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Lst>
  <p:notesMasterIdLst>
    <p:notesMasterId r:id="rId9"/>
  </p:notesMasterIdLst>
  <p:sldIdLst>
    <p:sldId id="256" r:id="rId4"/>
    <p:sldId id="258" r:id="rId5"/>
    <p:sldId id="260" r:id="rId6"/>
    <p:sldId id="406" r:id="rId7"/>
    <p:sldId id="407" r:id="rId8"/>
    <p:sldId id="523" r:id="rId10"/>
    <p:sldId id="524" r:id="rId11"/>
    <p:sldId id="410" r:id="rId12"/>
    <p:sldId id="411" r:id="rId13"/>
    <p:sldId id="526" r:id="rId14"/>
    <p:sldId id="525" r:id="rId15"/>
    <p:sldId id="412" r:id="rId16"/>
    <p:sldId id="288" r:id="rId17"/>
    <p:sldId id="305" r:id="rId18"/>
    <p:sldId id="527" r:id="rId19"/>
    <p:sldId id="528" r:id="rId20"/>
    <p:sldId id="595" r:id="rId21"/>
    <p:sldId id="417" r:id="rId22"/>
    <p:sldId id="530" r:id="rId23"/>
    <p:sldId id="531" r:id="rId24"/>
    <p:sldId id="532" r:id="rId25"/>
    <p:sldId id="533" r:id="rId26"/>
    <p:sldId id="420" r:id="rId27"/>
    <p:sldId id="535" r:id="rId28"/>
    <p:sldId id="421" r:id="rId29"/>
    <p:sldId id="422" r:id="rId30"/>
    <p:sldId id="436" r:id="rId31"/>
    <p:sldId id="439" r:id="rId32"/>
    <p:sldId id="438" r:id="rId33"/>
    <p:sldId id="437" r:id="rId34"/>
    <p:sldId id="536" r:id="rId35"/>
    <p:sldId id="440" r:id="rId36"/>
    <p:sldId id="441" r:id="rId37"/>
    <p:sldId id="434" r:id="rId38"/>
    <p:sldId id="435" r:id="rId39"/>
    <p:sldId id="537" r:id="rId40"/>
    <p:sldId id="442" r:id="rId41"/>
    <p:sldId id="594" r:id="rId42"/>
    <p:sldId id="596" r:id="rId43"/>
    <p:sldId id="597" r:id="rId44"/>
    <p:sldId id="479" r:id="rId45"/>
    <p:sldId id="480" r:id="rId46"/>
    <p:sldId id="598" r:id="rId47"/>
    <p:sldId id="599" r:id="rId48"/>
    <p:sldId id="336" r:id="rId49"/>
    <p:sldId id="601" r:id="rId50"/>
    <p:sldId id="680" r:id="rId51"/>
    <p:sldId id="602" r:id="rId52"/>
    <p:sldId id="340" r:id="rId53"/>
    <p:sldId id="338" r:id="rId54"/>
    <p:sldId id="339" r:id="rId55"/>
    <p:sldId id="484" r:id="rId56"/>
    <p:sldId id="444" r:id="rId57"/>
    <p:sldId id="351" r:id="rId58"/>
    <p:sldId id="454" r:id="rId59"/>
    <p:sldId id="604" r:id="rId60"/>
    <p:sldId id="605" r:id="rId61"/>
    <p:sldId id="455" r:id="rId62"/>
    <p:sldId id="661" r:id="rId63"/>
    <p:sldId id="662" r:id="rId64"/>
    <p:sldId id="663" r:id="rId65"/>
    <p:sldId id="456" r:id="rId66"/>
    <p:sldId id="485" r:id="rId67"/>
    <p:sldId id="664" r:id="rId68"/>
    <p:sldId id="665" r:id="rId69"/>
    <p:sldId id="460" r:id="rId70"/>
    <p:sldId id="667" r:id="rId71"/>
    <p:sldId id="669" r:id="rId72"/>
    <p:sldId id="668" r:id="rId73"/>
    <p:sldId id="461" r:id="rId74"/>
    <p:sldId id="670" r:id="rId75"/>
    <p:sldId id="671" r:id="rId76"/>
    <p:sldId id="672" r:id="rId77"/>
    <p:sldId id="462" r:id="rId78"/>
    <p:sldId id="463" r:id="rId79"/>
    <p:sldId id="464" r:id="rId80"/>
    <p:sldId id="392" r:id="rId81"/>
    <p:sldId id="674" r:id="rId82"/>
    <p:sldId id="673" r:id="rId83"/>
    <p:sldId id="675" r:id="rId84"/>
    <p:sldId id="467" r:id="rId85"/>
    <p:sldId id="676" r:id="rId86"/>
    <p:sldId id="469" r:id="rId87"/>
    <p:sldId id="679" r:id="rId88"/>
    <p:sldId id="677" r:id="rId89"/>
    <p:sldId id="470" r:id="rId90"/>
    <p:sldId id="471" r:id="rId91"/>
    <p:sldId id="472" r:id="rId92"/>
  </p:sldIdLst>
  <p:sldSz cx="9144000" cy="6858000" type="screen4x3"/>
  <p:notesSz cx="6858000" cy="9144000"/>
  <p:custDataLst>
    <p:tags r:id="rId96"/>
  </p:custDataLst>
  <p:defaultTextStyle>
    <a:defPPr>
      <a:defRPr lang="en-US"/>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0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00"/>
    <a:srgbClr val="DDDDDD"/>
    <a:srgbClr val="FF5050"/>
    <a:srgbClr val="FF7C80"/>
    <a:srgbClr val="FF3399"/>
    <a:srgbClr val="FF9900"/>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34"/>
    <p:restoredTop sz="94660"/>
  </p:normalViewPr>
  <p:slideViewPr>
    <p:cSldViewPr showGuides="1">
      <p:cViewPr varScale="1">
        <p:scale>
          <a:sx n="63" d="100"/>
          <a:sy n="63" d="100"/>
        </p:scale>
        <p:origin x="-1027" y="-67"/>
      </p:cViewPr>
      <p:guideLst>
        <p:guide orient="horz" pos="2106"/>
        <p:guide pos="2880"/>
      </p:guideLst>
    </p:cSldViewPr>
  </p:slideViewPr>
  <p:notesTextViewPr>
    <p:cViewPr>
      <p:scale>
        <a:sx n="100" d="100"/>
        <a:sy n="100" d="100"/>
      </p:scale>
      <p:origin x="0" y="0"/>
    </p:cViewPr>
  </p:notesTextViewPr>
  <p:sorterViewPr showFormatting="0">
    <p:cViewPr>
      <p:scale>
        <a:sx n="66" d="100"/>
        <a:sy n="66" d="100"/>
      </p:scale>
      <p:origin x="0" y="696"/>
    </p:cViewPr>
  </p:sorterViewPr>
  <p:gridSpacing cx="76199" cy="76199"/>
</p:viewPr>
</file>

<file path=ppt/_rels/presentation.xml.rels><?xml version="1.0" encoding="UTF-8" standalone="yes"?>
<Relationships xmlns="http://schemas.openxmlformats.org/package/2006/relationships"><Relationship Id="rId96" Type="http://schemas.openxmlformats.org/officeDocument/2006/relationships/tags" Target="tags/tag35.xml"/><Relationship Id="rId95" Type="http://schemas.openxmlformats.org/officeDocument/2006/relationships/tableStyles" Target="tableStyles.xml"/><Relationship Id="rId94" Type="http://schemas.openxmlformats.org/officeDocument/2006/relationships/viewProps" Target="viewProps.xml"/><Relationship Id="rId93" Type="http://schemas.openxmlformats.org/officeDocument/2006/relationships/presProps" Target="presProps.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notesMaster" Target="notesMasters/notesMaster1.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_rels/data5.xml.rels><?xml version="1.0" encoding="UTF-8" standalone="yes"?>
<Relationships xmlns="http://schemas.openxmlformats.org/package/2006/relationships"><Relationship Id="rId1" Type="http://schemas.openxmlformats.org/officeDocument/2006/relationships/image" Target="../media/image49.png"/></Relationships>
</file>

<file path=ppt/diagrams/_rels/drawing5.xml.rels><?xml version="1.0" encoding="UTF-8" standalone="yes"?>
<Relationships xmlns="http://schemas.openxmlformats.org/package/2006/relationships"><Relationship Id="rId1" Type="http://schemas.openxmlformats.org/officeDocument/2006/relationships/image" Target="../media/image4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68AECA2-EE1C-469F-911A-C0E577F7C58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EFF27A60-EAF1-4E41-80A6-AC576522065E}">
      <dgm:prSet phldrT="[文本]" phldr="0" custT="1"/>
      <dgm:spPr/>
      <dgm:t>
        <a:bodyPr vert="horz" wrap="square"/>
        <a:p>
          <a:pPr>
            <a:lnSpc>
              <a:spcPct val="100000"/>
            </a:lnSpc>
            <a:spcBef>
              <a:spcPct val="0"/>
            </a:spcBef>
            <a:spcAft>
              <a:spcPct val="35000"/>
            </a:spcAft>
          </a:pPr>
          <a:r>
            <a:rPr lang="en-US" altLang="zh-CN" sz="2400" b="1" dirty="0" smtClean="0">
              <a:latin typeface="宋体" panose="02010600030101010101" pitchFamily="2" charset="-122"/>
              <a:ea typeface="宋体" panose="02010600030101010101" pitchFamily="2" charset="-122"/>
            </a:rPr>
            <a:t>1.</a:t>
          </a:r>
          <a:r>
            <a:rPr lang="zh-CN" sz="2400" b="1" dirty="0" smtClean="0">
              <a:latin typeface="宋体" panose="02010600030101010101" pitchFamily="2" charset="-122"/>
              <a:ea typeface="宋体" panose="02010600030101010101" pitchFamily="2" charset="-122"/>
            </a:rPr>
            <a:t>公司需要多少营运资金；</a:t>
          </a:r>
          <a:r>
            <a:rPr lang="zh-CN" altLang="en-US" sz="2400" b="1" dirty="0">
              <a:latin typeface="宋体" panose="02010600030101010101" pitchFamily="2" charset="-122"/>
              <a:ea typeface="宋体" panose="02010600030101010101" pitchFamily="2" charset="-122"/>
            </a:rPr>
            <a:t/>
          </a:r>
          <a:endParaRPr lang="zh-CN" altLang="en-US" sz="2400" b="1" dirty="0">
            <a:latin typeface="宋体" panose="02010600030101010101" pitchFamily="2" charset="-122"/>
            <a:ea typeface="宋体" panose="02010600030101010101" pitchFamily="2" charset="-122"/>
          </a:endParaRPr>
        </a:p>
      </dgm:t>
    </dgm:pt>
    <dgm:pt modelId="{2FC8C298-A749-4EFA-B072-157FB1378A31}" cxnId="{FE31FB10-9B8D-4D5F-A385-B4D2A7C8AB53}" type="parTrans">
      <dgm:prSet/>
      <dgm:spPr/>
      <dgm:t>
        <a:bodyPr/>
        <a:lstStyle/>
        <a:p>
          <a:endParaRPr lang="zh-CN" altLang="en-US"/>
        </a:p>
      </dgm:t>
    </dgm:pt>
    <dgm:pt modelId="{0415927E-20FA-4E50-8E03-60ACA9B148A3}" cxnId="{FE31FB10-9B8D-4D5F-A385-B4D2A7C8AB53}" type="sibTrans">
      <dgm:prSet/>
      <dgm:spPr/>
      <dgm:t>
        <a:bodyPr/>
        <a:lstStyle/>
        <a:p>
          <a:endParaRPr lang="zh-CN" altLang="en-US"/>
        </a:p>
      </dgm:t>
    </dgm:pt>
    <dgm:pt modelId="{8907C5F5-E637-4E01-9058-BBCC2A3401BE}">
      <dgm:prSet phldrT="[文本]" custT="1"/>
      <dgm:spPr/>
      <dgm:t>
        <a:bodyPr/>
        <a:lstStyle/>
        <a:p>
          <a:r>
            <a:rPr lang="en-US" altLang="zh-CN" sz="2400" dirty="0" smtClean="0">
              <a:latin typeface="宋体" panose="02010600030101010101" pitchFamily="2" charset="-122"/>
              <a:ea typeface="宋体" panose="02010600030101010101" pitchFamily="2" charset="-122"/>
            </a:rPr>
            <a:t>2.</a:t>
          </a:r>
          <a:r>
            <a:rPr lang="zh-CN" altLang="zh-CN" sz="2400" dirty="0" smtClean="0">
              <a:latin typeface="宋体" panose="02010600030101010101" pitchFamily="2" charset="-122"/>
              <a:ea typeface="宋体" panose="02010600030101010101" pitchFamily="2" charset="-122"/>
            </a:rPr>
            <a:t>公司如何以最低的营运资金成本来满足生产经营周转的需要；</a:t>
          </a:r>
          <a:endParaRPr lang="zh-CN" altLang="en-US" sz="2400" dirty="0" smtClean="0">
            <a:latin typeface="宋体" panose="02010600030101010101" pitchFamily="2" charset="-122"/>
            <a:ea typeface="宋体" panose="02010600030101010101" pitchFamily="2" charset="-122"/>
          </a:endParaRPr>
        </a:p>
      </dgm:t>
    </dgm:pt>
    <dgm:pt modelId="{12656D1D-16F2-4251-80F8-4C0C2E4EF038}" cxnId="{43B2F979-A22A-43E9-AA7E-70476E0580AF}" type="parTrans">
      <dgm:prSet/>
      <dgm:spPr/>
      <dgm:t>
        <a:bodyPr/>
        <a:lstStyle/>
        <a:p>
          <a:endParaRPr lang="zh-CN" altLang="en-US"/>
        </a:p>
      </dgm:t>
    </dgm:pt>
    <dgm:pt modelId="{09CE3F08-A89F-4463-BD45-745AE9F4A156}" cxnId="{43B2F979-A22A-43E9-AA7E-70476E0580AF}" type="sibTrans">
      <dgm:prSet/>
      <dgm:spPr/>
      <dgm:t>
        <a:bodyPr/>
        <a:lstStyle/>
        <a:p>
          <a:endParaRPr lang="zh-CN" altLang="en-US"/>
        </a:p>
      </dgm:t>
    </dgm:pt>
    <dgm:pt modelId="{81F25EDB-D43E-44D1-B843-816C339160D9}">
      <dgm:prSet phldrT="[文本]" custT="1"/>
      <dgm:spPr/>
      <dgm:t>
        <a:bodyPr/>
        <a:lstStyle/>
        <a:p>
          <a:r>
            <a:rPr lang="en-US" altLang="zh-CN" sz="2400" dirty="0" smtClean="0">
              <a:latin typeface="宋体" panose="02010600030101010101" pitchFamily="2" charset="-122"/>
              <a:ea typeface="宋体" panose="02010600030101010101" pitchFamily="2" charset="-122"/>
            </a:rPr>
            <a:t>3.</a:t>
          </a:r>
          <a:r>
            <a:rPr lang="zh-CN" altLang="zh-CN" sz="2400" dirty="0" smtClean="0">
              <a:latin typeface="宋体" panose="02010600030101010101" pitchFamily="2" charset="-122"/>
              <a:ea typeface="宋体" panose="02010600030101010101" pitchFamily="2" charset="-122"/>
            </a:rPr>
            <a:t>公司如何管理营运资金的各个要素；</a:t>
          </a:r>
          <a:endParaRPr lang="zh-CN" altLang="en-US" sz="2400" dirty="0" smtClean="0">
            <a:latin typeface="宋体" panose="02010600030101010101" pitchFamily="2" charset="-122"/>
            <a:ea typeface="宋体" panose="02010600030101010101" pitchFamily="2" charset="-122"/>
          </a:endParaRPr>
        </a:p>
      </dgm:t>
    </dgm:pt>
    <dgm:pt modelId="{7F5472E9-D7CB-4B77-995E-2AD9124A4B92}" cxnId="{67C314C0-F441-493F-96ED-220110D43C3A}" type="parTrans">
      <dgm:prSet/>
      <dgm:spPr/>
      <dgm:t>
        <a:bodyPr/>
        <a:lstStyle/>
        <a:p>
          <a:endParaRPr lang="zh-CN" altLang="en-US"/>
        </a:p>
      </dgm:t>
    </dgm:pt>
    <dgm:pt modelId="{411953C5-86FC-4C15-A687-E99BE5AA35F6}" cxnId="{67C314C0-F441-493F-96ED-220110D43C3A}" type="sibTrans">
      <dgm:prSet/>
      <dgm:spPr/>
      <dgm:t>
        <a:bodyPr/>
        <a:lstStyle/>
        <a:p>
          <a:endParaRPr lang="zh-CN" altLang="en-US"/>
        </a:p>
      </dgm:t>
    </dgm:pt>
    <dgm:pt modelId="{2D89874B-1DCF-4D76-9AF9-59F88542C183}">
      <dgm:prSet custT="1"/>
      <dgm:spPr/>
      <dgm:t>
        <a:bodyPr/>
        <a:lstStyle/>
        <a:p>
          <a:r>
            <a:rPr lang="en-US" altLang="zh-CN" sz="2400" dirty="0" smtClean="0">
              <a:latin typeface="宋体" panose="02010600030101010101" pitchFamily="2" charset="-122"/>
              <a:ea typeface="宋体" panose="02010600030101010101" pitchFamily="2" charset="-122"/>
            </a:rPr>
            <a:t>4.</a:t>
          </a:r>
          <a:r>
            <a:rPr lang="zh-CN" sz="2400" dirty="0" smtClean="0">
              <a:latin typeface="宋体" panose="02010600030101010101" pitchFamily="2" charset="-122"/>
              <a:ea typeface="宋体" panose="02010600030101010101" pitchFamily="2" charset="-122"/>
            </a:rPr>
            <a:t>公司如何匹配流动资产和流动负债。</a:t>
          </a:r>
          <a:endParaRPr lang="zh-CN" altLang="en-US" sz="2400" dirty="0">
            <a:latin typeface="宋体" panose="02010600030101010101" pitchFamily="2" charset="-122"/>
            <a:ea typeface="宋体" panose="02010600030101010101" pitchFamily="2" charset="-122"/>
          </a:endParaRPr>
        </a:p>
      </dgm:t>
    </dgm:pt>
    <dgm:pt modelId="{130201EA-D44D-47C5-9EE0-C83D3127E7F2}" cxnId="{B629B341-AE17-4DF4-A7BD-176E0B41BDD9}" type="parTrans">
      <dgm:prSet/>
      <dgm:spPr/>
      <dgm:t>
        <a:bodyPr/>
        <a:lstStyle/>
        <a:p>
          <a:endParaRPr lang="zh-CN" altLang="en-US"/>
        </a:p>
      </dgm:t>
    </dgm:pt>
    <dgm:pt modelId="{C3FD3C00-B8EE-4665-8FDF-B32676F5C81E}" cxnId="{B629B341-AE17-4DF4-A7BD-176E0B41BDD9}" type="sibTrans">
      <dgm:prSet/>
      <dgm:spPr/>
      <dgm:t>
        <a:bodyPr/>
        <a:lstStyle/>
        <a:p>
          <a:endParaRPr lang="zh-CN" altLang="en-US"/>
        </a:p>
      </dgm:t>
    </dgm:pt>
    <dgm:pt modelId="{1DE1311F-504A-4545-9749-7FCE522E1307}" type="pres">
      <dgm:prSet presAssocID="{068AECA2-EE1C-469F-911A-C0E577F7C585}" presName="linear" presStyleCnt="0">
        <dgm:presLayoutVars>
          <dgm:dir/>
          <dgm:animLvl val="lvl"/>
          <dgm:resizeHandles val="exact"/>
        </dgm:presLayoutVars>
      </dgm:prSet>
      <dgm:spPr/>
    </dgm:pt>
    <dgm:pt modelId="{BC130751-EC97-4754-ABA7-EA9B30153F13}" type="pres">
      <dgm:prSet presAssocID="{EFF27A60-EAF1-4E41-80A6-AC576522065E}" presName="parentLin" presStyleCnt="0"/>
      <dgm:spPr/>
    </dgm:pt>
    <dgm:pt modelId="{E0367F11-F1C3-4A97-87D5-E7CF593EB057}" type="pres">
      <dgm:prSet presAssocID="{EFF27A60-EAF1-4E41-80A6-AC576522065E}" presName="parentLeftMargin" presStyleCnt="0"/>
      <dgm:spPr/>
    </dgm:pt>
    <dgm:pt modelId="{202A79BF-E2DF-42CA-B38F-616AA6450DE3}" type="pres">
      <dgm:prSet presAssocID="{EFF27A60-EAF1-4E41-80A6-AC576522065E}" presName="parentText" presStyleLbl="node1" presStyleIdx="0" presStyleCnt="4" custScaleY="218356">
        <dgm:presLayoutVars>
          <dgm:chMax val="0"/>
          <dgm:bulletEnabled val="1"/>
        </dgm:presLayoutVars>
      </dgm:prSet>
      <dgm:spPr/>
      <dgm:t>
        <a:bodyPr/>
        <a:lstStyle/>
        <a:p>
          <a:endParaRPr lang="zh-CN" altLang="en-US"/>
        </a:p>
      </dgm:t>
    </dgm:pt>
    <dgm:pt modelId="{5B90727A-415D-40AE-99A2-979571FA2901}" type="pres">
      <dgm:prSet presAssocID="{EFF27A60-EAF1-4E41-80A6-AC576522065E}" presName="negativeSpace" presStyleCnt="0"/>
      <dgm:spPr/>
    </dgm:pt>
    <dgm:pt modelId="{2E964BA4-ED25-46A8-B646-9E4761D940ED}" type="pres">
      <dgm:prSet presAssocID="{EFF27A60-EAF1-4E41-80A6-AC576522065E}" presName="childText" presStyleLbl="conFgAcc1" presStyleIdx="0" presStyleCnt="4">
        <dgm:presLayoutVars>
          <dgm:bulletEnabled val="1"/>
        </dgm:presLayoutVars>
      </dgm:prSet>
      <dgm:spPr/>
    </dgm:pt>
    <dgm:pt modelId="{3E6C3DDE-4DBE-4234-8E04-83DF6B3B246A}" type="pres">
      <dgm:prSet presAssocID="{0415927E-20FA-4E50-8E03-60ACA9B148A3}" presName="spaceBetweenRectangles" presStyleCnt="0"/>
      <dgm:spPr/>
    </dgm:pt>
    <dgm:pt modelId="{CBDF00E7-6066-45EA-A7ED-7EFE008FB5BA}" type="pres">
      <dgm:prSet presAssocID="{8907C5F5-E637-4E01-9058-BBCC2A3401BE}" presName="parentLin" presStyleCnt="0"/>
      <dgm:spPr/>
    </dgm:pt>
    <dgm:pt modelId="{0BC9798C-FA27-4879-BB29-8EA8F0E2CA3F}" type="pres">
      <dgm:prSet presAssocID="{8907C5F5-E637-4E01-9058-BBCC2A3401BE}" presName="parentLeftMargin" presStyleCnt="0"/>
      <dgm:spPr/>
    </dgm:pt>
    <dgm:pt modelId="{4EC8B8B0-1641-4DE0-BA66-9758C3BE168A}" type="pres">
      <dgm:prSet presAssocID="{8907C5F5-E637-4E01-9058-BBCC2A3401BE}" presName="parentText" presStyleLbl="node1" presStyleIdx="1" presStyleCnt="4" custScaleY="238017">
        <dgm:presLayoutVars>
          <dgm:chMax val="0"/>
          <dgm:bulletEnabled val="1"/>
        </dgm:presLayoutVars>
      </dgm:prSet>
      <dgm:spPr/>
      <dgm:t>
        <a:bodyPr/>
        <a:lstStyle/>
        <a:p>
          <a:endParaRPr lang="zh-CN" altLang="en-US"/>
        </a:p>
      </dgm:t>
    </dgm:pt>
    <dgm:pt modelId="{63B6197D-C03F-4CF3-B1D8-4AE234B2B4F0}" type="pres">
      <dgm:prSet presAssocID="{8907C5F5-E637-4E01-9058-BBCC2A3401BE}" presName="negativeSpace" presStyleCnt="0"/>
      <dgm:spPr/>
    </dgm:pt>
    <dgm:pt modelId="{32E3EBBB-7112-4101-8DD0-53AB3F756A13}" type="pres">
      <dgm:prSet presAssocID="{8907C5F5-E637-4E01-9058-BBCC2A3401BE}" presName="childText" presStyleLbl="conFgAcc1" presStyleIdx="1" presStyleCnt="4">
        <dgm:presLayoutVars>
          <dgm:bulletEnabled val="1"/>
        </dgm:presLayoutVars>
      </dgm:prSet>
      <dgm:spPr/>
    </dgm:pt>
    <dgm:pt modelId="{68949EAE-4657-4DE1-8659-8FAD1F16E916}" type="pres">
      <dgm:prSet presAssocID="{09CE3F08-A89F-4463-BD45-745AE9F4A156}" presName="spaceBetweenRectangles" presStyleCnt="0"/>
      <dgm:spPr/>
    </dgm:pt>
    <dgm:pt modelId="{1DC457B5-3924-4496-925F-C5ED615BFE9C}" type="pres">
      <dgm:prSet presAssocID="{81F25EDB-D43E-44D1-B843-816C339160D9}" presName="parentLin" presStyleCnt="0"/>
      <dgm:spPr/>
    </dgm:pt>
    <dgm:pt modelId="{21DBDC80-55FC-4980-9CF9-EB57D8ADFB2E}" type="pres">
      <dgm:prSet presAssocID="{81F25EDB-D43E-44D1-B843-816C339160D9}" presName="parentLeftMargin" presStyleCnt="0"/>
      <dgm:spPr/>
    </dgm:pt>
    <dgm:pt modelId="{B20159CC-9D83-4949-B1A4-4D0B078256EA}" type="pres">
      <dgm:prSet presAssocID="{81F25EDB-D43E-44D1-B843-816C339160D9}" presName="parentText" presStyleLbl="node1" presStyleIdx="2" presStyleCnt="4" custScaleY="193603">
        <dgm:presLayoutVars>
          <dgm:chMax val="0"/>
          <dgm:bulletEnabled val="1"/>
        </dgm:presLayoutVars>
      </dgm:prSet>
      <dgm:spPr/>
      <dgm:t>
        <a:bodyPr/>
        <a:lstStyle/>
        <a:p>
          <a:endParaRPr lang="zh-CN" altLang="en-US"/>
        </a:p>
      </dgm:t>
    </dgm:pt>
    <dgm:pt modelId="{F3B2B7E7-DEAD-463D-9357-D70D985816E9}" type="pres">
      <dgm:prSet presAssocID="{81F25EDB-D43E-44D1-B843-816C339160D9}" presName="negativeSpace" presStyleCnt="0"/>
      <dgm:spPr/>
    </dgm:pt>
    <dgm:pt modelId="{DB5E24F3-8967-4835-B470-4097D4F1197C}" type="pres">
      <dgm:prSet presAssocID="{81F25EDB-D43E-44D1-B843-816C339160D9}" presName="childText" presStyleLbl="conFgAcc1" presStyleIdx="2" presStyleCnt="4">
        <dgm:presLayoutVars>
          <dgm:bulletEnabled val="1"/>
        </dgm:presLayoutVars>
      </dgm:prSet>
      <dgm:spPr/>
    </dgm:pt>
    <dgm:pt modelId="{16F4512E-61BE-4F1A-A981-47AA6BDBBCCF}" type="pres">
      <dgm:prSet presAssocID="{411953C5-86FC-4C15-A687-E99BE5AA35F6}" presName="spaceBetweenRectangles" presStyleCnt="0"/>
      <dgm:spPr/>
    </dgm:pt>
    <dgm:pt modelId="{203D0940-16FD-433C-808C-BCEFC6FF4796}" type="pres">
      <dgm:prSet presAssocID="{2D89874B-1DCF-4D76-9AF9-59F88542C183}" presName="parentLin" presStyleCnt="0"/>
      <dgm:spPr/>
    </dgm:pt>
    <dgm:pt modelId="{FC00DDF5-4E1B-4909-95EE-CA80A3112220}" type="pres">
      <dgm:prSet presAssocID="{2D89874B-1DCF-4D76-9AF9-59F88542C183}" presName="parentLeftMargin" presStyleCnt="0"/>
      <dgm:spPr/>
    </dgm:pt>
    <dgm:pt modelId="{CB194891-36E0-43E0-A259-116B7BC8676F}" type="pres">
      <dgm:prSet presAssocID="{2D89874B-1DCF-4D76-9AF9-59F88542C183}" presName="parentText" presStyleLbl="node1" presStyleIdx="3" presStyleCnt="4" custScaleY="184274">
        <dgm:presLayoutVars>
          <dgm:chMax val="0"/>
          <dgm:bulletEnabled val="1"/>
        </dgm:presLayoutVars>
      </dgm:prSet>
      <dgm:spPr/>
      <dgm:t>
        <a:bodyPr/>
        <a:lstStyle/>
        <a:p>
          <a:endParaRPr lang="zh-CN" altLang="en-US"/>
        </a:p>
      </dgm:t>
    </dgm:pt>
    <dgm:pt modelId="{CE4675B9-A30A-4F07-B3EF-98F6C0266090}" type="pres">
      <dgm:prSet presAssocID="{2D89874B-1DCF-4D76-9AF9-59F88542C183}" presName="negativeSpace" presStyleCnt="0"/>
      <dgm:spPr/>
    </dgm:pt>
    <dgm:pt modelId="{FF01D1F8-626F-4C1C-AE7C-5B375CAE9A12}" type="pres">
      <dgm:prSet presAssocID="{2D89874B-1DCF-4D76-9AF9-59F88542C183}" presName="childText" presStyleLbl="conFgAcc1" presStyleIdx="3" presStyleCnt="4">
        <dgm:presLayoutVars>
          <dgm:bulletEnabled val="1"/>
        </dgm:presLayoutVars>
      </dgm:prSet>
      <dgm:spPr/>
    </dgm:pt>
  </dgm:ptLst>
  <dgm:cxnLst>
    <dgm:cxn modelId="{FE31FB10-9B8D-4D5F-A385-B4D2A7C8AB53}" srcId="{068AECA2-EE1C-469F-911A-C0E577F7C585}" destId="{EFF27A60-EAF1-4E41-80A6-AC576522065E}" srcOrd="0" destOrd="0" parTransId="{2FC8C298-A749-4EFA-B072-157FB1378A31}" sibTransId="{0415927E-20FA-4E50-8E03-60ACA9B148A3}"/>
    <dgm:cxn modelId="{43B2F979-A22A-43E9-AA7E-70476E0580AF}" srcId="{068AECA2-EE1C-469F-911A-C0E577F7C585}" destId="{8907C5F5-E637-4E01-9058-BBCC2A3401BE}" srcOrd="1" destOrd="0" parTransId="{12656D1D-16F2-4251-80F8-4C0C2E4EF038}" sibTransId="{09CE3F08-A89F-4463-BD45-745AE9F4A156}"/>
    <dgm:cxn modelId="{67C314C0-F441-493F-96ED-220110D43C3A}" srcId="{068AECA2-EE1C-469F-911A-C0E577F7C585}" destId="{81F25EDB-D43E-44D1-B843-816C339160D9}" srcOrd="2" destOrd="0" parTransId="{7F5472E9-D7CB-4B77-995E-2AD9124A4B92}" sibTransId="{411953C5-86FC-4C15-A687-E99BE5AA35F6}"/>
    <dgm:cxn modelId="{B629B341-AE17-4DF4-A7BD-176E0B41BDD9}" srcId="{068AECA2-EE1C-469F-911A-C0E577F7C585}" destId="{2D89874B-1DCF-4D76-9AF9-59F88542C183}" srcOrd="3" destOrd="0" parTransId="{130201EA-D44D-47C5-9EE0-C83D3127E7F2}" sibTransId="{C3FD3C00-B8EE-4665-8FDF-B32676F5C81E}"/>
    <dgm:cxn modelId="{72ABDAAB-A4FE-45A2-A5B2-8BD728693002}" type="presOf" srcId="{068AECA2-EE1C-469F-911A-C0E577F7C585}" destId="{1DE1311F-504A-4545-9749-7FCE522E1307}" srcOrd="0" destOrd="0" presId="urn:microsoft.com/office/officeart/2005/8/layout/list1"/>
    <dgm:cxn modelId="{4DB3355B-5322-4F8F-BB5A-36BFF79BB1CA}" type="presParOf" srcId="{1DE1311F-504A-4545-9749-7FCE522E1307}" destId="{BC130751-EC97-4754-ABA7-EA9B30153F13}" srcOrd="0" destOrd="0" presId="urn:microsoft.com/office/officeart/2005/8/layout/list1"/>
    <dgm:cxn modelId="{884874AF-8E16-4522-983A-7BCACA6E3C0A}" type="presParOf" srcId="{BC130751-EC97-4754-ABA7-EA9B30153F13}" destId="{E0367F11-F1C3-4A97-87D5-E7CF593EB057}" srcOrd="0" destOrd="0" presId="urn:microsoft.com/office/officeart/2005/8/layout/list1"/>
    <dgm:cxn modelId="{67D231BC-758F-4733-AF2C-914246CBC6A4}" type="presOf" srcId="{EFF27A60-EAF1-4E41-80A6-AC576522065E}" destId="{E0367F11-F1C3-4A97-87D5-E7CF593EB057}" srcOrd="0" destOrd="0" presId="urn:microsoft.com/office/officeart/2005/8/layout/list1"/>
    <dgm:cxn modelId="{F261953C-1673-43C2-8041-E62AA3DAED13}" type="presParOf" srcId="{BC130751-EC97-4754-ABA7-EA9B30153F13}" destId="{202A79BF-E2DF-42CA-B38F-616AA6450DE3}" srcOrd="1" destOrd="0" presId="urn:microsoft.com/office/officeart/2005/8/layout/list1"/>
    <dgm:cxn modelId="{CB20EF9B-2671-4350-9320-DCC7ADFA8098}" type="presOf" srcId="{EFF27A60-EAF1-4E41-80A6-AC576522065E}" destId="{202A79BF-E2DF-42CA-B38F-616AA6450DE3}" srcOrd="0" destOrd="0" presId="urn:microsoft.com/office/officeart/2005/8/layout/list1"/>
    <dgm:cxn modelId="{80393D98-1CDA-41AB-9962-EA8578B34B22}" type="presParOf" srcId="{1DE1311F-504A-4545-9749-7FCE522E1307}" destId="{5B90727A-415D-40AE-99A2-979571FA2901}" srcOrd="1" destOrd="0" presId="urn:microsoft.com/office/officeart/2005/8/layout/list1"/>
    <dgm:cxn modelId="{94B73FCE-CB91-4EEE-8B4A-D47C5B635B82}" type="presParOf" srcId="{1DE1311F-504A-4545-9749-7FCE522E1307}" destId="{2E964BA4-ED25-46A8-B646-9E4761D940ED}" srcOrd="2" destOrd="0" presId="urn:microsoft.com/office/officeart/2005/8/layout/list1"/>
    <dgm:cxn modelId="{2290EAFA-F9F6-448D-AA2E-D1F85145E33D}" type="presParOf" srcId="{1DE1311F-504A-4545-9749-7FCE522E1307}" destId="{3E6C3DDE-4DBE-4234-8E04-83DF6B3B246A}" srcOrd="3" destOrd="0" presId="urn:microsoft.com/office/officeart/2005/8/layout/list1"/>
    <dgm:cxn modelId="{4B1560C2-64CE-4B57-B80B-BE71B8FEBDAD}" type="presParOf" srcId="{1DE1311F-504A-4545-9749-7FCE522E1307}" destId="{CBDF00E7-6066-45EA-A7ED-7EFE008FB5BA}" srcOrd="4" destOrd="0" presId="urn:microsoft.com/office/officeart/2005/8/layout/list1"/>
    <dgm:cxn modelId="{8E8F76FE-46EF-40E8-9405-31F87ECD640E}" type="presParOf" srcId="{CBDF00E7-6066-45EA-A7ED-7EFE008FB5BA}" destId="{0BC9798C-FA27-4879-BB29-8EA8F0E2CA3F}" srcOrd="0" destOrd="4" presId="urn:microsoft.com/office/officeart/2005/8/layout/list1"/>
    <dgm:cxn modelId="{AE9CEDEE-F472-48D9-89EE-974EA851F64C}" type="presOf" srcId="{8907C5F5-E637-4E01-9058-BBCC2A3401BE}" destId="{0BC9798C-FA27-4879-BB29-8EA8F0E2CA3F}" srcOrd="0" destOrd="0" presId="urn:microsoft.com/office/officeart/2005/8/layout/list1"/>
    <dgm:cxn modelId="{11EA2F89-8CA6-4100-8F44-B5D1E4748643}" type="presParOf" srcId="{CBDF00E7-6066-45EA-A7ED-7EFE008FB5BA}" destId="{4EC8B8B0-1641-4DE0-BA66-9758C3BE168A}" srcOrd="1" destOrd="4" presId="urn:microsoft.com/office/officeart/2005/8/layout/list1"/>
    <dgm:cxn modelId="{0FBAC415-9240-49DC-B1D6-CD463E96BCD1}" type="presOf" srcId="{8907C5F5-E637-4E01-9058-BBCC2A3401BE}" destId="{4EC8B8B0-1641-4DE0-BA66-9758C3BE168A}" srcOrd="0" destOrd="0" presId="urn:microsoft.com/office/officeart/2005/8/layout/list1"/>
    <dgm:cxn modelId="{1462536A-7532-4EB5-BAD1-25D5BAB46093}" type="presParOf" srcId="{1DE1311F-504A-4545-9749-7FCE522E1307}" destId="{63B6197D-C03F-4CF3-B1D8-4AE234B2B4F0}" srcOrd="5" destOrd="0" presId="urn:microsoft.com/office/officeart/2005/8/layout/list1"/>
    <dgm:cxn modelId="{8C22338F-C25E-4F56-AF68-6E946775095B}" type="presParOf" srcId="{1DE1311F-504A-4545-9749-7FCE522E1307}" destId="{32E3EBBB-7112-4101-8DD0-53AB3F756A13}" srcOrd="6" destOrd="0" presId="urn:microsoft.com/office/officeart/2005/8/layout/list1"/>
    <dgm:cxn modelId="{08B5FBBE-272E-4104-A275-4F5F63354A86}" type="presParOf" srcId="{1DE1311F-504A-4545-9749-7FCE522E1307}" destId="{68949EAE-4657-4DE1-8659-8FAD1F16E916}" srcOrd="7" destOrd="0" presId="urn:microsoft.com/office/officeart/2005/8/layout/list1"/>
    <dgm:cxn modelId="{280F9946-343E-4921-BF4A-33F23976DF76}" type="presParOf" srcId="{1DE1311F-504A-4545-9749-7FCE522E1307}" destId="{1DC457B5-3924-4496-925F-C5ED615BFE9C}" srcOrd="8" destOrd="0" presId="urn:microsoft.com/office/officeart/2005/8/layout/list1"/>
    <dgm:cxn modelId="{11627A4F-5B49-4324-848D-61C6992F496E}" type="presParOf" srcId="{1DC457B5-3924-4496-925F-C5ED615BFE9C}" destId="{21DBDC80-55FC-4980-9CF9-EB57D8ADFB2E}" srcOrd="0" destOrd="8" presId="urn:microsoft.com/office/officeart/2005/8/layout/list1"/>
    <dgm:cxn modelId="{2A6FA4E6-8953-4636-9041-F8CF6713C08D}" type="presOf" srcId="{81F25EDB-D43E-44D1-B843-816C339160D9}" destId="{21DBDC80-55FC-4980-9CF9-EB57D8ADFB2E}" srcOrd="0" destOrd="0" presId="urn:microsoft.com/office/officeart/2005/8/layout/list1"/>
    <dgm:cxn modelId="{6A8E03B1-0217-402E-AB36-AAF7C4BED091}" type="presParOf" srcId="{1DC457B5-3924-4496-925F-C5ED615BFE9C}" destId="{B20159CC-9D83-4949-B1A4-4D0B078256EA}" srcOrd="1" destOrd="8" presId="urn:microsoft.com/office/officeart/2005/8/layout/list1"/>
    <dgm:cxn modelId="{ACC47203-5580-4AAF-95FC-C281E0A63769}" type="presOf" srcId="{81F25EDB-D43E-44D1-B843-816C339160D9}" destId="{B20159CC-9D83-4949-B1A4-4D0B078256EA}" srcOrd="0" destOrd="0" presId="urn:microsoft.com/office/officeart/2005/8/layout/list1"/>
    <dgm:cxn modelId="{A5EB277F-F8D3-4C8C-9FBC-D91C390ECEA4}" type="presParOf" srcId="{1DE1311F-504A-4545-9749-7FCE522E1307}" destId="{F3B2B7E7-DEAD-463D-9357-D70D985816E9}" srcOrd="9" destOrd="0" presId="urn:microsoft.com/office/officeart/2005/8/layout/list1"/>
    <dgm:cxn modelId="{58E2C62B-CC50-4BC4-B6DE-112E0EBB4CAA}" type="presParOf" srcId="{1DE1311F-504A-4545-9749-7FCE522E1307}" destId="{DB5E24F3-8967-4835-B470-4097D4F1197C}" srcOrd="10" destOrd="0" presId="urn:microsoft.com/office/officeart/2005/8/layout/list1"/>
    <dgm:cxn modelId="{AC0539AF-A3B1-4BD9-915C-34ED608CDA43}" type="presParOf" srcId="{1DE1311F-504A-4545-9749-7FCE522E1307}" destId="{16F4512E-61BE-4F1A-A981-47AA6BDBBCCF}" srcOrd="11" destOrd="0" presId="urn:microsoft.com/office/officeart/2005/8/layout/list1"/>
    <dgm:cxn modelId="{D0472477-E80B-421D-8DED-076E3D7D463B}" type="presParOf" srcId="{1DE1311F-504A-4545-9749-7FCE522E1307}" destId="{203D0940-16FD-433C-808C-BCEFC6FF4796}" srcOrd="12" destOrd="0" presId="urn:microsoft.com/office/officeart/2005/8/layout/list1"/>
    <dgm:cxn modelId="{61151470-DE89-457F-BF3E-5A461D52C089}" type="presParOf" srcId="{203D0940-16FD-433C-808C-BCEFC6FF4796}" destId="{FC00DDF5-4E1B-4909-95EE-CA80A3112220}" srcOrd="0" destOrd="12" presId="urn:microsoft.com/office/officeart/2005/8/layout/list1"/>
    <dgm:cxn modelId="{F730AC34-8916-46DC-B67A-1FE25E1C4A2D}" type="presOf" srcId="{2D89874B-1DCF-4D76-9AF9-59F88542C183}" destId="{FC00DDF5-4E1B-4909-95EE-CA80A3112220}" srcOrd="0" destOrd="0" presId="urn:microsoft.com/office/officeart/2005/8/layout/list1"/>
    <dgm:cxn modelId="{C91063E9-8AA3-4D59-837B-552FD33A8866}" type="presParOf" srcId="{203D0940-16FD-433C-808C-BCEFC6FF4796}" destId="{CB194891-36E0-43E0-A259-116B7BC8676F}" srcOrd="1" destOrd="12" presId="urn:microsoft.com/office/officeart/2005/8/layout/list1"/>
    <dgm:cxn modelId="{90168872-9D81-4306-B5F7-EF41A83B8C77}" type="presOf" srcId="{2D89874B-1DCF-4D76-9AF9-59F88542C183}" destId="{CB194891-36E0-43E0-A259-116B7BC8676F}" srcOrd="0" destOrd="0" presId="urn:microsoft.com/office/officeart/2005/8/layout/list1"/>
    <dgm:cxn modelId="{3A23C1BC-3859-4FD1-A296-FF2BC7DEDCBA}" type="presParOf" srcId="{1DE1311F-504A-4545-9749-7FCE522E1307}" destId="{CE4675B9-A30A-4F07-B3EF-98F6C0266090}" srcOrd="13" destOrd="0" presId="urn:microsoft.com/office/officeart/2005/8/layout/list1"/>
    <dgm:cxn modelId="{19E6E100-9908-4644-A71C-0A5E3C3AAB8F}" type="presParOf" srcId="{1DE1311F-504A-4545-9749-7FCE522E1307}" destId="{FF01D1F8-626F-4C1C-AE7C-5B375CAE9A12}" srcOrd="14"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F6E872D-549F-401F-A404-39A1D861F9F3}"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zh-CN" altLang="en-US"/>
        </a:p>
      </dgm:t>
    </dgm:pt>
    <dgm:pt modelId="{E6F3AFAA-22C0-45F2-B1A1-C5DE6AC542D6}">
      <dgm:prSet phldrT="[文本]" custT="1"/>
      <dgm:spPr/>
      <dgm:t>
        <a:bodyPr/>
        <a:lstStyle/>
        <a:p>
          <a:r>
            <a:rPr lang="zh-CN" altLang="en-US" sz="2800" b="1" dirty="0" smtClean="0">
              <a:latin typeface="宋体" panose="02010600030101010101" pitchFamily="2" charset="-122"/>
              <a:ea typeface="宋体" panose="02010600030101010101" pitchFamily="2" charset="-122"/>
            </a:rPr>
            <a:t>资产</a:t>
          </a:r>
          <a:r>
            <a:rPr lang="en-US" altLang="zh-CN"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负债</a:t>
          </a:r>
          <a:r>
            <a:rPr lang="en-US" altLang="zh-CN"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所有者权益</a:t>
          </a:r>
          <a:endParaRPr lang="zh-CN" altLang="en-US" sz="2800" b="1" dirty="0">
            <a:latin typeface="宋体" panose="02010600030101010101" pitchFamily="2" charset="-122"/>
            <a:ea typeface="宋体" panose="02010600030101010101" pitchFamily="2" charset="-122"/>
          </a:endParaRPr>
        </a:p>
      </dgm:t>
    </dgm:pt>
    <dgm:pt modelId="{07281BDA-F685-431F-8158-8BDB79B883CD}" cxnId="{C86C67B4-5F43-44CA-99C0-3D79ABA34A01}" type="parTrans">
      <dgm:prSet/>
      <dgm:spPr/>
      <dgm:t>
        <a:bodyPr/>
        <a:lstStyle/>
        <a:p>
          <a:endParaRPr lang="zh-CN" altLang="en-US"/>
        </a:p>
      </dgm:t>
    </dgm:pt>
    <dgm:pt modelId="{4346CD7F-F3B8-4BCA-A1A4-46EB135FC802}" cxnId="{C86C67B4-5F43-44CA-99C0-3D79ABA34A01}" type="sibTrans">
      <dgm:prSet/>
      <dgm:spPr/>
      <dgm:t>
        <a:bodyPr/>
        <a:lstStyle/>
        <a:p>
          <a:endParaRPr lang="zh-CN" altLang="en-US"/>
        </a:p>
      </dgm:t>
    </dgm:pt>
    <dgm:pt modelId="{AB171E77-948D-427B-BFAB-EF632EB0E269}">
      <dgm:prSet phldrT="[文本]" custT="1"/>
      <dgm:spPr/>
      <dgm:t>
        <a:bodyPr/>
        <a:lstStyle/>
        <a:p>
          <a:r>
            <a:rPr lang="zh-CN" altLang="en-US" sz="2800" b="1" dirty="0" smtClean="0">
              <a:latin typeface="宋体" panose="02010600030101010101" pitchFamily="2" charset="-122"/>
              <a:ea typeface="宋体" panose="02010600030101010101" pitchFamily="2" charset="-122"/>
            </a:rPr>
            <a:t>营运资金</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流动资产</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流动负债</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非流动负债</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所有者权益</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非流动资产</a:t>
          </a:r>
        </a:p>
      </dgm:t>
    </dgm:pt>
    <dgm:pt modelId="{AFF66919-5942-4556-8484-F6BDB6EDA201}" cxnId="{1AB66C70-94F0-4FFA-B25B-F4773F8712D7}" type="parTrans">
      <dgm:prSet/>
      <dgm:spPr/>
      <dgm:t>
        <a:bodyPr/>
        <a:lstStyle/>
        <a:p>
          <a:endParaRPr lang="zh-CN" altLang="en-US"/>
        </a:p>
      </dgm:t>
    </dgm:pt>
    <dgm:pt modelId="{58B506BB-EB94-47CF-95D7-D9DB943DFA6E}" cxnId="{1AB66C70-94F0-4FFA-B25B-F4773F8712D7}" type="sibTrans">
      <dgm:prSet/>
      <dgm:spPr/>
      <dgm:t>
        <a:bodyPr/>
        <a:lstStyle/>
        <a:p>
          <a:endParaRPr lang="zh-CN" altLang="en-US"/>
        </a:p>
      </dgm:t>
    </dgm:pt>
    <dgm:pt modelId="{3CA06CCC-BBE7-4027-983B-BF1FC5B49DD1}">
      <dgm:prSet custT="1"/>
      <dgm:spPr/>
      <dgm:t>
        <a:bodyPr/>
        <a:lstStyle/>
        <a:p>
          <a:r>
            <a:rPr lang="zh-CN" altLang="en-US" sz="2800" b="1" dirty="0" smtClean="0">
              <a:latin typeface="宋体" panose="02010600030101010101" pitchFamily="2" charset="-122"/>
              <a:ea typeface="宋体" panose="02010600030101010101" pitchFamily="2" charset="-122"/>
            </a:rPr>
            <a:t>流动资产</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非流动资产</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流动负债</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非流动负债</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所有者权益</a:t>
          </a:r>
        </a:p>
      </dgm:t>
    </dgm:pt>
    <dgm:pt modelId="{BEA1BA3D-A349-4384-AC86-6E52C34F2251}" cxnId="{ECA7D89A-0168-42DB-ABFC-58FFA6992E10}" type="parTrans">
      <dgm:prSet/>
      <dgm:spPr/>
      <dgm:t>
        <a:bodyPr/>
        <a:lstStyle/>
        <a:p>
          <a:endParaRPr lang="zh-CN" altLang="en-US"/>
        </a:p>
      </dgm:t>
    </dgm:pt>
    <dgm:pt modelId="{CF41EC8C-C07D-4D46-990A-ADED8900397B}" cxnId="{ECA7D89A-0168-42DB-ABFC-58FFA6992E10}" type="sibTrans">
      <dgm:prSet/>
      <dgm:spPr/>
      <dgm:t>
        <a:bodyPr/>
        <a:lstStyle/>
        <a:p>
          <a:endParaRPr lang="zh-CN" altLang="en-US"/>
        </a:p>
      </dgm:t>
    </dgm:pt>
    <dgm:pt modelId="{CACD22F4-78FB-48B0-A084-B19AF981297B}" type="pres">
      <dgm:prSet presAssocID="{0F6E872D-549F-401F-A404-39A1D861F9F3}" presName="Name0" presStyleCnt="0">
        <dgm:presLayoutVars>
          <dgm:dir/>
          <dgm:animLvl val="lvl"/>
          <dgm:resizeHandles val="exact"/>
        </dgm:presLayoutVars>
      </dgm:prSet>
      <dgm:spPr/>
    </dgm:pt>
    <dgm:pt modelId="{CA9825F2-6B43-4809-BF60-8708F7740D69}" type="pres">
      <dgm:prSet presAssocID="{AB171E77-948D-427B-BFAB-EF632EB0E269}" presName="boxAndChildren" presStyleCnt="0"/>
      <dgm:spPr/>
    </dgm:pt>
    <dgm:pt modelId="{7948D0BC-C56F-4DA4-9715-E6C3CC45AA34}" type="pres">
      <dgm:prSet presAssocID="{AB171E77-948D-427B-BFAB-EF632EB0E269}" presName="parentTextBox" presStyleLbl="node1" presStyleIdx="0" presStyleCnt="3" custLinFactNeighborX="53750" custLinFactNeighborY="29242"/>
      <dgm:spPr/>
    </dgm:pt>
    <dgm:pt modelId="{EEE00868-4D4A-414B-98E0-6F601B5AC5CA}" type="pres">
      <dgm:prSet presAssocID="{CF41EC8C-C07D-4D46-990A-ADED8900397B}" presName="sp" presStyleCnt="0"/>
      <dgm:spPr/>
    </dgm:pt>
    <dgm:pt modelId="{1A422042-59CE-4131-8CE0-A32A4F40A635}" type="pres">
      <dgm:prSet presAssocID="{3CA06CCC-BBE7-4027-983B-BF1FC5B49DD1}" presName="arrowAndChildren" presStyleCnt="0"/>
      <dgm:spPr/>
    </dgm:pt>
    <dgm:pt modelId="{C250AC9C-2D3A-4E58-90F3-B79FB7A3A774}" type="pres">
      <dgm:prSet presAssocID="{3CA06CCC-BBE7-4027-983B-BF1FC5B49DD1}" presName="parentTextArrow" presStyleLbl="node1" presStyleIdx="1" presStyleCnt="3"/>
      <dgm:spPr/>
    </dgm:pt>
    <dgm:pt modelId="{93A01FC4-20AD-4D08-BE8E-9755A5E2B9F8}" type="pres">
      <dgm:prSet presAssocID="{4346CD7F-F3B8-4BCA-A1A4-46EB135FC802}" presName="sp" presStyleCnt="0"/>
      <dgm:spPr/>
    </dgm:pt>
    <dgm:pt modelId="{8B65B230-B816-4E58-8DC0-A6B71061440E}" type="pres">
      <dgm:prSet presAssocID="{E6F3AFAA-22C0-45F2-B1A1-C5DE6AC542D6}" presName="arrowAndChildren" presStyleCnt="0"/>
      <dgm:spPr/>
    </dgm:pt>
    <dgm:pt modelId="{62B31EF6-83BD-4700-BFB9-F4F5921AFA86}" type="pres">
      <dgm:prSet presAssocID="{E6F3AFAA-22C0-45F2-B1A1-C5DE6AC542D6}" presName="parentTextArrow" presStyleLbl="node1" presStyleIdx="2" presStyleCnt="3"/>
      <dgm:spPr/>
    </dgm:pt>
  </dgm:ptLst>
  <dgm:cxnLst>
    <dgm:cxn modelId="{68BB0AC2-7084-4C1E-9B00-B38001142B13}" type="presOf" srcId="{E6F3AFAA-22C0-45F2-B1A1-C5DE6AC542D6}" destId="{62B31EF6-83BD-4700-BFB9-F4F5921AFA86}" srcOrd="0" destOrd="0" presId="urn:microsoft.com/office/officeart/2005/8/layout/process4"/>
    <dgm:cxn modelId="{27B405D3-FA63-433E-8B17-43C9F1A0DA7D}" type="presOf" srcId="{AB171E77-948D-427B-BFAB-EF632EB0E269}" destId="{7948D0BC-C56F-4DA4-9715-E6C3CC45AA34}" srcOrd="0" destOrd="0" presId="urn:microsoft.com/office/officeart/2005/8/layout/process4"/>
    <dgm:cxn modelId="{ECA7D89A-0168-42DB-ABFC-58FFA6992E10}" srcId="{0F6E872D-549F-401F-A404-39A1D861F9F3}" destId="{3CA06CCC-BBE7-4027-983B-BF1FC5B49DD1}" srcOrd="1" destOrd="0" parTransId="{BEA1BA3D-A349-4384-AC86-6E52C34F2251}" sibTransId="{CF41EC8C-C07D-4D46-990A-ADED8900397B}"/>
    <dgm:cxn modelId="{C86C67B4-5F43-44CA-99C0-3D79ABA34A01}" srcId="{0F6E872D-549F-401F-A404-39A1D861F9F3}" destId="{E6F3AFAA-22C0-45F2-B1A1-C5DE6AC542D6}" srcOrd="0" destOrd="0" parTransId="{07281BDA-F685-431F-8158-8BDB79B883CD}" sibTransId="{4346CD7F-F3B8-4BCA-A1A4-46EB135FC802}"/>
    <dgm:cxn modelId="{F9BB1057-0500-453A-8695-D7EBE6A31CAA}" type="presOf" srcId="{3CA06CCC-BBE7-4027-983B-BF1FC5B49DD1}" destId="{C250AC9C-2D3A-4E58-90F3-B79FB7A3A774}" srcOrd="0" destOrd="0" presId="urn:microsoft.com/office/officeart/2005/8/layout/process4"/>
    <dgm:cxn modelId="{1AB66C70-94F0-4FFA-B25B-F4773F8712D7}" srcId="{0F6E872D-549F-401F-A404-39A1D861F9F3}" destId="{AB171E77-948D-427B-BFAB-EF632EB0E269}" srcOrd="2" destOrd="0" parTransId="{AFF66919-5942-4556-8484-F6BDB6EDA201}" sibTransId="{58B506BB-EB94-47CF-95D7-D9DB943DFA6E}"/>
    <dgm:cxn modelId="{A8734179-61D0-4453-A55A-C62C7F3C38F8}" type="presOf" srcId="{0F6E872D-549F-401F-A404-39A1D861F9F3}" destId="{CACD22F4-78FB-48B0-A084-B19AF981297B}" srcOrd="0" destOrd="0" presId="urn:microsoft.com/office/officeart/2005/8/layout/process4"/>
    <dgm:cxn modelId="{388A3377-B3DD-423D-9DA3-C7D8DC75600C}" type="presParOf" srcId="{CACD22F4-78FB-48B0-A084-B19AF981297B}" destId="{CA9825F2-6B43-4809-BF60-8708F7740D69}" srcOrd="0" destOrd="0" presId="urn:microsoft.com/office/officeart/2005/8/layout/process4"/>
    <dgm:cxn modelId="{B781BF01-33A8-4754-8DF3-F6E13D102623}" type="presParOf" srcId="{CA9825F2-6B43-4809-BF60-8708F7740D69}" destId="{7948D0BC-C56F-4DA4-9715-E6C3CC45AA34}" srcOrd="0" destOrd="0" presId="urn:microsoft.com/office/officeart/2005/8/layout/process4"/>
    <dgm:cxn modelId="{F90E8F6F-ACB8-4B59-B2FC-C0B5DA8B86E9}" type="presParOf" srcId="{CACD22F4-78FB-48B0-A084-B19AF981297B}" destId="{EEE00868-4D4A-414B-98E0-6F601B5AC5CA}" srcOrd="1" destOrd="0" presId="urn:microsoft.com/office/officeart/2005/8/layout/process4"/>
    <dgm:cxn modelId="{7526D1A8-2E22-49CD-A15E-E97CF5CB2E79}" type="presParOf" srcId="{CACD22F4-78FB-48B0-A084-B19AF981297B}" destId="{1A422042-59CE-4131-8CE0-A32A4F40A635}" srcOrd="2" destOrd="0" presId="urn:microsoft.com/office/officeart/2005/8/layout/process4"/>
    <dgm:cxn modelId="{5E19AD7B-1D1A-4CE6-9EA2-293C3DBC0063}" type="presParOf" srcId="{1A422042-59CE-4131-8CE0-A32A4F40A635}" destId="{C250AC9C-2D3A-4E58-90F3-B79FB7A3A774}" srcOrd="0" destOrd="0" presId="urn:microsoft.com/office/officeart/2005/8/layout/process4"/>
    <dgm:cxn modelId="{3008B607-6FE2-4FB9-B988-0DAEAA70B0E1}" type="presParOf" srcId="{CACD22F4-78FB-48B0-A084-B19AF981297B}" destId="{93A01FC4-20AD-4D08-BE8E-9755A5E2B9F8}" srcOrd="3" destOrd="0" presId="urn:microsoft.com/office/officeart/2005/8/layout/process4"/>
    <dgm:cxn modelId="{F02A4F78-46FA-43EA-B453-9085382A995A}" type="presParOf" srcId="{CACD22F4-78FB-48B0-A084-B19AF981297B}" destId="{8B65B230-B816-4E58-8DC0-A6B71061440E}" srcOrd="4" destOrd="0" presId="urn:microsoft.com/office/officeart/2005/8/layout/process4"/>
    <dgm:cxn modelId="{271B3B4B-86A7-46C4-92A8-B16BC045BFBE}" type="presParOf" srcId="{8B65B230-B816-4E58-8DC0-A6B71061440E}" destId="{62B31EF6-83BD-4700-BFB9-F4F5921AFA86}" srcOrd="0" destOrd="0" presId="urn:microsoft.com/office/officeart/2005/8/layout/process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68AECA2-EE1C-469F-911A-C0E577F7C58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EFF27A60-EAF1-4E41-80A6-AC576522065E}">
      <dgm:prSet phldrT="[文本]" phldr="0" custT="1"/>
      <dgm:spPr/>
      <dgm:t>
        <a:bodyPr vert="horz" wrap="square"/>
        <a:p>
          <a:pPr>
            <a:lnSpc>
              <a:spcPct val="100000"/>
            </a:lnSpc>
            <a:spcBef>
              <a:spcPct val="0"/>
            </a:spcBef>
            <a:spcAft>
              <a:spcPct val="35000"/>
            </a:spcAft>
          </a:pPr>
          <a:r>
            <a:rPr lang="en-US" altLang="zh-CN" sz="2400" b="1" dirty="0" smtClean="0">
              <a:latin typeface="宋体" panose="02010600030101010101" pitchFamily="2" charset="-122"/>
              <a:ea typeface="宋体" panose="02010600030101010101" pitchFamily="2" charset="-122"/>
            </a:rPr>
            <a:t>1.</a:t>
          </a:r>
          <a:r>
            <a:rPr lang="zh-CN" sz="2400" b="1" dirty="0" smtClean="0">
              <a:latin typeface="宋体" panose="02010600030101010101" pitchFamily="2" charset="-122"/>
              <a:ea typeface="宋体" panose="02010600030101010101" pitchFamily="2" charset="-122"/>
            </a:rPr>
            <a:t>保证合理的资金需求</a:t>
          </a:r>
          <a:r>
            <a:rPr lang="zh-CN" sz="2400" b="1" dirty="0" smtClean="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r>
          <a:endParaRPr lang="zh-CN" altLang="en-US" sz="2400" b="1" dirty="0">
            <a:latin typeface="宋体" panose="02010600030101010101" pitchFamily="2" charset="-122"/>
            <a:ea typeface="宋体" panose="02010600030101010101" pitchFamily="2" charset="-122"/>
          </a:endParaRPr>
        </a:p>
      </dgm:t>
    </dgm:pt>
    <dgm:pt modelId="{2FC8C298-A749-4EFA-B072-157FB1378A31}" cxnId="{C59D61A7-182D-43A8-B111-6102F56B0C47}" type="parTrans">
      <dgm:prSet/>
      <dgm:spPr/>
      <dgm:t>
        <a:bodyPr/>
        <a:lstStyle/>
        <a:p>
          <a:endParaRPr lang="zh-CN" altLang="en-US"/>
        </a:p>
      </dgm:t>
    </dgm:pt>
    <dgm:pt modelId="{0415927E-20FA-4E50-8E03-60ACA9B148A3}" cxnId="{C59D61A7-182D-43A8-B111-6102F56B0C47}" type="sibTrans">
      <dgm:prSet/>
      <dgm:spPr/>
      <dgm:t>
        <a:bodyPr/>
        <a:lstStyle/>
        <a:p>
          <a:endParaRPr lang="zh-CN" altLang="en-US"/>
        </a:p>
      </dgm:t>
    </dgm:pt>
    <dgm:pt modelId="{8907C5F5-E637-4E01-9058-BBCC2A3401BE}">
      <dgm:prSet phldrT="[文本]" phldr="0" custT="1"/>
      <dgm:spPr/>
      <dgm:t>
        <a:bodyPr vert="horz" wrap="square"/>
        <a:p>
          <a:pPr>
            <a:lnSpc>
              <a:spcPct val="100000"/>
            </a:lnSpc>
            <a:spcBef>
              <a:spcPct val="0"/>
            </a:spcBef>
            <a:spcAft>
              <a:spcPct val="35000"/>
            </a:spcAft>
          </a:pPr>
          <a:r>
            <a:rPr lang="en-US" altLang="zh-CN" sz="2400" b="1" dirty="0" smtClean="0">
              <a:latin typeface="宋体" panose="02010600030101010101" pitchFamily="2" charset="-122"/>
              <a:ea typeface="宋体" panose="02010600030101010101" pitchFamily="2" charset="-122"/>
            </a:rPr>
            <a:t>2.</a:t>
          </a:r>
          <a:r>
            <a:rPr lang="zh-CN" altLang="zh-CN" sz="2400" b="1" dirty="0" smtClean="0">
              <a:latin typeface="宋体" panose="02010600030101010101" pitchFamily="2" charset="-122"/>
              <a:ea typeface="宋体" panose="02010600030101010101" pitchFamily="2" charset="-122"/>
            </a:rPr>
            <a:t>提高资金的使用效率；</a:t>
          </a:r>
          <a:r>
            <a:rPr lang="zh-CN" altLang="zh-CN" sz="2400" b="1" dirty="0" smtClean="0">
              <a:latin typeface="宋体" panose="02010600030101010101" pitchFamily="2" charset="-122"/>
              <a:ea typeface="宋体" panose="02010600030101010101" pitchFamily="2" charset="-122"/>
            </a:rPr>
            <a:t/>
          </a:r>
          <a:endParaRPr lang="zh-CN" altLang="zh-CN" sz="2400" b="1" dirty="0" smtClean="0">
            <a:latin typeface="宋体" panose="02010600030101010101" pitchFamily="2" charset="-122"/>
            <a:ea typeface="宋体" panose="02010600030101010101" pitchFamily="2" charset="-122"/>
          </a:endParaRPr>
        </a:p>
      </dgm:t>
    </dgm:pt>
    <dgm:pt modelId="{12656D1D-16F2-4251-80F8-4C0C2E4EF038}" cxnId="{DA9FBA6B-077A-43B2-9430-5B4945A8703C}" type="parTrans">
      <dgm:prSet/>
      <dgm:spPr/>
      <dgm:t>
        <a:bodyPr/>
        <a:lstStyle/>
        <a:p>
          <a:endParaRPr lang="zh-CN" altLang="en-US"/>
        </a:p>
      </dgm:t>
    </dgm:pt>
    <dgm:pt modelId="{09CE3F08-A89F-4463-BD45-745AE9F4A156}" cxnId="{DA9FBA6B-077A-43B2-9430-5B4945A8703C}" type="sibTrans">
      <dgm:prSet/>
      <dgm:spPr/>
      <dgm:t>
        <a:bodyPr/>
        <a:lstStyle/>
        <a:p>
          <a:endParaRPr lang="zh-CN" altLang="en-US"/>
        </a:p>
      </dgm:t>
    </dgm:pt>
    <dgm:pt modelId="{81F25EDB-D43E-44D1-B843-816C339160D9}">
      <dgm:prSet phldrT="[文本]" phldr="0" custT="1"/>
      <dgm:spPr/>
      <dgm:t>
        <a:bodyPr vert="horz" wrap="square"/>
        <a:p>
          <a:pPr>
            <a:lnSpc>
              <a:spcPct val="100000"/>
            </a:lnSpc>
            <a:spcBef>
              <a:spcPct val="0"/>
            </a:spcBef>
            <a:spcAft>
              <a:spcPct val="35000"/>
            </a:spcAft>
          </a:pPr>
          <a:r>
            <a:rPr lang="en-US" altLang="zh-CN" sz="2400" b="1" dirty="0" smtClean="0">
              <a:latin typeface="宋体" panose="02010600030101010101" pitchFamily="2" charset="-122"/>
              <a:ea typeface="宋体" panose="02010600030101010101" pitchFamily="2" charset="-122"/>
            </a:rPr>
            <a:t>3.</a:t>
          </a:r>
          <a:r>
            <a:rPr lang="zh-CN" altLang="zh-CN" sz="2400" b="1" dirty="0" smtClean="0">
              <a:latin typeface="宋体" panose="02010600030101010101" pitchFamily="2" charset="-122"/>
              <a:ea typeface="宋体" panose="02010600030101010101" pitchFamily="2" charset="-122"/>
            </a:rPr>
            <a:t>节约资金使用成本</a:t>
          </a:r>
          <a:r>
            <a:rPr lang="zh-CN"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
          </a:r>
          <a:endParaRPr lang="zh-CN" altLang="en-US" sz="2400" b="1" dirty="0" smtClean="0">
            <a:latin typeface="宋体" panose="02010600030101010101" pitchFamily="2" charset="-122"/>
            <a:ea typeface="宋体" panose="02010600030101010101" pitchFamily="2" charset="-122"/>
          </a:endParaRPr>
        </a:p>
      </dgm:t>
    </dgm:pt>
    <dgm:pt modelId="{7F5472E9-D7CB-4B77-995E-2AD9124A4B92}" cxnId="{3815E80E-5ADA-4F0E-A1FA-032297D54CC6}" type="parTrans">
      <dgm:prSet/>
      <dgm:spPr/>
      <dgm:t>
        <a:bodyPr/>
        <a:lstStyle/>
        <a:p>
          <a:endParaRPr lang="zh-CN" altLang="en-US"/>
        </a:p>
      </dgm:t>
    </dgm:pt>
    <dgm:pt modelId="{411953C5-86FC-4C15-A687-E99BE5AA35F6}" cxnId="{3815E80E-5ADA-4F0E-A1FA-032297D54CC6}" type="sibTrans">
      <dgm:prSet/>
      <dgm:spPr/>
      <dgm:t>
        <a:bodyPr/>
        <a:lstStyle/>
        <a:p>
          <a:endParaRPr lang="zh-CN" altLang="en-US"/>
        </a:p>
      </dgm:t>
    </dgm:pt>
    <dgm:pt modelId="{2D89874B-1DCF-4D76-9AF9-59F88542C183}">
      <dgm:prSet phldr="0" custT="1"/>
      <dgm:spPr/>
      <dgm:t>
        <a:bodyPr vert="horz" wrap="square"/>
        <a:p>
          <a:pPr>
            <a:lnSpc>
              <a:spcPct val="100000"/>
            </a:lnSpc>
            <a:spcBef>
              <a:spcPct val="0"/>
            </a:spcBef>
            <a:spcAft>
              <a:spcPct val="35000"/>
            </a:spcAft>
          </a:pPr>
          <a:r>
            <a:rPr lang="en-US" altLang="zh-CN" sz="2400" b="1" dirty="0" smtClean="0">
              <a:latin typeface="宋体" panose="02010600030101010101" pitchFamily="2" charset="-122"/>
              <a:ea typeface="宋体" panose="02010600030101010101" pitchFamily="2" charset="-122"/>
            </a:rPr>
            <a:t>4.</a:t>
          </a:r>
          <a:r>
            <a:rPr lang="zh-CN" sz="2400" b="1" dirty="0" smtClean="0">
              <a:latin typeface="宋体" panose="02010600030101010101" pitchFamily="2" charset="-122"/>
              <a:ea typeface="宋体" panose="02010600030101010101" pitchFamily="2" charset="-122"/>
            </a:rPr>
            <a:t>保持足够的短期偿债能力</a:t>
          </a:r>
          <a:r>
            <a:rPr lang="zh-CN" sz="2400" b="1" dirty="0" smtClean="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
          </a:r>
          <a:endParaRPr lang="zh-CN" altLang="en-US" sz="2400" b="1" dirty="0">
            <a:latin typeface="宋体" panose="02010600030101010101" pitchFamily="2" charset="-122"/>
            <a:ea typeface="宋体" panose="02010600030101010101" pitchFamily="2" charset="-122"/>
          </a:endParaRPr>
        </a:p>
      </dgm:t>
    </dgm:pt>
    <dgm:pt modelId="{130201EA-D44D-47C5-9EE0-C83D3127E7F2}" cxnId="{1AA73C9B-8FAF-41C0-ACD0-7D8AAF2E4377}" type="parTrans">
      <dgm:prSet/>
      <dgm:spPr/>
      <dgm:t>
        <a:bodyPr/>
        <a:lstStyle/>
        <a:p>
          <a:endParaRPr lang="zh-CN" altLang="en-US"/>
        </a:p>
      </dgm:t>
    </dgm:pt>
    <dgm:pt modelId="{C3FD3C00-B8EE-4665-8FDF-B32676F5C81E}" cxnId="{1AA73C9B-8FAF-41C0-ACD0-7D8AAF2E4377}" type="sibTrans">
      <dgm:prSet/>
      <dgm:spPr/>
      <dgm:t>
        <a:bodyPr/>
        <a:lstStyle/>
        <a:p>
          <a:endParaRPr lang="zh-CN" altLang="en-US"/>
        </a:p>
      </dgm:t>
    </dgm:pt>
    <dgm:pt modelId="{1DE1311F-504A-4545-9749-7FCE522E1307}" type="pres">
      <dgm:prSet presAssocID="{068AECA2-EE1C-469F-911A-C0E577F7C585}" presName="linear" presStyleCnt="0">
        <dgm:presLayoutVars>
          <dgm:dir/>
          <dgm:animLvl val="lvl"/>
          <dgm:resizeHandles val="exact"/>
        </dgm:presLayoutVars>
      </dgm:prSet>
      <dgm:spPr/>
    </dgm:pt>
    <dgm:pt modelId="{BC130751-EC97-4754-ABA7-EA9B30153F13}" type="pres">
      <dgm:prSet presAssocID="{EFF27A60-EAF1-4E41-80A6-AC576522065E}" presName="parentLin" presStyleCnt="0"/>
      <dgm:spPr/>
    </dgm:pt>
    <dgm:pt modelId="{E0367F11-F1C3-4A97-87D5-E7CF593EB057}" type="pres">
      <dgm:prSet presAssocID="{EFF27A60-EAF1-4E41-80A6-AC576522065E}" presName="parentLeftMargin" presStyleCnt="0"/>
      <dgm:spPr/>
    </dgm:pt>
    <dgm:pt modelId="{202A79BF-E2DF-42CA-B38F-616AA6450DE3}" type="pres">
      <dgm:prSet presAssocID="{EFF27A60-EAF1-4E41-80A6-AC576522065E}" presName="parentText" presStyleLbl="node1" presStyleIdx="0" presStyleCnt="4" custScaleY="218356">
        <dgm:presLayoutVars>
          <dgm:chMax val="0"/>
          <dgm:bulletEnabled val="1"/>
        </dgm:presLayoutVars>
      </dgm:prSet>
      <dgm:spPr/>
      <dgm:t>
        <a:bodyPr/>
        <a:lstStyle/>
        <a:p>
          <a:endParaRPr lang="zh-CN" altLang="en-US"/>
        </a:p>
      </dgm:t>
    </dgm:pt>
    <dgm:pt modelId="{5B90727A-415D-40AE-99A2-979571FA2901}" type="pres">
      <dgm:prSet presAssocID="{EFF27A60-EAF1-4E41-80A6-AC576522065E}" presName="negativeSpace" presStyleCnt="0"/>
      <dgm:spPr/>
    </dgm:pt>
    <dgm:pt modelId="{2E964BA4-ED25-46A8-B646-9E4761D940ED}" type="pres">
      <dgm:prSet presAssocID="{EFF27A60-EAF1-4E41-80A6-AC576522065E}" presName="childText" presStyleLbl="conFgAcc1" presStyleIdx="0" presStyleCnt="4">
        <dgm:presLayoutVars>
          <dgm:bulletEnabled val="1"/>
        </dgm:presLayoutVars>
      </dgm:prSet>
      <dgm:spPr/>
    </dgm:pt>
    <dgm:pt modelId="{3E6C3DDE-4DBE-4234-8E04-83DF6B3B246A}" type="pres">
      <dgm:prSet presAssocID="{0415927E-20FA-4E50-8E03-60ACA9B148A3}" presName="spaceBetweenRectangles" presStyleCnt="0"/>
      <dgm:spPr/>
    </dgm:pt>
    <dgm:pt modelId="{CBDF00E7-6066-45EA-A7ED-7EFE008FB5BA}" type="pres">
      <dgm:prSet presAssocID="{8907C5F5-E637-4E01-9058-BBCC2A3401BE}" presName="parentLin" presStyleCnt="0"/>
      <dgm:spPr/>
    </dgm:pt>
    <dgm:pt modelId="{0BC9798C-FA27-4879-BB29-8EA8F0E2CA3F}" type="pres">
      <dgm:prSet presAssocID="{8907C5F5-E637-4E01-9058-BBCC2A3401BE}" presName="parentLeftMargin" presStyleCnt="0"/>
      <dgm:spPr/>
    </dgm:pt>
    <dgm:pt modelId="{4EC8B8B0-1641-4DE0-BA66-9758C3BE168A}" type="pres">
      <dgm:prSet presAssocID="{8907C5F5-E637-4E01-9058-BBCC2A3401BE}" presName="parentText" presStyleLbl="node1" presStyleIdx="1" presStyleCnt="4" custScaleY="238017">
        <dgm:presLayoutVars>
          <dgm:chMax val="0"/>
          <dgm:bulletEnabled val="1"/>
        </dgm:presLayoutVars>
      </dgm:prSet>
      <dgm:spPr/>
      <dgm:t>
        <a:bodyPr/>
        <a:lstStyle/>
        <a:p>
          <a:endParaRPr lang="zh-CN" altLang="en-US"/>
        </a:p>
      </dgm:t>
    </dgm:pt>
    <dgm:pt modelId="{63B6197D-C03F-4CF3-B1D8-4AE234B2B4F0}" type="pres">
      <dgm:prSet presAssocID="{8907C5F5-E637-4E01-9058-BBCC2A3401BE}" presName="negativeSpace" presStyleCnt="0"/>
      <dgm:spPr/>
    </dgm:pt>
    <dgm:pt modelId="{32E3EBBB-7112-4101-8DD0-53AB3F756A13}" type="pres">
      <dgm:prSet presAssocID="{8907C5F5-E637-4E01-9058-BBCC2A3401BE}" presName="childText" presStyleLbl="conFgAcc1" presStyleIdx="1" presStyleCnt="4">
        <dgm:presLayoutVars>
          <dgm:bulletEnabled val="1"/>
        </dgm:presLayoutVars>
      </dgm:prSet>
      <dgm:spPr/>
    </dgm:pt>
    <dgm:pt modelId="{68949EAE-4657-4DE1-8659-8FAD1F16E916}" type="pres">
      <dgm:prSet presAssocID="{09CE3F08-A89F-4463-BD45-745AE9F4A156}" presName="spaceBetweenRectangles" presStyleCnt="0"/>
      <dgm:spPr/>
    </dgm:pt>
    <dgm:pt modelId="{1DC457B5-3924-4496-925F-C5ED615BFE9C}" type="pres">
      <dgm:prSet presAssocID="{81F25EDB-D43E-44D1-B843-816C339160D9}" presName="parentLin" presStyleCnt="0"/>
      <dgm:spPr/>
    </dgm:pt>
    <dgm:pt modelId="{21DBDC80-55FC-4980-9CF9-EB57D8ADFB2E}" type="pres">
      <dgm:prSet presAssocID="{81F25EDB-D43E-44D1-B843-816C339160D9}" presName="parentLeftMargin" presStyleCnt="0"/>
      <dgm:spPr/>
    </dgm:pt>
    <dgm:pt modelId="{B20159CC-9D83-4949-B1A4-4D0B078256EA}" type="pres">
      <dgm:prSet presAssocID="{81F25EDB-D43E-44D1-B843-816C339160D9}" presName="parentText" presStyleLbl="node1" presStyleIdx="2" presStyleCnt="4" custScaleY="193603">
        <dgm:presLayoutVars>
          <dgm:chMax val="0"/>
          <dgm:bulletEnabled val="1"/>
        </dgm:presLayoutVars>
      </dgm:prSet>
      <dgm:spPr/>
      <dgm:t>
        <a:bodyPr/>
        <a:lstStyle/>
        <a:p>
          <a:endParaRPr lang="zh-CN" altLang="en-US"/>
        </a:p>
      </dgm:t>
    </dgm:pt>
    <dgm:pt modelId="{F3B2B7E7-DEAD-463D-9357-D70D985816E9}" type="pres">
      <dgm:prSet presAssocID="{81F25EDB-D43E-44D1-B843-816C339160D9}" presName="negativeSpace" presStyleCnt="0"/>
      <dgm:spPr/>
    </dgm:pt>
    <dgm:pt modelId="{DB5E24F3-8967-4835-B470-4097D4F1197C}" type="pres">
      <dgm:prSet presAssocID="{81F25EDB-D43E-44D1-B843-816C339160D9}" presName="childText" presStyleLbl="conFgAcc1" presStyleIdx="2" presStyleCnt="4">
        <dgm:presLayoutVars>
          <dgm:bulletEnabled val="1"/>
        </dgm:presLayoutVars>
      </dgm:prSet>
      <dgm:spPr/>
    </dgm:pt>
    <dgm:pt modelId="{16F4512E-61BE-4F1A-A981-47AA6BDBBCCF}" type="pres">
      <dgm:prSet presAssocID="{411953C5-86FC-4C15-A687-E99BE5AA35F6}" presName="spaceBetweenRectangles" presStyleCnt="0"/>
      <dgm:spPr/>
    </dgm:pt>
    <dgm:pt modelId="{203D0940-16FD-433C-808C-BCEFC6FF4796}" type="pres">
      <dgm:prSet presAssocID="{2D89874B-1DCF-4D76-9AF9-59F88542C183}" presName="parentLin" presStyleCnt="0"/>
      <dgm:spPr/>
    </dgm:pt>
    <dgm:pt modelId="{FC00DDF5-4E1B-4909-95EE-CA80A3112220}" type="pres">
      <dgm:prSet presAssocID="{2D89874B-1DCF-4D76-9AF9-59F88542C183}" presName="parentLeftMargin" presStyleCnt="0"/>
      <dgm:spPr/>
    </dgm:pt>
    <dgm:pt modelId="{CB194891-36E0-43E0-A259-116B7BC8676F}" type="pres">
      <dgm:prSet presAssocID="{2D89874B-1DCF-4D76-9AF9-59F88542C183}" presName="parentText" presStyleLbl="node1" presStyleIdx="3" presStyleCnt="4" custScaleY="184274">
        <dgm:presLayoutVars>
          <dgm:chMax val="0"/>
          <dgm:bulletEnabled val="1"/>
        </dgm:presLayoutVars>
      </dgm:prSet>
      <dgm:spPr/>
      <dgm:t>
        <a:bodyPr/>
        <a:lstStyle/>
        <a:p>
          <a:endParaRPr lang="zh-CN" altLang="en-US"/>
        </a:p>
      </dgm:t>
    </dgm:pt>
    <dgm:pt modelId="{CE4675B9-A30A-4F07-B3EF-98F6C0266090}" type="pres">
      <dgm:prSet presAssocID="{2D89874B-1DCF-4D76-9AF9-59F88542C183}" presName="negativeSpace" presStyleCnt="0"/>
      <dgm:spPr/>
    </dgm:pt>
    <dgm:pt modelId="{FF01D1F8-626F-4C1C-AE7C-5B375CAE9A12}" type="pres">
      <dgm:prSet presAssocID="{2D89874B-1DCF-4D76-9AF9-59F88542C183}" presName="childText" presStyleLbl="conFgAcc1" presStyleIdx="3" presStyleCnt="4">
        <dgm:presLayoutVars>
          <dgm:bulletEnabled val="1"/>
        </dgm:presLayoutVars>
      </dgm:prSet>
      <dgm:spPr/>
    </dgm:pt>
  </dgm:ptLst>
  <dgm:cxnLst>
    <dgm:cxn modelId="{C59D61A7-182D-43A8-B111-6102F56B0C47}" srcId="{068AECA2-EE1C-469F-911A-C0E577F7C585}" destId="{EFF27A60-EAF1-4E41-80A6-AC576522065E}" srcOrd="0" destOrd="0" parTransId="{2FC8C298-A749-4EFA-B072-157FB1378A31}" sibTransId="{0415927E-20FA-4E50-8E03-60ACA9B148A3}"/>
    <dgm:cxn modelId="{DA9FBA6B-077A-43B2-9430-5B4945A8703C}" srcId="{068AECA2-EE1C-469F-911A-C0E577F7C585}" destId="{8907C5F5-E637-4E01-9058-BBCC2A3401BE}" srcOrd="1" destOrd="0" parTransId="{12656D1D-16F2-4251-80F8-4C0C2E4EF038}" sibTransId="{09CE3F08-A89F-4463-BD45-745AE9F4A156}"/>
    <dgm:cxn modelId="{3815E80E-5ADA-4F0E-A1FA-032297D54CC6}" srcId="{068AECA2-EE1C-469F-911A-C0E577F7C585}" destId="{81F25EDB-D43E-44D1-B843-816C339160D9}" srcOrd="2" destOrd="0" parTransId="{7F5472E9-D7CB-4B77-995E-2AD9124A4B92}" sibTransId="{411953C5-86FC-4C15-A687-E99BE5AA35F6}"/>
    <dgm:cxn modelId="{1AA73C9B-8FAF-41C0-ACD0-7D8AAF2E4377}" srcId="{068AECA2-EE1C-469F-911A-C0E577F7C585}" destId="{2D89874B-1DCF-4D76-9AF9-59F88542C183}" srcOrd="3" destOrd="0" parTransId="{130201EA-D44D-47C5-9EE0-C83D3127E7F2}" sibTransId="{C3FD3C00-B8EE-4665-8FDF-B32676F5C81E}"/>
    <dgm:cxn modelId="{242A5431-9A82-4C97-B0DB-8FBE7DC3AA17}" type="presOf" srcId="{068AECA2-EE1C-469F-911A-C0E577F7C585}" destId="{1DE1311F-504A-4545-9749-7FCE522E1307}" srcOrd="0" destOrd="0" presId="urn:microsoft.com/office/officeart/2005/8/layout/list1"/>
    <dgm:cxn modelId="{1720BD11-39CD-488F-9935-FB7061756CEA}" type="presParOf" srcId="{1DE1311F-504A-4545-9749-7FCE522E1307}" destId="{BC130751-EC97-4754-ABA7-EA9B30153F13}" srcOrd="0" destOrd="0" presId="urn:microsoft.com/office/officeart/2005/8/layout/list1"/>
    <dgm:cxn modelId="{BAA8A27B-4AA3-47F1-912C-F67E73201E7D}" type="presParOf" srcId="{BC130751-EC97-4754-ABA7-EA9B30153F13}" destId="{E0367F11-F1C3-4A97-87D5-E7CF593EB057}" srcOrd="0" destOrd="0" presId="urn:microsoft.com/office/officeart/2005/8/layout/list1"/>
    <dgm:cxn modelId="{9F626E5B-E53E-4420-A7CD-D29C3066A864}" type="presOf" srcId="{EFF27A60-EAF1-4E41-80A6-AC576522065E}" destId="{E0367F11-F1C3-4A97-87D5-E7CF593EB057}" srcOrd="0" destOrd="0" presId="urn:microsoft.com/office/officeart/2005/8/layout/list1"/>
    <dgm:cxn modelId="{AF9A3D28-01D6-4610-A01B-F4678BCCDCAD}" type="presParOf" srcId="{BC130751-EC97-4754-ABA7-EA9B30153F13}" destId="{202A79BF-E2DF-42CA-B38F-616AA6450DE3}" srcOrd="1" destOrd="0" presId="urn:microsoft.com/office/officeart/2005/8/layout/list1"/>
    <dgm:cxn modelId="{23C2EDC6-A6CB-430B-B096-05DAAC4D9841}" type="presOf" srcId="{EFF27A60-EAF1-4E41-80A6-AC576522065E}" destId="{202A79BF-E2DF-42CA-B38F-616AA6450DE3}" srcOrd="0" destOrd="0" presId="urn:microsoft.com/office/officeart/2005/8/layout/list1"/>
    <dgm:cxn modelId="{8097AA55-B7D2-43F7-82A0-E8C76AFF2106}" type="presParOf" srcId="{1DE1311F-504A-4545-9749-7FCE522E1307}" destId="{5B90727A-415D-40AE-99A2-979571FA2901}" srcOrd="1" destOrd="0" presId="urn:microsoft.com/office/officeart/2005/8/layout/list1"/>
    <dgm:cxn modelId="{60EF4B4F-9D7C-46BE-91DA-CC4F744F24EE}" type="presParOf" srcId="{1DE1311F-504A-4545-9749-7FCE522E1307}" destId="{2E964BA4-ED25-46A8-B646-9E4761D940ED}" srcOrd="2" destOrd="0" presId="urn:microsoft.com/office/officeart/2005/8/layout/list1"/>
    <dgm:cxn modelId="{6BA04E49-F5EB-45F5-82C9-DE838C3305E1}" type="presParOf" srcId="{1DE1311F-504A-4545-9749-7FCE522E1307}" destId="{3E6C3DDE-4DBE-4234-8E04-83DF6B3B246A}" srcOrd="3" destOrd="0" presId="urn:microsoft.com/office/officeart/2005/8/layout/list1"/>
    <dgm:cxn modelId="{12B6E549-E35D-4B76-8178-6817C54E0465}" type="presParOf" srcId="{1DE1311F-504A-4545-9749-7FCE522E1307}" destId="{CBDF00E7-6066-45EA-A7ED-7EFE008FB5BA}" srcOrd="4" destOrd="0" presId="urn:microsoft.com/office/officeart/2005/8/layout/list1"/>
    <dgm:cxn modelId="{D21BCC05-9349-47A7-889D-6E378DEF4FA4}" type="presParOf" srcId="{CBDF00E7-6066-45EA-A7ED-7EFE008FB5BA}" destId="{0BC9798C-FA27-4879-BB29-8EA8F0E2CA3F}" srcOrd="0" destOrd="4" presId="urn:microsoft.com/office/officeart/2005/8/layout/list1"/>
    <dgm:cxn modelId="{665E3E3A-08C1-4631-AA69-20948008AAE4}" type="presOf" srcId="{8907C5F5-E637-4E01-9058-BBCC2A3401BE}" destId="{0BC9798C-FA27-4879-BB29-8EA8F0E2CA3F}" srcOrd="0" destOrd="0" presId="urn:microsoft.com/office/officeart/2005/8/layout/list1"/>
    <dgm:cxn modelId="{5AEA8E08-54CE-410B-BEE3-59E684C75AA0}" type="presParOf" srcId="{CBDF00E7-6066-45EA-A7ED-7EFE008FB5BA}" destId="{4EC8B8B0-1641-4DE0-BA66-9758C3BE168A}" srcOrd="1" destOrd="4" presId="urn:microsoft.com/office/officeart/2005/8/layout/list1"/>
    <dgm:cxn modelId="{10975F22-EEED-443C-8437-45F588412E20}" type="presOf" srcId="{8907C5F5-E637-4E01-9058-BBCC2A3401BE}" destId="{4EC8B8B0-1641-4DE0-BA66-9758C3BE168A}" srcOrd="0" destOrd="0" presId="urn:microsoft.com/office/officeart/2005/8/layout/list1"/>
    <dgm:cxn modelId="{7997E412-C32B-47FD-A200-24A7E0D502C0}" type="presParOf" srcId="{1DE1311F-504A-4545-9749-7FCE522E1307}" destId="{63B6197D-C03F-4CF3-B1D8-4AE234B2B4F0}" srcOrd="5" destOrd="0" presId="urn:microsoft.com/office/officeart/2005/8/layout/list1"/>
    <dgm:cxn modelId="{C1FFE84A-27A3-40FC-9BFC-C5C99746DA2E}" type="presParOf" srcId="{1DE1311F-504A-4545-9749-7FCE522E1307}" destId="{32E3EBBB-7112-4101-8DD0-53AB3F756A13}" srcOrd="6" destOrd="0" presId="urn:microsoft.com/office/officeart/2005/8/layout/list1"/>
    <dgm:cxn modelId="{DD58051C-5F1B-474E-929B-0AD5498B1A1B}" type="presParOf" srcId="{1DE1311F-504A-4545-9749-7FCE522E1307}" destId="{68949EAE-4657-4DE1-8659-8FAD1F16E916}" srcOrd="7" destOrd="0" presId="urn:microsoft.com/office/officeart/2005/8/layout/list1"/>
    <dgm:cxn modelId="{FD202E25-F423-45B6-AD46-C8E8375E131E}" type="presParOf" srcId="{1DE1311F-504A-4545-9749-7FCE522E1307}" destId="{1DC457B5-3924-4496-925F-C5ED615BFE9C}" srcOrd="8" destOrd="0" presId="urn:microsoft.com/office/officeart/2005/8/layout/list1"/>
    <dgm:cxn modelId="{236483B6-5F15-4184-B68F-0BC4110CFEA2}" type="presParOf" srcId="{1DC457B5-3924-4496-925F-C5ED615BFE9C}" destId="{21DBDC80-55FC-4980-9CF9-EB57D8ADFB2E}" srcOrd="0" destOrd="8" presId="urn:microsoft.com/office/officeart/2005/8/layout/list1"/>
    <dgm:cxn modelId="{41348328-EA64-471D-BDB5-A0DC1C5B270D}" type="presOf" srcId="{81F25EDB-D43E-44D1-B843-816C339160D9}" destId="{21DBDC80-55FC-4980-9CF9-EB57D8ADFB2E}" srcOrd="0" destOrd="0" presId="urn:microsoft.com/office/officeart/2005/8/layout/list1"/>
    <dgm:cxn modelId="{C5AA8D07-72FD-4031-9790-0666F63432AB}" type="presParOf" srcId="{1DC457B5-3924-4496-925F-C5ED615BFE9C}" destId="{B20159CC-9D83-4949-B1A4-4D0B078256EA}" srcOrd="1" destOrd="8" presId="urn:microsoft.com/office/officeart/2005/8/layout/list1"/>
    <dgm:cxn modelId="{79B5832C-2435-48AD-A032-599E3646DF2B}" type="presOf" srcId="{81F25EDB-D43E-44D1-B843-816C339160D9}" destId="{B20159CC-9D83-4949-B1A4-4D0B078256EA}" srcOrd="0" destOrd="0" presId="urn:microsoft.com/office/officeart/2005/8/layout/list1"/>
    <dgm:cxn modelId="{C527CA41-AEEB-4B13-AB59-3AC678EE2E95}" type="presParOf" srcId="{1DE1311F-504A-4545-9749-7FCE522E1307}" destId="{F3B2B7E7-DEAD-463D-9357-D70D985816E9}" srcOrd="9" destOrd="0" presId="urn:microsoft.com/office/officeart/2005/8/layout/list1"/>
    <dgm:cxn modelId="{3F57D463-1099-438C-ABA2-4ED760A3753D}" type="presParOf" srcId="{1DE1311F-504A-4545-9749-7FCE522E1307}" destId="{DB5E24F3-8967-4835-B470-4097D4F1197C}" srcOrd="10" destOrd="0" presId="urn:microsoft.com/office/officeart/2005/8/layout/list1"/>
    <dgm:cxn modelId="{55A5C764-B585-433B-8D1E-E73D573FC58F}" type="presParOf" srcId="{1DE1311F-504A-4545-9749-7FCE522E1307}" destId="{16F4512E-61BE-4F1A-A981-47AA6BDBBCCF}" srcOrd="11" destOrd="0" presId="urn:microsoft.com/office/officeart/2005/8/layout/list1"/>
    <dgm:cxn modelId="{CA7C3B6E-EFF4-4336-BC2B-D0C70A66E4F7}" type="presParOf" srcId="{1DE1311F-504A-4545-9749-7FCE522E1307}" destId="{203D0940-16FD-433C-808C-BCEFC6FF4796}" srcOrd="12" destOrd="0" presId="urn:microsoft.com/office/officeart/2005/8/layout/list1"/>
    <dgm:cxn modelId="{9E5E7AA6-C06F-40D7-B75B-827FCAA41182}" type="presParOf" srcId="{203D0940-16FD-433C-808C-BCEFC6FF4796}" destId="{FC00DDF5-4E1B-4909-95EE-CA80A3112220}" srcOrd="0" destOrd="12" presId="urn:microsoft.com/office/officeart/2005/8/layout/list1"/>
    <dgm:cxn modelId="{900D6D29-8D40-452E-8945-39127D97E37A}" type="presOf" srcId="{2D89874B-1DCF-4D76-9AF9-59F88542C183}" destId="{FC00DDF5-4E1B-4909-95EE-CA80A3112220}" srcOrd="0" destOrd="0" presId="urn:microsoft.com/office/officeart/2005/8/layout/list1"/>
    <dgm:cxn modelId="{A2479F49-0640-4DAE-A5C0-620FD6414C50}" type="presParOf" srcId="{203D0940-16FD-433C-808C-BCEFC6FF4796}" destId="{CB194891-36E0-43E0-A259-116B7BC8676F}" srcOrd="1" destOrd="12" presId="urn:microsoft.com/office/officeart/2005/8/layout/list1"/>
    <dgm:cxn modelId="{376504AA-FAEF-42AC-9740-EB3FB7AA4AEE}" type="presOf" srcId="{2D89874B-1DCF-4D76-9AF9-59F88542C183}" destId="{CB194891-36E0-43E0-A259-116B7BC8676F}" srcOrd="0" destOrd="0" presId="urn:microsoft.com/office/officeart/2005/8/layout/list1"/>
    <dgm:cxn modelId="{AEA371D1-F3B1-4670-9729-59DFBB9A083B}" type="presParOf" srcId="{1DE1311F-504A-4545-9749-7FCE522E1307}" destId="{CE4675B9-A30A-4F07-B3EF-98F6C0266090}" srcOrd="13" destOrd="0" presId="urn:microsoft.com/office/officeart/2005/8/layout/list1"/>
    <dgm:cxn modelId="{1E09AE17-EF43-483C-B7FC-321FAD840CD5}" type="presParOf" srcId="{1DE1311F-504A-4545-9749-7FCE522E1307}" destId="{FF01D1F8-626F-4C1C-AE7C-5B375CAE9A12}"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D502EAC-9477-446F-BA6A-DB177FA3D0C7}" type="doc">
      <dgm:prSet loTypeId="hierarchy" loCatId="hierarchy" qsTypeId="urn:microsoft.com/office/officeart/2005/8/quickstyle/simple1" qsCatId="simple" csTypeId="urn:microsoft.com/office/officeart/2005/8/colors/accent1_2" csCatId="accent1" phldr="1"/>
      <dgm:spPr/>
      <dgm:t>
        <a:bodyPr/>
        <a:lstStyle/>
        <a:p>
          <a:endParaRPr lang="zh-CN" altLang="en-US"/>
        </a:p>
      </dgm:t>
    </dgm:pt>
    <dgm:pt modelId="{4C4E196E-1769-4704-AF90-1BCD40D6B70D}">
      <dgm:prSet phldrT="[文本]" phldr="0" custT="1"/>
      <dgm:spPr/>
      <dgm:t>
        <a:bodyPr vert="horz" wrap="square"/>
        <a:p>
          <a:pPr>
            <a:lnSpc>
              <a:spcPct val="100000"/>
            </a:lnSpc>
            <a:spcBef>
              <a:spcPct val="0"/>
            </a:spcBef>
            <a:spcAft>
              <a:spcPct val="35000"/>
            </a:spcAft>
          </a:pPr>
          <a:r>
            <a:rPr lang="zh-CN" altLang="en-US" sz="2800" b="1" dirty="0" smtClean="0">
              <a:latin typeface="宋体" panose="02010600030101010101" pitchFamily="2" charset="-122"/>
              <a:ea typeface="宋体" panose="02010600030101010101" pitchFamily="2" charset="-122"/>
            </a:rPr>
            <a:t>持有策略</a:t>
          </a:r>
          <a:r>
            <a:rPr lang="en-US" altLang="zh-CN" sz="2800" b="1" dirty="0" smtClean="0">
              <a:latin typeface="宋体" panose="02010600030101010101" pitchFamily="2" charset="-122"/>
              <a:ea typeface="宋体" panose="02010600030101010101" pitchFamily="2" charset="-122"/>
            </a:rPr>
            <a:t/>
          </a:r>
          <a:endParaRPr lang="en-US" altLang="zh-CN" sz="2800" b="1" dirty="0" smtClean="0">
            <a:latin typeface="宋体" panose="02010600030101010101" pitchFamily="2" charset="-122"/>
            <a:ea typeface="宋体" panose="02010600030101010101" pitchFamily="2" charset="-122"/>
          </a:endParaRPr>
        </a:p>
      </dgm:t>
    </dgm:pt>
    <dgm:pt modelId="{074EDC6D-9F0B-4F56-8284-FEB1224FF047}" cxnId="{7532AB31-618D-4271-BFFA-28548E731E5F}" type="parTrans">
      <dgm:prSet/>
      <dgm:spPr/>
      <dgm:t>
        <a:bodyPr/>
        <a:lstStyle/>
        <a:p>
          <a:endParaRPr lang="zh-CN" altLang="en-US"/>
        </a:p>
      </dgm:t>
    </dgm:pt>
    <dgm:pt modelId="{946C3971-BFF5-43E9-941A-E41FFFA949F8}" cxnId="{7532AB31-618D-4271-BFFA-28548E731E5F}" type="sibTrans">
      <dgm:prSet/>
      <dgm:spPr/>
      <dgm:t>
        <a:bodyPr/>
        <a:lstStyle/>
        <a:p>
          <a:endParaRPr lang="zh-CN" altLang="en-US"/>
        </a:p>
      </dgm:t>
    </dgm:pt>
    <dgm:pt modelId="{EE770775-6027-46B7-B5C9-96EA4C859BAC}">
      <dgm:prSet phldrT="[文本]" phldr="0" custT="1"/>
      <dgm:spPr/>
      <dgm:t>
        <a:bodyPr vert="horz" wrap="square"/>
        <a:p>
          <a:pPr algn="l">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宽松的营运资金政策。营运资金的持有量较高，收益低，风险小。</a:t>
          </a:r>
          <a:r>
            <a:rPr lang="zh-CN" altLang="en-US" sz="2000" b="1" dirty="0" smtClean="0">
              <a:latin typeface="宋体" panose="02010600030101010101" pitchFamily="2" charset="-122"/>
              <a:ea typeface="宋体" panose="02010600030101010101" pitchFamily="2" charset="-122"/>
            </a:rPr>
            <a:t/>
          </a:r>
          <a:endParaRPr lang="zh-CN" altLang="en-US" sz="2000" b="1" dirty="0" smtClean="0">
            <a:latin typeface="宋体" panose="02010600030101010101" pitchFamily="2" charset="-122"/>
            <a:ea typeface="宋体" panose="02010600030101010101" pitchFamily="2" charset="-122"/>
          </a:endParaRPr>
        </a:p>
      </dgm:t>
    </dgm:pt>
    <dgm:pt modelId="{A1A47ECA-25D9-4A16-B3F9-6515CE205C29}" cxnId="{14975E15-1581-414A-987B-42F42783895D}" type="parTrans">
      <dgm:prSet/>
      <dgm:spPr/>
      <dgm:t>
        <a:bodyPr/>
        <a:lstStyle/>
        <a:p>
          <a:endParaRPr lang="zh-CN" altLang="en-US"/>
        </a:p>
      </dgm:t>
    </dgm:pt>
    <dgm:pt modelId="{856E95BB-57ED-4BE8-8B80-7F54688DADB1}" cxnId="{14975E15-1581-414A-987B-42F42783895D}" type="sibTrans">
      <dgm:prSet/>
      <dgm:spPr/>
      <dgm:t>
        <a:bodyPr/>
        <a:lstStyle/>
        <a:p>
          <a:endParaRPr lang="zh-CN" altLang="en-US"/>
        </a:p>
      </dgm:t>
    </dgm:pt>
    <dgm:pt modelId="{B37B5818-FAD2-41DB-920F-DAFA75305416}">
      <dgm:prSet phldrT="[文本]" phldr="0" custT="1"/>
      <dgm:spPr/>
      <dgm:t>
        <a:bodyPr vert="horz" wrap="square"/>
        <a:p>
          <a:pPr algn="l">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紧缩的营运资金政策。营运资金的持有量较低，收益高，风险大。</a:t>
          </a:r>
          <a:r>
            <a:rPr sz="6500" b="1"/>
            <a:t/>
          </a:r>
          <a:endParaRPr sz="6500" b="1"/>
        </a:p>
      </dgm:t>
    </dgm:pt>
    <dgm:pt modelId="{578B9BD1-7F1C-4783-A559-8D4ADADBACC7}" cxnId="{C7718CD1-D616-401F-8E4A-00EFF10BE156}" type="parTrans">
      <dgm:prSet/>
      <dgm:spPr/>
      <dgm:t>
        <a:bodyPr/>
        <a:lstStyle/>
        <a:p>
          <a:endParaRPr lang="zh-CN" altLang="en-US"/>
        </a:p>
      </dgm:t>
    </dgm:pt>
    <dgm:pt modelId="{BD33F8EA-162E-4F6E-84BE-0562A9C25CB7}" cxnId="{C7718CD1-D616-401F-8E4A-00EFF10BE156}" type="sibTrans">
      <dgm:prSet/>
      <dgm:spPr/>
      <dgm:t>
        <a:bodyPr/>
        <a:lstStyle/>
        <a:p>
          <a:endParaRPr lang="zh-CN" altLang="en-US"/>
        </a:p>
      </dgm:t>
    </dgm:pt>
    <dgm:pt modelId="{16F184A4-49ED-47DC-93FA-9DC5B6F29B0B}">
      <dgm:prSet phldr="0" custT="1"/>
      <dgm:spPr/>
      <dgm:t>
        <a:bodyPr vert="horz" wrap="square"/>
        <a:p>
          <a:pPr algn="l">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适中的营运资金政策。</a:t>
          </a:r>
          <a:r>
            <a:rPr lang="zh-CN" altLang="en-US" sz="2000" b="1" dirty="0" smtClean="0">
              <a:latin typeface="宋体" panose="02010600030101010101" pitchFamily="2" charset="-122"/>
              <a:ea typeface="宋体" panose="02010600030101010101" pitchFamily="2" charset="-122"/>
            </a:rPr>
            <a:t/>
          </a:r>
          <a:endParaRPr lang="zh-CN" altLang="en-US" sz="2000" b="1" dirty="0" smtClean="0">
            <a:latin typeface="宋体" panose="02010600030101010101" pitchFamily="2" charset="-122"/>
            <a:ea typeface="宋体" panose="02010600030101010101" pitchFamily="2" charset="-122"/>
          </a:endParaRPr>
        </a:p>
      </dgm:t>
    </dgm:pt>
    <dgm:pt modelId="{9F6AEA15-B533-4A01-9F30-72CE186CC96A}" cxnId="{23E03A86-F960-4AE3-9F05-66C90165CF49}" type="parTrans">
      <dgm:prSet/>
      <dgm:spPr/>
      <dgm:t>
        <a:bodyPr/>
        <a:lstStyle/>
        <a:p>
          <a:endParaRPr lang="zh-CN" altLang="en-US"/>
        </a:p>
      </dgm:t>
    </dgm:pt>
    <dgm:pt modelId="{0D3F9023-FA25-4848-890E-295BB787868A}" cxnId="{23E03A86-F960-4AE3-9F05-66C90165CF49}" type="sibTrans">
      <dgm:prSet/>
      <dgm:spPr/>
      <dgm:t>
        <a:bodyPr/>
        <a:lstStyle/>
        <a:p>
          <a:endParaRPr lang="zh-CN" altLang="en-US"/>
        </a:p>
      </dgm:t>
    </dgm:pt>
    <dgm:pt modelId="{40997F7F-FF78-407F-BAEA-21397EFA061F}">
      <dgm:prSet phldrT="[文本]" phldr="0" custT="1"/>
      <dgm:spPr/>
      <dgm:t>
        <a:bodyPr vert="horz" wrap="square"/>
        <a:p>
          <a:pPr>
            <a:lnSpc>
              <a:spcPct val="100000"/>
            </a:lnSpc>
            <a:spcBef>
              <a:spcPct val="0"/>
            </a:spcBef>
            <a:spcAft>
              <a:spcPct val="35000"/>
            </a:spcAft>
          </a:pPr>
          <a:r>
            <a:rPr lang="zh-CN" altLang="en-US" sz="2800" b="1" dirty="0" smtClean="0">
              <a:latin typeface="宋体" panose="02010600030101010101" pitchFamily="2" charset="-122"/>
              <a:ea typeface="宋体" panose="02010600030101010101" pitchFamily="2" charset="-122"/>
            </a:rPr>
            <a:t>融资策略</a:t>
          </a:r>
          <a:endParaRPr lang="zh-CN" altLang="en-US" sz="2800" b="1" dirty="0" smtClean="0">
            <a:latin typeface="宋体" panose="02010600030101010101" pitchFamily="2" charset="-122"/>
            <a:ea typeface="宋体" panose="02010600030101010101" pitchFamily="2" charset="-122"/>
          </a:endParaRPr>
        </a:p>
      </dgm:t>
    </dgm:pt>
    <dgm:pt modelId="{BB7102FF-02A0-422C-B41A-072DA2BF17BD}" cxnId="{F5E973B0-4673-4FB4-86EC-A45E2E67ABCD}" type="parTrans">
      <dgm:prSet/>
      <dgm:spPr/>
      <dgm:t>
        <a:bodyPr/>
        <a:lstStyle/>
        <a:p>
          <a:endParaRPr lang="zh-CN" altLang="en-US"/>
        </a:p>
      </dgm:t>
    </dgm:pt>
    <dgm:pt modelId="{FF737BAF-6F8F-431D-86CE-E170A83067FC}" cxnId="{F5E973B0-4673-4FB4-86EC-A45E2E67ABCD}" type="sibTrans">
      <dgm:prSet/>
      <dgm:spPr/>
      <dgm:t>
        <a:bodyPr/>
        <a:lstStyle/>
        <a:p>
          <a:endParaRPr lang="zh-CN" altLang="en-US"/>
        </a:p>
      </dgm:t>
    </dgm:pt>
    <dgm:pt modelId="{00D9CFAD-F2EB-4AC6-98B4-3B6EF3AB3604}">
      <dgm:prSet phldrT="[文本]" phldr="0" custT="1"/>
      <dgm:spPr/>
      <dgm:t>
        <a:bodyPr vert="horz" wrap="square"/>
        <a:p>
          <a:pPr algn="l">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配合型融资政策</a:t>
          </a:r>
          <a:r>
            <a:rPr sz="6500" b="1"/>
            <a:t/>
          </a:r>
          <a:endParaRPr sz="6500" b="1"/>
        </a:p>
      </dgm:t>
    </dgm:pt>
    <dgm:pt modelId="{A0F1B55B-2F56-49B3-B02C-3F989D3E84CD}" cxnId="{E01A0F98-C76B-4569-9211-21F9B5D03578}" type="parTrans">
      <dgm:prSet/>
      <dgm:spPr/>
      <dgm:t>
        <a:bodyPr/>
        <a:lstStyle/>
        <a:p>
          <a:endParaRPr lang="zh-CN" altLang="en-US"/>
        </a:p>
      </dgm:t>
    </dgm:pt>
    <dgm:pt modelId="{FD540FED-05A6-4B78-B411-1D49AF625F38}" cxnId="{E01A0F98-C76B-4569-9211-21F9B5D03578}" type="sibTrans">
      <dgm:prSet/>
      <dgm:spPr/>
      <dgm:t>
        <a:bodyPr/>
        <a:lstStyle/>
        <a:p>
          <a:endParaRPr lang="zh-CN" altLang="en-US"/>
        </a:p>
      </dgm:t>
    </dgm:pt>
    <dgm:pt modelId="{9CDFAA0C-4AC4-4B11-B668-50CC83B7497F}">
      <dgm:prSet phldrT="[文本]" phldr="0" custT="1"/>
      <dgm:spPr/>
      <dgm:t>
        <a:bodyPr vert="horz" wrap="square"/>
        <a:p>
          <a:pPr algn="l">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激进型融资政策</a:t>
          </a:r>
          <a:r>
            <a:rPr lang="zh-CN" altLang="en-US" sz="2000" b="1" dirty="0" smtClean="0">
              <a:latin typeface="宋体" panose="02010600030101010101" pitchFamily="2" charset="-122"/>
              <a:ea typeface="宋体" panose="02010600030101010101" pitchFamily="2" charset="-122"/>
            </a:rPr>
            <a:t/>
          </a:r>
          <a:endParaRPr lang="zh-CN" altLang="en-US" sz="2000" b="1" dirty="0" smtClean="0">
            <a:latin typeface="宋体" panose="02010600030101010101" pitchFamily="2" charset="-122"/>
            <a:ea typeface="宋体" panose="02010600030101010101" pitchFamily="2" charset="-122"/>
          </a:endParaRPr>
        </a:p>
      </dgm:t>
    </dgm:pt>
    <dgm:pt modelId="{2327C9AB-37ED-463C-955A-5903C6A29D18}" cxnId="{1A3D36BE-3151-4ED7-ACE8-296B51A37CC3}" type="parTrans">
      <dgm:prSet/>
      <dgm:spPr/>
      <dgm:t>
        <a:bodyPr/>
        <a:lstStyle/>
        <a:p>
          <a:endParaRPr lang="zh-CN" altLang="en-US"/>
        </a:p>
      </dgm:t>
    </dgm:pt>
    <dgm:pt modelId="{D1FC6177-DBC3-4806-A991-A68DD5D5E3DD}" cxnId="{1A3D36BE-3151-4ED7-ACE8-296B51A37CC3}" type="sibTrans">
      <dgm:prSet/>
      <dgm:spPr/>
      <dgm:t>
        <a:bodyPr/>
        <a:lstStyle/>
        <a:p>
          <a:endParaRPr lang="zh-CN" altLang="en-US"/>
        </a:p>
      </dgm:t>
    </dgm:pt>
    <dgm:pt modelId="{DDDB561A-E7DB-4319-B628-1DD71C1621F7}">
      <dgm:prSet phldr="0" custT="1"/>
      <dgm:spPr/>
      <dgm:t>
        <a:bodyPr vert="horz" wrap="square"/>
        <a:p>
          <a:pPr algn="l">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稳健型融资政策</a:t>
          </a:r>
          <a:r>
            <a:rPr lang="zh-CN" altLang="en-US" sz="2000" b="1" dirty="0" smtClean="0">
              <a:latin typeface="宋体" panose="02010600030101010101" pitchFamily="2" charset="-122"/>
              <a:ea typeface="宋体" panose="02010600030101010101" pitchFamily="2" charset="-122"/>
            </a:rPr>
            <a:t/>
          </a:r>
          <a:endParaRPr lang="zh-CN" altLang="en-US" sz="2000" b="1" dirty="0" smtClean="0">
            <a:latin typeface="宋体" panose="02010600030101010101" pitchFamily="2" charset="-122"/>
            <a:ea typeface="宋体" panose="02010600030101010101" pitchFamily="2" charset="-122"/>
          </a:endParaRPr>
        </a:p>
      </dgm:t>
    </dgm:pt>
    <dgm:pt modelId="{E3E5B284-203F-4F6A-99D2-693E6E373B11}" cxnId="{BB2DF3B8-4784-429E-AC03-5F8A2057BEAD}" type="parTrans">
      <dgm:prSet/>
      <dgm:spPr/>
      <dgm:t>
        <a:bodyPr/>
        <a:lstStyle/>
        <a:p>
          <a:endParaRPr lang="zh-CN" altLang="en-US"/>
        </a:p>
      </dgm:t>
    </dgm:pt>
    <dgm:pt modelId="{378E969F-65C0-41FE-BA62-DEC500BE748D}" cxnId="{BB2DF3B8-4784-429E-AC03-5F8A2057BEAD}" type="sibTrans">
      <dgm:prSet/>
      <dgm:spPr/>
      <dgm:t>
        <a:bodyPr/>
        <a:lstStyle/>
        <a:p>
          <a:endParaRPr lang="zh-CN" altLang="en-US"/>
        </a:p>
      </dgm:t>
    </dgm:pt>
    <dgm:pt modelId="{BC566B0C-6A6C-4414-924C-936DEB49CED9}" type="pres">
      <dgm:prSet presAssocID="{AD502EAC-9477-446F-BA6A-DB177FA3D0C7}" presName="diagram" presStyleCnt="0">
        <dgm:presLayoutVars>
          <dgm:chPref val="1"/>
          <dgm:dir/>
          <dgm:animOne val="branch"/>
          <dgm:animLvl val="lvl"/>
          <dgm:resizeHandles/>
        </dgm:presLayoutVars>
      </dgm:prSet>
      <dgm:spPr/>
    </dgm:pt>
    <dgm:pt modelId="{CB2DCB46-C718-4897-B47A-243C8D8A4514}" type="pres">
      <dgm:prSet presAssocID="{4C4E196E-1769-4704-AF90-1BCD40D6B70D}" presName="root" presStyleCnt="0"/>
      <dgm:spPr/>
    </dgm:pt>
    <dgm:pt modelId="{DDCD29D1-B27D-43CE-8878-FFF4F4C7BC18}" type="pres">
      <dgm:prSet presAssocID="{4C4E196E-1769-4704-AF90-1BCD40D6B70D}" presName="rootComposite" presStyleCnt="0"/>
      <dgm:spPr/>
    </dgm:pt>
    <dgm:pt modelId="{5729EB84-E7B9-47B0-AE2D-B02FA31B7760}" type="pres">
      <dgm:prSet presAssocID="{4C4E196E-1769-4704-AF90-1BCD40D6B70D}" presName="rootText" presStyleLbl="node1" presStyleIdx="0" presStyleCnt="2" custLinFactNeighborX="-16977" custLinFactNeighborY="-2705"/>
      <dgm:spPr/>
      <dgm:t>
        <a:bodyPr/>
        <a:lstStyle/>
        <a:p>
          <a:endParaRPr lang="zh-CN" altLang="en-US"/>
        </a:p>
      </dgm:t>
    </dgm:pt>
    <dgm:pt modelId="{70103F8B-56FB-4007-83E0-E19B4EBFF378}" type="pres">
      <dgm:prSet presAssocID="{4C4E196E-1769-4704-AF90-1BCD40D6B70D}" presName="rootConnector" presStyleCnt="0"/>
      <dgm:spPr/>
    </dgm:pt>
    <dgm:pt modelId="{61BC56C9-B035-4ABD-8C5E-D4EAE27C537B}" type="pres">
      <dgm:prSet presAssocID="{4C4E196E-1769-4704-AF90-1BCD40D6B70D}" presName="childShape" presStyleCnt="0"/>
      <dgm:spPr/>
    </dgm:pt>
    <dgm:pt modelId="{6DB078DC-E41D-44E5-A466-701B5D53A017}" type="pres">
      <dgm:prSet presAssocID="{A1A47ECA-25D9-4A16-B3F9-6515CE205C29}" presName="Name13" presStyleLbl="parChTrans1D2" presStyleIdx="0" presStyleCnt="6"/>
      <dgm:spPr/>
    </dgm:pt>
    <dgm:pt modelId="{B533A006-F148-450D-8F6C-98582F457717}" type="pres">
      <dgm:prSet presAssocID="{EE770775-6027-46B7-B5C9-96EA4C859BAC}" presName="childText" presStyleLbl="bgAcc1" presStyleIdx="0" presStyleCnt="6" custScaleX="223244">
        <dgm:presLayoutVars>
          <dgm:bulletEnabled val="1"/>
        </dgm:presLayoutVars>
      </dgm:prSet>
      <dgm:spPr/>
      <dgm:t>
        <a:bodyPr/>
        <a:lstStyle/>
        <a:p>
          <a:endParaRPr lang="zh-CN" altLang="en-US"/>
        </a:p>
      </dgm:t>
    </dgm:pt>
    <dgm:pt modelId="{2D61DD19-602B-44E4-B4EB-D3EA4C1FEA49}" type="pres">
      <dgm:prSet presAssocID="{578B9BD1-7F1C-4783-A559-8D4ADADBACC7}" presName="Name13" presStyleLbl="parChTrans1D2" presStyleIdx="1" presStyleCnt="6"/>
      <dgm:spPr/>
    </dgm:pt>
    <dgm:pt modelId="{B00FD476-CF8D-4588-A41A-2D794A4D4624}" type="pres">
      <dgm:prSet presAssocID="{B37B5818-FAD2-41DB-920F-DAFA75305416}" presName="childText" presStyleLbl="bgAcc1" presStyleIdx="1" presStyleCnt="6" custScaleX="214080">
        <dgm:presLayoutVars>
          <dgm:bulletEnabled val="1"/>
        </dgm:presLayoutVars>
      </dgm:prSet>
      <dgm:spPr/>
      <dgm:t>
        <a:bodyPr/>
        <a:lstStyle/>
        <a:p>
          <a:endParaRPr lang="zh-CN" altLang="en-US"/>
        </a:p>
      </dgm:t>
    </dgm:pt>
    <dgm:pt modelId="{57B48E17-06BF-4BAD-9729-9EFBD869708D}" type="pres">
      <dgm:prSet presAssocID="{9F6AEA15-B533-4A01-9F30-72CE186CC96A}" presName="Name13" presStyleLbl="parChTrans1D2" presStyleIdx="2" presStyleCnt="6"/>
      <dgm:spPr/>
    </dgm:pt>
    <dgm:pt modelId="{E7562EC1-A83E-4467-871A-B7B98773BDF9}" type="pres">
      <dgm:prSet presAssocID="{16F184A4-49ED-47DC-93FA-9DC5B6F29B0B}" presName="childText" presStyleLbl="bgAcc1" presStyleIdx="2" presStyleCnt="6" custScaleX="181929" custScaleY="74922" custLinFactNeighborX="-1165" custLinFactNeighborY="-7212">
        <dgm:presLayoutVars>
          <dgm:bulletEnabled val="1"/>
        </dgm:presLayoutVars>
      </dgm:prSet>
      <dgm:spPr/>
      <dgm:t>
        <a:bodyPr/>
        <a:lstStyle/>
        <a:p>
          <a:endParaRPr lang="zh-CN" altLang="en-US"/>
        </a:p>
      </dgm:t>
    </dgm:pt>
    <dgm:pt modelId="{71CCCDD6-4CA3-40CF-B866-6009AD7A3C9E}" type="pres">
      <dgm:prSet presAssocID="{40997F7F-FF78-407F-BAEA-21397EFA061F}" presName="root" presStyleCnt="0"/>
      <dgm:spPr/>
    </dgm:pt>
    <dgm:pt modelId="{EC85F51A-ACE3-49AD-B637-5932535421B0}" type="pres">
      <dgm:prSet presAssocID="{40997F7F-FF78-407F-BAEA-21397EFA061F}" presName="rootComposite" presStyleCnt="0"/>
      <dgm:spPr/>
    </dgm:pt>
    <dgm:pt modelId="{3EBFB14B-E95C-4F4A-AED9-F835D7FEEFB0}" type="pres">
      <dgm:prSet presAssocID="{40997F7F-FF78-407F-BAEA-21397EFA061F}" presName="rootText" presStyleLbl="node1" presStyleIdx="1" presStyleCnt="2"/>
      <dgm:spPr/>
      <dgm:t>
        <a:bodyPr/>
        <a:lstStyle/>
        <a:p>
          <a:endParaRPr lang="zh-CN" altLang="en-US"/>
        </a:p>
      </dgm:t>
    </dgm:pt>
    <dgm:pt modelId="{CCE01C22-5CE1-4CE5-965F-FB9D4C0F3715}" type="pres">
      <dgm:prSet presAssocID="{40997F7F-FF78-407F-BAEA-21397EFA061F}" presName="rootConnector" presStyleCnt="0"/>
      <dgm:spPr/>
    </dgm:pt>
    <dgm:pt modelId="{C6B5D565-5AF9-46E5-A8C4-7DEEA235AC27}" type="pres">
      <dgm:prSet presAssocID="{40997F7F-FF78-407F-BAEA-21397EFA061F}" presName="childShape" presStyleCnt="0"/>
      <dgm:spPr/>
    </dgm:pt>
    <dgm:pt modelId="{AE2AABC4-6F5F-44D4-8574-5A2BD4C0FC66}" type="pres">
      <dgm:prSet presAssocID="{A0F1B55B-2F56-49B3-B02C-3F989D3E84CD}" presName="Name13" presStyleLbl="parChTrans1D2" presStyleIdx="3" presStyleCnt="6"/>
      <dgm:spPr/>
    </dgm:pt>
    <dgm:pt modelId="{41011730-A939-4B31-A174-A618039587BD}" type="pres">
      <dgm:prSet presAssocID="{00D9CFAD-F2EB-4AC6-98B4-3B6EF3AB3604}" presName="childText" presStyleLbl="bgAcc1" presStyleIdx="3" presStyleCnt="6" custScaleX="168874" custLinFactNeighborX="3492" custLinFactNeighborY="1502">
        <dgm:presLayoutVars>
          <dgm:bulletEnabled val="1"/>
        </dgm:presLayoutVars>
      </dgm:prSet>
      <dgm:spPr/>
      <dgm:t>
        <a:bodyPr/>
        <a:lstStyle/>
        <a:p>
          <a:endParaRPr lang="zh-CN" altLang="en-US"/>
        </a:p>
      </dgm:t>
    </dgm:pt>
    <dgm:pt modelId="{9F522400-41C2-45F2-8067-1F99767B1509}" type="pres">
      <dgm:prSet presAssocID="{2327C9AB-37ED-463C-955A-5903C6A29D18}" presName="Name13" presStyleLbl="parChTrans1D2" presStyleIdx="4" presStyleCnt="6"/>
      <dgm:spPr/>
    </dgm:pt>
    <dgm:pt modelId="{35D9A316-74F2-4491-98A9-D0D6815A0490}" type="pres">
      <dgm:prSet presAssocID="{9CDFAA0C-4AC4-4B11-B668-50CC83B7497F}" presName="childText" presStyleLbl="bgAcc1" presStyleIdx="4" presStyleCnt="6" custScaleX="171363" custLinFactNeighborX="976" custLinFactNeighborY="-7993">
        <dgm:presLayoutVars>
          <dgm:bulletEnabled val="1"/>
        </dgm:presLayoutVars>
      </dgm:prSet>
      <dgm:spPr/>
      <dgm:t>
        <a:bodyPr/>
        <a:lstStyle/>
        <a:p>
          <a:endParaRPr lang="zh-CN" altLang="en-US"/>
        </a:p>
      </dgm:t>
    </dgm:pt>
    <dgm:pt modelId="{CD206227-4932-4CD3-9515-1EAA6B01444B}" type="pres">
      <dgm:prSet presAssocID="{E3E5B284-203F-4F6A-99D2-693E6E373B11}" presName="Name13" presStyleLbl="parChTrans1D2" presStyleIdx="5" presStyleCnt="6"/>
      <dgm:spPr/>
    </dgm:pt>
    <dgm:pt modelId="{46136DC8-7530-4ABA-AB16-67F502AB0D2B}" type="pres">
      <dgm:prSet presAssocID="{DDDB561A-E7DB-4319-B628-1DD71C1621F7}" presName="childText" presStyleLbl="bgAcc1" presStyleIdx="5" presStyleCnt="6" custScaleX="171363" custScaleY="84516" custLinFactNeighborX="3266" custLinFactNeighborY="-14424">
        <dgm:presLayoutVars>
          <dgm:bulletEnabled val="1"/>
        </dgm:presLayoutVars>
      </dgm:prSet>
      <dgm:spPr/>
      <dgm:t>
        <a:bodyPr/>
        <a:lstStyle/>
        <a:p>
          <a:endParaRPr lang="zh-CN" altLang="en-US"/>
        </a:p>
      </dgm:t>
    </dgm:pt>
  </dgm:ptLst>
  <dgm:cxnLst>
    <dgm:cxn modelId="{7532AB31-618D-4271-BFFA-28548E731E5F}" srcId="{AD502EAC-9477-446F-BA6A-DB177FA3D0C7}" destId="{4C4E196E-1769-4704-AF90-1BCD40D6B70D}" srcOrd="0" destOrd="0" parTransId="{074EDC6D-9F0B-4F56-8284-FEB1224FF047}" sibTransId="{946C3971-BFF5-43E9-941A-E41FFFA949F8}"/>
    <dgm:cxn modelId="{14975E15-1581-414A-987B-42F42783895D}" srcId="{4C4E196E-1769-4704-AF90-1BCD40D6B70D}" destId="{EE770775-6027-46B7-B5C9-96EA4C859BAC}" srcOrd="0" destOrd="0" parTransId="{A1A47ECA-25D9-4A16-B3F9-6515CE205C29}" sibTransId="{856E95BB-57ED-4BE8-8B80-7F54688DADB1}"/>
    <dgm:cxn modelId="{C7718CD1-D616-401F-8E4A-00EFF10BE156}" srcId="{4C4E196E-1769-4704-AF90-1BCD40D6B70D}" destId="{B37B5818-FAD2-41DB-920F-DAFA75305416}" srcOrd="1" destOrd="0" parTransId="{578B9BD1-7F1C-4783-A559-8D4ADADBACC7}" sibTransId="{BD33F8EA-162E-4F6E-84BE-0562A9C25CB7}"/>
    <dgm:cxn modelId="{23E03A86-F960-4AE3-9F05-66C90165CF49}" srcId="{4C4E196E-1769-4704-AF90-1BCD40D6B70D}" destId="{16F184A4-49ED-47DC-93FA-9DC5B6F29B0B}" srcOrd="2" destOrd="0" parTransId="{9F6AEA15-B533-4A01-9F30-72CE186CC96A}" sibTransId="{0D3F9023-FA25-4848-890E-295BB787868A}"/>
    <dgm:cxn modelId="{F5E973B0-4673-4FB4-86EC-A45E2E67ABCD}" srcId="{AD502EAC-9477-446F-BA6A-DB177FA3D0C7}" destId="{40997F7F-FF78-407F-BAEA-21397EFA061F}" srcOrd="1" destOrd="0" parTransId="{BB7102FF-02A0-422C-B41A-072DA2BF17BD}" sibTransId="{FF737BAF-6F8F-431D-86CE-E170A83067FC}"/>
    <dgm:cxn modelId="{E01A0F98-C76B-4569-9211-21F9B5D03578}" srcId="{40997F7F-FF78-407F-BAEA-21397EFA061F}" destId="{00D9CFAD-F2EB-4AC6-98B4-3B6EF3AB3604}" srcOrd="0" destOrd="1" parTransId="{A0F1B55B-2F56-49B3-B02C-3F989D3E84CD}" sibTransId="{FD540FED-05A6-4B78-B411-1D49AF625F38}"/>
    <dgm:cxn modelId="{1A3D36BE-3151-4ED7-ACE8-296B51A37CC3}" srcId="{40997F7F-FF78-407F-BAEA-21397EFA061F}" destId="{9CDFAA0C-4AC4-4B11-B668-50CC83B7497F}" srcOrd="1" destOrd="1" parTransId="{2327C9AB-37ED-463C-955A-5903C6A29D18}" sibTransId="{D1FC6177-DBC3-4806-A991-A68DD5D5E3DD}"/>
    <dgm:cxn modelId="{BB2DF3B8-4784-429E-AC03-5F8A2057BEAD}" srcId="{40997F7F-FF78-407F-BAEA-21397EFA061F}" destId="{DDDB561A-E7DB-4319-B628-1DD71C1621F7}" srcOrd="2" destOrd="1" parTransId="{E3E5B284-203F-4F6A-99D2-693E6E373B11}" sibTransId="{378E969F-65C0-41FE-BA62-DEC500BE748D}"/>
    <dgm:cxn modelId="{34B4BBA0-A559-4D6D-9955-3B514E7B61F7}" type="presOf" srcId="{AD502EAC-9477-446F-BA6A-DB177FA3D0C7}" destId="{BC566B0C-6A6C-4414-924C-936DEB49CED9}" srcOrd="0" destOrd="0" presId="urn:microsoft.com/office/officeart/2005/8/layout/hierarchy3"/>
    <dgm:cxn modelId="{ED51DE84-332A-445D-A698-36244057C23B}" type="presParOf" srcId="{BC566B0C-6A6C-4414-924C-936DEB49CED9}" destId="{CB2DCB46-C718-4897-B47A-243C8D8A4514}" srcOrd="0" destOrd="0" presId="urn:microsoft.com/office/officeart/2005/8/layout/hierarchy3"/>
    <dgm:cxn modelId="{654C3C5D-1FD2-413A-8AE2-3A9FF9166A35}" type="presParOf" srcId="{CB2DCB46-C718-4897-B47A-243C8D8A4514}" destId="{DDCD29D1-B27D-43CE-8878-FFF4F4C7BC18}" srcOrd="0" destOrd="0" presId="urn:microsoft.com/office/officeart/2005/8/layout/hierarchy3"/>
    <dgm:cxn modelId="{2FEC2CD2-AC79-432C-86F6-3B2DC0AF900B}" type="presOf" srcId="{4C4E196E-1769-4704-AF90-1BCD40D6B70D}" destId="{DDCD29D1-B27D-43CE-8878-FFF4F4C7BC18}" srcOrd="0" destOrd="0" presId="urn:microsoft.com/office/officeart/2005/8/layout/hierarchy3"/>
    <dgm:cxn modelId="{BE68DBAF-2B28-4367-AA4D-A08CC593AB63}" type="presParOf" srcId="{DDCD29D1-B27D-43CE-8878-FFF4F4C7BC18}" destId="{5729EB84-E7B9-47B0-AE2D-B02FA31B7760}" srcOrd="0" destOrd="0" presId="urn:microsoft.com/office/officeart/2005/8/layout/hierarchy3"/>
    <dgm:cxn modelId="{43337B00-49F6-46E3-BC37-C43EAA4F0736}" type="presOf" srcId="{4C4E196E-1769-4704-AF90-1BCD40D6B70D}" destId="{5729EB84-E7B9-47B0-AE2D-B02FA31B7760}" srcOrd="0" destOrd="0" presId="urn:microsoft.com/office/officeart/2005/8/layout/hierarchy3"/>
    <dgm:cxn modelId="{3DB6CAB8-24D7-4F65-877D-BD7DACB6B03E}" type="presParOf" srcId="{DDCD29D1-B27D-43CE-8878-FFF4F4C7BC18}" destId="{70103F8B-56FB-4007-83E0-E19B4EBFF378}" srcOrd="1" destOrd="0" presId="urn:microsoft.com/office/officeart/2005/8/layout/hierarchy3"/>
    <dgm:cxn modelId="{E63837F5-6E8C-4670-8AC9-C904372FC7AE}" type="presOf" srcId="{4C4E196E-1769-4704-AF90-1BCD40D6B70D}" destId="{70103F8B-56FB-4007-83E0-E19B4EBFF378}" srcOrd="0" destOrd="0" presId="urn:microsoft.com/office/officeart/2005/8/layout/hierarchy3"/>
    <dgm:cxn modelId="{CE1A605F-6B92-401D-8E8B-9BBA408A314A}" type="presParOf" srcId="{CB2DCB46-C718-4897-B47A-243C8D8A4514}" destId="{61BC56C9-B035-4ABD-8C5E-D4EAE27C537B}" srcOrd="1" destOrd="0" presId="urn:microsoft.com/office/officeart/2005/8/layout/hierarchy3"/>
    <dgm:cxn modelId="{295880A7-39A8-44EC-9AF8-F0F791BE0672}" type="presParOf" srcId="{61BC56C9-B035-4ABD-8C5E-D4EAE27C537B}" destId="{6DB078DC-E41D-44E5-A466-701B5D53A017}" srcOrd="0" destOrd="1" presId="urn:microsoft.com/office/officeart/2005/8/layout/hierarchy3"/>
    <dgm:cxn modelId="{10F2F5B1-3A0C-4BA4-A9BB-B70FA931B774}" type="presOf" srcId="{A1A47ECA-25D9-4A16-B3F9-6515CE205C29}" destId="{6DB078DC-E41D-44E5-A466-701B5D53A017}" srcOrd="0" destOrd="0" presId="urn:microsoft.com/office/officeart/2005/8/layout/hierarchy3"/>
    <dgm:cxn modelId="{1CB5DC7B-2803-4803-AC7E-EDA355606B24}" type="presParOf" srcId="{61BC56C9-B035-4ABD-8C5E-D4EAE27C537B}" destId="{B533A006-F148-450D-8F6C-98582F457717}" srcOrd="1" destOrd="1" presId="urn:microsoft.com/office/officeart/2005/8/layout/hierarchy3"/>
    <dgm:cxn modelId="{D84E5C47-A2F6-4905-8592-649D0555E5E8}" type="presOf" srcId="{EE770775-6027-46B7-B5C9-96EA4C859BAC}" destId="{B533A006-F148-450D-8F6C-98582F457717}" srcOrd="0" destOrd="0" presId="urn:microsoft.com/office/officeart/2005/8/layout/hierarchy3"/>
    <dgm:cxn modelId="{08436694-F46F-48CF-90C3-00D68557DF05}" type="presParOf" srcId="{61BC56C9-B035-4ABD-8C5E-D4EAE27C537B}" destId="{2D61DD19-602B-44E4-B4EB-D3EA4C1FEA49}" srcOrd="2" destOrd="1" presId="urn:microsoft.com/office/officeart/2005/8/layout/hierarchy3"/>
    <dgm:cxn modelId="{9C76E2C8-0F53-433D-ABB9-83FFA2258E3E}" type="presOf" srcId="{578B9BD1-7F1C-4783-A559-8D4ADADBACC7}" destId="{2D61DD19-602B-44E4-B4EB-D3EA4C1FEA49}" srcOrd="0" destOrd="0" presId="urn:microsoft.com/office/officeart/2005/8/layout/hierarchy3"/>
    <dgm:cxn modelId="{AF6BD0FC-B891-4382-9262-321A50048DCD}" type="presParOf" srcId="{61BC56C9-B035-4ABD-8C5E-D4EAE27C537B}" destId="{B00FD476-CF8D-4588-A41A-2D794A4D4624}" srcOrd="3" destOrd="1" presId="urn:microsoft.com/office/officeart/2005/8/layout/hierarchy3"/>
    <dgm:cxn modelId="{0E2FEBDE-6F4A-48E6-822B-EAE5622652E3}" type="presOf" srcId="{B37B5818-FAD2-41DB-920F-DAFA75305416}" destId="{B00FD476-CF8D-4588-A41A-2D794A4D4624}" srcOrd="0" destOrd="0" presId="urn:microsoft.com/office/officeart/2005/8/layout/hierarchy3"/>
    <dgm:cxn modelId="{ED7321FD-AD47-4205-A279-6BC836484B60}" type="presParOf" srcId="{61BC56C9-B035-4ABD-8C5E-D4EAE27C537B}" destId="{57B48E17-06BF-4BAD-9729-9EFBD869708D}" srcOrd="4" destOrd="1" presId="urn:microsoft.com/office/officeart/2005/8/layout/hierarchy3"/>
    <dgm:cxn modelId="{3A67A1CA-73BA-4A1E-B906-52808357A120}" type="presOf" srcId="{9F6AEA15-B533-4A01-9F30-72CE186CC96A}" destId="{57B48E17-06BF-4BAD-9729-9EFBD869708D}" srcOrd="0" destOrd="0" presId="urn:microsoft.com/office/officeart/2005/8/layout/hierarchy3"/>
    <dgm:cxn modelId="{3F63A308-8D00-40F7-B8C9-5C3F16D5A9F5}" type="presParOf" srcId="{61BC56C9-B035-4ABD-8C5E-D4EAE27C537B}" destId="{E7562EC1-A83E-4467-871A-B7B98773BDF9}" srcOrd="5" destOrd="1" presId="urn:microsoft.com/office/officeart/2005/8/layout/hierarchy3"/>
    <dgm:cxn modelId="{066E5919-8AF4-4C8F-8134-C0DCB990C181}" type="presOf" srcId="{16F184A4-49ED-47DC-93FA-9DC5B6F29B0B}" destId="{E7562EC1-A83E-4467-871A-B7B98773BDF9}" srcOrd="0" destOrd="0" presId="urn:microsoft.com/office/officeart/2005/8/layout/hierarchy3"/>
    <dgm:cxn modelId="{8C99F274-9918-4C35-86C0-7F59FA368B1C}" type="presParOf" srcId="{BC566B0C-6A6C-4414-924C-936DEB49CED9}" destId="{71CCCDD6-4CA3-40CF-B866-6009AD7A3C9E}" srcOrd="1" destOrd="0" presId="urn:microsoft.com/office/officeart/2005/8/layout/hierarchy3"/>
    <dgm:cxn modelId="{6001CE18-8BAE-498E-9929-3EA731911262}" type="presParOf" srcId="{71CCCDD6-4CA3-40CF-B866-6009AD7A3C9E}" destId="{EC85F51A-ACE3-49AD-B637-5932535421B0}" srcOrd="0" destOrd="1" presId="urn:microsoft.com/office/officeart/2005/8/layout/hierarchy3"/>
    <dgm:cxn modelId="{98934F06-51AF-4F93-851E-5B694324A75C}" type="presOf" srcId="{40997F7F-FF78-407F-BAEA-21397EFA061F}" destId="{EC85F51A-ACE3-49AD-B637-5932535421B0}" srcOrd="0" destOrd="0" presId="urn:microsoft.com/office/officeart/2005/8/layout/hierarchy3"/>
    <dgm:cxn modelId="{4F9D7CB0-569B-4B65-B8DD-C0A573CD2044}" type="presParOf" srcId="{EC85F51A-ACE3-49AD-B637-5932535421B0}" destId="{3EBFB14B-E95C-4F4A-AED9-F835D7FEEFB0}" srcOrd="0" destOrd="0" presId="urn:microsoft.com/office/officeart/2005/8/layout/hierarchy3"/>
    <dgm:cxn modelId="{1DE59B8B-32EB-4AFA-9C6C-A31DDC5373AE}" type="presOf" srcId="{40997F7F-FF78-407F-BAEA-21397EFA061F}" destId="{3EBFB14B-E95C-4F4A-AED9-F835D7FEEFB0}" srcOrd="0" destOrd="0" presId="urn:microsoft.com/office/officeart/2005/8/layout/hierarchy3"/>
    <dgm:cxn modelId="{3ABDE880-F4D3-44DB-AE59-84B458D1C514}" type="presParOf" srcId="{EC85F51A-ACE3-49AD-B637-5932535421B0}" destId="{CCE01C22-5CE1-4CE5-965F-FB9D4C0F3715}" srcOrd="1" destOrd="0" presId="urn:microsoft.com/office/officeart/2005/8/layout/hierarchy3"/>
    <dgm:cxn modelId="{4A8F08BF-019C-4451-9F3C-38A527559E30}" type="presOf" srcId="{40997F7F-FF78-407F-BAEA-21397EFA061F}" destId="{CCE01C22-5CE1-4CE5-965F-FB9D4C0F3715}" srcOrd="0" destOrd="0" presId="urn:microsoft.com/office/officeart/2005/8/layout/hierarchy3"/>
    <dgm:cxn modelId="{FD22DB9F-BDF0-4C9A-A881-AE09A57CEC21}" type="presParOf" srcId="{71CCCDD6-4CA3-40CF-B866-6009AD7A3C9E}" destId="{C6B5D565-5AF9-46E5-A8C4-7DEEA235AC27}" srcOrd="1" destOrd="1" presId="urn:microsoft.com/office/officeart/2005/8/layout/hierarchy3"/>
    <dgm:cxn modelId="{55958288-7A44-4BB4-9438-4754ED7E39AE}" type="presParOf" srcId="{C6B5D565-5AF9-46E5-A8C4-7DEEA235AC27}" destId="{AE2AABC4-6F5F-44D4-8574-5A2BD4C0FC66}" srcOrd="0" destOrd="1" presId="urn:microsoft.com/office/officeart/2005/8/layout/hierarchy3"/>
    <dgm:cxn modelId="{1E9A3B27-B191-4733-9D7B-137886E381A4}" type="presOf" srcId="{A0F1B55B-2F56-49B3-B02C-3F989D3E84CD}" destId="{AE2AABC4-6F5F-44D4-8574-5A2BD4C0FC66}" srcOrd="0" destOrd="0" presId="urn:microsoft.com/office/officeart/2005/8/layout/hierarchy3"/>
    <dgm:cxn modelId="{D77211A4-B07C-480A-9974-49B22CCFE74F}" type="presParOf" srcId="{C6B5D565-5AF9-46E5-A8C4-7DEEA235AC27}" destId="{41011730-A939-4B31-A174-A618039587BD}" srcOrd="1" destOrd="1" presId="urn:microsoft.com/office/officeart/2005/8/layout/hierarchy3"/>
    <dgm:cxn modelId="{209A4C0C-BCF6-4DB5-A74D-D2A8FDF7B240}" type="presOf" srcId="{00D9CFAD-F2EB-4AC6-98B4-3B6EF3AB3604}" destId="{41011730-A939-4B31-A174-A618039587BD}" srcOrd="0" destOrd="0" presId="urn:microsoft.com/office/officeart/2005/8/layout/hierarchy3"/>
    <dgm:cxn modelId="{9F63D8DC-F107-4F51-B42A-5DBA47325AB7}" type="presParOf" srcId="{C6B5D565-5AF9-46E5-A8C4-7DEEA235AC27}" destId="{9F522400-41C2-45F2-8067-1F99767B1509}" srcOrd="2" destOrd="1" presId="urn:microsoft.com/office/officeart/2005/8/layout/hierarchy3"/>
    <dgm:cxn modelId="{D488540A-AB4D-40D9-A87E-BA7470D1453B}" type="presOf" srcId="{2327C9AB-37ED-463C-955A-5903C6A29D18}" destId="{9F522400-41C2-45F2-8067-1F99767B1509}" srcOrd="0" destOrd="0" presId="urn:microsoft.com/office/officeart/2005/8/layout/hierarchy3"/>
    <dgm:cxn modelId="{AE57B373-95D5-4998-8DDE-62E73A166504}" type="presParOf" srcId="{C6B5D565-5AF9-46E5-A8C4-7DEEA235AC27}" destId="{35D9A316-74F2-4491-98A9-D0D6815A0490}" srcOrd="3" destOrd="1" presId="urn:microsoft.com/office/officeart/2005/8/layout/hierarchy3"/>
    <dgm:cxn modelId="{7E777375-4095-42E6-8EA7-B6021F5F8CA5}" type="presOf" srcId="{9CDFAA0C-4AC4-4B11-B668-50CC83B7497F}" destId="{35D9A316-74F2-4491-98A9-D0D6815A0490}" srcOrd="0" destOrd="0" presId="urn:microsoft.com/office/officeart/2005/8/layout/hierarchy3"/>
    <dgm:cxn modelId="{14A6E0E8-1A1F-4423-80CD-19D525D8D0FC}" type="presParOf" srcId="{C6B5D565-5AF9-46E5-A8C4-7DEEA235AC27}" destId="{CD206227-4932-4CD3-9515-1EAA6B01444B}" srcOrd="4" destOrd="1" presId="urn:microsoft.com/office/officeart/2005/8/layout/hierarchy3"/>
    <dgm:cxn modelId="{188ADFF2-5BB3-4C92-BDB0-8F2C65EBCCA8}" type="presOf" srcId="{E3E5B284-203F-4F6A-99D2-693E6E373B11}" destId="{CD206227-4932-4CD3-9515-1EAA6B01444B}" srcOrd="0" destOrd="0" presId="urn:microsoft.com/office/officeart/2005/8/layout/hierarchy3"/>
    <dgm:cxn modelId="{D05F527E-51E8-41D9-8078-030653B3C334}" type="presParOf" srcId="{C6B5D565-5AF9-46E5-A8C4-7DEEA235AC27}" destId="{46136DC8-7530-4ABA-AB16-67F502AB0D2B}" srcOrd="5" destOrd="1" presId="urn:microsoft.com/office/officeart/2005/8/layout/hierarchy3"/>
    <dgm:cxn modelId="{CB086412-2E81-483C-812E-C960547EC735}" type="presOf" srcId="{DDDB561A-E7DB-4319-B628-1DD71C1621F7}" destId="{46136DC8-7530-4ABA-AB16-67F502AB0D2B}" srcOrd="0" destOrd="0" presId="urn:microsoft.com/office/officeart/2005/8/layout/hierarchy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8F8BCDE-62BB-47E0-A556-2E02DD555375}" type="doc">
      <dgm:prSet loTypeId="list" loCatId="list" qsTypeId="urn:microsoft.com/office/officeart/2005/8/quickstyle/simple1" qsCatId="simple" csTypeId="urn:microsoft.com/office/officeart/2005/8/colors/accent1_2" csCatId="accent1" phldr="1"/>
      <dgm:spPr/>
    </dgm:pt>
    <dgm:pt modelId="{8C5D0649-6A98-49C6-BE52-0FA21CC4DCEE}">
      <dgm:prSet phldrT="[文本]" phldr="0" custT="1"/>
      <dgm:spPr/>
      <dgm:t>
        <a:bodyPr vert="horz" wrap="square"/>
        <a:p>
          <a:pPr algn="l">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按照国家有关现金管理的规定和企业的实际情况，建立现金的内部管理制度</a:t>
          </a:r>
          <a:r>
            <a:rPr lang="zh-CN" altLang="en-US" sz="2000" b="1" dirty="0" smtClean="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
          </a:r>
          <a:endParaRPr lang="zh-CN" altLang="en-US" sz="2000" b="1" dirty="0">
            <a:latin typeface="宋体" panose="02010600030101010101" pitchFamily="2" charset="-122"/>
            <a:ea typeface="宋体" panose="02010600030101010101" pitchFamily="2" charset="-122"/>
          </a:endParaRPr>
        </a:p>
      </dgm:t>
    </dgm:pt>
    <dgm:pt modelId="{8E67D80E-7F09-4B20-9CBC-EE221AD0690E}" cxnId="{62711DAC-919F-425F-9825-F37630872677}" type="parTrans">
      <dgm:prSet/>
      <dgm:spPr/>
      <dgm:t>
        <a:bodyPr/>
        <a:lstStyle/>
        <a:p>
          <a:endParaRPr lang="zh-CN" altLang="en-US"/>
        </a:p>
      </dgm:t>
    </dgm:pt>
    <dgm:pt modelId="{E06DCF22-E5BB-46E9-9E9F-0845910F30C7}" cxnId="{62711DAC-919F-425F-9825-F37630872677}" type="sibTrans">
      <dgm:prSet/>
      <dgm:spPr/>
      <dgm:t>
        <a:bodyPr/>
        <a:lstStyle/>
        <a:p>
          <a:endParaRPr lang="zh-CN" altLang="en-US"/>
        </a:p>
      </dgm:t>
    </dgm:pt>
    <dgm:pt modelId="{1D64FCAE-3EEB-4F25-A631-3668A6706A8C}">
      <dgm:prSet phldrT="[文本]" phldr="0" custT="1"/>
      <dgm:spPr/>
      <dgm:t>
        <a:bodyPr vert="horz" wrap="square"/>
        <a:p>
          <a:pPr algn="l">
            <a:lnSpc>
              <a:spcPct val="100000"/>
            </a:lnSpc>
            <a:spcBef>
              <a:spcPct val="0"/>
            </a:spcBef>
            <a:spcAft>
              <a:spcPct val="35000"/>
            </a:spcAft>
          </a:pPr>
          <a:r>
            <a:rPr lang="zh-CN" altLang="en-US" sz="2200" b="1" dirty="0" smtClean="0">
              <a:latin typeface="宋体" panose="02010600030101010101" pitchFamily="2" charset="-122"/>
              <a:ea typeface="宋体" panose="02010600030101010101" pitchFamily="2" charset="-122"/>
            </a:rPr>
            <a:t>编制现金收支计划，以便合理地估计未来的现金需求；</a:t>
          </a:r>
          <a:r>
            <a:rPr lang="zh-CN" altLang="en-US" sz="2200" b="1" dirty="0" smtClean="0">
              <a:latin typeface="宋体" panose="02010600030101010101" pitchFamily="2" charset="-122"/>
              <a:ea typeface="宋体" panose="02010600030101010101" pitchFamily="2" charset="-122"/>
            </a:rPr>
            <a:t/>
          </a:r>
          <a:endParaRPr lang="zh-CN" altLang="en-US" sz="2200" b="1" dirty="0" smtClean="0">
            <a:latin typeface="宋体" panose="02010600030101010101" pitchFamily="2" charset="-122"/>
            <a:ea typeface="宋体" panose="02010600030101010101" pitchFamily="2" charset="-122"/>
          </a:endParaRPr>
        </a:p>
      </dgm:t>
    </dgm:pt>
    <dgm:pt modelId="{ED345794-7B40-4497-AF3B-620CD44AFF21}" cxnId="{D73B8C69-2E37-47DA-B157-4DD7590216E8}" type="parTrans">
      <dgm:prSet/>
      <dgm:spPr/>
      <dgm:t>
        <a:bodyPr/>
        <a:lstStyle/>
        <a:p>
          <a:endParaRPr lang="zh-CN" altLang="en-US"/>
        </a:p>
      </dgm:t>
    </dgm:pt>
    <dgm:pt modelId="{9790CD71-80A3-40D3-AB90-C83752B50E5A}" cxnId="{D73B8C69-2E37-47DA-B157-4DD7590216E8}" type="sibTrans">
      <dgm:prSet/>
      <dgm:spPr/>
      <dgm:t>
        <a:bodyPr/>
        <a:lstStyle/>
        <a:p>
          <a:endParaRPr lang="zh-CN" altLang="en-US"/>
        </a:p>
      </dgm:t>
    </dgm:pt>
    <dgm:pt modelId="{8286DC0E-FE32-4129-87AE-EEF49529360F}">
      <dgm:prSet phldrT="[文本]" phldr="0" custT="1"/>
      <dgm:spPr/>
      <dgm:t>
        <a:bodyPr vert="horz" wrap="square"/>
        <a:p>
          <a:pPr algn="l">
            <a:lnSpc>
              <a:spcPct val="100000"/>
            </a:lnSpc>
            <a:spcBef>
              <a:spcPct val="0"/>
            </a:spcBef>
            <a:spcAft>
              <a:spcPct val="35000"/>
            </a:spcAft>
          </a:pPr>
          <a:r>
            <a:rPr lang="zh-CN" sz="2000" b="1" dirty="0" smtClean="0">
              <a:latin typeface="宋体" panose="02010600030101010101" pitchFamily="2" charset="-122"/>
              <a:ea typeface="宋体" panose="02010600030101010101" pitchFamily="2" charset="-122"/>
            </a:rPr>
            <a:t>对日常的现金收支计划进行控制，力求加速收款；同时，在允许的情况下，尽量延迟付款</a:t>
          </a:r>
          <a:r>
            <a:rPr lang="zh-CN" sz="2000" b="1" dirty="0" smtClean="0">
              <a:latin typeface="宋体" panose="02010600030101010101" pitchFamily="2" charset="-122"/>
              <a:ea typeface="宋体" panose="02010600030101010101" pitchFamily="2" charset="-122"/>
            </a:rPr>
            <a:t>；</a:t>
          </a:r>
          <a:r>
            <a:rPr lang="zh-CN" sz="2000" b="1" dirty="0" smtClean="0">
              <a:latin typeface="宋体" panose="02010600030101010101" pitchFamily="2" charset="-122"/>
              <a:ea typeface="宋体" panose="02010600030101010101" pitchFamily="2" charset="-122"/>
            </a:rPr>
            <a:t/>
          </a:r>
          <a:endParaRPr lang="zh-CN" sz="2000" b="1" dirty="0" smtClean="0">
            <a:latin typeface="宋体" panose="02010600030101010101" pitchFamily="2" charset="-122"/>
            <a:ea typeface="宋体" panose="02010600030101010101" pitchFamily="2" charset="-122"/>
          </a:endParaRPr>
        </a:p>
      </dgm:t>
    </dgm:pt>
    <dgm:pt modelId="{E1417708-1053-48C0-94C5-D1E2A4786696}" cxnId="{5E61B13C-7220-4B12-AC50-A06D14073DF7}" type="parTrans">
      <dgm:prSet/>
      <dgm:spPr/>
      <dgm:t>
        <a:bodyPr/>
        <a:lstStyle/>
        <a:p>
          <a:endParaRPr lang="zh-CN" altLang="en-US"/>
        </a:p>
      </dgm:t>
    </dgm:pt>
    <dgm:pt modelId="{31982DA9-743F-436C-BB72-A78DF952E0A7}" cxnId="{5E61B13C-7220-4B12-AC50-A06D14073DF7}" type="sibTrans">
      <dgm:prSet/>
      <dgm:spPr/>
      <dgm:t>
        <a:bodyPr/>
        <a:lstStyle/>
        <a:p>
          <a:endParaRPr lang="zh-CN" altLang="en-US"/>
        </a:p>
      </dgm:t>
    </dgm:pt>
    <dgm:pt modelId="{CF514746-A3D9-45DA-B5A8-AC369D8B241F}">
      <dgm:prSet phldr="0" custT="1"/>
      <dgm:spPr/>
      <dgm:t>
        <a:bodyPr vert="horz" wrap="square"/>
        <a:p>
          <a:pPr algn="l">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采用一定的方法确定企业的最佳现金持有量，为企业的现金持有水平确定一个参照标准；</a:t>
          </a:r>
          <a:endParaRPr lang="zh-CN" altLang="en-US" sz="2000" b="1" dirty="0" smtClean="0">
            <a:latin typeface="宋体" panose="02010600030101010101" pitchFamily="2" charset="-122"/>
            <a:ea typeface="宋体" panose="02010600030101010101" pitchFamily="2" charset="-122"/>
          </a:endParaRPr>
        </a:p>
      </dgm:t>
    </dgm:pt>
    <dgm:pt modelId="{F449158C-AA6C-4119-A115-801C27511F85}" cxnId="{BAFBF674-894D-4A10-907C-142FABDBEC4D}" type="parTrans">
      <dgm:prSet/>
      <dgm:spPr/>
      <dgm:t>
        <a:bodyPr/>
        <a:lstStyle/>
        <a:p>
          <a:endParaRPr lang="zh-CN" altLang="en-US"/>
        </a:p>
      </dgm:t>
    </dgm:pt>
    <dgm:pt modelId="{1086FD51-FEE7-4B0B-BEE7-3CEFFCC13E21}" cxnId="{BAFBF674-894D-4A10-907C-142FABDBEC4D}" type="sibTrans">
      <dgm:prSet/>
      <dgm:spPr/>
      <dgm:t>
        <a:bodyPr/>
        <a:lstStyle/>
        <a:p>
          <a:endParaRPr lang="zh-CN" altLang="en-US"/>
        </a:p>
      </dgm:t>
    </dgm:pt>
    <dgm:pt modelId="{B9C844FF-319D-48AC-94F5-74FFD0D055C4}" type="pres">
      <dgm:prSet presAssocID="{E8F8BCDE-62BB-47E0-A556-2E02DD555375}" presName="linearFlow" presStyleCnt="0">
        <dgm:presLayoutVars>
          <dgm:dir/>
          <dgm:resizeHandles val="exact"/>
        </dgm:presLayoutVars>
      </dgm:prSet>
      <dgm:spPr/>
    </dgm:pt>
    <dgm:pt modelId="{6DD2D9F3-ECFE-4AF5-9D22-3B97439000B6}" type="pres">
      <dgm:prSet presAssocID="{8C5D0649-6A98-49C6-BE52-0FA21CC4DCEE}" presName="composite" presStyleCnt="0"/>
      <dgm:spPr/>
    </dgm:pt>
    <dgm:pt modelId="{F8E6E365-7F4C-496C-8425-2047CEBF5DF7}" type="pres">
      <dgm:prSet presAssocID="{8C5D0649-6A98-49C6-BE52-0FA21CC4DCEE}" presName="imgShp" presStyleLbl="fgImgPlace1" presStyleIdx="0" presStyleCnt="4"/>
      <dgm:spPr>
        <a:blipFill rotWithShape="0">
          <a:blip xmlns:r="http://schemas.openxmlformats.org/officeDocument/2006/relationships" r:embed="rId1"/>
          <a:stretch>
            <a:fillRect/>
          </a:stretch>
        </a:blipFill>
      </dgm:spPr>
    </dgm:pt>
    <dgm:pt modelId="{505CF5FF-B9BE-4E66-B2EB-94C7AD90D6A5}" type="pres">
      <dgm:prSet presAssocID="{8C5D0649-6A98-49C6-BE52-0FA21CC4DCEE}" presName="txShp" presStyleLbl="node1" presStyleIdx="0" presStyleCnt="4">
        <dgm:presLayoutVars>
          <dgm:bulletEnabled val="1"/>
        </dgm:presLayoutVars>
      </dgm:prSet>
      <dgm:spPr/>
      <dgm:t>
        <a:bodyPr/>
        <a:lstStyle/>
        <a:p>
          <a:endParaRPr lang="zh-CN" altLang="en-US"/>
        </a:p>
      </dgm:t>
    </dgm:pt>
    <dgm:pt modelId="{09FDADF1-0150-4C33-AA83-AB3A9FD15398}" type="pres">
      <dgm:prSet presAssocID="{E06DCF22-E5BB-46E9-9E9F-0845910F30C7}" presName="spacing" presStyleCnt="0"/>
      <dgm:spPr/>
    </dgm:pt>
    <dgm:pt modelId="{697F12A8-FC0B-486C-8815-7C08675EFC4C}" type="pres">
      <dgm:prSet presAssocID="{1D64FCAE-3EEB-4F25-A631-3668A6706A8C}" presName="composite" presStyleCnt="0"/>
      <dgm:spPr/>
    </dgm:pt>
    <dgm:pt modelId="{420C4B36-9A84-4467-A9A2-F073ABA18E2C}" type="pres">
      <dgm:prSet presAssocID="{1D64FCAE-3EEB-4F25-A631-3668A6706A8C}" presName="imgShp" presStyleLbl="fgImgPlace1" presStyleIdx="1" presStyleCnt="4"/>
      <dgm:spPr>
        <a:blipFill rotWithShape="0">
          <a:blip xmlns:r="http://schemas.openxmlformats.org/officeDocument/2006/relationships" r:embed="rId1"/>
          <a:stretch>
            <a:fillRect/>
          </a:stretch>
        </a:blipFill>
      </dgm:spPr>
    </dgm:pt>
    <dgm:pt modelId="{FA2A7100-51B5-445C-BA33-F80CE4098171}" type="pres">
      <dgm:prSet presAssocID="{1D64FCAE-3EEB-4F25-A631-3668A6706A8C}" presName="txShp" presStyleLbl="node1" presStyleIdx="1" presStyleCnt="4">
        <dgm:presLayoutVars>
          <dgm:bulletEnabled val="1"/>
        </dgm:presLayoutVars>
      </dgm:prSet>
      <dgm:spPr/>
      <dgm:t>
        <a:bodyPr/>
        <a:lstStyle/>
        <a:p>
          <a:endParaRPr lang="zh-CN" altLang="en-US"/>
        </a:p>
      </dgm:t>
    </dgm:pt>
    <dgm:pt modelId="{302E007A-1830-4D70-B065-6B7E6395FEF5}" type="pres">
      <dgm:prSet presAssocID="{9790CD71-80A3-40D3-AB90-C83752B50E5A}" presName="spacing" presStyleCnt="0"/>
      <dgm:spPr/>
    </dgm:pt>
    <dgm:pt modelId="{E9918BAA-2E6A-4993-A743-8B5B192CDAFA}" type="pres">
      <dgm:prSet presAssocID="{8286DC0E-FE32-4129-87AE-EEF49529360F}" presName="composite" presStyleCnt="0"/>
      <dgm:spPr/>
    </dgm:pt>
    <dgm:pt modelId="{315580B1-88F1-48DA-BFA0-4CCEB3EFB57E}" type="pres">
      <dgm:prSet presAssocID="{8286DC0E-FE32-4129-87AE-EEF49529360F}" presName="imgShp" presStyleLbl="fgImgPlace1" presStyleIdx="2" presStyleCnt="4"/>
      <dgm:spPr>
        <a:blipFill rotWithShape="0">
          <a:blip xmlns:r="http://schemas.openxmlformats.org/officeDocument/2006/relationships" r:embed="rId1"/>
          <a:stretch>
            <a:fillRect/>
          </a:stretch>
        </a:blipFill>
      </dgm:spPr>
    </dgm:pt>
    <dgm:pt modelId="{369A7DFC-8BE7-48E4-81D0-089DF459E7DE}" type="pres">
      <dgm:prSet presAssocID="{8286DC0E-FE32-4129-87AE-EEF49529360F}" presName="txShp" presStyleLbl="node1" presStyleIdx="2" presStyleCnt="4">
        <dgm:presLayoutVars>
          <dgm:bulletEnabled val="1"/>
        </dgm:presLayoutVars>
      </dgm:prSet>
      <dgm:spPr/>
      <dgm:t>
        <a:bodyPr/>
        <a:lstStyle/>
        <a:p>
          <a:endParaRPr lang="zh-CN" altLang="en-US"/>
        </a:p>
      </dgm:t>
    </dgm:pt>
    <dgm:pt modelId="{0DA8CAE1-056C-4667-A8BA-CF6BF82E84CF}" type="pres">
      <dgm:prSet presAssocID="{31982DA9-743F-436C-BB72-A78DF952E0A7}" presName="spacing" presStyleCnt="0"/>
      <dgm:spPr/>
    </dgm:pt>
    <dgm:pt modelId="{86D57699-D877-4544-945A-E5C821FFE3C4}" type="pres">
      <dgm:prSet presAssocID="{CF514746-A3D9-45DA-B5A8-AC369D8B241F}" presName="composite" presStyleCnt="0"/>
      <dgm:spPr/>
    </dgm:pt>
    <dgm:pt modelId="{459798C8-BF7B-4771-9C5C-FE4D13553329}" type="pres">
      <dgm:prSet presAssocID="{CF514746-A3D9-45DA-B5A8-AC369D8B241F}" presName="imgShp" presStyleLbl="fgImgPlace1" presStyleIdx="3" presStyleCnt="4"/>
      <dgm:spPr>
        <a:blipFill rotWithShape="0">
          <a:blip xmlns:r="http://schemas.openxmlformats.org/officeDocument/2006/relationships" r:embed="rId1"/>
          <a:stretch>
            <a:fillRect/>
          </a:stretch>
        </a:blipFill>
      </dgm:spPr>
    </dgm:pt>
    <dgm:pt modelId="{2D2264B9-B49A-4AFF-8CB0-B1D57C8AE04D}" type="pres">
      <dgm:prSet presAssocID="{CF514746-A3D9-45DA-B5A8-AC369D8B241F}" presName="txShp" presStyleLbl="node1" presStyleIdx="3" presStyleCnt="4">
        <dgm:presLayoutVars>
          <dgm:bulletEnabled val="1"/>
        </dgm:presLayoutVars>
      </dgm:prSet>
      <dgm:spPr/>
      <dgm:t>
        <a:bodyPr/>
        <a:lstStyle/>
        <a:p>
          <a:endParaRPr lang="zh-CN" altLang="en-US"/>
        </a:p>
      </dgm:t>
    </dgm:pt>
  </dgm:ptLst>
  <dgm:cxnLst>
    <dgm:cxn modelId="{62711DAC-919F-425F-9825-F37630872677}" srcId="{E8F8BCDE-62BB-47E0-A556-2E02DD555375}" destId="{8C5D0649-6A98-49C6-BE52-0FA21CC4DCEE}" srcOrd="0" destOrd="0" parTransId="{8E67D80E-7F09-4B20-9CBC-EE221AD0690E}" sibTransId="{E06DCF22-E5BB-46E9-9E9F-0845910F30C7}"/>
    <dgm:cxn modelId="{D73B8C69-2E37-47DA-B157-4DD7590216E8}" srcId="{E8F8BCDE-62BB-47E0-A556-2E02DD555375}" destId="{1D64FCAE-3EEB-4F25-A631-3668A6706A8C}" srcOrd="1" destOrd="0" parTransId="{ED345794-7B40-4497-AF3B-620CD44AFF21}" sibTransId="{9790CD71-80A3-40D3-AB90-C83752B50E5A}"/>
    <dgm:cxn modelId="{5E61B13C-7220-4B12-AC50-A06D14073DF7}" srcId="{E8F8BCDE-62BB-47E0-A556-2E02DD555375}" destId="{8286DC0E-FE32-4129-87AE-EEF49529360F}" srcOrd="2" destOrd="0" parTransId="{E1417708-1053-48C0-94C5-D1E2A4786696}" sibTransId="{31982DA9-743F-436C-BB72-A78DF952E0A7}"/>
    <dgm:cxn modelId="{BAFBF674-894D-4A10-907C-142FABDBEC4D}" srcId="{E8F8BCDE-62BB-47E0-A556-2E02DD555375}" destId="{CF514746-A3D9-45DA-B5A8-AC369D8B241F}" srcOrd="3" destOrd="0" parTransId="{F449158C-AA6C-4119-A115-801C27511F85}" sibTransId="{1086FD51-FEE7-4B0B-BEE7-3CEFFCC13E21}"/>
    <dgm:cxn modelId="{58FBC999-62D0-419F-88D8-A1EE096CA841}" type="presOf" srcId="{E8F8BCDE-62BB-47E0-A556-2E02DD555375}" destId="{B9C844FF-319D-48AC-94F5-74FFD0D055C4}" srcOrd="0" destOrd="0" presId="urn:microsoft.com/office/officeart/2005/8/layout/vList3"/>
    <dgm:cxn modelId="{ECEBF557-CC1D-4F89-ABC0-68E4D6E5391E}" type="presParOf" srcId="{B9C844FF-319D-48AC-94F5-74FFD0D055C4}" destId="{6DD2D9F3-ECFE-4AF5-9D22-3B97439000B6}" srcOrd="0" destOrd="0" presId="urn:microsoft.com/office/officeart/2005/8/layout/vList3"/>
    <dgm:cxn modelId="{5AE162CC-D32C-451B-AEEB-73B4C885E64F}" type="presParOf" srcId="{6DD2D9F3-ECFE-4AF5-9D22-3B97439000B6}" destId="{F8E6E365-7F4C-496C-8425-2047CEBF5DF7}" srcOrd="0" destOrd="0" presId="urn:microsoft.com/office/officeart/2005/8/layout/vList3"/>
    <dgm:cxn modelId="{9D4FBCFF-E157-4F89-99F4-28CBB8F92C94}" type="presParOf" srcId="{6DD2D9F3-ECFE-4AF5-9D22-3B97439000B6}" destId="{505CF5FF-B9BE-4E66-B2EB-94C7AD90D6A5}" srcOrd="1" destOrd="0" presId="urn:microsoft.com/office/officeart/2005/8/layout/vList3"/>
    <dgm:cxn modelId="{5DB8A413-94D8-4577-9A9E-B0F8C0BC3DB5}" type="presOf" srcId="{8C5D0649-6A98-49C6-BE52-0FA21CC4DCEE}" destId="{505CF5FF-B9BE-4E66-B2EB-94C7AD90D6A5}" srcOrd="0" destOrd="0" presId="urn:microsoft.com/office/officeart/2005/8/layout/vList3"/>
    <dgm:cxn modelId="{4CDCFE11-0E0F-4265-8017-B47ED35BC5FD}" type="presParOf" srcId="{B9C844FF-319D-48AC-94F5-74FFD0D055C4}" destId="{09FDADF1-0150-4C33-AA83-AB3A9FD15398}" srcOrd="1" destOrd="0" presId="urn:microsoft.com/office/officeart/2005/8/layout/vList3"/>
    <dgm:cxn modelId="{6DBE2BEF-021F-4B30-B2FD-9A951D6F4CF6}" type="presOf" srcId="{E06DCF22-E5BB-46E9-9E9F-0845910F30C7}" destId="{09FDADF1-0150-4C33-AA83-AB3A9FD15398}" srcOrd="0" destOrd="0" presId="urn:microsoft.com/office/officeart/2005/8/layout/vList3"/>
    <dgm:cxn modelId="{B95DB0E4-CCD4-4D78-9E96-111286F16545}" type="presParOf" srcId="{B9C844FF-319D-48AC-94F5-74FFD0D055C4}" destId="{697F12A8-FC0B-486C-8815-7C08675EFC4C}" srcOrd="2" destOrd="0" presId="urn:microsoft.com/office/officeart/2005/8/layout/vList3"/>
    <dgm:cxn modelId="{AEDCF9C5-3B89-4B0F-B5C5-155F386676C5}" type="presParOf" srcId="{697F12A8-FC0B-486C-8815-7C08675EFC4C}" destId="{420C4B36-9A84-4467-A9A2-F073ABA18E2C}" srcOrd="0" destOrd="2" presId="urn:microsoft.com/office/officeart/2005/8/layout/vList3"/>
    <dgm:cxn modelId="{6EA05446-22F1-461F-A89F-7915671B50AE}" type="presParOf" srcId="{697F12A8-FC0B-486C-8815-7C08675EFC4C}" destId="{FA2A7100-51B5-445C-BA33-F80CE4098171}" srcOrd="1" destOrd="2" presId="urn:microsoft.com/office/officeart/2005/8/layout/vList3"/>
    <dgm:cxn modelId="{C28F8250-4AC6-452B-9E11-39F252DDB408}" type="presOf" srcId="{1D64FCAE-3EEB-4F25-A631-3668A6706A8C}" destId="{FA2A7100-51B5-445C-BA33-F80CE4098171}" srcOrd="0" destOrd="0" presId="urn:microsoft.com/office/officeart/2005/8/layout/vList3"/>
    <dgm:cxn modelId="{785F8368-F3A3-4B4E-80FB-3CFBD8EE0380}" type="presParOf" srcId="{B9C844FF-319D-48AC-94F5-74FFD0D055C4}" destId="{302E007A-1830-4D70-B065-6B7E6395FEF5}" srcOrd="3" destOrd="0" presId="urn:microsoft.com/office/officeart/2005/8/layout/vList3"/>
    <dgm:cxn modelId="{11A7BADC-C9D4-4220-91B4-F8E313C13395}" type="presOf" srcId="{9790CD71-80A3-40D3-AB90-C83752B50E5A}" destId="{302E007A-1830-4D70-B065-6B7E6395FEF5}" srcOrd="0" destOrd="0" presId="urn:microsoft.com/office/officeart/2005/8/layout/vList3"/>
    <dgm:cxn modelId="{F7810045-0E97-4A73-B8C7-917C330094F9}" type="presParOf" srcId="{B9C844FF-319D-48AC-94F5-74FFD0D055C4}" destId="{E9918BAA-2E6A-4993-A743-8B5B192CDAFA}" srcOrd="4" destOrd="0" presId="urn:microsoft.com/office/officeart/2005/8/layout/vList3"/>
    <dgm:cxn modelId="{B7544F10-9F68-4204-A653-B473127E696D}" type="presParOf" srcId="{E9918BAA-2E6A-4993-A743-8B5B192CDAFA}" destId="{315580B1-88F1-48DA-BFA0-4CCEB3EFB57E}" srcOrd="0" destOrd="4" presId="urn:microsoft.com/office/officeart/2005/8/layout/vList3"/>
    <dgm:cxn modelId="{43EB49AE-D50F-4E0F-B348-EBFBCD72FE87}" type="presParOf" srcId="{E9918BAA-2E6A-4993-A743-8B5B192CDAFA}" destId="{369A7DFC-8BE7-48E4-81D0-089DF459E7DE}" srcOrd="1" destOrd="4" presId="urn:microsoft.com/office/officeart/2005/8/layout/vList3"/>
    <dgm:cxn modelId="{FA9C9BCE-DBB7-45EC-81DB-8AD4D47ADF3B}" type="presOf" srcId="{8286DC0E-FE32-4129-87AE-EEF49529360F}" destId="{369A7DFC-8BE7-48E4-81D0-089DF459E7DE}" srcOrd="0" destOrd="0" presId="urn:microsoft.com/office/officeart/2005/8/layout/vList3"/>
    <dgm:cxn modelId="{F311DAA9-B501-4AB4-B9B0-1324BB9DC979}" type="presParOf" srcId="{B9C844FF-319D-48AC-94F5-74FFD0D055C4}" destId="{0DA8CAE1-056C-4667-A8BA-CF6BF82E84CF}" srcOrd="5" destOrd="0" presId="urn:microsoft.com/office/officeart/2005/8/layout/vList3"/>
    <dgm:cxn modelId="{A67B05DD-574A-4C9F-AD6E-E8FB1A0675A5}" type="presOf" srcId="{31982DA9-743F-436C-BB72-A78DF952E0A7}" destId="{0DA8CAE1-056C-4667-A8BA-CF6BF82E84CF}" srcOrd="0" destOrd="0" presId="urn:microsoft.com/office/officeart/2005/8/layout/vList3"/>
    <dgm:cxn modelId="{5D4C6F36-6E44-4E9A-BFB0-F4771E901818}" type="presParOf" srcId="{B9C844FF-319D-48AC-94F5-74FFD0D055C4}" destId="{86D57699-D877-4544-945A-E5C821FFE3C4}" srcOrd="6" destOrd="0" presId="urn:microsoft.com/office/officeart/2005/8/layout/vList3"/>
    <dgm:cxn modelId="{6714FD79-0E26-46D2-A695-C615AC7FEC31}" type="presParOf" srcId="{86D57699-D877-4544-945A-E5C821FFE3C4}" destId="{459798C8-BF7B-4771-9C5C-FE4D13553329}" srcOrd="0" destOrd="6" presId="urn:microsoft.com/office/officeart/2005/8/layout/vList3"/>
    <dgm:cxn modelId="{A737754E-4862-4287-86C1-D9808B4A1323}" type="presParOf" srcId="{86D57699-D877-4544-945A-E5C821FFE3C4}" destId="{2D2264B9-B49A-4AFF-8CB0-B1D57C8AE04D}" srcOrd="1" destOrd="6" presId="urn:microsoft.com/office/officeart/2005/8/layout/vList3"/>
    <dgm:cxn modelId="{2D3D5B14-7560-49DB-BE13-6316A0551C6F}" type="presOf" srcId="{CF514746-A3D9-45DA-B5A8-AC369D8B241F}" destId="{2D2264B9-B49A-4AFF-8CB0-B1D57C8AE04D}" srcOrd="0" destOrd="0" presId="urn:microsoft.com/office/officeart/2005/8/layout/vList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16C0FBF-5A8C-4F72-BFE1-9CAEFBE128A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B5C67B10-8D1C-4FD4-B751-33ABF8299CEC}">
      <dgm:prSet phldrT="[文本]" custT="1"/>
      <dgm:spPr/>
      <dgm:t>
        <a:bodyPr/>
        <a:lstStyle/>
        <a:p>
          <a:r>
            <a:rPr lang="zh-CN" altLang="en-US" sz="2400" b="1" dirty="0" smtClean="0">
              <a:latin typeface="宋体" panose="02010600030101010101" pitchFamily="2" charset="-122"/>
              <a:ea typeface="宋体" panose="02010600030101010101" pitchFamily="2" charset="-122"/>
            </a:rPr>
            <a:t>交易性动机</a:t>
          </a:r>
          <a:endParaRPr lang="zh-CN" altLang="en-US" sz="2400" b="1" dirty="0">
            <a:latin typeface="宋体" panose="02010600030101010101" pitchFamily="2" charset="-122"/>
            <a:ea typeface="宋体" panose="02010600030101010101" pitchFamily="2" charset="-122"/>
          </a:endParaRPr>
        </a:p>
      </dgm:t>
    </dgm:pt>
    <dgm:pt modelId="{7FA0BDBC-ADB1-4E2D-850D-F695B76F71FB}" cxnId="{164D3975-B9E7-4D56-8B2F-0A6C1427458E}" type="parTrans">
      <dgm:prSet/>
      <dgm:spPr/>
      <dgm:t>
        <a:bodyPr/>
        <a:lstStyle/>
        <a:p>
          <a:endParaRPr lang="zh-CN" altLang="en-US"/>
        </a:p>
      </dgm:t>
    </dgm:pt>
    <dgm:pt modelId="{A0ED190A-41EE-4CC5-863D-555DB47BD6FD}" cxnId="{164D3975-B9E7-4D56-8B2F-0A6C1427458E}" type="sibTrans">
      <dgm:prSet/>
      <dgm:spPr/>
      <dgm:t>
        <a:bodyPr/>
        <a:lstStyle/>
        <a:p>
          <a:endParaRPr lang="zh-CN" altLang="en-US"/>
        </a:p>
      </dgm:t>
    </dgm:pt>
    <dgm:pt modelId="{E252AD2D-ECA0-413D-AE06-812D7525A7EF}">
      <dgm:prSet phldrT="[文本]" phldr="0" custT="1"/>
      <dgm:spPr/>
      <dgm:t>
        <a:bodyPr vert="horz" wrap="square"/>
        <a:p>
          <a:pPr>
            <a:lnSpc>
              <a:spcPct val="150000"/>
            </a:lnSpc>
            <a:spcBef>
              <a:spcPct val="0"/>
            </a:spcBef>
            <a:spcAft>
              <a:spcPct val="15000"/>
            </a:spcAft>
          </a:pPr>
          <a:r>
            <a:rPr lang="zh-CN" altLang="en-US" sz="2000" b="1" dirty="0" smtClean="0">
              <a:latin typeface="宋体" panose="02010600030101010101" pitchFamily="2" charset="-122"/>
              <a:ea typeface="宋体" panose="02010600030101010101" pitchFamily="2" charset="-122"/>
            </a:rPr>
            <a:t>交易性动机需求是指公司为了满足日常支付的需要而持有的一部分现金量。</a:t>
          </a:r>
          <a:r>
            <a:rPr lang="zh-CN" altLang="en-US" sz="2000" b="1" dirty="0">
              <a:latin typeface="宋体" panose="02010600030101010101" pitchFamily="2" charset="-122"/>
              <a:ea typeface="宋体" panose="02010600030101010101" pitchFamily="2" charset="-122"/>
            </a:rPr>
            <a:t/>
          </a:r>
          <a:endParaRPr lang="zh-CN" altLang="en-US" sz="2000" b="1" dirty="0">
            <a:latin typeface="宋体" panose="02010600030101010101" pitchFamily="2" charset="-122"/>
            <a:ea typeface="宋体" panose="02010600030101010101" pitchFamily="2" charset="-122"/>
          </a:endParaRPr>
        </a:p>
      </dgm:t>
    </dgm:pt>
    <dgm:pt modelId="{1702944E-1112-4C13-B264-1D38E8494700}" cxnId="{FAC08B83-3FDC-4A39-B0F5-B77EBAC31625}" type="parTrans">
      <dgm:prSet/>
      <dgm:spPr/>
      <dgm:t>
        <a:bodyPr/>
        <a:lstStyle/>
        <a:p>
          <a:endParaRPr lang="zh-CN" altLang="en-US"/>
        </a:p>
      </dgm:t>
    </dgm:pt>
    <dgm:pt modelId="{34E6B252-B3D3-4D4A-B71E-9094BEFC9A35}" cxnId="{FAC08B83-3FDC-4A39-B0F5-B77EBAC31625}" type="sibTrans">
      <dgm:prSet/>
      <dgm:spPr/>
      <dgm:t>
        <a:bodyPr/>
        <a:lstStyle/>
        <a:p>
          <a:endParaRPr lang="zh-CN" altLang="en-US"/>
        </a:p>
      </dgm:t>
    </dgm:pt>
    <dgm:pt modelId="{187C7235-F78F-4EA0-A0D0-501E674426E2}">
      <dgm:prSet phldrT="[文本]" custT="1"/>
      <dgm:spPr/>
      <dgm:t>
        <a:bodyPr/>
        <a:lstStyle/>
        <a:p>
          <a:r>
            <a:rPr lang="zh-CN" altLang="en-US" sz="2400" b="1" dirty="0" smtClean="0">
              <a:latin typeface="宋体" panose="02010600030101010101" pitchFamily="2" charset="-122"/>
              <a:ea typeface="宋体" panose="02010600030101010101" pitchFamily="2" charset="-122"/>
            </a:rPr>
            <a:t>预防性动机</a:t>
          </a:r>
        </a:p>
      </dgm:t>
    </dgm:pt>
    <dgm:pt modelId="{9761758B-83EB-4E46-8ACD-4DE46AE51AFD}" cxnId="{5A16B33A-081E-45B7-AAED-FEB2C975820D}" type="parTrans">
      <dgm:prSet/>
      <dgm:spPr/>
      <dgm:t>
        <a:bodyPr/>
        <a:lstStyle/>
        <a:p>
          <a:endParaRPr lang="zh-CN" altLang="en-US"/>
        </a:p>
      </dgm:t>
    </dgm:pt>
    <dgm:pt modelId="{7037978B-1933-412A-9825-261562B750C3}" cxnId="{5A16B33A-081E-45B7-AAED-FEB2C975820D}" type="sibTrans">
      <dgm:prSet/>
      <dgm:spPr/>
      <dgm:t>
        <a:bodyPr/>
        <a:lstStyle/>
        <a:p>
          <a:endParaRPr lang="zh-CN" altLang="en-US"/>
        </a:p>
      </dgm:t>
    </dgm:pt>
    <dgm:pt modelId="{F04F267E-12EC-46C6-A6B5-E51CE04370D2}">
      <dgm:prSet phldrT="[文本]" phldr="0" custT="1"/>
      <dgm:spPr/>
      <dgm:t>
        <a:bodyPr vert="horz" wrap="square"/>
        <a:p>
          <a:pPr>
            <a:lnSpc>
              <a:spcPct val="150000"/>
            </a:lnSpc>
            <a:spcBef>
              <a:spcPct val="0"/>
            </a:spcBef>
            <a:spcAft>
              <a:spcPct val="15000"/>
            </a:spcAft>
          </a:pPr>
          <a:r>
            <a:rPr lang="zh-CN" altLang="en-US" sz="2000" b="1" dirty="0" smtClean="0">
              <a:latin typeface="宋体" panose="02010600030101010101" pitchFamily="2" charset="-122"/>
              <a:ea typeface="宋体" panose="02010600030101010101" pitchFamily="2" charset="-122"/>
            </a:rPr>
            <a:t>预防性动机需求是指公司为了应付意外出现的紧急情况而需要持有的现金量。</a:t>
          </a:r>
          <a:r>
            <a:rPr lang="zh-CN" altLang="en-US" sz="1200" dirty="0"/>
            <a:t/>
          </a:r>
          <a:endParaRPr lang="zh-CN" altLang="en-US" sz="1200" dirty="0"/>
        </a:p>
      </dgm:t>
    </dgm:pt>
    <dgm:pt modelId="{A50C5E8C-79F6-4156-B1C7-DDFA3201045A}" cxnId="{86010D82-605B-4578-85BD-72DEEFC8A0F7}" type="parTrans">
      <dgm:prSet/>
      <dgm:spPr/>
      <dgm:t>
        <a:bodyPr/>
        <a:lstStyle/>
        <a:p>
          <a:endParaRPr lang="zh-CN" altLang="en-US"/>
        </a:p>
      </dgm:t>
    </dgm:pt>
    <dgm:pt modelId="{71A92D87-DA62-47B4-AA61-972B3BC12E83}" cxnId="{86010D82-605B-4578-85BD-72DEEFC8A0F7}" type="sibTrans">
      <dgm:prSet/>
      <dgm:spPr/>
      <dgm:t>
        <a:bodyPr/>
        <a:lstStyle/>
        <a:p>
          <a:endParaRPr lang="zh-CN" altLang="en-US"/>
        </a:p>
      </dgm:t>
    </dgm:pt>
    <dgm:pt modelId="{036BF39D-4AE3-49D3-A0F4-80774A24EE44}">
      <dgm:prSet phldrT="[文本]" custT="1"/>
      <dgm:spPr/>
      <dgm:t>
        <a:bodyPr/>
        <a:lstStyle/>
        <a:p>
          <a:r>
            <a:rPr lang="zh-CN" altLang="en-US" sz="2400" b="1" dirty="0" smtClean="0">
              <a:latin typeface="宋体" panose="02010600030101010101" pitchFamily="2" charset="-122"/>
              <a:ea typeface="宋体" panose="02010600030101010101" pitchFamily="2" charset="-122"/>
            </a:rPr>
            <a:t>投机性动机</a:t>
          </a:r>
        </a:p>
      </dgm:t>
    </dgm:pt>
    <dgm:pt modelId="{9D44F106-65CB-4CA3-B5BD-EC51B1CDDAB8}" cxnId="{218010F9-B6CB-4C51-98AD-06B473867D47}" type="parTrans">
      <dgm:prSet/>
      <dgm:spPr/>
      <dgm:t>
        <a:bodyPr/>
        <a:lstStyle/>
        <a:p>
          <a:endParaRPr lang="zh-CN" altLang="en-US"/>
        </a:p>
      </dgm:t>
    </dgm:pt>
    <dgm:pt modelId="{D8840DE7-FD75-4913-BC66-11C42B4309FF}" cxnId="{218010F9-B6CB-4C51-98AD-06B473867D47}" type="sibTrans">
      <dgm:prSet/>
      <dgm:spPr/>
      <dgm:t>
        <a:bodyPr/>
        <a:lstStyle/>
        <a:p>
          <a:endParaRPr lang="zh-CN" altLang="en-US"/>
        </a:p>
      </dgm:t>
    </dgm:pt>
    <dgm:pt modelId="{0668E0E3-D290-401C-A243-8759A7555665}">
      <dgm:prSet phldrT="[文本]" phldr="0" custT="1"/>
      <dgm:spPr/>
      <dgm:t>
        <a:bodyPr vert="horz" wrap="square"/>
        <a:p>
          <a:pPr>
            <a:lnSpc>
              <a:spcPct val="150000"/>
            </a:lnSpc>
            <a:spcBef>
              <a:spcPct val="0"/>
            </a:spcBef>
            <a:spcAft>
              <a:spcPct val="15000"/>
            </a:spcAft>
          </a:pPr>
          <a:r>
            <a:rPr lang="zh-CN" altLang="en-US" sz="2000" b="1" dirty="0" smtClean="0">
              <a:latin typeface="宋体" panose="02010600030101010101" pitchFamily="2" charset="-122"/>
              <a:ea typeface="宋体" panose="02010600030101010101" pitchFamily="2" charset="-122"/>
            </a:rPr>
            <a:t>投机性动机需求是指公司为了抓住稍纵即逝的市场机会，获取较大收益而准备的现金量。</a:t>
          </a:r>
          <a:r>
            <a:rPr sz="6500"/>
            <a:t/>
          </a:r>
          <a:endParaRPr sz="6500"/>
        </a:p>
      </dgm:t>
    </dgm:pt>
    <dgm:pt modelId="{FE026E9C-3B60-4A6F-B265-40B4A7E56805}" cxnId="{AAD4E8CF-6A3A-4C09-8CBD-03D1C9563F66}" type="parTrans">
      <dgm:prSet/>
      <dgm:spPr/>
      <dgm:t>
        <a:bodyPr/>
        <a:lstStyle/>
        <a:p>
          <a:endParaRPr lang="zh-CN" altLang="en-US"/>
        </a:p>
      </dgm:t>
    </dgm:pt>
    <dgm:pt modelId="{DE2DAEE7-749A-46FC-ABCD-0F4F0F6D5EFE}" cxnId="{AAD4E8CF-6A3A-4C09-8CBD-03D1C9563F66}" type="sibTrans">
      <dgm:prSet/>
      <dgm:spPr/>
      <dgm:t>
        <a:bodyPr/>
        <a:lstStyle/>
        <a:p>
          <a:endParaRPr lang="zh-CN" altLang="en-US"/>
        </a:p>
      </dgm:t>
    </dgm:pt>
    <dgm:pt modelId="{1601B88E-B300-4931-8418-71414120AD2F}" type="pres">
      <dgm:prSet presAssocID="{716C0FBF-5A8C-4F72-BFE1-9CAEFBE128A0}" presName="linearFlow" presStyleCnt="0">
        <dgm:presLayoutVars>
          <dgm:dir/>
          <dgm:animLvl val="lvl"/>
          <dgm:resizeHandles val="exact"/>
        </dgm:presLayoutVars>
      </dgm:prSet>
      <dgm:spPr/>
    </dgm:pt>
    <dgm:pt modelId="{C61078A9-60B4-4EB1-816E-B466F01F5798}" type="pres">
      <dgm:prSet presAssocID="{B5C67B10-8D1C-4FD4-B751-33ABF8299CEC}" presName="composite" presStyleCnt="0"/>
      <dgm:spPr/>
    </dgm:pt>
    <dgm:pt modelId="{E48138A1-C8B5-479D-8E39-BFE831AE7E31}" type="pres">
      <dgm:prSet presAssocID="{B5C67B10-8D1C-4FD4-B751-33ABF8299CEC}" presName="parentText" presStyleLbl="alignNode1" presStyleIdx="0" presStyleCnt="3">
        <dgm:presLayoutVars>
          <dgm:chMax val="1"/>
          <dgm:bulletEnabled val="1"/>
        </dgm:presLayoutVars>
      </dgm:prSet>
      <dgm:spPr/>
    </dgm:pt>
    <dgm:pt modelId="{14B5BA7A-C3DE-4793-AED0-A65A99FC37F4}" type="pres">
      <dgm:prSet presAssocID="{B5C67B10-8D1C-4FD4-B751-33ABF8299CEC}" presName="descendantText" presStyleLbl="alignAcc1" presStyleIdx="0" presStyleCnt="3" custScaleY="100510">
        <dgm:presLayoutVars>
          <dgm:bulletEnabled val="1"/>
        </dgm:presLayoutVars>
      </dgm:prSet>
      <dgm:spPr/>
      <dgm:t>
        <a:bodyPr/>
        <a:lstStyle/>
        <a:p>
          <a:endParaRPr lang="zh-CN" altLang="en-US"/>
        </a:p>
      </dgm:t>
    </dgm:pt>
    <dgm:pt modelId="{90A5FCB3-4887-4EF7-BEDF-398CBE861A30}" type="pres">
      <dgm:prSet presAssocID="{A0ED190A-41EE-4CC5-863D-555DB47BD6FD}" presName="sp" presStyleCnt="0"/>
      <dgm:spPr/>
    </dgm:pt>
    <dgm:pt modelId="{09D910B3-16E3-46E0-90CE-141DB46EF13E}" type="pres">
      <dgm:prSet presAssocID="{187C7235-F78F-4EA0-A0D0-501E674426E2}" presName="composite" presStyleCnt="0"/>
      <dgm:spPr/>
    </dgm:pt>
    <dgm:pt modelId="{227ABDBF-8692-474F-B72D-1332B5724259}" type="pres">
      <dgm:prSet presAssocID="{187C7235-F78F-4EA0-A0D0-501E674426E2}" presName="parentText" presStyleLbl="alignNode1" presStyleIdx="1" presStyleCnt="3">
        <dgm:presLayoutVars>
          <dgm:chMax val="1"/>
          <dgm:bulletEnabled val="1"/>
        </dgm:presLayoutVars>
      </dgm:prSet>
      <dgm:spPr/>
    </dgm:pt>
    <dgm:pt modelId="{3669FBCA-5B0D-4D4A-AAB4-D7D438A372FA}" type="pres">
      <dgm:prSet presAssocID="{187C7235-F78F-4EA0-A0D0-501E674426E2}" presName="descendantText" presStyleLbl="alignAcc1" presStyleIdx="1" presStyleCnt="3">
        <dgm:presLayoutVars>
          <dgm:bulletEnabled val="1"/>
        </dgm:presLayoutVars>
      </dgm:prSet>
      <dgm:spPr/>
      <dgm:t>
        <a:bodyPr/>
        <a:lstStyle/>
        <a:p>
          <a:endParaRPr lang="zh-CN" altLang="en-US"/>
        </a:p>
      </dgm:t>
    </dgm:pt>
    <dgm:pt modelId="{C8A5EF60-62F2-458E-9B67-103F4C85052F}" type="pres">
      <dgm:prSet presAssocID="{7037978B-1933-412A-9825-261562B750C3}" presName="sp" presStyleCnt="0"/>
      <dgm:spPr/>
    </dgm:pt>
    <dgm:pt modelId="{78D433D6-685A-4B36-ABF2-9CABD1041C95}" type="pres">
      <dgm:prSet presAssocID="{036BF39D-4AE3-49D3-A0F4-80774A24EE44}" presName="composite" presStyleCnt="0"/>
      <dgm:spPr/>
    </dgm:pt>
    <dgm:pt modelId="{9ADE20B7-717F-4ECC-A715-F168D25A8760}" type="pres">
      <dgm:prSet presAssocID="{036BF39D-4AE3-49D3-A0F4-80774A24EE44}" presName="parentText" presStyleLbl="alignNode1" presStyleIdx="2" presStyleCnt="3">
        <dgm:presLayoutVars>
          <dgm:chMax val="1"/>
          <dgm:bulletEnabled val="1"/>
        </dgm:presLayoutVars>
      </dgm:prSet>
      <dgm:spPr/>
    </dgm:pt>
    <dgm:pt modelId="{985EB2B4-1669-4200-8B97-CC212C25C0FC}" type="pres">
      <dgm:prSet presAssocID="{036BF39D-4AE3-49D3-A0F4-80774A24EE44}" presName="descendantText" presStyleLbl="alignAcc1" presStyleIdx="2" presStyleCnt="3">
        <dgm:presLayoutVars>
          <dgm:bulletEnabled val="1"/>
        </dgm:presLayoutVars>
      </dgm:prSet>
      <dgm:spPr/>
      <dgm:t>
        <a:bodyPr/>
        <a:lstStyle/>
        <a:p>
          <a:endParaRPr lang="zh-CN" altLang="en-US"/>
        </a:p>
      </dgm:t>
    </dgm:pt>
  </dgm:ptLst>
  <dgm:cxnLst>
    <dgm:cxn modelId="{164D3975-B9E7-4D56-8B2F-0A6C1427458E}" srcId="{716C0FBF-5A8C-4F72-BFE1-9CAEFBE128A0}" destId="{B5C67B10-8D1C-4FD4-B751-33ABF8299CEC}" srcOrd="0" destOrd="0" parTransId="{7FA0BDBC-ADB1-4E2D-850D-F695B76F71FB}" sibTransId="{A0ED190A-41EE-4CC5-863D-555DB47BD6FD}"/>
    <dgm:cxn modelId="{FAC08B83-3FDC-4A39-B0F5-B77EBAC31625}" srcId="{B5C67B10-8D1C-4FD4-B751-33ABF8299CEC}" destId="{E252AD2D-ECA0-413D-AE06-812D7525A7EF}" srcOrd="0" destOrd="0" parTransId="{1702944E-1112-4C13-B264-1D38E8494700}" sibTransId="{34E6B252-B3D3-4D4A-B71E-9094BEFC9A35}"/>
    <dgm:cxn modelId="{5A16B33A-081E-45B7-AAED-FEB2C975820D}" srcId="{716C0FBF-5A8C-4F72-BFE1-9CAEFBE128A0}" destId="{187C7235-F78F-4EA0-A0D0-501E674426E2}" srcOrd="1" destOrd="0" parTransId="{9761758B-83EB-4E46-8ACD-4DE46AE51AFD}" sibTransId="{7037978B-1933-412A-9825-261562B750C3}"/>
    <dgm:cxn modelId="{86010D82-605B-4578-85BD-72DEEFC8A0F7}" srcId="{187C7235-F78F-4EA0-A0D0-501E674426E2}" destId="{F04F267E-12EC-46C6-A6B5-E51CE04370D2}" srcOrd="0" destOrd="1" parTransId="{A50C5E8C-79F6-4156-B1C7-DDFA3201045A}" sibTransId="{71A92D87-DA62-47B4-AA61-972B3BC12E83}"/>
    <dgm:cxn modelId="{218010F9-B6CB-4C51-98AD-06B473867D47}" srcId="{716C0FBF-5A8C-4F72-BFE1-9CAEFBE128A0}" destId="{036BF39D-4AE3-49D3-A0F4-80774A24EE44}" srcOrd="2" destOrd="0" parTransId="{9D44F106-65CB-4CA3-B5BD-EC51B1CDDAB8}" sibTransId="{D8840DE7-FD75-4913-BC66-11C42B4309FF}"/>
    <dgm:cxn modelId="{AAD4E8CF-6A3A-4C09-8CBD-03D1C9563F66}" srcId="{036BF39D-4AE3-49D3-A0F4-80774A24EE44}" destId="{0668E0E3-D290-401C-A243-8759A7555665}" srcOrd="0" destOrd="2" parTransId="{FE026E9C-3B60-4A6F-B265-40B4A7E56805}" sibTransId="{DE2DAEE7-749A-46FC-ABCD-0F4F0F6D5EFE}"/>
    <dgm:cxn modelId="{9FD4FEAA-2537-4116-99CC-F89073B53056}" type="presOf" srcId="{716C0FBF-5A8C-4F72-BFE1-9CAEFBE128A0}" destId="{1601B88E-B300-4931-8418-71414120AD2F}" srcOrd="0" destOrd="0" presId="urn:microsoft.com/office/officeart/2005/8/layout/chevron2"/>
    <dgm:cxn modelId="{A43E9E33-D549-4846-9267-D4F7DA48B093}" type="presParOf" srcId="{1601B88E-B300-4931-8418-71414120AD2F}" destId="{C61078A9-60B4-4EB1-816E-B466F01F5798}" srcOrd="0" destOrd="0" presId="urn:microsoft.com/office/officeart/2005/8/layout/chevron2"/>
    <dgm:cxn modelId="{EB7A912B-ED04-4727-ADBB-B25294EE2615}" type="presParOf" srcId="{C61078A9-60B4-4EB1-816E-B466F01F5798}" destId="{E48138A1-C8B5-479D-8E39-BFE831AE7E31}" srcOrd="0" destOrd="0" presId="urn:microsoft.com/office/officeart/2005/8/layout/chevron2"/>
    <dgm:cxn modelId="{7E18F420-CFC4-4D76-B9B2-85FB37BE503C}" type="presOf" srcId="{B5C67B10-8D1C-4FD4-B751-33ABF8299CEC}" destId="{E48138A1-C8B5-479D-8E39-BFE831AE7E31}" srcOrd="0" destOrd="0" presId="urn:microsoft.com/office/officeart/2005/8/layout/chevron2"/>
    <dgm:cxn modelId="{5274CB61-9D8B-4BFE-B0BD-99DAA34A6A60}" type="presParOf" srcId="{C61078A9-60B4-4EB1-816E-B466F01F5798}" destId="{14B5BA7A-C3DE-4793-AED0-A65A99FC37F4}" srcOrd="1" destOrd="0" presId="urn:microsoft.com/office/officeart/2005/8/layout/chevron2"/>
    <dgm:cxn modelId="{56FA7CBB-CDCA-4ADA-BA25-53FFA35EC182}" type="presOf" srcId="{E252AD2D-ECA0-413D-AE06-812D7525A7EF}" destId="{14B5BA7A-C3DE-4793-AED0-A65A99FC37F4}" srcOrd="0" destOrd="0" presId="urn:microsoft.com/office/officeart/2005/8/layout/chevron2"/>
    <dgm:cxn modelId="{FAA9B252-B395-4343-BFE2-E44E109A1E67}" type="presParOf" srcId="{1601B88E-B300-4931-8418-71414120AD2F}" destId="{90A5FCB3-4887-4EF7-BEDF-398CBE861A30}" srcOrd="1" destOrd="0" presId="urn:microsoft.com/office/officeart/2005/8/layout/chevron2"/>
    <dgm:cxn modelId="{14D62796-CFA8-48D1-A00F-A85E40E40EEF}" type="presOf" srcId="{A0ED190A-41EE-4CC5-863D-555DB47BD6FD}" destId="{90A5FCB3-4887-4EF7-BEDF-398CBE861A30}" srcOrd="0" destOrd="0" presId="urn:microsoft.com/office/officeart/2005/8/layout/chevron2"/>
    <dgm:cxn modelId="{4CDC67CA-9FBD-4EF4-829E-6169B68890B9}" type="presParOf" srcId="{1601B88E-B300-4931-8418-71414120AD2F}" destId="{09D910B3-16E3-46E0-90CE-141DB46EF13E}" srcOrd="2" destOrd="0" presId="urn:microsoft.com/office/officeart/2005/8/layout/chevron2"/>
    <dgm:cxn modelId="{3F210E25-1C7E-4AC1-85C0-731A8C9CB47A}" type="presParOf" srcId="{09D910B3-16E3-46E0-90CE-141DB46EF13E}" destId="{227ABDBF-8692-474F-B72D-1332B5724259}" srcOrd="0" destOrd="2" presId="urn:microsoft.com/office/officeart/2005/8/layout/chevron2"/>
    <dgm:cxn modelId="{D1709353-ADDC-472C-9F54-7D402EA02F49}" type="presOf" srcId="{187C7235-F78F-4EA0-A0D0-501E674426E2}" destId="{227ABDBF-8692-474F-B72D-1332B5724259}" srcOrd="0" destOrd="0" presId="urn:microsoft.com/office/officeart/2005/8/layout/chevron2"/>
    <dgm:cxn modelId="{AC4E5078-4053-478C-B842-D5E51050C09C}" type="presParOf" srcId="{09D910B3-16E3-46E0-90CE-141DB46EF13E}" destId="{3669FBCA-5B0D-4D4A-AAB4-D7D438A372FA}" srcOrd="1" destOrd="2" presId="urn:microsoft.com/office/officeart/2005/8/layout/chevron2"/>
    <dgm:cxn modelId="{BF80BBA8-942F-4557-8B2D-BB3C7E1D4E1C}" type="presOf" srcId="{F04F267E-12EC-46C6-A6B5-E51CE04370D2}" destId="{3669FBCA-5B0D-4D4A-AAB4-D7D438A372FA}" srcOrd="0" destOrd="0" presId="urn:microsoft.com/office/officeart/2005/8/layout/chevron2"/>
    <dgm:cxn modelId="{5B0C3918-6C1A-466D-BAF6-97DF2E6D2028}" type="presParOf" srcId="{1601B88E-B300-4931-8418-71414120AD2F}" destId="{C8A5EF60-62F2-458E-9B67-103F4C85052F}" srcOrd="3" destOrd="0" presId="urn:microsoft.com/office/officeart/2005/8/layout/chevron2"/>
    <dgm:cxn modelId="{BF89E07E-E5C6-4F7E-A057-3D8877FF6F16}" type="presOf" srcId="{7037978B-1933-412A-9825-261562B750C3}" destId="{C8A5EF60-62F2-458E-9B67-103F4C85052F}" srcOrd="0" destOrd="0" presId="urn:microsoft.com/office/officeart/2005/8/layout/chevron2"/>
    <dgm:cxn modelId="{B92E66E3-C92D-4291-A8B5-F2E142DC7690}" type="presParOf" srcId="{1601B88E-B300-4931-8418-71414120AD2F}" destId="{78D433D6-685A-4B36-ABF2-9CABD1041C95}" srcOrd="4" destOrd="0" presId="urn:microsoft.com/office/officeart/2005/8/layout/chevron2"/>
    <dgm:cxn modelId="{0043A690-947D-4E00-8C65-74AAED25C568}" type="presParOf" srcId="{78D433D6-685A-4B36-ABF2-9CABD1041C95}" destId="{9ADE20B7-717F-4ECC-A715-F168D25A8760}" srcOrd="0" destOrd="4" presId="urn:microsoft.com/office/officeart/2005/8/layout/chevron2"/>
    <dgm:cxn modelId="{6F8D87A6-C4BE-475A-8650-CB53E598DB53}" type="presOf" srcId="{036BF39D-4AE3-49D3-A0F4-80774A24EE44}" destId="{9ADE20B7-717F-4ECC-A715-F168D25A8760}" srcOrd="0" destOrd="0" presId="urn:microsoft.com/office/officeart/2005/8/layout/chevron2"/>
    <dgm:cxn modelId="{8A19E370-04A6-49B1-89DF-540EE28177A3}" type="presParOf" srcId="{78D433D6-685A-4B36-ABF2-9CABD1041C95}" destId="{985EB2B4-1669-4200-8B97-CC212C25C0FC}" srcOrd="1" destOrd="4" presId="urn:microsoft.com/office/officeart/2005/8/layout/chevron2"/>
    <dgm:cxn modelId="{48220C4D-4896-409D-9824-1F2CCCB68A4A}" type="presOf" srcId="{0668E0E3-D290-401C-A243-8759A7555665}" destId="{985EB2B4-1669-4200-8B97-CC212C25C0FC}" srcOrd="0" destOrd="0" presId="urn:microsoft.com/office/officeart/2005/8/layout/chevron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0B399F6-3F7E-4BA9-A0F3-1E3772376977}"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72F8184D-0389-4963-B549-053313C7C1BD}">
      <dgm:prSet phldrT="[文本]" phldr="0" custT="1"/>
      <dgm:spPr/>
      <dgm:t>
        <a:bodyPr vert="horz" wrap="square"/>
        <a:p>
          <a:pPr>
            <a:lnSpc>
              <a:spcPct val="150000"/>
            </a:lnSpc>
            <a:spcBef>
              <a:spcPct val="0"/>
            </a:spcBef>
            <a:spcAft>
              <a:spcPct val="35000"/>
            </a:spcAft>
          </a:pPr>
          <a:r>
            <a:rPr lang="zh-CN" altLang="en-US" sz="2000" b="1" dirty="0">
              <a:latin typeface="Arial" panose="020B0604020202020204" pitchFamily="34" charset="0"/>
              <a:sym typeface="+mn-ea"/>
            </a:rPr>
            <a:t>公司赊销的目的是为了扩大销售，增加盈利。但公司在提供赊销的同时，不可避免地会带来大量的应收账款，同时增加相应的应收账款相关成本，这就需要公司在应收账款所带来的盈利和相关成本之间做出权衡。公司进行应收账款管理的基本目标，就是在充分发挥应收账款功能的基础上，降低应收账款投资的成本，使提供商业信用、扩大销售所增加的收益大于有关的各项费用。 </a:t>
          </a:r>
          <a:r>
            <a:rPr lang="zh-CN" altLang="en-US" sz="2000" b="1" dirty="0">
              <a:latin typeface="宋体" panose="02010600030101010101" pitchFamily="2" charset="-122"/>
              <a:ea typeface="宋体" panose="02010600030101010101" pitchFamily="2" charset="-122"/>
            </a:rPr>
            <a:t/>
          </a:r>
          <a:endParaRPr lang="zh-CN" altLang="en-US" sz="2000" b="1" dirty="0">
            <a:latin typeface="宋体" panose="02010600030101010101" pitchFamily="2" charset="-122"/>
            <a:ea typeface="宋体" panose="02010600030101010101" pitchFamily="2" charset="-122"/>
          </a:endParaRPr>
        </a:p>
      </dgm:t>
    </dgm:pt>
    <dgm:pt modelId="{05E3E0FE-7B10-4ECA-914E-974B372B95F3}" cxnId="{27D6ED30-34BB-4A47-9863-A00C5B12E2CB}" type="parTrans">
      <dgm:prSet/>
      <dgm:spPr/>
      <dgm:t>
        <a:bodyPr/>
        <a:lstStyle/>
        <a:p>
          <a:endParaRPr lang="zh-CN" altLang="en-US"/>
        </a:p>
      </dgm:t>
    </dgm:pt>
    <dgm:pt modelId="{76866BC1-EF46-4B18-A2C7-8EF01B3FCACD}" cxnId="{27D6ED30-34BB-4A47-9863-A00C5B12E2CB}" type="sibTrans">
      <dgm:prSet/>
      <dgm:spPr/>
      <dgm:t>
        <a:bodyPr/>
        <a:lstStyle/>
        <a:p>
          <a:endParaRPr lang="zh-CN" altLang="en-US"/>
        </a:p>
      </dgm:t>
    </dgm:pt>
    <dgm:pt modelId="{C22703AA-5AD4-4101-956D-A2C5D0057E95}" type="pres">
      <dgm:prSet presAssocID="{20B399F6-3F7E-4BA9-A0F3-1E3772376977}" presName="linear" presStyleCnt="0">
        <dgm:presLayoutVars>
          <dgm:dir/>
          <dgm:animLvl val="lvl"/>
          <dgm:resizeHandles val="exact"/>
        </dgm:presLayoutVars>
      </dgm:prSet>
      <dgm:spPr/>
    </dgm:pt>
    <dgm:pt modelId="{2559323B-20C5-4FC0-9BFA-F34EBB35D8AB}" type="pres">
      <dgm:prSet presAssocID="{72F8184D-0389-4963-B549-053313C7C1BD}" presName="parentLin" presStyleCnt="0"/>
      <dgm:spPr/>
    </dgm:pt>
    <dgm:pt modelId="{4299D71C-D3CE-491F-ADDB-32700B5D970B}" type="pres">
      <dgm:prSet presAssocID="{72F8184D-0389-4963-B549-053313C7C1BD}" presName="parentLeftMargin" presStyleCnt="0"/>
      <dgm:spPr/>
    </dgm:pt>
    <dgm:pt modelId="{CAC27531-BB0F-4A55-92DD-EE9C66C88A92}" type="pres">
      <dgm:prSet presAssocID="{72F8184D-0389-4963-B549-053313C7C1BD}" presName="parentText" presStyleLbl="node1" presStyleIdx="0" presStyleCnt="1" custScaleX="125000" custScaleY="194697">
        <dgm:presLayoutVars>
          <dgm:chMax val="0"/>
          <dgm:bulletEnabled val="1"/>
        </dgm:presLayoutVars>
      </dgm:prSet>
      <dgm:spPr/>
      <dgm:t>
        <a:bodyPr/>
        <a:lstStyle/>
        <a:p>
          <a:endParaRPr lang="zh-CN" altLang="en-US"/>
        </a:p>
      </dgm:t>
    </dgm:pt>
    <dgm:pt modelId="{ABFC479A-8228-4F27-9BE6-C53BB561D9EC}" type="pres">
      <dgm:prSet presAssocID="{72F8184D-0389-4963-B549-053313C7C1BD}" presName="negativeSpace" presStyleCnt="0"/>
      <dgm:spPr/>
    </dgm:pt>
    <dgm:pt modelId="{7B15892E-08B6-4CD5-ABC9-0C857FB417C0}" type="pres">
      <dgm:prSet presAssocID="{72F8184D-0389-4963-B549-053313C7C1BD}" presName="childText" presStyleLbl="conFgAcc1" presStyleIdx="0" presStyleCnt="1">
        <dgm:presLayoutVars>
          <dgm:bulletEnabled val="1"/>
        </dgm:presLayoutVars>
      </dgm:prSet>
      <dgm:spPr/>
    </dgm:pt>
  </dgm:ptLst>
  <dgm:cxnLst>
    <dgm:cxn modelId="{27D6ED30-34BB-4A47-9863-A00C5B12E2CB}" srcId="{20B399F6-3F7E-4BA9-A0F3-1E3772376977}" destId="{72F8184D-0389-4963-B549-053313C7C1BD}" srcOrd="0" destOrd="0" parTransId="{05E3E0FE-7B10-4ECA-914E-974B372B95F3}" sibTransId="{76866BC1-EF46-4B18-A2C7-8EF01B3FCACD}"/>
    <dgm:cxn modelId="{201EB05D-E742-4062-9678-BC4ECA5F7217}" type="presOf" srcId="{20B399F6-3F7E-4BA9-A0F3-1E3772376977}" destId="{C22703AA-5AD4-4101-956D-A2C5D0057E95}" srcOrd="0" destOrd="0" presId="urn:microsoft.com/office/officeart/2005/8/layout/list1"/>
    <dgm:cxn modelId="{803D2288-0F47-4FB2-B13F-1E5CA2661F5E}" type="presParOf" srcId="{C22703AA-5AD4-4101-956D-A2C5D0057E95}" destId="{2559323B-20C5-4FC0-9BFA-F34EBB35D8AB}" srcOrd="0" destOrd="0" presId="urn:microsoft.com/office/officeart/2005/8/layout/list1"/>
    <dgm:cxn modelId="{6CAFF8FF-183F-4EB7-A871-302A369D828A}" type="presParOf" srcId="{2559323B-20C5-4FC0-9BFA-F34EBB35D8AB}" destId="{4299D71C-D3CE-491F-ADDB-32700B5D970B}" srcOrd="0" destOrd="0" presId="urn:microsoft.com/office/officeart/2005/8/layout/list1"/>
    <dgm:cxn modelId="{E4224113-5C7B-489B-BD93-92568CA2A12A}" type="presOf" srcId="{72F8184D-0389-4963-B549-053313C7C1BD}" destId="{4299D71C-D3CE-491F-ADDB-32700B5D970B}" srcOrd="0" destOrd="0" presId="urn:microsoft.com/office/officeart/2005/8/layout/list1"/>
    <dgm:cxn modelId="{F2030D41-80C9-4D54-B5A8-C60608A019A2}" type="presParOf" srcId="{2559323B-20C5-4FC0-9BFA-F34EBB35D8AB}" destId="{CAC27531-BB0F-4A55-92DD-EE9C66C88A92}" srcOrd="1" destOrd="0" presId="urn:microsoft.com/office/officeart/2005/8/layout/list1"/>
    <dgm:cxn modelId="{96FB8B56-D879-4F63-BD9A-31B948D1BDFC}" type="presOf" srcId="{72F8184D-0389-4963-B549-053313C7C1BD}" destId="{CAC27531-BB0F-4A55-92DD-EE9C66C88A92}" srcOrd="0" destOrd="0" presId="urn:microsoft.com/office/officeart/2005/8/layout/list1"/>
    <dgm:cxn modelId="{A32BE5C1-8A89-4D33-85CE-C9F752978900}" type="presParOf" srcId="{C22703AA-5AD4-4101-956D-A2C5D0057E95}" destId="{ABFC479A-8228-4F27-9BE6-C53BB561D9EC}" srcOrd="1" destOrd="0" presId="urn:microsoft.com/office/officeart/2005/8/layout/list1"/>
    <dgm:cxn modelId="{A6DA29BE-7E44-4CAE-838B-3BDBE8984E71}" type="presParOf" srcId="{C22703AA-5AD4-4101-956D-A2C5D0057E95}" destId="{7B15892E-08B6-4CD5-ABC9-0C857FB417C0}" srcOrd="2"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0B399F6-3F7E-4BA9-A0F3-1E3772376977}"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307CD6C3-2F09-4D1D-B50E-76028E6A6E71}">
      <dgm:prSet phldrT="[文本]" phldr="0" custT="1"/>
      <dgm:spPr/>
      <dgm:t>
        <a:bodyPr vert="horz" wrap="square"/>
        <a:p>
          <a:pPr>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第一，销售与收款的时间差。</a:t>
          </a:r>
          <a:r>
            <a:rPr lang="en-US" altLang="zh-CN" sz="2000" b="1" dirty="0" smtClean="0">
              <a:latin typeface="宋体" panose="02010600030101010101" pitchFamily="2" charset="-122"/>
              <a:ea typeface="宋体" panose="02010600030101010101" pitchFamily="2" charset="-122"/>
            </a:rPr>
            <a:t/>
          </a:r>
          <a:endParaRPr lang="en-US" altLang="zh-CN" sz="2000" b="1" dirty="0" smtClean="0">
            <a:latin typeface="宋体" panose="02010600030101010101" pitchFamily="2" charset="-122"/>
            <a:ea typeface="宋体" panose="02010600030101010101" pitchFamily="2" charset="-122"/>
          </a:endParaRPr>
        </a:p>
        <a:p>
          <a:pPr>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由于结算方式和结算手段等原因，使销售方在确认收入时尚未收到货款而形成销售方的应收账款，这部分应收账款不属于本节所要讨论的内容。</a:t>
          </a:r>
          <a:r>
            <a:rPr lang="zh-CN" altLang="en-US" sz="2000" b="1" dirty="0">
              <a:latin typeface="宋体" panose="02010600030101010101" pitchFamily="2" charset="-122"/>
              <a:ea typeface="宋体" panose="02010600030101010101" pitchFamily="2" charset="-122"/>
            </a:rPr>
            <a:t/>
          </a:r>
          <a:endParaRPr lang="zh-CN" altLang="en-US" sz="2000" b="1" dirty="0">
            <a:latin typeface="宋体" panose="02010600030101010101" pitchFamily="2" charset="-122"/>
            <a:ea typeface="宋体" panose="02010600030101010101" pitchFamily="2" charset="-122"/>
          </a:endParaRPr>
        </a:p>
      </dgm:t>
    </dgm:pt>
    <dgm:pt modelId="{1B79A346-7CB1-4BB4-B3C5-22A055823488}" cxnId="{33E4B32C-5E08-47D2-9584-E5DE989B26D1}" type="parTrans">
      <dgm:prSet/>
      <dgm:spPr/>
      <dgm:t>
        <a:bodyPr/>
        <a:lstStyle/>
        <a:p>
          <a:endParaRPr lang="zh-CN" altLang="en-US"/>
        </a:p>
      </dgm:t>
    </dgm:pt>
    <dgm:pt modelId="{5D97222B-0ED6-47CD-BAF5-F3AE31E883EF}" cxnId="{33E4B32C-5E08-47D2-9584-E5DE989B26D1}" type="sibTrans">
      <dgm:prSet/>
      <dgm:spPr/>
      <dgm:t>
        <a:bodyPr/>
        <a:lstStyle/>
        <a:p>
          <a:endParaRPr lang="zh-CN" altLang="en-US"/>
        </a:p>
      </dgm:t>
    </dgm:pt>
    <dgm:pt modelId="{72F8184D-0389-4963-B549-053313C7C1BD}">
      <dgm:prSet phldrT="[文本]" phldr="0" custT="1"/>
      <dgm:spPr/>
      <dgm:t>
        <a:bodyPr vert="horz" wrap="square"/>
        <a:p>
          <a:pPr>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第二，商业竞争。</a:t>
          </a:r>
          <a:r>
            <a:rPr lang="en-US" altLang="zh-CN" sz="2000" b="1" dirty="0" smtClean="0">
              <a:latin typeface="宋体" panose="02010600030101010101" pitchFamily="2" charset="-122"/>
              <a:ea typeface="宋体" panose="02010600030101010101" pitchFamily="2" charset="-122"/>
            </a:rPr>
            <a:t/>
          </a:r>
          <a:endParaRPr lang="en-US" altLang="zh-CN" sz="2000" b="1" dirty="0" smtClean="0">
            <a:latin typeface="宋体" panose="02010600030101010101" pitchFamily="2" charset="-122"/>
            <a:ea typeface="宋体" panose="02010600030101010101" pitchFamily="2" charset="-122"/>
          </a:endParaRPr>
        </a:p>
        <a:p>
          <a:pPr>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市场竞争日趋激烈，公司为扩大销售、占领市场，常常会采取赊销的方式销售商品或产品，从而形成应收账款。因此，本节所讨论的应收账款主要是赊销所产生的应收账款，并且是广义上的应收账款，包括记账形式的应收账款和票据形式的应收票据。</a:t>
          </a:r>
          <a:r>
            <a:rPr lang="zh-CN" altLang="en-US" sz="2000" b="1" dirty="0">
              <a:latin typeface="宋体" panose="02010600030101010101" pitchFamily="2" charset="-122"/>
              <a:ea typeface="宋体" panose="02010600030101010101" pitchFamily="2" charset="-122"/>
            </a:rPr>
            <a:t/>
          </a:r>
          <a:endParaRPr lang="zh-CN" altLang="en-US" sz="2000" b="1" dirty="0">
            <a:latin typeface="宋体" panose="02010600030101010101" pitchFamily="2" charset="-122"/>
            <a:ea typeface="宋体" panose="02010600030101010101" pitchFamily="2" charset="-122"/>
          </a:endParaRPr>
        </a:p>
      </dgm:t>
    </dgm:pt>
    <dgm:pt modelId="{05E3E0FE-7B10-4ECA-914E-974B372B95F3}" cxnId="{17A4199C-B9BA-4621-A211-004BA469B5EB}" type="parTrans">
      <dgm:prSet/>
      <dgm:spPr/>
      <dgm:t>
        <a:bodyPr/>
        <a:lstStyle/>
        <a:p>
          <a:endParaRPr lang="zh-CN" altLang="en-US"/>
        </a:p>
      </dgm:t>
    </dgm:pt>
    <dgm:pt modelId="{76866BC1-EF46-4B18-A2C7-8EF01B3FCACD}" cxnId="{17A4199C-B9BA-4621-A211-004BA469B5EB}" type="sibTrans">
      <dgm:prSet/>
      <dgm:spPr/>
      <dgm:t>
        <a:bodyPr/>
        <a:lstStyle/>
        <a:p>
          <a:endParaRPr lang="zh-CN" altLang="en-US"/>
        </a:p>
      </dgm:t>
    </dgm:pt>
    <dgm:pt modelId="{C22703AA-5AD4-4101-956D-A2C5D0057E95}" type="pres">
      <dgm:prSet presAssocID="{20B399F6-3F7E-4BA9-A0F3-1E3772376977}" presName="linear" presStyleCnt="0">
        <dgm:presLayoutVars>
          <dgm:dir/>
          <dgm:animLvl val="lvl"/>
          <dgm:resizeHandles val="exact"/>
        </dgm:presLayoutVars>
      </dgm:prSet>
      <dgm:spPr/>
    </dgm:pt>
    <dgm:pt modelId="{5DF9EFC0-06A8-4ED3-ABB8-DD9717F3EF97}" type="pres">
      <dgm:prSet presAssocID="{307CD6C3-2F09-4D1D-B50E-76028E6A6E71}" presName="parentLin" presStyleCnt="0"/>
      <dgm:spPr/>
    </dgm:pt>
    <dgm:pt modelId="{5397F3D0-FDCA-441A-B68D-E8DCC47B4427}" type="pres">
      <dgm:prSet presAssocID="{307CD6C3-2F09-4D1D-B50E-76028E6A6E71}" presName="parentLeftMargin" presStyleCnt="0"/>
      <dgm:spPr/>
    </dgm:pt>
    <dgm:pt modelId="{EC734528-1C3C-4C4A-909C-EE81D85EC1DC}" type="pres">
      <dgm:prSet presAssocID="{307CD6C3-2F09-4D1D-B50E-76028E6A6E71}" presName="parentText" presStyleLbl="node1" presStyleIdx="0" presStyleCnt="2" custScaleX="121429" custScaleY="135486">
        <dgm:presLayoutVars>
          <dgm:chMax val="0"/>
          <dgm:bulletEnabled val="1"/>
        </dgm:presLayoutVars>
      </dgm:prSet>
      <dgm:spPr/>
      <dgm:t>
        <a:bodyPr/>
        <a:lstStyle/>
        <a:p>
          <a:endParaRPr lang="zh-CN" altLang="en-US"/>
        </a:p>
      </dgm:t>
    </dgm:pt>
    <dgm:pt modelId="{544AAF70-1319-4290-910B-020B3F1E66B7}" type="pres">
      <dgm:prSet presAssocID="{307CD6C3-2F09-4D1D-B50E-76028E6A6E71}" presName="negativeSpace" presStyleCnt="0"/>
      <dgm:spPr/>
    </dgm:pt>
    <dgm:pt modelId="{87910A3C-ECDC-4A60-BA9C-54E3F03BEE4A}" type="pres">
      <dgm:prSet presAssocID="{307CD6C3-2F09-4D1D-B50E-76028E6A6E71}" presName="childText" presStyleLbl="conFgAcc1" presStyleIdx="0" presStyleCnt="2">
        <dgm:presLayoutVars>
          <dgm:bulletEnabled val="1"/>
        </dgm:presLayoutVars>
      </dgm:prSet>
      <dgm:spPr/>
    </dgm:pt>
    <dgm:pt modelId="{E066CAB3-A587-4E06-ABE5-E964A7149304}" type="pres">
      <dgm:prSet presAssocID="{5D97222B-0ED6-47CD-BAF5-F3AE31E883EF}" presName="spaceBetweenRectangles" presStyleCnt="0"/>
      <dgm:spPr/>
    </dgm:pt>
    <dgm:pt modelId="{2559323B-20C5-4FC0-9BFA-F34EBB35D8AB}" type="pres">
      <dgm:prSet presAssocID="{72F8184D-0389-4963-B549-053313C7C1BD}" presName="parentLin" presStyleCnt="0"/>
      <dgm:spPr/>
    </dgm:pt>
    <dgm:pt modelId="{4299D71C-D3CE-491F-ADDB-32700B5D970B}" type="pres">
      <dgm:prSet presAssocID="{72F8184D-0389-4963-B549-053313C7C1BD}" presName="parentLeftMargin" presStyleCnt="0"/>
      <dgm:spPr/>
    </dgm:pt>
    <dgm:pt modelId="{CAC27531-BB0F-4A55-92DD-EE9C66C88A92}" type="pres">
      <dgm:prSet presAssocID="{72F8184D-0389-4963-B549-053313C7C1BD}" presName="parentText" presStyleLbl="node1" presStyleIdx="1" presStyleCnt="2" custScaleX="125000" custScaleY="194697">
        <dgm:presLayoutVars>
          <dgm:chMax val="0"/>
          <dgm:bulletEnabled val="1"/>
        </dgm:presLayoutVars>
      </dgm:prSet>
      <dgm:spPr/>
      <dgm:t>
        <a:bodyPr/>
        <a:lstStyle/>
        <a:p>
          <a:endParaRPr lang="zh-CN" altLang="en-US"/>
        </a:p>
      </dgm:t>
    </dgm:pt>
    <dgm:pt modelId="{ABFC479A-8228-4F27-9BE6-C53BB561D9EC}" type="pres">
      <dgm:prSet presAssocID="{72F8184D-0389-4963-B549-053313C7C1BD}" presName="negativeSpace" presStyleCnt="0"/>
      <dgm:spPr/>
    </dgm:pt>
    <dgm:pt modelId="{7B15892E-08B6-4CD5-ABC9-0C857FB417C0}" type="pres">
      <dgm:prSet presAssocID="{72F8184D-0389-4963-B549-053313C7C1BD}" presName="childText" presStyleLbl="conFgAcc1" presStyleIdx="1" presStyleCnt="2">
        <dgm:presLayoutVars>
          <dgm:bulletEnabled val="1"/>
        </dgm:presLayoutVars>
      </dgm:prSet>
      <dgm:spPr/>
    </dgm:pt>
  </dgm:ptLst>
  <dgm:cxnLst>
    <dgm:cxn modelId="{33E4B32C-5E08-47D2-9584-E5DE989B26D1}" srcId="{20B399F6-3F7E-4BA9-A0F3-1E3772376977}" destId="{307CD6C3-2F09-4D1D-B50E-76028E6A6E71}" srcOrd="0" destOrd="0" parTransId="{1B79A346-7CB1-4BB4-B3C5-22A055823488}" sibTransId="{5D97222B-0ED6-47CD-BAF5-F3AE31E883EF}"/>
    <dgm:cxn modelId="{17A4199C-B9BA-4621-A211-004BA469B5EB}" srcId="{20B399F6-3F7E-4BA9-A0F3-1E3772376977}" destId="{72F8184D-0389-4963-B549-053313C7C1BD}" srcOrd="1" destOrd="0" parTransId="{05E3E0FE-7B10-4ECA-914E-974B372B95F3}" sibTransId="{76866BC1-EF46-4B18-A2C7-8EF01B3FCACD}"/>
    <dgm:cxn modelId="{C99836E9-D26B-4C9F-A50C-B35934F514FD}" type="presOf" srcId="{20B399F6-3F7E-4BA9-A0F3-1E3772376977}" destId="{C22703AA-5AD4-4101-956D-A2C5D0057E95}" srcOrd="0" destOrd="0" presId="urn:microsoft.com/office/officeart/2005/8/layout/list1"/>
    <dgm:cxn modelId="{F812A997-8DB1-421C-94F6-2AAEC693E0FD}" type="presParOf" srcId="{C22703AA-5AD4-4101-956D-A2C5D0057E95}" destId="{5DF9EFC0-06A8-4ED3-ABB8-DD9717F3EF97}" srcOrd="0" destOrd="0" presId="urn:microsoft.com/office/officeart/2005/8/layout/list1"/>
    <dgm:cxn modelId="{9320651C-08FB-491C-AA66-254418EDB2FD}" type="presParOf" srcId="{5DF9EFC0-06A8-4ED3-ABB8-DD9717F3EF97}" destId="{5397F3D0-FDCA-441A-B68D-E8DCC47B4427}" srcOrd="0" destOrd="0" presId="urn:microsoft.com/office/officeart/2005/8/layout/list1"/>
    <dgm:cxn modelId="{E04C5E63-1795-423E-A369-083614AA118A}" type="presOf" srcId="{307CD6C3-2F09-4D1D-B50E-76028E6A6E71}" destId="{5397F3D0-FDCA-441A-B68D-E8DCC47B4427}" srcOrd="0" destOrd="0" presId="urn:microsoft.com/office/officeart/2005/8/layout/list1"/>
    <dgm:cxn modelId="{C9651CA4-BE86-4E9E-8CB1-4C953F3F34C5}" type="presParOf" srcId="{5DF9EFC0-06A8-4ED3-ABB8-DD9717F3EF97}" destId="{EC734528-1C3C-4C4A-909C-EE81D85EC1DC}" srcOrd="1" destOrd="0" presId="urn:microsoft.com/office/officeart/2005/8/layout/list1"/>
    <dgm:cxn modelId="{B519FFD6-9EEE-49AB-93C7-0C684F5F32C2}" type="presOf" srcId="{307CD6C3-2F09-4D1D-B50E-76028E6A6E71}" destId="{EC734528-1C3C-4C4A-909C-EE81D85EC1DC}" srcOrd="0" destOrd="0" presId="urn:microsoft.com/office/officeart/2005/8/layout/list1"/>
    <dgm:cxn modelId="{FEBD889D-0D69-4E57-97D4-DF95BF9FB498}" type="presParOf" srcId="{C22703AA-5AD4-4101-956D-A2C5D0057E95}" destId="{544AAF70-1319-4290-910B-020B3F1E66B7}" srcOrd="1" destOrd="0" presId="urn:microsoft.com/office/officeart/2005/8/layout/list1"/>
    <dgm:cxn modelId="{4AADAA16-7E9C-4596-A6FF-E978FED50451}" type="presParOf" srcId="{C22703AA-5AD4-4101-956D-A2C5D0057E95}" destId="{87910A3C-ECDC-4A60-BA9C-54E3F03BEE4A}" srcOrd="2" destOrd="0" presId="urn:microsoft.com/office/officeart/2005/8/layout/list1"/>
    <dgm:cxn modelId="{EC84F5F8-2697-4516-8A95-9D77EFDF732C}" type="presParOf" srcId="{C22703AA-5AD4-4101-956D-A2C5D0057E95}" destId="{E066CAB3-A587-4E06-ABE5-E964A7149304}" srcOrd="3" destOrd="0" presId="urn:microsoft.com/office/officeart/2005/8/layout/list1"/>
    <dgm:cxn modelId="{E33AA309-2C91-4564-8731-A0A15CC7473F}" type="presParOf" srcId="{C22703AA-5AD4-4101-956D-A2C5D0057E95}" destId="{2559323B-20C5-4FC0-9BFA-F34EBB35D8AB}" srcOrd="4" destOrd="0" presId="urn:microsoft.com/office/officeart/2005/8/layout/list1"/>
    <dgm:cxn modelId="{06896039-F78B-4366-9008-6BD5D7BFE31C}" type="presParOf" srcId="{2559323B-20C5-4FC0-9BFA-F34EBB35D8AB}" destId="{4299D71C-D3CE-491F-ADDB-32700B5D970B}" srcOrd="0" destOrd="4" presId="urn:microsoft.com/office/officeart/2005/8/layout/list1"/>
    <dgm:cxn modelId="{C1FBE5DA-659F-4032-B2E7-EF918DE7CFA8}" type="presOf" srcId="{72F8184D-0389-4963-B549-053313C7C1BD}" destId="{4299D71C-D3CE-491F-ADDB-32700B5D970B}" srcOrd="0" destOrd="0" presId="urn:microsoft.com/office/officeart/2005/8/layout/list1"/>
    <dgm:cxn modelId="{C712AFC7-CE84-4274-A255-0C1D19A76F42}" type="presParOf" srcId="{2559323B-20C5-4FC0-9BFA-F34EBB35D8AB}" destId="{CAC27531-BB0F-4A55-92DD-EE9C66C88A92}" srcOrd="1" destOrd="4" presId="urn:microsoft.com/office/officeart/2005/8/layout/list1"/>
    <dgm:cxn modelId="{3060FD00-81EC-45F8-BC9D-A486AC7C7DAA}" type="presOf" srcId="{72F8184D-0389-4963-B549-053313C7C1BD}" destId="{CAC27531-BB0F-4A55-92DD-EE9C66C88A92}" srcOrd="0" destOrd="0" presId="urn:microsoft.com/office/officeart/2005/8/layout/list1"/>
    <dgm:cxn modelId="{274170B1-463B-4504-AF26-64FCDAD040BF}" type="presParOf" srcId="{C22703AA-5AD4-4101-956D-A2C5D0057E95}" destId="{ABFC479A-8228-4F27-9BE6-C53BB561D9EC}" srcOrd="5" destOrd="0" presId="urn:microsoft.com/office/officeart/2005/8/layout/list1"/>
    <dgm:cxn modelId="{A285C131-F76D-4029-9A26-7D9BD36613C6}" type="presParOf" srcId="{C22703AA-5AD4-4101-956D-A2C5D0057E95}" destId="{7B15892E-08B6-4CD5-ABC9-0C857FB417C0}" srcOrd="6"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696835" cy="4683760"/>
        <a:chOff x="0" y="0"/>
        <a:chExt cx="7696835" cy="4683760"/>
      </a:xfrm>
    </dsp:grpSpPr>
    <dsp:sp modelId="{2E964BA4-ED25-46A8-B646-9E4761D940ED}">
      <dsp:nvSpPr>
        <dsp:cNvPr id="5" name="矩形 4"/>
        <dsp:cNvSpPr/>
      </dsp:nvSpPr>
      <dsp:spPr bwMode="white">
        <a:xfrm>
          <a:off x="0" y="805631"/>
          <a:ext cx="7696835" cy="378000"/>
        </a:xfrm>
        <a:prstGeom prst="rect">
          <a:avLst/>
        </a:prstGeom>
      </dsp:spPr>
      <dsp:style>
        <a:lnRef idx="2">
          <a:schemeClr val="accent1"/>
        </a:lnRef>
        <a:fillRef idx="1">
          <a:schemeClr val="lt1">
            <a:alpha val="90000"/>
          </a:schemeClr>
        </a:fillRef>
        <a:effectRef idx="0">
          <a:scrgbClr r="0" g="0" b="0"/>
        </a:effectRef>
        <a:fontRef idx="minor"/>
      </dsp:style>
      <dsp:txBody>
        <a:bodyPr lIns="597359" tIns="312420" rIns="597359" bIns="106680"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endParaRPr>
            <a:solidFill>
              <a:schemeClr val="dk1"/>
            </a:solidFill>
          </a:endParaRPr>
        </a:p>
      </dsp:txBody>
      <dsp:txXfrm>
        <a:off x="0" y="805631"/>
        <a:ext cx="7696835" cy="378000"/>
      </dsp:txXfrm>
    </dsp:sp>
    <dsp:sp modelId="{202A79BF-E2DF-42CA-B38F-616AA6450DE3}">
      <dsp:nvSpPr>
        <dsp:cNvPr id="4" name="圆角矩形 3"/>
        <dsp:cNvSpPr/>
      </dsp:nvSpPr>
      <dsp:spPr bwMode="white">
        <a:xfrm>
          <a:off x="384842" y="60150"/>
          <a:ext cx="5387784" cy="96688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03645" tIns="0" rIns="203645" bIns="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r>
            <a:rPr lang="en-US" altLang="zh-CN" sz="2400" b="1" dirty="0" smtClean="0">
              <a:latin typeface="宋体" panose="02010600030101010101" pitchFamily="2" charset="-122"/>
              <a:ea typeface="宋体" panose="02010600030101010101" pitchFamily="2" charset="-122"/>
            </a:rPr>
            <a:t>1.</a:t>
          </a:r>
          <a:r>
            <a:rPr lang="zh-CN" sz="2400" b="1" dirty="0" smtClean="0">
              <a:latin typeface="宋体" panose="02010600030101010101" pitchFamily="2" charset="-122"/>
              <a:ea typeface="宋体" panose="02010600030101010101" pitchFamily="2" charset="-122"/>
            </a:rPr>
            <a:t>公司需要多少营运资金；</a:t>
          </a:r>
          <a:endParaRPr lang="zh-CN" altLang="en-US" sz="2400" b="1" dirty="0">
            <a:latin typeface="宋体" panose="02010600030101010101" pitchFamily="2" charset="-122"/>
            <a:ea typeface="宋体" panose="02010600030101010101" pitchFamily="2" charset="-122"/>
          </a:endParaRPr>
        </a:p>
      </dsp:txBody>
      <dsp:txXfrm>
        <a:off x="384842" y="60150"/>
        <a:ext cx="5387784" cy="966880"/>
      </dsp:txXfrm>
    </dsp:sp>
    <dsp:sp modelId="{32E3EBBB-7112-4101-8DD0-53AB3F756A13}">
      <dsp:nvSpPr>
        <dsp:cNvPr id="8" name="矩形 7"/>
        <dsp:cNvSpPr/>
      </dsp:nvSpPr>
      <dsp:spPr bwMode="white">
        <a:xfrm>
          <a:off x="0" y="2097170"/>
          <a:ext cx="7696835" cy="378000"/>
        </a:xfrm>
        <a:prstGeom prst="rect">
          <a:avLst/>
        </a:prstGeom>
      </dsp:spPr>
      <dsp:style>
        <a:lnRef idx="2">
          <a:schemeClr val="accent1"/>
        </a:lnRef>
        <a:fillRef idx="1">
          <a:schemeClr val="lt1">
            <a:alpha val="90000"/>
          </a:schemeClr>
        </a:fillRef>
        <a:effectRef idx="0">
          <a:scrgbClr r="0" g="0" b="0"/>
        </a:effectRef>
        <a:fontRef idx="minor"/>
      </dsp:style>
      <dsp:txBody>
        <a:bodyPr lIns="597359" tIns="312420" rIns="597359" bIns="106680"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endParaRPr>
            <a:solidFill>
              <a:schemeClr val="dk1"/>
            </a:solidFill>
          </a:endParaRPr>
        </a:p>
      </dsp:txBody>
      <dsp:txXfrm>
        <a:off x="0" y="2097170"/>
        <a:ext cx="7696835" cy="378000"/>
      </dsp:txXfrm>
    </dsp:sp>
    <dsp:sp modelId="{4EC8B8B0-1641-4DE0-BA66-9758C3BE168A}">
      <dsp:nvSpPr>
        <dsp:cNvPr id="7" name="圆角矩形 6"/>
        <dsp:cNvSpPr/>
      </dsp:nvSpPr>
      <dsp:spPr bwMode="white">
        <a:xfrm>
          <a:off x="384842" y="1264631"/>
          <a:ext cx="5387784" cy="1053939"/>
        </a:xfrm>
        <a:prstGeom prst="roundRect">
          <a:avLst/>
        </a:prstGeom>
      </dsp:spPr>
      <dsp:style>
        <a:lnRef idx="2">
          <a:schemeClr val="lt1"/>
        </a:lnRef>
        <a:fillRef idx="1">
          <a:schemeClr val="accent1"/>
        </a:fillRef>
        <a:effectRef idx="0">
          <a:scrgbClr r="0" g="0" b="0"/>
        </a:effectRef>
        <a:fontRef idx="minor">
          <a:schemeClr val="lt1"/>
        </a:fontRef>
      </dsp:style>
      <dsp:txBody>
        <a:bodyPr lIns="203645" tIns="0" rIns="203645" bIns="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r>
            <a:rPr lang="en-US" altLang="zh-CN" sz="2400" dirty="0" smtClean="0">
              <a:latin typeface="宋体" panose="02010600030101010101" pitchFamily="2" charset="-122"/>
              <a:ea typeface="宋体" panose="02010600030101010101" pitchFamily="2" charset="-122"/>
            </a:rPr>
            <a:t>2.</a:t>
          </a:r>
          <a:r>
            <a:rPr lang="zh-CN" altLang="zh-CN" sz="2400" dirty="0" smtClean="0">
              <a:latin typeface="宋体" panose="02010600030101010101" pitchFamily="2" charset="-122"/>
              <a:ea typeface="宋体" panose="02010600030101010101" pitchFamily="2" charset="-122"/>
            </a:rPr>
            <a:t>公司如何以最低的营运资金成本来满足生产经营周转的需要；</a:t>
          </a:r>
          <a:endParaRPr lang="zh-CN" altLang="en-US" sz="2400" dirty="0" smtClean="0">
            <a:latin typeface="宋体" panose="02010600030101010101" pitchFamily="2" charset="-122"/>
            <a:ea typeface="宋体" panose="02010600030101010101" pitchFamily="2" charset="-122"/>
          </a:endParaRPr>
        </a:p>
      </dsp:txBody>
      <dsp:txXfrm>
        <a:off x="384842" y="1264631"/>
        <a:ext cx="5387784" cy="1053939"/>
      </dsp:txXfrm>
    </dsp:sp>
    <dsp:sp modelId="{DB5E24F3-8967-4835-B470-4097D4F1197C}">
      <dsp:nvSpPr>
        <dsp:cNvPr id="11" name="矩形 10"/>
        <dsp:cNvSpPr/>
      </dsp:nvSpPr>
      <dsp:spPr bwMode="white">
        <a:xfrm>
          <a:off x="0" y="3192044"/>
          <a:ext cx="7696835" cy="378000"/>
        </a:xfrm>
        <a:prstGeom prst="rect">
          <a:avLst/>
        </a:prstGeom>
      </dsp:spPr>
      <dsp:style>
        <a:lnRef idx="2">
          <a:schemeClr val="accent1"/>
        </a:lnRef>
        <a:fillRef idx="1">
          <a:schemeClr val="lt1">
            <a:alpha val="90000"/>
          </a:schemeClr>
        </a:fillRef>
        <a:effectRef idx="0">
          <a:scrgbClr r="0" g="0" b="0"/>
        </a:effectRef>
        <a:fontRef idx="minor"/>
      </dsp:style>
      <dsp:txBody>
        <a:bodyPr lIns="597359" tIns="312420" rIns="597359" bIns="106680"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endParaRPr>
            <a:solidFill>
              <a:schemeClr val="dk1"/>
            </a:solidFill>
          </a:endParaRPr>
        </a:p>
      </dsp:txBody>
      <dsp:txXfrm>
        <a:off x="0" y="3192044"/>
        <a:ext cx="7696835" cy="378000"/>
      </dsp:txXfrm>
    </dsp:sp>
    <dsp:sp modelId="{B20159CC-9D83-4949-B1A4-4D0B078256EA}">
      <dsp:nvSpPr>
        <dsp:cNvPr id="10" name="圆角矩形 9"/>
        <dsp:cNvSpPr/>
      </dsp:nvSpPr>
      <dsp:spPr bwMode="white">
        <a:xfrm>
          <a:off x="384842" y="2556170"/>
          <a:ext cx="5387784" cy="857274"/>
        </a:xfrm>
        <a:prstGeom prst="roundRect">
          <a:avLst/>
        </a:prstGeom>
      </dsp:spPr>
      <dsp:style>
        <a:lnRef idx="2">
          <a:schemeClr val="lt1"/>
        </a:lnRef>
        <a:fillRef idx="1">
          <a:schemeClr val="accent1"/>
        </a:fillRef>
        <a:effectRef idx="0">
          <a:scrgbClr r="0" g="0" b="0"/>
        </a:effectRef>
        <a:fontRef idx="minor">
          <a:schemeClr val="lt1"/>
        </a:fontRef>
      </dsp:style>
      <dsp:txBody>
        <a:bodyPr lIns="203645" tIns="0" rIns="203645" bIns="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r>
            <a:rPr lang="en-US" altLang="zh-CN" sz="2400" dirty="0" smtClean="0">
              <a:latin typeface="宋体" panose="02010600030101010101" pitchFamily="2" charset="-122"/>
              <a:ea typeface="宋体" panose="02010600030101010101" pitchFamily="2" charset="-122"/>
            </a:rPr>
            <a:t>3.</a:t>
          </a:r>
          <a:r>
            <a:rPr lang="zh-CN" altLang="zh-CN" sz="2400" dirty="0" smtClean="0">
              <a:latin typeface="宋体" panose="02010600030101010101" pitchFamily="2" charset="-122"/>
              <a:ea typeface="宋体" panose="02010600030101010101" pitchFamily="2" charset="-122"/>
            </a:rPr>
            <a:t>公司如何管理营运资金的各个要素；</a:t>
          </a:r>
          <a:endParaRPr lang="zh-CN" altLang="en-US" sz="2400" dirty="0" smtClean="0">
            <a:latin typeface="宋体" panose="02010600030101010101" pitchFamily="2" charset="-122"/>
            <a:ea typeface="宋体" panose="02010600030101010101" pitchFamily="2" charset="-122"/>
          </a:endParaRPr>
        </a:p>
      </dsp:txBody>
      <dsp:txXfrm>
        <a:off x="384842" y="2556170"/>
        <a:ext cx="5387784" cy="857274"/>
      </dsp:txXfrm>
    </dsp:sp>
    <dsp:sp modelId="{FF01D1F8-626F-4C1C-AE7C-5B375CAE9A12}">
      <dsp:nvSpPr>
        <dsp:cNvPr id="14" name="矩形 13"/>
        <dsp:cNvSpPr/>
      </dsp:nvSpPr>
      <dsp:spPr bwMode="white">
        <a:xfrm>
          <a:off x="0" y="4245610"/>
          <a:ext cx="7696835" cy="378000"/>
        </a:xfrm>
        <a:prstGeom prst="rect">
          <a:avLst/>
        </a:prstGeom>
      </dsp:spPr>
      <dsp:style>
        <a:lnRef idx="2">
          <a:schemeClr val="accent1"/>
        </a:lnRef>
        <a:fillRef idx="1">
          <a:schemeClr val="lt1">
            <a:alpha val="90000"/>
          </a:schemeClr>
        </a:fillRef>
        <a:effectRef idx="0">
          <a:scrgbClr r="0" g="0" b="0"/>
        </a:effectRef>
        <a:fontRef idx="minor"/>
      </dsp:style>
      <dsp:txBody>
        <a:bodyPr lIns="597359" tIns="312420" rIns="597359" bIns="106680"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endParaRPr>
            <a:solidFill>
              <a:schemeClr val="dk1"/>
            </a:solidFill>
          </a:endParaRPr>
        </a:p>
      </dsp:txBody>
      <dsp:txXfrm>
        <a:off x="0" y="4245610"/>
        <a:ext cx="7696835" cy="378000"/>
      </dsp:txXfrm>
    </dsp:sp>
    <dsp:sp modelId="{CB194891-36E0-43E0-A259-116B7BC8676F}">
      <dsp:nvSpPr>
        <dsp:cNvPr id="13" name="圆角矩形 12"/>
        <dsp:cNvSpPr/>
      </dsp:nvSpPr>
      <dsp:spPr bwMode="white">
        <a:xfrm>
          <a:off x="384842" y="3651044"/>
          <a:ext cx="5387784" cy="815965"/>
        </a:xfrm>
        <a:prstGeom prst="roundRect">
          <a:avLst/>
        </a:prstGeom>
      </dsp:spPr>
      <dsp:style>
        <a:lnRef idx="2">
          <a:schemeClr val="lt1"/>
        </a:lnRef>
        <a:fillRef idx="1">
          <a:schemeClr val="accent1"/>
        </a:fillRef>
        <a:effectRef idx="0">
          <a:scrgbClr r="0" g="0" b="0"/>
        </a:effectRef>
        <a:fontRef idx="minor">
          <a:schemeClr val="lt1"/>
        </a:fontRef>
      </dsp:style>
      <dsp:txBody>
        <a:bodyPr lIns="203645" tIns="0" rIns="203645" bIns="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r>
            <a:rPr lang="en-US" altLang="zh-CN" sz="2400" dirty="0" smtClean="0">
              <a:latin typeface="宋体" panose="02010600030101010101" pitchFamily="2" charset="-122"/>
              <a:ea typeface="宋体" panose="02010600030101010101" pitchFamily="2" charset="-122"/>
            </a:rPr>
            <a:t>4.</a:t>
          </a:r>
          <a:r>
            <a:rPr lang="zh-CN" sz="2400" dirty="0" smtClean="0">
              <a:latin typeface="宋体" panose="02010600030101010101" pitchFamily="2" charset="-122"/>
              <a:ea typeface="宋体" panose="02010600030101010101" pitchFamily="2" charset="-122"/>
            </a:rPr>
            <a:t>公司如何匹配流动资产和流动负债。</a:t>
          </a:r>
          <a:endParaRPr lang="zh-CN" altLang="en-US" sz="2400" dirty="0">
            <a:latin typeface="宋体" panose="02010600030101010101" pitchFamily="2" charset="-122"/>
            <a:ea typeface="宋体" panose="02010600030101010101" pitchFamily="2" charset="-122"/>
          </a:endParaRPr>
        </a:p>
      </dsp:txBody>
      <dsp:txXfrm>
        <a:off x="384842" y="3651044"/>
        <a:ext cx="5387784" cy="815965"/>
      </dsp:txXfrm>
    </dsp:sp>
    <dsp:sp modelId="{E0367F11-F1C3-4A97-87D5-E7CF593EB057}">
      <dsp:nvSpPr>
        <dsp:cNvPr id="3" name="矩形 2" hidden="1"/>
        <dsp:cNvSpPr/>
      </dsp:nvSpPr>
      <dsp:spPr>
        <a:xfrm>
          <a:off x="0" y="60150"/>
          <a:ext cx="384842" cy="966880"/>
        </a:xfrm>
        <a:prstGeom prst="rect">
          <a:avLst/>
        </a:prstGeom>
      </dsp:spPr>
      <dsp:txXfrm>
        <a:off x="0" y="60150"/>
        <a:ext cx="384842" cy="966880"/>
      </dsp:txXfrm>
    </dsp:sp>
    <dsp:sp modelId="{0BC9798C-FA27-4879-BB29-8EA8F0E2CA3F}">
      <dsp:nvSpPr>
        <dsp:cNvPr id="6" name="矩形 5" hidden="1"/>
        <dsp:cNvSpPr/>
      </dsp:nvSpPr>
      <dsp:spPr>
        <a:xfrm>
          <a:off x="0" y="1264631"/>
          <a:ext cx="384842" cy="1053939"/>
        </a:xfrm>
        <a:prstGeom prst="rect">
          <a:avLst/>
        </a:prstGeom>
      </dsp:spPr>
      <dsp:txXfrm>
        <a:off x="0" y="1264631"/>
        <a:ext cx="384842" cy="1053939"/>
      </dsp:txXfrm>
    </dsp:sp>
    <dsp:sp modelId="{21DBDC80-55FC-4980-9CF9-EB57D8ADFB2E}">
      <dsp:nvSpPr>
        <dsp:cNvPr id="9" name="矩形 8" hidden="1"/>
        <dsp:cNvSpPr/>
      </dsp:nvSpPr>
      <dsp:spPr>
        <a:xfrm>
          <a:off x="0" y="2556170"/>
          <a:ext cx="384842" cy="857274"/>
        </a:xfrm>
        <a:prstGeom prst="rect">
          <a:avLst/>
        </a:prstGeom>
      </dsp:spPr>
      <dsp:txXfrm>
        <a:off x="0" y="2556170"/>
        <a:ext cx="384842" cy="857274"/>
      </dsp:txXfrm>
    </dsp:sp>
    <dsp:sp modelId="{FC00DDF5-4E1B-4909-95EE-CA80A3112220}">
      <dsp:nvSpPr>
        <dsp:cNvPr id="12" name="矩形 11" hidden="1"/>
        <dsp:cNvSpPr/>
      </dsp:nvSpPr>
      <dsp:spPr>
        <a:xfrm>
          <a:off x="0" y="3651044"/>
          <a:ext cx="384842" cy="815965"/>
        </a:xfrm>
        <a:prstGeom prst="rect">
          <a:avLst/>
        </a:prstGeom>
      </dsp:spPr>
      <dsp:txXfrm>
        <a:off x="0" y="3651044"/>
        <a:ext cx="384842" cy="815965"/>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096000" cy="4064000"/>
        <a:chOff x="0" y="0"/>
        <a:chExt cx="6096000" cy="4064000"/>
      </a:xfrm>
    </dsp:grpSpPr>
    <dsp:sp modelId="{7948D0BC-C56F-4DA4-9715-E6C3CC45AA34}">
      <dsp:nvSpPr>
        <dsp:cNvPr id="3" name="矩形 2"/>
        <dsp:cNvSpPr/>
      </dsp:nvSpPr>
      <dsp:spPr bwMode="white">
        <a:xfrm>
          <a:off x="0" y="3059551"/>
          <a:ext cx="6096000" cy="1004449"/>
        </a:xfrm>
        <a:prstGeom prst="rect">
          <a:avLst/>
        </a:prstGeom>
      </dsp:spPr>
      <dsp:style>
        <a:lnRef idx="2">
          <a:schemeClr val="lt1"/>
        </a:lnRef>
        <a:fillRef idx="1">
          <a:schemeClr val="accent1"/>
        </a:fillRef>
        <a:effectRef idx="0">
          <a:scrgbClr r="0" g="0" b="0"/>
        </a:effectRef>
        <a:fontRef idx="minor">
          <a:schemeClr val="lt1"/>
        </a:fontRef>
      </dsp:style>
      <dsp:txBody>
        <a:bodyPr lIns="199136" tIns="199136" rIns="199136" bIns="1991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b="1" dirty="0" smtClean="0">
              <a:latin typeface="宋体" panose="02010600030101010101" pitchFamily="2" charset="-122"/>
              <a:ea typeface="宋体" panose="02010600030101010101" pitchFamily="2" charset="-122"/>
            </a:rPr>
            <a:t>营运资金</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流动资产</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流动负债</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非流动负债</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所有者权益</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非流动资产</a:t>
          </a:r>
        </a:p>
      </dsp:txBody>
      <dsp:txXfrm>
        <a:off x="0" y="3059551"/>
        <a:ext cx="6096000" cy="1004449"/>
      </dsp:txXfrm>
    </dsp:sp>
    <dsp:sp modelId="{C250AC9C-2D3A-4E58-90F3-B79FB7A3A774}">
      <dsp:nvSpPr>
        <dsp:cNvPr id="4" name="上箭头标注 3"/>
        <dsp:cNvSpPr/>
      </dsp:nvSpPr>
      <dsp:spPr bwMode="white">
        <a:xfrm rot="10800000">
          <a:off x="0" y="1529776"/>
          <a:ext cx="6096000" cy="1544842"/>
        </a:xfrm>
        <a:prstGeom prst="upArrowCallout">
          <a:avLst/>
        </a:prstGeom>
      </dsp:spPr>
      <dsp:style>
        <a:lnRef idx="2">
          <a:schemeClr val="lt1"/>
        </a:lnRef>
        <a:fillRef idx="1">
          <a:schemeClr val="accent1"/>
        </a:fillRef>
        <a:effectRef idx="0">
          <a:scrgbClr r="0" g="0" b="0"/>
        </a:effectRef>
        <a:fontRef idx="minor">
          <a:schemeClr val="lt1"/>
        </a:fontRef>
      </dsp:style>
      <dsp:txBody>
        <a:bodyPr rot="10800000" lIns="199136" tIns="199136" rIns="199136" bIns="1991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b="1" dirty="0" smtClean="0">
              <a:latin typeface="宋体" panose="02010600030101010101" pitchFamily="2" charset="-122"/>
              <a:ea typeface="宋体" panose="02010600030101010101" pitchFamily="2" charset="-122"/>
            </a:rPr>
            <a:t>流动资产</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非流动资产</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流动负债</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非流动负债</a:t>
          </a:r>
          <a:r>
            <a:rPr lang="en-US" altLang="en-US"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所有者权益</a:t>
          </a:r>
        </a:p>
      </dsp:txBody>
      <dsp:txXfrm rot="10800000">
        <a:off x="0" y="1529776"/>
        <a:ext cx="6096000" cy="1544842"/>
      </dsp:txXfrm>
    </dsp:sp>
    <dsp:sp modelId="{62B31EF6-83BD-4700-BFB9-F4F5921AFA86}">
      <dsp:nvSpPr>
        <dsp:cNvPr id="5" name="上箭头标注 4"/>
        <dsp:cNvSpPr/>
      </dsp:nvSpPr>
      <dsp:spPr bwMode="white">
        <a:xfrm rot="10800000">
          <a:off x="0" y="0"/>
          <a:ext cx="6096000" cy="1544842"/>
        </a:xfrm>
        <a:prstGeom prst="upArrowCallout">
          <a:avLst/>
        </a:prstGeom>
      </dsp:spPr>
      <dsp:style>
        <a:lnRef idx="2">
          <a:schemeClr val="lt1"/>
        </a:lnRef>
        <a:fillRef idx="1">
          <a:schemeClr val="accent1"/>
        </a:fillRef>
        <a:effectRef idx="0">
          <a:scrgbClr r="0" g="0" b="0"/>
        </a:effectRef>
        <a:fontRef idx="minor">
          <a:schemeClr val="lt1"/>
        </a:fontRef>
      </dsp:style>
      <dsp:txBody>
        <a:bodyPr rot="10800000" lIns="199136" tIns="199136" rIns="199136" bIns="1991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b="1" dirty="0" smtClean="0">
              <a:latin typeface="宋体" panose="02010600030101010101" pitchFamily="2" charset="-122"/>
              <a:ea typeface="宋体" panose="02010600030101010101" pitchFamily="2" charset="-122"/>
            </a:rPr>
            <a:t>资产</a:t>
          </a:r>
          <a:r>
            <a:rPr lang="en-US" altLang="zh-CN"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负债</a:t>
          </a:r>
          <a:r>
            <a:rPr lang="en-US" altLang="zh-CN"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所有者权益</a:t>
          </a:r>
          <a:endParaRPr lang="zh-CN" altLang="en-US" sz="2800" b="1" dirty="0">
            <a:latin typeface="宋体" panose="02010600030101010101" pitchFamily="2" charset="-122"/>
            <a:ea typeface="宋体" panose="02010600030101010101" pitchFamily="2" charset="-122"/>
          </a:endParaRPr>
        </a:p>
      </dsp:txBody>
      <dsp:txXfrm rot="10800000">
        <a:off x="0" y="0"/>
        <a:ext cx="6096000" cy="1544842"/>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696835" cy="4683760"/>
        <a:chOff x="0" y="0"/>
        <a:chExt cx="7696835" cy="4683760"/>
      </a:xfrm>
    </dsp:grpSpPr>
    <dsp:sp modelId="{2E964BA4-ED25-46A8-B646-9E4761D940ED}">
      <dsp:nvSpPr>
        <dsp:cNvPr id="5" name="矩形 4"/>
        <dsp:cNvSpPr/>
      </dsp:nvSpPr>
      <dsp:spPr bwMode="white">
        <a:xfrm>
          <a:off x="0" y="805631"/>
          <a:ext cx="7696835" cy="378000"/>
        </a:xfrm>
        <a:prstGeom prst="rect">
          <a:avLst/>
        </a:prstGeom>
      </dsp:spPr>
      <dsp:style>
        <a:lnRef idx="2">
          <a:schemeClr val="accent1"/>
        </a:lnRef>
        <a:fillRef idx="1">
          <a:schemeClr val="lt1">
            <a:alpha val="90000"/>
          </a:schemeClr>
        </a:fillRef>
        <a:effectRef idx="0">
          <a:scrgbClr r="0" g="0" b="0"/>
        </a:effectRef>
        <a:fontRef idx="minor"/>
      </dsp:style>
      <dsp:txBody>
        <a:bodyPr lIns="597359" tIns="312420" rIns="597359" bIns="106680"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endParaRPr>
            <a:solidFill>
              <a:schemeClr val="dk1"/>
            </a:solidFill>
          </a:endParaRPr>
        </a:p>
      </dsp:txBody>
      <dsp:txXfrm>
        <a:off x="0" y="805631"/>
        <a:ext cx="7696835" cy="378000"/>
      </dsp:txXfrm>
    </dsp:sp>
    <dsp:sp modelId="{202A79BF-E2DF-42CA-B38F-616AA6450DE3}">
      <dsp:nvSpPr>
        <dsp:cNvPr id="4" name="圆角矩形 3"/>
        <dsp:cNvSpPr/>
      </dsp:nvSpPr>
      <dsp:spPr bwMode="white">
        <a:xfrm>
          <a:off x="384842" y="60150"/>
          <a:ext cx="5387784" cy="96688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03645" tIns="0" rIns="203645" bIns="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r>
            <a:rPr lang="en-US" altLang="zh-CN" sz="2400" b="1" dirty="0" smtClean="0">
              <a:latin typeface="宋体" panose="02010600030101010101" pitchFamily="2" charset="-122"/>
              <a:ea typeface="宋体" panose="02010600030101010101" pitchFamily="2" charset="-122"/>
            </a:rPr>
            <a:t>1.</a:t>
          </a:r>
          <a:r>
            <a:rPr lang="zh-CN" sz="2400" b="1" dirty="0" smtClean="0">
              <a:latin typeface="宋体" panose="02010600030101010101" pitchFamily="2" charset="-122"/>
              <a:ea typeface="宋体" panose="02010600030101010101" pitchFamily="2" charset="-122"/>
            </a:rPr>
            <a:t>保证合理的资金需求</a:t>
          </a:r>
          <a:r>
            <a:rPr lang="zh-CN" sz="2400" b="1" dirty="0" smtClean="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dsp:txBody>
      <dsp:txXfrm>
        <a:off x="384842" y="60150"/>
        <a:ext cx="5387784" cy="966880"/>
      </dsp:txXfrm>
    </dsp:sp>
    <dsp:sp modelId="{32E3EBBB-7112-4101-8DD0-53AB3F756A13}">
      <dsp:nvSpPr>
        <dsp:cNvPr id="8" name="矩形 7"/>
        <dsp:cNvSpPr/>
      </dsp:nvSpPr>
      <dsp:spPr bwMode="white">
        <a:xfrm>
          <a:off x="0" y="2097170"/>
          <a:ext cx="7696835" cy="378000"/>
        </a:xfrm>
        <a:prstGeom prst="rect">
          <a:avLst/>
        </a:prstGeom>
      </dsp:spPr>
      <dsp:style>
        <a:lnRef idx="2">
          <a:schemeClr val="accent1"/>
        </a:lnRef>
        <a:fillRef idx="1">
          <a:schemeClr val="lt1">
            <a:alpha val="90000"/>
          </a:schemeClr>
        </a:fillRef>
        <a:effectRef idx="0">
          <a:scrgbClr r="0" g="0" b="0"/>
        </a:effectRef>
        <a:fontRef idx="minor"/>
      </dsp:style>
      <dsp:txBody>
        <a:bodyPr lIns="597359" tIns="312420" rIns="597359" bIns="106680"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endParaRPr>
            <a:solidFill>
              <a:schemeClr val="dk1"/>
            </a:solidFill>
          </a:endParaRPr>
        </a:p>
      </dsp:txBody>
      <dsp:txXfrm>
        <a:off x="0" y="2097170"/>
        <a:ext cx="7696835" cy="378000"/>
      </dsp:txXfrm>
    </dsp:sp>
    <dsp:sp modelId="{4EC8B8B0-1641-4DE0-BA66-9758C3BE168A}">
      <dsp:nvSpPr>
        <dsp:cNvPr id="7" name="圆角矩形 6"/>
        <dsp:cNvSpPr/>
      </dsp:nvSpPr>
      <dsp:spPr bwMode="white">
        <a:xfrm>
          <a:off x="384842" y="1264631"/>
          <a:ext cx="5387784" cy="1053939"/>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03645" tIns="0" rIns="203645" bIns="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r>
            <a:rPr lang="en-US" altLang="zh-CN" sz="2400" b="1" dirty="0" smtClean="0">
              <a:latin typeface="宋体" panose="02010600030101010101" pitchFamily="2" charset="-122"/>
              <a:ea typeface="宋体" panose="02010600030101010101" pitchFamily="2" charset="-122"/>
            </a:rPr>
            <a:t>2.</a:t>
          </a:r>
          <a:r>
            <a:rPr lang="zh-CN" altLang="zh-CN" sz="2400" b="1" dirty="0" smtClean="0">
              <a:latin typeface="宋体" panose="02010600030101010101" pitchFamily="2" charset="-122"/>
              <a:ea typeface="宋体" panose="02010600030101010101" pitchFamily="2" charset="-122"/>
            </a:rPr>
            <a:t>提高资金的使用效率；</a:t>
          </a:r>
          <a:endParaRPr lang="zh-CN" altLang="zh-CN" sz="2400" b="1" dirty="0" smtClean="0">
            <a:latin typeface="宋体" panose="02010600030101010101" pitchFamily="2" charset="-122"/>
            <a:ea typeface="宋体" panose="02010600030101010101" pitchFamily="2" charset="-122"/>
          </a:endParaRPr>
        </a:p>
      </dsp:txBody>
      <dsp:txXfrm>
        <a:off x="384842" y="1264631"/>
        <a:ext cx="5387784" cy="1053939"/>
      </dsp:txXfrm>
    </dsp:sp>
    <dsp:sp modelId="{DB5E24F3-8967-4835-B470-4097D4F1197C}">
      <dsp:nvSpPr>
        <dsp:cNvPr id="11" name="矩形 10"/>
        <dsp:cNvSpPr/>
      </dsp:nvSpPr>
      <dsp:spPr bwMode="white">
        <a:xfrm>
          <a:off x="0" y="3192044"/>
          <a:ext cx="7696835" cy="378000"/>
        </a:xfrm>
        <a:prstGeom prst="rect">
          <a:avLst/>
        </a:prstGeom>
      </dsp:spPr>
      <dsp:style>
        <a:lnRef idx="2">
          <a:schemeClr val="accent1"/>
        </a:lnRef>
        <a:fillRef idx="1">
          <a:schemeClr val="lt1">
            <a:alpha val="90000"/>
          </a:schemeClr>
        </a:fillRef>
        <a:effectRef idx="0">
          <a:scrgbClr r="0" g="0" b="0"/>
        </a:effectRef>
        <a:fontRef idx="minor"/>
      </dsp:style>
      <dsp:txBody>
        <a:bodyPr lIns="597359" tIns="312420" rIns="597359" bIns="106680"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endParaRPr>
            <a:solidFill>
              <a:schemeClr val="dk1"/>
            </a:solidFill>
          </a:endParaRPr>
        </a:p>
      </dsp:txBody>
      <dsp:txXfrm>
        <a:off x="0" y="3192044"/>
        <a:ext cx="7696835" cy="378000"/>
      </dsp:txXfrm>
    </dsp:sp>
    <dsp:sp modelId="{B20159CC-9D83-4949-B1A4-4D0B078256EA}">
      <dsp:nvSpPr>
        <dsp:cNvPr id="10" name="圆角矩形 9"/>
        <dsp:cNvSpPr/>
      </dsp:nvSpPr>
      <dsp:spPr bwMode="white">
        <a:xfrm>
          <a:off x="384842" y="2556170"/>
          <a:ext cx="5387784" cy="857274"/>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03645" tIns="0" rIns="203645" bIns="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r>
            <a:rPr lang="en-US" altLang="zh-CN" sz="2400" b="1" dirty="0" smtClean="0">
              <a:latin typeface="宋体" panose="02010600030101010101" pitchFamily="2" charset="-122"/>
              <a:ea typeface="宋体" panose="02010600030101010101" pitchFamily="2" charset="-122"/>
            </a:rPr>
            <a:t>3.</a:t>
          </a:r>
          <a:r>
            <a:rPr lang="zh-CN" altLang="zh-CN" sz="2400" b="1" dirty="0" smtClean="0">
              <a:latin typeface="宋体" panose="02010600030101010101" pitchFamily="2" charset="-122"/>
              <a:ea typeface="宋体" panose="02010600030101010101" pitchFamily="2" charset="-122"/>
            </a:rPr>
            <a:t>节约资金使用成本</a:t>
          </a:r>
          <a:r>
            <a:rPr lang="zh-CN" altLang="zh-CN" sz="2400" b="1" dirty="0" smtClean="0">
              <a:latin typeface="宋体" panose="02010600030101010101" pitchFamily="2" charset="-122"/>
              <a:ea typeface="宋体" panose="02010600030101010101" pitchFamily="2" charset="-122"/>
            </a:rPr>
            <a:t>；</a:t>
          </a:r>
          <a:endParaRPr lang="zh-CN" altLang="en-US" sz="2400" b="1" dirty="0" smtClean="0">
            <a:latin typeface="宋体" panose="02010600030101010101" pitchFamily="2" charset="-122"/>
            <a:ea typeface="宋体" panose="02010600030101010101" pitchFamily="2" charset="-122"/>
          </a:endParaRPr>
        </a:p>
      </dsp:txBody>
      <dsp:txXfrm>
        <a:off x="384842" y="2556170"/>
        <a:ext cx="5387784" cy="857274"/>
      </dsp:txXfrm>
    </dsp:sp>
    <dsp:sp modelId="{FF01D1F8-626F-4C1C-AE7C-5B375CAE9A12}">
      <dsp:nvSpPr>
        <dsp:cNvPr id="14" name="矩形 13"/>
        <dsp:cNvSpPr/>
      </dsp:nvSpPr>
      <dsp:spPr bwMode="white">
        <a:xfrm>
          <a:off x="0" y="4245610"/>
          <a:ext cx="7696835" cy="378000"/>
        </a:xfrm>
        <a:prstGeom prst="rect">
          <a:avLst/>
        </a:prstGeom>
      </dsp:spPr>
      <dsp:style>
        <a:lnRef idx="2">
          <a:schemeClr val="accent1"/>
        </a:lnRef>
        <a:fillRef idx="1">
          <a:schemeClr val="lt1">
            <a:alpha val="90000"/>
          </a:schemeClr>
        </a:fillRef>
        <a:effectRef idx="0">
          <a:scrgbClr r="0" g="0" b="0"/>
        </a:effectRef>
        <a:fontRef idx="minor"/>
      </dsp:style>
      <dsp:txBody>
        <a:bodyPr lIns="597359" tIns="312420" rIns="597359" bIns="106680"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endParaRPr>
            <a:solidFill>
              <a:schemeClr val="dk1"/>
            </a:solidFill>
          </a:endParaRPr>
        </a:p>
      </dsp:txBody>
      <dsp:txXfrm>
        <a:off x="0" y="4245610"/>
        <a:ext cx="7696835" cy="378000"/>
      </dsp:txXfrm>
    </dsp:sp>
    <dsp:sp modelId="{CB194891-36E0-43E0-A259-116B7BC8676F}">
      <dsp:nvSpPr>
        <dsp:cNvPr id="13" name="圆角矩形 12"/>
        <dsp:cNvSpPr/>
      </dsp:nvSpPr>
      <dsp:spPr bwMode="white">
        <a:xfrm>
          <a:off x="384842" y="3651044"/>
          <a:ext cx="5387784" cy="815965"/>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03645" tIns="0" rIns="203645" bIns="0" anchor="ctr"/>
        <a:lstStyle>
          <a:lvl1pPr algn="l">
            <a:defRPr sz="15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lvl="0">
            <a:lnSpc>
              <a:spcPct val="100000"/>
            </a:lnSpc>
            <a:spcBef>
              <a:spcPct val="0"/>
            </a:spcBef>
            <a:spcAft>
              <a:spcPct val="35000"/>
            </a:spcAft>
          </a:pPr>
          <a:r>
            <a:rPr lang="en-US" altLang="zh-CN" sz="2400" b="1" dirty="0" smtClean="0">
              <a:latin typeface="宋体" panose="02010600030101010101" pitchFamily="2" charset="-122"/>
              <a:ea typeface="宋体" panose="02010600030101010101" pitchFamily="2" charset="-122"/>
            </a:rPr>
            <a:t>4.</a:t>
          </a:r>
          <a:r>
            <a:rPr lang="zh-CN" sz="2400" b="1" dirty="0" smtClean="0">
              <a:latin typeface="宋体" panose="02010600030101010101" pitchFamily="2" charset="-122"/>
              <a:ea typeface="宋体" panose="02010600030101010101" pitchFamily="2" charset="-122"/>
            </a:rPr>
            <a:t>保持足够的短期偿债能力</a:t>
          </a:r>
          <a:r>
            <a:rPr lang="zh-CN" sz="2400" b="1" dirty="0" smtClean="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dsp:txBody>
      <dsp:txXfrm>
        <a:off x="384842" y="3651044"/>
        <a:ext cx="5387784" cy="815965"/>
      </dsp:txXfrm>
    </dsp:sp>
    <dsp:sp modelId="{E0367F11-F1C3-4A97-87D5-E7CF593EB057}">
      <dsp:nvSpPr>
        <dsp:cNvPr id="3" name="矩形 2" hidden="1"/>
        <dsp:cNvSpPr/>
      </dsp:nvSpPr>
      <dsp:spPr>
        <a:xfrm>
          <a:off x="0" y="60150"/>
          <a:ext cx="384842" cy="966880"/>
        </a:xfrm>
        <a:prstGeom prst="rect">
          <a:avLst/>
        </a:prstGeom>
      </dsp:spPr>
      <dsp:txXfrm>
        <a:off x="0" y="60150"/>
        <a:ext cx="384842" cy="966880"/>
      </dsp:txXfrm>
    </dsp:sp>
    <dsp:sp modelId="{0BC9798C-FA27-4879-BB29-8EA8F0E2CA3F}">
      <dsp:nvSpPr>
        <dsp:cNvPr id="6" name="矩形 5" hidden="1"/>
        <dsp:cNvSpPr/>
      </dsp:nvSpPr>
      <dsp:spPr>
        <a:xfrm>
          <a:off x="0" y="1264631"/>
          <a:ext cx="384842" cy="1053939"/>
        </a:xfrm>
        <a:prstGeom prst="rect">
          <a:avLst/>
        </a:prstGeom>
      </dsp:spPr>
      <dsp:txXfrm>
        <a:off x="0" y="1264631"/>
        <a:ext cx="384842" cy="1053939"/>
      </dsp:txXfrm>
    </dsp:sp>
    <dsp:sp modelId="{21DBDC80-55FC-4980-9CF9-EB57D8ADFB2E}">
      <dsp:nvSpPr>
        <dsp:cNvPr id="9" name="矩形 8" hidden="1"/>
        <dsp:cNvSpPr/>
      </dsp:nvSpPr>
      <dsp:spPr>
        <a:xfrm>
          <a:off x="0" y="2556170"/>
          <a:ext cx="384842" cy="857274"/>
        </a:xfrm>
        <a:prstGeom prst="rect">
          <a:avLst/>
        </a:prstGeom>
      </dsp:spPr>
      <dsp:txXfrm>
        <a:off x="0" y="2556170"/>
        <a:ext cx="384842" cy="857274"/>
      </dsp:txXfrm>
    </dsp:sp>
    <dsp:sp modelId="{FC00DDF5-4E1B-4909-95EE-CA80A3112220}">
      <dsp:nvSpPr>
        <dsp:cNvPr id="12" name="矩形 11" hidden="1"/>
        <dsp:cNvSpPr/>
      </dsp:nvSpPr>
      <dsp:spPr>
        <a:xfrm>
          <a:off x="0" y="3651044"/>
          <a:ext cx="384842" cy="815965"/>
        </a:xfrm>
        <a:prstGeom prst="rect">
          <a:avLst/>
        </a:prstGeom>
      </dsp:spPr>
      <dsp:txXfrm>
        <a:off x="0" y="3651044"/>
        <a:ext cx="384842" cy="815965"/>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876800"/>
        <a:chOff x="0" y="0"/>
        <a:chExt cx="8229600" cy="4876800"/>
      </a:xfrm>
    </dsp:grpSpPr>
    <dsp:sp modelId="{5729EB84-E7B9-47B0-AE2D-B02FA31B7760}">
      <dsp:nvSpPr>
        <dsp:cNvPr id="3" name="圆角矩形 2"/>
        <dsp:cNvSpPr/>
      </dsp:nvSpPr>
      <dsp:spPr bwMode="white">
        <a:xfrm>
          <a:off x="0" y="0"/>
          <a:ext cx="2122581" cy="1061291"/>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53340" tIns="35560" rIns="53340" bIns="355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b="1" dirty="0" smtClean="0">
              <a:latin typeface="宋体" panose="02010600030101010101" pitchFamily="2" charset="-122"/>
              <a:ea typeface="宋体" panose="02010600030101010101" pitchFamily="2" charset="-122"/>
            </a:rPr>
            <a:t>持有策略</a:t>
          </a:r>
          <a:endParaRPr lang="en-US" altLang="zh-CN" sz="2800" b="1" dirty="0" smtClean="0">
            <a:latin typeface="宋体" panose="02010600030101010101" pitchFamily="2" charset="-122"/>
            <a:ea typeface="宋体" panose="02010600030101010101" pitchFamily="2" charset="-122"/>
          </a:endParaRPr>
        </a:p>
      </dsp:txBody>
      <dsp:txXfrm>
        <a:off x="0" y="0"/>
        <a:ext cx="2122581" cy="1061291"/>
      </dsp:txXfrm>
    </dsp:sp>
    <dsp:sp modelId="{6DB078DC-E41D-44E5-A466-701B5D53A017}">
      <dsp:nvSpPr>
        <dsp:cNvPr id="5" name="任意多边形 4"/>
        <dsp:cNvSpPr/>
      </dsp:nvSpPr>
      <dsp:spPr bwMode="white">
        <a:xfrm>
          <a:off x="212258" y="1061291"/>
          <a:ext cx="499136" cy="795968"/>
        </a:xfrm>
        <a:custGeom>
          <a:avLst/>
          <a:gdLst/>
          <a:ahLst/>
          <a:cxnLst/>
          <a:pathLst>
            <a:path w="786" h="1253">
              <a:moveTo>
                <a:pt x="0" y="0"/>
              </a:moveTo>
              <a:lnTo>
                <a:pt x="0" y="1253"/>
              </a:lnTo>
              <a:lnTo>
                <a:pt x="786" y="1253"/>
              </a:lnTo>
            </a:path>
          </a:pathLst>
        </a:custGeom>
      </dsp:spPr>
      <dsp:style>
        <a:lnRef idx="2">
          <a:schemeClr val="accent1">
            <a:shade val="60000"/>
          </a:schemeClr>
        </a:lnRef>
        <a:fillRef idx="0">
          <a:schemeClr val="accent1"/>
        </a:fillRef>
        <a:effectRef idx="0">
          <a:scrgbClr r="0" g="0" b="0"/>
        </a:effectRef>
        <a:fontRef idx="minor"/>
      </dsp:style>
      <dsp:txXfrm>
        <a:off x="212258" y="1061291"/>
        <a:ext cx="499136" cy="795968"/>
      </dsp:txXfrm>
    </dsp:sp>
    <dsp:sp modelId="{B533A006-F148-450D-8F6C-98582F457717}">
      <dsp:nvSpPr>
        <dsp:cNvPr id="6" name="圆角矩形 5"/>
        <dsp:cNvSpPr/>
      </dsp:nvSpPr>
      <dsp:spPr bwMode="white">
        <a:xfrm>
          <a:off x="711394" y="1326613"/>
          <a:ext cx="3790828" cy="1061291"/>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vert="horz" wrap="square" lIns="38100" tIns="25400" rIns="381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000" b="1" dirty="0" smtClean="0">
              <a:solidFill>
                <a:schemeClr val="dk1"/>
              </a:solidFill>
              <a:latin typeface="宋体" panose="02010600030101010101" pitchFamily="2" charset="-122"/>
              <a:ea typeface="宋体" panose="02010600030101010101" pitchFamily="2" charset="-122"/>
            </a:rPr>
            <a:t>宽松的营运资金政策。营运资金的持有量较高，收益低，风险小。</a:t>
          </a:r>
          <a:endParaRPr lang="zh-CN" altLang="en-US" sz="2000" b="1" dirty="0" smtClean="0">
            <a:solidFill>
              <a:schemeClr val="dk1"/>
            </a:solidFill>
            <a:latin typeface="宋体" panose="02010600030101010101" pitchFamily="2" charset="-122"/>
            <a:ea typeface="宋体" panose="02010600030101010101" pitchFamily="2" charset="-122"/>
          </a:endParaRPr>
        </a:p>
      </dsp:txBody>
      <dsp:txXfrm>
        <a:off x="711394" y="1326613"/>
        <a:ext cx="3790828" cy="1061291"/>
      </dsp:txXfrm>
    </dsp:sp>
    <dsp:sp modelId="{2D61DD19-602B-44E4-B4EB-D3EA4C1FEA49}">
      <dsp:nvSpPr>
        <dsp:cNvPr id="7" name="任意多边形 6"/>
        <dsp:cNvSpPr/>
      </dsp:nvSpPr>
      <dsp:spPr bwMode="white">
        <a:xfrm>
          <a:off x="212258" y="1061291"/>
          <a:ext cx="499136" cy="2122581"/>
        </a:xfrm>
        <a:custGeom>
          <a:avLst/>
          <a:gdLst/>
          <a:ahLst/>
          <a:cxnLst/>
          <a:pathLst>
            <a:path w="786" h="3343">
              <a:moveTo>
                <a:pt x="0" y="0"/>
              </a:moveTo>
              <a:lnTo>
                <a:pt x="0" y="3343"/>
              </a:lnTo>
              <a:lnTo>
                <a:pt x="786" y="3343"/>
              </a:lnTo>
            </a:path>
          </a:pathLst>
        </a:custGeom>
      </dsp:spPr>
      <dsp:style>
        <a:lnRef idx="2">
          <a:schemeClr val="accent1">
            <a:shade val="60000"/>
          </a:schemeClr>
        </a:lnRef>
        <a:fillRef idx="0">
          <a:schemeClr val="accent1"/>
        </a:fillRef>
        <a:effectRef idx="0">
          <a:scrgbClr r="0" g="0" b="0"/>
        </a:effectRef>
        <a:fontRef idx="minor"/>
      </dsp:style>
      <dsp:txXfrm>
        <a:off x="212258" y="1061291"/>
        <a:ext cx="499136" cy="2122581"/>
      </dsp:txXfrm>
    </dsp:sp>
    <dsp:sp modelId="{B00FD476-CF8D-4588-A41A-2D794A4D4624}">
      <dsp:nvSpPr>
        <dsp:cNvPr id="8" name="圆角矩形 7"/>
        <dsp:cNvSpPr/>
      </dsp:nvSpPr>
      <dsp:spPr bwMode="white">
        <a:xfrm>
          <a:off x="711394" y="2653226"/>
          <a:ext cx="3635217" cy="1061291"/>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vert="horz" wrap="square" lIns="38100" tIns="25400" rIns="381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000" b="1" dirty="0" smtClean="0">
              <a:solidFill>
                <a:schemeClr val="dk1"/>
              </a:solidFill>
              <a:latin typeface="宋体" panose="02010600030101010101" pitchFamily="2" charset="-122"/>
              <a:ea typeface="宋体" panose="02010600030101010101" pitchFamily="2" charset="-122"/>
            </a:rPr>
            <a:t>紧缩的营运资金政策。营运资金的持有量较低，收益高，风险大。</a:t>
          </a:r>
          <a:endParaRPr sz="6500" b="1">
            <a:solidFill>
              <a:schemeClr val="dk1"/>
            </a:solidFill>
          </a:endParaRPr>
        </a:p>
      </dsp:txBody>
      <dsp:txXfrm>
        <a:off x="711394" y="2653226"/>
        <a:ext cx="3635217" cy="1061291"/>
      </dsp:txXfrm>
    </dsp:sp>
    <dsp:sp modelId="{57B48E17-06BF-4BAD-9729-9EFBD869708D}">
      <dsp:nvSpPr>
        <dsp:cNvPr id="9" name="任意多边形 8"/>
        <dsp:cNvSpPr/>
      </dsp:nvSpPr>
      <dsp:spPr bwMode="white">
        <a:xfrm>
          <a:off x="212258" y="1061291"/>
          <a:ext cx="479353" cy="3239579"/>
        </a:xfrm>
        <a:custGeom>
          <a:avLst/>
          <a:gdLst/>
          <a:ahLst/>
          <a:cxnLst/>
          <a:pathLst>
            <a:path w="755" h="5102">
              <a:moveTo>
                <a:pt x="0" y="0"/>
              </a:moveTo>
              <a:lnTo>
                <a:pt x="0" y="5102"/>
              </a:lnTo>
              <a:lnTo>
                <a:pt x="755" y="5102"/>
              </a:lnTo>
            </a:path>
          </a:pathLst>
        </a:custGeom>
      </dsp:spPr>
      <dsp:style>
        <a:lnRef idx="2">
          <a:schemeClr val="accent1">
            <a:shade val="60000"/>
          </a:schemeClr>
        </a:lnRef>
        <a:fillRef idx="0">
          <a:schemeClr val="accent1"/>
        </a:fillRef>
        <a:effectRef idx="0">
          <a:scrgbClr r="0" g="0" b="0"/>
        </a:effectRef>
        <a:fontRef idx="minor"/>
      </dsp:style>
      <dsp:txXfrm>
        <a:off x="212258" y="1061291"/>
        <a:ext cx="479353" cy="3239579"/>
      </dsp:txXfrm>
    </dsp:sp>
    <dsp:sp modelId="{E7562EC1-A83E-4467-871A-B7B98773BDF9}">
      <dsp:nvSpPr>
        <dsp:cNvPr id="10" name="圆角矩形 9"/>
        <dsp:cNvSpPr/>
      </dsp:nvSpPr>
      <dsp:spPr bwMode="white">
        <a:xfrm>
          <a:off x="691611" y="3903299"/>
          <a:ext cx="3089273" cy="795140"/>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vert="horz" wrap="square" lIns="38100" tIns="25400" rIns="381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000" b="1" dirty="0" smtClean="0">
              <a:solidFill>
                <a:schemeClr val="dk1"/>
              </a:solidFill>
              <a:latin typeface="宋体" panose="02010600030101010101" pitchFamily="2" charset="-122"/>
              <a:ea typeface="宋体" panose="02010600030101010101" pitchFamily="2" charset="-122"/>
            </a:rPr>
            <a:t>适中的营运资金政策。</a:t>
          </a:r>
          <a:endParaRPr lang="zh-CN" altLang="en-US" sz="2000" b="1" dirty="0" smtClean="0">
            <a:solidFill>
              <a:schemeClr val="dk1"/>
            </a:solidFill>
            <a:latin typeface="宋体" panose="02010600030101010101" pitchFamily="2" charset="-122"/>
            <a:ea typeface="宋体" panose="02010600030101010101" pitchFamily="2" charset="-122"/>
          </a:endParaRPr>
        </a:p>
      </dsp:txBody>
      <dsp:txXfrm>
        <a:off x="691611" y="3903299"/>
        <a:ext cx="3089273" cy="795140"/>
      </dsp:txXfrm>
    </dsp:sp>
    <dsp:sp modelId="{3EBFB14B-E95C-4F4A-AED9-F835D7FEEFB0}">
      <dsp:nvSpPr>
        <dsp:cNvPr id="11" name="圆角矩形 10"/>
        <dsp:cNvSpPr/>
      </dsp:nvSpPr>
      <dsp:spPr bwMode="white">
        <a:xfrm>
          <a:off x="4608351" y="0"/>
          <a:ext cx="2122581" cy="1061291"/>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53340" tIns="35560" rIns="53340" bIns="355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800" b="1" dirty="0" smtClean="0">
              <a:latin typeface="宋体" panose="02010600030101010101" pitchFamily="2" charset="-122"/>
              <a:ea typeface="宋体" panose="02010600030101010101" pitchFamily="2" charset="-122"/>
            </a:rPr>
            <a:t>融资策略</a:t>
          </a:r>
          <a:endParaRPr lang="zh-CN" altLang="en-US" sz="2800" b="1" dirty="0" smtClean="0">
            <a:latin typeface="宋体" panose="02010600030101010101" pitchFamily="2" charset="-122"/>
            <a:ea typeface="宋体" panose="02010600030101010101" pitchFamily="2" charset="-122"/>
          </a:endParaRPr>
        </a:p>
      </dsp:txBody>
      <dsp:txXfrm>
        <a:off x="4608351" y="0"/>
        <a:ext cx="2122581" cy="1061291"/>
      </dsp:txXfrm>
    </dsp:sp>
    <dsp:sp modelId="{AE2AABC4-6F5F-44D4-8574-5A2BD4C0FC66}">
      <dsp:nvSpPr>
        <dsp:cNvPr id="13" name="任意多边形 12"/>
        <dsp:cNvSpPr/>
      </dsp:nvSpPr>
      <dsp:spPr bwMode="white">
        <a:xfrm>
          <a:off x="4820609" y="1061291"/>
          <a:ext cx="271555" cy="811909"/>
        </a:xfrm>
        <a:custGeom>
          <a:avLst/>
          <a:gdLst/>
          <a:ahLst/>
          <a:cxnLst/>
          <a:pathLst>
            <a:path w="428" h="1279">
              <a:moveTo>
                <a:pt x="0" y="0"/>
              </a:moveTo>
              <a:lnTo>
                <a:pt x="0" y="1279"/>
              </a:lnTo>
              <a:lnTo>
                <a:pt x="428" y="1279"/>
              </a:lnTo>
            </a:path>
          </a:pathLst>
        </a:custGeom>
      </dsp:spPr>
      <dsp:style>
        <a:lnRef idx="2">
          <a:schemeClr val="accent1">
            <a:shade val="60000"/>
          </a:schemeClr>
        </a:lnRef>
        <a:fillRef idx="0">
          <a:schemeClr val="accent1"/>
        </a:fillRef>
        <a:effectRef idx="0">
          <a:scrgbClr r="0" g="0" b="0"/>
        </a:effectRef>
        <a:fontRef idx="minor"/>
      </dsp:style>
      <dsp:txXfrm>
        <a:off x="4820609" y="1061291"/>
        <a:ext cx="271555" cy="811909"/>
      </dsp:txXfrm>
    </dsp:sp>
    <dsp:sp modelId="{41011730-A939-4B31-A174-A618039587BD}">
      <dsp:nvSpPr>
        <dsp:cNvPr id="14" name="圆角矩形 13"/>
        <dsp:cNvSpPr/>
      </dsp:nvSpPr>
      <dsp:spPr bwMode="white">
        <a:xfrm>
          <a:off x="5092164" y="1342554"/>
          <a:ext cx="2867590" cy="1061291"/>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vert="horz" wrap="square" lIns="38100" tIns="25400" rIns="381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000" b="1" dirty="0" smtClean="0">
              <a:solidFill>
                <a:schemeClr val="dk1"/>
              </a:solidFill>
              <a:latin typeface="宋体" panose="02010600030101010101" pitchFamily="2" charset="-122"/>
              <a:ea typeface="宋体" panose="02010600030101010101" pitchFamily="2" charset="-122"/>
            </a:rPr>
            <a:t>配合型融资政策</a:t>
          </a:r>
          <a:endParaRPr sz="6500" b="1">
            <a:solidFill>
              <a:schemeClr val="dk1"/>
            </a:solidFill>
          </a:endParaRPr>
        </a:p>
      </dsp:txBody>
      <dsp:txXfrm>
        <a:off x="5092164" y="1342554"/>
        <a:ext cx="2867590" cy="1061291"/>
      </dsp:txXfrm>
    </dsp:sp>
    <dsp:sp modelId="{9F522400-41C2-45F2-8067-1F99767B1509}">
      <dsp:nvSpPr>
        <dsp:cNvPr id="15" name="任意多边形 14"/>
        <dsp:cNvSpPr/>
      </dsp:nvSpPr>
      <dsp:spPr bwMode="white">
        <a:xfrm>
          <a:off x="4820609" y="1061291"/>
          <a:ext cx="228831" cy="2037752"/>
        </a:xfrm>
        <a:custGeom>
          <a:avLst/>
          <a:gdLst/>
          <a:ahLst/>
          <a:cxnLst/>
          <a:pathLst>
            <a:path w="360" h="3209">
              <a:moveTo>
                <a:pt x="0" y="0"/>
              </a:moveTo>
              <a:lnTo>
                <a:pt x="0" y="3209"/>
              </a:lnTo>
              <a:lnTo>
                <a:pt x="360" y="3209"/>
              </a:lnTo>
            </a:path>
          </a:pathLst>
        </a:custGeom>
      </dsp:spPr>
      <dsp:style>
        <a:lnRef idx="2">
          <a:schemeClr val="accent1">
            <a:shade val="60000"/>
          </a:schemeClr>
        </a:lnRef>
        <a:fillRef idx="0">
          <a:schemeClr val="accent1"/>
        </a:fillRef>
        <a:effectRef idx="0">
          <a:scrgbClr r="0" g="0" b="0"/>
        </a:effectRef>
        <a:fontRef idx="minor"/>
      </dsp:style>
      <dsp:txXfrm>
        <a:off x="4820609" y="1061291"/>
        <a:ext cx="228831" cy="2037752"/>
      </dsp:txXfrm>
    </dsp:sp>
    <dsp:sp modelId="{35D9A316-74F2-4491-98A9-D0D6815A0490}">
      <dsp:nvSpPr>
        <dsp:cNvPr id="16" name="圆角矩形 15"/>
        <dsp:cNvSpPr/>
      </dsp:nvSpPr>
      <dsp:spPr bwMode="white">
        <a:xfrm>
          <a:off x="5049440" y="2568397"/>
          <a:ext cx="2909855" cy="1061291"/>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vert="horz" wrap="square" lIns="38100" tIns="25400" rIns="381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000" b="1" dirty="0" smtClean="0">
              <a:solidFill>
                <a:schemeClr val="dk1"/>
              </a:solidFill>
              <a:latin typeface="宋体" panose="02010600030101010101" pitchFamily="2" charset="-122"/>
              <a:ea typeface="宋体" panose="02010600030101010101" pitchFamily="2" charset="-122"/>
            </a:rPr>
            <a:t>激进型融资政策</a:t>
          </a:r>
          <a:endParaRPr lang="zh-CN" altLang="en-US" sz="2000" b="1" dirty="0" smtClean="0">
            <a:solidFill>
              <a:schemeClr val="dk1"/>
            </a:solidFill>
            <a:latin typeface="宋体" panose="02010600030101010101" pitchFamily="2" charset="-122"/>
            <a:ea typeface="宋体" panose="02010600030101010101" pitchFamily="2" charset="-122"/>
          </a:endParaRPr>
        </a:p>
      </dsp:txBody>
      <dsp:txXfrm>
        <a:off x="5049440" y="2568397"/>
        <a:ext cx="2909855" cy="1061291"/>
      </dsp:txXfrm>
    </dsp:sp>
    <dsp:sp modelId="{CD206227-4932-4CD3-9515-1EAA6B01444B}">
      <dsp:nvSpPr>
        <dsp:cNvPr id="17" name="任意多边形 16"/>
        <dsp:cNvSpPr/>
      </dsp:nvSpPr>
      <dsp:spPr bwMode="white">
        <a:xfrm>
          <a:off x="4820609" y="1061291"/>
          <a:ext cx="267717" cy="3213949"/>
        </a:xfrm>
        <a:custGeom>
          <a:avLst/>
          <a:gdLst/>
          <a:ahLst/>
          <a:cxnLst/>
          <a:pathLst>
            <a:path w="422" h="5061">
              <a:moveTo>
                <a:pt x="0" y="0"/>
              </a:moveTo>
              <a:lnTo>
                <a:pt x="0" y="5061"/>
              </a:lnTo>
              <a:lnTo>
                <a:pt x="422" y="5061"/>
              </a:lnTo>
            </a:path>
          </a:pathLst>
        </a:custGeom>
      </dsp:spPr>
      <dsp:style>
        <a:lnRef idx="2">
          <a:schemeClr val="accent1">
            <a:shade val="60000"/>
          </a:schemeClr>
        </a:lnRef>
        <a:fillRef idx="0">
          <a:schemeClr val="accent1"/>
        </a:fillRef>
        <a:effectRef idx="0">
          <a:scrgbClr r="0" g="0" b="0"/>
        </a:effectRef>
        <a:fontRef idx="minor"/>
      </dsp:style>
      <dsp:txXfrm>
        <a:off x="4820609" y="1061291"/>
        <a:ext cx="267717" cy="3213949"/>
      </dsp:txXfrm>
    </dsp:sp>
    <dsp:sp modelId="{46136DC8-7530-4ABA-AB16-67F502AB0D2B}">
      <dsp:nvSpPr>
        <dsp:cNvPr id="18" name="圆角矩形 17"/>
        <dsp:cNvSpPr/>
      </dsp:nvSpPr>
      <dsp:spPr bwMode="white">
        <a:xfrm>
          <a:off x="5088326" y="3826759"/>
          <a:ext cx="2909855" cy="896960"/>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vert="horz" wrap="square" lIns="38100" tIns="25400" rIns="381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000" b="1" dirty="0" smtClean="0">
              <a:solidFill>
                <a:schemeClr val="dk1"/>
              </a:solidFill>
              <a:latin typeface="宋体" panose="02010600030101010101" pitchFamily="2" charset="-122"/>
              <a:ea typeface="宋体" panose="02010600030101010101" pitchFamily="2" charset="-122"/>
            </a:rPr>
            <a:t>稳健型融资政策</a:t>
          </a:r>
          <a:endParaRPr lang="zh-CN" altLang="en-US" sz="2000" b="1" dirty="0" smtClean="0">
            <a:solidFill>
              <a:schemeClr val="dk1"/>
            </a:solidFill>
            <a:latin typeface="宋体" panose="02010600030101010101" pitchFamily="2" charset="-122"/>
            <a:ea typeface="宋体" panose="02010600030101010101" pitchFamily="2" charset="-122"/>
          </a:endParaRPr>
        </a:p>
      </dsp:txBody>
      <dsp:txXfrm>
        <a:off x="5088326" y="3826759"/>
        <a:ext cx="2909855" cy="896960"/>
      </dsp:txXfrm>
    </dsp:sp>
    <dsp:sp modelId="{70103F8B-56FB-4007-83E0-E19B4EBFF378}">
      <dsp:nvSpPr>
        <dsp:cNvPr id="4" name="圆角矩形 3" hidden="1"/>
        <dsp:cNvSpPr/>
      </dsp:nvSpPr>
      <dsp:spPr>
        <a:xfrm>
          <a:off x="0" y="0"/>
          <a:ext cx="424516" cy="1061291"/>
        </a:xfrm>
        <a:prstGeom prst="roundRect">
          <a:avLst>
            <a:gd name="adj" fmla="val 10000"/>
          </a:avLst>
        </a:prstGeom>
      </dsp:spPr>
      <dsp:txXfrm>
        <a:off x="0" y="0"/>
        <a:ext cx="424516" cy="1061291"/>
      </dsp:txXfrm>
    </dsp:sp>
    <dsp:sp modelId="{CCE01C22-5CE1-4CE5-965F-FB9D4C0F3715}">
      <dsp:nvSpPr>
        <dsp:cNvPr id="12" name="圆角矩形 11" hidden="1"/>
        <dsp:cNvSpPr/>
      </dsp:nvSpPr>
      <dsp:spPr>
        <a:xfrm>
          <a:off x="4608351" y="0"/>
          <a:ext cx="424516" cy="1061291"/>
        </a:xfrm>
        <a:prstGeom prst="roundRect">
          <a:avLst>
            <a:gd name="adj" fmla="val 10000"/>
          </a:avLst>
        </a:prstGeom>
      </dsp:spPr>
      <dsp:txXfrm>
        <a:off x="4608351" y="0"/>
        <a:ext cx="424516" cy="1061291"/>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803640" cy="3966845"/>
        <a:chOff x="0" y="0"/>
        <a:chExt cx="8803640" cy="3966845"/>
      </a:xfrm>
    </dsp:grpSpPr>
    <dsp:sp modelId="{505CF5FF-B9BE-4E66-B2EB-94C7AD90D6A5}">
      <dsp:nvSpPr>
        <dsp:cNvPr id="4" name="五边形 3"/>
        <dsp:cNvSpPr/>
      </dsp:nvSpPr>
      <dsp:spPr bwMode="white">
        <a:xfrm rot="10800000">
          <a:off x="1683391" y="0"/>
          <a:ext cx="5854421" cy="835125"/>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368267" tIns="76200" rIns="14224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按照国家有关现金管理的规定和企业的实际情况，建立现金的内部管理制度</a:t>
          </a:r>
          <a:r>
            <a:rPr lang="zh-CN" altLang="en-US" sz="2000" b="1" dirty="0" smtClean="0">
              <a:latin typeface="宋体" panose="02010600030101010101" pitchFamily="2" charset="-122"/>
              <a:ea typeface="宋体" panose="02010600030101010101" pitchFamily="2" charset="-122"/>
            </a:rPr>
            <a:t>；</a:t>
          </a:r>
          <a:endParaRPr lang="zh-CN" altLang="en-US" sz="2000" b="1" dirty="0">
            <a:latin typeface="宋体" panose="02010600030101010101" pitchFamily="2" charset="-122"/>
            <a:ea typeface="宋体" panose="02010600030101010101" pitchFamily="2" charset="-122"/>
          </a:endParaRPr>
        </a:p>
      </dsp:txBody>
      <dsp:txXfrm rot="10800000">
        <a:off x="1683391" y="0"/>
        <a:ext cx="5854421" cy="835125"/>
      </dsp:txXfrm>
    </dsp:sp>
    <dsp:sp modelId="{F8E6E365-7F4C-496C-8425-2047CEBF5DF7}">
      <dsp:nvSpPr>
        <dsp:cNvPr id="3" name="椭圆 2"/>
        <dsp:cNvSpPr/>
      </dsp:nvSpPr>
      <dsp:spPr bwMode="white">
        <a:xfrm>
          <a:off x="1265828" y="0"/>
          <a:ext cx="835125" cy="835125"/>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265828" y="0"/>
        <a:ext cx="835125" cy="835125"/>
      </dsp:txXfrm>
    </dsp:sp>
    <dsp:sp modelId="{FA2A7100-51B5-445C-BA33-F80CE4098171}">
      <dsp:nvSpPr>
        <dsp:cNvPr id="6" name="五边形 5"/>
        <dsp:cNvSpPr/>
      </dsp:nvSpPr>
      <dsp:spPr bwMode="white">
        <a:xfrm rot="10800000">
          <a:off x="1683391" y="1043907"/>
          <a:ext cx="5854421" cy="835125"/>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368267" tIns="83820" rIns="156464" bIns="838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200" b="1" dirty="0" smtClean="0">
              <a:latin typeface="宋体" panose="02010600030101010101" pitchFamily="2" charset="-122"/>
              <a:ea typeface="宋体" panose="02010600030101010101" pitchFamily="2" charset="-122"/>
            </a:rPr>
            <a:t>编制现金收支计划，以便合理地估计未来的现金需求；</a:t>
          </a:r>
          <a:endParaRPr lang="zh-CN" altLang="en-US" sz="2200" b="1" dirty="0" smtClean="0">
            <a:latin typeface="宋体" panose="02010600030101010101" pitchFamily="2" charset="-122"/>
            <a:ea typeface="宋体" panose="02010600030101010101" pitchFamily="2" charset="-122"/>
          </a:endParaRPr>
        </a:p>
      </dsp:txBody>
      <dsp:txXfrm rot="10800000">
        <a:off x="1683391" y="1043907"/>
        <a:ext cx="5854421" cy="835125"/>
      </dsp:txXfrm>
    </dsp:sp>
    <dsp:sp modelId="{420C4B36-9A84-4467-A9A2-F073ABA18E2C}">
      <dsp:nvSpPr>
        <dsp:cNvPr id="5" name="椭圆 4"/>
        <dsp:cNvSpPr/>
      </dsp:nvSpPr>
      <dsp:spPr bwMode="white">
        <a:xfrm>
          <a:off x="1265828" y="1043907"/>
          <a:ext cx="835125" cy="835125"/>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265828" y="1043907"/>
        <a:ext cx="835125" cy="835125"/>
      </dsp:txXfrm>
    </dsp:sp>
    <dsp:sp modelId="{369A7DFC-8BE7-48E4-81D0-089DF459E7DE}">
      <dsp:nvSpPr>
        <dsp:cNvPr id="8" name="五边形 7"/>
        <dsp:cNvSpPr/>
      </dsp:nvSpPr>
      <dsp:spPr bwMode="white">
        <a:xfrm rot="10800000">
          <a:off x="1683391" y="2087813"/>
          <a:ext cx="5854421" cy="835125"/>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368267" tIns="76200" rIns="14224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sz="2000" b="1" dirty="0" smtClean="0">
              <a:latin typeface="宋体" panose="02010600030101010101" pitchFamily="2" charset="-122"/>
              <a:ea typeface="宋体" panose="02010600030101010101" pitchFamily="2" charset="-122"/>
            </a:rPr>
            <a:t>对日常的现金收支计划进行控制，力求加速收款；同时，在允许的情况下，尽量延迟付款</a:t>
          </a:r>
          <a:r>
            <a:rPr lang="zh-CN" sz="2000" b="1" dirty="0" smtClean="0">
              <a:latin typeface="宋体" panose="02010600030101010101" pitchFamily="2" charset="-122"/>
              <a:ea typeface="宋体" panose="02010600030101010101" pitchFamily="2" charset="-122"/>
            </a:rPr>
            <a:t>；</a:t>
          </a:r>
          <a:endParaRPr lang="zh-CN" sz="2000" b="1" dirty="0" smtClean="0">
            <a:latin typeface="宋体" panose="02010600030101010101" pitchFamily="2" charset="-122"/>
            <a:ea typeface="宋体" panose="02010600030101010101" pitchFamily="2" charset="-122"/>
          </a:endParaRPr>
        </a:p>
      </dsp:txBody>
      <dsp:txXfrm rot="10800000">
        <a:off x="1683391" y="2087813"/>
        <a:ext cx="5854421" cy="835125"/>
      </dsp:txXfrm>
    </dsp:sp>
    <dsp:sp modelId="{315580B1-88F1-48DA-BFA0-4CCEB3EFB57E}">
      <dsp:nvSpPr>
        <dsp:cNvPr id="7" name="椭圆 6"/>
        <dsp:cNvSpPr/>
      </dsp:nvSpPr>
      <dsp:spPr bwMode="white">
        <a:xfrm>
          <a:off x="1265828" y="2087813"/>
          <a:ext cx="835125" cy="835125"/>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265828" y="2087813"/>
        <a:ext cx="835125" cy="835125"/>
      </dsp:txXfrm>
    </dsp:sp>
    <dsp:sp modelId="{2D2264B9-B49A-4AFF-8CB0-B1D57C8AE04D}">
      <dsp:nvSpPr>
        <dsp:cNvPr id="10" name="五边形 9"/>
        <dsp:cNvSpPr/>
      </dsp:nvSpPr>
      <dsp:spPr bwMode="white">
        <a:xfrm rot="10800000">
          <a:off x="1683391" y="3131720"/>
          <a:ext cx="5854421" cy="835125"/>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368267" tIns="76200" rIns="14224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采用一定的方法确定企业的最佳现金持有量，为企业的现金持有水平确定一个参照标准；</a:t>
          </a:r>
          <a:endParaRPr lang="zh-CN" altLang="en-US" sz="2000" b="1" dirty="0" smtClean="0">
            <a:latin typeface="宋体" panose="02010600030101010101" pitchFamily="2" charset="-122"/>
            <a:ea typeface="宋体" panose="02010600030101010101" pitchFamily="2" charset="-122"/>
          </a:endParaRPr>
        </a:p>
      </dsp:txBody>
      <dsp:txXfrm rot="10800000">
        <a:off x="1683391" y="3131720"/>
        <a:ext cx="5854421" cy="835125"/>
      </dsp:txXfrm>
    </dsp:sp>
    <dsp:sp modelId="{459798C8-BF7B-4771-9C5C-FE4D13553329}">
      <dsp:nvSpPr>
        <dsp:cNvPr id="9" name="椭圆 8"/>
        <dsp:cNvSpPr/>
      </dsp:nvSpPr>
      <dsp:spPr bwMode="white">
        <a:xfrm>
          <a:off x="1265828" y="3131720"/>
          <a:ext cx="835125" cy="835125"/>
        </a:xfrm>
        <a:prstGeom prst="ellipse">
          <a:avLst/>
        </a:prstGeom>
        <a:blipFill rotWithShape="0">
          <a:blip r:embed="rId1"/>
          <a:stretch>
            <a:fillRect/>
          </a:stretch>
        </a:blipFill>
      </dsp:spPr>
      <dsp:style>
        <a:lnRef idx="2">
          <a:schemeClr val="lt1"/>
        </a:lnRef>
        <a:fillRef idx="1">
          <a:schemeClr val="accent1">
            <a:tint val="50000"/>
          </a:schemeClr>
        </a:fillRef>
        <a:effectRef idx="0">
          <a:scrgbClr r="0" g="0" b="0"/>
        </a:effectRef>
        <a:fontRef idx="minor"/>
      </dsp:style>
      <dsp:txXfrm>
        <a:off x="1265828" y="3131720"/>
        <a:ext cx="835125" cy="835125"/>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467600" cy="4851400"/>
        <a:chOff x="0" y="0"/>
        <a:chExt cx="7467600" cy="4851400"/>
      </a:xfrm>
    </dsp:grpSpPr>
    <dsp:sp modelId="{E48138A1-C8B5-479D-8E39-BFE831AE7E31}">
      <dsp:nvSpPr>
        <dsp:cNvPr id="3" name="燕尾形 2"/>
        <dsp:cNvSpPr/>
      </dsp:nvSpPr>
      <dsp:spPr bwMode="white">
        <a:xfrm rot="5400000">
          <a:off x="-261845" y="261845"/>
          <a:ext cx="1745632" cy="1221943"/>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smtClean="0">
              <a:latin typeface="宋体" panose="02010600030101010101" pitchFamily="2" charset="-122"/>
              <a:ea typeface="宋体" panose="02010600030101010101" pitchFamily="2" charset="-122"/>
            </a:rPr>
            <a:t>交易性动机</a:t>
          </a:r>
          <a:endParaRPr lang="zh-CN" altLang="en-US" sz="2400" b="1" dirty="0">
            <a:latin typeface="宋体" panose="02010600030101010101" pitchFamily="2" charset="-122"/>
            <a:ea typeface="宋体" panose="02010600030101010101" pitchFamily="2" charset="-122"/>
          </a:endParaRPr>
        </a:p>
      </dsp:txBody>
      <dsp:txXfrm rot="5400000">
        <a:off x="-261845" y="261845"/>
        <a:ext cx="1745632" cy="1221943"/>
      </dsp:txXfrm>
    </dsp:sp>
    <dsp:sp modelId="{14B5BA7A-C3DE-4793-AED0-A65A99FC37F4}">
      <dsp:nvSpPr>
        <dsp:cNvPr id="4" name="同侧圆角矩形 3"/>
        <dsp:cNvSpPr/>
      </dsp:nvSpPr>
      <dsp:spPr bwMode="white">
        <a:xfrm rot="5400000">
          <a:off x="3777441" y="-2555498"/>
          <a:ext cx="1134661" cy="6245657"/>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vert="horz" wrap="square" lIns="142240" tIns="12700" rIns="12700" bIns="127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lang="zh-CN" altLang="en-US" sz="2000" b="1" dirty="0" smtClean="0">
              <a:solidFill>
                <a:schemeClr val="dk1"/>
              </a:solidFill>
              <a:latin typeface="宋体" panose="02010600030101010101" pitchFamily="2" charset="-122"/>
              <a:ea typeface="宋体" panose="02010600030101010101" pitchFamily="2" charset="-122"/>
            </a:rPr>
            <a:t>交易性动机需求是指公司为了满足日常支付的需要而持有的一部分现金量。</a:t>
          </a:r>
          <a:endParaRPr lang="zh-CN" altLang="en-US" sz="2000" b="1" dirty="0">
            <a:solidFill>
              <a:schemeClr val="dk1"/>
            </a:solidFill>
            <a:latin typeface="宋体" panose="02010600030101010101" pitchFamily="2" charset="-122"/>
            <a:ea typeface="宋体" panose="02010600030101010101" pitchFamily="2" charset="-122"/>
          </a:endParaRPr>
        </a:p>
      </dsp:txBody>
      <dsp:txXfrm rot="5400000">
        <a:off x="3777441" y="-2555498"/>
        <a:ext cx="1134661" cy="6245657"/>
      </dsp:txXfrm>
    </dsp:sp>
    <dsp:sp modelId="{227ABDBF-8692-474F-B72D-1332B5724259}">
      <dsp:nvSpPr>
        <dsp:cNvPr id="5" name="燕尾形 4"/>
        <dsp:cNvSpPr/>
      </dsp:nvSpPr>
      <dsp:spPr bwMode="white">
        <a:xfrm rot="5400000">
          <a:off x="-261845" y="1814729"/>
          <a:ext cx="1745632" cy="1221943"/>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smtClean="0">
              <a:latin typeface="宋体" panose="02010600030101010101" pitchFamily="2" charset="-122"/>
              <a:ea typeface="宋体" panose="02010600030101010101" pitchFamily="2" charset="-122"/>
            </a:rPr>
            <a:t>预防性动机</a:t>
          </a:r>
        </a:p>
      </dsp:txBody>
      <dsp:txXfrm rot="5400000">
        <a:off x="-261845" y="1814729"/>
        <a:ext cx="1745632" cy="1221943"/>
      </dsp:txXfrm>
    </dsp:sp>
    <dsp:sp modelId="{3669FBCA-5B0D-4D4A-AAB4-D7D438A372FA}">
      <dsp:nvSpPr>
        <dsp:cNvPr id="6" name="同侧圆角矩形 5"/>
        <dsp:cNvSpPr/>
      </dsp:nvSpPr>
      <dsp:spPr bwMode="white">
        <a:xfrm rot="5400000">
          <a:off x="3777441" y="-1002614"/>
          <a:ext cx="1134661" cy="6245657"/>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vert="horz" wrap="square" lIns="142240" tIns="12700" rIns="12700" bIns="127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lang="zh-CN" altLang="en-US" sz="2000" b="1" dirty="0" smtClean="0">
              <a:solidFill>
                <a:schemeClr val="dk1"/>
              </a:solidFill>
              <a:latin typeface="宋体" panose="02010600030101010101" pitchFamily="2" charset="-122"/>
              <a:ea typeface="宋体" panose="02010600030101010101" pitchFamily="2" charset="-122"/>
            </a:rPr>
            <a:t>预防性动机需求是指公司为了应付意外出现的紧急情况而需要持有的现金量。</a:t>
          </a:r>
          <a:endParaRPr lang="zh-CN" altLang="en-US" sz="1200" dirty="0">
            <a:solidFill>
              <a:schemeClr val="dk1"/>
            </a:solidFill>
          </a:endParaRPr>
        </a:p>
      </dsp:txBody>
      <dsp:txXfrm rot="5400000">
        <a:off x="3777441" y="-1002614"/>
        <a:ext cx="1134661" cy="6245657"/>
      </dsp:txXfrm>
    </dsp:sp>
    <dsp:sp modelId="{9ADE20B7-717F-4ECC-A715-F168D25A8760}">
      <dsp:nvSpPr>
        <dsp:cNvPr id="7" name="燕尾形 6"/>
        <dsp:cNvSpPr/>
      </dsp:nvSpPr>
      <dsp:spPr bwMode="white">
        <a:xfrm rot="5400000">
          <a:off x="-261845" y="3367612"/>
          <a:ext cx="1745632" cy="1221943"/>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smtClean="0">
              <a:latin typeface="宋体" panose="02010600030101010101" pitchFamily="2" charset="-122"/>
              <a:ea typeface="宋体" panose="02010600030101010101" pitchFamily="2" charset="-122"/>
            </a:rPr>
            <a:t>投机性动机</a:t>
          </a:r>
        </a:p>
      </dsp:txBody>
      <dsp:txXfrm rot="5400000">
        <a:off x="-261845" y="3367612"/>
        <a:ext cx="1745632" cy="1221943"/>
      </dsp:txXfrm>
    </dsp:sp>
    <dsp:sp modelId="{985EB2B4-1669-4200-8B97-CC212C25C0FC}">
      <dsp:nvSpPr>
        <dsp:cNvPr id="8" name="同侧圆角矩形 7"/>
        <dsp:cNvSpPr/>
      </dsp:nvSpPr>
      <dsp:spPr bwMode="white">
        <a:xfrm rot="5400000">
          <a:off x="3777441" y="550269"/>
          <a:ext cx="1134661" cy="6245657"/>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vert="horz" wrap="square" lIns="142240" tIns="12700" rIns="12700" bIns="1270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nSpc>
              <a:spcPct val="150000"/>
            </a:lnSpc>
            <a:spcBef>
              <a:spcPct val="0"/>
            </a:spcBef>
            <a:spcAft>
              <a:spcPct val="15000"/>
            </a:spcAft>
            <a:buChar char="•"/>
          </a:pPr>
          <a:r>
            <a:rPr lang="zh-CN" altLang="en-US" sz="2000" b="1" dirty="0" smtClean="0">
              <a:solidFill>
                <a:schemeClr val="dk1"/>
              </a:solidFill>
              <a:latin typeface="宋体" panose="02010600030101010101" pitchFamily="2" charset="-122"/>
              <a:ea typeface="宋体" panose="02010600030101010101" pitchFamily="2" charset="-122"/>
            </a:rPr>
            <a:t>投机性动机需求是指公司为了抓住稍纵即逝的市场机会，获取较大收益而准备的现金量。</a:t>
          </a:r>
          <a:endParaRPr sz="6500">
            <a:solidFill>
              <a:schemeClr val="dk1"/>
            </a:solidFill>
          </a:endParaRPr>
        </a:p>
      </dsp:txBody>
      <dsp:txXfrm rot="5400000">
        <a:off x="3777441" y="550269"/>
        <a:ext cx="1134661" cy="6245657"/>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306435" cy="4479290"/>
        <a:chOff x="0" y="0"/>
        <a:chExt cx="8306435" cy="4479290"/>
      </a:xfrm>
    </dsp:grpSpPr>
    <dsp:sp modelId="{7B15892E-08B6-4CD5-ABC9-0C857FB417C0}">
      <dsp:nvSpPr>
        <dsp:cNvPr id="5" name="矩形 4"/>
        <dsp:cNvSpPr/>
      </dsp:nvSpPr>
      <dsp:spPr bwMode="white">
        <a:xfrm>
          <a:off x="0" y="2808868"/>
          <a:ext cx="8306435" cy="1638000"/>
        </a:xfrm>
        <a:prstGeom prst="rect">
          <a:avLst/>
        </a:prstGeom>
      </dsp:spPr>
      <dsp:style>
        <a:lnRef idx="2">
          <a:schemeClr val="accent1"/>
        </a:lnRef>
        <a:fillRef idx="1">
          <a:schemeClr val="lt1">
            <a:alpha val="90000"/>
          </a:schemeClr>
        </a:fillRef>
        <a:effectRef idx="0">
          <a:scrgbClr r="0" g="0" b="0"/>
        </a:effectRef>
        <a:fontRef idx="minor"/>
      </dsp:style>
      <dsp:txBody>
        <a:bodyPr lIns="644671" tIns="1353820" rIns="644671" bIns="46228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endParaRPr>
            <a:solidFill>
              <a:schemeClr val="dk1"/>
            </a:solidFill>
          </a:endParaRPr>
        </a:p>
      </dsp:txBody>
      <dsp:txXfrm>
        <a:off x="0" y="2808868"/>
        <a:ext cx="8306435" cy="1638000"/>
      </dsp:txXfrm>
    </dsp:sp>
    <dsp:sp modelId="{CAC27531-BB0F-4A55-92DD-EE9C66C88A92}">
      <dsp:nvSpPr>
        <dsp:cNvPr id="4" name="圆角矩形 3"/>
        <dsp:cNvSpPr/>
      </dsp:nvSpPr>
      <dsp:spPr bwMode="white">
        <a:xfrm>
          <a:off x="415322" y="32422"/>
          <a:ext cx="7268131" cy="3735846"/>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19774" tIns="0" rIns="219774" bIns="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50000"/>
            </a:lnSpc>
            <a:spcBef>
              <a:spcPct val="0"/>
            </a:spcBef>
            <a:spcAft>
              <a:spcPct val="35000"/>
            </a:spcAft>
          </a:pPr>
          <a:r>
            <a:rPr lang="zh-CN" altLang="en-US" sz="2000" b="1" dirty="0">
              <a:latin typeface="Arial" panose="020B0604020202020204" pitchFamily="34" charset="0"/>
              <a:sym typeface="+mn-ea"/>
            </a:rPr>
            <a:t>公司赊销的目的是为了扩大销售，增加盈利。但公司在提供赊销的同时，不可避免地会带来大量的应收账款，同时增加相应的应收账款相关成本，这就需要公司在应收账款所带来的盈利和相关成本之间做出权衡。公司进行应收账款管理的基本目标，就是在充分发挥应收账款功能的基础上，降低应收账款投资的成本，使提供商业信用、扩大销售所增加的收益大于有关的各项费用。 </a:t>
          </a:r>
          <a:endParaRPr lang="zh-CN" altLang="en-US" sz="2000" b="1" dirty="0">
            <a:latin typeface="宋体" panose="02010600030101010101" pitchFamily="2" charset="-122"/>
            <a:ea typeface="宋体" panose="02010600030101010101" pitchFamily="2" charset="-122"/>
          </a:endParaRPr>
        </a:p>
      </dsp:txBody>
      <dsp:txXfrm>
        <a:off x="415322" y="32422"/>
        <a:ext cx="7268131" cy="3735846"/>
      </dsp:txXfrm>
    </dsp:sp>
    <dsp:sp modelId="{4299D71C-D3CE-491F-ADDB-32700B5D970B}">
      <dsp:nvSpPr>
        <dsp:cNvPr id="3" name="矩形 2" hidden="1"/>
        <dsp:cNvSpPr/>
      </dsp:nvSpPr>
      <dsp:spPr>
        <a:xfrm>
          <a:off x="0" y="32422"/>
          <a:ext cx="415322" cy="3735846"/>
        </a:xfrm>
        <a:prstGeom prst="rect">
          <a:avLst/>
        </a:prstGeom>
      </dsp:spPr>
      <dsp:txXfrm>
        <a:off x="0" y="32422"/>
        <a:ext cx="415322" cy="3735846"/>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562215" cy="4933950"/>
        <a:chOff x="0" y="0"/>
        <a:chExt cx="7562215" cy="4933950"/>
      </a:xfrm>
    </dsp:grpSpPr>
    <dsp:sp modelId="{87910A3C-ECDC-4A60-BA9C-54E3F03BEE4A}">
      <dsp:nvSpPr>
        <dsp:cNvPr id="5" name="矩形 4"/>
        <dsp:cNvSpPr/>
      </dsp:nvSpPr>
      <dsp:spPr bwMode="white">
        <a:xfrm>
          <a:off x="0" y="1038033"/>
          <a:ext cx="7562215" cy="982800"/>
        </a:xfrm>
        <a:prstGeom prst="rect">
          <a:avLst/>
        </a:prstGeom>
      </dsp:spPr>
      <dsp:style>
        <a:lnRef idx="2">
          <a:schemeClr val="accent1"/>
        </a:lnRef>
        <a:fillRef idx="1">
          <a:schemeClr val="lt1">
            <a:alpha val="90000"/>
          </a:schemeClr>
        </a:fillRef>
        <a:effectRef idx="0">
          <a:scrgbClr r="0" g="0" b="0"/>
        </a:effectRef>
        <a:fontRef idx="minor"/>
      </dsp:style>
      <dsp:txBody>
        <a:bodyPr lIns="586911" tIns="812291" rIns="586911" bIns="277368" anchor="t"/>
        <a:lstStyle>
          <a:lvl1pPr algn="l">
            <a:defRPr sz="3900"/>
          </a:lvl1pPr>
          <a:lvl2pPr marL="285750" indent="-285750" algn="l">
            <a:defRPr sz="3900"/>
          </a:lvl2pPr>
          <a:lvl3pPr marL="571500" indent="-285750" algn="l">
            <a:defRPr sz="3900"/>
          </a:lvl3pPr>
          <a:lvl4pPr marL="857250" indent="-285750" algn="l">
            <a:defRPr sz="3900"/>
          </a:lvl4pPr>
          <a:lvl5pPr marL="1143000" indent="-285750" algn="l">
            <a:defRPr sz="3900"/>
          </a:lvl5pPr>
          <a:lvl6pPr marL="1428750" indent="-285750" algn="l">
            <a:defRPr sz="3900"/>
          </a:lvl6pPr>
          <a:lvl7pPr marL="1714500" indent="-285750" algn="l">
            <a:defRPr sz="3900"/>
          </a:lvl7pPr>
          <a:lvl8pPr marL="2000250" indent="-285750" algn="l">
            <a:defRPr sz="3900"/>
          </a:lvl8pPr>
          <a:lvl9pPr marL="2286000" indent="-285750" algn="l">
            <a:defRPr sz="3900"/>
          </a:lvl9pPr>
        </a:lstStyle>
        <a:p>
          <a:endParaRPr>
            <a:solidFill>
              <a:schemeClr val="dk1"/>
            </a:solidFill>
          </a:endParaRPr>
        </a:p>
      </dsp:txBody>
      <dsp:txXfrm>
        <a:off x="0" y="1038033"/>
        <a:ext cx="7562215" cy="982800"/>
      </dsp:txXfrm>
    </dsp:sp>
    <dsp:sp modelId="{EC734528-1C3C-4C4A-909C-EE81D85EC1DC}">
      <dsp:nvSpPr>
        <dsp:cNvPr id="4" name="圆角矩形 3"/>
        <dsp:cNvSpPr/>
      </dsp:nvSpPr>
      <dsp:spPr bwMode="white">
        <a:xfrm>
          <a:off x="378111" y="53850"/>
          <a:ext cx="6427905" cy="1559823"/>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00083" tIns="0" rIns="200083" bIns="0" anchor="ctr"/>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0">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第一，销售与收款的时间差。</a:t>
          </a:r>
          <a:endParaRPr lang="en-US" altLang="zh-CN" sz="2000" b="1" dirty="0" smtClean="0">
            <a:latin typeface="宋体" panose="02010600030101010101" pitchFamily="2" charset="-122"/>
            <a:ea typeface="宋体" panose="02010600030101010101" pitchFamily="2" charset="-122"/>
          </a:endParaRPr>
        </a:p>
        <a:p>
          <a:pPr lvl="0">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由于结算方式和结算手段等原因，使销售方在确认收入时尚未收到货款而形成销售方的应收账款，这部分应收账款不属于本节所要讨论的内容。</a:t>
          </a:r>
          <a:endParaRPr lang="zh-CN" altLang="en-US" sz="2000" b="1" dirty="0">
            <a:latin typeface="宋体" panose="02010600030101010101" pitchFamily="2" charset="-122"/>
            <a:ea typeface="宋体" panose="02010600030101010101" pitchFamily="2" charset="-122"/>
          </a:endParaRPr>
        </a:p>
      </dsp:txBody>
      <dsp:txXfrm>
        <a:off x="378111" y="53850"/>
        <a:ext cx="6427905" cy="1559823"/>
      </dsp:txXfrm>
    </dsp:sp>
    <dsp:sp modelId="{7B15892E-08B6-4CD5-ABC9-0C857FB417C0}">
      <dsp:nvSpPr>
        <dsp:cNvPr id="8" name="矩形 7"/>
        <dsp:cNvSpPr/>
      </dsp:nvSpPr>
      <dsp:spPr bwMode="white">
        <a:xfrm>
          <a:off x="0" y="3897300"/>
          <a:ext cx="7562215" cy="982800"/>
        </a:xfrm>
        <a:prstGeom prst="rect">
          <a:avLst/>
        </a:prstGeom>
      </dsp:spPr>
      <dsp:style>
        <a:lnRef idx="2">
          <a:schemeClr val="accent1"/>
        </a:lnRef>
        <a:fillRef idx="1">
          <a:schemeClr val="lt1">
            <a:alpha val="90000"/>
          </a:schemeClr>
        </a:fillRef>
        <a:effectRef idx="0">
          <a:scrgbClr r="0" g="0" b="0"/>
        </a:effectRef>
        <a:fontRef idx="minor"/>
      </dsp:style>
      <dsp:txBody>
        <a:bodyPr lIns="586911" tIns="812291" rIns="586911" bIns="277368" anchor="t"/>
        <a:lstStyle>
          <a:lvl1pPr algn="l">
            <a:defRPr sz="3900"/>
          </a:lvl1pPr>
          <a:lvl2pPr marL="285750" indent="-285750" algn="l">
            <a:defRPr sz="3900"/>
          </a:lvl2pPr>
          <a:lvl3pPr marL="571500" indent="-285750" algn="l">
            <a:defRPr sz="3900"/>
          </a:lvl3pPr>
          <a:lvl4pPr marL="857250" indent="-285750" algn="l">
            <a:defRPr sz="3900"/>
          </a:lvl4pPr>
          <a:lvl5pPr marL="1143000" indent="-285750" algn="l">
            <a:defRPr sz="3900"/>
          </a:lvl5pPr>
          <a:lvl6pPr marL="1428750" indent="-285750" algn="l">
            <a:defRPr sz="3900"/>
          </a:lvl6pPr>
          <a:lvl7pPr marL="1714500" indent="-285750" algn="l">
            <a:defRPr sz="3900"/>
          </a:lvl7pPr>
          <a:lvl8pPr marL="2000250" indent="-285750" algn="l">
            <a:defRPr sz="3900"/>
          </a:lvl8pPr>
          <a:lvl9pPr marL="2286000" indent="-285750" algn="l">
            <a:defRPr sz="3900"/>
          </a:lvl9pPr>
        </a:lstStyle>
        <a:p>
          <a:endParaRPr>
            <a:solidFill>
              <a:schemeClr val="dk1"/>
            </a:solidFill>
          </a:endParaRPr>
        </a:p>
      </dsp:txBody>
      <dsp:txXfrm>
        <a:off x="0" y="3897300"/>
        <a:ext cx="7562215" cy="982800"/>
      </dsp:txXfrm>
    </dsp:sp>
    <dsp:sp modelId="{CAC27531-BB0F-4A55-92DD-EE9C66C88A92}">
      <dsp:nvSpPr>
        <dsp:cNvPr id="7" name="圆角矩形 6"/>
        <dsp:cNvSpPr/>
      </dsp:nvSpPr>
      <dsp:spPr bwMode="white">
        <a:xfrm>
          <a:off x="378111" y="2231433"/>
          <a:ext cx="6616938" cy="2241508"/>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00083" tIns="0" rIns="200083" bIns="0" anchor="ctr"/>
        <a:lstStyle>
          <a:lvl1pPr algn="l">
            <a:defRPr sz="39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0">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第二，商业竞争。</a:t>
          </a:r>
          <a:endParaRPr lang="en-US" altLang="zh-CN" sz="2000" b="1" dirty="0" smtClean="0">
            <a:latin typeface="宋体" panose="02010600030101010101" pitchFamily="2" charset="-122"/>
            <a:ea typeface="宋体" panose="02010600030101010101" pitchFamily="2" charset="-122"/>
          </a:endParaRPr>
        </a:p>
        <a:p>
          <a:pPr lvl="0">
            <a:lnSpc>
              <a:spcPct val="100000"/>
            </a:lnSpc>
            <a:spcBef>
              <a:spcPct val="0"/>
            </a:spcBef>
            <a:spcAft>
              <a:spcPct val="35000"/>
            </a:spcAft>
          </a:pPr>
          <a:r>
            <a:rPr lang="zh-CN" altLang="en-US" sz="2000" b="1" dirty="0" smtClean="0">
              <a:latin typeface="宋体" panose="02010600030101010101" pitchFamily="2" charset="-122"/>
              <a:ea typeface="宋体" panose="02010600030101010101" pitchFamily="2" charset="-122"/>
            </a:rPr>
            <a:t>市场竞争日趋激烈，公司为扩大销售、占领市场，常常会采取赊销的方式销售商品或产品，从而形成应收账款。因此，本节所讨论的应收账款主要是赊销所产生的应收账款，并且是广义上的应收账款，包括记账形式的应收账款和票据形式的应收票据。</a:t>
          </a:r>
          <a:endParaRPr lang="zh-CN" altLang="en-US" sz="2000" b="1" dirty="0">
            <a:latin typeface="宋体" panose="02010600030101010101" pitchFamily="2" charset="-122"/>
            <a:ea typeface="宋体" panose="02010600030101010101" pitchFamily="2" charset="-122"/>
          </a:endParaRPr>
        </a:p>
      </dsp:txBody>
      <dsp:txXfrm>
        <a:off x="378111" y="2231433"/>
        <a:ext cx="6616938" cy="2241508"/>
      </dsp:txXfrm>
    </dsp:sp>
    <dsp:sp modelId="{5397F3D0-FDCA-441A-B68D-E8DCC47B4427}">
      <dsp:nvSpPr>
        <dsp:cNvPr id="3" name="矩形 2" hidden="1"/>
        <dsp:cNvSpPr/>
      </dsp:nvSpPr>
      <dsp:spPr>
        <a:xfrm>
          <a:off x="0" y="53850"/>
          <a:ext cx="378111" cy="1559823"/>
        </a:xfrm>
        <a:prstGeom prst="rect">
          <a:avLst/>
        </a:prstGeom>
      </dsp:spPr>
      <dsp:txXfrm>
        <a:off x="0" y="53850"/>
        <a:ext cx="378111" cy="1559823"/>
      </dsp:txXfrm>
    </dsp:sp>
    <dsp:sp modelId="{4299D71C-D3CE-491F-ADDB-32700B5D970B}">
      <dsp:nvSpPr>
        <dsp:cNvPr id="6" name="矩形 5" hidden="1"/>
        <dsp:cNvSpPr/>
      </dsp:nvSpPr>
      <dsp:spPr>
        <a:xfrm>
          <a:off x="0" y="2231433"/>
          <a:ext cx="378111" cy="2241508"/>
        </a:xfrm>
        <a:prstGeom prst="rect">
          <a:avLst/>
        </a:prstGeom>
      </dsp:spPr>
      <dsp:txXfrm>
        <a:off x="0" y="2231433"/>
        <a:ext cx="378111" cy="224150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type="upArrowCallout" r:blip="" rot="180">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type="upArrowCallout" r:blip="" rot="180">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linDir" val="fromT"/>
              <dgm:param type="chAlign" val="l"/>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srcNode" val="rootConnector"/>
                        <dgm:param type="dim" val="1D"/>
                        <dgm:param type="endSty" val="noArr"/>
                        <dgm:param type="connRout" val="bend"/>
                        <dgm:param type="begPts" val="bCtr"/>
                        <dgm:param type="endPts" val="midL"/>
                      </dgm:alg>
                    </dgm:if>
                    <dgm:else name="Name16">
                      <dgm:alg type="conn">
                        <dgm:param type="srcNode" val="rootConnector"/>
                        <dgm:param type="dim" val="1D"/>
                        <dgm:param type="endSty" val="noArr"/>
                        <dgm:param type="connRout" val="bend"/>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type="homePlate" r:blip="" rot="180"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image" Target="../media/image3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9.vml.rels><?xml version="1.0" encoding="UTF-8" standalone="yes"?>
<Relationships xmlns="http://schemas.openxmlformats.org/package/2006/relationships"><Relationship Id="rId4" Type="http://schemas.openxmlformats.org/officeDocument/2006/relationships/image" Target="../media/image47.wmf"/><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3077" name="备注占位符 4"/>
          <p:cNvSpPr>
            <a:spLocks noGrp="1"/>
          </p:cNvSpPr>
          <p:nvPr>
            <p:ph type="body" sz="quarter"/>
          </p:nvPr>
        </p:nvSpPr>
        <p:spPr>
          <a:xfrm>
            <a:off x="685800" y="4343400"/>
            <a:ext cx="5486400" cy="4114800"/>
          </a:xfrm>
          <a:prstGeom prst="rect">
            <a:avLst/>
          </a:prstGeom>
          <a:noFill/>
          <a:ln w="9525">
            <a:noFill/>
          </a:ln>
        </p:spPr>
        <p:txBody>
          <a:bodyPr lIns="91440" tIns="45720" rIns="91440" bIns="45720" anchor="t" anchorCtr="0"/>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幻灯片图像占位符 1"/>
          <p:cNvSpPr>
            <a:spLocks noGrp="1" noRot="1" noChangeAspect="1" noTextEdit="1"/>
          </p:cNvSpPr>
          <p:nvPr>
            <p:ph type="sldImg"/>
          </p:nvPr>
        </p:nvSpPr>
        <p:spPr>
          <a:ln>
            <a:solidFill>
              <a:srgbClr val="000000"/>
            </a:solidFill>
            <a:miter/>
          </a:ln>
        </p:spPr>
      </p:sp>
      <p:sp>
        <p:nvSpPr>
          <p:cNvPr id="9218" name="备注占位符 2"/>
          <p:cNvSpPr>
            <a:spLocks noGrp="1"/>
          </p:cNvSpPr>
          <p:nvPr>
            <p:ph type="body"/>
          </p:nvPr>
        </p:nvSpPr>
        <p:spPr/>
        <p:txBody>
          <a:bodyPr wrap="square" lIns="91440" tIns="45720" rIns="91440" bIns="45720" anchor="t" anchorCtr="0"/>
          <a:p>
            <a:pPr lvl="0" eaLnBrk="1" hangingPunct="1">
              <a:spcBef>
                <a:spcPct val="0"/>
              </a:spcBef>
            </a:pPr>
            <a:r>
              <a:rPr lang="zh-CN" altLang="en-US" dirty="0">
                <a:ea typeface="宋体" panose="02010600030101010101" pitchFamily="2" charset="-122"/>
              </a:rPr>
              <a:t>股票的内在价值可以采用现金流折现模型、零增长模型、不变增长模型分别不同情况来评估。具体计算公式请参考第四章内容。</a:t>
            </a:r>
            <a:endParaRPr lang="zh-CN" altLang="en-US" dirty="0">
              <a:ea typeface="宋体" panose="02010600030101010101" pitchFamily="2" charset="-122"/>
            </a:endParaRPr>
          </a:p>
        </p:txBody>
      </p:sp>
      <p:sp>
        <p:nvSpPr>
          <p:cNvPr id="9219" name="灯片编号占位符 3"/>
          <p:cNvSpPr txBox="1">
            <a:spLocks noGrp="1"/>
          </p:cNvSpPr>
          <p:nvPr>
            <p:ph type="sldNum" sz="quarter"/>
          </p:nvPr>
        </p:nvSpPr>
        <p:spPr>
          <a:xfrm>
            <a:off x="3884613" y="8685213"/>
            <a:ext cx="2971800" cy="457200"/>
          </a:xfrm>
          <a:prstGeom prst="rect">
            <a:avLst/>
          </a:prstGeom>
          <a:noFill/>
          <a:ln w="9525">
            <a:noFill/>
          </a:ln>
        </p:spPr>
        <p:txBody>
          <a:bodyPr lIns="91440" tIns="45720" rIns="91440" bIns="45720" anchor="b" anchorCtr="0"/>
          <a:p>
            <a:pPr lvl="0" indent="0" algn="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7"/>
          <p:cNvSpPr txBox="1">
            <a:spLocks noGrp="1"/>
          </p:cNvSpPr>
          <p:nvPr/>
        </p:nvSpPr>
        <p:spPr>
          <a:xfrm>
            <a:off x="3884613" y="8685213"/>
            <a:ext cx="2971800" cy="457200"/>
          </a:xfrm>
          <a:prstGeom prst="rect">
            <a:avLst/>
          </a:prstGeom>
          <a:noFill/>
          <a:ln w="9525">
            <a:noFill/>
          </a:ln>
        </p:spPr>
        <p:txBody>
          <a:bodyPr anchor="b" anchorCtr="0"/>
          <a:p>
            <a:pPr lvl="0" indent="0" algn="r"/>
            <a:fld id="{9A0DB2DC-4C9A-4742-B13C-FB6460FD3503}" type="slidenum">
              <a:rPr lang="en-US" altLang="zh-CN" sz="1200" dirty="0">
                <a:ea typeface="宋体" panose="02010600030101010101" pitchFamily="2" charset="-122"/>
              </a:rPr>
            </a:fld>
            <a:endParaRPr lang="en-US" altLang="zh-CN" sz="1200" dirty="0">
              <a:ea typeface="宋体" panose="02010600030101010101" pitchFamily="2" charset="-122"/>
            </a:endParaRPr>
          </a:p>
        </p:txBody>
      </p:sp>
      <p:sp>
        <p:nvSpPr>
          <p:cNvPr id="36866" name="Rectangle 2"/>
          <p:cNvSpPr>
            <a:spLocks noGrp="1" noRot="1" noChangeAspect="1" noTextEdit="1"/>
          </p:cNvSpPr>
          <p:nvPr>
            <p:ph type="sldImg"/>
          </p:nvPr>
        </p:nvSpPr>
        <p:spPr>
          <a:ln>
            <a:solidFill>
              <a:srgbClr val="000000"/>
            </a:solidFill>
            <a:miter/>
          </a:ln>
        </p:spPr>
      </p:sp>
      <p:sp>
        <p:nvSpPr>
          <p:cNvPr id="36867" name="Rectangle 3"/>
          <p:cNvSpPr>
            <a:spLocks noGrp="1"/>
          </p:cNvSpPr>
          <p:nvPr>
            <p:ph type="body"/>
          </p:nvPr>
        </p:nvSpPr>
        <p:spPr/>
        <p:txBody>
          <a:bodyPr wrap="square" lIns="91440" tIns="45720" rIns="91440" bIns="45720" anchor="t" anchorCtr="0"/>
          <a:p>
            <a:pPr lvl="0"/>
            <a:endParaRPr lang="zh-CN" altLang="zh-CN" dirty="0">
              <a:ea typeface="宋体" panose="02010600030101010101" pitchFamily="2" charset="-122"/>
            </a:endParaRPr>
          </a:p>
        </p:txBody>
      </p:sp>
      <p:sp>
        <p:nvSpPr>
          <p:cNvPr id="36868" name="页眉占位符 7"/>
          <p:cNvSpPr txBox="1">
            <a:spLocks noGrp="1"/>
          </p:cNvSpPr>
          <p:nvPr/>
        </p:nvSpPr>
        <p:spPr>
          <a:xfrm>
            <a:off x="0" y="0"/>
            <a:ext cx="2971800" cy="457200"/>
          </a:xfrm>
          <a:prstGeom prst="rect">
            <a:avLst/>
          </a:prstGeom>
          <a:noFill/>
          <a:ln w="9525">
            <a:noFill/>
          </a:ln>
        </p:spPr>
        <p:txBody>
          <a:bodyPr anchor="t" anchorCtr="0"/>
          <a:p>
            <a:pPr lvl="0" indent="0"/>
            <a:r>
              <a:rPr lang="zh-CN" altLang="en-US" sz="1200" dirty="0">
                <a:ea typeface="宋体" panose="02010600030101010101" pitchFamily="2" charset="-122"/>
              </a:rPr>
              <a:t>第一章财务管理总论</a:t>
            </a:r>
            <a:endParaRPr lang="zh-CN" altLang="en-US" sz="1200" dirty="0">
              <a:ea typeface="宋体" panose="02010600030101010101" pitchFamily="2" charset="-122"/>
            </a:endParaRPr>
          </a:p>
        </p:txBody>
      </p:sp>
      <p:sp>
        <p:nvSpPr>
          <p:cNvPr id="36869" name="灯片编号占位符 8"/>
          <p:cNvSpPr txBox="1">
            <a:spLocks noGrp="1"/>
          </p:cNvSpPr>
          <p:nvPr/>
        </p:nvSpPr>
        <p:spPr>
          <a:xfrm>
            <a:off x="3884613" y="8685213"/>
            <a:ext cx="2971800" cy="457200"/>
          </a:xfrm>
          <a:prstGeom prst="rect">
            <a:avLst/>
          </a:prstGeom>
          <a:noFill/>
          <a:ln w="9525">
            <a:noFill/>
          </a:ln>
        </p:spPr>
        <p:txBody>
          <a:bodyPr anchor="b" anchorCtr="0"/>
          <a:p>
            <a:pPr lvl="0" indent="0" algn="r"/>
            <a:fld id="{9A0DB2DC-4C9A-4742-B13C-FB6460FD3503}" type="slidenum">
              <a:rPr lang="en-US" altLang="zh-CN" sz="1200" dirty="0">
                <a:ea typeface="宋体" panose="02010600030101010101" pitchFamily="2" charset="-122"/>
              </a:rPr>
            </a:fld>
            <a:endParaRPr lang="en-US" altLang="zh-CN" sz="1200" dirty="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Grp="1" noRot="1" noChangeAspect="1" noTextEdit="1"/>
          </p:cNvSpPr>
          <p:nvPr>
            <p:ph type="sldImg"/>
          </p:nvPr>
        </p:nvSpPr>
        <p:spPr>
          <a:ln>
            <a:solidFill>
              <a:srgbClr val="000000"/>
            </a:solidFill>
            <a:miter/>
          </a:ln>
        </p:spPr>
      </p:sp>
      <p:sp>
        <p:nvSpPr>
          <p:cNvPr id="43010" name="备注占位符 2"/>
          <p:cNvSpPr>
            <a:spLocks noGrp="1"/>
          </p:cNvSpPr>
          <p:nvPr>
            <p:ph type="body"/>
          </p:nvPr>
        </p:nvSpPr>
        <p:spPr/>
        <p:txBody>
          <a:bodyPr wrap="square" lIns="91440" tIns="45720" rIns="91440" bIns="45720" anchor="t" anchorCtr="0"/>
          <a:p>
            <a:pPr lvl="0" eaLnBrk="1" hangingPunct="1">
              <a:spcBef>
                <a:spcPct val="0"/>
              </a:spcBef>
            </a:pPr>
            <a:endParaRPr lang="zh-CN" altLang="en-US" dirty="0">
              <a:ea typeface="宋体" panose="02010600030101010101" pitchFamily="2" charset="-122"/>
            </a:endParaRPr>
          </a:p>
        </p:txBody>
      </p:sp>
      <p:sp>
        <p:nvSpPr>
          <p:cNvPr id="43011" name="灯片编号占位符 3"/>
          <p:cNvSpPr txBox="1">
            <a:spLocks noGrp="1"/>
          </p:cNvSpPr>
          <p:nvPr>
            <p:ph type="sldNum" sz="quarter"/>
          </p:nvPr>
        </p:nvSpPr>
        <p:spPr>
          <a:xfrm>
            <a:off x="3884613" y="8685213"/>
            <a:ext cx="2971800" cy="457200"/>
          </a:xfrm>
          <a:prstGeom prst="rect">
            <a:avLst/>
          </a:prstGeom>
          <a:noFill/>
          <a:ln w="9525">
            <a:noFill/>
          </a:ln>
        </p:spPr>
        <p:txBody>
          <a:bodyPr lIns="91440" tIns="45720" rIns="91440" bIns="45720" anchor="b" anchorCtr="0"/>
          <a:p>
            <a:pPr lvl="0" indent="0" algn="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幻灯片图像占位符 1"/>
          <p:cNvSpPr>
            <a:spLocks noGrp="1" noRot="1" noChangeAspect="1" noTextEdit="1"/>
          </p:cNvSpPr>
          <p:nvPr>
            <p:ph type="sldImg"/>
          </p:nvPr>
        </p:nvSpPr>
        <p:spPr>
          <a:ln>
            <a:solidFill>
              <a:srgbClr val="000000"/>
            </a:solidFill>
            <a:miter/>
          </a:ln>
        </p:spPr>
      </p:sp>
      <p:sp>
        <p:nvSpPr>
          <p:cNvPr id="45058" name="备注占位符 2"/>
          <p:cNvSpPr>
            <a:spLocks noGrp="1"/>
          </p:cNvSpPr>
          <p:nvPr>
            <p:ph type="body"/>
          </p:nvPr>
        </p:nvSpPr>
        <p:spPr/>
        <p:txBody>
          <a:bodyPr wrap="square" lIns="91440" tIns="45720" rIns="91440" bIns="45720" anchor="t" anchorCtr="0"/>
          <a:p>
            <a:pPr lvl="0" eaLnBrk="1" hangingPunct="1">
              <a:spcBef>
                <a:spcPct val="0"/>
              </a:spcBef>
            </a:pPr>
            <a:endParaRPr lang="zh-CN" altLang="en-US" dirty="0">
              <a:ea typeface="宋体" panose="02010600030101010101" pitchFamily="2" charset="-122"/>
            </a:endParaRPr>
          </a:p>
        </p:txBody>
      </p:sp>
      <p:sp>
        <p:nvSpPr>
          <p:cNvPr id="45059" name="灯片编号占位符 3"/>
          <p:cNvSpPr txBox="1">
            <a:spLocks noGrp="1"/>
          </p:cNvSpPr>
          <p:nvPr>
            <p:ph type="sldNum" sz="quarter"/>
          </p:nvPr>
        </p:nvSpPr>
        <p:spPr>
          <a:xfrm>
            <a:off x="3884613" y="8685213"/>
            <a:ext cx="2971800" cy="457200"/>
          </a:xfrm>
          <a:prstGeom prst="rect">
            <a:avLst/>
          </a:prstGeom>
          <a:noFill/>
          <a:ln w="9525">
            <a:noFill/>
          </a:ln>
        </p:spPr>
        <p:txBody>
          <a:bodyPr lIns="91440" tIns="45720" rIns="91440" bIns="45720" anchor="b" anchorCtr="0"/>
          <a:p>
            <a:pPr lvl="0" indent="0" algn="r"/>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PhAnim="0"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grpSp>
        <p:nvGrpSpPr>
          <p:cNvPr id="19" name="Group 15"/>
          <p:cNvGrpSpPr/>
          <p:nvPr/>
        </p:nvGrpSpPr>
        <p:grpSpPr>
          <a:xfrm>
            <a:off x="152400" y="381000"/>
            <a:ext cx="6838950" cy="3365500"/>
            <a:chOff x="664" y="1951"/>
            <a:chExt cx="4308" cy="2120"/>
          </a:xfrm>
        </p:grpSpPr>
        <p:sp>
          <p:nvSpPr>
            <p:cNvPr id="20" name="Freeform 16"/>
            <p:cNvSpPr/>
            <p:nvPr/>
          </p:nvSpPr>
          <p:spPr bwMode="invGray">
            <a:xfrm>
              <a:off x="743" y="2045"/>
              <a:ext cx="1267" cy="1938"/>
            </a:xfrm>
            <a:custGeom>
              <a:avLst/>
              <a:gdLst/>
              <a:ahLst/>
              <a:cxnLst>
                <a:cxn ang="0">
                  <a:pos x="116" y="258"/>
                </a:cxn>
                <a:cxn ang="0">
                  <a:pos x="320" y="210"/>
                </a:cxn>
                <a:cxn ang="0">
                  <a:pos x="434" y="240"/>
                </a:cxn>
                <a:cxn ang="0">
                  <a:pos x="416" y="444"/>
                </a:cxn>
                <a:cxn ang="0">
                  <a:pos x="272" y="582"/>
                </a:cxn>
                <a:cxn ang="0">
                  <a:pos x="218" y="714"/>
                </a:cxn>
                <a:cxn ang="0">
                  <a:pos x="284" y="964"/>
                </a:cxn>
                <a:cxn ang="0">
                  <a:pos x="316" y="960"/>
                </a:cxn>
                <a:cxn ang="0">
                  <a:pos x="328" y="906"/>
                </a:cxn>
                <a:cxn ang="0">
                  <a:pos x="478" y="1154"/>
                </a:cxn>
                <a:cxn ang="0">
                  <a:pos x="650" y="1200"/>
                </a:cxn>
                <a:cxn ang="0">
                  <a:pos x="794" y="1350"/>
                </a:cxn>
                <a:cxn ang="0">
                  <a:pos x="854" y="1422"/>
                </a:cxn>
                <a:cxn ang="0">
                  <a:pos x="770" y="1608"/>
                </a:cxn>
                <a:cxn ang="0">
                  <a:pos x="916" y="1782"/>
                </a:cxn>
                <a:cxn ang="0">
                  <a:pos x="1034" y="2022"/>
                </a:cxn>
                <a:cxn ang="0">
                  <a:pos x="1094" y="2310"/>
                </a:cxn>
                <a:cxn ang="0">
                  <a:pos x="1194" y="2540"/>
                </a:cxn>
                <a:cxn ang="0">
                  <a:pos x="1280" y="2520"/>
                </a:cxn>
                <a:cxn ang="0">
                  <a:pos x="1244" y="2394"/>
                </a:cxn>
                <a:cxn ang="0">
                  <a:pos x="1288" y="2306"/>
                </a:cxn>
                <a:cxn ang="0">
                  <a:pos x="1368" y="2228"/>
                </a:cxn>
                <a:cxn ang="0">
                  <a:pos x="1448" y="2076"/>
                </a:cxn>
                <a:cxn ang="0">
                  <a:pos x="1568" y="1950"/>
                </a:cxn>
                <a:cxn ang="0">
                  <a:pos x="1622" y="1746"/>
                </a:cxn>
                <a:cxn ang="0">
                  <a:pos x="1552" y="1538"/>
                </a:cxn>
                <a:cxn ang="0">
                  <a:pos x="1376" y="1410"/>
                </a:cxn>
                <a:cxn ang="0">
                  <a:pos x="1104" y="1280"/>
                </a:cxn>
                <a:cxn ang="0">
                  <a:pos x="974" y="1260"/>
                </a:cxn>
                <a:cxn ang="0">
                  <a:pos x="904" y="1268"/>
                </a:cxn>
                <a:cxn ang="0">
                  <a:pos x="794" y="1308"/>
                </a:cxn>
                <a:cxn ang="0">
                  <a:pos x="758" y="1174"/>
                </a:cxn>
                <a:cxn ang="0">
                  <a:pos x="736" y="1062"/>
                </a:cxn>
                <a:cxn ang="0">
                  <a:pos x="632" y="1104"/>
                </a:cxn>
                <a:cxn ang="0">
                  <a:pos x="568" y="950"/>
                </a:cxn>
                <a:cxn ang="0">
                  <a:pos x="740" y="912"/>
                </a:cxn>
                <a:cxn ang="0">
                  <a:pos x="842" y="906"/>
                </a:cxn>
                <a:cxn ang="0">
                  <a:pos x="896" y="900"/>
                </a:cxn>
                <a:cxn ang="0">
                  <a:pos x="1058" y="750"/>
                </a:cxn>
                <a:cxn ang="0">
                  <a:pos x="1184" y="678"/>
                </a:cxn>
                <a:cxn ang="0">
                  <a:pos x="1278" y="636"/>
                </a:cxn>
                <a:cxn ang="0">
                  <a:pos x="1340" y="538"/>
                </a:cxn>
                <a:cxn ang="0">
                  <a:pos x="1288" y="512"/>
                </a:cxn>
                <a:cxn ang="0">
                  <a:pos x="1526" y="456"/>
                </a:cxn>
                <a:cxn ang="0">
                  <a:pos x="1406" y="342"/>
                </a:cxn>
                <a:cxn ang="0">
                  <a:pos x="1328" y="264"/>
                </a:cxn>
                <a:cxn ang="0">
                  <a:pos x="1222" y="364"/>
                </a:cxn>
                <a:cxn ang="0">
                  <a:pos x="1110" y="444"/>
                </a:cxn>
                <a:cxn ang="0">
                  <a:pos x="1022" y="304"/>
                </a:cxn>
                <a:cxn ang="0">
                  <a:pos x="1212" y="240"/>
                </a:cxn>
                <a:cxn ang="0">
                  <a:pos x="1266" y="198"/>
                </a:cxn>
                <a:cxn ang="0">
                  <a:pos x="1328" y="172"/>
                </a:cxn>
                <a:cxn ang="0">
                  <a:pos x="1286" y="144"/>
                </a:cxn>
                <a:cxn ang="0">
                  <a:pos x="1262" y="120"/>
                </a:cxn>
                <a:cxn ang="0">
                  <a:pos x="1202" y="102"/>
                </a:cxn>
                <a:cxn ang="0">
                  <a:pos x="1106" y="136"/>
                </a:cxn>
                <a:cxn ang="0">
                  <a:pos x="950" y="120"/>
                </a:cxn>
                <a:cxn ang="0">
                  <a:pos x="550" y="0"/>
                </a:cxn>
                <a:cxn ang="0">
                  <a:pos x="344" y="32"/>
                </a:cxn>
                <a:cxn ang="0">
                  <a:pos x="290" y="102"/>
                </a:cxn>
                <a:cxn ang="0">
                  <a:pos x="128" y="174"/>
                </a:cxn>
                <a:cxn ang="0">
                  <a:pos x="128" y="216"/>
                </a:cxn>
                <a:cxn ang="0">
                  <a:pos x="2" y="252"/>
                </a:cxn>
              </a:cxnLst>
              <a:rect l="0" t="0" r="r" b="b"/>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Freeform 17"/>
            <p:cNvSpPr/>
            <p:nvPr/>
          </p:nvSpPr>
          <p:spPr bwMode="invGray">
            <a:xfrm>
              <a:off x="703" y="2230"/>
              <a:ext cx="34" cy="28"/>
            </a:xfrm>
            <a:custGeom>
              <a:avLst/>
              <a:gdLst/>
              <a:ahLst/>
              <a:cxnLst>
                <a:cxn ang="0">
                  <a:pos x="16" y="4"/>
                </a:cxn>
                <a:cxn ang="0">
                  <a:pos x="0" y="22"/>
                </a:cxn>
                <a:cxn ang="0">
                  <a:pos x="22" y="38"/>
                </a:cxn>
                <a:cxn ang="0">
                  <a:pos x="46" y="26"/>
                </a:cxn>
                <a:cxn ang="0">
                  <a:pos x="30" y="0"/>
                </a:cxn>
                <a:cxn ang="0">
                  <a:pos x="16" y="4"/>
                </a:cxn>
              </a:cxnLst>
              <a:rect l="0" t="0" r="r" b="b"/>
              <a:pathLst>
                <a:path w="46" h="38">
                  <a:moveTo>
                    <a:pt x="16" y="4"/>
                  </a:moveTo>
                  <a:lnTo>
                    <a:pt x="0" y="22"/>
                  </a:lnTo>
                  <a:lnTo>
                    <a:pt x="22" y="38"/>
                  </a:lnTo>
                  <a:lnTo>
                    <a:pt x="46" y="26"/>
                  </a:lnTo>
                  <a:lnTo>
                    <a:pt x="30" y="0"/>
                  </a:lnTo>
                  <a:lnTo>
                    <a:pt x="16" y="4"/>
                  </a:ln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Freeform 18"/>
            <p:cNvSpPr/>
            <p:nvPr/>
          </p:nvSpPr>
          <p:spPr bwMode="invGray">
            <a:xfrm>
              <a:off x="1010" y="2353"/>
              <a:ext cx="39" cy="32"/>
            </a:xfrm>
            <a:custGeom>
              <a:avLst/>
              <a:gdLst/>
              <a:ahLst/>
              <a:cxnLst>
                <a:cxn ang="0">
                  <a:pos x="12" y="0"/>
                </a:cxn>
                <a:cxn ang="0">
                  <a:pos x="26" y="44"/>
                </a:cxn>
                <a:cxn ang="0">
                  <a:pos x="42" y="42"/>
                </a:cxn>
                <a:cxn ang="0">
                  <a:pos x="38" y="16"/>
                </a:cxn>
                <a:cxn ang="0">
                  <a:pos x="26" y="2"/>
                </a:cxn>
                <a:cxn ang="0">
                  <a:pos x="12" y="0"/>
                </a:cxn>
              </a:cxnLst>
              <a:rect l="0" t="0" r="r" b="b"/>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Freeform 19"/>
            <p:cNvSpPr/>
            <p:nvPr/>
          </p:nvSpPr>
          <p:spPr bwMode="invGray">
            <a:xfrm>
              <a:off x="1792" y="2409"/>
              <a:ext cx="98" cy="74"/>
            </a:xfrm>
            <a:custGeom>
              <a:avLst/>
              <a:gdLst/>
              <a:ahLst/>
              <a:cxnLst>
                <a:cxn ang="0">
                  <a:pos x="97" y="0"/>
                </a:cxn>
                <a:cxn ang="0">
                  <a:pos x="79" y="8"/>
                </a:cxn>
                <a:cxn ang="0">
                  <a:pos x="53" y="24"/>
                </a:cxn>
                <a:cxn ang="0">
                  <a:pos x="39" y="40"/>
                </a:cxn>
                <a:cxn ang="0">
                  <a:pos x="21" y="52"/>
                </a:cxn>
                <a:cxn ang="0">
                  <a:pos x="63" y="82"/>
                </a:cxn>
                <a:cxn ang="0">
                  <a:pos x="79" y="94"/>
                </a:cxn>
                <a:cxn ang="0">
                  <a:pos x="85" y="92"/>
                </a:cxn>
                <a:cxn ang="0">
                  <a:pos x="89" y="86"/>
                </a:cxn>
                <a:cxn ang="0">
                  <a:pos x="97" y="98"/>
                </a:cxn>
                <a:cxn ang="0">
                  <a:pos x="123" y="86"/>
                </a:cxn>
                <a:cxn ang="0">
                  <a:pos x="129" y="74"/>
                </a:cxn>
                <a:cxn ang="0">
                  <a:pos x="101" y="40"/>
                </a:cxn>
                <a:cxn ang="0">
                  <a:pos x="115" y="24"/>
                </a:cxn>
                <a:cxn ang="0">
                  <a:pos x="111" y="4"/>
                </a:cxn>
                <a:cxn ang="0">
                  <a:pos x="97" y="0"/>
                </a:cxn>
              </a:cxnLst>
              <a:rect l="0" t="0" r="r" b="b"/>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Freeform 20"/>
            <p:cNvSpPr/>
            <p:nvPr/>
          </p:nvSpPr>
          <p:spPr bwMode="invGray">
            <a:xfrm>
              <a:off x="1318" y="2793"/>
              <a:ext cx="158" cy="84"/>
            </a:xfrm>
            <a:custGeom>
              <a:avLst/>
              <a:gdLst/>
              <a:ahLst/>
              <a:cxnLst>
                <a:cxn ang="0">
                  <a:pos x="47" y="12"/>
                </a:cxn>
                <a:cxn ang="0">
                  <a:pos x="17" y="12"/>
                </a:cxn>
                <a:cxn ang="0">
                  <a:pos x="5" y="16"/>
                </a:cxn>
                <a:cxn ang="0">
                  <a:pos x="25" y="52"/>
                </a:cxn>
                <a:cxn ang="0">
                  <a:pos x="51" y="44"/>
                </a:cxn>
                <a:cxn ang="0">
                  <a:pos x="93" y="54"/>
                </a:cxn>
                <a:cxn ang="0">
                  <a:pos x="111" y="60"/>
                </a:cxn>
                <a:cxn ang="0">
                  <a:pos x="133" y="88"/>
                </a:cxn>
                <a:cxn ang="0">
                  <a:pos x="141" y="112"/>
                </a:cxn>
                <a:cxn ang="0">
                  <a:pos x="157" y="100"/>
                </a:cxn>
                <a:cxn ang="0">
                  <a:pos x="169" y="96"/>
                </a:cxn>
                <a:cxn ang="0">
                  <a:pos x="187" y="102"/>
                </a:cxn>
                <a:cxn ang="0">
                  <a:pos x="195" y="80"/>
                </a:cxn>
                <a:cxn ang="0">
                  <a:pos x="153" y="54"/>
                </a:cxn>
                <a:cxn ang="0">
                  <a:pos x="105" y="20"/>
                </a:cxn>
                <a:cxn ang="0">
                  <a:pos x="53" y="26"/>
                </a:cxn>
                <a:cxn ang="0">
                  <a:pos x="47" y="12"/>
                </a:cxn>
              </a:cxnLst>
              <a:rect l="0" t="0" r="r" b="b"/>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Freeform 21"/>
            <p:cNvSpPr/>
            <p:nvPr/>
          </p:nvSpPr>
          <p:spPr bwMode="invGray">
            <a:xfrm>
              <a:off x="1448" y="2857"/>
              <a:ext cx="99" cy="41"/>
            </a:xfrm>
            <a:custGeom>
              <a:avLst/>
              <a:gdLst/>
              <a:ahLst/>
              <a:cxnLst>
                <a:cxn ang="0">
                  <a:pos x="57" y="0"/>
                </a:cxn>
                <a:cxn ang="0">
                  <a:pos x="43" y="6"/>
                </a:cxn>
                <a:cxn ang="0">
                  <a:pos x="31" y="30"/>
                </a:cxn>
                <a:cxn ang="0">
                  <a:pos x="15" y="34"/>
                </a:cxn>
                <a:cxn ang="0">
                  <a:pos x="3" y="42"/>
                </a:cxn>
                <a:cxn ang="0">
                  <a:pos x="13" y="54"/>
                </a:cxn>
                <a:cxn ang="0">
                  <a:pos x="133" y="34"/>
                </a:cxn>
                <a:cxn ang="0">
                  <a:pos x="123" y="16"/>
                </a:cxn>
                <a:cxn ang="0">
                  <a:pos x="105" y="8"/>
                </a:cxn>
                <a:cxn ang="0">
                  <a:pos x="101" y="24"/>
                </a:cxn>
                <a:cxn ang="0">
                  <a:pos x="89" y="18"/>
                </a:cxn>
                <a:cxn ang="0">
                  <a:pos x="67" y="14"/>
                </a:cxn>
                <a:cxn ang="0">
                  <a:pos x="57" y="0"/>
                </a:cxn>
              </a:cxnLst>
              <a:rect l="0" t="0" r="r" b="b"/>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Freeform 22"/>
            <p:cNvSpPr/>
            <p:nvPr/>
          </p:nvSpPr>
          <p:spPr bwMode="invGray">
            <a:xfrm>
              <a:off x="1553" y="2883"/>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Freeform 23"/>
            <p:cNvSpPr/>
            <p:nvPr/>
          </p:nvSpPr>
          <p:spPr bwMode="invGray">
            <a:xfrm>
              <a:off x="1609" y="2886"/>
              <a:ext cx="12" cy="25"/>
            </a:xfrm>
            <a:custGeom>
              <a:avLst/>
              <a:gdLst/>
              <a:ahLst/>
              <a:cxnLst>
                <a:cxn ang="0">
                  <a:pos x="14" y="0"/>
                </a:cxn>
                <a:cxn ang="0">
                  <a:pos x="0" y="14"/>
                </a:cxn>
                <a:cxn ang="0">
                  <a:pos x="16" y="34"/>
                </a:cxn>
                <a:cxn ang="0">
                  <a:pos x="12" y="18"/>
                </a:cxn>
                <a:cxn ang="0">
                  <a:pos x="16" y="6"/>
                </a:cxn>
                <a:cxn ang="0">
                  <a:pos x="14" y="0"/>
                </a:cxn>
              </a:cxnLst>
              <a:rect l="0" t="0" r="r" b="b"/>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Freeform 24"/>
            <p:cNvSpPr/>
            <p:nvPr/>
          </p:nvSpPr>
          <p:spPr bwMode="invGray">
            <a:xfrm>
              <a:off x="1426" y="2040"/>
              <a:ext cx="180" cy="88"/>
            </a:xfrm>
            <a:custGeom>
              <a:avLst/>
              <a:gdLst/>
              <a:ahLst/>
              <a:cxnLst>
                <a:cxn ang="0">
                  <a:pos x="64" y="1"/>
                </a:cxn>
                <a:cxn ang="0">
                  <a:pos x="24" y="31"/>
                </a:cxn>
                <a:cxn ang="0">
                  <a:pos x="6" y="37"/>
                </a:cxn>
                <a:cxn ang="0">
                  <a:pos x="0" y="39"/>
                </a:cxn>
                <a:cxn ang="0">
                  <a:pos x="26" y="59"/>
                </a:cxn>
                <a:cxn ang="0">
                  <a:pos x="38" y="63"/>
                </a:cxn>
                <a:cxn ang="0">
                  <a:pos x="68" y="47"/>
                </a:cxn>
                <a:cxn ang="0">
                  <a:pos x="80" y="43"/>
                </a:cxn>
                <a:cxn ang="0">
                  <a:pos x="82" y="55"/>
                </a:cxn>
                <a:cxn ang="0">
                  <a:pos x="64" y="61"/>
                </a:cxn>
                <a:cxn ang="0">
                  <a:pos x="72" y="73"/>
                </a:cxn>
                <a:cxn ang="0">
                  <a:pos x="40" y="87"/>
                </a:cxn>
                <a:cxn ang="0">
                  <a:pos x="70" y="109"/>
                </a:cxn>
                <a:cxn ang="0">
                  <a:pos x="82" y="113"/>
                </a:cxn>
                <a:cxn ang="0">
                  <a:pos x="118" y="103"/>
                </a:cxn>
                <a:cxn ang="0">
                  <a:pos x="150" y="105"/>
                </a:cxn>
                <a:cxn ang="0">
                  <a:pos x="168" y="117"/>
                </a:cxn>
                <a:cxn ang="0">
                  <a:pos x="204" y="109"/>
                </a:cxn>
                <a:cxn ang="0">
                  <a:pos x="224" y="103"/>
                </a:cxn>
                <a:cxn ang="0">
                  <a:pos x="222" y="77"/>
                </a:cxn>
                <a:cxn ang="0">
                  <a:pos x="234" y="69"/>
                </a:cxn>
                <a:cxn ang="0">
                  <a:pos x="238" y="47"/>
                </a:cxn>
                <a:cxn ang="0">
                  <a:pos x="210" y="57"/>
                </a:cxn>
                <a:cxn ang="0">
                  <a:pos x="200" y="43"/>
                </a:cxn>
                <a:cxn ang="0">
                  <a:pos x="172" y="45"/>
                </a:cxn>
                <a:cxn ang="0">
                  <a:pos x="134" y="9"/>
                </a:cxn>
                <a:cxn ang="0">
                  <a:pos x="94" y="11"/>
                </a:cxn>
                <a:cxn ang="0">
                  <a:pos x="82" y="1"/>
                </a:cxn>
                <a:cxn ang="0">
                  <a:pos x="64" y="1"/>
                </a:cxn>
              </a:cxnLst>
              <a:rect l="0" t="0" r="r" b="b"/>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Freeform 25"/>
            <p:cNvSpPr/>
            <p:nvPr/>
          </p:nvSpPr>
          <p:spPr bwMode="invGray">
            <a:xfrm>
              <a:off x="1506" y="1999"/>
              <a:ext cx="146" cy="60"/>
            </a:xfrm>
            <a:custGeom>
              <a:avLst/>
              <a:gdLst/>
              <a:ahLst/>
              <a:cxnLst>
                <a:cxn ang="0">
                  <a:pos x="97" y="10"/>
                </a:cxn>
                <a:cxn ang="0">
                  <a:pos x="13" y="24"/>
                </a:cxn>
                <a:cxn ang="0">
                  <a:pos x="9" y="34"/>
                </a:cxn>
                <a:cxn ang="0">
                  <a:pos x="57" y="52"/>
                </a:cxn>
                <a:cxn ang="0">
                  <a:pos x="135" y="74"/>
                </a:cxn>
                <a:cxn ang="0">
                  <a:pos x="175" y="68"/>
                </a:cxn>
                <a:cxn ang="0">
                  <a:pos x="187" y="64"/>
                </a:cxn>
                <a:cxn ang="0">
                  <a:pos x="175" y="44"/>
                </a:cxn>
                <a:cxn ang="0">
                  <a:pos x="163" y="36"/>
                </a:cxn>
                <a:cxn ang="0">
                  <a:pos x="129" y="26"/>
                </a:cxn>
                <a:cxn ang="0">
                  <a:pos x="97" y="10"/>
                </a:cxn>
              </a:cxnLst>
              <a:rect l="0" t="0" r="r" b="b"/>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Freeform 26"/>
            <p:cNvSpPr/>
            <p:nvPr/>
          </p:nvSpPr>
          <p:spPr bwMode="invGray">
            <a:xfrm>
              <a:off x="1711" y="2069"/>
              <a:ext cx="233" cy="190"/>
            </a:xfrm>
            <a:custGeom>
              <a:avLst/>
              <a:gdLst/>
              <a:ahLst/>
              <a:cxnLst>
                <a:cxn ang="0">
                  <a:pos x="67" y="9"/>
                </a:cxn>
                <a:cxn ang="0">
                  <a:pos x="51" y="23"/>
                </a:cxn>
                <a:cxn ang="0">
                  <a:pos x="21" y="39"/>
                </a:cxn>
                <a:cxn ang="0">
                  <a:pos x="53" y="77"/>
                </a:cxn>
                <a:cxn ang="0">
                  <a:pos x="79" y="85"/>
                </a:cxn>
                <a:cxn ang="0">
                  <a:pos x="103" y="99"/>
                </a:cxn>
                <a:cxn ang="0">
                  <a:pos x="127" y="85"/>
                </a:cxn>
                <a:cxn ang="0">
                  <a:pos x="143" y="101"/>
                </a:cxn>
                <a:cxn ang="0">
                  <a:pos x="149" y="127"/>
                </a:cxn>
                <a:cxn ang="0">
                  <a:pos x="115" y="151"/>
                </a:cxn>
                <a:cxn ang="0">
                  <a:pos x="89" y="173"/>
                </a:cxn>
                <a:cxn ang="0">
                  <a:pos x="69" y="169"/>
                </a:cxn>
                <a:cxn ang="0">
                  <a:pos x="57" y="165"/>
                </a:cxn>
                <a:cxn ang="0">
                  <a:pos x="43" y="187"/>
                </a:cxn>
                <a:cxn ang="0">
                  <a:pos x="39" y="199"/>
                </a:cxn>
                <a:cxn ang="0">
                  <a:pos x="73" y="205"/>
                </a:cxn>
                <a:cxn ang="0">
                  <a:pos x="95" y="203"/>
                </a:cxn>
                <a:cxn ang="0">
                  <a:pos x="115" y="231"/>
                </a:cxn>
                <a:cxn ang="0">
                  <a:pos x="127" y="235"/>
                </a:cxn>
                <a:cxn ang="0">
                  <a:pos x="139" y="239"/>
                </a:cxn>
                <a:cxn ang="0">
                  <a:pos x="155" y="251"/>
                </a:cxn>
                <a:cxn ang="0">
                  <a:pos x="181" y="237"/>
                </a:cxn>
                <a:cxn ang="0">
                  <a:pos x="203" y="235"/>
                </a:cxn>
                <a:cxn ang="0">
                  <a:pos x="229" y="213"/>
                </a:cxn>
                <a:cxn ang="0">
                  <a:pos x="225" y="185"/>
                </a:cxn>
                <a:cxn ang="0">
                  <a:pos x="217" y="173"/>
                </a:cxn>
                <a:cxn ang="0">
                  <a:pos x="233" y="167"/>
                </a:cxn>
                <a:cxn ang="0">
                  <a:pos x="245" y="183"/>
                </a:cxn>
                <a:cxn ang="0">
                  <a:pos x="247" y="197"/>
                </a:cxn>
                <a:cxn ang="0">
                  <a:pos x="261" y="193"/>
                </a:cxn>
                <a:cxn ang="0">
                  <a:pos x="303" y="169"/>
                </a:cxn>
                <a:cxn ang="0">
                  <a:pos x="293" y="147"/>
                </a:cxn>
                <a:cxn ang="0">
                  <a:pos x="259" y="123"/>
                </a:cxn>
                <a:cxn ang="0">
                  <a:pos x="265" y="107"/>
                </a:cxn>
                <a:cxn ang="0">
                  <a:pos x="277" y="103"/>
                </a:cxn>
                <a:cxn ang="0">
                  <a:pos x="253" y="63"/>
                </a:cxn>
                <a:cxn ang="0">
                  <a:pos x="233" y="59"/>
                </a:cxn>
                <a:cxn ang="0">
                  <a:pos x="221" y="55"/>
                </a:cxn>
                <a:cxn ang="0">
                  <a:pos x="201" y="33"/>
                </a:cxn>
                <a:cxn ang="0">
                  <a:pos x="155" y="45"/>
                </a:cxn>
                <a:cxn ang="0">
                  <a:pos x="167" y="25"/>
                </a:cxn>
                <a:cxn ang="0">
                  <a:pos x="139" y="17"/>
                </a:cxn>
                <a:cxn ang="0">
                  <a:pos x="119" y="19"/>
                </a:cxn>
                <a:cxn ang="0">
                  <a:pos x="67" y="9"/>
                </a:cxn>
              </a:cxnLst>
              <a:rect l="0" t="0" r="r" b="b"/>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Freeform 27"/>
            <p:cNvSpPr/>
            <p:nvPr/>
          </p:nvSpPr>
          <p:spPr bwMode="invGray">
            <a:xfrm>
              <a:off x="1709" y="1987"/>
              <a:ext cx="44" cy="37"/>
            </a:xfrm>
            <a:custGeom>
              <a:avLst/>
              <a:gdLst/>
              <a:ahLst/>
              <a:cxnLst>
                <a:cxn ang="0">
                  <a:pos x="26" y="0"/>
                </a:cxn>
                <a:cxn ang="0">
                  <a:pos x="0" y="10"/>
                </a:cxn>
                <a:cxn ang="0">
                  <a:pos x="30" y="40"/>
                </a:cxn>
                <a:cxn ang="0">
                  <a:pos x="48" y="50"/>
                </a:cxn>
                <a:cxn ang="0">
                  <a:pos x="58" y="28"/>
                </a:cxn>
                <a:cxn ang="0">
                  <a:pos x="44" y="8"/>
                </a:cxn>
                <a:cxn ang="0">
                  <a:pos x="26" y="0"/>
                </a:cxn>
              </a:cxnLst>
              <a:rect l="0" t="0" r="r" b="b"/>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Freeform 28"/>
            <p:cNvSpPr/>
            <p:nvPr/>
          </p:nvSpPr>
          <p:spPr bwMode="invGray">
            <a:xfrm>
              <a:off x="1625" y="2057"/>
              <a:ext cx="65" cy="42"/>
            </a:xfrm>
            <a:custGeom>
              <a:avLst/>
              <a:gdLst/>
              <a:ahLst/>
              <a:cxnLst>
                <a:cxn ang="0">
                  <a:pos x="44" y="7"/>
                </a:cxn>
                <a:cxn ang="0">
                  <a:pos x="24" y="25"/>
                </a:cxn>
                <a:cxn ang="0">
                  <a:pos x="4" y="27"/>
                </a:cxn>
                <a:cxn ang="0">
                  <a:pos x="16" y="57"/>
                </a:cxn>
                <a:cxn ang="0">
                  <a:pos x="74" y="35"/>
                </a:cxn>
                <a:cxn ang="0">
                  <a:pos x="86" y="17"/>
                </a:cxn>
                <a:cxn ang="0">
                  <a:pos x="56" y="7"/>
                </a:cxn>
                <a:cxn ang="0">
                  <a:pos x="44" y="7"/>
                </a:cxn>
              </a:cxnLst>
              <a:rect l="0" t="0" r="r" b="b"/>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Freeform 29"/>
            <p:cNvSpPr/>
            <p:nvPr/>
          </p:nvSpPr>
          <p:spPr bwMode="invGray">
            <a:xfrm>
              <a:off x="1693" y="2065"/>
              <a:ext cx="54" cy="25"/>
            </a:xfrm>
            <a:custGeom>
              <a:avLst/>
              <a:gdLst/>
              <a:ahLst/>
              <a:cxnLst>
                <a:cxn ang="0">
                  <a:pos x="40" y="0"/>
                </a:cxn>
                <a:cxn ang="0">
                  <a:pos x="10" y="16"/>
                </a:cxn>
                <a:cxn ang="0">
                  <a:pos x="24" y="34"/>
                </a:cxn>
                <a:cxn ang="0">
                  <a:pos x="52" y="28"/>
                </a:cxn>
                <a:cxn ang="0">
                  <a:pos x="64" y="20"/>
                </a:cxn>
                <a:cxn ang="0">
                  <a:pos x="40" y="0"/>
                </a:cxn>
              </a:cxnLst>
              <a:rect l="0" t="0" r="r" b="b"/>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30"/>
            <p:cNvSpPr/>
            <p:nvPr/>
          </p:nvSpPr>
          <p:spPr bwMode="invGray">
            <a:xfrm>
              <a:off x="1664" y="2029"/>
              <a:ext cx="64" cy="34"/>
            </a:xfrm>
            <a:custGeom>
              <a:avLst/>
              <a:gdLst/>
              <a:ahLst/>
              <a:cxnLst>
                <a:cxn ang="0">
                  <a:pos x="58" y="10"/>
                </a:cxn>
                <a:cxn ang="0">
                  <a:pos x="28" y="4"/>
                </a:cxn>
                <a:cxn ang="0">
                  <a:pos x="0" y="18"/>
                </a:cxn>
                <a:cxn ang="0">
                  <a:pos x="40" y="32"/>
                </a:cxn>
                <a:cxn ang="0">
                  <a:pos x="64" y="40"/>
                </a:cxn>
                <a:cxn ang="0">
                  <a:pos x="84" y="18"/>
                </a:cxn>
                <a:cxn ang="0">
                  <a:pos x="82" y="6"/>
                </a:cxn>
                <a:cxn ang="0">
                  <a:pos x="64" y="0"/>
                </a:cxn>
                <a:cxn ang="0">
                  <a:pos x="58" y="10"/>
                </a:cxn>
              </a:cxnLst>
              <a:rect l="0" t="0" r="r" b="b"/>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31"/>
            <p:cNvSpPr/>
            <p:nvPr/>
          </p:nvSpPr>
          <p:spPr bwMode="invGray">
            <a:xfrm>
              <a:off x="1637" y="1997"/>
              <a:ext cx="44" cy="24"/>
            </a:xfrm>
            <a:custGeom>
              <a:avLst/>
              <a:gdLst/>
              <a:ahLst/>
              <a:cxnLst>
                <a:cxn ang="0">
                  <a:pos x="16" y="4"/>
                </a:cxn>
                <a:cxn ang="0">
                  <a:pos x="0" y="18"/>
                </a:cxn>
                <a:cxn ang="0">
                  <a:pos x="20" y="28"/>
                </a:cxn>
                <a:cxn ang="0">
                  <a:pos x="28" y="20"/>
                </a:cxn>
                <a:cxn ang="0">
                  <a:pos x="52" y="12"/>
                </a:cxn>
                <a:cxn ang="0">
                  <a:pos x="44" y="0"/>
                </a:cxn>
                <a:cxn ang="0">
                  <a:pos x="16" y="4"/>
                </a:cxn>
              </a:cxnLst>
              <a:rect l="0" t="0" r="r" b="b"/>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32"/>
            <p:cNvSpPr/>
            <p:nvPr/>
          </p:nvSpPr>
          <p:spPr bwMode="invGray">
            <a:xfrm>
              <a:off x="1751" y="2000"/>
              <a:ext cx="114" cy="77"/>
            </a:xfrm>
            <a:custGeom>
              <a:avLst/>
              <a:gdLst/>
              <a:ahLst/>
              <a:cxnLst>
                <a:cxn ang="0">
                  <a:pos x="38" y="0"/>
                </a:cxn>
                <a:cxn ang="0">
                  <a:pos x="14" y="6"/>
                </a:cxn>
                <a:cxn ang="0">
                  <a:pos x="4" y="38"/>
                </a:cxn>
                <a:cxn ang="0">
                  <a:pos x="12" y="56"/>
                </a:cxn>
                <a:cxn ang="0">
                  <a:pos x="0" y="72"/>
                </a:cxn>
                <a:cxn ang="0">
                  <a:pos x="56" y="86"/>
                </a:cxn>
                <a:cxn ang="0">
                  <a:pos x="82" y="92"/>
                </a:cxn>
                <a:cxn ang="0">
                  <a:pos x="152" y="86"/>
                </a:cxn>
                <a:cxn ang="0">
                  <a:pos x="76" y="70"/>
                </a:cxn>
                <a:cxn ang="0">
                  <a:pos x="54" y="62"/>
                </a:cxn>
                <a:cxn ang="0">
                  <a:pos x="44" y="52"/>
                </a:cxn>
                <a:cxn ang="0">
                  <a:pos x="50" y="34"/>
                </a:cxn>
                <a:cxn ang="0">
                  <a:pos x="38" y="0"/>
                </a:cxn>
              </a:cxnLst>
              <a:rect l="0" t="0" r="r" b="b"/>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33"/>
            <p:cNvSpPr/>
            <p:nvPr/>
          </p:nvSpPr>
          <p:spPr bwMode="invGray">
            <a:xfrm>
              <a:off x="664" y="2245"/>
              <a:ext cx="25" cy="15"/>
            </a:xfrm>
            <a:custGeom>
              <a:avLst/>
              <a:gdLst/>
              <a:ahLst/>
              <a:cxnLst>
                <a:cxn ang="0">
                  <a:pos x="34" y="0"/>
                </a:cxn>
                <a:cxn ang="0">
                  <a:pos x="24" y="20"/>
                </a:cxn>
                <a:cxn ang="0">
                  <a:pos x="4" y="18"/>
                </a:cxn>
                <a:cxn ang="0">
                  <a:pos x="4" y="6"/>
                </a:cxn>
                <a:cxn ang="0">
                  <a:pos x="34" y="0"/>
                </a:cxn>
              </a:cxnLst>
              <a:rect l="0" t="0" r="r" b="b"/>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34"/>
            <p:cNvSpPr/>
            <p:nvPr/>
          </p:nvSpPr>
          <p:spPr bwMode="invGray">
            <a:xfrm>
              <a:off x="1421" y="2756"/>
              <a:ext cx="16"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Freeform 35"/>
            <p:cNvSpPr/>
            <p:nvPr/>
          </p:nvSpPr>
          <p:spPr bwMode="invGray">
            <a:xfrm>
              <a:off x="1424" y="2781"/>
              <a:ext cx="16"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Freeform 36"/>
            <p:cNvSpPr/>
            <p:nvPr/>
          </p:nvSpPr>
          <p:spPr bwMode="invGray">
            <a:xfrm>
              <a:off x="1628" y="2913"/>
              <a:ext cx="15"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Freeform 37"/>
            <p:cNvSpPr/>
            <p:nvPr/>
          </p:nvSpPr>
          <p:spPr bwMode="invGray">
            <a:xfrm>
              <a:off x="1752" y="2429"/>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Freeform 38"/>
            <p:cNvSpPr/>
            <p:nvPr/>
          </p:nvSpPr>
          <p:spPr bwMode="invGray">
            <a:xfrm>
              <a:off x="1652" y="2224"/>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Freeform 39"/>
            <p:cNvSpPr/>
            <p:nvPr/>
          </p:nvSpPr>
          <p:spPr bwMode="invGray">
            <a:xfrm>
              <a:off x="1717" y="2045"/>
              <a:ext cx="39"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Freeform 40"/>
            <p:cNvSpPr/>
            <p:nvPr/>
          </p:nvSpPr>
          <p:spPr bwMode="invGray">
            <a:xfrm>
              <a:off x="1780" y="2153"/>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Freeform 41"/>
            <p:cNvSpPr/>
            <p:nvPr/>
          </p:nvSpPr>
          <p:spPr bwMode="invGray">
            <a:xfrm>
              <a:off x="1796" y="1951"/>
              <a:ext cx="696" cy="346"/>
            </a:xfrm>
            <a:custGeom>
              <a:avLst/>
              <a:gdLst/>
              <a:ahLst/>
              <a:cxnLst>
                <a:cxn ang="0">
                  <a:pos x="28" y="56"/>
                </a:cxn>
                <a:cxn ang="0">
                  <a:pos x="6" y="92"/>
                </a:cxn>
                <a:cxn ang="0">
                  <a:pos x="36" y="100"/>
                </a:cxn>
                <a:cxn ang="0">
                  <a:pos x="16" y="116"/>
                </a:cxn>
                <a:cxn ang="0">
                  <a:pos x="104" y="136"/>
                </a:cxn>
                <a:cxn ang="0">
                  <a:pos x="142" y="130"/>
                </a:cxn>
                <a:cxn ang="0">
                  <a:pos x="250" y="78"/>
                </a:cxn>
                <a:cxn ang="0">
                  <a:pos x="300" y="66"/>
                </a:cxn>
                <a:cxn ang="0">
                  <a:pos x="324" y="80"/>
                </a:cxn>
                <a:cxn ang="0">
                  <a:pos x="272" y="88"/>
                </a:cxn>
                <a:cxn ang="0">
                  <a:pos x="242" y="112"/>
                </a:cxn>
                <a:cxn ang="0">
                  <a:pos x="254" y="120"/>
                </a:cxn>
                <a:cxn ang="0">
                  <a:pos x="260" y="158"/>
                </a:cxn>
                <a:cxn ang="0">
                  <a:pos x="350" y="192"/>
                </a:cxn>
                <a:cxn ang="0">
                  <a:pos x="336" y="210"/>
                </a:cxn>
                <a:cxn ang="0">
                  <a:pos x="368" y="246"/>
                </a:cxn>
                <a:cxn ang="0">
                  <a:pos x="348" y="266"/>
                </a:cxn>
                <a:cxn ang="0">
                  <a:pos x="324" y="294"/>
                </a:cxn>
                <a:cxn ang="0">
                  <a:pos x="294" y="324"/>
                </a:cxn>
                <a:cxn ang="0">
                  <a:pos x="292" y="420"/>
                </a:cxn>
                <a:cxn ang="0">
                  <a:pos x="332" y="446"/>
                </a:cxn>
                <a:cxn ang="0">
                  <a:pos x="388" y="448"/>
                </a:cxn>
                <a:cxn ang="0">
                  <a:pos x="412" y="422"/>
                </a:cxn>
                <a:cxn ang="0">
                  <a:pos x="506" y="356"/>
                </a:cxn>
                <a:cxn ang="0">
                  <a:pos x="572" y="334"/>
                </a:cxn>
                <a:cxn ang="0">
                  <a:pos x="646" y="308"/>
                </a:cxn>
                <a:cxn ang="0">
                  <a:pos x="720" y="290"/>
                </a:cxn>
                <a:cxn ang="0">
                  <a:pos x="762" y="260"/>
                </a:cxn>
                <a:cxn ang="0">
                  <a:pos x="800" y="200"/>
                </a:cxn>
                <a:cxn ang="0">
                  <a:pos x="802" y="154"/>
                </a:cxn>
                <a:cxn ang="0">
                  <a:pos x="802" y="124"/>
                </a:cxn>
                <a:cxn ang="0">
                  <a:pos x="832" y="90"/>
                </a:cxn>
                <a:cxn ang="0">
                  <a:pos x="876" y="94"/>
                </a:cxn>
                <a:cxn ang="0">
                  <a:pos x="922" y="52"/>
                </a:cxn>
                <a:cxn ang="0">
                  <a:pos x="888" y="56"/>
                </a:cxn>
                <a:cxn ang="0">
                  <a:pos x="848" y="46"/>
                </a:cxn>
                <a:cxn ang="0">
                  <a:pos x="794" y="22"/>
                </a:cxn>
                <a:cxn ang="0">
                  <a:pos x="642" y="26"/>
                </a:cxn>
                <a:cxn ang="0">
                  <a:pos x="584" y="38"/>
                </a:cxn>
                <a:cxn ang="0">
                  <a:pos x="556" y="38"/>
                </a:cxn>
                <a:cxn ang="0">
                  <a:pos x="516" y="54"/>
                </a:cxn>
                <a:cxn ang="0">
                  <a:pos x="478" y="30"/>
                </a:cxn>
                <a:cxn ang="0">
                  <a:pos x="432" y="40"/>
                </a:cxn>
                <a:cxn ang="0">
                  <a:pos x="366" y="52"/>
                </a:cxn>
                <a:cxn ang="0">
                  <a:pos x="410" y="38"/>
                </a:cxn>
                <a:cxn ang="0">
                  <a:pos x="352" y="8"/>
                </a:cxn>
                <a:cxn ang="0">
                  <a:pos x="334" y="2"/>
                </a:cxn>
                <a:cxn ang="0">
                  <a:pos x="314" y="8"/>
                </a:cxn>
                <a:cxn ang="0">
                  <a:pos x="240" y="16"/>
                </a:cxn>
                <a:cxn ang="0">
                  <a:pos x="160" y="28"/>
                </a:cxn>
                <a:cxn ang="0">
                  <a:pos x="108" y="26"/>
                </a:cxn>
                <a:cxn ang="0">
                  <a:pos x="114" y="68"/>
                </a:cxn>
                <a:cxn ang="0">
                  <a:pos x="104" y="52"/>
                </a:cxn>
                <a:cxn ang="0">
                  <a:pos x="60" y="42"/>
                </a:cxn>
              </a:cxnLst>
              <a:rect l="0" t="0" r="r" b="b"/>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Freeform 42"/>
            <p:cNvSpPr/>
            <p:nvPr/>
          </p:nvSpPr>
          <p:spPr bwMode="invGray">
            <a:xfrm>
              <a:off x="2009" y="2135"/>
              <a:ext cx="39" cy="24"/>
            </a:xfrm>
            <a:custGeom>
              <a:avLst/>
              <a:gdLst/>
              <a:ahLst/>
              <a:cxnLst>
                <a:cxn ang="0">
                  <a:pos x="34" y="0"/>
                </a:cxn>
                <a:cxn ang="0">
                  <a:pos x="8" y="20"/>
                </a:cxn>
                <a:cxn ang="0">
                  <a:pos x="24" y="32"/>
                </a:cxn>
                <a:cxn ang="0">
                  <a:pos x="42" y="30"/>
                </a:cxn>
                <a:cxn ang="0">
                  <a:pos x="34" y="0"/>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Freeform 43"/>
            <p:cNvSpPr/>
            <p:nvPr/>
          </p:nvSpPr>
          <p:spPr bwMode="invGray">
            <a:xfrm>
              <a:off x="2292" y="2201"/>
              <a:ext cx="128" cy="54"/>
            </a:xfrm>
            <a:custGeom>
              <a:avLst/>
              <a:gdLst/>
              <a:ahLst/>
              <a:cxnLst>
                <a:cxn ang="0">
                  <a:pos x="102" y="8"/>
                </a:cxn>
                <a:cxn ang="0">
                  <a:pos x="66" y="4"/>
                </a:cxn>
                <a:cxn ang="0">
                  <a:pos x="54" y="0"/>
                </a:cxn>
                <a:cxn ang="0">
                  <a:pos x="0" y="28"/>
                </a:cxn>
                <a:cxn ang="0">
                  <a:pos x="28" y="40"/>
                </a:cxn>
                <a:cxn ang="0">
                  <a:pos x="42" y="60"/>
                </a:cxn>
                <a:cxn ang="0">
                  <a:pos x="66" y="68"/>
                </a:cxn>
                <a:cxn ang="0">
                  <a:pos x="78" y="72"/>
                </a:cxn>
                <a:cxn ang="0">
                  <a:pos x="130" y="60"/>
                </a:cxn>
                <a:cxn ang="0">
                  <a:pos x="172" y="44"/>
                </a:cxn>
                <a:cxn ang="0">
                  <a:pos x="148" y="18"/>
                </a:cxn>
                <a:cxn ang="0">
                  <a:pos x="136" y="4"/>
                </a:cxn>
                <a:cxn ang="0">
                  <a:pos x="102" y="8"/>
                </a:cxn>
              </a:cxnLst>
              <a:rect l="0" t="0" r="r" b="b"/>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Freeform 44"/>
            <p:cNvSpPr/>
            <p:nvPr/>
          </p:nvSpPr>
          <p:spPr bwMode="invGray">
            <a:xfrm>
              <a:off x="2393" y="2038"/>
              <a:ext cx="39" cy="24"/>
            </a:xfrm>
            <a:custGeom>
              <a:avLst/>
              <a:gdLst/>
              <a:ahLst/>
              <a:cxnLst>
                <a:cxn ang="0">
                  <a:pos x="34" y="0"/>
                </a:cxn>
                <a:cxn ang="0">
                  <a:pos x="8" y="20"/>
                </a:cxn>
                <a:cxn ang="0">
                  <a:pos x="24" y="32"/>
                </a:cxn>
                <a:cxn ang="0">
                  <a:pos x="42" y="30"/>
                </a:cxn>
                <a:cxn ang="0">
                  <a:pos x="34" y="0"/>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Freeform 45"/>
            <p:cNvSpPr/>
            <p:nvPr/>
          </p:nvSpPr>
          <p:spPr bwMode="invGray">
            <a:xfrm>
              <a:off x="2662" y="2006"/>
              <a:ext cx="155" cy="63"/>
            </a:xfrm>
            <a:custGeom>
              <a:avLst/>
              <a:gdLst/>
              <a:ahLst/>
              <a:cxnLst>
                <a:cxn ang="0">
                  <a:pos x="191" y="7"/>
                </a:cxn>
                <a:cxn ang="0">
                  <a:pos x="103" y="9"/>
                </a:cxn>
                <a:cxn ang="0">
                  <a:pos x="109" y="25"/>
                </a:cxn>
                <a:cxn ang="0">
                  <a:pos x="107" y="33"/>
                </a:cxn>
                <a:cxn ang="0">
                  <a:pos x="89" y="27"/>
                </a:cxn>
                <a:cxn ang="0">
                  <a:pos x="77" y="19"/>
                </a:cxn>
                <a:cxn ang="0">
                  <a:pos x="23" y="27"/>
                </a:cxn>
                <a:cxn ang="0">
                  <a:pos x="31" y="49"/>
                </a:cxn>
                <a:cxn ang="0">
                  <a:pos x="55" y="53"/>
                </a:cxn>
                <a:cxn ang="0">
                  <a:pos x="75" y="73"/>
                </a:cxn>
                <a:cxn ang="0">
                  <a:pos x="89" y="85"/>
                </a:cxn>
                <a:cxn ang="0">
                  <a:pos x="109" y="67"/>
                </a:cxn>
                <a:cxn ang="0">
                  <a:pos x="121" y="59"/>
                </a:cxn>
                <a:cxn ang="0">
                  <a:pos x="127" y="47"/>
                </a:cxn>
                <a:cxn ang="0">
                  <a:pos x="167" y="35"/>
                </a:cxn>
                <a:cxn ang="0">
                  <a:pos x="187" y="31"/>
                </a:cxn>
                <a:cxn ang="0">
                  <a:pos x="199" y="27"/>
                </a:cxn>
                <a:cxn ang="0">
                  <a:pos x="191" y="7"/>
                </a:cxn>
              </a:cxnLst>
              <a:rect l="0" t="0" r="r" b="b"/>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Freeform 46"/>
            <p:cNvSpPr/>
            <p:nvPr/>
          </p:nvSpPr>
          <p:spPr bwMode="invGray">
            <a:xfrm>
              <a:off x="2759" y="2039"/>
              <a:ext cx="48" cy="21"/>
            </a:xfrm>
            <a:custGeom>
              <a:avLst/>
              <a:gdLst/>
              <a:ahLst/>
              <a:cxnLst>
                <a:cxn ang="0">
                  <a:pos x="36" y="6"/>
                </a:cxn>
                <a:cxn ang="0">
                  <a:pos x="8" y="4"/>
                </a:cxn>
                <a:cxn ang="0">
                  <a:pos x="24" y="28"/>
                </a:cxn>
                <a:cxn ang="0">
                  <a:pos x="54" y="14"/>
                </a:cxn>
                <a:cxn ang="0">
                  <a:pos x="36" y="6"/>
                </a:cxn>
              </a:cxnLst>
              <a:rect l="0" t="0" r="r" b="b"/>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Freeform 47"/>
            <p:cNvSpPr/>
            <p:nvPr/>
          </p:nvSpPr>
          <p:spPr bwMode="invGray">
            <a:xfrm>
              <a:off x="2467" y="2311"/>
              <a:ext cx="109" cy="132"/>
            </a:xfrm>
            <a:custGeom>
              <a:avLst/>
              <a:gdLst/>
              <a:ahLst/>
              <a:cxnLst>
                <a:cxn ang="0">
                  <a:pos x="24" y="19"/>
                </a:cxn>
                <a:cxn ang="0">
                  <a:pos x="0" y="25"/>
                </a:cxn>
                <a:cxn ang="0">
                  <a:pos x="14" y="43"/>
                </a:cxn>
                <a:cxn ang="0">
                  <a:pos x="34" y="87"/>
                </a:cxn>
                <a:cxn ang="0">
                  <a:pos x="52" y="91"/>
                </a:cxn>
                <a:cxn ang="0">
                  <a:pos x="50" y="107"/>
                </a:cxn>
                <a:cxn ang="0">
                  <a:pos x="28" y="113"/>
                </a:cxn>
                <a:cxn ang="0">
                  <a:pos x="16" y="131"/>
                </a:cxn>
                <a:cxn ang="0">
                  <a:pos x="18" y="137"/>
                </a:cxn>
                <a:cxn ang="0">
                  <a:pos x="30" y="141"/>
                </a:cxn>
                <a:cxn ang="0">
                  <a:pos x="18" y="169"/>
                </a:cxn>
                <a:cxn ang="0">
                  <a:pos x="20" y="175"/>
                </a:cxn>
                <a:cxn ang="0">
                  <a:pos x="34" y="171"/>
                </a:cxn>
                <a:cxn ang="0">
                  <a:pos x="58" y="169"/>
                </a:cxn>
                <a:cxn ang="0">
                  <a:pos x="92" y="171"/>
                </a:cxn>
                <a:cxn ang="0">
                  <a:pos x="110" y="169"/>
                </a:cxn>
                <a:cxn ang="0">
                  <a:pos x="122" y="165"/>
                </a:cxn>
                <a:cxn ang="0">
                  <a:pos x="128" y="141"/>
                </a:cxn>
                <a:cxn ang="0">
                  <a:pos x="146" y="133"/>
                </a:cxn>
                <a:cxn ang="0">
                  <a:pos x="110" y="109"/>
                </a:cxn>
                <a:cxn ang="0">
                  <a:pos x="88" y="83"/>
                </a:cxn>
                <a:cxn ang="0">
                  <a:pos x="82" y="69"/>
                </a:cxn>
                <a:cxn ang="0">
                  <a:pos x="64" y="61"/>
                </a:cxn>
                <a:cxn ang="0">
                  <a:pos x="86" y="45"/>
                </a:cxn>
                <a:cxn ang="0">
                  <a:pos x="64" y="31"/>
                </a:cxn>
                <a:cxn ang="0">
                  <a:pos x="70" y="13"/>
                </a:cxn>
                <a:cxn ang="0">
                  <a:pos x="46" y="1"/>
                </a:cxn>
                <a:cxn ang="0">
                  <a:pos x="30" y="9"/>
                </a:cxn>
                <a:cxn ang="0">
                  <a:pos x="24" y="19"/>
                </a:cxn>
              </a:cxnLst>
              <a:rect l="0" t="0" r="r" b="b"/>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Freeform 48"/>
            <p:cNvSpPr/>
            <p:nvPr/>
          </p:nvSpPr>
          <p:spPr bwMode="invGray">
            <a:xfrm>
              <a:off x="2413" y="2359"/>
              <a:ext cx="69" cy="68"/>
            </a:xfrm>
            <a:custGeom>
              <a:avLst/>
              <a:gdLst/>
              <a:ahLst/>
              <a:cxnLst>
                <a:cxn ang="0">
                  <a:pos x="58" y="6"/>
                </a:cxn>
                <a:cxn ang="0">
                  <a:pos x="82" y="8"/>
                </a:cxn>
                <a:cxn ang="0">
                  <a:pos x="92" y="26"/>
                </a:cxn>
                <a:cxn ang="0">
                  <a:pos x="78" y="48"/>
                </a:cxn>
                <a:cxn ang="0">
                  <a:pos x="46" y="76"/>
                </a:cxn>
                <a:cxn ang="0">
                  <a:pos x="18" y="92"/>
                </a:cxn>
                <a:cxn ang="0">
                  <a:pos x="8" y="72"/>
                </a:cxn>
                <a:cxn ang="0">
                  <a:pos x="20" y="64"/>
                </a:cxn>
                <a:cxn ang="0">
                  <a:pos x="14" y="46"/>
                </a:cxn>
                <a:cxn ang="0">
                  <a:pos x="40" y="28"/>
                </a:cxn>
                <a:cxn ang="0">
                  <a:pos x="58" y="6"/>
                </a:cxn>
              </a:cxnLst>
              <a:rect l="0" t="0" r="r" b="b"/>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Freeform 49"/>
            <p:cNvSpPr/>
            <p:nvPr/>
          </p:nvSpPr>
          <p:spPr bwMode="invGray">
            <a:xfrm>
              <a:off x="4099" y="3502"/>
              <a:ext cx="474" cy="495"/>
            </a:xfrm>
            <a:custGeom>
              <a:avLst/>
              <a:gdLst/>
              <a:ahLst/>
              <a:cxnLst>
                <a:cxn ang="0">
                  <a:pos x="212" y="11"/>
                </a:cxn>
                <a:cxn ang="0">
                  <a:pos x="176" y="19"/>
                </a:cxn>
                <a:cxn ang="0">
                  <a:pos x="144" y="51"/>
                </a:cxn>
                <a:cxn ang="0">
                  <a:pos x="104" y="59"/>
                </a:cxn>
                <a:cxn ang="0">
                  <a:pos x="84" y="75"/>
                </a:cxn>
                <a:cxn ang="0">
                  <a:pos x="68" y="115"/>
                </a:cxn>
                <a:cxn ang="0">
                  <a:pos x="36" y="167"/>
                </a:cxn>
                <a:cxn ang="0">
                  <a:pos x="0" y="179"/>
                </a:cxn>
                <a:cxn ang="0">
                  <a:pos x="72" y="323"/>
                </a:cxn>
                <a:cxn ang="0">
                  <a:pos x="120" y="427"/>
                </a:cxn>
                <a:cxn ang="0">
                  <a:pos x="144" y="443"/>
                </a:cxn>
                <a:cxn ang="0">
                  <a:pos x="168" y="451"/>
                </a:cxn>
                <a:cxn ang="0">
                  <a:pos x="228" y="431"/>
                </a:cxn>
                <a:cxn ang="0">
                  <a:pos x="252" y="423"/>
                </a:cxn>
                <a:cxn ang="0">
                  <a:pos x="300" y="451"/>
                </a:cxn>
                <a:cxn ang="0">
                  <a:pos x="324" y="527"/>
                </a:cxn>
                <a:cxn ang="0">
                  <a:pos x="336" y="523"/>
                </a:cxn>
                <a:cxn ang="0">
                  <a:pos x="344" y="511"/>
                </a:cxn>
                <a:cxn ang="0">
                  <a:pos x="368" y="547"/>
                </a:cxn>
                <a:cxn ang="0">
                  <a:pos x="404" y="571"/>
                </a:cxn>
                <a:cxn ang="0">
                  <a:pos x="436" y="603"/>
                </a:cxn>
                <a:cxn ang="0">
                  <a:pos x="444" y="615"/>
                </a:cxn>
                <a:cxn ang="0">
                  <a:pos x="456" y="623"/>
                </a:cxn>
                <a:cxn ang="0">
                  <a:pos x="484" y="655"/>
                </a:cxn>
                <a:cxn ang="0">
                  <a:pos x="492" y="631"/>
                </a:cxn>
                <a:cxn ang="0">
                  <a:pos x="540" y="659"/>
                </a:cxn>
                <a:cxn ang="0">
                  <a:pos x="588" y="655"/>
                </a:cxn>
                <a:cxn ang="0">
                  <a:pos x="616" y="531"/>
                </a:cxn>
                <a:cxn ang="0">
                  <a:pos x="632" y="463"/>
                </a:cxn>
                <a:cxn ang="0">
                  <a:pos x="620" y="367"/>
                </a:cxn>
                <a:cxn ang="0">
                  <a:pos x="536" y="271"/>
                </a:cxn>
                <a:cxn ang="0">
                  <a:pos x="528" y="235"/>
                </a:cxn>
                <a:cxn ang="0">
                  <a:pos x="460" y="179"/>
                </a:cxn>
                <a:cxn ang="0">
                  <a:pos x="472" y="155"/>
                </a:cxn>
                <a:cxn ang="0">
                  <a:pos x="456" y="131"/>
                </a:cxn>
                <a:cxn ang="0">
                  <a:pos x="416" y="79"/>
                </a:cxn>
                <a:cxn ang="0">
                  <a:pos x="392" y="31"/>
                </a:cxn>
                <a:cxn ang="0">
                  <a:pos x="388" y="19"/>
                </a:cxn>
                <a:cxn ang="0">
                  <a:pos x="364" y="151"/>
                </a:cxn>
                <a:cxn ang="0">
                  <a:pos x="324" y="115"/>
                </a:cxn>
                <a:cxn ang="0">
                  <a:pos x="292" y="111"/>
                </a:cxn>
                <a:cxn ang="0">
                  <a:pos x="272" y="87"/>
                </a:cxn>
                <a:cxn ang="0">
                  <a:pos x="264" y="63"/>
                </a:cxn>
                <a:cxn ang="0">
                  <a:pos x="276" y="55"/>
                </a:cxn>
                <a:cxn ang="0">
                  <a:pos x="240" y="19"/>
                </a:cxn>
                <a:cxn ang="0">
                  <a:pos x="216" y="11"/>
                </a:cxn>
                <a:cxn ang="0">
                  <a:pos x="204" y="7"/>
                </a:cxn>
                <a:cxn ang="0">
                  <a:pos x="212" y="11"/>
                </a:cxn>
              </a:cxnLst>
              <a:rect l="0" t="0" r="r" b="b"/>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50"/>
            <p:cNvSpPr/>
            <p:nvPr/>
          </p:nvSpPr>
          <p:spPr bwMode="invGray">
            <a:xfrm>
              <a:off x="4246" y="3241"/>
              <a:ext cx="319" cy="210"/>
            </a:xfrm>
            <a:custGeom>
              <a:avLst/>
              <a:gdLst/>
              <a:ahLst/>
              <a:cxnLst>
                <a:cxn ang="0">
                  <a:pos x="84" y="60"/>
                </a:cxn>
                <a:cxn ang="0">
                  <a:pos x="68" y="36"/>
                </a:cxn>
                <a:cxn ang="0">
                  <a:pos x="64" y="16"/>
                </a:cxn>
                <a:cxn ang="0">
                  <a:pos x="52" y="12"/>
                </a:cxn>
                <a:cxn ang="0">
                  <a:pos x="16" y="16"/>
                </a:cxn>
                <a:cxn ang="0">
                  <a:pos x="44" y="40"/>
                </a:cxn>
                <a:cxn ang="0">
                  <a:pos x="48" y="52"/>
                </a:cxn>
                <a:cxn ang="0">
                  <a:pos x="24" y="68"/>
                </a:cxn>
                <a:cxn ang="0">
                  <a:pos x="88" y="92"/>
                </a:cxn>
                <a:cxn ang="0">
                  <a:pos x="124" y="112"/>
                </a:cxn>
                <a:cxn ang="0">
                  <a:pos x="128" y="124"/>
                </a:cxn>
                <a:cxn ang="0">
                  <a:pos x="140" y="132"/>
                </a:cxn>
                <a:cxn ang="0">
                  <a:pos x="148" y="156"/>
                </a:cxn>
                <a:cxn ang="0">
                  <a:pos x="132" y="196"/>
                </a:cxn>
                <a:cxn ang="0">
                  <a:pos x="180" y="188"/>
                </a:cxn>
                <a:cxn ang="0">
                  <a:pos x="192" y="216"/>
                </a:cxn>
                <a:cxn ang="0">
                  <a:pos x="216" y="224"/>
                </a:cxn>
                <a:cxn ang="0">
                  <a:pos x="228" y="228"/>
                </a:cxn>
                <a:cxn ang="0">
                  <a:pos x="252" y="224"/>
                </a:cxn>
                <a:cxn ang="0">
                  <a:pos x="276" y="196"/>
                </a:cxn>
                <a:cxn ang="0">
                  <a:pos x="336" y="252"/>
                </a:cxn>
                <a:cxn ang="0">
                  <a:pos x="364" y="280"/>
                </a:cxn>
                <a:cxn ang="0">
                  <a:pos x="360" y="224"/>
                </a:cxn>
                <a:cxn ang="0">
                  <a:pos x="336" y="200"/>
                </a:cxn>
                <a:cxn ang="0">
                  <a:pos x="372" y="168"/>
                </a:cxn>
                <a:cxn ang="0">
                  <a:pos x="408" y="156"/>
                </a:cxn>
                <a:cxn ang="0">
                  <a:pos x="420" y="152"/>
                </a:cxn>
                <a:cxn ang="0">
                  <a:pos x="424" y="140"/>
                </a:cxn>
                <a:cxn ang="0">
                  <a:pos x="356" y="148"/>
                </a:cxn>
                <a:cxn ang="0">
                  <a:pos x="304" y="140"/>
                </a:cxn>
                <a:cxn ang="0">
                  <a:pos x="300" y="128"/>
                </a:cxn>
                <a:cxn ang="0">
                  <a:pos x="292" y="116"/>
                </a:cxn>
                <a:cxn ang="0">
                  <a:pos x="220" y="80"/>
                </a:cxn>
                <a:cxn ang="0">
                  <a:pos x="160" y="60"/>
                </a:cxn>
                <a:cxn ang="0">
                  <a:pos x="136" y="52"/>
                </a:cxn>
                <a:cxn ang="0">
                  <a:pos x="80" y="52"/>
                </a:cxn>
                <a:cxn ang="0">
                  <a:pos x="68" y="32"/>
                </a:cxn>
                <a:cxn ang="0">
                  <a:pos x="68" y="0"/>
                </a:cxn>
              </a:cxnLst>
              <a:rect l="0" t="0" r="r" b="b"/>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Freeform 51"/>
            <p:cNvSpPr/>
            <p:nvPr/>
          </p:nvSpPr>
          <p:spPr bwMode="invGray">
            <a:xfrm>
              <a:off x="4255" y="3243"/>
              <a:ext cx="311" cy="211"/>
            </a:xfrm>
            <a:custGeom>
              <a:avLst/>
              <a:gdLst/>
              <a:ahLst/>
              <a:cxnLst>
                <a:cxn ang="0">
                  <a:pos x="0" y="1"/>
                </a:cxn>
                <a:cxn ang="0">
                  <a:pos x="20" y="37"/>
                </a:cxn>
                <a:cxn ang="0">
                  <a:pos x="28" y="49"/>
                </a:cxn>
                <a:cxn ang="0">
                  <a:pos x="84" y="89"/>
                </a:cxn>
                <a:cxn ang="0">
                  <a:pos x="120" y="113"/>
                </a:cxn>
                <a:cxn ang="0">
                  <a:pos x="132" y="121"/>
                </a:cxn>
                <a:cxn ang="0">
                  <a:pos x="136" y="169"/>
                </a:cxn>
                <a:cxn ang="0">
                  <a:pos x="116" y="201"/>
                </a:cxn>
                <a:cxn ang="0">
                  <a:pos x="136" y="197"/>
                </a:cxn>
                <a:cxn ang="0">
                  <a:pos x="148" y="189"/>
                </a:cxn>
                <a:cxn ang="0">
                  <a:pos x="160" y="201"/>
                </a:cxn>
                <a:cxn ang="0">
                  <a:pos x="184" y="217"/>
                </a:cxn>
                <a:cxn ang="0">
                  <a:pos x="208" y="233"/>
                </a:cxn>
                <a:cxn ang="0">
                  <a:pos x="240" y="221"/>
                </a:cxn>
                <a:cxn ang="0">
                  <a:pos x="248" y="197"/>
                </a:cxn>
                <a:cxn ang="0">
                  <a:pos x="268" y="201"/>
                </a:cxn>
                <a:cxn ang="0">
                  <a:pos x="292" y="209"/>
                </a:cxn>
                <a:cxn ang="0">
                  <a:pos x="340" y="281"/>
                </a:cxn>
                <a:cxn ang="0">
                  <a:pos x="356" y="277"/>
                </a:cxn>
                <a:cxn ang="0">
                  <a:pos x="352" y="253"/>
                </a:cxn>
                <a:cxn ang="0">
                  <a:pos x="316" y="197"/>
                </a:cxn>
                <a:cxn ang="0">
                  <a:pos x="360" y="173"/>
                </a:cxn>
                <a:cxn ang="0">
                  <a:pos x="408" y="145"/>
                </a:cxn>
                <a:cxn ang="0">
                  <a:pos x="409" y="120"/>
                </a:cxn>
                <a:cxn ang="0">
                  <a:pos x="367" y="138"/>
                </a:cxn>
                <a:cxn ang="0">
                  <a:pos x="308" y="137"/>
                </a:cxn>
                <a:cxn ang="0">
                  <a:pos x="264" y="97"/>
                </a:cxn>
                <a:cxn ang="0">
                  <a:pos x="180" y="61"/>
                </a:cxn>
                <a:cxn ang="0">
                  <a:pos x="132" y="33"/>
                </a:cxn>
                <a:cxn ang="0">
                  <a:pos x="92" y="41"/>
                </a:cxn>
                <a:cxn ang="0">
                  <a:pos x="76" y="57"/>
                </a:cxn>
                <a:cxn ang="0">
                  <a:pos x="56" y="17"/>
                </a:cxn>
                <a:cxn ang="0">
                  <a:pos x="0" y="1"/>
                </a:cxn>
              </a:cxnLst>
              <a:rect l="0" t="0" r="r" b="b"/>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Freeform 52"/>
            <p:cNvSpPr/>
            <p:nvPr/>
          </p:nvSpPr>
          <p:spPr bwMode="invGray">
            <a:xfrm>
              <a:off x="4485" y="4013"/>
              <a:ext cx="45" cy="58"/>
            </a:xfrm>
            <a:custGeom>
              <a:avLst/>
              <a:gdLst/>
              <a:ahLst/>
              <a:cxnLst>
                <a:cxn ang="0">
                  <a:pos x="32" y="18"/>
                </a:cxn>
                <a:cxn ang="0">
                  <a:pos x="0" y="18"/>
                </a:cxn>
                <a:cxn ang="0">
                  <a:pos x="20" y="42"/>
                </a:cxn>
                <a:cxn ang="0">
                  <a:pos x="28" y="66"/>
                </a:cxn>
                <a:cxn ang="0">
                  <a:pos x="32" y="78"/>
                </a:cxn>
                <a:cxn ang="0">
                  <a:pos x="60" y="50"/>
                </a:cxn>
                <a:cxn ang="0">
                  <a:pos x="32" y="18"/>
                </a:cxn>
              </a:cxnLst>
              <a:rect l="0" t="0" r="r" b="b"/>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Freeform 53"/>
            <p:cNvSpPr/>
            <p:nvPr/>
          </p:nvSpPr>
          <p:spPr bwMode="invGray">
            <a:xfrm>
              <a:off x="4621" y="3923"/>
              <a:ext cx="164" cy="85"/>
            </a:xfrm>
            <a:custGeom>
              <a:avLst/>
              <a:gdLst/>
              <a:ahLst/>
              <a:cxnLst>
                <a:cxn ang="0">
                  <a:pos x="47" y="73"/>
                </a:cxn>
                <a:cxn ang="0">
                  <a:pos x="39" y="61"/>
                </a:cxn>
                <a:cxn ang="0">
                  <a:pos x="15" y="69"/>
                </a:cxn>
                <a:cxn ang="0">
                  <a:pos x="39" y="113"/>
                </a:cxn>
                <a:cxn ang="0">
                  <a:pos x="123" y="89"/>
                </a:cxn>
                <a:cxn ang="0">
                  <a:pos x="147" y="73"/>
                </a:cxn>
                <a:cxn ang="0">
                  <a:pos x="171" y="65"/>
                </a:cxn>
                <a:cxn ang="0">
                  <a:pos x="219" y="19"/>
                </a:cxn>
                <a:cxn ang="0">
                  <a:pos x="210" y="0"/>
                </a:cxn>
                <a:cxn ang="0">
                  <a:pos x="179" y="17"/>
                </a:cxn>
                <a:cxn ang="0">
                  <a:pos x="107" y="41"/>
                </a:cxn>
                <a:cxn ang="0">
                  <a:pos x="83" y="45"/>
                </a:cxn>
                <a:cxn ang="0">
                  <a:pos x="59" y="53"/>
                </a:cxn>
                <a:cxn ang="0">
                  <a:pos x="47" y="73"/>
                </a:cxn>
              </a:cxnLst>
              <a:rect l="0" t="0" r="r" b="b"/>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54"/>
            <p:cNvSpPr/>
            <p:nvPr/>
          </p:nvSpPr>
          <p:spPr bwMode="invGray">
            <a:xfrm>
              <a:off x="4791" y="3873"/>
              <a:ext cx="104" cy="92"/>
            </a:xfrm>
            <a:custGeom>
              <a:avLst/>
              <a:gdLst/>
              <a:ahLst/>
              <a:cxnLst>
                <a:cxn ang="0">
                  <a:pos x="12" y="60"/>
                </a:cxn>
                <a:cxn ang="0">
                  <a:pos x="8" y="84"/>
                </a:cxn>
                <a:cxn ang="0">
                  <a:pos x="0" y="108"/>
                </a:cxn>
                <a:cxn ang="0">
                  <a:pos x="36" y="116"/>
                </a:cxn>
                <a:cxn ang="0">
                  <a:pos x="52" y="96"/>
                </a:cxn>
                <a:cxn ang="0">
                  <a:pos x="124" y="68"/>
                </a:cxn>
                <a:cxn ang="0">
                  <a:pos x="136" y="44"/>
                </a:cxn>
                <a:cxn ang="0">
                  <a:pos x="112" y="28"/>
                </a:cxn>
                <a:cxn ang="0">
                  <a:pos x="100" y="20"/>
                </a:cxn>
                <a:cxn ang="0">
                  <a:pos x="64" y="12"/>
                </a:cxn>
                <a:cxn ang="0">
                  <a:pos x="52" y="36"/>
                </a:cxn>
                <a:cxn ang="0">
                  <a:pos x="12" y="60"/>
                </a:cxn>
              </a:cxnLst>
              <a:rect l="0" t="0" r="r" b="b"/>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Freeform 55"/>
            <p:cNvSpPr/>
            <p:nvPr/>
          </p:nvSpPr>
          <p:spPr bwMode="invGray">
            <a:xfrm>
              <a:off x="4846" y="3832"/>
              <a:ext cx="37" cy="26"/>
            </a:xfrm>
            <a:custGeom>
              <a:avLst/>
              <a:gdLst/>
              <a:ahLst/>
              <a:cxnLst>
                <a:cxn ang="0">
                  <a:pos x="29" y="0"/>
                </a:cxn>
                <a:cxn ang="0">
                  <a:pos x="8" y="11"/>
                </a:cxn>
                <a:cxn ang="0">
                  <a:pos x="24" y="35"/>
                </a:cxn>
                <a:cxn ang="0">
                  <a:pos x="39" y="26"/>
                </a:cxn>
                <a:cxn ang="0">
                  <a:pos x="29" y="0"/>
                </a:cxn>
              </a:cxnLst>
              <a:rect l="0" t="0" r="r" b="b"/>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Freeform 56"/>
            <p:cNvSpPr/>
            <p:nvPr/>
          </p:nvSpPr>
          <p:spPr bwMode="invGray">
            <a:xfrm>
              <a:off x="3123" y="3346"/>
              <a:ext cx="123" cy="201"/>
            </a:xfrm>
            <a:custGeom>
              <a:avLst/>
              <a:gdLst/>
              <a:ahLst/>
              <a:cxnLst>
                <a:cxn ang="0">
                  <a:pos x="128" y="0"/>
                </a:cxn>
                <a:cxn ang="0">
                  <a:pos x="104" y="28"/>
                </a:cxn>
                <a:cxn ang="0">
                  <a:pos x="88" y="64"/>
                </a:cxn>
                <a:cxn ang="0">
                  <a:pos x="36" y="84"/>
                </a:cxn>
                <a:cxn ang="0">
                  <a:pos x="28" y="96"/>
                </a:cxn>
                <a:cxn ang="0">
                  <a:pos x="16" y="100"/>
                </a:cxn>
                <a:cxn ang="0">
                  <a:pos x="20" y="132"/>
                </a:cxn>
                <a:cxn ang="0">
                  <a:pos x="28" y="156"/>
                </a:cxn>
                <a:cxn ang="0">
                  <a:pos x="0" y="200"/>
                </a:cxn>
                <a:cxn ang="0">
                  <a:pos x="28" y="260"/>
                </a:cxn>
                <a:cxn ang="0">
                  <a:pos x="52" y="268"/>
                </a:cxn>
                <a:cxn ang="0">
                  <a:pos x="88" y="216"/>
                </a:cxn>
                <a:cxn ang="0">
                  <a:pos x="104" y="192"/>
                </a:cxn>
                <a:cxn ang="0">
                  <a:pos x="128" y="116"/>
                </a:cxn>
                <a:cxn ang="0">
                  <a:pos x="140" y="76"/>
                </a:cxn>
                <a:cxn ang="0">
                  <a:pos x="164" y="72"/>
                </a:cxn>
                <a:cxn ang="0">
                  <a:pos x="128" y="0"/>
                </a:cxn>
              </a:cxnLst>
              <a:rect l="0" t="0" r="r" b="b"/>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Freeform 57"/>
            <p:cNvSpPr/>
            <p:nvPr/>
          </p:nvSpPr>
          <p:spPr bwMode="invGray">
            <a:xfrm>
              <a:off x="3655" y="3034"/>
              <a:ext cx="49" cy="61"/>
            </a:xfrm>
            <a:custGeom>
              <a:avLst/>
              <a:gdLst/>
              <a:ahLst/>
              <a:cxnLst>
                <a:cxn ang="0">
                  <a:pos x="29" y="0"/>
                </a:cxn>
                <a:cxn ang="0">
                  <a:pos x="25" y="60"/>
                </a:cxn>
                <a:cxn ang="0">
                  <a:pos x="29" y="76"/>
                </a:cxn>
                <a:cxn ang="0">
                  <a:pos x="41" y="80"/>
                </a:cxn>
                <a:cxn ang="0">
                  <a:pos x="57" y="76"/>
                </a:cxn>
                <a:cxn ang="0">
                  <a:pos x="29" y="0"/>
                </a:cxn>
              </a:cxnLst>
              <a:rect l="0" t="0" r="r" b="b"/>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 name="Freeform 58"/>
            <p:cNvSpPr/>
            <p:nvPr/>
          </p:nvSpPr>
          <p:spPr bwMode="invGray">
            <a:xfrm>
              <a:off x="3988" y="3100"/>
              <a:ext cx="111" cy="183"/>
            </a:xfrm>
            <a:custGeom>
              <a:avLst/>
              <a:gdLst/>
              <a:ahLst/>
              <a:cxnLst>
                <a:cxn ang="0">
                  <a:pos x="96" y="0"/>
                </a:cxn>
                <a:cxn ang="0">
                  <a:pos x="60" y="84"/>
                </a:cxn>
                <a:cxn ang="0">
                  <a:pos x="36" y="92"/>
                </a:cxn>
                <a:cxn ang="0">
                  <a:pos x="12" y="108"/>
                </a:cxn>
                <a:cxn ang="0">
                  <a:pos x="40" y="188"/>
                </a:cxn>
                <a:cxn ang="0">
                  <a:pos x="52" y="224"/>
                </a:cxn>
                <a:cxn ang="0">
                  <a:pos x="60" y="236"/>
                </a:cxn>
                <a:cxn ang="0">
                  <a:pos x="84" y="244"/>
                </a:cxn>
                <a:cxn ang="0">
                  <a:pos x="96" y="196"/>
                </a:cxn>
                <a:cxn ang="0">
                  <a:pos x="124" y="168"/>
                </a:cxn>
                <a:cxn ang="0">
                  <a:pos x="112" y="68"/>
                </a:cxn>
                <a:cxn ang="0">
                  <a:pos x="140" y="48"/>
                </a:cxn>
                <a:cxn ang="0">
                  <a:pos x="112" y="20"/>
                </a:cxn>
                <a:cxn ang="0">
                  <a:pos x="96" y="0"/>
                </a:cxn>
              </a:cxnLst>
              <a:rect l="0" t="0" r="r" b="b"/>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3" name="Freeform 59"/>
            <p:cNvSpPr/>
            <p:nvPr/>
          </p:nvSpPr>
          <p:spPr bwMode="invGray">
            <a:xfrm>
              <a:off x="3894" y="3043"/>
              <a:ext cx="72" cy="137"/>
            </a:xfrm>
            <a:custGeom>
              <a:avLst/>
              <a:gdLst/>
              <a:ahLst/>
              <a:cxnLst>
                <a:cxn ang="0">
                  <a:pos x="48" y="2"/>
                </a:cxn>
                <a:cxn ang="0">
                  <a:pos x="51" y="35"/>
                </a:cxn>
                <a:cxn ang="0">
                  <a:pos x="60" y="62"/>
                </a:cxn>
                <a:cxn ang="0">
                  <a:pos x="62" y="92"/>
                </a:cxn>
                <a:cxn ang="0">
                  <a:pos x="68" y="105"/>
                </a:cxn>
                <a:cxn ang="0">
                  <a:pos x="71" y="126"/>
                </a:cxn>
                <a:cxn ang="0">
                  <a:pos x="57" y="93"/>
                </a:cxn>
                <a:cxn ang="0">
                  <a:pos x="35" y="78"/>
                </a:cxn>
                <a:cxn ang="0">
                  <a:pos x="5" y="83"/>
                </a:cxn>
                <a:cxn ang="0">
                  <a:pos x="8" y="102"/>
                </a:cxn>
                <a:cxn ang="0">
                  <a:pos x="41" y="114"/>
                </a:cxn>
                <a:cxn ang="0">
                  <a:pos x="57" y="135"/>
                </a:cxn>
                <a:cxn ang="0">
                  <a:pos x="71" y="135"/>
                </a:cxn>
                <a:cxn ang="0">
                  <a:pos x="78" y="150"/>
                </a:cxn>
                <a:cxn ang="0">
                  <a:pos x="96" y="179"/>
                </a:cxn>
                <a:cxn ang="0">
                  <a:pos x="81" y="126"/>
                </a:cxn>
                <a:cxn ang="0">
                  <a:pos x="80" y="93"/>
                </a:cxn>
                <a:cxn ang="0">
                  <a:pos x="71" y="63"/>
                </a:cxn>
                <a:cxn ang="0">
                  <a:pos x="63" y="41"/>
                </a:cxn>
                <a:cxn ang="0">
                  <a:pos x="57" y="20"/>
                </a:cxn>
                <a:cxn ang="0">
                  <a:pos x="48" y="2"/>
                </a:cxn>
              </a:cxnLst>
              <a:rect l="0" t="0" r="r" b="b"/>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Freeform 60"/>
            <p:cNvSpPr/>
            <p:nvPr/>
          </p:nvSpPr>
          <p:spPr bwMode="invGray">
            <a:xfrm>
              <a:off x="3943" y="3153"/>
              <a:ext cx="40" cy="131"/>
            </a:xfrm>
            <a:custGeom>
              <a:avLst/>
              <a:gdLst/>
              <a:ahLst/>
              <a:cxnLst>
                <a:cxn ang="0">
                  <a:pos x="6" y="0"/>
                </a:cxn>
                <a:cxn ang="0">
                  <a:pos x="0" y="25"/>
                </a:cxn>
                <a:cxn ang="0">
                  <a:pos x="9" y="54"/>
                </a:cxn>
                <a:cxn ang="0">
                  <a:pos x="18" y="94"/>
                </a:cxn>
                <a:cxn ang="0">
                  <a:pos x="34" y="129"/>
                </a:cxn>
                <a:cxn ang="0">
                  <a:pos x="54" y="175"/>
                </a:cxn>
                <a:cxn ang="0">
                  <a:pos x="40" y="115"/>
                </a:cxn>
                <a:cxn ang="0">
                  <a:pos x="34" y="93"/>
                </a:cxn>
                <a:cxn ang="0">
                  <a:pos x="28" y="61"/>
                </a:cxn>
                <a:cxn ang="0">
                  <a:pos x="25" y="46"/>
                </a:cxn>
                <a:cxn ang="0">
                  <a:pos x="16" y="37"/>
                </a:cxn>
                <a:cxn ang="0">
                  <a:pos x="6" y="0"/>
                </a:cxn>
              </a:cxnLst>
              <a:rect l="0" t="0" r="r" b="b"/>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Freeform 61"/>
            <p:cNvSpPr/>
            <p:nvPr/>
          </p:nvSpPr>
          <p:spPr bwMode="invGray">
            <a:xfrm>
              <a:off x="3988" y="3290"/>
              <a:ext cx="65" cy="54"/>
            </a:xfrm>
            <a:custGeom>
              <a:avLst/>
              <a:gdLst/>
              <a:ahLst/>
              <a:cxnLst>
                <a:cxn ang="0">
                  <a:pos x="2" y="0"/>
                </a:cxn>
                <a:cxn ang="0">
                  <a:pos x="8" y="34"/>
                </a:cxn>
                <a:cxn ang="0">
                  <a:pos x="23" y="43"/>
                </a:cxn>
                <a:cxn ang="0">
                  <a:pos x="48" y="49"/>
                </a:cxn>
                <a:cxn ang="0">
                  <a:pos x="62" y="57"/>
                </a:cxn>
                <a:cxn ang="0">
                  <a:pos x="74" y="66"/>
                </a:cxn>
                <a:cxn ang="0">
                  <a:pos x="86" y="69"/>
                </a:cxn>
                <a:cxn ang="0">
                  <a:pos x="72" y="39"/>
                </a:cxn>
                <a:cxn ang="0">
                  <a:pos x="63" y="22"/>
                </a:cxn>
                <a:cxn ang="0">
                  <a:pos x="36" y="24"/>
                </a:cxn>
                <a:cxn ang="0">
                  <a:pos x="24" y="19"/>
                </a:cxn>
                <a:cxn ang="0">
                  <a:pos x="6" y="0"/>
                </a:cxn>
                <a:cxn ang="0">
                  <a:pos x="2" y="0"/>
                </a:cxn>
              </a:cxnLst>
              <a:rect l="0" t="0" r="r" b="b"/>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 name="Freeform 62"/>
            <p:cNvSpPr/>
            <p:nvPr/>
          </p:nvSpPr>
          <p:spPr bwMode="invGray">
            <a:xfrm>
              <a:off x="4092" y="3195"/>
              <a:ext cx="83" cy="117"/>
            </a:xfrm>
            <a:custGeom>
              <a:avLst/>
              <a:gdLst/>
              <a:ahLst/>
              <a:cxnLst>
                <a:cxn ang="0">
                  <a:pos x="98" y="0"/>
                </a:cxn>
                <a:cxn ang="0">
                  <a:pos x="75" y="10"/>
                </a:cxn>
                <a:cxn ang="0">
                  <a:pos x="23" y="15"/>
                </a:cxn>
                <a:cxn ang="0">
                  <a:pos x="14" y="33"/>
                </a:cxn>
                <a:cxn ang="0">
                  <a:pos x="11" y="61"/>
                </a:cxn>
                <a:cxn ang="0">
                  <a:pos x="14" y="75"/>
                </a:cxn>
                <a:cxn ang="0">
                  <a:pos x="3" y="88"/>
                </a:cxn>
                <a:cxn ang="0">
                  <a:pos x="14" y="109"/>
                </a:cxn>
                <a:cxn ang="0">
                  <a:pos x="23" y="124"/>
                </a:cxn>
                <a:cxn ang="0">
                  <a:pos x="15" y="144"/>
                </a:cxn>
                <a:cxn ang="0">
                  <a:pos x="24" y="156"/>
                </a:cxn>
                <a:cxn ang="0">
                  <a:pos x="42" y="144"/>
                </a:cxn>
                <a:cxn ang="0">
                  <a:pos x="50" y="93"/>
                </a:cxn>
                <a:cxn ang="0">
                  <a:pos x="56" y="126"/>
                </a:cxn>
                <a:cxn ang="0">
                  <a:pos x="65" y="145"/>
                </a:cxn>
                <a:cxn ang="0">
                  <a:pos x="62" y="112"/>
                </a:cxn>
                <a:cxn ang="0">
                  <a:pos x="72" y="73"/>
                </a:cxn>
                <a:cxn ang="0">
                  <a:pos x="69" y="51"/>
                </a:cxn>
                <a:cxn ang="0">
                  <a:pos x="54" y="60"/>
                </a:cxn>
                <a:cxn ang="0">
                  <a:pos x="35" y="54"/>
                </a:cxn>
                <a:cxn ang="0">
                  <a:pos x="41" y="36"/>
                </a:cxn>
                <a:cxn ang="0">
                  <a:pos x="62" y="34"/>
                </a:cxn>
                <a:cxn ang="0">
                  <a:pos x="78" y="39"/>
                </a:cxn>
                <a:cxn ang="0">
                  <a:pos x="98" y="30"/>
                </a:cxn>
                <a:cxn ang="0">
                  <a:pos x="111" y="13"/>
                </a:cxn>
                <a:cxn ang="0">
                  <a:pos x="98" y="0"/>
                </a:cxn>
              </a:cxnLst>
              <a:rect l="0" t="0" r="r" b="b"/>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7" name="Freeform 63"/>
            <p:cNvSpPr/>
            <p:nvPr/>
          </p:nvSpPr>
          <p:spPr bwMode="invGray">
            <a:xfrm>
              <a:off x="4064" y="2777"/>
              <a:ext cx="22" cy="71"/>
            </a:xfrm>
            <a:custGeom>
              <a:avLst/>
              <a:gdLst/>
              <a:ahLst/>
              <a:cxnLst>
                <a:cxn ang="0">
                  <a:pos x="12" y="0"/>
                </a:cxn>
                <a:cxn ang="0">
                  <a:pos x="0" y="16"/>
                </a:cxn>
                <a:cxn ang="0">
                  <a:pos x="6" y="37"/>
                </a:cxn>
                <a:cxn ang="0">
                  <a:pos x="1" y="61"/>
                </a:cxn>
                <a:cxn ang="0">
                  <a:pos x="16" y="94"/>
                </a:cxn>
                <a:cxn ang="0">
                  <a:pos x="30" y="82"/>
                </a:cxn>
                <a:cxn ang="0">
                  <a:pos x="22" y="61"/>
                </a:cxn>
                <a:cxn ang="0">
                  <a:pos x="12" y="0"/>
                </a:cxn>
              </a:cxnLst>
              <a:rect l="0" t="0" r="r" b="b"/>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 name="Freeform 64"/>
            <p:cNvSpPr/>
            <p:nvPr/>
          </p:nvSpPr>
          <p:spPr bwMode="invGray">
            <a:xfrm>
              <a:off x="4078" y="2896"/>
              <a:ext cx="61" cy="118"/>
            </a:xfrm>
            <a:custGeom>
              <a:avLst/>
              <a:gdLst/>
              <a:ahLst/>
              <a:cxnLst>
                <a:cxn ang="0">
                  <a:pos x="12" y="2"/>
                </a:cxn>
                <a:cxn ang="0">
                  <a:pos x="0" y="20"/>
                </a:cxn>
                <a:cxn ang="0">
                  <a:pos x="8" y="49"/>
                </a:cxn>
                <a:cxn ang="0">
                  <a:pos x="6" y="107"/>
                </a:cxn>
                <a:cxn ang="0">
                  <a:pos x="17" y="103"/>
                </a:cxn>
                <a:cxn ang="0">
                  <a:pos x="20" y="115"/>
                </a:cxn>
                <a:cxn ang="0">
                  <a:pos x="29" y="122"/>
                </a:cxn>
                <a:cxn ang="0">
                  <a:pos x="38" y="140"/>
                </a:cxn>
                <a:cxn ang="0">
                  <a:pos x="48" y="128"/>
                </a:cxn>
                <a:cxn ang="0">
                  <a:pos x="65" y="134"/>
                </a:cxn>
                <a:cxn ang="0">
                  <a:pos x="63" y="109"/>
                </a:cxn>
                <a:cxn ang="0">
                  <a:pos x="48" y="104"/>
                </a:cxn>
                <a:cxn ang="0">
                  <a:pos x="39" y="91"/>
                </a:cxn>
                <a:cxn ang="0">
                  <a:pos x="33" y="73"/>
                </a:cxn>
                <a:cxn ang="0">
                  <a:pos x="41" y="53"/>
                </a:cxn>
                <a:cxn ang="0">
                  <a:pos x="35" y="35"/>
                </a:cxn>
                <a:cxn ang="0">
                  <a:pos x="42" y="20"/>
                </a:cxn>
                <a:cxn ang="0">
                  <a:pos x="29" y="4"/>
                </a:cxn>
                <a:cxn ang="0">
                  <a:pos x="18" y="7"/>
                </a:cxn>
                <a:cxn ang="0">
                  <a:pos x="12" y="2"/>
                </a:cxn>
              </a:cxnLst>
              <a:rect l="0" t="0" r="r" b="b"/>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 name="Freeform 65"/>
            <p:cNvSpPr/>
            <p:nvPr/>
          </p:nvSpPr>
          <p:spPr bwMode="invGray">
            <a:xfrm>
              <a:off x="4121" y="3052"/>
              <a:ext cx="64" cy="79"/>
            </a:xfrm>
            <a:custGeom>
              <a:avLst/>
              <a:gdLst/>
              <a:ahLst/>
              <a:cxnLst>
                <a:cxn ang="0">
                  <a:pos x="52" y="0"/>
                </a:cxn>
                <a:cxn ang="0">
                  <a:pos x="44" y="18"/>
                </a:cxn>
                <a:cxn ang="0">
                  <a:pos x="32" y="30"/>
                </a:cxn>
                <a:cxn ang="0">
                  <a:pos x="16" y="35"/>
                </a:cxn>
                <a:cxn ang="0">
                  <a:pos x="8" y="48"/>
                </a:cxn>
                <a:cxn ang="0">
                  <a:pos x="4" y="74"/>
                </a:cxn>
                <a:cxn ang="0">
                  <a:pos x="13" y="71"/>
                </a:cxn>
                <a:cxn ang="0">
                  <a:pos x="25" y="62"/>
                </a:cxn>
                <a:cxn ang="0">
                  <a:pos x="34" y="69"/>
                </a:cxn>
                <a:cxn ang="0">
                  <a:pos x="58" y="99"/>
                </a:cxn>
                <a:cxn ang="0">
                  <a:pos x="71" y="72"/>
                </a:cxn>
                <a:cxn ang="0">
                  <a:pos x="85" y="68"/>
                </a:cxn>
                <a:cxn ang="0">
                  <a:pos x="74" y="39"/>
                </a:cxn>
                <a:cxn ang="0">
                  <a:pos x="52" y="0"/>
                </a:cxn>
              </a:cxnLst>
              <a:rect l="0" t="0" r="r" b="b"/>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 name="Freeform 66"/>
            <p:cNvSpPr/>
            <p:nvPr/>
          </p:nvSpPr>
          <p:spPr bwMode="invGray">
            <a:xfrm>
              <a:off x="4197" y="3193"/>
              <a:ext cx="29" cy="49"/>
            </a:xfrm>
            <a:custGeom>
              <a:avLst/>
              <a:gdLst/>
              <a:ahLst/>
              <a:cxnLst>
                <a:cxn ang="0">
                  <a:pos x="6" y="27"/>
                </a:cxn>
                <a:cxn ang="0">
                  <a:pos x="26" y="66"/>
                </a:cxn>
                <a:cxn ang="0">
                  <a:pos x="30" y="52"/>
                </a:cxn>
                <a:cxn ang="0">
                  <a:pos x="38" y="40"/>
                </a:cxn>
                <a:cxn ang="0">
                  <a:pos x="30" y="25"/>
                </a:cxn>
                <a:cxn ang="0">
                  <a:pos x="20" y="13"/>
                </a:cxn>
                <a:cxn ang="0">
                  <a:pos x="11" y="1"/>
                </a:cxn>
                <a:cxn ang="0">
                  <a:pos x="2" y="12"/>
                </a:cxn>
                <a:cxn ang="0">
                  <a:pos x="6" y="27"/>
                </a:cxn>
              </a:cxnLst>
              <a:rect l="0" t="0" r="r" b="b"/>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 name="Freeform 67"/>
            <p:cNvSpPr/>
            <p:nvPr/>
          </p:nvSpPr>
          <p:spPr bwMode="invGray">
            <a:xfrm>
              <a:off x="4181" y="3275"/>
              <a:ext cx="18" cy="17"/>
            </a:xfrm>
            <a:custGeom>
              <a:avLst/>
              <a:gdLst/>
              <a:ahLst/>
              <a:cxnLst>
                <a:cxn ang="0">
                  <a:pos x="0" y="0"/>
                </a:cxn>
                <a:cxn ang="0">
                  <a:pos x="6" y="23"/>
                </a:cxn>
                <a:cxn ang="0">
                  <a:pos x="24" y="11"/>
                </a:cxn>
                <a:cxn ang="0">
                  <a:pos x="0" y="0"/>
                </a:cxn>
              </a:cxnLst>
              <a:rect l="0" t="0" r="r" b="b"/>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 name="Freeform 68"/>
            <p:cNvSpPr/>
            <p:nvPr/>
          </p:nvSpPr>
          <p:spPr bwMode="invGray">
            <a:xfrm>
              <a:off x="4208" y="3265"/>
              <a:ext cx="45" cy="37"/>
            </a:xfrm>
            <a:custGeom>
              <a:avLst/>
              <a:gdLst/>
              <a:ahLst/>
              <a:cxnLst>
                <a:cxn ang="0">
                  <a:pos x="9" y="0"/>
                </a:cxn>
                <a:cxn ang="0">
                  <a:pos x="0" y="18"/>
                </a:cxn>
                <a:cxn ang="0">
                  <a:pos x="28" y="33"/>
                </a:cxn>
                <a:cxn ang="0">
                  <a:pos x="42" y="46"/>
                </a:cxn>
                <a:cxn ang="0">
                  <a:pos x="60" y="42"/>
                </a:cxn>
                <a:cxn ang="0">
                  <a:pos x="49" y="24"/>
                </a:cxn>
                <a:cxn ang="0">
                  <a:pos x="28" y="3"/>
                </a:cxn>
                <a:cxn ang="0">
                  <a:pos x="19" y="16"/>
                </a:cxn>
                <a:cxn ang="0">
                  <a:pos x="9" y="0"/>
                </a:cxn>
              </a:cxnLst>
              <a:rect l="0" t="0" r="r" b="b"/>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3" name="Freeform 69"/>
            <p:cNvSpPr/>
            <p:nvPr/>
          </p:nvSpPr>
          <p:spPr bwMode="invGray">
            <a:xfrm>
              <a:off x="4277" y="3335"/>
              <a:ext cx="24" cy="33"/>
            </a:xfrm>
            <a:custGeom>
              <a:avLst/>
              <a:gdLst/>
              <a:ahLst/>
              <a:cxnLst>
                <a:cxn ang="0">
                  <a:pos x="28" y="0"/>
                </a:cxn>
                <a:cxn ang="0">
                  <a:pos x="10" y="11"/>
                </a:cxn>
                <a:cxn ang="0">
                  <a:pos x="12" y="32"/>
                </a:cxn>
                <a:cxn ang="0">
                  <a:pos x="24" y="36"/>
                </a:cxn>
                <a:cxn ang="0">
                  <a:pos x="28" y="0"/>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4" name="Freeform 70"/>
            <p:cNvSpPr/>
            <p:nvPr/>
          </p:nvSpPr>
          <p:spPr bwMode="invGray">
            <a:xfrm>
              <a:off x="4544" y="3293"/>
              <a:ext cx="46" cy="47"/>
            </a:xfrm>
            <a:custGeom>
              <a:avLst/>
              <a:gdLst/>
              <a:ahLst/>
              <a:cxnLst>
                <a:cxn ang="0">
                  <a:pos x="7" y="0"/>
                </a:cxn>
                <a:cxn ang="0">
                  <a:pos x="0" y="14"/>
                </a:cxn>
                <a:cxn ang="0">
                  <a:pos x="24" y="35"/>
                </a:cxn>
                <a:cxn ang="0">
                  <a:pos x="36" y="54"/>
                </a:cxn>
                <a:cxn ang="0">
                  <a:pos x="46" y="63"/>
                </a:cxn>
                <a:cxn ang="0">
                  <a:pos x="61" y="56"/>
                </a:cxn>
                <a:cxn ang="0">
                  <a:pos x="33" y="17"/>
                </a:cxn>
                <a:cxn ang="0">
                  <a:pos x="7" y="0"/>
                </a:cxn>
              </a:cxnLst>
              <a:rect l="0" t="0" r="r" b="b"/>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 name="Freeform 71"/>
            <p:cNvSpPr/>
            <p:nvPr/>
          </p:nvSpPr>
          <p:spPr bwMode="invGray">
            <a:xfrm>
              <a:off x="4147" y="3352"/>
              <a:ext cx="46" cy="50"/>
            </a:xfrm>
            <a:custGeom>
              <a:avLst/>
              <a:gdLst/>
              <a:ahLst/>
              <a:cxnLst>
                <a:cxn ang="0">
                  <a:pos x="28" y="7"/>
                </a:cxn>
                <a:cxn ang="0">
                  <a:pos x="30" y="34"/>
                </a:cxn>
                <a:cxn ang="0">
                  <a:pos x="16" y="43"/>
                </a:cxn>
                <a:cxn ang="0">
                  <a:pos x="22" y="67"/>
                </a:cxn>
                <a:cxn ang="0">
                  <a:pos x="48" y="58"/>
                </a:cxn>
                <a:cxn ang="0">
                  <a:pos x="60" y="47"/>
                </a:cxn>
                <a:cxn ang="0">
                  <a:pos x="51" y="28"/>
                </a:cxn>
                <a:cxn ang="0">
                  <a:pos x="57" y="14"/>
                </a:cxn>
                <a:cxn ang="0">
                  <a:pos x="55" y="2"/>
                </a:cxn>
                <a:cxn ang="0">
                  <a:pos x="46" y="4"/>
                </a:cxn>
                <a:cxn ang="0">
                  <a:pos x="51" y="5"/>
                </a:cxn>
                <a:cxn ang="0">
                  <a:pos x="49" y="16"/>
                </a:cxn>
                <a:cxn ang="0">
                  <a:pos x="43" y="23"/>
                </a:cxn>
                <a:cxn ang="0">
                  <a:pos x="28" y="7"/>
                </a:cxn>
              </a:cxnLst>
              <a:rect l="0" t="0" r="r" b="b"/>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6" name="Freeform 72"/>
            <p:cNvSpPr/>
            <p:nvPr/>
          </p:nvSpPr>
          <p:spPr bwMode="invGray">
            <a:xfrm>
              <a:off x="4098" y="3371"/>
              <a:ext cx="32" cy="27"/>
            </a:xfrm>
            <a:custGeom>
              <a:avLst/>
              <a:gdLst/>
              <a:ahLst/>
              <a:cxnLst>
                <a:cxn ang="0">
                  <a:pos x="21" y="3"/>
                </a:cxn>
                <a:cxn ang="0">
                  <a:pos x="6" y="6"/>
                </a:cxn>
                <a:cxn ang="0">
                  <a:pos x="33" y="36"/>
                </a:cxn>
                <a:cxn ang="0">
                  <a:pos x="42" y="30"/>
                </a:cxn>
                <a:cxn ang="0">
                  <a:pos x="21" y="3"/>
                </a:cxn>
              </a:cxnLst>
              <a:rect l="0" t="0" r="r" b="b"/>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7" name="Freeform 73"/>
            <p:cNvSpPr/>
            <p:nvPr/>
          </p:nvSpPr>
          <p:spPr bwMode="invGray">
            <a:xfrm>
              <a:off x="4077" y="3342"/>
              <a:ext cx="24" cy="31"/>
            </a:xfrm>
            <a:custGeom>
              <a:avLst/>
              <a:gdLst/>
              <a:ahLst/>
              <a:cxnLst>
                <a:cxn ang="0">
                  <a:pos x="21" y="0"/>
                </a:cxn>
                <a:cxn ang="0">
                  <a:pos x="0" y="26"/>
                </a:cxn>
                <a:cxn ang="0">
                  <a:pos x="16" y="24"/>
                </a:cxn>
                <a:cxn ang="0">
                  <a:pos x="19" y="29"/>
                </a:cxn>
                <a:cxn ang="0">
                  <a:pos x="16" y="35"/>
                </a:cxn>
                <a:cxn ang="0">
                  <a:pos x="30" y="21"/>
                </a:cxn>
                <a:cxn ang="0">
                  <a:pos x="24" y="9"/>
                </a:cxn>
                <a:cxn ang="0">
                  <a:pos x="21" y="0"/>
                </a:cxn>
              </a:cxnLst>
              <a:rect l="0" t="0" r="r" b="b"/>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 name="Freeform 74"/>
            <p:cNvSpPr/>
            <p:nvPr/>
          </p:nvSpPr>
          <p:spPr bwMode="invGray">
            <a:xfrm>
              <a:off x="4111" y="3353"/>
              <a:ext cx="34" cy="24"/>
            </a:xfrm>
            <a:custGeom>
              <a:avLst/>
              <a:gdLst/>
              <a:ahLst/>
              <a:cxnLst>
                <a:cxn ang="0">
                  <a:pos x="21" y="0"/>
                </a:cxn>
                <a:cxn ang="0">
                  <a:pos x="0" y="7"/>
                </a:cxn>
                <a:cxn ang="0">
                  <a:pos x="27" y="31"/>
                </a:cxn>
                <a:cxn ang="0">
                  <a:pos x="45" y="24"/>
                </a:cxn>
                <a:cxn ang="0">
                  <a:pos x="22" y="10"/>
                </a:cxn>
                <a:cxn ang="0">
                  <a:pos x="21" y="0"/>
                </a:cxn>
              </a:cxnLst>
              <a:rect l="0" t="0" r="r" b="b"/>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9" name="Freeform 75"/>
            <p:cNvSpPr/>
            <p:nvPr/>
          </p:nvSpPr>
          <p:spPr bwMode="invGray">
            <a:xfrm>
              <a:off x="4062" y="3021"/>
              <a:ext cx="27" cy="55"/>
            </a:xfrm>
            <a:custGeom>
              <a:avLst/>
              <a:gdLst/>
              <a:ahLst/>
              <a:cxnLst>
                <a:cxn ang="0">
                  <a:pos x="30" y="0"/>
                </a:cxn>
                <a:cxn ang="0">
                  <a:pos x="21" y="15"/>
                </a:cxn>
                <a:cxn ang="0">
                  <a:pos x="9" y="36"/>
                </a:cxn>
                <a:cxn ang="0">
                  <a:pos x="0" y="59"/>
                </a:cxn>
                <a:cxn ang="0">
                  <a:pos x="8" y="74"/>
                </a:cxn>
                <a:cxn ang="0">
                  <a:pos x="20" y="59"/>
                </a:cxn>
                <a:cxn ang="0">
                  <a:pos x="35" y="32"/>
                </a:cxn>
                <a:cxn ang="0">
                  <a:pos x="30" y="0"/>
                </a:cxn>
              </a:cxnLst>
              <a:rect l="0" t="0" r="r" b="b"/>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0" name="Freeform 76"/>
            <p:cNvSpPr/>
            <p:nvPr/>
          </p:nvSpPr>
          <p:spPr bwMode="invGray">
            <a:xfrm>
              <a:off x="4113" y="3012"/>
              <a:ext cx="19" cy="55"/>
            </a:xfrm>
            <a:custGeom>
              <a:avLst/>
              <a:gdLst/>
              <a:ahLst/>
              <a:cxnLst>
                <a:cxn ang="0">
                  <a:pos x="13" y="7"/>
                </a:cxn>
                <a:cxn ang="0">
                  <a:pos x="4" y="8"/>
                </a:cxn>
                <a:cxn ang="0">
                  <a:pos x="0" y="22"/>
                </a:cxn>
                <a:cxn ang="0">
                  <a:pos x="15" y="41"/>
                </a:cxn>
                <a:cxn ang="0">
                  <a:pos x="25" y="56"/>
                </a:cxn>
                <a:cxn ang="0">
                  <a:pos x="16" y="20"/>
                </a:cxn>
                <a:cxn ang="0">
                  <a:pos x="13" y="7"/>
                </a:cxn>
              </a:cxnLst>
              <a:rect l="0" t="0" r="r" b="b"/>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 name="Freeform 77"/>
            <p:cNvSpPr/>
            <p:nvPr/>
          </p:nvSpPr>
          <p:spPr bwMode="invGray">
            <a:xfrm>
              <a:off x="4135" y="2995"/>
              <a:ext cx="10" cy="25"/>
            </a:xfrm>
            <a:custGeom>
              <a:avLst/>
              <a:gdLst/>
              <a:ahLst/>
              <a:cxnLst>
                <a:cxn ang="0">
                  <a:pos x="11" y="0"/>
                </a:cxn>
                <a:cxn ang="0">
                  <a:pos x="1" y="10"/>
                </a:cxn>
                <a:cxn ang="0">
                  <a:pos x="11" y="25"/>
                </a:cxn>
                <a:cxn ang="0">
                  <a:pos x="11" y="0"/>
                </a:cxn>
              </a:cxnLst>
              <a:rect l="0" t="0" r="r" b="b"/>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 name="Freeform 78"/>
            <p:cNvSpPr/>
            <p:nvPr/>
          </p:nvSpPr>
          <p:spPr bwMode="invGray">
            <a:xfrm>
              <a:off x="4145" y="3007"/>
              <a:ext cx="21" cy="48"/>
            </a:xfrm>
            <a:custGeom>
              <a:avLst/>
              <a:gdLst/>
              <a:ahLst/>
              <a:cxnLst>
                <a:cxn ang="0">
                  <a:pos x="5" y="0"/>
                </a:cxn>
                <a:cxn ang="0">
                  <a:pos x="11" y="14"/>
                </a:cxn>
                <a:cxn ang="0">
                  <a:pos x="20" y="21"/>
                </a:cxn>
                <a:cxn ang="0">
                  <a:pos x="8" y="39"/>
                </a:cxn>
                <a:cxn ang="0">
                  <a:pos x="0" y="56"/>
                </a:cxn>
                <a:cxn ang="0">
                  <a:pos x="11" y="57"/>
                </a:cxn>
                <a:cxn ang="0">
                  <a:pos x="26" y="26"/>
                </a:cxn>
                <a:cxn ang="0">
                  <a:pos x="5" y="0"/>
                </a:cxn>
              </a:cxnLst>
              <a:rect l="0" t="0" r="r" b="b"/>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 name="Freeform 79"/>
            <p:cNvSpPr/>
            <p:nvPr/>
          </p:nvSpPr>
          <p:spPr bwMode="invGray">
            <a:xfrm>
              <a:off x="3876" y="3076"/>
              <a:ext cx="12" cy="27"/>
            </a:xfrm>
            <a:custGeom>
              <a:avLst/>
              <a:gdLst/>
              <a:ahLst/>
              <a:cxnLst>
                <a:cxn ang="0">
                  <a:pos x="14" y="3"/>
                </a:cxn>
                <a:cxn ang="0">
                  <a:pos x="0" y="7"/>
                </a:cxn>
                <a:cxn ang="0">
                  <a:pos x="8" y="22"/>
                </a:cxn>
                <a:cxn ang="0">
                  <a:pos x="14" y="3"/>
                </a:cxn>
              </a:cxnLst>
              <a:rect l="0" t="0" r="r" b="b"/>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4" name="Freeform 80"/>
            <p:cNvSpPr/>
            <p:nvPr/>
          </p:nvSpPr>
          <p:spPr bwMode="invGray">
            <a:xfrm>
              <a:off x="3866" y="3053"/>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5" name="Freeform 81"/>
            <p:cNvSpPr/>
            <p:nvPr/>
          </p:nvSpPr>
          <p:spPr bwMode="invGray">
            <a:xfrm>
              <a:off x="3862" y="3035"/>
              <a:ext cx="12" cy="14"/>
            </a:xfrm>
            <a:custGeom>
              <a:avLst/>
              <a:gdLst/>
              <a:ahLst/>
              <a:cxnLst>
                <a:cxn ang="0">
                  <a:pos x="10" y="5"/>
                </a:cxn>
                <a:cxn ang="0">
                  <a:pos x="0" y="10"/>
                </a:cxn>
                <a:cxn ang="0">
                  <a:pos x="12" y="19"/>
                </a:cxn>
                <a:cxn ang="0">
                  <a:pos x="10" y="5"/>
                </a:cxn>
              </a:cxnLst>
              <a:rect l="0" t="0" r="r" b="b"/>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6" name="Freeform 82"/>
            <p:cNvSpPr/>
            <p:nvPr/>
          </p:nvSpPr>
          <p:spPr bwMode="invGray">
            <a:xfrm>
              <a:off x="3850" y="2995"/>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7" name="Freeform 83"/>
            <p:cNvSpPr/>
            <p:nvPr/>
          </p:nvSpPr>
          <p:spPr bwMode="invGray">
            <a:xfrm>
              <a:off x="3852" y="3020"/>
              <a:ext cx="16" cy="13"/>
            </a:xfrm>
            <a:custGeom>
              <a:avLst/>
              <a:gdLst/>
              <a:ahLst/>
              <a:cxnLst>
                <a:cxn ang="0">
                  <a:pos x="13" y="0"/>
                </a:cxn>
                <a:cxn ang="0">
                  <a:pos x="19" y="18"/>
                </a:cxn>
                <a:cxn ang="0">
                  <a:pos x="14" y="6"/>
                </a:cxn>
                <a:cxn ang="0">
                  <a:pos x="13" y="0"/>
                </a:cxn>
              </a:cxnLst>
              <a:rect l="0" t="0" r="r" b="b"/>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8" name="Freeform 84"/>
            <p:cNvSpPr/>
            <p:nvPr/>
          </p:nvSpPr>
          <p:spPr bwMode="invGray">
            <a:xfrm>
              <a:off x="4688" y="3643"/>
              <a:ext cx="45" cy="60"/>
            </a:xfrm>
            <a:custGeom>
              <a:avLst/>
              <a:gdLst/>
              <a:ahLst/>
              <a:cxnLst>
                <a:cxn ang="0">
                  <a:pos x="10" y="7"/>
                </a:cxn>
                <a:cxn ang="0">
                  <a:pos x="3" y="18"/>
                </a:cxn>
                <a:cxn ang="0">
                  <a:pos x="15" y="39"/>
                </a:cxn>
                <a:cxn ang="0">
                  <a:pos x="27" y="54"/>
                </a:cxn>
                <a:cxn ang="0">
                  <a:pos x="40" y="63"/>
                </a:cxn>
                <a:cxn ang="0">
                  <a:pos x="51" y="81"/>
                </a:cxn>
                <a:cxn ang="0">
                  <a:pos x="52" y="57"/>
                </a:cxn>
                <a:cxn ang="0">
                  <a:pos x="43" y="37"/>
                </a:cxn>
                <a:cxn ang="0">
                  <a:pos x="25" y="18"/>
                </a:cxn>
                <a:cxn ang="0">
                  <a:pos x="10" y="7"/>
                </a:cxn>
              </a:cxnLst>
              <a:rect l="0" t="0" r="r" b="b"/>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9" name="Freeform 85"/>
            <p:cNvSpPr/>
            <p:nvPr/>
          </p:nvSpPr>
          <p:spPr bwMode="invGray">
            <a:xfrm>
              <a:off x="4919" y="3594"/>
              <a:ext cx="53" cy="46"/>
            </a:xfrm>
            <a:custGeom>
              <a:avLst/>
              <a:gdLst/>
              <a:ahLst/>
              <a:cxnLst>
                <a:cxn ang="0">
                  <a:pos x="28" y="23"/>
                </a:cxn>
                <a:cxn ang="0">
                  <a:pos x="13" y="32"/>
                </a:cxn>
                <a:cxn ang="0">
                  <a:pos x="1" y="44"/>
                </a:cxn>
                <a:cxn ang="0">
                  <a:pos x="13" y="59"/>
                </a:cxn>
                <a:cxn ang="0">
                  <a:pos x="28" y="44"/>
                </a:cxn>
                <a:cxn ang="0">
                  <a:pos x="40" y="23"/>
                </a:cxn>
                <a:cxn ang="0">
                  <a:pos x="55" y="0"/>
                </a:cxn>
                <a:cxn ang="0">
                  <a:pos x="71" y="11"/>
                </a:cxn>
                <a:cxn ang="0">
                  <a:pos x="35" y="23"/>
                </a:cxn>
                <a:cxn ang="0">
                  <a:pos x="28" y="23"/>
                </a:cxn>
              </a:cxnLst>
              <a:rect l="0" t="0" r="r" b="b"/>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0" name="Freeform 86"/>
            <p:cNvSpPr/>
            <p:nvPr/>
          </p:nvSpPr>
          <p:spPr bwMode="invGray">
            <a:xfrm>
              <a:off x="4759" y="3569"/>
              <a:ext cx="17" cy="23"/>
            </a:xfrm>
            <a:custGeom>
              <a:avLst/>
              <a:gdLst/>
              <a:ahLst/>
              <a:cxnLst>
                <a:cxn ang="0">
                  <a:pos x="9" y="0"/>
                </a:cxn>
                <a:cxn ang="0">
                  <a:pos x="0" y="14"/>
                </a:cxn>
                <a:cxn ang="0">
                  <a:pos x="12" y="30"/>
                </a:cxn>
                <a:cxn ang="0">
                  <a:pos x="9" y="0"/>
                </a:cxn>
              </a:cxnLst>
              <a:rect l="0" t="0" r="r" b="b"/>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 name="Freeform 87"/>
            <p:cNvSpPr/>
            <p:nvPr/>
          </p:nvSpPr>
          <p:spPr bwMode="invGray">
            <a:xfrm>
              <a:off x="4751" y="3547"/>
              <a:ext cx="20" cy="17"/>
            </a:xfrm>
            <a:custGeom>
              <a:avLst/>
              <a:gdLst/>
              <a:ahLst/>
              <a:cxnLst>
                <a:cxn ang="0">
                  <a:pos x="19" y="0"/>
                </a:cxn>
                <a:cxn ang="0">
                  <a:pos x="0" y="14"/>
                </a:cxn>
                <a:cxn ang="0">
                  <a:pos x="21" y="20"/>
                </a:cxn>
                <a:cxn ang="0">
                  <a:pos x="19" y="0"/>
                </a:cxn>
              </a:cxnLst>
              <a:rect l="0" t="0" r="r" b="b"/>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 name="Freeform 88"/>
            <p:cNvSpPr/>
            <p:nvPr/>
          </p:nvSpPr>
          <p:spPr bwMode="invGray">
            <a:xfrm>
              <a:off x="4598" y="3353"/>
              <a:ext cx="24" cy="33"/>
            </a:xfrm>
            <a:custGeom>
              <a:avLst/>
              <a:gdLst/>
              <a:ahLst/>
              <a:cxnLst>
                <a:cxn ang="0">
                  <a:pos x="28" y="0"/>
                </a:cxn>
                <a:cxn ang="0">
                  <a:pos x="10" y="11"/>
                </a:cxn>
                <a:cxn ang="0">
                  <a:pos x="12" y="32"/>
                </a:cxn>
                <a:cxn ang="0">
                  <a:pos x="24" y="36"/>
                </a:cxn>
                <a:cxn ang="0">
                  <a:pos x="28" y="0"/>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3" name="Freeform 89"/>
            <p:cNvSpPr/>
            <p:nvPr/>
          </p:nvSpPr>
          <p:spPr bwMode="invGray">
            <a:xfrm>
              <a:off x="4632" y="3396"/>
              <a:ext cx="26" cy="33"/>
            </a:xfrm>
            <a:custGeom>
              <a:avLst/>
              <a:gdLst/>
              <a:ahLst/>
              <a:cxnLst>
                <a:cxn ang="0">
                  <a:pos x="30" y="0"/>
                </a:cxn>
                <a:cxn ang="0">
                  <a:pos x="10" y="9"/>
                </a:cxn>
                <a:cxn ang="0">
                  <a:pos x="14" y="32"/>
                </a:cxn>
                <a:cxn ang="0">
                  <a:pos x="26" y="36"/>
                </a:cxn>
                <a:cxn ang="0">
                  <a:pos x="30" y="0"/>
                </a:cxn>
              </a:cxnLst>
              <a:rect l="0" t="0" r="r" b="b"/>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4" name="Freeform 90"/>
            <p:cNvSpPr/>
            <p:nvPr/>
          </p:nvSpPr>
          <p:spPr bwMode="invGray">
            <a:xfrm>
              <a:off x="4659" y="3459"/>
              <a:ext cx="28" cy="28"/>
            </a:xfrm>
            <a:custGeom>
              <a:avLst/>
              <a:gdLst/>
              <a:ahLst/>
              <a:cxnLst>
                <a:cxn ang="0">
                  <a:pos x="34" y="2"/>
                </a:cxn>
                <a:cxn ang="0">
                  <a:pos x="10" y="2"/>
                </a:cxn>
                <a:cxn ang="0">
                  <a:pos x="14" y="25"/>
                </a:cxn>
                <a:cxn ang="0">
                  <a:pos x="26" y="29"/>
                </a:cxn>
                <a:cxn ang="0">
                  <a:pos x="34" y="2"/>
                </a:cxn>
              </a:cxnLst>
              <a:rect l="0" t="0" r="r" b="b"/>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5" name="Freeform 91"/>
            <p:cNvSpPr/>
            <p:nvPr/>
          </p:nvSpPr>
          <p:spPr bwMode="invGray">
            <a:xfrm>
              <a:off x="4693" y="3449"/>
              <a:ext cx="28" cy="26"/>
            </a:xfrm>
            <a:custGeom>
              <a:avLst/>
              <a:gdLst/>
              <a:ahLst/>
              <a:cxnLst>
                <a:cxn ang="0">
                  <a:pos x="34" y="2"/>
                </a:cxn>
                <a:cxn ang="0">
                  <a:pos x="10" y="2"/>
                </a:cxn>
                <a:cxn ang="0">
                  <a:pos x="16" y="22"/>
                </a:cxn>
                <a:cxn ang="0">
                  <a:pos x="27" y="22"/>
                </a:cxn>
                <a:cxn ang="0">
                  <a:pos x="34" y="2"/>
                </a:cxn>
              </a:cxnLst>
              <a:rect l="0" t="0" r="r" b="b"/>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Freeform 92"/>
            <p:cNvSpPr/>
            <p:nvPr/>
          </p:nvSpPr>
          <p:spPr bwMode="invGray">
            <a:xfrm>
              <a:off x="4683" y="3413"/>
              <a:ext cx="26" cy="20"/>
            </a:xfrm>
            <a:custGeom>
              <a:avLst/>
              <a:gdLst/>
              <a:ahLst/>
              <a:cxnLst>
                <a:cxn ang="0">
                  <a:pos x="31" y="1"/>
                </a:cxn>
                <a:cxn ang="0">
                  <a:pos x="10" y="2"/>
                </a:cxn>
                <a:cxn ang="0">
                  <a:pos x="13" y="15"/>
                </a:cxn>
                <a:cxn ang="0">
                  <a:pos x="25" y="19"/>
                </a:cxn>
                <a:cxn ang="0">
                  <a:pos x="31" y="1"/>
                </a:cxn>
              </a:cxnLst>
              <a:rect l="0" t="0" r="r" b="b"/>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7" name="Freeform 93"/>
            <p:cNvSpPr/>
            <p:nvPr/>
          </p:nvSpPr>
          <p:spPr bwMode="invGray">
            <a:xfrm>
              <a:off x="4657" y="3388"/>
              <a:ext cx="26" cy="35"/>
            </a:xfrm>
            <a:custGeom>
              <a:avLst/>
              <a:gdLst/>
              <a:ahLst/>
              <a:cxnLst>
                <a:cxn ang="0">
                  <a:pos x="28" y="16"/>
                </a:cxn>
                <a:cxn ang="0">
                  <a:pos x="19" y="2"/>
                </a:cxn>
                <a:cxn ang="0">
                  <a:pos x="10" y="25"/>
                </a:cxn>
                <a:cxn ang="0">
                  <a:pos x="19" y="35"/>
                </a:cxn>
                <a:cxn ang="0">
                  <a:pos x="27" y="29"/>
                </a:cxn>
                <a:cxn ang="0">
                  <a:pos x="28" y="16"/>
                </a:cxn>
              </a:cxnLst>
              <a:rect l="0" t="0" r="r" b="b"/>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 name="Freeform 94"/>
            <p:cNvSpPr/>
            <p:nvPr/>
          </p:nvSpPr>
          <p:spPr bwMode="invGray">
            <a:xfrm>
              <a:off x="4625" y="3372"/>
              <a:ext cx="24" cy="26"/>
            </a:xfrm>
            <a:custGeom>
              <a:avLst/>
              <a:gdLst/>
              <a:ahLst/>
              <a:cxnLst>
                <a:cxn ang="0">
                  <a:pos x="22" y="10"/>
                </a:cxn>
                <a:cxn ang="0">
                  <a:pos x="10" y="2"/>
                </a:cxn>
                <a:cxn ang="0">
                  <a:pos x="12" y="23"/>
                </a:cxn>
                <a:cxn ang="0">
                  <a:pos x="24" y="27"/>
                </a:cxn>
                <a:cxn ang="0">
                  <a:pos x="22" y="10"/>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Freeform 95"/>
            <p:cNvSpPr/>
            <p:nvPr/>
          </p:nvSpPr>
          <p:spPr bwMode="invGray">
            <a:xfrm>
              <a:off x="4665" y="3425"/>
              <a:ext cx="24" cy="26"/>
            </a:xfrm>
            <a:custGeom>
              <a:avLst/>
              <a:gdLst/>
              <a:ahLst/>
              <a:cxnLst>
                <a:cxn ang="0">
                  <a:pos x="22" y="10"/>
                </a:cxn>
                <a:cxn ang="0">
                  <a:pos x="10" y="2"/>
                </a:cxn>
                <a:cxn ang="0">
                  <a:pos x="12" y="23"/>
                </a:cxn>
                <a:cxn ang="0">
                  <a:pos x="24" y="27"/>
                </a:cxn>
                <a:cxn ang="0">
                  <a:pos x="22" y="10"/>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Freeform 96"/>
            <p:cNvSpPr/>
            <p:nvPr/>
          </p:nvSpPr>
          <p:spPr bwMode="invGray">
            <a:xfrm>
              <a:off x="3055" y="2051"/>
              <a:ext cx="141" cy="108"/>
            </a:xfrm>
            <a:custGeom>
              <a:avLst/>
              <a:gdLst/>
              <a:ahLst/>
              <a:cxnLst>
                <a:cxn ang="0">
                  <a:pos x="171" y="4"/>
                </a:cxn>
                <a:cxn ang="0">
                  <a:pos x="185" y="4"/>
                </a:cxn>
                <a:cxn ang="0">
                  <a:pos x="189" y="16"/>
                </a:cxn>
                <a:cxn ang="0">
                  <a:pos x="187" y="24"/>
                </a:cxn>
                <a:cxn ang="0">
                  <a:pos x="131" y="44"/>
                </a:cxn>
                <a:cxn ang="0">
                  <a:pos x="109" y="58"/>
                </a:cxn>
                <a:cxn ang="0">
                  <a:pos x="97" y="62"/>
                </a:cxn>
                <a:cxn ang="0">
                  <a:pos x="71" y="82"/>
                </a:cxn>
                <a:cxn ang="0">
                  <a:pos x="75" y="92"/>
                </a:cxn>
                <a:cxn ang="0">
                  <a:pos x="83" y="116"/>
                </a:cxn>
                <a:cxn ang="0">
                  <a:pos x="107" y="126"/>
                </a:cxn>
                <a:cxn ang="0">
                  <a:pos x="93" y="140"/>
                </a:cxn>
                <a:cxn ang="0">
                  <a:pos x="83" y="130"/>
                </a:cxn>
                <a:cxn ang="0">
                  <a:pos x="71" y="134"/>
                </a:cxn>
                <a:cxn ang="0">
                  <a:pos x="21" y="122"/>
                </a:cxn>
                <a:cxn ang="0">
                  <a:pos x="19" y="106"/>
                </a:cxn>
                <a:cxn ang="0">
                  <a:pos x="47" y="90"/>
                </a:cxn>
                <a:cxn ang="0">
                  <a:pos x="51" y="76"/>
                </a:cxn>
                <a:cxn ang="0">
                  <a:pos x="47" y="64"/>
                </a:cxn>
                <a:cxn ang="0">
                  <a:pos x="73" y="46"/>
                </a:cxn>
                <a:cxn ang="0">
                  <a:pos x="97" y="36"/>
                </a:cxn>
                <a:cxn ang="0">
                  <a:pos x="113" y="24"/>
                </a:cxn>
                <a:cxn ang="0">
                  <a:pos x="171" y="4"/>
                </a:cxn>
              </a:cxnLst>
              <a:rect l="0" t="0" r="r" b="b"/>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Freeform 97"/>
            <p:cNvSpPr/>
            <p:nvPr/>
          </p:nvSpPr>
          <p:spPr bwMode="invGray">
            <a:xfrm>
              <a:off x="3139" y="2155"/>
              <a:ext cx="40" cy="12"/>
            </a:xfrm>
            <a:custGeom>
              <a:avLst/>
              <a:gdLst/>
              <a:ahLst/>
              <a:cxnLst>
                <a:cxn ang="0">
                  <a:pos x="24" y="0"/>
                </a:cxn>
                <a:cxn ang="0">
                  <a:pos x="12" y="2"/>
                </a:cxn>
                <a:cxn ang="0">
                  <a:pos x="32" y="16"/>
                </a:cxn>
                <a:cxn ang="0">
                  <a:pos x="44" y="14"/>
                </a:cxn>
                <a:cxn ang="0">
                  <a:pos x="24" y="0"/>
                </a:cxn>
              </a:cxnLst>
              <a:rect l="0" t="0" r="r" b="b"/>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Freeform 98"/>
            <p:cNvSpPr/>
            <p:nvPr/>
          </p:nvSpPr>
          <p:spPr bwMode="invGray">
            <a:xfrm>
              <a:off x="3344" y="1999"/>
              <a:ext cx="42" cy="28"/>
            </a:xfrm>
            <a:custGeom>
              <a:avLst/>
              <a:gdLst/>
              <a:ahLst/>
              <a:cxnLst>
                <a:cxn ang="0">
                  <a:pos x="57" y="4"/>
                </a:cxn>
                <a:cxn ang="0">
                  <a:pos x="25" y="24"/>
                </a:cxn>
                <a:cxn ang="0">
                  <a:pos x="11" y="34"/>
                </a:cxn>
                <a:cxn ang="0">
                  <a:pos x="9" y="4"/>
                </a:cxn>
                <a:cxn ang="0">
                  <a:pos x="21" y="0"/>
                </a:cxn>
                <a:cxn ang="0">
                  <a:pos x="57" y="4"/>
                </a:cxn>
              </a:cxnLst>
              <a:rect l="0" t="0" r="r" b="b"/>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 name="Freeform 99"/>
            <p:cNvSpPr/>
            <p:nvPr/>
          </p:nvSpPr>
          <p:spPr bwMode="invGray">
            <a:xfrm>
              <a:off x="3374" y="2012"/>
              <a:ext cx="50" cy="20"/>
            </a:xfrm>
            <a:custGeom>
              <a:avLst/>
              <a:gdLst/>
              <a:ahLst/>
              <a:cxnLst>
                <a:cxn ang="0">
                  <a:pos x="29" y="0"/>
                </a:cxn>
                <a:cxn ang="0">
                  <a:pos x="11" y="6"/>
                </a:cxn>
                <a:cxn ang="0">
                  <a:pos x="57" y="26"/>
                </a:cxn>
                <a:cxn ang="0">
                  <a:pos x="63" y="24"/>
                </a:cxn>
                <a:cxn ang="0">
                  <a:pos x="29" y="0"/>
                </a:cxn>
              </a:cxnLst>
              <a:rect l="0" t="0" r="r" b="b"/>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 name="Freeform 100"/>
            <p:cNvSpPr/>
            <p:nvPr/>
          </p:nvSpPr>
          <p:spPr bwMode="invGray">
            <a:xfrm>
              <a:off x="3428" y="2015"/>
              <a:ext cx="50" cy="32"/>
            </a:xfrm>
            <a:custGeom>
              <a:avLst/>
              <a:gdLst/>
              <a:ahLst/>
              <a:cxnLst>
                <a:cxn ang="0">
                  <a:pos x="50" y="9"/>
                </a:cxn>
                <a:cxn ang="0">
                  <a:pos x="26" y="9"/>
                </a:cxn>
                <a:cxn ang="0">
                  <a:pos x="10" y="9"/>
                </a:cxn>
                <a:cxn ang="0">
                  <a:pos x="8" y="35"/>
                </a:cxn>
                <a:cxn ang="0">
                  <a:pos x="32" y="43"/>
                </a:cxn>
                <a:cxn ang="0">
                  <a:pos x="62" y="27"/>
                </a:cxn>
                <a:cxn ang="0">
                  <a:pos x="50" y="9"/>
                </a:cxn>
              </a:cxnLst>
              <a:rect l="0" t="0" r="r" b="b"/>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 name="Freeform 101"/>
            <p:cNvSpPr/>
            <p:nvPr/>
          </p:nvSpPr>
          <p:spPr bwMode="invGray">
            <a:xfrm>
              <a:off x="3777" y="2042"/>
              <a:ext cx="88" cy="31"/>
            </a:xfrm>
            <a:custGeom>
              <a:avLst/>
              <a:gdLst/>
              <a:ahLst/>
              <a:cxnLst>
                <a:cxn ang="0">
                  <a:pos x="14" y="0"/>
                </a:cxn>
                <a:cxn ang="0">
                  <a:pos x="8" y="16"/>
                </a:cxn>
                <a:cxn ang="0">
                  <a:pos x="50" y="30"/>
                </a:cxn>
                <a:cxn ang="0">
                  <a:pos x="76" y="36"/>
                </a:cxn>
                <a:cxn ang="0">
                  <a:pos x="112" y="22"/>
                </a:cxn>
                <a:cxn ang="0">
                  <a:pos x="78" y="4"/>
                </a:cxn>
                <a:cxn ang="0">
                  <a:pos x="14" y="0"/>
                </a:cxn>
              </a:cxnLst>
              <a:rect l="0" t="0" r="r" b="b"/>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 name="Freeform 102"/>
            <p:cNvSpPr/>
            <p:nvPr/>
          </p:nvSpPr>
          <p:spPr bwMode="invGray">
            <a:xfrm>
              <a:off x="3867" y="2041"/>
              <a:ext cx="46" cy="24"/>
            </a:xfrm>
            <a:custGeom>
              <a:avLst/>
              <a:gdLst/>
              <a:ahLst/>
              <a:cxnLst>
                <a:cxn ang="0">
                  <a:pos x="32" y="4"/>
                </a:cxn>
                <a:cxn ang="0">
                  <a:pos x="62" y="10"/>
                </a:cxn>
                <a:cxn ang="0">
                  <a:pos x="30" y="32"/>
                </a:cxn>
                <a:cxn ang="0">
                  <a:pos x="6" y="22"/>
                </a:cxn>
                <a:cxn ang="0">
                  <a:pos x="32" y="4"/>
                </a:cxn>
              </a:cxnLst>
              <a:rect l="0" t="0" r="r" b="b"/>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 name="Freeform 103"/>
            <p:cNvSpPr/>
            <p:nvPr/>
          </p:nvSpPr>
          <p:spPr bwMode="invGray">
            <a:xfrm>
              <a:off x="3846" y="2070"/>
              <a:ext cx="37" cy="17"/>
            </a:xfrm>
            <a:custGeom>
              <a:avLst/>
              <a:gdLst/>
              <a:ahLst/>
              <a:cxnLst>
                <a:cxn ang="0">
                  <a:pos x="20" y="1"/>
                </a:cxn>
                <a:cxn ang="0">
                  <a:pos x="6" y="5"/>
                </a:cxn>
                <a:cxn ang="0">
                  <a:pos x="38" y="23"/>
                </a:cxn>
                <a:cxn ang="0">
                  <a:pos x="20" y="1"/>
                </a:cxn>
              </a:cxnLst>
              <a:rect l="0" t="0" r="r" b="b"/>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 name="Freeform 104"/>
            <p:cNvSpPr/>
            <p:nvPr/>
          </p:nvSpPr>
          <p:spPr bwMode="invGray">
            <a:xfrm>
              <a:off x="4098" y="2294"/>
              <a:ext cx="76" cy="114"/>
            </a:xfrm>
            <a:custGeom>
              <a:avLst/>
              <a:gdLst/>
              <a:ahLst/>
              <a:cxnLst>
                <a:cxn ang="0">
                  <a:pos x="6" y="0"/>
                </a:cxn>
                <a:cxn ang="0">
                  <a:pos x="0" y="18"/>
                </a:cxn>
                <a:cxn ang="0">
                  <a:pos x="14" y="42"/>
                </a:cxn>
                <a:cxn ang="0">
                  <a:pos x="32" y="72"/>
                </a:cxn>
                <a:cxn ang="0">
                  <a:pos x="36" y="104"/>
                </a:cxn>
                <a:cxn ang="0">
                  <a:pos x="80" y="152"/>
                </a:cxn>
                <a:cxn ang="0">
                  <a:pos x="86" y="124"/>
                </a:cxn>
                <a:cxn ang="0">
                  <a:pos x="74" y="102"/>
                </a:cxn>
                <a:cxn ang="0">
                  <a:pos x="62" y="92"/>
                </a:cxn>
                <a:cxn ang="0">
                  <a:pos x="52" y="74"/>
                </a:cxn>
                <a:cxn ang="0">
                  <a:pos x="42" y="44"/>
                </a:cxn>
                <a:cxn ang="0">
                  <a:pos x="4" y="12"/>
                </a:cxn>
                <a:cxn ang="0">
                  <a:pos x="6" y="0"/>
                </a:cxn>
              </a:cxnLst>
              <a:rect l="0" t="0" r="r" b="b"/>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 name="Freeform 105"/>
            <p:cNvSpPr/>
            <p:nvPr/>
          </p:nvSpPr>
          <p:spPr bwMode="invGray">
            <a:xfrm>
              <a:off x="4159" y="2412"/>
              <a:ext cx="55" cy="78"/>
            </a:xfrm>
            <a:custGeom>
              <a:avLst/>
              <a:gdLst/>
              <a:ahLst/>
              <a:cxnLst>
                <a:cxn ang="0">
                  <a:pos x="64" y="22"/>
                </a:cxn>
                <a:cxn ang="0">
                  <a:pos x="74" y="40"/>
                </a:cxn>
                <a:cxn ang="0">
                  <a:pos x="30" y="84"/>
                </a:cxn>
                <a:cxn ang="0">
                  <a:pos x="32" y="100"/>
                </a:cxn>
                <a:cxn ang="0">
                  <a:pos x="20" y="94"/>
                </a:cxn>
                <a:cxn ang="0">
                  <a:pos x="6" y="84"/>
                </a:cxn>
                <a:cxn ang="0">
                  <a:pos x="0" y="82"/>
                </a:cxn>
                <a:cxn ang="0">
                  <a:pos x="10" y="58"/>
                </a:cxn>
                <a:cxn ang="0">
                  <a:pos x="12" y="52"/>
                </a:cxn>
                <a:cxn ang="0">
                  <a:pos x="2" y="24"/>
                </a:cxn>
                <a:cxn ang="0">
                  <a:pos x="4" y="14"/>
                </a:cxn>
                <a:cxn ang="0">
                  <a:pos x="26" y="22"/>
                </a:cxn>
                <a:cxn ang="0">
                  <a:pos x="36" y="36"/>
                </a:cxn>
                <a:cxn ang="0">
                  <a:pos x="64" y="22"/>
                </a:cxn>
              </a:cxnLst>
              <a:rect l="0" t="0" r="r" b="b"/>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 name="Freeform 106"/>
            <p:cNvSpPr/>
            <p:nvPr/>
          </p:nvSpPr>
          <p:spPr bwMode="invGray">
            <a:xfrm>
              <a:off x="4123" y="2492"/>
              <a:ext cx="109" cy="189"/>
            </a:xfrm>
            <a:custGeom>
              <a:avLst/>
              <a:gdLst/>
              <a:ahLst/>
              <a:cxnLst>
                <a:cxn ang="0">
                  <a:pos x="82" y="100"/>
                </a:cxn>
                <a:cxn ang="0">
                  <a:pos x="66" y="106"/>
                </a:cxn>
                <a:cxn ang="0">
                  <a:pos x="64" y="132"/>
                </a:cxn>
                <a:cxn ang="0">
                  <a:pos x="22" y="146"/>
                </a:cxn>
                <a:cxn ang="0">
                  <a:pos x="8" y="168"/>
                </a:cxn>
                <a:cxn ang="0">
                  <a:pos x="20" y="182"/>
                </a:cxn>
                <a:cxn ang="0">
                  <a:pos x="8" y="198"/>
                </a:cxn>
                <a:cxn ang="0">
                  <a:pos x="24" y="252"/>
                </a:cxn>
                <a:cxn ang="0">
                  <a:pos x="28" y="214"/>
                </a:cxn>
                <a:cxn ang="0">
                  <a:pos x="22" y="192"/>
                </a:cxn>
                <a:cxn ang="0">
                  <a:pos x="42" y="176"/>
                </a:cxn>
                <a:cxn ang="0">
                  <a:pos x="52" y="158"/>
                </a:cxn>
                <a:cxn ang="0">
                  <a:pos x="66" y="174"/>
                </a:cxn>
                <a:cxn ang="0">
                  <a:pos x="44" y="190"/>
                </a:cxn>
                <a:cxn ang="0">
                  <a:pos x="56" y="200"/>
                </a:cxn>
                <a:cxn ang="0">
                  <a:pos x="68" y="178"/>
                </a:cxn>
                <a:cxn ang="0">
                  <a:pos x="84" y="184"/>
                </a:cxn>
                <a:cxn ang="0">
                  <a:pos x="104" y="148"/>
                </a:cxn>
                <a:cxn ang="0">
                  <a:pos x="114" y="156"/>
                </a:cxn>
                <a:cxn ang="0">
                  <a:pos x="136" y="148"/>
                </a:cxn>
                <a:cxn ang="0">
                  <a:pos x="146" y="130"/>
                </a:cxn>
                <a:cxn ang="0">
                  <a:pos x="142" y="110"/>
                </a:cxn>
                <a:cxn ang="0">
                  <a:pos x="134" y="98"/>
                </a:cxn>
                <a:cxn ang="0">
                  <a:pos x="122" y="40"/>
                </a:cxn>
                <a:cxn ang="0">
                  <a:pos x="94" y="0"/>
                </a:cxn>
                <a:cxn ang="0">
                  <a:pos x="78" y="12"/>
                </a:cxn>
                <a:cxn ang="0">
                  <a:pos x="96" y="34"/>
                </a:cxn>
                <a:cxn ang="0">
                  <a:pos x="96" y="64"/>
                </a:cxn>
                <a:cxn ang="0">
                  <a:pos x="82" y="100"/>
                </a:cxn>
              </a:cxnLst>
              <a:rect l="0" t="0" r="r" b="b"/>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Freeform 107"/>
            <p:cNvSpPr/>
            <p:nvPr/>
          </p:nvSpPr>
          <p:spPr bwMode="invGray">
            <a:xfrm>
              <a:off x="3062" y="1988"/>
              <a:ext cx="52" cy="30"/>
            </a:xfrm>
            <a:custGeom>
              <a:avLst/>
              <a:gdLst/>
              <a:ahLst/>
              <a:cxnLst>
                <a:cxn ang="0">
                  <a:pos x="59" y="0"/>
                </a:cxn>
                <a:cxn ang="0">
                  <a:pos x="65" y="20"/>
                </a:cxn>
                <a:cxn ang="0">
                  <a:pos x="41" y="24"/>
                </a:cxn>
                <a:cxn ang="0">
                  <a:pos x="31" y="40"/>
                </a:cxn>
                <a:cxn ang="0">
                  <a:pos x="7" y="38"/>
                </a:cxn>
                <a:cxn ang="0">
                  <a:pos x="1" y="36"/>
                </a:cxn>
                <a:cxn ang="0">
                  <a:pos x="33" y="20"/>
                </a:cxn>
                <a:cxn ang="0">
                  <a:pos x="59" y="0"/>
                </a:cxn>
              </a:cxnLst>
              <a:rect l="0" t="0" r="r" b="b"/>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Freeform 108"/>
            <p:cNvSpPr/>
            <p:nvPr/>
          </p:nvSpPr>
          <p:spPr bwMode="invGray">
            <a:xfrm>
              <a:off x="2955" y="1997"/>
              <a:ext cx="19" cy="22"/>
            </a:xfrm>
            <a:custGeom>
              <a:avLst/>
              <a:gdLst/>
              <a:ahLst/>
              <a:cxnLst>
                <a:cxn ang="0">
                  <a:pos x="18" y="0"/>
                </a:cxn>
                <a:cxn ang="0">
                  <a:pos x="0" y="18"/>
                </a:cxn>
                <a:cxn ang="0">
                  <a:pos x="18" y="26"/>
                </a:cxn>
                <a:cxn ang="0">
                  <a:pos x="18" y="0"/>
                </a:cxn>
              </a:cxnLst>
              <a:rect l="0" t="0" r="r" b="b"/>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Freeform 109"/>
            <p:cNvSpPr/>
            <p:nvPr/>
          </p:nvSpPr>
          <p:spPr bwMode="invGray">
            <a:xfrm>
              <a:off x="2979" y="1996"/>
              <a:ext cx="37" cy="27"/>
            </a:xfrm>
            <a:custGeom>
              <a:avLst/>
              <a:gdLst/>
              <a:ahLst/>
              <a:cxnLst>
                <a:cxn ang="0">
                  <a:pos x="14" y="6"/>
                </a:cxn>
                <a:cxn ang="0">
                  <a:pos x="0" y="18"/>
                </a:cxn>
                <a:cxn ang="0">
                  <a:pos x="6" y="32"/>
                </a:cxn>
                <a:cxn ang="0">
                  <a:pos x="18" y="36"/>
                </a:cxn>
                <a:cxn ang="0">
                  <a:pos x="40" y="26"/>
                </a:cxn>
                <a:cxn ang="0">
                  <a:pos x="14" y="6"/>
                </a:cxn>
              </a:cxnLst>
              <a:rect l="0" t="0" r="r" b="b"/>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Freeform 110"/>
            <p:cNvSpPr/>
            <p:nvPr/>
          </p:nvSpPr>
          <p:spPr bwMode="invGray">
            <a:xfrm>
              <a:off x="3040" y="1987"/>
              <a:ext cx="20" cy="16"/>
            </a:xfrm>
            <a:custGeom>
              <a:avLst/>
              <a:gdLst/>
              <a:ahLst/>
              <a:cxnLst>
                <a:cxn ang="0">
                  <a:pos x="11" y="0"/>
                </a:cxn>
                <a:cxn ang="0">
                  <a:pos x="3" y="12"/>
                </a:cxn>
                <a:cxn ang="0">
                  <a:pos x="19" y="22"/>
                </a:cxn>
                <a:cxn ang="0">
                  <a:pos x="11" y="0"/>
                </a:cxn>
              </a:cxnLst>
              <a:rect l="0" t="0" r="r" b="b"/>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Freeform 111"/>
            <p:cNvSpPr/>
            <p:nvPr/>
          </p:nvSpPr>
          <p:spPr bwMode="invGray">
            <a:xfrm>
              <a:off x="3022" y="2005"/>
              <a:ext cx="15" cy="13"/>
            </a:xfrm>
            <a:custGeom>
              <a:avLst/>
              <a:gdLst/>
              <a:ahLst/>
              <a:cxnLst>
                <a:cxn ang="0">
                  <a:pos x="11" y="0"/>
                </a:cxn>
                <a:cxn ang="0">
                  <a:pos x="9" y="18"/>
                </a:cxn>
                <a:cxn ang="0">
                  <a:pos x="11" y="0"/>
                </a:cxn>
              </a:cxnLst>
              <a:rect l="0" t="0" r="r" b="b"/>
              <a:pathLst>
                <a:path w="20" h="18">
                  <a:moveTo>
                    <a:pt x="11" y="0"/>
                  </a:moveTo>
                  <a:cubicBezTo>
                    <a:pt x="1" y="14"/>
                    <a:pt x="0" y="9"/>
                    <a:pt x="9" y="18"/>
                  </a:cubicBezTo>
                  <a:cubicBezTo>
                    <a:pt x="20" y="14"/>
                    <a:pt x="16" y="18"/>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Freeform 112"/>
            <p:cNvSpPr/>
            <p:nvPr/>
          </p:nvSpPr>
          <p:spPr bwMode="invGray">
            <a:xfrm>
              <a:off x="4162" y="2021"/>
              <a:ext cx="18" cy="33"/>
            </a:xfrm>
            <a:custGeom>
              <a:avLst/>
              <a:gdLst/>
              <a:ahLst/>
              <a:cxnLst>
                <a:cxn ang="0">
                  <a:pos x="24" y="0"/>
                </a:cxn>
                <a:cxn ang="0">
                  <a:pos x="8" y="16"/>
                </a:cxn>
                <a:cxn ang="0">
                  <a:pos x="0" y="34"/>
                </a:cxn>
                <a:cxn ang="0">
                  <a:pos x="16" y="40"/>
                </a:cxn>
                <a:cxn ang="0">
                  <a:pos x="24" y="0"/>
                </a:cxn>
              </a:cxnLst>
              <a:rect l="0" t="0" r="r" b="b"/>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Freeform 113"/>
            <p:cNvSpPr/>
            <p:nvPr/>
          </p:nvSpPr>
          <p:spPr bwMode="invGray">
            <a:xfrm>
              <a:off x="3278" y="3473"/>
              <a:ext cx="31" cy="18"/>
            </a:xfrm>
            <a:custGeom>
              <a:avLst/>
              <a:gdLst/>
              <a:ahLst/>
              <a:cxnLst>
                <a:cxn ang="0">
                  <a:pos x="30" y="0"/>
                </a:cxn>
                <a:cxn ang="0">
                  <a:pos x="26" y="24"/>
                </a:cxn>
                <a:cxn ang="0">
                  <a:pos x="30" y="0"/>
                </a:cxn>
              </a:cxnLst>
              <a:rect l="0" t="0" r="r" b="b"/>
              <a:pathLst>
                <a:path w="41" h="24">
                  <a:moveTo>
                    <a:pt x="30" y="0"/>
                  </a:moveTo>
                  <a:cubicBezTo>
                    <a:pt x="4" y="4"/>
                    <a:pt x="0" y="17"/>
                    <a:pt x="26" y="24"/>
                  </a:cubicBezTo>
                  <a:cubicBezTo>
                    <a:pt x="41" y="19"/>
                    <a:pt x="38" y="10"/>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Freeform 114"/>
            <p:cNvSpPr/>
            <p:nvPr/>
          </p:nvSpPr>
          <p:spPr bwMode="invGray">
            <a:xfrm>
              <a:off x="3318" y="3466"/>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Freeform 115"/>
            <p:cNvSpPr/>
            <p:nvPr/>
          </p:nvSpPr>
          <p:spPr bwMode="invGray">
            <a:xfrm>
              <a:off x="3251" y="3312"/>
              <a:ext cx="9"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0" name="Freeform 116"/>
            <p:cNvSpPr/>
            <p:nvPr/>
          </p:nvSpPr>
          <p:spPr bwMode="invGray">
            <a:xfrm>
              <a:off x="3311" y="3239"/>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 name="Freeform 117"/>
            <p:cNvSpPr/>
            <p:nvPr/>
          </p:nvSpPr>
          <p:spPr bwMode="invGray">
            <a:xfrm>
              <a:off x="3287" y="3238"/>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 name="Freeform 118"/>
            <p:cNvSpPr/>
            <p:nvPr/>
          </p:nvSpPr>
          <p:spPr bwMode="invGray">
            <a:xfrm>
              <a:off x="3276" y="3260"/>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 name="Freeform 119"/>
            <p:cNvSpPr/>
            <p:nvPr/>
          </p:nvSpPr>
          <p:spPr bwMode="invGray">
            <a:xfrm>
              <a:off x="3251" y="3294"/>
              <a:ext cx="9"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 name="Freeform 120"/>
            <p:cNvSpPr/>
            <p:nvPr/>
          </p:nvSpPr>
          <p:spPr bwMode="invGray">
            <a:xfrm>
              <a:off x="3270" y="3281"/>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 name="Freeform 121"/>
            <p:cNvSpPr/>
            <p:nvPr/>
          </p:nvSpPr>
          <p:spPr bwMode="invGray">
            <a:xfrm>
              <a:off x="2537" y="2293"/>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6" name="Freeform 122"/>
            <p:cNvSpPr/>
            <p:nvPr/>
          </p:nvSpPr>
          <p:spPr bwMode="invGray">
            <a:xfrm>
              <a:off x="2476" y="2259"/>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7" name="Freeform 123"/>
            <p:cNvSpPr/>
            <p:nvPr/>
          </p:nvSpPr>
          <p:spPr bwMode="invGray">
            <a:xfrm>
              <a:off x="2238" y="2042"/>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r" b="b"/>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8" name="Rectangle 127"/>
          <p:cNvSpPr>
            <a:spLocks noChangeArrowheads="1"/>
          </p:cNvSpPr>
          <p:nvPr/>
        </p:nvSpPr>
        <p:spPr bwMode="gray">
          <a:xfrm>
            <a:off x="0" y="0"/>
            <a:ext cx="9144000" cy="1828800"/>
          </a:xfrm>
          <a:prstGeom prst="rect">
            <a:avLst/>
          </a:prstGeom>
          <a:gradFill rotWithShape="1">
            <a:gsLst>
              <a:gs pos="0">
                <a:schemeClr val="accent1"/>
              </a:gs>
              <a:gs pos="100000">
                <a:schemeClr val="accent1">
                  <a:gamma/>
                  <a:tint val="0"/>
                  <a:invGamma/>
                  <a:alpha val="0"/>
                </a:schemeClr>
              </a:gs>
            </a:gsLst>
            <a:lin ang="5400000" scaled="1"/>
          </a:gra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28" name="Picture 7" descr="artplus_nature_naturalcity42_a"/>
          <p:cNvPicPr>
            <a:picLocks noChangeAspect="1"/>
          </p:cNvPicPr>
          <p:nvPr/>
        </p:nvPicPr>
        <p:blipFill>
          <a:blip r:embed="rId3"/>
          <a:stretch>
            <a:fillRect/>
          </a:stretch>
        </p:blipFill>
        <p:spPr>
          <a:xfrm>
            <a:off x="4870450" y="3167063"/>
            <a:ext cx="4425950" cy="2989262"/>
          </a:xfrm>
          <a:prstGeom prst="rect">
            <a:avLst/>
          </a:prstGeom>
          <a:noFill/>
          <a:ln w="9525">
            <a:noFill/>
          </a:ln>
        </p:spPr>
      </p:pic>
      <p:pic>
        <p:nvPicPr>
          <p:cNvPr id="129" name="Picture 12" descr="artplus_nature_naturalcity42_i"/>
          <p:cNvPicPr>
            <a:picLocks noChangeAspect="1"/>
          </p:cNvPicPr>
          <p:nvPr/>
        </p:nvPicPr>
        <p:blipFill>
          <a:blip r:embed="rId4"/>
          <a:stretch>
            <a:fillRect/>
          </a:stretch>
        </p:blipFill>
        <p:spPr>
          <a:xfrm>
            <a:off x="6956425" y="3352800"/>
            <a:ext cx="1654175" cy="877888"/>
          </a:xfrm>
          <a:prstGeom prst="rect">
            <a:avLst/>
          </a:prstGeom>
          <a:noFill/>
          <a:ln w="9525">
            <a:noFill/>
          </a:ln>
        </p:spPr>
      </p:pic>
      <p:pic>
        <p:nvPicPr>
          <p:cNvPr id="130" name="Picture 10" descr="artplus_nature_naturalcity42_c"/>
          <p:cNvPicPr>
            <a:picLocks noChangeAspect="1"/>
          </p:cNvPicPr>
          <p:nvPr/>
        </p:nvPicPr>
        <p:blipFill>
          <a:blip r:embed="rId5"/>
          <a:stretch>
            <a:fillRect/>
          </a:stretch>
        </p:blipFill>
        <p:spPr>
          <a:xfrm>
            <a:off x="9296400" y="2895600"/>
            <a:ext cx="1112838" cy="866775"/>
          </a:xfrm>
          <a:prstGeom prst="rect">
            <a:avLst/>
          </a:prstGeom>
          <a:noFill/>
          <a:ln w="9525">
            <a:noFill/>
          </a:ln>
        </p:spPr>
      </p:pic>
      <p:pic>
        <p:nvPicPr>
          <p:cNvPr id="131" name="Picture 13" descr="artplus_nature_naturalcity42_f"/>
          <p:cNvPicPr>
            <a:picLocks noChangeAspect="1"/>
          </p:cNvPicPr>
          <p:nvPr/>
        </p:nvPicPr>
        <p:blipFill>
          <a:blip r:embed="rId6"/>
          <a:stretch>
            <a:fillRect/>
          </a:stretch>
        </p:blipFill>
        <p:spPr>
          <a:xfrm>
            <a:off x="4994275" y="4594225"/>
            <a:ext cx="4911725" cy="1882775"/>
          </a:xfrm>
          <a:prstGeom prst="rect">
            <a:avLst/>
          </a:prstGeom>
          <a:noFill/>
          <a:ln w="9525">
            <a:noFill/>
          </a:ln>
        </p:spPr>
      </p:pic>
      <p:pic>
        <p:nvPicPr>
          <p:cNvPr id="132" name="Picture 9" descr="artplus_nature_naturalcity42_b"/>
          <p:cNvPicPr>
            <a:picLocks noChangeAspect="1"/>
          </p:cNvPicPr>
          <p:nvPr/>
        </p:nvPicPr>
        <p:blipFill>
          <a:blip r:embed="rId7"/>
          <a:stretch>
            <a:fillRect/>
          </a:stretch>
        </p:blipFill>
        <p:spPr>
          <a:xfrm>
            <a:off x="5195888" y="3097213"/>
            <a:ext cx="2971800" cy="571500"/>
          </a:xfrm>
          <a:prstGeom prst="rect">
            <a:avLst/>
          </a:prstGeom>
          <a:noFill/>
          <a:ln w="9525">
            <a:noFill/>
          </a:ln>
        </p:spPr>
      </p:pic>
      <p:pic>
        <p:nvPicPr>
          <p:cNvPr id="133" name="Picture 8" descr="artplus_nature_naturalcity42_e"/>
          <p:cNvPicPr>
            <a:picLocks noChangeAspect="1"/>
          </p:cNvPicPr>
          <p:nvPr/>
        </p:nvPicPr>
        <p:blipFill>
          <a:blip r:embed="rId8"/>
          <a:stretch>
            <a:fillRect/>
          </a:stretch>
        </p:blipFill>
        <p:spPr>
          <a:xfrm>
            <a:off x="5943600" y="1993900"/>
            <a:ext cx="1546225" cy="1663700"/>
          </a:xfrm>
          <a:prstGeom prst="rect">
            <a:avLst/>
          </a:prstGeom>
          <a:noFill/>
          <a:ln w="9525">
            <a:noFill/>
          </a:ln>
        </p:spPr>
      </p:pic>
      <p:pic>
        <p:nvPicPr>
          <p:cNvPr id="134" name="Picture 11" descr="artplus_nature_naturalcity42_d"/>
          <p:cNvPicPr>
            <a:picLocks noChangeAspect="1"/>
          </p:cNvPicPr>
          <p:nvPr/>
        </p:nvPicPr>
        <p:blipFill>
          <a:blip r:embed="rId9"/>
          <a:stretch>
            <a:fillRect/>
          </a:stretch>
        </p:blipFill>
        <p:spPr>
          <a:xfrm>
            <a:off x="5626100" y="2862263"/>
            <a:ext cx="623888" cy="579437"/>
          </a:xfrm>
          <a:prstGeom prst="rect">
            <a:avLst/>
          </a:prstGeom>
          <a:noFill/>
          <a:ln w="9525">
            <a:noFill/>
          </a:ln>
        </p:spPr>
      </p:pic>
      <p:pic>
        <p:nvPicPr>
          <p:cNvPr id="135" name="Picture 128" descr="a1"/>
          <p:cNvPicPr>
            <a:picLocks noChangeAspect="1"/>
          </p:cNvPicPr>
          <p:nvPr userDrawn="1"/>
        </p:nvPicPr>
        <p:blipFill>
          <a:blip r:embed="rId10"/>
          <a:stretch>
            <a:fillRect/>
          </a:stretch>
        </p:blipFill>
        <p:spPr>
          <a:xfrm>
            <a:off x="9359900" y="95250"/>
            <a:ext cx="1803400" cy="2070100"/>
          </a:xfrm>
          <a:prstGeom prst="rect">
            <a:avLst/>
          </a:prstGeom>
          <a:noFill/>
          <a:ln w="9525">
            <a:noFill/>
          </a:ln>
        </p:spPr>
      </p:pic>
      <p:pic>
        <p:nvPicPr>
          <p:cNvPr id="136" name="Picture 129" descr="b_1"/>
          <p:cNvPicPr>
            <a:picLocks noChangeAspect="1"/>
          </p:cNvPicPr>
          <p:nvPr userDrawn="1"/>
        </p:nvPicPr>
        <p:blipFill>
          <a:blip r:embed="rId11"/>
          <a:stretch>
            <a:fillRect/>
          </a:stretch>
        </p:blipFill>
        <p:spPr>
          <a:xfrm>
            <a:off x="10204450" y="1968500"/>
            <a:ext cx="1079500" cy="469900"/>
          </a:xfrm>
          <a:prstGeom prst="rect">
            <a:avLst/>
          </a:prstGeom>
          <a:noFill/>
          <a:ln w="9525">
            <a:noFill/>
          </a:ln>
        </p:spPr>
      </p:pic>
      <p:sp>
        <p:nvSpPr>
          <p:cNvPr id="4098" name="Rectangle 2"/>
          <p:cNvSpPr>
            <a:spLocks noGrp="1" noChangeArrowheads="1"/>
          </p:cNvSpPr>
          <p:nvPr>
            <p:ph type="ctrTitle"/>
          </p:nvPr>
        </p:nvSpPr>
        <p:spPr>
          <a:xfrm>
            <a:off x="304800" y="4419600"/>
            <a:ext cx="6400800" cy="1143000"/>
          </a:xfrm>
        </p:spPr>
        <p:txBody>
          <a:bodyPr/>
          <a:lstStyle>
            <a:lvl1pPr algn="l">
              <a:defRPr sz="4300">
                <a:solidFill>
                  <a:schemeClr val="bg1"/>
                </a:solidFill>
              </a:defRPr>
            </a:lvl1pPr>
          </a:lstStyle>
          <a:p>
            <a:pPr fontAlgn="base"/>
            <a:r>
              <a:rPr lang="en-US" altLang="zh-CN" strike="noStrike" noProof="1"/>
              <a:t>Click to edit Master title style</a:t>
            </a:r>
            <a:endParaRPr lang="en-US" altLang="zh-CN" strike="noStrike" noProof="1"/>
          </a:p>
        </p:txBody>
      </p:sp>
      <p:sp>
        <p:nvSpPr>
          <p:cNvPr id="4099" name="Rectangle 3"/>
          <p:cNvSpPr>
            <a:spLocks noGrp="1" noChangeArrowheads="1"/>
          </p:cNvSpPr>
          <p:nvPr>
            <p:ph type="subTitle" idx="1"/>
          </p:nvPr>
        </p:nvSpPr>
        <p:spPr>
          <a:xfrm>
            <a:off x="304800" y="5715000"/>
            <a:ext cx="6400800" cy="381000"/>
          </a:xfrm>
        </p:spPr>
        <p:txBody>
          <a:bodyPr/>
          <a:lstStyle>
            <a:lvl1pPr marL="0" indent="0">
              <a:buFont typeface="Wingdings" panose="05000000000000000000" pitchFamily="2" charset="2"/>
              <a:buNone/>
              <a:defRPr sz="1800" b="1" i="1">
                <a:solidFill>
                  <a:schemeClr val="bg1"/>
                </a:solidFill>
              </a:defRPr>
            </a:lvl1pPr>
          </a:lstStyle>
          <a:p>
            <a:pPr fontAlgn="base"/>
            <a:r>
              <a:rPr lang="en-US" altLang="zh-CN" strike="noStrike" noProof="1"/>
              <a:t>Click to edit Master subtitle style</a:t>
            </a:r>
            <a:endParaRPr lang="en-US" altLang="zh-CN" strike="noStrike" noProof="1"/>
          </a:p>
        </p:txBody>
      </p:sp>
      <p:sp>
        <p:nvSpPr>
          <p:cNvPr id="137" name="Rectangle 4"/>
          <p:cNvSpPr>
            <a:spLocks noGrp="1" noChangeArrowheads="1"/>
          </p:cNvSpPr>
          <p:nvPr>
            <p:ph type="dt" sz="half" idx="2"/>
          </p:nvPr>
        </p:nvSpPr>
        <p:spPr bwMode="auto">
          <a:xfrm>
            <a:off x="304800" y="6477000"/>
            <a:ext cx="2133600" cy="16827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38" name="Rectangle 5"/>
          <p:cNvSpPr>
            <a:spLocks noGrp="1" noChangeArrowheads="1"/>
          </p:cNvSpPr>
          <p:nvPr>
            <p:ph type="ftr" sz="quarter" idx="3"/>
          </p:nvPr>
        </p:nvSpPr>
        <p:spPr bwMode="auto">
          <a:xfrm>
            <a:off x="6705600" y="6477000"/>
            <a:ext cx="2286000" cy="168275"/>
          </a:xfrm>
          <a:prstGeom prst="rect">
            <a:avLst/>
          </a:prstGeom>
          <a:noFill/>
          <a:ln w="9525">
            <a:noFill/>
            <a:miter lim="800000"/>
          </a:ln>
          <a:effectLst/>
        </p:spPr>
        <p:txBody>
          <a:bodyPr vert="horz" wrap="square" lIns="91440" tIns="45720" rIns="91440" bIns="45720" numCol="1" anchor="t" anchorCtr="0" compatLnSpc="1"/>
          <a:lstStyle>
            <a:lvl1pPr algn="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39" name="Rectangle 6"/>
          <p:cNvSpPr>
            <a:spLocks noGrp="1" noChangeArrowheads="1"/>
          </p:cNvSpPr>
          <p:nvPr>
            <p:ph type="sldNum" sz="quarter" idx="4"/>
          </p:nvPr>
        </p:nvSpPr>
        <p:spPr bwMode="auto">
          <a:xfrm>
            <a:off x="3657600" y="6477000"/>
            <a:ext cx="2133600" cy="168275"/>
          </a:xfrm>
          <a:prstGeom prst="rect">
            <a:avLst/>
          </a:prstGeom>
          <a:noFill/>
          <a:ln w="9525">
            <a:noFill/>
            <a:miter lim="800000"/>
          </a:ln>
          <a:effectLst/>
        </p:spPr>
        <p:txBody>
          <a:bodyPr vert="horz" wrap="square" lIns="91440" tIns="45720" rIns="91440" bIns="45720" numCol="1" anchor="t" anchorCtr="0" compatLnSpc="1"/>
          <a:p>
            <a:pPr algn="ct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28"/>
                                        </p:tgtEl>
                                        <p:attrNameLst>
                                          <p:attrName>style.visibility</p:attrName>
                                        </p:attrNameLst>
                                      </p:cBhvr>
                                      <p:to>
                                        <p:strVal val="visible"/>
                                      </p:to>
                                    </p:set>
                                    <p:animEffect transition="in" filter="fade">
                                      <p:cBhvr>
                                        <p:cTn id="10" dur="2000"/>
                                        <p:tgtEl>
                                          <p:spTgt spid="128"/>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132"/>
                                        </p:tgtEl>
                                        <p:attrNameLst>
                                          <p:attrName>style.visibility</p:attrName>
                                        </p:attrNameLst>
                                      </p:cBhvr>
                                      <p:to>
                                        <p:strVal val="visible"/>
                                      </p:to>
                                    </p:set>
                                    <p:animEffect transition="in" filter="fade">
                                      <p:cBhvr>
                                        <p:cTn id="14" dur="1000"/>
                                        <p:tgtEl>
                                          <p:spTgt spid="132"/>
                                        </p:tgtEl>
                                      </p:cBhvr>
                                    </p:animEffect>
                                  </p:childTnLst>
                                </p:cTn>
                              </p:par>
                            </p:childTnLst>
                          </p:cTn>
                        </p:par>
                        <p:par>
                          <p:cTn id="15" fill="hold">
                            <p:stCondLst>
                              <p:cond delay="3000"/>
                            </p:stCondLst>
                            <p:childTnLst>
                              <p:par>
                                <p:cTn id="16" presetID="22" presetClass="entr" presetSubtype="4" fill="hold" nodeType="afterEffect">
                                  <p:stCondLst>
                                    <p:cond delay="0"/>
                                  </p:stCondLst>
                                  <p:childTnLst>
                                    <p:set>
                                      <p:cBhvr>
                                        <p:cTn id="17" dur="1" fill="hold">
                                          <p:stCondLst>
                                            <p:cond delay="0"/>
                                          </p:stCondLst>
                                        </p:cTn>
                                        <p:tgtEl>
                                          <p:spTgt spid="134"/>
                                        </p:tgtEl>
                                        <p:attrNameLst>
                                          <p:attrName>style.visibility</p:attrName>
                                        </p:attrNameLst>
                                      </p:cBhvr>
                                      <p:to>
                                        <p:strVal val="visible"/>
                                      </p:to>
                                    </p:set>
                                    <p:animEffect transition="in" filter="wipe(down)">
                                      <p:cBhvr>
                                        <p:cTn id="18" dur="500"/>
                                        <p:tgtEl>
                                          <p:spTgt spid="134"/>
                                        </p:tgtEl>
                                      </p:cBhvr>
                                    </p:animEffect>
                                  </p:childTnLst>
                                </p:cTn>
                              </p:par>
                            </p:childTnLst>
                          </p:cTn>
                        </p:par>
                        <p:par>
                          <p:cTn id="19" fill="hold">
                            <p:stCondLst>
                              <p:cond delay="3500"/>
                            </p:stCondLst>
                            <p:childTnLst>
                              <p:par>
                                <p:cTn id="20" presetID="22" presetClass="entr" presetSubtype="4" fill="hold" nodeType="afterEffect">
                                  <p:stCondLst>
                                    <p:cond delay="0"/>
                                  </p:stCondLst>
                                  <p:childTnLst>
                                    <p:set>
                                      <p:cBhvr>
                                        <p:cTn id="21" dur="1" fill="hold">
                                          <p:stCondLst>
                                            <p:cond delay="0"/>
                                          </p:stCondLst>
                                        </p:cTn>
                                        <p:tgtEl>
                                          <p:spTgt spid="133"/>
                                        </p:tgtEl>
                                        <p:attrNameLst>
                                          <p:attrName>style.visibility</p:attrName>
                                        </p:attrNameLst>
                                      </p:cBhvr>
                                      <p:to>
                                        <p:strVal val="visible"/>
                                      </p:to>
                                    </p:set>
                                    <p:animEffect transition="in" filter="wipe(down)">
                                      <p:cBhvr>
                                        <p:cTn id="22" dur="500"/>
                                        <p:tgtEl>
                                          <p:spTgt spid="133"/>
                                        </p:tgtEl>
                                      </p:cBhvr>
                                    </p:animEffect>
                                  </p:childTnLst>
                                </p:cTn>
                              </p:par>
                            </p:childTnLst>
                          </p:cTn>
                        </p:par>
                        <p:par>
                          <p:cTn id="23" fill="hold">
                            <p:stCondLst>
                              <p:cond delay="4000"/>
                            </p:stCondLst>
                            <p:childTnLst>
                              <p:par>
                                <p:cTn id="24" presetID="35" presetClass="path" presetSubtype="0" accel="50000" decel="50000" fill="hold" nodeType="afterEffect">
                                  <p:stCondLst>
                                    <p:cond delay="0"/>
                                  </p:stCondLst>
                                  <p:childTnLst>
                                    <p:animMotion origin="layout" path="M -5.55556E-7 2.37743E-6 L -0.21076 0.04787 " pathEditMode="relative" rAng="0" ptsTypes="AA">
                                      <p:cBhvr>
                                        <p:cTn id="25" dur="2000" fill="hold"/>
                                        <p:tgtEl>
                                          <p:spTgt spid="130"/>
                                        </p:tgtEl>
                                        <p:attrNameLst>
                                          <p:attrName>ppt_x</p:attrName>
                                          <p:attrName>ppt_y</p:attrName>
                                        </p:attrNameLst>
                                      </p:cBhvr>
                                      <p:rCtr x="-10500" y="2400"/>
                                    </p:animMotion>
                                  </p:childTnLst>
                                </p:cTn>
                              </p:par>
                              <p:par>
                                <p:cTn id="26" presetID="10" presetClass="entr" presetSubtype="0" fill="hold" nodeType="withEffect">
                                  <p:stCondLst>
                                    <p:cond delay="0"/>
                                  </p:stCondLst>
                                  <p:childTnLst>
                                    <p:set>
                                      <p:cBhvr>
                                        <p:cTn id="27" dur="1" fill="hold">
                                          <p:stCondLst>
                                            <p:cond delay="0"/>
                                          </p:stCondLst>
                                        </p:cTn>
                                        <p:tgtEl>
                                          <p:spTgt spid="130"/>
                                        </p:tgtEl>
                                        <p:attrNameLst>
                                          <p:attrName>style.visibility</p:attrName>
                                        </p:attrNameLst>
                                      </p:cBhvr>
                                      <p:to>
                                        <p:strVal val="visible"/>
                                      </p:to>
                                    </p:set>
                                    <p:animEffect transition="in" filter="fade">
                                      <p:cBhvr>
                                        <p:cTn id="28" dur="1000"/>
                                        <p:tgtEl>
                                          <p:spTgt spid="130"/>
                                        </p:tgtEl>
                                      </p:cBhvr>
                                    </p:animEffect>
                                  </p:childTnLst>
                                </p:cTn>
                              </p:par>
                            </p:childTnLst>
                          </p:cTn>
                        </p:par>
                        <p:par>
                          <p:cTn id="29" fill="hold">
                            <p:stCondLst>
                              <p:cond delay="6000"/>
                            </p:stCondLst>
                            <p:childTnLst>
                              <p:par>
                                <p:cTn id="30" presetID="22" presetClass="entr" presetSubtype="4" fill="hold" nodeType="afterEffect">
                                  <p:stCondLst>
                                    <p:cond delay="0"/>
                                  </p:stCondLst>
                                  <p:childTnLst>
                                    <p:set>
                                      <p:cBhvr>
                                        <p:cTn id="31" dur="1" fill="hold">
                                          <p:stCondLst>
                                            <p:cond delay="0"/>
                                          </p:stCondLst>
                                        </p:cTn>
                                        <p:tgtEl>
                                          <p:spTgt spid="129"/>
                                        </p:tgtEl>
                                        <p:attrNameLst>
                                          <p:attrName>style.visibility</p:attrName>
                                        </p:attrNameLst>
                                      </p:cBhvr>
                                      <p:to>
                                        <p:strVal val="visible"/>
                                      </p:to>
                                    </p:set>
                                    <p:animEffect transition="in" filter="wipe(down)">
                                      <p:cBhvr>
                                        <p:cTn id="32" dur="500"/>
                                        <p:tgtEl>
                                          <p:spTgt spid="129"/>
                                        </p:tgtEl>
                                      </p:cBhvr>
                                    </p:animEffect>
                                  </p:childTnLst>
                                </p:cTn>
                              </p:par>
                            </p:childTnLst>
                          </p:cTn>
                        </p:par>
                        <p:par>
                          <p:cTn id="33" fill="hold">
                            <p:stCondLst>
                              <p:cond delay="6500"/>
                            </p:stCondLst>
                            <p:childTnLst>
                              <p:par>
                                <p:cTn id="34" presetID="22" presetClass="entr" presetSubtype="4" fill="hold" nodeType="afterEffect">
                                  <p:stCondLst>
                                    <p:cond delay="0"/>
                                  </p:stCondLst>
                                  <p:childTnLst>
                                    <p:set>
                                      <p:cBhvr>
                                        <p:cTn id="35" dur="1" fill="hold">
                                          <p:stCondLst>
                                            <p:cond delay="0"/>
                                          </p:stCondLst>
                                        </p:cTn>
                                        <p:tgtEl>
                                          <p:spTgt spid="131"/>
                                        </p:tgtEl>
                                        <p:attrNameLst>
                                          <p:attrName>style.visibility</p:attrName>
                                        </p:attrNameLst>
                                      </p:cBhvr>
                                      <p:to>
                                        <p:strVal val="visible"/>
                                      </p:to>
                                    </p:set>
                                    <p:animEffect transition="in" filter="wipe(down)">
                                      <p:cBhvr>
                                        <p:cTn id="36" dur="1000"/>
                                        <p:tgtEl>
                                          <p:spTgt spid="131"/>
                                        </p:tgtEl>
                                      </p:cBhvr>
                                    </p:animEffect>
                                  </p:childTnLst>
                                </p:cTn>
                              </p:par>
                              <p:par>
                                <p:cTn id="37" presetID="10" presetClass="entr" presetSubtype="0" fill="hold" nodeType="withEffect">
                                  <p:stCondLst>
                                    <p:cond delay="80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2000"/>
                                        <p:tgtEl>
                                          <p:spTgt spid="19"/>
                                        </p:tgtEl>
                                      </p:cBhvr>
                                    </p:animEffect>
                                  </p:childTnLst>
                                </p:cTn>
                              </p:par>
                            </p:childTnLst>
                          </p:cTn>
                        </p:par>
                        <p:par>
                          <p:cTn id="40" fill="hold">
                            <p:stCondLst>
                              <p:cond delay="7500"/>
                            </p:stCondLst>
                            <p:childTnLst>
                              <p:par>
                                <p:cTn id="41" presetID="0" presetClass="path" presetSubtype="0" accel="50000" decel="50000" fill="hold" nodeType="afterEffect">
                                  <p:stCondLst>
                                    <p:cond delay="0"/>
                                  </p:stCondLst>
                                  <p:childTnLst>
                                    <p:animMotion origin="layout" path="M -2.22222E-6 -4.81481E-6 C -0.08906 0.01505 -0.38802 0.03033 -0.53472 0.09075 C -0.68142 0.15116 -0.81198 0.322 -0.88055 0.36297 C -0.94913 0.40394 -0.93229 0.34237 -0.94583 0.33704 " pathEditMode="relative" rAng="0" ptsTypes="aaaa">
                                      <p:cBhvr>
                                        <p:cTn id="42" dur="2000" fill="hold"/>
                                        <p:tgtEl>
                                          <p:spTgt spid="135"/>
                                        </p:tgtEl>
                                        <p:attrNameLst>
                                          <p:attrName>ppt_x</p:attrName>
                                          <p:attrName>ppt_y</p:attrName>
                                        </p:attrNameLst>
                                      </p:cBhvr>
                                      <p:rCtr x="-47500" y="20200"/>
                                    </p:animMotion>
                                  </p:childTnLst>
                                </p:cTn>
                              </p:par>
                              <p:par>
                                <p:cTn id="43" presetID="0" presetClass="path" presetSubtype="0" accel="50000" decel="50000" fill="hold" nodeType="withEffect">
                                  <p:stCondLst>
                                    <p:cond delay="500"/>
                                  </p:stCondLst>
                                  <p:childTnLst>
                                    <p:animMotion origin="layout" path="M 0 0.04629 C -0.07778 0.05393 -0.34948 0.0956 -0.46667 0.09166 C -0.58385 0.08773 -0.63611 -0.0007 -0.70278 0.02314 C -0.76944 0.04699 -0.83247 0.19027 -0.86667 0.23426 " pathEditMode="relative" rAng="0" ptsTypes="aaaa">
                                      <p:cBhvr>
                                        <p:cTn id="44" dur="2000" fill="hold"/>
                                        <p:tgtEl>
                                          <p:spTgt spid="136"/>
                                        </p:tgtEl>
                                        <p:attrNameLst>
                                          <p:attrName>ppt_x</p:attrName>
                                          <p:attrName>ppt_y</p:attrName>
                                        </p:attrNameLst>
                                      </p:cBhvr>
                                      <p:rCtr x="-43300" y="7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28600"/>
            <a:ext cx="6019800" cy="60960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8683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457200" y="1295400"/>
            <a:ext cx="4038600" cy="5029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95400"/>
            <a:ext cx="4038600" cy="5029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8683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457200" y="1295400"/>
            <a:ext cx="4038600" cy="5029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4648200" y="1295400"/>
            <a:ext cx="4038600" cy="2438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4648200" y="3886200"/>
            <a:ext cx="4038600" cy="2438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页脚占位符 6"/>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8" name="灯片编号占位符 7"/>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28600"/>
            <a:ext cx="8229600" cy="868363"/>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quarter" idx="1"/>
          </p:nvPr>
        </p:nvSpPr>
        <p:spPr>
          <a:xfrm>
            <a:off x="457200" y="1295400"/>
            <a:ext cx="4038600" cy="2438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4648200" y="1295400"/>
            <a:ext cx="4038600" cy="2438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457200" y="3886200"/>
            <a:ext cx="4038600" cy="2438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内容占位符 5"/>
          <p:cNvSpPr>
            <a:spLocks noGrp="1"/>
          </p:cNvSpPr>
          <p:nvPr>
            <p:ph sz="quarter" idx="4"/>
          </p:nvPr>
        </p:nvSpPr>
        <p:spPr>
          <a:xfrm>
            <a:off x="4648200" y="3886200"/>
            <a:ext cx="4038600" cy="2438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868363"/>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457200" y="1295400"/>
            <a:ext cx="8229600" cy="50292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v"/>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showMasterPhAnim="0"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grpSp>
        <p:nvGrpSpPr>
          <p:cNvPr id="19" name="Group 15"/>
          <p:cNvGrpSpPr/>
          <p:nvPr/>
        </p:nvGrpSpPr>
        <p:grpSpPr>
          <a:xfrm>
            <a:off x="152400" y="381000"/>
            <a:ext cx="6838950" cy="3365500"/>
            <a:chOff x="664" y="1951"/>
            <a:chExt cx="4308" cy="2120"/>
          </a:xfrm>
        </p:grpSpPr>
        <p:sp>
          <p:nvSpPr>
            <p:cNvPr id="20" name="Freeform 16"/>
            <p:cNvSpPr/>
            <p:nvPr/>
          </p:nvSpPr>
          <p:spPr bwMode="invGray">
            <a:xfrm>
              <a:off x="743" y="2045"/>
              <a:ext cx="1267" cy="1938"/>
            </a:xfrm>
            <a:custGeom>
              <a:avLst/>
              <a:gdLst/>
              <a:ahLst/>
              <a:cxnLst>
                <a:cxn ang="0">
                  <a:pos x="116" y="258"/>
                </a:cxn>
                <a:cxn ang="0">
                  <a:pos x="320" y="210"/>
                </a:cxn>
                <a:cxn ang="0">
                  <a:pos x="434" y="240"/>
                </a:cxn>
                <a:cxn ang="0">
                  <a:pos x="416" y="444"/>
                </a:cxn>
                <a:cxn ang="0">
                  <a:pos x="272" y="582"/>
                </a:cxn>
                <a:cxn ang="0">
                  <a:pos x="218" y="714"/>
                </a:cxn>
                <a:cxn ang="0">
                  <a:pos x="284" y="964"/>
                </a:cxn>
                <a:cxn ang="0">
                  <a:pos x="316" y="960"/>
                </a:cxn>
                <a:cxn ang="0">
                  <a:pos x="328" y="906"/>
                </a:cxn>
                <a:cxn ang="0">
                  <a:pos x="478" y="1154"/>
                </a:cxn>
                <a:cxn ang="0">
                  <a:pos x="650" y="1200"/>
                </a:cxn>
                <a:cxn ang="0">
                  <a:pos x="794" y="1350"/>
                </a:cxn>
                <a:cxn ang="0">
                  <a:pos x="854" y="1422"/>
                </a:cxn>
                <a:cxn ang="0">
                  <a:pos x="770" y="1608"/>
                </a:cxn>
                <a:cxn ang="0">
                  <a:pos x="916" y="1782"/>
                </a:cxn>
                <a:cxn ang="0">
                  <a:pos x="1034" y="2022"/>
                </a:cxn>
                <a:cxn ang="0">
                  <a:pos x="1094" y="2310"/>
                </a:cxn>
                <a:cxn ang="0">
                  <a:pos x="1194" y="2540"/>
                </a:cxn>
                <a:cxn ang="0">
                  <a:pos x="1280" y="2520"/>
                </a:cxn>
                <a:cxn ang="0">
                  <a:pos x="1244" y="2394"/>
                </a:cxn>
                <a:cxn ang="0">
                  <a:pos x="1288" y="2306"/>
                </a:cxn>
                <a:cxn ang="0">
                  <a:pos x="1368" y="2228"/>
                </a:cxn>
                <a:cxn ang="0">
                  <a:pos x="1448" y="2076"/>
                </a:cxn>
                <a:cxn ang="0">
                  <a:pos x="1568" y="1950"/>
                </a:cxn>
                <a:cxn ang="0">
                  <a:pos x="1622" y="1746"/>
                </a:cxn>
                <a:cxn ang="0">
                  <a:pos x="1552" y="1538"/>
                </a:cxn>
                <a:cxn ang="0">
                  <a:pos x="1376" y="1410"/>
                </a:cxn>
                <a:cxn ang="0">
                  <a:pos x="1104" y="1280"/>
                </a:cxn>
                <a:cxn ang="0">
                  <a:pos x="974" y="1260"/>
                </a:cxn>
                <a:cxn ang="0">
                  <a:pos x="904" y="1268"/>
                </a:cxn>
                <a:cxn ang="0">
                  <a:pos x="794" y="1308"/>
                </a:cxn>
                <a:cxn ang="0">
                  <a:pos x="758" y="1174"/>
                </a:cxn>
                <a:cxn ang="0">
                  <a:pos x="736" y="1062"/>
                </a:cxn>
                <a:cxn ang="0">
                  <a:pos x="632" y="1104"/>
                </a:cxn>
                <a:cxn ang="0">
                  <a:pos x="568" y="950"/>
                </a:cxn>
                <a:cxn ang="0">
                  <a:pos x="740" y="912"/>
                </a:cxn>
                <a:cxn ang="0">
                  <a:pos x="842" y="906"/>
                </a:cxn>
                <a:cxn ang="0">
                  <a:pos x="896" y="900"/>
                </a:cxn>
                <a:cxn ang="0">
                  <a:pos x="1058" y="750"/>
                </a:cxn>
                <a:cxn ang="0">
                  <a:pos x="1184" y="678"/>
                </a:cxn>
                <a:cxn ang="0">
                  <a:pos x="1278" y="636"/>
                </a:cxn>
                <a:cxn ang="0">
                  <a:pos x="1340" y="538"/>
                </a:cxn>
                <a:cxn ang="0">
                  <a:pos x="1288" y="512"/>
                </a:cxn>
                <a:cxn ang="0">
                  <a:pos x="1526" y="456"/>
                </a:cxn>
                <a:cxn ang="0">
                  <a:pos x="1406" y="342"/>
                </a:cxn>
                <a:cxn ang="0">
                  <a:pos x="1328" y="264"/>
                </a:cxn>
                <a:cxn ang="0">
                  <a:pos x="1222" y="364"/>
                </a:cxn>
                <a:cxn ang="0">
                  <a:pos x="1110" y="444"/>
                </a:cxn>
                <a:cxn ang="0">
                  <a:pos x="1022" y="304"/>
                </a:cxn>
                <a:cxn ang="0">
                  <a:pos x="1212" y="240"/>
                </a:cxn>
                <a:cxn ang="0">
                  <a:pos x="1266" y="198"/>
                </a:cxn>
                <a:cxn ang="0">
                  <a:pos x="1328" y="172"/>
                </a:cxn>
                <a:cxn ang="0">
                  <a:pos x="1286" y="144"/>
                </a:cxn>
                <a:cxn ang="0">
                  <a:pos x="1262" y="120"/>
                </a:cxn>
                <a:cxn ang="0">
                  <a:pos x="1202" y="102"/>
                </a:cxn>
                <a:cxn ang="0">
                  <a:pos x="1106" y="136"/>
                </a:cxn>
                <a:cxn ang="0">
                  <a:pos x="950" y="120"/>
                </a:cxn>
                <a:cxn ang="0">
                  <a:pos x="550" y="0"/>
                </a:cxn>
                <a:cxn ang="0">
                  <a:pos x="344" y="32"/>
                </a:cxn>
                <a:cxn ang="0">
                  <a:pos x="290" y="102"/>
                </a:cxn>
                <a:cxn ang="0">
                  <a:pos x="128" y="174"/>
                </a:cxn>
                <a:cxn ang="0">
                  <a:pos x="128" y="216"/>
                </a:cxn>
                <a:cxn ang="0">
                  <a:pos x="2" y="252"/>
                </a:cxn>
              </a:cxnLst>
              <a:rect l="0" t="0" r="r" b="b"/>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Freeform 17"/>
            <p:cNvSpPr/>
            <p:nvPr/>
          </p:nvSpPr>
          <p:spPr bwMode="invGray">
            <a:xfrm>
              <a:off x="703" y="2230"/>
              <a:ext cx="34" cy="28"/>
            </a:xfrm>
            <a:custGeom>
              <a:avLst/>
              <a:gdLst/>
              <a:ahLst/>
              <a:cxnLst>
                <a:cxn ang="0">
                  <a:pos x="16" y="4"/>
                </a:cxn>
                <a:cxn ang="0">
                  <a:pos x="0" y="22"/>
                </a:cxn>
                <a:cxn ang="0">
                  <a:pos x="22" y="38"/>
                </a:cxn>
                <a:cxn ang="0">
                  <a:pos x="46" y="26"/>
                </a:cxn>
                <a:cxn ang="0">
                  <a:pos x="30" y="0"/>
                </a:cxn>
                <a:cxn ang="0">
                  <a:pos x="16" y="4"/>
                </a:cxn>
              </a:cxnLst>
              <a:rect l="0" t="0" r="r" b="b"/>
              <a:pathLst>
                <a:path w="46" h="38">
                  <a:moveTo>
                    <a:pt x="16" y="4"/>
                  </a:moveTo>
                  <a:lnTo>
                    <a:pt x="0" y="22"/>
                  </a:lnTo>
                  <a:lnTo>
                    <a:pt x="22" y="38"/>
                  </a:lnTo>
                  <a:lnTo>
                    <a:pt x="46" y="26"/>
                  </a:lnTo>
                  <a:lnTo>
                    <a:pt x="30" y="0"/>
                  </a:lnTo>
                  <a:lnTo>
                    <a:pt x="16" y="4"/>
                  </a:ln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Freeform 18"/>
            <p:cNvSpPr/>
            <p:nvPr/>
          </p:nvSpPr>
          <p:spPr bwMode="invGray">
            <a:xfrm>
              <a:off x="1010" y="2353"/>
              <a:ext cx="39" cy="32"/>
            </a:xfrm>
            <a:custGeom>
              <a:avLst/>
              <a:gdLst/>
              <a:ahLst/>
              <a:cxnLst>
                <a:cxn ang="0">
                  <a:pos x="12" y="0"/>
                </a:cxn>
                <a:cxn ang="0">
                  <a:pos x="26" y="44"/>
                </a:cxn>
                <a:cxn ang="0">
                  <a:pos x="42" y="42"/>
                </a:cxn>
                <a:cxn ang="0">
                  <a:pos x="38" y="16"/>
                </a:cxn>
                <a:cxn ang="0">
                  <a:pos x="26" y="2"/>
                </a:cxn>
                <a:cxn ang="0">
                  <a:pos x="12" y="0"/>
                </a:cxn>
              </a:cxnLst>
              <a:rect l="0" t="0" r="r" b="b"/>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Freeform 19"/>
            <p:cNvSpPr/>
            <p:nvPr/>
          </p:nvSpPr>
          <p:spPr bwMode="invGray">
            <a:xfrm>
              <a:off x="1792" y="2409"/>
              <a:ext cx="98" cy="74"/>
            </a:xfrm>
            <a:custGeom>
              <a:avLst/>
              <a:gdLst/>
              <a:ahLst/>
              <a:cxnLst>
                <a:cxn ang="0">
                  <a:pos x="97" y="0"/>
                </a:cxn>
                <a:cxn ang="0">
                  <a:pos x="79" y="8"/>
                </a:cxn>
                <a:cxn ang="0">
                  <a:pos x="53" y="24"/>
                </a:cxn>
                <a:cxn ang="0">
                  <a:pos x="39" y="40"/>
                </a:cxn>
                <a:cxn ang="0">
                  <a:pos x="21" y="52"/>
                </a:cxn>
                <a:cxn ang="0">
                  <a:pos x="63" y="82"/>
                </a:cxn>
                <a:cxn ang="0">
                  <a:pos x="79" y="94"/>
                </a:cxn>
                <a:cxn ang="0">
                  <a:pos x="85" y="92"/>
                </a:cxn>
                <a:cxn ang="0">
                  <a:pos x="89" y="86"/>
                </a:cxn>
                <a:cxn ang="0">
                  <a:pos x="97" y="98"/>
                </a:cxn>
                <a:cxn ang="0">
                  <a:pos x="123" y="86"/>
                </a:cxn>
                <a:cxn ang="0">
                  <a:pos x="129" y="74"/>
                </a:cxn>
                <a:cxn ang="0">
                  <a:pos x="101" y="40"/>
                </a:cxn>
                <a:cxn ang="0">
                  <a:pos x="115" y="24"/>
                </a:cxn>
                <a:cxn ang="0">
                  <a:pos x="111" y="4"/>
                </a:cxn>
                <a:cxn ang="0">
                  <a:pos x="97" y="0"/>
                </a:cxn>
              </a:cxnLst>
              <a:rect l="0" t="0" r="r" b="b"/>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Freeform 20"/>
            <p:cNvSpPr/>
            <p:nvPr/>
          </p:nvSpPr>
          <p:spPr bwMode="invGray">
            <a:xfrm>
              <a:off x="1318" y="2793"/>
              <a:ext cx="158" cy="84"/>
            </a:xfrm>
            <a:custGeom>
              <a:avLst/>
              <a:gdLst/>
              <a:ahLst/>
              <a:cxnLst>
                <a:cxn ang="0">
                  <a:pos x="47" y="12"/>
                </a:cxn>
                <a:cxn ang="0">
                  <a:pos x="17" y="12"/>
                </a:cxn>
                <a:cxn ang="0">
                  <a:pos x="5" y="16"/>
                </a:cxn>
                <a:cxn ang="0">
                  <a:pos x="25" y="52"/>
                </a:cxn>
                <a:cxn ang="0">
                  <a:pos x="51" y="44"/>
                </a:cxn>
                <a:cxn ang="0">
                  <a:pos x="93" y="54"/>
                </a:cxn>
                <a:cxn ang="0">
                  <a:pos x="111" y="60"/>
                </a:cxn>
                <a:cxn ang="0">
                  <a:pos x="133" y="88"/>
                </a:cxn>
                <a:cxn ang="0">
                  <a:pos x="141" y="112"/>
                </a:cxn>
                <a:cxn ang="0">
                  <a:pos x="157" y="100"/>
                </a:cxn>
                <a:cxn ang="0">
                  <a:pos x="169" y="96"/>
                </a:cxn>
                <a:cxn ang="0">
                  <a:pos x="187" y="102"/>
                </a:cxn>
                <a:cxn ang="0">
                  <a:pos x="195" y="80"/>
                </a:cxn>
                <a:cxn ang="0">
                  <a:pos x="153" y="54"/>
                </a:cxn>
                <a:cxn ang="0">
                  <a:pos x="105" y="20"/>
                </a:cxn>
                <a:cxn ang="0">
                  <a:pos x="53" y="26"/>
                </a:cxn>
                <a:cxn ang="0">
                  <a:pos x="47" y="12"/>
                </a:cxn>
              </a:cxnLst>
              <a:rect l="0" t="0" r="r" b="b"/>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Freeform 21"/>
            <p:cNvSpPr/>
            <p:nvPr/>
          </p:nvSpPr>
          <p:spPr bwMode="invGray">
            <a:xfrm>
              <a:off x="1448" y="2857"/>
              <a:ext cx="99" cy="41"/>
            </a:xfrm>
            <a:custGeom>
              <a:avLst/>
              <a:gdLst/>
              <a:ahLst/>
              <a:cxnLst>
                <a:cxn ang="0">
                  <a:pos x="57" y="0"/>
                </a:cxn>
                <a:cxn ang="0">
                  <a:pos x="43" y="6"/>
                </a:cxn>
                <a:cxn ang="0">
                  <a:pos x="31" y="30"/>
                </a:cxn>
                <a:cxn ang="0">
                  <a:pos x="15" y="34"/>
                </a:cxn>
                <a:cxn ang="0">
                  <a:pos x="3" y="42"/>
                </a:cxn>
                <a:cxn ang="0">
                  <a:pos x="13" y="54"/>
                </a:cxn>
                <a:cxn ang="0">
                  <a:pos x="133" y="34"/>
                </a:cxn>
                <a:cxn ang="0">
                  <a:pos x="123" y="16"/>
                </a:cxn>
                <a:cxn ang="0">
                  <a:pos x="105" y="8"/>
                </a:cxn>
                <a:cxn ang="0">
                  <a:pos x="101" y="24"/>
                </a:cxn>
                <a:cxn ang="0">
                  <a:pos x="89" y="18"/>
                </a:cxn>
                <a:cxn ang="0">
                  <a:pos x="67" y="14"/>
                </a:cxn>
                <a:cxn ang="0">
                  <a:pos x="57" y="0"/>
                </a:cxn>
              </a:cxnLst>
              <a:rect l="0" t="0" r="r" b="b"/>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Freeform 22"/>
            <p:cNvSpPr/>
            <p:nvPr/>
          </p:nvSpPr>
          <p:spPr bwMode="invGray">
            <a:xfrm>
              <a:off x="1553" y="2883"/>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Freeform 23"/>
            <p:cNvSpPr/>
            <p:nvPr/>
          </p:nvSpPr>
          <p:spPr bwMode="invGray">
            <a:xfrm>
              <a:off x="1609" y="2886"/>
              <a:ext cx="12" cy="25"/>
            </a:xfrm>
            <a:custGeom>
              <a:avLst/>
              <a:gdLst/>
              <a:ahLst/>
              <a:cxnLst>
                <a:cxn ang="0">
                  <a:pos x="14" y="0"/>
                </a:cxn>
                <a:cxn ang="0">
                  <a:pos x="0" y="14"/>
                </a:cxn>
                <a:cxn ang="0">
                  <a:pos x="16" y="34"/>
                </a:cxn>
                <a:cxn ang="0">
                  <a:pos x="12" y="18"/>
                </a:cxn>
                <a:cxn ang="0">
                  <a:pos x="16" y="6"/>
                </a:cxn>
                <a:cxn ang="0">
                  <a:pos x="14" y="0"/>
                </a:cxn>
              </a:cxnLst>
              <a:rect l="0" t="0" r="r" b="b"/>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Freeform 24"/>
            <p:cNvSpPr/>
            <p:nvPr/>
          </p:nvSpPr>
          <p:spPr bwMode="invGray">
            <a:xfrm>
              <a:off x="1426" y="2040"/>
              <a:ext cx="180" cy="88"/>
            </a:xfrm>
            <a:custGeom>
              <a:avLst/>
              <a:gdLst/>
              <a:ahLst/>
              <a:cxnLst>
                <a:cxn ang="0">
                  <a:pos x="64" y="1"/>
                </a:cxn>
                <a:cxn ang="0">
                  <a:pos x="24" y="31"/>
                </a:cxn>
                <a:cxn ang="0">
                  <a:pos x="6" y="37"/>
                </a:cxn>
                <a:cxn ang="0">
                  <a:pos x="0" y="39"/>
                </a:cxn>
                <a:cxn ang="0">
                  <a:pos x="26" y="59"/>
                </a:cxn>
                <a:cxn ang="0">
                  <a:pos x="38" y="63"/>
                </a:cxn>
                <a:cxn ang="0">
                  <a:pos x="68" y="47"/>
                </a:cxn>
                <a:cxn ang="0">
                  <a:pos x="80" y="43"/>
                </a:cxn>
                <a:cxn ang="0">
                  <a:pos x="82" y="55"/>
                </a:cxn>
                <a:cxn ang="0">
                  <a:pos x="64" y="61"/>
                </a:cxn>
                <a:cxn ang="0">
                  <a:pos x="72" y="73"/>
                </a:cxn>
                <a:cxn ang="0">
                  <a:pos x="40" y="87"/>
                </a:cxn>
                <a:cxn ang="0">
                  <a:pos x="70" y="109"/>
                </a:cxn>
                <a:cxn ang="0">
                  <a:pos x="82" y="113"/>
                </a:cxn>
                <a:cxn ang="0">
                  <a:pos x="118" y="103"/>
                </a:cxn>
                <a:cxn ang="0">
                  <a:pos x="150" y="105"/>
                </a:cxn>
                <a:cxn ang="0">
                  <a:pos x="168" y="117"/>
                </a:cxn>
                <a:cxn ang="0">
                  <a:pos x="204" y="109"/>
                </a:cxn>
                <a:cxn ang="0">
                  <a:pos x="224" y="103"/>
                </a:cxn>
                <a:cxn ang="0">
                  <a:pos x="222" y="77"/>
                </a:cxn>
                <a:cxn ang="0">
                  <a:pos x="234" y="69"/>
                </a:cxn>
                <a:cxn ang="0">
                  <a:pos x="238" y="47"/>
                </a:cxn>
                <a:cxn ang="0">
                  <a:pos x="210" y="57"/>
                </a:cxn>
                <a:cxn ang="0">
                  <a:pos x="200" y="43"/>
                </a:cxn>
                <a:cxn ang="0">
                  <a:pos x="172" y="45"/>
                </a:cxn>
                <a:cxn ang="0">
                  <a:pos x="134" y="9"/>
                </a:cxn>
                <a:cxn ang="0">
                  <a:pos x="94" y="11"/>
                </a:cxn>
                <a:cxn ang="0">
                  <a:pos x="82" y="1"/>
                </a:cxn>
                <a:cxn ang="0">
                  <a:pos x="64" y="1"/>
                </a:cxn>
              </a:cxnLst>
              <a:rect l="0" t="0" r="r" b="b"/>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Freeform 25"/>
            <p:cNvSpPr/>
            <p:nvPr/>
          </p:nvSpPr>
          <p:spPr bwMode="invGray">
            <a:xfrm>
              <a:off x="1506" y="1999"/>
              <a:ext cx="146" cy="60"/>
            </a:xfrm>
            <a:custGeom>
              <a:avLst/>
              <a:gdLst/>
              <a:ahLst/>
              <a:cxnLst>
                <a:cxn ang="0">
                  <a:pos x="97" y="10"/>
                </a:cxn>
                <a:cxn ang="0">
                  <a:pos x="13" y="24"/>
                </a:cxn>
                <a:cxn ang="0">
                  <a:pos x="9" y="34"/>
                </a:cxn>
                <a:cxn ang="0">
                  <a:pos x="57" y="52"/>
                </a:cxn>
                <a:cxn ang="0">
                  <a:pos x="135" y="74"/>
                </a:cxn>
                <a:cxn ang="0">
                  <a:pos x="175" y="68"/>
                </a:cxn>
                <a:cxn ang="0">
                  <a:pos x="187" y="64"/>
                </a:cxn>
                <a:cxn ang="0">
                  <a:pos x="175" y="44"/>
                </a:cxn>
                <a:cxn ang="0">
                  <a:pos x="163" y="36"/>
                </a:cxn>
                <a:cxn ang="0">
                  <a:pos x="129" y="26"/>
                </a:cxn>
                <a:cxn ang="0">
                  <a:pos x="97" y="10"/>
                </a:cxn>
              </a:cxnLst>
              <a:rect l="0" t="0" r="r" b="b"/>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Freeform 26"/>
            <p:cNvSpPr/>
            <p:nvPr/>
          </p:nvSpPr>
          <p:spPr bwMode="invGray">
            <a:xfrm>
              <a:off x="1711" y="2069"/>
              <a:ext cx="233" cy="190"/>
            </a:xfrm>
            <a:custGeom>
              <a:avLst/>
              <a:gdLst/>
              <a:ahLst/>
              <a:cxnLst>
                <a:cxn ang="0">
                  <a:pos x="67" y="9"/>
                </a:cxn>
                <a:cxn ang="0">
                  <a:pos x="51" y="23"/>
                </a:cxn>
                <a:cxn ang="0">
                  <a:pos x="21" y="39"/>
                </a:cxn>
                <a:cxn ang="0">
                  <a:pos x="53" y="77"/>
                </a:cxn>
                <a:cxn ang="0">
                  <a:pos x="79" y="85"/>
                </a:cxn>
                <a:cxn ang="0">
                  <a:pos x="103" y="99"/>
                </a:cxn>
                <a:cxn ang="0">
                  <a:pos x="127" y="85"/>
                </a:cxn>
                <a:cxn ang="0">
                  <a:pos x="143" y="101"/>
                </a:cxn>
                <a:cxn ang="0">
                  <a:pos x="149" y="127"/>
                </a:cxn>
                <a:cxn ang="0">
                  <a:pos x="115" y="151"/>
                </a:cxn>
                <a:cxn ang="0">
                  <a:pos x="89" y="173"/>
                </a:cxn>
                <a:cxn ang="0">
                  <a:pos x="69" y="169"/>
                </a:cxn>
                <a:cxn ang="0">
                  <a:pos x="57" y="165"/>
                </a:cxn>
                <a:cxn ang="0">
                  <a:pos x="43" y="187"/>
                </a:cxn>
                <a:cxn ang="0">
                  <a:pos x="39" y="199"/>
                </a:cxn>
                <a:cxn ang="0">
                  <a:pos x="73" y="205"/>
                </a:cxn>
                <a:cxn ang="0">
                  <a:pos x="95" y="203"/>
                </a:cxn>
                <a:cxn ang="0">
                  <a:pos x="115" y="231"/>
                </a:cxn>
                <a:cxn ang="0">
                  <a:pos x="127" y="235"/>
                </a:cxn>
                <a:cxn ang="0">
                  <a:pos x="139" y="239"/>
                </a:cxn>
                <a:cxn ang="0">
                  <a:pos x="155" y="251"/>
                </a:cxn>
                <a:cxn ang="0">
                  <a:pos x="181" y="237"/>
                </a:cxn>
                <a:cxn ang="0">
                  <a:pos x="203" y="235"/>
                </a:cxn>
                <a:cxn ang="0">
                  <a:pos x="229" y="213"/>
                </a:cxn>
                <a:cxn ang="0">
                  <a:pos x="225" y="185"/>
                </a:cxn>
                <a:cxn ang="0">
                  <a:pos x="217" y="173"/>
                </a:cxn>
                <a:cxn ang="0">
                  <a:pos x="233" y="167"/>
                </a:cxn>
                <a:cxn ang="0">
                  <a:pos x="245" y="183"/>
                </a:cxn>
                <a:cxn ang="0">
                  <a:pos x="247" y="197"/>
                </a:cxn>
                <a:cxn ang="0">
                  <a:pos x="261" y="193"/>
                </a:cxn>
                <a:cxn ang="0">
                  <a:pos x="303" y="169"/>
                </a:cxn>
                <a:cxn ang="0">
                  <a:pos x="293" y="147"/>
                </a:cxn>
                <a:cxn ang="0">
                  <a:pos x="259" y="123"/>
                </a:cxn>
                <a:cxn ang="0">
                  <a:pos x="265" y="107"/>
                </a:cxn>
                <a:cxn ang="0">
                  <a:pos x="277" y="103"/>
                </a:cxn>
                <a:cxn ang="0">
                  <a:pos x="253" y="63"/>
                </a:cxn>
                <a:cxn ang="0">
                  <a:pos x="233" y="59"/>
                </a:cxn>
                <a:cxn ang="0">
                  <a:pos x="221" y="55"/>
                </a:cxn>
                <a:cxn ang="0">
                  <a:pos x="201" y="33"/>
                </a:cxn>
                <a:cxn ang="0">
                  <a:pos x="155" y="45"/>
                </a:cxn>
                <a:cxn ang="0">
                  <a:pos x="167" y="25"/>
                </a:cxn>
                <a:cxn ang="0">
                  <a:pos x="139" y="17"/>
                </a:cxn>
                <a:cxn ang="0">
                  <a:pos x="119" y="19"/>
                </a:cxn>
                <a:cxn ang="0">
                  <a:pos x="67" y="9"/>
                </a:cxn>
              </a:cxnLst>
              <a:rect l="0" t="0" r="r" b="b"/>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Freeform 27"/>
            <p:cNvSpPr/>
            <p:nvPr/>
          </p:nvSpPr>
          <p:spPr bwMode="invGray">
            <a:xfrm>
              <a:off x="1709" y="1987"/>
              <a:ext cx="44" cy="37"/>
            </a:xfrm>
            <a:custGeom>
              <a:avLst/>
              <a:gdLst/>
              <a:ahLst/>
              <a:cxnLst>
                <a:cxn ang="0">
                  <a:pos x="26" y="0"/>
                </a:cxn>
                <a:cxn ang="0">
                  <a:pos x="0" y="10"/>
                </a:cxn>
                <a:cxn ang="0">
                  <a:pos x="30" y="40"/>
                </a:cxn>
                <a:cxn ang="0">
                  <a:pos x="48" y="50"/>
                </a:cxn>
                <a:cxn ang="0">
                  <a:pos x="58" y="28"/>
                </a:cxn>
                <a:cxn ang="0">
                  <a:pos x="44" y="8"/>
                </a:cxn>
                <a:cxn ang="0">
                  <a:pos x="26" y="0"/>
                </a:cxn>
              </a:cxnLst>
              <a:rect l="0" t="0" r="r" b="b"/>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Freeform 28"/>
            <p:cNvSpPr/>
            <p:nvPr/>
          </p:nvSpPr>
          <p:spPr bwMode="invGray">
            <a:xfrm>
              <a:off x="1625" y="2057"/>
              <a:ext cx="65" cy="42"/>
            </a:xfrm>
            <a:custGeom>
              <a:avLst/>
              <a:gdLst/>
              <a:ahLst/>
              <a:cxnLst>
                <a:cxn ang="0">
                  <a:pos x="44" y="7"/>
                </a:cxn>
                <a:cxn ang="0">
                  <a:pos x="24" y="25"/>
                </a:cxn>
                <a:cxn ang="0">
                  <a:pos x="4" y="27"/>
                </a:cxn>
                <a:cxn ang="0">
                  <a:pos x="16" y="57"/>
                </a:cxn>
                <a:cxn ang="0">
                  <a:pos x="74" y="35"/>
                </a:cxn>
                <a:cxn ang="0">
                  <a:pos x="86" y="17"/>
                </a:cxn>
                <a:cxn ang="0">
                  <a:pos x="56" y="7"/>
                </a:cxn>
                <a:cxn ang="0">
                  <a:pos x="44" y="7"/>
                </a:cxn>
              </a:cxnLst>
              <a:rect l="0" t="0" r="r" b="b"/>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Freeform 29"/>
            <p:cNvSpPr/>
            <p:nvPr/>
          </p:nvSpPr>
          <p:spPr bwMode="invGray">
            <a:xfrm>
              <a:off x="1693" y="2065"/>
              <a:ext cx="54" cy="25"/>
            </a:xfrm>
            <a:custGeom>
              <a:avLst/>
              <a:gdLst/>
              <a:ahLst/>
              <a:cxnLst>
                <a:cxn ang="0">
                  <a:pos x="40" y="0"/>
                </a:cxn>
                <a:cxn ang="0">
                  <a:pos x="10" y="16"/>
                </a:cxn>
                <a:cxn ang="0">
                  <a:pos x="24" y="34"/>
                </a:cxn>
                <a:cxn ang="0">
                  <a:pos x="52" y="28"/>
                </a:cxn>
                <a:cxn ang="0">
                  <a:pos x="64" y="20"/>
                </a:cxn>
                <a:cxn ang="0">
                  <a:pos x="40" y="0"/>
                </a:cxn>
              </a:cxnLst>
              <a:rect l="0" t="0" r="r" b="b"/>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30"/>
            <p:cNvSpPr/>
            <p:nvPr/>
          </p:nvSpPr>
          <p:spPr bwMode="invGray">
            <a:xfrm>
              <a:off x="1664" y="2029"/>
              <a:ext cx="64" cy="34"/>
            </a:xfrm>
            <a:custGeom>
              <a:avLst/>
              <a:gdLst/>
              <a:ahLst/>
              <a:cxnLst>
                <a:cxn ang="0">
                  <a:pos x="58" y="10"/>
                </a:cxn>
                <a:cxn ang="0">
                  <a:pos x="28" y="4"/>
                </a:cxn>
                <a:cxn ang="0">
                  <a:pos x="0" y="18"/>
                </a:cxn>
                <a:cxn ang="0">
                  <a:pos x="40" y="32"/>
                </a:cxn>
                <a:cxn ang="0">
                  <a:pos x="64" y="40"/>
                </a:cxn>
                <a:cxn ang="0">
                  <a:pos x="84" y="18"/>
                </a:cxn>
                <a:cxn ang="0">
                  <a:pos x="82" y="6"/>
                </a:cxn>
                <a:cxn ang="0">
                  <a:pos x="64" y="0"/>
                </a:cxn>
                <a:cxn ang="0">
                  <a:pos x="58" y="10"/>
                </a:cxn>
              </a:cxnLst>
              <a:rect l="0" t="0" r="r" b="b"/>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31"/>
            <p:cNvSpPr/>
            <p:nvPr/>
          </p:nvSpPr>
          <p:spPr bwMode="invGray">
            <a:xfrm>
              <a:off x="1637" y="1997"/>
              <a:ext cx="44" cy="24"/>
            </a:xfrm>
            <a:custGeom>
              <a:avLst/>
              <a:gdLst/>
              <a:ahLst/>
              <a:cxnLst>
                <a:cxn ang="0">
                  <a:pos x="16" y="4"/>
                </a:cxn>
                <a:cxn ang="0">
                  <a:pos x="0" y="18"/>
                </a:cxn>
                <a:cxn ang="0">
                  <a:pos x="20" y="28"/>
                </a:cxn>
                <a:cxn ang="0">
                  <a:pos x="28" y="20"/>
                </a:cxn>
                <a:cxn ang="0">
                  <a:pos x="52" y="12"/>
                </a:cxn>
                <a:cxn ang="0">
                  <a:pos x="44" y="0"/>
                </a:cxn>
                <a:cxn ang="0">
                  <a:pos x="16" y="4"/>
                </a:cxn>
              </a:cxnLst>
              <a:rect l="0" t="0" r="r" b="b"/>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32"/>
            <p:cNvSpPr/>
            <p:nvPr/>
          </p:nvSpPr>
          <p:spPr bwMode="invGray">
            <a:xfrm>
              <a:off x="1751" y="2000"/>
              <a:ext cx="114" cy="77"/>
            </a:xfrm>
            <a:custGeom>
              <a:avLst/>
              <a:gdLst/>
              <a:ahLst/>
              <a:cxnLst>
                <a:cxn ang="0">
                  <a:pos x="38" y="0"/>
                </a:cxn>
                <a:cxn ang="0">
                  <a:pos x="14" y="6"/>
                </a:cxn>
                <a:cxn ang="0">
                  <a:pos x="4" y="38"/>
                </a:cxn>
                <a:cxn ang="0">
                  <a:pos x="12" y="56"/>
                </a:cxn>
                <a:cxn ang="0">
                  <a:pos x="0" y="72"/>
                </a:cxn>
                <a:cxn ang="0">
                  <a:pos x="56" y="86"/>
                </a:cxn>
                <a:cxn ang="0">
                  <a:pos x="82" y="92"/>
                </a:cxn>
                <a:cxn ang="0">
                  <a:pos x="152" y="86"/>
                </a:cxn>
                <a:cxn ang="0">
                  <a:pos x="76" y="70"/>
                </a:cxn>
                <a:cxn ang="0">
                  <a:pos x="54" y="62"/>
                </a:cxn>
                <a:cxn ang="0">
                  <a:pos x="44" y="52"/>
                </a:cxn>
                <a:cxn ang="0">
                  <a:pos x="50" y="34"/>
                </a:cxn>
                <a:cxn ang="0">
                  <a:pos x="38" y="0"/>
                </a:cxn>
              </a:cxnLst>
              <a:rect l="0" t="0" r="r" b="b"/>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33"/>
            <p:cNvSpPr/>
            <p:nvPr/>
          </p:nvSpPr>
          <p:spPr bwMode="invGray">
            <a:xfrm>
              <a:off x="664" y="2245"/>
              <a:ext cx="25" cy="15"/>
            </a:xfrm>
            <a:custGeom>
              <a:avLst/>
              <a:gdLst/>
              <a:ahLst/>
              <a:cxnLst>
                <a:cxn ang="0">
                  <a:pos x="34" y="0"/>
                </a:cxn>
                <a:cxn ang="0">
                  <a:pos x="24" y="20"/>
                </a:cxn>
                <a:cxn ang="0">
                  <a:pos x="4" y="18"/>
                </a:cxn>
                <a:cxn ang="0">
                  <a:pos x="4" y="6"/>
                </a:cxn>
                <a:cxn ang="0">
                  <a:pos x="34" y="0"/>
                </a:cxn>
              </a:cxnLst>
              <a:rect l="0" t="0" r="r" b="b"/>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34"/>
            <p:cNvSpPr/>
            <p:nvPr/>
          </p:nvSpPr>
          <p:spPr bwMode="invGray">
            <a:xfrm>
              <a:off x="1421" y="2756"/>
              <a:ext cx="16"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Freeform 35"/>
            <p:cNvSpPr/>
            <p:nvPr/>
          </p:nvSpPr>
          <p:spPr bwMode="invGray">
            <a:xfrm>
              <a:off x="1424" y="2781"/>
              <a:ext cx="16"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Freeform 36"/>
            <p:cNvSpPr/>
            <p:nvPr/>
          </p:nvSpPr>
          <p:spPr bwMode="invGray">
            <a:xfrm>
              <a:off x="1628" y="2913"/>
              <a:ext cx="15"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Freeform 37"/>
            <p:cNvSpPr/>
            <p:nvPr/>
          </p:nvSpPr>
          <p:spPr bwMode="invGray">
            <a:xfrm>
              <a:off x="1752" y="2429"/>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Freeform 38"/>
            <p:cNvSpPr/>
            <p:nvPr/>
          </p:nvSpPr>
          <p:spPr bwMode="invGray">
            <a:xfrm>
              <a:off x="1652" y="2224"/>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Freeform 39"/>
            <p:cNvSpPr/>
            <p:nvPr/>
          </p:nvSpPr>
          <p:spPr bwMode="invGray">
            <a:xfrm>
              <a:off x="1717" y="2045"/>
              <a:ext cx="39"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Freeform 40"/>
            <p:cNvSpPr/>
            <p:nvPr/>
          </p:nvSpPr>
          <p:spPr bwMode="invGray">
            <a:xfrm>
              <a:off x="1780" y="2153"/>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Freeform 41"/>
            <p:cNvSpPr/>
            <p:nvPr/>
          </p:nvSpPr>
          <p:spPr bwMode="invGray">
            <a:xfrm>
              <a:off x="1796" y="1951"/>
              <a:ext cx="696" cy="346"/>
            </a:xfrm>
            <a:custGeom>
              <a:avLst/>
              <a:gdLst/>
              <a:ahLst/>
              <a:cxnLst>
                <a:cxn ang="0">
                  <a:pos x="28" y="56"/>
                </a:cxn>
                <a:cxn ang="0">
                  <a:pos x="6" y="92"/>
                </a:cxn>
                <a:cxn ang="0">
                  <a:pos x="36" y="100"/>
                </a:cxn>
                <a:cxn ang="0">
                  <a:pos x="16" y="116"/>
                </a:cxn>
                <a:cxn ang="0">
                  <a:pos x="104" y="136"/>
                </a:cxn>
                <a:cxn ang="0">
                  <a:pos x="142" y="130"/>
                </a:cxn>
                <a:cxn ang="0">
                  <a:pos x="250" y="78"/>
                </a:cxn>
                <a:cxn ang="0">
                  <a:pos x="300" y="66"/>
                </a:cxn>
                <a:cxn ang="0">
                  <a:pos x="324" y="80"/>
                </a:cxn>
                <a:cxn ang="0">
                  <a:pos x="272" y="88"/>
                </a:cxn>
                <a:cxn ang="0">
                  <a:pos x="242" y="112"/>
                </a:cxn>
                <a:cxn ang="0">
                  <a:pos x="254" y="120"/>
                </a:cxn>
                <a:cxn ang="0">
                  <a:pos x="260" y="158"/>
                </a:cxn>
                <a:cxn ang="0">
                  <a:pos x="350" y="192"/>
                </a:cxn>
                <a:cxn ang="0">
                  <a:pos x="336" y="210"/>
                </a:cxn>
                <a:cxn ang="0">
                  <a:pos x="368" y="246"/>
                </a:cxn>
                <a:cxn ang="0">
                  <a:pos x="348" y="266"/>
                </a:cxn>
                <a:cxn ang="0">
                  <a:pos x="324" y="294"/>
                </a:cxn>
                <a:cxn ang="0">
                  <a:pos x="294" y="324"/>
                </a:cxn>
                <a:cxn ang="0">
                  <a:pos x="292" y="420"/>
                </a:cxn>
                <a:cxn ang="0">
                  <a:pos x="332" y="446"/>
                </a:cxn>
                <a:cxn ang="0">
                  <a:pos x="388" y="448"/>
                </a:cxn>
                <a:cxn ang="0">
                  <a:pos x="412" y="422"/>
                </a:cxn>
                <a:cxn ang="0">
                  <a:pos x="506" y="356"/>
                </a:cxn>
                <a:cxn ang="0">
                  <a:pos x="572" y="334"/>
                </a:cxn>
                <a:cxn ang="0">
                  <a:pos x="646" y="308"/>
                </a:cxn>
                <a:cxn ang="0">
                  <a:pos x="720" y="290"/>
                </a:cxn>
                <a:cxn ang="0">
                  <a:pos x="762" y="260"/>
                </a:cxn>
                <a:cxn ang="0">
                  <a:pos x="800" y="200"/>
                </a:cxn>
                <a:cxn ang="0">
                  <a:pos x="802" y="154"/>
                </a:cxn>
                <a:cxn ang="0">
                  <a:pos x="802" y="124"/>
                </a:cxn>
                <a:cxn ang="0">
                  <a:pos x="832" y="90"/>
                </a:cxn>
                <a:cxn ang="0">
                  <a:pos x="876" y="94"/>
                </a:cxn>
                <a:cxn ang="0">
                  <a:pos x="922" y="52"/>
                </a:cxn>
                <a:cxn ang="0">
                  <a:pos x="888" y="56"/>
                </a:cxn>
                <a:cxn ang="0">
                  <a:pos x="848" y="46"/>
                </a:cxn>
                <a:cxn ang="0">
                  <a:pos x="794" y="22"/>
                </a:cxn>
                <a:cxn ang="0">
                  <a:pos x="642" y="26"/>
                </a:cxn>
                <a:cxn ang="0">
                  <a:pos x="584" y="38"/>
                </a:cxn>
                <a:cxn ang="0">
                  <a:pos x="556" y="38"/>
                </a:cxn>
                <a:cxn ang="0">
                  <a:pos x="516" y="54"/>
                </a:cxn>
                <a:cxn ang="0">
                  <a:pos x="478" y="30"/>
                </a:cxn>
                <a:cxn ang="0">
                  <a:pos x="432" y="40"/>
                </a:cxn>
                <a:cxn ang="0">
                  <a:pos x="366" y="52"/>
                </a:cxn>
                <a:cxn ang="0">
                  <a:pos x="410" y="38"/>
                </a:cxn>
                <a:cxn ang="0">
                  <a:pos x="352" y="8"/>
                </a:cxn>
                <a:cxn ang="0">
                  <a:pos x="334" y="2"/>
                </a:cxn>
                <a:cxn ang="0">
                  <a:pos x="314" y="8"/>
                </a:cxn>
                <a:cxn ang="0">
                  <a:pos x="240" y="16"/>
                </a:cxn>
                <a:cxn ang="0">
                  <a:pos x="160" y="28"/>
                </a:cxn>
                <a:cxn ang="0">
                  <a:pos x="108" y="26"/>
                </a:cxn>
                <a:cxn ang="0">
                  <a:pos x="114" y="68"/>
                </a:cxn>
                <a:cxn ang="0">
                  <a:pos x="104" y="52"/>
                </a:cxn>
                <a:cxn ang="0">
                  <a:pos x="60" y="42"/>
                </a:cxn>
              </a:cxnLst>
              <a:rect l="0" t="0" r="r" b="b"/>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Freeform 42"/>
            <p:cNvSpPr/>
            <p:nvPr/>
          </p:nvSpPr>
          <p:spPr bwMode="invGray">
            <a:xfrm>
              <a:off x="2009" y="2135"/>
              <a:ext cx="39" cy="24"/>
            </a:xfrm>
            <a:custGeom>
              <a:avLst/>
              <a:gdLst/>
              <a:ahLst/>
              <a:cxnLst>
                <a:cxn ang="0">
                  <a:pos x="34" y="0"/>
                </a:cxn>
                <a:cxn ang="0">
                  <a:pos x="8" y="20"/>
                </a:cxn>
                <a:cxn ang="0">
                  <a:pos x="24" y="32"/>
                </a:cxn>
                <a:cxn ang="0">
                  <a:pos x="42" y="30"/>
                </a:cxn>
                <a:cxn ang="0">
                  <a:pos x="34" y="0"/>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Freeform 43"/>
            <p:cNvSpPr/>
            <p:nvPr/>
          </p:nvSpPr>
          <p:spPr bwMode="invGray">
            <a:xfrm>
              <a:off x="2292" y="2201"/>
              <a:ext cx="128" cy="54"/>
            </a:xfrm>
            <a:custGeom>
              <a:avLst/>
              <a:gdLst/>
              <a:ahLst/>
              <a:cxnLst>
                <a:cxn ang="0">
                  <a:pos x="102" y="8"/>
                </a:cxn>
                <a:cxn ang="0">
                  <a:pos x="66" y="4"/>
                </a:cxn>
                <a:cxn ang="0">
                  <a:pos x="54" y="0"/>
                </a:cxn>
                <a:cxn ang="0">
                  <a:pos x="0" y="28"/>
                </a:cxn>
                <a:cxn ang="0">
                  <a:pos x="28" y="40"/>
                </a:cxn>
                <a:cxn ang="0">
                  <a:pos x="42" y="60"/>
                </a:cxn>
                <a:cxn ang="0">
                  <a:pos x="66" y="68"/>
                </a:cxn>
                <a:cxn ang="0">
                  <a:pos x="78" y="72"/>
                </a:cxn>
                <a:cxn ang="0">
                  <a:pos x="130" y="60"/>
                </a:cxn>
                <a:cxn ang="0">
                  <a:pos x="172" y="44"/>
                </a:cxn>
                <a:cxn ang="0">
                  <a:pos x="148" y="18"/>
                </a:cxn>
                <a:cxn ang="0">
                  <a:pos x="136" y="4"/>
                </a:cxn>
                <a:cxn ang="0">
                  <a:pos x="102" y="8"/>
                </a:cxn>
              </a:cxnLst>
              <a:rect l="0" t="0" r="r" b="b"/>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Freeform 44"/>
            <p:cNvSpPr/>
            <p:nvPr/>
          </p:nvSpPr>
          <p:spPr bwMode="invGray">
            <a:xfrm>
              <a:off x="2393" y="2038"/>
              <a:ext cx="39" cy="24"/>
            </a:xfrm>
            <a:custGeom>
              <a:avLst/>
              <a:gdLst/>
              <a:ahLst/>
              <a:cxnLst>
                <a:cxn ang="0">
                  <a:pos x="34" y="0"/>
                </a:cxn>
                <a:cxn ang="0">
                  <a:pos x="8" y="20"/>
                </a:cxn>
                <a:cxn ang="0">
                  <a:pos x="24" y="32"/>
                </a:cxn>
                <a:cxn ang="0">
                  <a:pos x="42" y="30"/>
                </a:cxn>
                <a:cxn ang="0">
                  <a:pos x="34" y="0"/>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Freeform 45"/>
            <p:cNvSpPr/>
            <p:nvPr/>
          </p:nvSpPr>
          <p:spPr bwMode="invGray">
            <a:xfrm>
              <a:off x="2662" y="2006"/>
              <a:ext cx="155" cy="63"/>
            </a:xfrm>
            <a:custGeom>
              <a:avLst/>
              <a:gdLst/>
              <a:ahLst/>
              <a:cxnLst>
                <a:cxn ang="0">
                  <a:pos x="191" y="7"/>
                </a:cxn>
                <a:cxn ang="0">
                  <a:pos x="103" y="9"/>
                </a:cxn>
                <a:cxn ang="0">
                  <a:pos x="109" y="25"/>
                </a:cxn>
                <a:cxn ang="0">
                  <a:pos x="107" y="33"/>
                </a:cxn>
                <a:cxn ang="0">
                  <a:pos x="89" y="27"/>
                </a:cxn>
                <a:cxn ang="0">
                  <a:pos x="77" y="19"/>
                </a:cxn>
                <a:cxn ang="0">
                  <a:pos x="23" y="27"/>
                </a:cxn>
                <a:cxn ang="0">
                  <a:pos x="31" y="49"/>
                </a:cxn>
                <a:cxn ang="0">
                  <a:pos x="55" y="53"/>
                </a:cxn>
                <a:cxn ang="0">
                  <a:pos x="75" y="73"/>
                </a:cxn>
                <a:cxn ang="0">
                  <a:pos x="89" y="85"/>
                </a:cxn>
                <a:cxn ang="0">
                  <a:pos x="109" y="67"/>
                </a:cxn>
                <a:cxn ang="0">
                  <a:pos x="121" y="59"/>
                </a:cxn>
                <a:cxn ang="0">
                  <a:pos x="127" y="47"/>
                </a:cxn>
                <a:cxn ang="0">
                  <a:pos x="167" y="35"/>
                </a:cxn>
                <a:cxn ang="0">
                  <a:pos x="187" y="31"/>
                </a:cxn>
                <a:cxn ang="0">
                  <a:pos x="199" y="27"/>
                </a:cxn>
                <a:cxn ang="0">
                  <a:pos x="191" y="7"/>
                </a:cxn>
              </a:cxnLst>
              <a:rect l="0" t="0" r="r" b="b"/>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Freeform 46"/>
            <p:cNvSpPr/>
            <p:nvPr/>
          </p:nvSpPr>
          <p:spPr bwMode="invGray">
            <a:xfrm>
              <a:off x="2759" y="2039"/>
              <a:ext cx="48" cy="21"/>
            </a:xfrm>
            <a:custGeom>
              <a:avLst/>
              <a:gdLst/>
              <a:ahLst/>
              <a:cxnLst>
                <a:cxn ang="0">
                  <a:pos x="36" y="6"/>
                </a:cxn>
                <a:cxn ang="0">
                  <a:pos x="8" y="4"/>
                </a:cxn>
                <a:cxn ang="0">
                  <a:pos x="24" y="28"/>
                </a:cxn>
                <a:cxn ang="0">
                  <a:pos x="54" y="14"/>
                </a:cxn>
                <a:cxn ang="0">
                  <a:pos x="36" y="6"/>
                </a:cxn>
              </a:cxnLst>
              <a:rect l="0" t="0" r="r" b="b"/>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Freeform 47"/>
            <p:cNvSpPr/>
            <p:nvPr/>
          </p:nvSpPr>
          <p:spPr bwMode="invGray">
            <a:xfrm>
              <a:off x="2467" y="2311"/>
              <a:ext cx="109" cy="132"/>
            </a:xfrm>
            <a:custGeom>
              <a:avLst/>
              <a:gdLst/>
              <a:ahLst/>
              <a:cxnLst>
                <a:cxn ang="0">
                  <a:pos x="24" y="19"/>
                </a:cxn>
                <a:cxn ang="0">
                  <a:pos x="0" y="25"/>
                </a:cxn>
                <a:cxn ang="0">
                  <a:pos x="14" y="43"/>
                </a:cxn>
                <a:cxn ang="0">
                  <a:pos x="34" y="87"/>
                </a:cxn>
                <a:cxn ang="0">
                  <a:pos x="52" y="91"/>
                </a:cxn>
                <a:cxn ang="0">
                  <a:pos x="50" y="107"/>
                </a:cxn>
                <a:cxn ang="0">
                  <a:pos x="28" y="113"/>
                </a:cxn>
                <a:cxn ang="0">
                  <a:pos x="16" y="131"/>
                </a:cxn>
                <a:cxn ang="0">
                  <a:pos x="18" y="137"/>
                </a:cxn>
                <a:cxn ang="0">
                  <a:pos x="30" y="141"/>
                </a:cxn>
                <a:cxn ang="0">
                  <a:pos x="18" y="169"/>
                </a:cxn>
                <a:cxn ang="0">
                  <a:pos x="20" y="175"/>
                </a:cxn>
                <a:cxn ang="0">
                  <a:pos x="34" y="171"/>
                </a:cxn>
                <a:cxn ang="0">
                  <a:pos x="58" y="169"/>
                </a:cxn>
                <a:cxn ang="0">
                  <a:pos x="92" y="171"/>
                </a:cxn>
                <a:cxn ang="0">
                  <a:pos x="110" y="169"/>
                </a:cxn>
                <a:cxn ang="0">
                  <a:pos x="122" y="165"/>
                </a:cxn>
                <a:cxn ang="0">
                  <a:pos x="128" y="141"/>
                </a:cxn>
                <a:cxn ang="0">
                  <a:pos x="146" y="133"/>
                </a:cxn>
                <a:cxn ang="0">
                  <a:pos x="110" y="109"/>
                </a:cxn>
                <a:cxn ang="0">
                  <a:pos x="88" y="83"/>
                </a:cxn>
                <a:cxn ang="0">
                  <a:pos x="82" y="69"/>
                </a:cxn>
                <a:cxn ang="0">
                  <a:pos x="64" y="61"/>
                </a:cxn>
                <a:cxn ang="0">
                  <a:pos x="86" y="45"/>
                </a:cxn>
                <a:cxn ang="0">
                  <a:pos x="64" y="31"/>
                </a:cxn>
                <a:cxn ang="0">
                  <a:pos x="70" y="13"/>
                </a:cxn>
                <a:cxn ang="0">
                  <a:pos x="46" y="1"/>
                </a:cxn>
                <a:cxn ang="0">
                  <a:pos x="30" y="9"/>
                </a:cxn>
                <a:cxn ang="0">
                  <a:pos x="24" y="19"/>
                </a:cxn>
              </a:cxnLst>
              <a:rect l="0" t="0" r="r" b="b"/>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Freeform 48"/>
            <p:cNvSpPr/>
            <p:nvPr/>
          </p:nvSpPr>
          <p:spPr bwMode="invGray">
            <a:xfrm>
              <a:off x="2413" y="2359"/>
              <a:ext cx="69" cy="68"/>
            </a:xfrm>
            <a:custGeom>
              <a:avLst/>
              <a:gdLst/>
              <a:ahLst/>
              <a:cxnLst>
                <a:cxn ang="0">
                  <a:pos x="58" y="6"/>
                </a:cxn>
                <a:cxn ang="0">
                  <a:pos x="82" y="8"/>
                </a:cxn>
                <a:cxn ang="0">
                  <a:pos x="92" y="26"/>
                </a:cxn>
                <a:cxn ang="0">
                  <a:pos x="78" y="48"/>
                </a:cxn>
                <a:cxn ang="0">
                  <a:pos x="46" y="76"/>
                </a:cxn>
                <a:cxn ang="0">
                  <a:pos x="18" y="92"/>
                </a:cxn>
                <a:cxn ang="0">
                  <a:pos x="8" y="72"/>
                </a:cxn>
                <a:cxn ang="0">
                  <a:pos x="20" y="64"/>
                </a:cxn>
                <a:cxn ang="0">
                  <a:pos x="14" y="46"/>
                </a:cxn>
                <a:cxn ang="0">
                  <a:pos x="40" y="28"/>
                </a:cxn>
                <a:cxn ang="0">
                  <a:pos x="58" y="6"/>
                </a:cxn>
              </a:cxnLst>
              <a:rect l="0" t="0" r="r" b="b"/>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Freeform 49"/>
            <p:cNvSpPr/>
            <p:nvPr/>
          </p:nvSpPr>
          <p:spPr bwMode="invGray">
            <a:xfrm>
              <a:off x="4099" y="3502"/>
              <a:ext cx="474" cy="495"/>
            </a:xfrm>
            <a:custGeom>
              <a:avLst/>
              <a:gdLst/>
              <a:ahLst/>
              <a:cxnLst>
                <a:cxn ang="0">
                  <a:pos x="212" y="11"/>
                </a:cxn>
                <a:cxn ang="0">
                  <a:pos x="176" y="19"/>
                </a:cxn>
                <a:cxn ang="0">
                  <a:pos x="144" y="51"/>
                </a:cxn>
                <a:cxn ang="0">
                  <a:pos x="104" y="59"/>
                </a:cxn>
                <a:cxn ang="0">
                  <a:pos x="84" y="75"/>
                </a:cxn>
                <a:cxn ang="0">
                  <a:pos x="68" y="115"/>
                </a:cxn>
                <a:cxn ang="0">
                  <a:pos x="36" y="167"/>
                </a:cxn>
                <a:cxn ang="0">
                  <a:pos x="0" y="179"/>
                </a:cxn>
                <a:cxn ang="0">
                  <a:pos x="72" y="323"/>
                </a:cxn>
                <a:cxn ang="0">
                  <a:pos x="120" y="427"/>
                </a:cxn>
                <a:cxn ang="0">
                  <a:pos x="144" y="443"/>
                </a:cxn>
                <a:cxn ang="0">
                  <a:pos x="168" y="451"/>
                </a:cxn>
                <a:cxn ang="0">
                  <a:pos x="228" y="431"/>
                </a:cxn>
                <a:cxn ang="0">
                  <a:pos x="252" y="423"/>
                </a:cxn>
                <a:cxn ang="0">
                  <a:pos x="300" y="451"/>
                </a:cxn>
                <a:cxn ang="0">
                  <a:pos x="324" y="527"/>
                </a:cxn>
                <a:cxn ang="0">
                  <a:pos x="336" y="523"/>
                </a:cxn>
                <a:cxn ang="0">
                  <a:pos x="344" y="511"/>
                </a:cxn>
                <a:cxn ang="0">
                  <a:pos x="368" y="547"/>
                </a:cxn>
                <a:cxn ang="0">
                  <a:pos x="404" y="571"/>
                </a:cxn>
                <a:cxn ang="0">
                  <a:pos x="436" y="603"/>
                </a:cxn>
                <a:cxn ang="0">
                  <a:pos x="444" y="615"/>
                </a:cxn>
                <a:cxn ang="0">
                  <a:pos x="456" y="623"/>
                </a:cxn>
                <a:cxn ang="0">
                  <a:pos x="484" y="655"/>
                </a:cxn>
                <a:cxn ang="0">
                  <a:pos x="492" y="631"/>
                </a:cxn>
                <a:cxn ang="0">
                  <a:pos x="540" y="659"/>
                </a:cxn>
                <a:cxn ang="0">
                  <a:pos x="588" y="655"/>
                </a:cxn>
                <a:cxn ang="0">
                  <a:pos x="616" y="531"/>
                </a:cxn>
                <a:cxn ang="0">
                  <a:pos x="632" y="463"/>
                </a:cxn>
                <a:cxn ang="0">
                  <a:pos x="620" y="367"/>
                </a:cxn>
                <a:cxn ang="0">
                  <a:pos x="536" y="271"/>
                </a:cxn>
                <a:cxn ang="0">
                  <a:pos x="528" y="235"/>
                </a:cxn>
                <a:cxn ang="0">
                  <a:pos x="460" y="179"/>
                </a:cxn>
                <a:cxn ang="0">
                  <a:pos x="472" y="155"/>
                </a:cxn>
                <a:cxn ang="0">
                  <a:pos x="456" y="131"/>
                </a:cxn>
                <a:cxn ang="0">
                  <a:pos x="416" y="79"/>
                </a:cxn>
                <a:cxn ang="0">
                  <a:pos x="392" y="31"/>
                </a:cxn>
                <a:cxn ang="0">
                  <a:pos x="388" y="19"/>
                </a:cxn>
                <a:cxn ang="0">
                  <a:pos x="364" y="151"/>
                </a:cxn>
                <a:cxn ang="0">
                  <a:pos x="324" y="115"/>
                </a:cxn>
                <a:cxn ang="0">
                  <a:pos x="292" y="111"/>
                </a:cxn>
                <a:cxn ang="0">
                  <a:pos x="272" y="87"/>
                </a:cxn>
                <a:cxn ang="0">
                  <a:pos x="264" y="63"/>
                </a:cxn>
                <a:cxn ang="0">
                  <a:pos x="276" y="55"/>
                </a:cxn>
                <a:cxn ang="0">
                  <a:pos x="240" y="19"/>
                </a:cxn>
                <a:cxn ang="0">
                  <a:pos x="216" y="11"/>
                </a:cxn>
                <a:cxn ang="0">
                  <a:pos x="204" y="7"/>
                </a:cxn>
                <a:cxn ang="0">
                  <a:pos x="212" y="11"/>
                </a:cxn>
              </a:cxnLst>
              <a:rect l="0" t="0" r="r" b="b"/>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50"/>
            <p:cNvSpPr/>
            <p:nvPr/>
          </p:nvSpPr>
          <p:spPr bwMode="invGray">
            <a:xfrm>
              <a:off x="4246" y="3241"/>
              <a:ext cx="319" cy="210"/>
            </a:xfrm>
            <a:custGeom>
              <a:avLst/>
              <a:gdLst/>
              <a:ahLst/>
              <a:cxnLst>
                <a:cxn ang="0">
                  <a:pos x="84" y="60"/>
                </a:cxn>
                <a:cxn ang="0">
                  <a:pos x="68" y="36"/>
                </a:cxn>
                <a:cxn ang="0">
                  <a:pos x="64" y="16"/>
                </a:cxn>
                <a:cxn ang="0">
                  <a:pos x="52" y="12"/>
                </a:cxn>
                <a:cxn ang="0">
                  <a:pos x="16" y="16"/>
                </a:cxn>
                <a:cxn ang="0">
                  <a:pos x="44" y="40"/>
                </a:cxn>
                <a:cxn ang="0">
                  <a:pos x="48" y="52"/>
                </a:cxn>
                <a:cxn ang="0">
                  <a:pos x="24" y="68"/>
                </a:cxn>
                <a:cxn ang="0">
                  <a:pos x="88" y="92"/>
                </a:cxn>
                <a:cxn ang="0">
                  <a:pos x="124" y="112"/>
                </a:cxn>
                <a:cxn ang="0">
                  <a:pos x="128" y="124"/>
                </a:cxn>
                <a:cxn ang="0">
                  <a:pos x="140" y="132"/>
                </a:cxn>
                <a:cxn ang="0">
                  <a:pos x="148" y="156"/>
                </a:cxn>
                <a:cxn ang="0">
                  <a:pos x="132" y="196"/>
                </a:cxn>
                <a:cxn ang="0">
                  <a:pos x="180" y="188"/>
                </a:cxn>
                <a:cxn ang="0">
                  <a:pos x="192" y="216"/>
                </a:cxn>
                <a:cxn ang="0">
                  <a:pos x="216" y="224"/>
                </a:cxn>
                <a:cxn ang="0">
                  <a:pos x="228" y="228"/>
                </a:cxn>
                <a:cxn ang="0">
                  <a:pos x="252" y="224"/>
                </a:cxn>
                <a:cxn ang="0">
                  <a:pos x="276" y="196"/>
                </a:cxn>
                <a:cxn ang="0">
                  <a:pos x="336" y="252"/>
                </a:cxn>
                <a:cxn ang="0">
                  <a:pos x="364" y="280"/>
                </a:cxn>
                <a:cxn ang="0">
                  <a:pos x="360" y="224"/>
                </a:cxn>
                <a:cxn ang="0">
                  <a:pos x="336" y="200"/>
                </a:cxn>
                <a:cxn ang="0">
                  <a:pos x="372" y="168"/>
                </a:cxn>
                <a:cxn ang="0">
                  <a:pos x="408" y="156"/>
                </a:cxn>
                <a:cxn ang="0">
                  <a:pos x="420" y="152"/>
                </a:cxn>
                <a:cxn ang="0">
                  <a:pos x="424" y="140"/>
                </a:cxn>
                <a:cxn ang="0">
                  <a:pos x="356" y="148"/>
                </a:cxn>
                <a:cxn ang="0">
                  <a:pos x="304" y="140"/>
                </a:cxn>
                <a:cxn ang="0">
                  <a:pos x="300" y="128"/>
                </a:cxn>
                <a:cxn ang="0">
                  <a:pos x="292" y="116"/>
                </a:cxn>
                <a:cxn ang="0">
                  <a:pos x="220" y="80"/>
                </a:cxn>
                <a:cxn ang="0">
                  <a:pos x="160" y="60"/>
                </a:cxn>
                <a:cxn ang="0">
                  <a:pos x="136" y="52"/>
                </a:cxn>
                <a:cxn ang="0">
                  <a:pos x="80" y="52"/>
                </a:cxn>
                <a:cxn ang="0">
                  <a:pos x="68" y="32"/>
                </a:cxn>
                <a:cxn ang="0">
                  <a:pos x="68" y="0"/>
                </a:cxn>
              </a:cxnLst>
              <a:rect l="0" t="0" r="r" b="b"/>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Freeform 51"/>
            <p:cNvSpPr/>
            <p:nvPr/>
          </p:nvSpPr>
          <p:spPr bwMode="invGray">
            <a:xfrm>
              <a:off x="4255" y="3243"/>
              <a:ext cx="311" cy="211"/>
            </a:xfrm>
            <a:custGeom>
              <a:avLst/>
              <a:gdLst/>
              <a:ahLst/>
              <a:cxnLst>
                <a:cxn ang="0">
                  <a:pos x="0" y="1"/>
                </a:cxn>
                <a:cxn ang="0">
                  <a:pos x="20" y="37"/>
                </a:cxn>
                <a:cxn ang="0">
                  <a:pos x="28" y="49"/>
                </a:cxn>
                <a:cxn ang="0">
                  <a:pos x="84" y="89"/>
                </a:cxn>
                <a:cxn ang="0">
                  <a:pos x="120" y="113"/>
                </a:cxn>
                <a:cxn ang="0">
                  <a:pos x="132" y="121"/>
                </a:cxn>
                <a:cxn ang="0">
                  <a:pos x="136" y="169"/>
                </a:cxn>
                <a:cxn ang="0">
                  <a:pos x="116" y="201"/>
                </a:cxn>
                <a:cxn ang="0">
                  <a:pos x="136" y="197"/>
                </a:cxn>
                <a:cxn ang="0">
                  <a:pos x="148" y="189"/>
                </a:cxn>
                <a:cxn ang="0">
                  <a:pos x="160" y="201"/>
                </a:cxn>
                <a:cxn ang="0">
                  <a:pos x="184" y="217"/>
                </a:cxn>
                <a:cxn ang="0">
                  <a:pos x="208" y="233"/>
                </a:cxn>
                <a:cxn ang="0">
                  <a:pos x="240" y="221"/>
                </a:cxn>
                <a:cxn ang="0">
                  <a:pos x="248" y="197"/>
                </a:cxn>
                <a:cxn ang="0">
                  <a:pos x="268" y="201"/>
                </a:cxn>
                <a:cxn ang="0">
                  <a:pos x="292" y="209"/>
                </a:cxn>
                <a:cxn ang="0">
                  <a:pos x="340" y="281"/>
                </a:cxn>
                <a:cxn ang="0">
                  <a:pos x="356" y="277"/>
                </a:cxn>
                <a:cxn ang="0">
                  <a:pos x="352" y="253"/>
                </a:cxn>
                <a:cxn ang="0">
                  <a:pos x="316" y="197"/>
                </a:cxn>
                <a:cxn ang="0">
                  <a:pos x="360" y="173"/>
                </a:cxn>
                <a:cxn ang="0">
                  <a:pos x="408" y="145"/>
                </a:cxn>
                <a:cxn ang="0">
                  <a:pos x="409" y="120"/>
                </a:cxn>
                <a:cxn ang="0">
                  <a:pos x="367" y="138"/>
                </a:cxn>
                <a:cxn ang="0">
                  <a:pos x="308" y="137"/>
                </a:cxn>
                <a:cxn ang="0">
                  <a:pos x="264" y="97"/>
                </a:cxn>
                <a:cxn ang="0">
                  <a:pos x="180" y="61"/>
                </a:cxn>
                <a:cxn ang="0">
                  <a:pos x="132" y="33"/>
                </a:cxn>
                <a:cxn ang="0">
                  <a:pos x="92" y="41"/>
                </a:cxn>
                <a:cxn ang="0">
                  <a:pos x="76" y="57"/>
                </a:cxn>
                <a:cxn ang="0">
                  <a:pos x="56" y="17"/>
                </a:cxn>
                <a:cxn ang="0">
                  <a:pos x="0" y="1"/>
                </a:cxn>
              </a:cxnLst>
              <a:rect l="0" t="0" r="r" b="b"/>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Freeform 52"/>
            <p:cNvSpPr/>
            <p:nvPr/>
          </p:nvSpPr>
          <p:spPr bwMode="invGray">
            <a:xfrm>
              <a:off x="4485" y="4013"/>
              <a:ext cx="45" cy="58"/>
            </a:xfrm>
            <a:custGeom>
              <a:avLst/>
              <a:gdLst/>
              <a:ahLst/>
              <a:cxnLst>
                <a:cxn ang="0">
                  <a:pos x="32" y="18"/>
                </a:cxn>
                <a:cxn ang="0">
                  <a:pos x="0" y="18"/>
                </a:cxn>
                <a:cxn ang="0">
                  <a:pos x="20" y="42"/>
                </a:cxn>
                <a:cxn ang="0">
                  <a:pos x="28" y="66"/>
                </a:cxn>
                <a:cxn ang="0">
                  <a:pos x="32" y="78"/>
                </a:cxn>
                <a:cxn ang="0">
                  <a:pos x="60" y="50"/>
                </a:cxn>
                <a:cxn ang="0">
                  <a:pos x="32" y="18"/>
                </a:cxn>
              </a:cxnLst>
              <a:rect l="0" t="0" r="r" b="b"/>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Freeform 53"/>
            <p:cNvSpPr/>
            <p:nvPr/>
          </p:nvSpPr>
          <p:spPr bwMode="invGray">
            <a:xfrm>
              <a:off x="4621" y="3923"/>
              <a:ext cx="164" cy="85"/>
            </a:xfrm>
            <a:custGeom>
              <a:avLst/>
              <a:gdLst/>
              <a:ahLst/>
              <a:cxnLst>
                <a:cxn ang="0">
                  <a:pos x="47" y="73"/>
                </a:cxn>
                <a:cxn ang="0">
                  <a:pos x="39" y="61"/>
                </a:cxn>
                <a:cxn ang="0">
                  <a:pos x="15" y="69"/>
                </a:cxn>
                <a:cxn ang="0">
                  <a:pos x="39" y="113"/>
                </a:cxn>
                <a:cxn ang="0">
                  <a:pos x="123" y="89"/>
                </a:cxn>
                <a:cxn ang="0">
                  <a:pos x="147" y="73"/>
                </a:cxn>
                <a:cxn ang="0">
                  <a:pos x="171" y="65"/>
                </a:cxn>
                <a:cxn ang="0">
                  <a:pos x="219" y="19"/>
                </a:cxn>
                <a:cxn ang="0">
                  <a:pos x="210" y="0"/>
                </a:cxn>
                <a:cxn ang="0">
                  <a:pos x="179" y="17"/>
                </a:cxn>
                <a:cxn ang="0">
                  <a:pos x="107" y="41"/>
                </a:cxn>
                <a:cxn ang="0">
                  <a:pos x="83" y="45"/>
                </a:cxn>
                <a:cxn ang="0">
                  <a:pos x="59" y="53"/>
                </a:cxn>
                <a:cxn ang="0">
                  <a:pos x="47" y="73"/>
                </a:cxn>
              </a:cxnLst>
              <a:rect l="0" t="0" r="r" b="b"/>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54"/>
            <p:cNvSpPr/>
            <p:nvPr/>
          </p:nvSpPr>
          <p:spPr bwMode="invGray">
            <a:xfrm>
              <a:off x="4791" y="3873"/>
              <a:ext cx="104" cy="92"/>
            </a:xfrm>
            <a:custGeom>
              <a:avLst/>
              <a:gdLst/>
              <a:ahLst/>
              <a:cxnLst>
                <a:cxn ang="0">
                  <a:pos x="12" y="60"/>
                </a:cxn>
                <a:cxn ang="0">
                  <a:pos x="8" y="84"/>
                </a:cxn>
                <a:cxn ang="0">
                  <a:pos x="0" y="108"/>
                </a:cxn>
                <a:cxn ang="0">
                  <a:pos x="36" y="116"/>
                </a:cxn>
                <a:cxn ang="0">
                  <a:pos x="52" y="96"/>
                </a:cxn>
                <a:cxn ang="0">
                  <a:pos x="124" y="68"/>
                </a:cxn>
                <a:cxn ang="0">
                  <a:pos x="136" y="44"/>
                </a:cxn>
                <a:cxn ang="0">
                  <a:pos x="112" y="28"/>
                </a:cxn>
                <a:cxn ang="0">
                  <a:pos x="100" y="20"/>
                </a:cxn>
                <a:cxn ang="0">
                  <a:pos x="64" y="12"/>
                </a:cxn>
                <a:cxn ang="0">
                  <a:pos x="52" y="36"/>
                </a:cxn>
                <a:cxn ang="0">
                  <a:pos x="12" y="60"/>
                </a:cxn>
              </a:cxnLst>
              <a:rect l="0" t="0" r="r" b="b"/>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Freeform 55"/>
            <p:cNvSpPr/>
            <p:nvPr/>
          </p:nvSpPr>
          <p:spPr bwMode="invGray">
            <a:xfrm>
              <a:off x="4846" y="3832"/>
              <a:ext cx="37" cy="26"/>
            </a:xfrm>
            <a:custGeom>
              <a:avLst/>
              <a:gdLst/>
              <a:ahLst/>
              <a:cxnLst>
                <a:cxn ang="0">
                  <a:pos x="29" y="0"/>
                </a:cxn>
                <a:cxn ang="0">
                  <a:pos x="8" y="11"/>
                </a:cxn>
                <a:cxn ang="0">
                  <a:pos x="24" y="35"/>
                </a:cxn>
                <a:cxn ang="0">
                  <a:pos x="39" y="26"/>
                </a:cxn>
                <a:cxn ang="0">
                  <a:pos x="29" y="0"/>
                </a:cxn>
              </a:cxnLst>
              <a:rect l="0" t="0" r="r" b="b"/>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Freeform 56"/>
            <p:cNvSpPr/>
            <p:nvPr/>
          </p:nvSpPr>
          <p:spPr bwMode="invGray">
            <a:xfrm>
              <a:off x="3123" y="3346"/>
              <a:ext cx="123" cy="201"/>
            </a:xfrm>
            <a:custGeom>
              <a:avLst/>
              <a:gdLst/>
              <a:ahLst/>
              <a:cxnLst>
                <a:cxn ang="0">
                  <a:pos x="128" y="0"/>
                </a:cxn>
                <a:cxn ang="0">
                  <a:pos x="104" y="28"/>
                </a:cxn>
                <a:cxn ang="0">
                  <a:pos x="88" y="64"/>
                </a:cxn>
                <a:cxn ang="0">
                  <a:pos x="36" y="84"/>
                </a:cxn>
                <a:cxn ang="0">
                  <a:pos x="28" y="96"/>
                </a:cxn>
                <a:cxn ang="0">
                  <a:pos x="16" y="100"/>
                </a:cxn>
                <a:cxn ang="0">
                  <a:pos x="20" y="132"/>
                </a:cxn>
                <a:cxn ang="0">
                  <a:pos x="28" y="156"/>
                </a:cxn>
                <a:cxn ang="0">
                  <a:pos x="0" y="200"/>
                </a:cxn>
                <a:cxn ang="0">
                  <a:pos x="28" y="260"/>
                </a:cxn>
                <a:cxn ang="0">
                  <a:pos x="52" y="268"/>
                </a:cxn>
                <a:cxn ang="0">
                  <a:pos x="88" y="216"/>
                </a:cxn>
                <a:cxn ang="0">
                  <a:pos x="104" y="192"/>
                </a:cxn>
                <a:cxn ang="0">
                  <a:pos x="128" y="116"/>
                </a:cxn>
                <a:cxn ang="0">
                  <a:pos x="140" y="76"/>
                </a:cxn>
                <a:cxn ang="0">
                  <a:pos x="164" y="72"/>
                </a:cxn>
                <a:cxn ang="0">
                  <a:pos x="128" y="0"/>
                </a:cxn>
              </a:cxnLst>
              <a:rect l="0" t="0" r="r" b="b"/>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Freeform 57"/>
            <p:cNvSpPr/>
            <p:nvPr/>
          </p:nvSpPr>
          <p:spPr bwMode="invGray">
            <a:xfrm>
              <a:off x="3655" y="3034"/>
              <a:ext cx="49" cy="61"/>
            </a:xfrm>
            <a:custGeom>
              <a:avLst/>
              <a:gdLst/>
              <a:ahLst/>
              <a:cxnLst>
                <a:cxn ang="0">
                  <a:pos x="29" y="0"/>
                </a:cxn>
                <a:cxn ang="0">
                  <a:pos x="25" y="60"/>
                </a:cxn>
                <a:cxn ang="0">
                  <a:pos x="29" y="76"/>
                </a:cxn>
                <a:cxn ang="0">
                  <a:pos x="41" y="80"/>
                </a:cxn>
                <a:cxn ang="0">
                  <a:pos x="57" y="76"/>
                </a:cxn>
                <a:cxn ang="0">
                  <a:pos x="29" y="0"/>
                </a:cxn>
              </a:cxnLst>
              <a:rect l="0" t="0" r="r" b="b"/>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 name="Freeform 58"/>
            <p:cNvSpPr/>
            <p:nvPr/>
          </p:nvSpPr>
          <p:spPr bwMode="invGray">
            <a:xfrm>
              <a:off x="3988" y="3100"/>
              <a:ext cx="111" cy="183"/>
            </a:xfrm>
            <a:custGeom>
              <a:avLst/>
              <a:gdLst/>
              <a:ahLst/>
              <a:cxnLst>
                <a:cxn ang="0">
                  <a:pos x="96" y="0"/>
                </a:cxn>
                <a:cxn ang="0">
                  <a:pos x="60" y="84"/>
                </a:cxn>
                <a:cxn ang="0">
                  <a:pos x="36" y="92"/>
                </a:cxn>
                <a:cxn ang="0">
                  <a:pos x="12" y="108"/>
                </a:cxn>
                <a:cxn ang="0">
                  <a:pos x="40" y="188"/>
                </a:cxn>
                <a:cxn ang="0">
                  <a:pos x="52" y="224"/>
                </a:cxn>
                <a:cxn ang="0">
                  <a:pos x="60" y="236"/>
                </a:cxn>
                <a:cxn ang="0">
                  <a:pos x="84" y="244"/>
                </a:cxn>
                <a:cxn ang="0">
                  <a:pos x="96" y="196"/>
                </a:cxn>
                <a:cxn ang="0">
                  <a:pos x="124" y="168"/>
                </a:cxn>
                <a:cxn ang="0">
                  <a:pos x="112" y="68"/>
                </a:cxn>
                <a:cxn ang="0">
                  <a:pos x="140" y="48"/>
                </a:cxn>
                <a:cxn ang="0">
                  <a:pos x="112" y="20"/>
                </a:cxn>
                <a:cxn ang="0">
                  <a:pos x="96" y="0"/>
                </a:cxn>
              </a:cxnLst>
              <a:rect l="0" t="0" r="r" b="b"/>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3" name="Freeform 59"/>
            <p:cNvSpPr/>
            <p:nvPr/>
          </p:nvSpPr>
          <p:spPr bwMode="invGray">
            <a:xfrm>
              <a:off x="3894" y="3043"/>
              <a:ext cx="72" cy="137"/>
            </a:xfrm>
            <a:custGeom>
              <a:avLst/>
              <a:gdLst/>
              <a:ahLst/>
              <a:cxnLst>
                <a:cxn ang="0">
                  <a:pos x="48" y="2"/>
                </a:cxn>
                <a:cxn ang="0">
                  <a:pos x="51" y="35"/>
                </a:cxn>
                <a:cxn ang="0">
                  <a:pos x="60" y="62"/>
                </a:cxn>
                <a:cxn ang="0">
                  <a:pos x="62" y="92"/>
                </a:cxn>
                <a:cxn ang="0">
                  <a:pos x="68" y="105"/>
                </a:cxn>
                <a:cxn ang="0">
                  <a:pos x="71" y="126"/>
                </a:cxn>
                <a:cxn ang="0">
                  <a:pos x="57" y="93"/>
                </a:cxn>
                <a:cxn ang="0">
                  <a:pos x="35" y="78"/>
                </a:cxn>
                <a:cxn ang="0">
                  <a:pos x="5" y="83"/>
                </a:cxn>
                <a:cxn ang="0">
                  <a:pos x="8" y="102"/>
                </a:cxn>
                <a:cxn ang="0">
                  <a:pos x="41" y="114"/>
                </a:cxn>
                <a:cxn ang="0">
                  <a:pos x="57" y="135"/>
                </a:cxn>
                <a:cxn ang="0">
                  <a:pos x="71" y="135"/>
                </a:cxn>
                <a:cxn ang="0">
                  <a:pos x="78" y="150"/>
                </a:cxn>
                <a:cxn ang="0">
                  <a:pos x="96" y="179"/>
                </a:cxn>
                <a:cxn ang="0">
                  <a:pos x="81" y="126"/>
                </a:cxn>
                <a:cxn ang="0">
                  <a:pos x="80" y="93"/>
                </a:cxn>
                <a:cxn ang="0">
                  <a:pos x="71" y="63"/>
                </a:cxn>
                <a:cxn ang="0">
                  <a:pos x="63" y="41"/>
                </a:cxn>
                <a:cxn ang="0">
                  <a:pos x="57" y="20"/>
                </a:cxn>
                <a:cxn ang="0">
                  <a:pos x="48" y="2"/>
                </a:cxn>
              </a:cxnLst>
              <a:rect l="0" t="0" r="r" b="b"/>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Freeform 60"/>
            <p:cNvSpPr/>
            <p:nvPr/>
          </p:nvSpPr>
          <p:spPr bwMode="invGray">
            <a:xfrm>
              <a:off x="3943" y="3153"/>
              <a:ext cx="40" cy="131"/>
            </a:xfrm>
            <a:custGeom>
              <a:avLst/>
              <a:gdLst/>
              <a:ahLst/>
              <a:cxnLst>
                <a:cxn ang="0">
                  <a:pos x="6" y="0"/>
                </a:cxn>
                <a:cxn ang="0">
                  <a:pos x="0" y="25"/>
                </a:cxn>
                <a:cxn ang="0">
                  <a:pos x="9" y="54"/>
                </a:cxn>
                <a:cxn ang="0">
                  <a:pos x="18" y="94"/>
                </a:cxn>
                <a:cxn ang="0">
                  <a:pos x="34" y="129"/>
                </a:cxn>
                <a:cxn ang="0">
                  <a:pos x="54" y="175"/>
                </a:cxn>
                <a:cxn ang="0">
                  <a:pos x="40" y="115"/>
                </a:cxn>
                <a:cxn ang="0">
                  <a:pos x="34" y="93"/>
                </a:cxn>
                <a:cxn ang="0">
                  <a:pos x="28" y="61"/>
                </a:cxn>
                <a:cxn ang="0">
                  <a:pos x="25" y="46"/>
                </a:cxn>
                <a:cxn ang="0">
                  <a:pos x="16" y="37"/>
                </a:cxn>
                <a:cxn ang="0">
                  <a:pos x="6" y="0"/>
                </a:cxn>
              </a:cxnLst>
              <a:rect l="0" t="0" r="r" b="b"/>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Freeform 61"/>
            <p:cNvSpPr/>
            <p:nvPr/>
          </p:nvSpPr>
          <p:spPr bwMode="invGray">
            <a:xfrm>
              <a:off x="3988" y="3290"/>
              <a:ext cx="65" cy="54"/>
            </a:xfrm>
            <a:custGeom>
              <a:avLst/>
              <a:gdLst/>
              <a:ahLst/>
              <a:cxnLst>
                <a:cxn ang="0">
                  <a:pos x="2" y="0"/>
                </a:cxn>
                <a:cxn ang="0">
                  <a:pos x="8" y="34"/>
                </a:cxn>
                <a:cxn ang="0">
                  <a:pos x="23" y="43"/>
                </a:cxn>
                <a:cxn ang="0">
                  <a:pos x="48" y="49"/>
                </a:cxn>
                <a:cxn ang="0">
                  <a:pos x="62" y="57"/>
                </a:cxn>
                <a:cxn ang="0">
                  <a:pos x="74" y="66"/>
                </a:cxn>
                <a:cxn ang="0">
                  <a:pos x="86" y="69"/>
                </a:cxn>
                <a:cxn ang="0">
                  <a:pos x="72" y="39"/>
                </a:cxn>
                <a:cxn ang="0">
                  <a:pos x="63" y="22"/>
                </a:cxn>
                <a:cxn ang="0">
                  <a:pos x="36" y="24"/>
                </a:cxn>
                <a:cxn ang="0">
                  <a:pos x="24" y="19"/>
                </a:cxn>
                <a:cxn ang="0">
                  <a:pos x="6" y="0"/>
                </a:cxn>
                <a:cxn ang="0">
                  <a:pos x="2" y="0"/>
                </a:cxn>
              </a:cxnLst>
              <a:rect l="0" t="0" r="r" b="b"/>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 name="Freeform 62"/>
            <p:cNvSpPr/>
            <p:nvPr/>
          </p:nvSpPr>
          <p:spPr bwMode="invGray">
            <a:xfrm>
              <a:off x="4092" y="3195"/>
              <a:ext cx="83" cy="117"/>
            </a:xfrm>
            <a:custGeom>
              <a:avLst/>
              <a:gdLst/>
              <a:ahLst/>
              <a:cxnLst>
                <a:cxn ang="0">
                  <a:pos x="98" y="0"/>
                </a:cxn>
                <a:cxn ang="0">
                  <a:pos x="75" y="10"/>
                </a:cxn>
                <a:cxn ang="0">
                  <a:pos x="23" y="15"/>
                </a:cxn>
                <a:cxn ang="0">
                  <a:pos x="14" y="33"/>
                </a:cxn>
                <a:cxn ang="0">
                  <a:pos x="11" y="61"/>
                </a:cxn>
                <a:cxn ang="0">
                  <a:pos x="14" y="75"/>
                </a:cxn>
                <a:cxn ang="0">
                  <a:pos x="3" y="88"/>
                </a:cxn>
                <a:cxn ang="0">
                  <a:pos x="14" y="109"/>
                </a:cxn>
                <a:cxn ang="0">
                  <a:pos x="23" y="124"/>
                </a:cxn>
                <a:cxn ang="0">
                  <a:pos x="15" y="144"/>
                </a:cxn>
                <a:cxn ang="0">
                  <a:pos x="24" y="156"/>
                </a:cxn>
                <a:cxn ang="0">
                  <a:pos x="42" y="144"/>
                </a:cxn>
                <a:cxn ang="0">
                  <a:pos x="50" y="93"/>
                </a:cxn>
                <a:cxn ang="0">
                  <a:pos x="56" y="126"/>
                </a:cxn>
                <a:cxn ang="0">
                  <a:pos x="65" y="145"/>
                </a:cxn>
                <a:cxn ang="0">
                  <a:pos x="62" y="112"/>
                </a:cxn>
                <a:cxn ang="0">
                  <a:pos x="72" y="73"/>
                </a:cxn>
                <a:cxn ang="0">
                  <a:pos x="69" y="51"/>
                </a:cxn>
                <a:cxn ang="0">
                  <a:pos x="54" y="60"/>
                </a:cxn>
                <a:cxn ang="0">
                  <a:pos x="35" y="54"/>
                </a:cxn>
                <a:cxn ang="0">
                  <a:pos x="41" y="36"/>
                </a:cxn>
                <a:cxn ang="0">
                  <a:pos x="62" y="34"/>
                </a:cxn>
                <a:cxn ang="0">
                  <a:pos x="78" y="39"/>
                </a:cxn>
                <a:cxn ang="0">
                  <a:pos x="98" y="30"/>
                </a:cxn>
                <a:cxn ang="0">
                  <a:pos x="111" y="13"/>
                </a:cxn>
                <a:cxn ang="0">
                  <a:pos x="98" y="0"/>
                </a:cxn>
              </a:cxnLst>
              <a:rect l="0" t="0" r="r" b="b"/>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7" name="Freeform 63"/>
            <p:cNvSpPr/>
            <p:nvPr/>
          </p:nvSpPr>
          <p:spPr bwMode="invGray">
            <a:xfrm>
              <a:off x="4064" y="2777"/>
              <a:ext cx="22" cy="71"/>
            </a:xfrm>
            <a:custGeom>
              <a:avLst/>
              <a:gdLst/>
              <a:ahLst/>
              <a:cxnLst>
                <a:cxn ang="0">
                  <a:pos x="12" y="0"/>
                </a:cxn>
                <a:cxn ang="0">
                  <a:pos x="0" y="16"/>
                </a:cxn>
                <a:cxn ang="0">
                  <a:pos x="6" y="37"/>
                </a:cxn>
                <a:cxn ang="0">
                  <a:pos x="1" y="61"/>
                </a:cxn>
                <a:cxn ang="0">
                  <a:pos x="16" y="94"/>
                </a:cxn>
                <a:cxn ang="0">
                  <a:pos x="30" y="82"/>
                </a:cxn>
                <a:cxn ang="0">
                  <a:pos x="22" y="61"/>
                </a:cxn>
                <a:cxn ang="0">
                  <a:pos x="12" y="0"/>
                </a:cxn>
              </a:cxnLst>
              <a:rect l="0" t="0" r="r" b="b"/>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 name="Freeform 64"/>
            <p:cNvSpPr/>
            <p:nvPr/>
          </p:nvSpPr>
          <p:spPr bwMode="invGray">
            <a:xfrm>
              <a:off x="4078" y="2896"/>
              <a:ext cx="61" cy="118"/>
            </a:xfrm>
            <a:custGeom>
              <a:avLst/>
              <a:gdLst/>
              <a:ahLst/>
              <a:cxnLst>
                <a:cxn ang="0">
                  <a:pos x="12" y="2"/>
                </a:cxn>
                <a:cxn ang="0">
                  <a:pos x="0" y="20"/>
                </a:cxn>
                <a:cxn ang="0">
                  <a:pos x="8" y="49"/>
                </a:cxn>
                <a:cxn ang="0">
                  <a:pos x="6" y="107"/>
                </a:cxn>
                <a:cxn ang="0">
                  <a:pos x="17" y="103"/>
                </a:cxn>
                <a:cxn ang="0">
                  <a:pos x="20" y="115"/>
                </a:cxn>
                <a:cxn ang="0">
                  <a:pos x="29" y="122"/>
                </a:cxn>
                <a:cxn ang="0">
                  <a:pos x="38" y="140"/>
                </a:cxn>
                <a:cxn ang="0">
                  <a:pos x="48" y="128"/>
                </a:cxn>
                <a:cxn ang="0">
                  <a:pos x="65" y="134"/>
                </a:cxn>
                <a:cxn ang="0">
                  <a:pos x="63" y="109"/>
                </a:cxn>
                <a:cxn ang="0">
                  <a:pos x="48" y="104"/>
                </a:cxn>
                <a:cxn ang="0">
                  <a:pos x="39" y="91"/>
                </a:cxn>
                <a:cxn ang="0">
                  <a:pos x="33" y="73"/>
                </a:cxn>
                <a:cxn ang="0">
                  <a:pos x="41" y="53"/>
                </a:cxn>
                <a:cxn ang="0">
                  <a:pos x="35" y="35"/>
                </a:cxn>
                <a:cxn ang="0">
                  <a:pos x="42" y="20"/>
                </a:cxn>
                <a:cxn ang="0">
                  <a:pos x="29" y="4"/>
                </a:cxn>
                <a:cxn ang="0">
                  <a:pos x="18" y="7"/>
                </a:cxn>
                <a:cxn ang="0">
                  <a:pos x="12" y="2"/>
                </a:cxn>
              </a:cxnLst>
              <a:rect l="0" t="0" r="r" b="b"/>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 name="Freeform 65"/>
            <p:cNvSpPr/>
            <p:nvPr/>
          </p:nvSpPr>
          <p:spPr bwMode="invGray">
            <a:xfrm>
              <a:off x="4121" y="3052"/>
              <a:ext cx="64" cy="79"/>
            </a:xfrm>
            <a:custGeom>
              <a:avLst/>
              <a:gdLst/>
              <a:ahLst/>
              <a:cxnLst>
                <a:cxn ang="0">
                  <a:pos x="52" y="0"/>
                </a:cxn>
                <a:cxn ang="0">
                  <a:pos x="44" y="18"/>
                </a:cxn>
                <a:cxn ang="0">
                  <a:pos x="32" y="30"/>
                </a:cxn>
                <a:cxn ang="0">
                  <a:pos x="16" y="35"/>
                </a:cxn>
                <a:cxn ang="0">
                  <a:pos x="8" y="48"/>
                </a:cxn>
                <a:cxn ang="0">
                  <a:pos x="4" y="74"/>
                </a:cxn>
                <a:cxn ang="0">
                  <a:pos x="13" y="71"/>
                </a:cxn>
                <a:cxn ang="0">
                  <a:pos x="25" y="62"/>
                </a:cxn>
                <a:cxn ang="0">
                  <a:pos x="34" y="69"/>
                </a:cxn>
                <a:cxn ang="0">
                  <a:pos x="58" y="99"/>
                </a:cxn>
                <a:cxn ang="0">
                  <a:pos x="71" y="72"/>
                </a:cxn>
                <a:cxn ang="0">
                  <a:pos x="85" y="68"/>
                </a:cxn>
                <a:cxn ang="0">
                  <a:pos x="74" y="39"/>
                </a:cxn>
                <a:cxn ang="0">
                  <a:pos x="52" y="0"/>
                </a:cxn>
              </a:cxnLst>
              <a:rect l="0" t="0" r="r" b="b"/>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 name="Freeform 66"/>
            <p:cNvSpPr/>
            <p:nvPr/>
          </p:nvSpPr>
          <p:spPr bwMode="invGray">
            <a:xfrm>
              <a:off x="4197" y="3193"/>
              <a:ext cx="29" cy="49"/>
            </a:xfrm>
            <a:custGeom>
              <a:avLst/>
              <a:gdLst/>
              <a:ahLst/>
              <a:cxnLst>
                <a:cxn ang="0">
                  <a:pos x="6" y="27"/>
                </a:cxn>
                <a:cxn ang="0">
                  <a:pos x="26" y="66"/>
                </a:cxn>
                <a:cxn ang="0">
                  <a:pos x="30" y="52"/>
                </a:cxn>
                <a:cxn ang="0">
                  <a:pos x="38" y="40"/>
                </a:cxn>
                <a:cxn ang="0">
                  <a:pos x="30" y="25"/>
                </a:cxn>
                <a:cxn ang="0">
                  <a:pos x="20" y="13"/>
                </a:cxn>
                <a:cxn ang="0">
                  <a:pos x="11" y="1"/>
                </a:cxn>
                <a:cxn ang="0">
                  <a:pos x="2" y="12"/>
                </a:cxn>
                <a:cxn ang="0">
                  <a:pos x="6" y="27"/>
                </a:cxn>
              </a:cxnLst>
              <a:rect l="0" t="0" r="r" b="b"/>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 name="Freeform 67"/>
            <p:cNvSpPr/>
            <p:nvPr/>
          </p:nvSpPr>
          <p:spPr bwMode="invGray">
            <a:xfrm>
              <a:off x="4181" y="3275"/>
              <a:ext cx="18" cy="17"/>
            </a:xfrm>
            <a:custGeom>
              <a:avLst/>
              <a:gdLst/>
              <a:ahLst/>
              <a:cxnLst>
                <a:cxn ang="0">
                  <a:pos x="0" y="0"/>
                </a:cxn>
                <a:cxn ang="0">
                  <a:pos x="6" y="23"/>
                </a:cxn>
                <a:cxn ang="0">
                  <a:pos x="24" y="11"/>
                </a:cxn>
                <a:cxn ang="0">
                  <a:pos x="0" y="0"/>
                </a:cxn>
              </a:cxnLst>
              <a:rect l="0" t="0" r="r" b="b"/>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 name="Freeform 68"/>
            <p:cNvSpPr/>
            <p:nvPr/>
          </p:nvSpPr>
          <p:spPr bwMode="invGray">
            <a:xfrm>
              <a:off x="4208" y="3265"/>
              <a:ext cx="45" cy="37"/>
            </a:xfrm>
            <a:custGeom>
              <a:avLst/>
              <a:gdLst/>
              <a:ahLst/>
              <a:cxnLst>
                <a:cxn ang="0">
                  <a:pos x="9" y="0"/>
                </a:cxn>
                <a:cxn ang="0">
                  <a:pos x="0" y="18"/>
                </a:cxn>
                <a:cxn ang="0">
                  <a:pos x="28" y="33"/>
                </a:cxn>
                <a:cxn ang="0">
                  <a:pos x="42" y="46"/>
                </a:cxn>
                <a:cxn ang="0">
                  <a:pos x="60" y="42"/>
                </a:cxn>
                <a:cxn ang="0">
                  <a:pos x="49" y="24"/>
                </a:cxn>
                <a:cxn ang="0">
                  <a:pos x="28" y="3"/>
                </a:cxn>
                <a:cxn ang="0">
                  <a:pos x="19" y="16"/>
                </a:cxn>
                <a:cxn ang="0">
                  <a:pos x="9" y="0"/>
                </a:cxn>
              </a:cxnLst>
              <a:rect l="0" t="0" r="r" b="b"/>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3" name="Freeform 69"/>
            <p:cNvSpPr/>
            <p:nvPr/>
          </p:nvSpPr>
          <p:spPr bwMode="invGray">
            <a:xfrm>
              <a:off x="4277" y="3335"/>
              <a:ext cx="24" cy="33"/>
            </a:xfrm>
            <a:custGeom>
              <a:avLst/>
              <a:gdLst/>
              <a:ahLst/>
              <a:cxnLst>
                <a:cxn ang="0">
                  <a:pos x="28" y="0"/>
                </a:cxn>
                <a:cxn ang="0">
                  <a:pos x="10" y="11"/>
                </a:cxn>
                <a:cxn ang="0">
                  <a:pos x="12" y="32"/>
                </a:cxn>
                <a:cxn ang="0">
                  <a:pos x="24" y="36"/>
                </a:cxn>
                <a:cxn ang="0">
                  <a:pos x="28" y="0"/>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4" name="Freeform 70"/>
            <p:cNvSpPr/>
            <p:nvPr/>
          </p:nvSpPr>
          <p:spPr bwMode="invGray">
            <a:xfrm>
              <a:off x="4544" y="3293"/>
              <a:ext cx="46" cy="47"/>
            </a:xfrm>
            <a:custGeom>
              <a:avLst/>
              <a:gdLst/>
              <a:ahLst/>
              <a:cxnLst>
                <a:cxn ang="0">
                  <a:pos x="7" y="0"/>
                </a:cxn>
                <a:cxn ang="0">
                  <a:pos x="0" y="14"/>
                </a:cxn>
                <a:cxn ang="0">
                  <a:pos x="24" y="35"/>
                </a:cxn>
                <a:cxn ang="0">
                  <a:pos x="36" y="54"/>
                </a:cxn>
                <a:cxn ang="0">
                  <a:pos x="46" y="63"/>
                </a:cxn>
                <a:cxn ang="0">
                  <a:pos x="61" y="56"/>
                </a:cxn>
                <a:cxn ang="0">
                  <a:pos x="33" y="17"/>
                </a:cxn>
                <a:cxn ang="0">
                  <a:pos x="7" y="0"/>
                </a:cxn>
              </a:cxnLst>
              <a:rect l="0" t="0" r="r" b="b"/>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 name="Freeform 71"/>
            <p:cNvSpPr/>
            <p:nvPr/>
          </p:nvSpPr>
          <p:spPr bwMode="invGray">
            <a:xfrm>
              <a:off x="4147" y="3352"/>
              <a:ext cx="46" cy="50"/>
            </a:xfrm>
            <a:custGeom>
              <a:avLst/>
              <a:gdLst/>
              <a:ahLst/>
              <a:cxnLst>
                <a:cxn ang="0">
                  <a:pos x="28" y="7"/>
                </a:cxn>
                <a:cxn ang="0">
                  <a:pos x="30" y="34"/>
                </a:cxn>
                <a:cxn ang="0">
                  <a:pos x="16" y="43"/>
                </a:cxn>
                <a:cxn ang="0">
                  <a:pos x="22" y="67"/>
                </a:cxn>
                <a:cxn ang="0">
                  <a:pos x="48" y="58"/>
                </a:cxn>
                <a:cxn ang="0">
                  <a:pos x="60" y="47"/>
                </a:cxn>
                <a:cxn ang="0">
                  <a:pos x="51" y="28"/>
                </a:cxn>
                <a:cxn ang="0">
                  <a:pos x="57" y="14"/>
                </a:cxn>
                <a:cxn ang="0">
                  <a:pos x="55" y="2"/>
                </a:cxn>
                <a:cxn ang="0">
                  <a:pos x="46" y="4"/>
                </a:cxn>
                <a:cxn ang="0">
                  <a:pos x="51" y="5"/>
                </a:cxn>
                <a:cxn ang="0">
                  <a:pos x="49" y="16"/>
                </a:cxn>
                <a:cxn ang="0">
                  <a:pos x="43" y="23"/>
                </a:cxn>
                <a:cxn ang="0">
                  <a:pos x="28" y="7"/>
                </a:cxn>
              </a:cxnLst>
              <a:rect l="0" t="0" r="r" b="b"/>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6" name="Freeform 72"/>
            <p:cNvSpPr/>
            <p:nvPr/>
          </p:nvSpPr>
          <p:spPr bwMode="invGray">
            <a:xfrm>
              <a:off x="4098" y="3371"/>
              <a:ext cx="32" cy="27"/>
            </a:xfrm>
            <a:custGeom>
              <a:avLst/>
              <a:gdLst/>
              <a:ahLst/>
              <a:cxnLst>
                <a:cxn ang="0">
                  <a:pos x="21" y="3"/>
                </a:cxn>
                <a:cxn ang="0">
                  <a:pos x="6" y="6"/>
                </a:cxn>
                <a:cxn ang="0">
                  <a:pos x="33" y="36"/>
                </a:cxn>
                <a:cxn ang="0">
                  <a:pos x="42" y="30"/>
                </a:cxn>
                <a:cxn ang="0">
                  <a:pos x="21" y="3"/>
                </a:cxn>
              </a:cxnLst>
              <a:rect l="0" t="0" r="r" b="b"/>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7" name="Freeform 73"/>
            <p:cNvSpPr/>
            <p:nvPr/>
          </p:nvSpPr>
          <p:spPr bwMode="invGray">
            <a:xfrm>
              <a:off x="4077" y="3342"/>
              <a:ext cx="24" cy="31"/>
            </a:xfrm>
            <a:custGeom>
              <a:avLst/>
              <a:gdLst/>
              <a:ahLst/>
              <a:cxnLst>
                <a:cxn ang="0">
                  <a:pos x="21" y="0"/>
                </a:cxn>
                <a:cxn ang="0">
                  <a:pos x="0" y="26"/>
                </a:cxn>
                <a:cxn ang="0">
                  <a:pos x="16" y="24"/>
                </a:cxn>
                <a:cxn ang="0">
                  <a:pos x="19" y="29"/>
                </a:cxn>
                <a:cxn ang="0">
                  <a:pos x="16" y="35"/>
                </a:cxn>
                <a:cxn ang="0">
                  <a:pos x="30" y="21"/>
                </a:cxn>
                <a:cxn ang="0">
                  <a:pos x="24" y="9"/>
                </a:cxn>
                <a:cxn ang="0">
                  <a:pos x="21" y="0"/>
                </a:cxn>
              </a:cxnLst>
              <a:rect l="0" t="0" r="r" b="b"/>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 name="Freeform 74"/>
            <p:cNvSpPr/>
            <p:nvPr/>
          </p:nvSpPr>
          <p:spPr bwMode="invGray">
            <a:xfrm>
              <a:off x="4111" y="3353"/>
              <a:ext cx="34" cy="24"/>
            </a:xfrm>
            <a:custGeom>
              <a:avLst/>
              <a:gdLst/>
              <a:ahLst/>
              <a:cxnLst>
                <a:cxn ang="0">
                  <a:pos x="21" y="0"/>
                </a:cxn>
                <a:cxn ang="0">
                  <a:pos x="0" y="7"/>
                </a:cxn>
                <a:cxn ang="0">
                  <a:pos x="27" y="31"/>
                </a:cxn>
                <a:cxn ang="0">
                  <a:pos x="45" y="24"/>
                </a:cxn>
                <a:cxn ang="0">
                  <a:pos x="22" y="10"/>
                </a:cxn>
                <a:cxn ang="0">
                  <a:pos x="21" y="0"/>
                </a:cxn>
              </a:cxnLst>
              <a:rect l="0" t="0" r="r" b="b"/>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9" name="Freeform 75"/>
            <p:cNvSpPr/>
            <p:nvPr/>
          </p:nvSpPr>
          <p:spPr bwMode="invGray">
            <a:xfrm>
              <a:off x="4062" y="3021"/>
              <a:ext cx="27" cy="55"/>
            </a:xfrm>
            <a:custGeom>
              <a:avLst/>
              <a:gdLst/>
              <a:ahLst/>
              <a:cxnLst>
                <a:cxn ang="0">
                  <a:pos x="30" y="0"/>
                </a:cxn>
                <a:cxn ang="0">
                  <a:pos x="21" y="15"/>
                </a:cxn>
                <a:cxn ang="0">
                  <a:pos x="9" y="36"/>
                </a:cxn>
                <a:cxn ang="0">
                  <a:pos x="0" y="59"/>
                </a:cxn>
                <a:cxn ang="0">
                  <a:pos x="8" y="74"/>
                </a:cxn>
                <a:cxn ang="0">
                  <a:pos x="20" y="59"/>
                </a:cxn>
                <a:cxn ang="0">
                  <a:pos x="35" y="32"/>
                </a:cxn>
                <a:cxn ang="0">
                  <a:pos x="30" y="0"/>
                </a:cxn>
              </a:cxnLst>
              <a:rect l="0" t="0" r="r" b="b"/>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0" name="Freeform 76"/>
            <p:cNvSpPr/>
            <p:nvPr/>
          </p:nvSpPr>
          <p:spPr bwMode="invGray">
            <a:xfrm>
              <a:off x="4113" y="3012"/>
              <a:ext cx="19" cy="55"/>
            </a:xfrm>
            <a:custGeom>
              <a:avLst/>
              <a:gdLst/>
              <a:ahLst/>
              <a:cxnLst>
                <a:cxn ang="0">
                  <a:pos x="13" y="7"/>
                </a:cxn>
                <a:cxn ang="0">
                  <a:pos x="4" y="8"/>
                </a:cxn>
                <a:cxn ang="0">
                  <a:pos x="0" y="22"/>
                </a:cxn>
                <a:cxn ang="0">
                  <a:pos x="15" y="41"/>
                </a:cxn>
                <a:cxn ang="0">
                  <a:pos x="25" y="56"/>
                </a:cxn>
                <a:cxn ang="0">
                  <a:pos x="16" y="20"/>
                </a:cxn>
                <a:cxn ang="0">
                  <a:pos x="13" y="7"/>
                </a:cxn>
              </a:cxnLst>
              <a:rect l="0" t="0" r="r" b="b"/>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 name="Freeform 77"/>
            <p:cNvSpPr/>
            <p:nvPr/>
          </p:nvSpPr>
          <p:spPr bwMode="invGray">
            <a:xfrm>
              <a:off x="4135" y="2995"/>
              <a:ext cx="10" cy="25"/>
            </a:xfrm>
            <a:custGeom>
              <a:avLst/>
              <a:gdLst/>
              <a:ahLst/>
              <a:cxnLst>
                <a:cxn ang="0">
                  <a:pos x="11" y="0"/>
                </a:cxn>
                <a:cxn ang="0">
                  <a:pos x="1" y="10"/>
                </a:cxn>
                <a:cxn ang="0">
                  <a:pos x="11" y="25"/>
                </a:cxn>
                <a:cxn ang="0">
                  <a:pos x="11" y="0"/>
                </a:cxn>
              </a:cxnLst>
              <a:rect l="0" t="0" r="r" b="b"/>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 name="Freeform 78"/>
            <p:cNvSpPr/>
            <p:nvPr/>
          </p:nvSpPr>
          <p:spPr bwMode="invGray">
            <a:xfrm>
              <a:off x="4145" y="3007"/>
              <a:ext cx="21" cy="48"/>
            </a:xfrm>
            <a:custGeom>
              <a:avLst/>
              <a:gdLst/>
              <a:ahLst/>
              <a:cxnLst>
                <a:cxn ang="0">
                  <a:pos x="5" y="0"/>
                </a:cxn>
                <a:cxn ang="0">
                  <a:pos x="11" y="14"/>
                </a:cxn>
                <a:cxn ang="0">
                  <a:pos x="20" y="21"/>
                </a:cxn>
                <a:cxn ang="0">
                  <a:pos x="8" y="39"/>
                </a:cxn>
                <a:cxn ang="0">
                  <a:pos x="0" y="56"/>
                </a:cxn>
                <a:cxn ang="0">
                  <a:pos x="11" y="57"/>
                </a:cxn>
                <a:cxn ang="0">
                  <a:pos x="26" y="26"/>
                </a:cxn>
                <a:cxn ang="0">
                  <a:pos x="5" y="0"/>
                </a:cxn>
              </a:cxnLst>
              <a:rect l="0" t="0" r="r" b="b"/>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 name="Freeform 79"/>
            <p:cNvSpPr/>
            <p:nvPr/>
          </p:nvSpPr>
          <p:spPr bwMode="invGray">
            <a:xfrm>
              <a:off x="3876" y="3076"/>
              <a:ext cx="12" cy="27"/>
            </a:xfrm>
            <a:custGeom>
              <a:avLst/>
              <a:gdLst/>
              <a:ahLst/>
              <a:cxnLst>
                <a:cxn ang="0">
                  <a:pos x="14" y="3"/>
                </a:cxn>
                <a:cxn ang="0">
                  <a:pos x="0" y="7"/>
                </a:cxn>
                <a:cxn ang="0">
                  <a:pos x="8" y="22"/>
                </a:cxn>
                <a:cxn ang="0">
                  <a:pos x="14" y="3"/>
                </a:cxn>
              </a:cxnLst>
              <a:rect l="0" t="0" r="r" b="b"/>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4" name="Freeform 80"/>
            <p:cNvSpPr/>
            <p:nvPr/>
          </p:nvSpPr>
          <p:spPr bwMode="invGray">
            <a:xfrm>
              <a:off x="3866" y="3053"/>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5" name="Freeform 81"/>
            <p:cNvSpPr/>
            <p:nvPr/>
          </p:nvSpPr>
          <p:spPr bwMode="invGray">
            <a:xfrm>
              <a:off x="3862" y="3035"/>
              <a:ext cx="12" cy="14"/>
            </a:xfrm>
            <a:custGeom>
              <a:avLst/>
              <a:gdLst/>
              <a:ahLst/>
              <a:cxnLst>
                <a:cxn ang="0">
                  <a:pos x="10" y="5"/>
                </a:cxn>
                <a:cxn ang="0">
                  <a:pos x="0" y="10"/>
                </a:cxn>
                <a:cxn ang="0">
                  <a:pos x="12" y="19"/>
                </a:cxn>
                <a:cxn ang="0">
                  <a:pos x="10" y="5"/>
                </a:cxn>
              </a:cxnLst>
              <a:rect l="0" t="0" r="r" b="b"/>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6" name="Freeform 82"/>
            <p:cNvSpPr/>
            <p:nvPr/>
          </p:nvSpPr>
          <p:spPr bwMode="invGray">
            <a:xfrm>
              <a:off x="3850" y="2995"/>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7" name="Freeform 83"/>
            <p:cNvSpPr/>
            <p:nvPr/>
          </p:nvSpPr>
          <p:spPr bwMode="invGray">
            <a:xfrm>
              <a:off x="3852" y="3020"/>
              <a:ext cx="16" cy="13"/>
            </a:xfrm>
            <a:custGeom>
              <a:avLst/>
              <a:gdLst/>
              <a:ahLst/>
              <a:cxnLst>
                <a:cxn ang="0">
                  <a:pos x="13" y="0"/>
                </a:cxn>
                <a:cxn ang="0">
                  <a:pos x="19" y="18"/>
                </a:cxn>
                <a:cxn ang="0">
                  <a:pos x="14" y="6"/>
                </a:cxn>
                <a:cxn ang="0">
                  <a:pos x="13" y="0"/>
                </a:cxn>
              </a:cxnLst>
              <a:rect l="0" t="0" r="r" b="b"/>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8" name="Freeform 84"/>
            <p:cNvSpPr/>
            <p:nvPr/>
          </p:nvSpPr>
          <p:spPr bwMode="invGray">
            <a:xfrm>
              <a:off x="4688" y="3643"/>
              <a:ext cx="45" cy="60"/>
            </a:xfrm>
            <a:custGeom>
              <a:avLst/>
              <a:gdLst/>
              <a:ahLst/>
              <a:cxnLst>
                <a:cxn ang="0">
                  <a:pos x="10" y="7"/>
                </a:cxn>
                <a:cxn ang="0">
                  <a:pos x="3" y="18"/>
                </a:cxn>
                <a:cxn ang="0">
                  <a:pos x="15" y="39"/>
                </a:cxn>
                <a:cxn ang="0">
                  <a:pos x="27" y="54"/>
                </a:cxn>
                <a:cxn ang="0">
                  <a:pos x="40" y="63"/>
                </a:cxn>
                <a:cxn ang="0">
                  <a:pos x="51" y="81"/>
                </a:cxn>
                <a:cxn ang="0">
                  <a:pos x="52" y="57"/>
                </a:cxn>
                <a:cxn ang="0">
                  <a:pos x="43" y="37"/>
                </a:cxn>
                <a:cxn ang="0">
                  <a:pos x="25" y="18"/>
                </a:cxn>
                <a:cxn ang="0">
                  <a:pos x="10" y="7"/>
                </a:cxn>
              </a:cxnLst>
              <a:rect l="0" t="0" r="r" b="b"/>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9" name="Freeform 85"/>
            <p:cNvSpPr/>
            <p:nvPr/>
          </p:nvSpPr>
          <p:spPr bwMode="invGray">
            <a:xfrm>
              <a:off x="4919" y="3594"/>
              <a:ext cx="53" cy="46"/>
            </a:xfrm>
            <a:custGeom>
              <a:avLst/>
              <a:gdLst/>
              <a:ahLst/>
              <a:cxnLst>
                <a:cxn ang="0">
                  <a:pos x="28" y="23"/>
                </a:cxn>
                <a:cxn ang="0">
                  <a:pos x="13" y="32"/>
                </a:cxn>
                <a:cxn ang="0">
                  <a:pos x="1" y="44"/>
                </a:cxn>
                <a:cxn ang="0">
                  <a:pos x="13" y="59"/>
                </a:cxn>
                <a:cxn ang="0">
                  <a:pos x="28" y="44"/>
                </a:cxn>
                <a:cxn ang="0">
                  <a:pos x="40" y="23"/>
                </a:cxn>
                <a:cxn ang="0">
                  <a:pos x="55" y="0"/>
                </a:cxn>
                <a:cxn ang="0">
                  <a:pos x="71" y="11"/>
                </a:cxn>
                <a:cxn ang="0">
                  <a:pos x="35" y="23"/>
                </a:cxn>
                <a:cxn ang="0">
                  <a:pos x="28" y="23"/>
                </a:cxn>
              </a:cxnLst>
              <a:rect l="0" t="0" r="r" b="b"/>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0" name="Freeform 86"/>
            <p:cNvSpPr/>
            <p:nvPr/>
          </p:nvSpPr>
          <p:spPr bwMode="invGray">
            <a:xfrm>
              <a:off x="4759" y="3569"/>
              <a:ext cx="17" cy="23"/>
            </a:xfrm>
            <a:custGeom>
              <a:avLst/>
              <a:gdLst/>
              <a:ahLst/>
              <a:cxnLst>
                <a:cxn ang="0">
                  <a:pos x="9" y="0"/>
                </a:cxn>
                <a:cxn ang="0">
                  <a:pos x="0" y="14"/>
                </a:cxn>
                <a:cxn ang="0">
                  <a:pos x="12" y="30"/>
                </a:cxn>
                <a:cxn ang="0">
                  <a:pos x="9" y="0"/>
                </a:cxn>
              </a:cxnLst>
              <a:rect l="0" t="0" r="r" b="b"/>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 name="Freeform 87"/>
            <p:cNvSpPr/>
            <p:nvPr/>
          </p:nvSpPr>
          <p:spPr bwMode="invGray">
            <a:xfrm>
              <a:off x="4751" y="3547"/>
              <a:ext cx="20" cy="17"/>
            </a:xfrm>
            <a:custGeom>
              <a:avLst/>
              <a:gdLst/>
              <a:ahLst/>
              <a:cxnLst>
                <a:cxn ang="0">
                  <a:pos x="19" y="0"/>
                </a:cxn>
                <a:cxn ang="0">
                  <a:pos x="0" y="14"/>
                </a:cxn>
                <a:cxn ang="0">
                  <a:pos x="21" y="20"/>
                </a:cxn>
                <a:cxn ang="0">
                  <a:pos x="19" y="0"/>
                </a:cxn>
              </a:cxnLst>
              <a:rect l="0" t="0" r="r" b="b"/>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 name="Freeform 88"/>
            <p:cNvSpPr/>
            <p:nvPr/>
          </p:nvSpPr>
          <p:spPr bwMode="invGray">
            <a:xfrm>
              <a:off x="4598" y="3353"/>
              <a:ext cx="24" cy="33"/>
            </a:xfrm>
            <a:custGeom>
              <a:avLst/>
              <a:gdLst/>
              <a:ahLst/>
              <a:cxnLst>
                <a:cxn ang="0">
                  <a:pos x="28" y="0"/>
                </a:cxn>
                <a:cxn ang="0">
                  <a:pos x="10" y="11"/>
                </a:cxn>
                <a:cxn ang="0">
                  <a:pos x="12" y="32"/>
                </a:cxn>
                <a:cxn ang="0">
                  <a:pos x="24" y="36"/>
                </a:cxn>
                <a:cxn ang="0">
                  <a:pos x="28" y="0"/>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3" name="Freeform 89"/>
            <p:cNvSpPr/>
            <p:nvPr/>
          </p:nvSpPr>
          <p:spPr bwMode="invGray">
            <a:xfrm>
              <a:off x="4632" y="3396"/>
              <a:ext cx="26" cy="33"/>
            </a:xfrm>
            <a:custGeom>
              <a:avLst/>
              <a:gdLst/>
              <a:ahLst/>
              <a:cxnLst>
                <a:cxn ang="0">
                  <a:pos x="30" y="0"/>
                </a:cxn>
                <a:cxn ang="0">
                  <a:pos x="10" y="9"/>
                </a:cxn>
                <a:cxn ang="0">
                  <a:pos x="14" y="32"/>
                </a:cxn>
                <a:cxn ang="0">
                  <a:pos x="26" y="36"/>
                </a:cxn>
                <a:cxn ang="0">
                  <a:pos x="30" y="0"/>
                </a:cxn>
              </a:cxnLst>
              <a:rect l="0" t="0" r="r" b="b"/>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4" name="Freeform 90"/>
            <p:cNvSpPr/>
            <p:nvPr/>
          </p:nvSpPr>
          <p:spPr bwMode="invGray">
            <a:xfrm>
              <a:off x="4659" y="3459"/>
              <a:ext cx="28" cy="28"/>
            </a:xfrm>
            <a:custGeom>
              <a:avLst/>
              <a:gdLst/>
              <a:ahLst/>
              <a:cxnLst>
                <a:cxn ang="0">
                  <a:pos x="34" y="2"/>
                </a:cxn>
                <a:cxn ang="0">
                  <a:pos x="10" y="2"/>
                </a:cxn>
                <a:cxn ang="0">
                  <a:pos x="14" y="25"/>
                </a:cxn>
                <a:cxn ang="0">
                  <a:pos x="26" y="29"/>
                </a:cxn>
                <a:cxn ang="0">
                  <a:pos x="34" y="2"/>
                </a:cxn>
              </a:cxnLst>
              <a:rect l="0" t="0" r="r" b="b"/>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5" name="Freeform 91"/>
            <p:cNvSpPr/>
            <p:nvPr/>
          </p:nvSpPr>
          <p:spPr bwMode="invGray">
            <a:xfrm>
              <a:off x="4693" y="3449"/>
              <a:ext cx="28" cy="26"/>
            </a:xfrm>
            <a:custGeom>
              <a:avLst/>
              <a:gdLst/>
              <a:ahLst/>
              <a:cxnLst>
                <a:cxn ang="0">
                  <a:pos x="34" y="2"/>
                </a:cxn>
                <a:cxn ang="0">
                  <a:pos x="10" y="2"/>
                </a:cxn>
                <a:cxn ang="0">
                  <a:pos x="16" y="22"/>
                </a:cxn>
                <a:cxn ang="0">
                  <a:pos x="27" y="22"/>
                </a:cxn>
                <a:cxn ang="0">
                  <a:pos x="34" y="2"/>
                </a:cxn>
              </a:cxnLst>
              <a:rect l="0" t="0" r="r" b="b"/>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Freeform 92"/>
            <p:cNvSpPr/>
            <p:nvPr/>
          </p:nvSpPr>
          <p:spPr bwMode="invGray">
            <a:xfrm>
              <a:off x="4683" y="3413"/>
              <a:ext cx="26" cy="20"/>
            </a:xfrm>
            <a:custGeom>
              <a:avLst/>
              <a:gdLst/>
              <a:ahLst/>
              <a:cxnLst>
                <a:cxn ang="0">
                  <a:pos x="31" y="1"/>
                </a:cxn>
                <a:cxn ang="0">
                  <a:pos x="10" y="2"/>
                </a:cxn>
                <a:cxn ang="0">
                  <a:pos x="13" y="15"/>
                </a:cxn>
                <a:cxn ang="0">
                  <a:pos x="25" y="19"/>
                </a:cxn>
                <a:cxn ang="0">
                  <a:pos x="31" y="1"/>
                </a:cxn>
              </a:cxnLst>
              <a:rect l="0" t="0" r="r" b="b"/>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7" name="Freeform 93"/>
            <p:cNvSpPr/>
            <p:nvPr/>
          </p:nvSpPr>
          <p:spPr bwMode="invGray">
            <a:xfrm>
              <a:off x="4657" y="3388"/>
              <a:ext cx="26" cy="35"/>
            </a:xfrm>
            <a:custGeom>
              <a:avLst/>
              <a:gdLst/>
              <a:ahLst/>
              <a:cxnLst>
                <a:cxn ang="0">
                  <a:pos x="28" y="16"/>
                </a:cxn>
                <a:cxn ang="0">
                  <a:pos x="19" y="2"/>
                </a:cxn>
                <a:cxn ang="0">
                  <a:pos x="10" y="25"/>
                </a:cxn>
                <a:cxn ang="0">
                  <a:pos x="19" y="35"/>
                </a:cxn>
                <a:cxn ang="0">
                  <a:pos x="27" y="29"/>
                </a:cxn>
                <a:cxn ang="0">
                  <a:pos x="28" y="16"/>
                </a:cxn>
              </a:cxnLst>
              <a:rect l="0" t="0" r="r" b="b"/>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 name="Freeform 94"/>
            <p:cNvSpPr/>
            <p:nvPr/>
          </p:nvSpPr>
          <p:spPr bwMode="invGray">
            <a:xfrm>
              <a:off x="4625" y="3372"/>
              <a:ext cx="24" cy="26"/>
            </a:xfrm>
            <a:custGeom>
              <a:avLst/>
              <a:gdLst/>
              <a:ahLst/>
              <a:cxnLst>
                <a:cxn ang="0">
                  <a:pos x="22" y="10"/>
                </a:cxn>
                <a:cxn ang="0">
                  <a:pos x="10" y="2"/>
                </a:cxn>
                <a:cxn ang="0">
                  <a:pos x="12" y="23"/>
                </a:cxn>
                <a:cxn ang="0">
                  <a:pos x="24" y="27"/>
                </a:cxn>
                <a:cxn ang="0">
                  <a:pos x="22" y="10"/>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Freeform 95"/>
            <p:cNvSpPr/>
            <p:nvPr/>
          </p:nvSpPr>
          <p:spPr bwMode="invGray">
            <a:xfrm>
              <a:off x="4665" y="3425"/>
              <a:ext cx="24" cy="26"/>
            </a:xfrm>
            <a:custGeom>
              <a:avLst/>
              <a:gdLst/>
              <a:ahLst/>
              <a:cxnLst>
                <a:cxn ang="0">
                  <a:pos x="22" y="10"/>
                </a:cxn>
                <a:cxn ang="0">
                  <a:pos x="10" y="2"/>
                </a:cxn>
                <a:cxn ang="0">
                  <a:pos x="12" y="23"/>
                </a:cxn>
                <a:cxn ang="0">
                  <a:pos x="24" y="27"/>
                </a:cxn>
                <a:cxn ang="0">
                  <a:pos x="22" y="10"/>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Freeform 96"/>
            <p:cNvSpPr/>
            <p:nvPr/>
          </p:nvSpPr>
          <p:spPr bwMode="invGray">
            <a:xfrm>
              <a:off x="3055" y="2051"/>
              <a:ext cx="141" cy="108"/>
            </a:xfrm>
            <a:custGeom>
              <a:avLst/>
              <a:gdLst/>
              <a:ahLst/>
              <a:cxnLst>
                <a:cxn ang="0">
                  <a:pos x="171" y="4"/>
                </a:cxn>
                <a:cxn ang="0">
                  <a:pos x="185" y="4"/>
                </a:cxn>
                <a:cxn ang="0">
                  <a:pos x="189" y="16"/>
                </a:cxn>
                <a:cxn ang="0">
                  <a:pos x="187" y="24"/>
                </a:cxn>
                <a:cxn ang="0">
                  <a:pos x="131" y="44"/>
                </a:cxn>
                <a:cxn ang="0">
                  <a:pos x="109" y="58"/>
                </a:cxn>
                <a:cxn ang="0">
                  <a:pos x="97" y="62"/>
                </a:cxn>
                <a:cxn ang="0">
                  <a:pos x="71" y="82"/>
                </a:cxn>
                <a:cxn ang="0">
                  <a:pos x="75" y="92"/>
                </a:cxn>
                <a:cxn ang="0">
                  <a:pos x="83" y="116"/>
                </a:cxn>
                <a:cxn ang="0">
                  <a:pos x="107" y="126"/>
                </a:cxn>
                <a:cxn ang="0">
                  <a:pos x="93" y="140"/>
                </a:cxn>
                <a:cxn ang="0">
                  <a:pos x="83" y="130"/>
                </a:cxn>
                <a:cxn ang="0">
                  <a:pos x="71" y="134"/>
                </a:cxn>
                <a:cxn ang="0">
                  <a:pos x="21" y="122"/>
                </a:cxn>
                <a:cxn ang="0">
                  <a:pos x="19" y="106"/>
                </a:cxn>
                <a:cxn ang="0">
                  <a:pos x="47" y="90"/>
                </a:cxn>
                <a:cxn ang="0">
                  <a:pos x="51" y="76"/>
                </a:cxn>
                <a:cxn ang="0">
                  <a:pos x="47" y="64"/>
                </a:cxn>
                <a:cxn ang="0">
                  <a:pos x="73" y="46"/>
                </a:cxn>
                <a:cxn ang="0">
                  <a:pos x="97" y="36"/>
                </a:cxn>
                <a:cxn ang="0">
                  <a:pos x="113" y="24"/>
                </a:cxn>
                <a:cxn ang="0">
                  <a:pos x="171" y="4"/>
                </a:cxn>
              </a:cxnLst>
              <a:rect l="0" t="0" r="r" b="b"/>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Freeform 97"/>
            <p:cNvSpPr/>
            <p:nvPr/>
          </p:nvSpPr>
          <p:spPr bwMode="invGray">
            <a:xfrm>
              <a:off x="3139" y="2155"/>
              <a:ext cx="40" cy="12"/>
            </a:xfrm>
            <a:custGeom>
              <a:avLst/>
              <a:gdLst/>
              <a:ahLst/>
              <a:cxnLst>
                <a:cxn ang="0">
                  <a:pos x="24" y="0"/>
                </a:cxn>
                <a:cxn ang="0">
                  <a:pos x="12" y="2"/>
                </a:cxn>
                <a:cxn ang="0">
                  <a:pos x="32" y="16"/>
                </a:cxn>
                <a:cxn ang="0">
                  <a:pos x="44" y="14"/>
                </a:cxn>
                <a:cxn ang="0">
                  <a:pos x="24" y="0"/>
                </a:cxn>
              </a:cxnLst>
              <a:rect l="0" t="0" r="r" b="b"/>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Freeform 98"/>
            <p:cNvSpPr/>
            <p:nvPr/>
          </p:nvSpPr>
          <p:spPr bwMode="invGray">
            <a:xfrm>
              <a:off x="3344" y="1999"/>
              <a:ext cx="42" cy="28"/>
            </a:xfrm>
            <a:custGeom>
              <a:avLst/>
              <a:gdLst/>
              <a:ahLst/>
              <a:cxnLst>
                <a:cxn ang="0">
                  <a:pos x="57" y="4"/>
                </a:cxn>
                <a:cxn ang="0">
                  <a:pos x="25" y="24"/>
                </a:cxn>
                <a:cxn ang="0">
                  <a:pos x="11" y="34"/>
                </a:cxn>
                <a:cxn ang="0">
                  <a:pos x="9" y="4"/>
                </a:cxn>
                <a:cxn ang="0">
                  <a:pos x="21" y="0"/>
                </a:cxn>
                <a:cxn ang="0">
                  <a:pos x="57" y="4"/>
                </a:cxn>
              </a:cxnLst>
              <a:rect l="0" t="0" r="r" b="b"/>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 name="Freeform 99"/>
            <p:cNvSpPr/>
            <p:nvPr/>
          </p:nvSpPr>
          <p:spPr bwMode="invGray">
            <a:xfrm>
              <a:off x="3374" y="2012"/>
              <a:ext cx="50" cy="20"/>
            </a:xfrm>
            <a:custGeom>
              <a:avLst/>
              <a:gdLst/>
              <a:ahLst/>
              <a:cxnLst>
                <a:cxn ang="0">
                  <a:pos x="29" y="0"/>
                </a:cxn>
                <a:cxn ang="0">
                  <a:pos x="11" y="6"/>
                </a:cxn>
                <a:cxn ang="0">
                  <a:pos x="57" y="26"/>
                </a:cxn>
                <a:cxn ang="0">
                  <a:pos x="63" y="24"/>
                </a:cxn>
                <a:cxn ang="0">
                  <a:pos x="29" y="0"/>
                </a:cxn>
              </a:cxnLst>
              <a:rect l="0" t="0" r="r" b="b"/>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 name="Freeform 100"/>
            <p:cNvSpPr/>
            <p:nvPr/>
          </p:nvSpPr>
          <p:spPr bwMode="invGray">
            <a:xfrm>
              <a:off x="3428" y="2015"/>
              <a:ext cx="50" cy="32"/>
            </a:xfrm>
            <a:custGeom>
              <a:avLst/>
              <a:gdLst/>
              <a:ahLst/>
              <a:cxnLst>
                <a:cxn ang="0">
                  <a:pos x="50" y="9"/>
                </a:cxn>
                <a:cxn ang="0">
                  <a:pos x="26" y="9"/>
                </a:cxn>
                <a:cxn ang="0">
                  <a:pos x="10" y="9"/>
                </a:cxn>
                <a:cxn ang="0">
                  <a:pos x="8" y="35"/>
                </a:cxn>
                <a:cxn ang="0">
                  <a:pos x="32" y="43"/>
                </a:cxn>
                <a:cxn ang="0">
                  <a:pos x="62" y="27"/>
                </a:cxn>
                <a:cxn ang="0">
                  <a:pos x="50" y="9"/>
                </a:cxn>
              </a:cxnLst>
              <a:rect l="0" t="0" r="r" b="b"/>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 name="Freeform 101"/>
            <p:cNvSpPr/>
            <p:nvPr/>
          </p:nvSpPr>
          <p:spPr bwMode="invGray">
            <a:xfrm>
              <a:off x="3777" y="2042"/>
              <a:ext cx="88" cy="31"/>
            </a:xfrm>
            <a:custGeom>
              <a:avLst/>
              <a:gdLst/>
              <a:ahLst/>
              <a:cxnLst>
                <a:cxn ang="0">
                  <a:pos x="14" y="0"/>
                </a:cxn>
                <a:cxn ang="0">
                  <a:pos x="8" y="16"/>
                </a:cxn>
                <a:cxn ang="0">
                  <a:pos x="50" y="30"/>
                </a:cxn>
                <a:cxn ang="0">
                  <a:pos x="76" y="36"/>
                </a:cxn>
                <a:cxn ang="0">
                  <a:pos x="112" y="22"/>
                </a:cxn>
                <a:cxn ang="0">
                  <a:pos x="78" y="4"/>
                </a:cxn>
                <a:cxn ang="0">
                  <a:pos x="14" y="0"/>
                </a:cxn>
              </a:cxnLst>
              <a:rect l="0" t="0" r="r" b="b"/>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 name="Freeform 102"/>
            <p:cNvSpPr/>
            <p:nvPr/>
          </p:nvSpPr>
          <p:spPr bwMode="invGray">
            <a:xfrm>
              <a:off x="3867" y="2041"/>
              <a:ext cx="46" cy="24"/>
            </a:xfrm>
            <a:custGeom>
              <a:avLst/>
              <a:gdLst/>
              <a:ahLst/>
              <a:cxnLst>
                <a:cxn ang="0">
                  <a:pos x="32" y="4"/>
                </a:cxn>
                <a:cxn ang="0">
                  <a:pos x="62" y="10"/>
                </a:cxn>
                <a:cxn ang="0">
                  <a:pos x="30" y="32"/>
                </a:cxn>
                <a:cxn ang="0">
                  <a:pos x="6" y="22"/>
                </a:cxn>
                <a:cxn ang="0">
                  <a:pos x="32" y="4"/>
                </a:cxn>
              </a:cxnLst>
              <a:rect l="0" t="0" r="r" b="b"/>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 name="Freeform 103"/>
            <p:cNvSpPr/>
            <p:nvPr/>
          </p:nvSpPr>
          <p:spPr bwMode="invGray">
            <a:xfrm>
              <a:off x="3846" y="2070"/>
              <a:ext cx="37" cy="17"/>
            </a:xfrm>
            <a:custGeom>
              <a:avLst/>
              <a:gdLst/>
              <a:ahLst/>
              <a:cxnLst>
                <a:cxn ang="0">
                  <a:pos x="20" y="1"/>
                </a:cxn>
                <a:cxn ang="0">
                  <a:pos x="6" y="5"/>
                </a:cxn>
                <a:cxn ang="0">
                  <a:pos x="38" y="23"/>
                </a:cxn>
                <a:cxn ang="0">
                  <a:pos x="20" y="1"/>
                </a:cxn>
              </a:cxnLst>
              <a:rect l="0" t="0" r="r" b="b"/>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 name="Freeform 104"/>
            <p:cNvSpPr/>
            <p:nvPr/>
          </p:nvSpPr>
          <p:spPr bwMode="invGray">
            <a:xfrm>
              <a:off x="4098" y="2294"/>
              <a:ext cx="76" cy="114"/>
            </a:xfrm>
            <a:custGeom>
              <a:avLst/>
              <a:gdLst/>
              <a:ahLst/>
              <a:cxnLst>
                <a:cxn ang="0">
                  <a:pos x="6" y="0"/>
                </a:cxn>
                <a:cxn ang="0">
                  <a:pos x="0" y="18"/>
                </a:cxn>
                <a:cxn ang="0">
                  <a:pos x="14" y="42"/>
                </a:cxn>
                <a:cxn ang="0">
                  <a:pos x="32" y="72"/>
                </a:cxn>
                <a:cxn ang="0">
                  <a:pos x="36" y="104"/>
                </a:cxn>
                <a:cxn ang="0">
                  <a:pos x="80" y="152"/>
                </a:cxn>
                <a:cxn ang="0">
                  <a:pos x="86" y="124"/>
                </a:cxn>
                <a:cxn ang="0">
                  <a:pos x="74" y="102"/>
                </a:cxn>
                <a:cxn ang="0">
                  <a:pos x="62" y="92"/>
                </a:cxn>
                <a:cxn ang="0">
                  <a:pos x="52" y="74"/>
                </a:cxn>
                <a:cxn ang="0">
                  <a:pos x="42" y="44"/>
                </a:cxn>
                <a:cxn ang="0">
                  <a:pos x="4" y="12"/>
                </a:cxn>
                <a:cxn ang="0">
                  <a:pos x="6" y="0"/>
                </a:cxn>
              </a:cxnLst>
              <a:rect l="0" t="0" r="r" b="b"/>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 name="Freeform 105"/>
            <p:cNvSpPr/>
            <p:nvPr/>
          </p:nvSpPr>
          <p:spPr bwMode="invGray">
            <a:xfrm>
              <a:off x="4159" y="2412"/>
              <a:ext cx="55" cy="78"/>
            </a:xfrm>
            <a:custGeom>
              <a:avLst/>
              <a:gdLst/>
              <a:ahLst/>
              <a:cxnLst>
                <a:cxn ang="0">
                  <a:pos x="64" y="22"/>
                </a:cxn>
                <a:cxn ang="0">
                  <a:pos x="74" y="40"/>
                </a:cxn>
                <a:cxn ang="0">
                  <a:pos x="30" y="84"/>
                </a:cxn>
                <a:cxn ang="0">
                  <a:pos x="32" y="100"/>
                </a:cxn>
                <a:cxn ang="0">
                  <a:pos x="20" y="94"/>
                </a:cxn>
                <a:cxn ang="0">
                  <a:pos x="6" y="84"/>
                </a:cxn>
                <a:cxn ang="0">
                  <a:pos x="0" y="82"/>
                </a:cxn>
                <a:cxn ang="0">
                  <a:pos x="10" y="58"/>
                </a:cxn>
                <a:cxn ang="0">
                  <a:pos x="12" y="52"/>
                </a:cxn>
                <a:cxn ang="0">
                  <a:pos x="2" y="24"/>
                </a:cxn>
                <a:cxn ang="0">
                  <a:pos x="4" y="14"/>
                </a:cxn>
                <a:cxn ang="0">
                  <a:pos x="26" y="22"/>
                </a:cxn>
                <a:cxn ang="0">
                  <a:pos x="36" y="36"/>
                </a:cxn>
                <a:cxn ang="0">
                  <a:pos x="64" y="22"/>
                </a:cxn>
              </a:cxnLst>
              <a:rect l="0" t="0" r="r" b="b"/>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 name="Freeform 106"/>
            <p:cNvSpPr/>
            <p:nvPr/>
          </p:nvSpPr>
          <p:spPr bwMode="invGray">
            <a:xfrm>
              <a:off x="4123" y="2492"/>
              <a:ext cx="109" cy="189"/>
            </a:xfrm>
            <a:custGeom>
              <a:avLst/>
              <a:gdLst/>
              <a:ahLst/>
              <a:cxnLst>
                <a:cxn ang="0">
                  <a:pos x="82" y="100"/>
                </a:cxn>
                <a:cxn ang="0">
                  <a:pos x="66" y="106"/>
                </a:cxn>
                <a:cxn ang="0">
                  <a:pos x="64" y="132"/>
                </a:cxn>
                <a:cxn ang="0">
                  <a:pos x="22" y="146"/>
                </a:cxn>
                <a:cxn ang="0">
                  <a:pos x="8" y="168"/>
                </a:cxn>
                <a:cxn ang="0">
                  <a:pos x="20" y="182"/>
                </a:cxn>
                <a:cxn ang="0">
                  <a:pos x="8" y="198"/>
                </a:cxn>
                <a:cxn ang="0">
                  <a:pos x="24" y="252"/>
                </a:cxn>
                <a:cxn ang="0">
                  <a:pos x="28" y="214"/>
                </a:cxn>
                <a:cxn ang="0">
                  <a:pos x="22" y="192"/>
                </a:cxn>
                <a:cxn ang="0">
                  <a:pos x="42" y="176"/>
                </a:cxn>
                <a:cxn ang="0">
                  <a:pos x="52" y="158"/>
                </a:cxn>
                <a:cxn ang="0">
                  <a:pos x="66" y="174"/>
                </a:cxn>
                <a:cxn ang="0">
                  <a:pos x="44" y="190"/>
                </a:cxn>
                <a:cxn ang="0">
                  <a:pos x="56" y="200"/>
                </a:cxn>
                <a:cxn ang="0">
                  <a:pos x="68" y="178"/>
                </a:cxn>
                <a:cxn ang="0">
                  <a:pos x="84" y="184"/>
                </a:cxn>
                <a:cxn ang="0">
                  <a:pos x="104" y="148"/>
                </a:cxn>
                <a:cxn ang="0">
                  <a:pos x="114" y="156"/>
                </a:cxn>
                <a:cxn ang="0">
                  <a:pos x="136" y="148"/>
                </a:cxn>
                <a:cxn ang="0">
                  <a:pos x="146" y="130"/>
                </a:cxn>
                <a:cxn ang="0">
                  <a:pos x="142" y="110"/>
                </a:cxn>
                <a:cxn ang="0">
                  <a:pos x="134" y="98"/>
                </a:cxn>
                <a:cxn ang="0">
                  <a:pos x="122" y="40"/>
                </a:cxn>
                <a:cxn ang="0">
                  <a:pos x="94" y="0"/>
                </a:cxn>
                <a:cxn ang="0">
                  <a:pos x="78" y="12"/>
                </a:cxn>
                <a:cxn ang="0">
                  <a:pos x="96" y="34"/>
                </a:cxn>
                <a:cxn ang="0">
                  <a:pos x="96" y="64"/>
                </a:cxn>
                <a:cxn ang="0">
                  <a:pos x="82" y="100"/>
                </a:cxn>
              </a:cxnLst>
              <a:rect l="0" t="0" r="r" b="b"/>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Freeform 107"/>
            <p:cNvSpPr/>
            <p:nvPr/>
          </p:nvSpPr>
          <p:spPr bwMode="invGray">
            <a:xfrm>
              <a:off x="3062" y="1988"/>
              <a:ext cx="52" cy="30"/>
            </a:xfrm>
            <a:custGeom>
              <a:avLst/>
              <a:gdLst/>
              <a:ahLst/>
              <a:cxnLst>
                <a:cxn ang="0">
                  <a:pos x="59" y="0"/>
                </a:cxn>
                <a:cxn ang="0">
                  <a:pos x="65" y="20"/>
                </a:cxn>
                <a:cxn ang="0">
                  <a:pos x="41" y="24"/>
                </a:cxn>
                <a:cxn ang="0">
                  <a:pos x="31" y="40"/>
                </a:cxn>
                <a:cxn ang="0">
                  <a:pos x="7" y="38"/>
                </a:cxn>
                <a:cxn ang="0">
                  <a:pos x="1" y="36"/>
                </a:cxn>
                <a:cxn ang="0">
                  <a:pos x="33" y="20"/>
                </a:cxn>
                <a:cxn ang="0">
                  <a:pos x="59" y="0"/>
                </a:cxn>
              </a:cxnLst>
              <a:rect l="0" t="0" r="r" b="b"/>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Freeform 108"/>
            <p:cNvSpPr/>
            <p:nvPr/>
          </p:nvSpPr>
          <p:spPr bwMode="invGray">
            <a:xfrm>
              <a:off x="2955" y="1997"/>
              <a:ext cx="19" cy="22"/>
            </a:xfrm>
            <a:custGeom>
              <a:avLst/>
              <a:gdLst/>
              <a:ahLst/>
              <a:cxnLst>
                <a:cxn ang="0">
                  <a:pos x="18" y="0"/>
                </a:cxn>
                <a:cxn ang="0">
                  <a:pos x="0" y="18"/>
                </a:cxn>
                <a:cxn ang="0">
                  <a:pos x="18" y="26"/>
                </a:cxn>
                <a:cxn ang="0">
                  <a:pos x="18" y="0"/>
                </a:cxn>
              </a:cxnLst>
              <a:rect l="0" t="0" r="r" b="b"/>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Freeform 109"/>
            <p:cNvSpPr/>
            <p:nvPr/>
          </p:nvSpPr>
          <p:spPr bwMode="invGray">
            <a:xfrm>
              <a:off x="2979" y="1996"/>
              <a:ext cx="37" cy="27"/>
            </a:xfrm>
            <a:custGeom>
              <a:avLst/>
              <a:gdLst/>
              <a:ahLst/>
              <a:cxnLst>
                <a:cxn ang="0">
                  <a:pos x="14" y="6"/>
                </a:cxn>
                <a:cxn ang="0">
                  <a:pos x="0" y="18"/>
                </a:cxn>
                <a:cxn ang="0">
                  <a:pos x="6" y="32"/>
                </a:cxn>
                <a:cxn ang="0">
                  <a:pos x="18" y="36"/>
                </a:cxn>
                <a:cxn ang="0">
                  <a:pos x="40" y="26"/>
                </a:cxn>
                <a:cxn ang="0">
                  <a:pos x="14" y="6"/>
                </a:cxn>
              </a:cxnLst>
              <a:rect l="0" t="0" r="r" b="b"/>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Freeform 110"/>
            <p:cNvSpPr/>
            <p:nvPr/>
          </p:nvSpPr>
          <p:spPr bwMode="invGray">
            <a:xfrm>
              <a:off x="3040" y="1987"/>
              <a:ext cx="20" cy="16"/>
            </a:xfrm>
            <a:custGeom>
              <a:avLst/>
              <a:gdLst/>
              <a:ahLst/>
              <a:cxnLst>
                <a:cxn ang="0">
                  <a:pos x="11" y="0"/>
                </a:cxn>
                <a:cxn ang="0">
                  <a:pos x="3" y="12"/>
                </a:cxn>
                <a:cxn ang="0">
                  <a:pos x="19" y="22"/>
                </a:cxn>
                <a:cxn ang="0">
                  <a:pos x="11" y="0"/>
                </a:cxn>
              </a:cxnLst>
              <a:rect l="0" t="0" r="r" b="b"/>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Freeform 111"/>
            <p:cNvSpPr/>
            <p:nvPr/>
          </p:nvSpPr>
          <p:spPr bwMode="invGray">
            <a:xfrm>
              <a:off x="3022" y="2005"/>
              <a:ext cx="15" cy="13"/>
            </a:xfrm>
            <a:custGeom>
              <a:avLst/>
              <a:gdLst/>
              <a:ahLst/>
              <a:cxnLst>
                <a:cxn ang="0">
                  <a:pos x="11" y="0"/>
                </a:cxn>
                <a:cxn ang="0">
                  <a:pos x="9" y="18"/>
                </a:cxn>
                <a:cxn ang="0">
                  <a:pos x="11" y="0"/>
                </a:cxn>
              </a:cxnLst>
              <a:rect l="0" t="0" r="r" b="b"/>
              <a:pathLst>
                <a:path w="20" h="18">
                  <a:moveTo>
                    <a:pt x="11" y="0"/>
                  </a:moveTo>
                  <a:cubicBezTo>
                    <a:pt x="1" y="14"/>
                    <a:pt x="0" y="9"/>
                    <a:pt x="9" y="18"/>
                  </a:cubicBezTo>
                  <a:cubicBezTo>
                    <a:pt x="20" y="14"/>
                    <a:pt x="16" y="18"/>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Freeform 112"/>
            <p:cNvSpPr/>
            <p:nvPr/>
          </p:nvSpPr>
          <p:spPr bwMode="invGray">
            <a:xfrm>
              <a:off x="4162" y="2021"/>
              <a:ext cx="18" cy="33"/>
            </a:xfrm>
            <a:custGeom>
              <a:avLst/>
              <a:gdLst/>
              <a:ahLst/>
              <a:cxnLst>
                <a:cxn ang="0">
                  <a:pos x="24" y="0"/>
                </a:cxn>
                <a:cxn ang="0">
                  <a:pos x="8" y="16"/>
                </a:cxn>
                <a:cxn ang="0">
                  <a:pos x="0" y="34"/>
                </a:cxn>
                <a:cxn ang="0">
                  <a:pos x="16" y="40"/>
                </a:cxn>
                <a:cxn ang="0">
                  <a:pos x="24" y="0"/>
                </a:cxn>
              </a:cxnLst>
              <a:rect l="0" t="0" r="r" b="b"/>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Freeform 113"/>
            <p:cNvSpPr/>
            <p:nvPr/>
          </p:nvSpPr>
          <p:spPr bwMode="invGray">
            <a:xfrm>
              <a:off x="3278" y="3473"/>
              <a:ext cx="31" cy="18"/>
            </a:xfrm>
            <a:custGeom>
              <a:avLst/>
              <a:gdLst/>
              <a:ahLst/>
              <a:cxnLst>
                <a:cxn ang="0">
                  <a:pos x="30" y="0"/>
                </a:cxn>
                <a:cxn ang="0">
                  <a:pos x="26" y="24"/>
                </a:cxn>
                <a:cxn ang="0">
                  <a:pos x="30" y="0"/>
                </a:cxn>
              </a:cxnLst>
              <a:rect l="0" t="0" r="r" b="b"/>
              <a:pathLst>
                <a:path w="41" h="24">
                  <a:moveTo>
                    <a:pt x="30" y="0"/>
                  </a:moveTo>
                  <a:cubicBezTo>
                    <a:pt x="4" y="4"/>
                    <a:pt x="0" y="17"/>
                    <a:pt x="26" y="24"/>
                  </a:cubicBezTo>
                  <a:cubicBezTo>
                    <a:pt x="41" y="19"/>
                    <a:pt x="38" y="10"/>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Freeform 114"/>
            <p:cNvSpPr/>
            <p:nvPr/>
          </p:nvSpPr>
          <p:spPr bwMode="invGray">
            <a:xfrm>
              <a:off x="3318" y="3466"/>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Freeform 115"/>
            <p:cNvSpPr/>
            <p:nvPr/>
          </p:nvSpPr>
          <p:spPr bwMode="invGray">
            <a:xfrm>
              <a:off x="3251" y="3312"/>
              <a:ext cx="9"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0" name="Freeform 116"/>
            <p:cNvSpPr/>
            <p:nvPr/>
          </p:nvSpPr>
          <p:spPr bwMode="invGray">
            <a:xfrm>
              <a:off x="3311" y="3239"/>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1" name="Freeform 117"/>
            <p:cNvSpPr/>
            <p:nvPr/>
          </p:nvSpPr>
          <p:spPr bwMode="invGray">
            <a:xfrm>
              <a:off x="3287" y="3238"/>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 name="Freeform 118"/>
            <p:cNvSpPr/>
            <p:nvPr/>
          </p:nvSpPr>
          <p:spPr bwMode="invGray">
            <a:xfrm>
              <a:off x="3276" y="3260"/>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3" name="Freeform 119"/>
            <p:cNvSpPr/>
            <p:nvPr/>
          </p:nvSpPr>
          <p:spPr bwMode="invGray">
            <a:xfrm>
              <a:off x="3251" y="3294"/>
              <a:ext cx="9"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4" name="Freeform 120"/>
            <p:cNvSpPr/>
            <p:nvPr/>
          </p:nvSpPr>
          <p:spPr bwMode="invGray">
            <a:xfrm>
              <a:off x="3270" y="3281"/>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 name="Freeform 121"/>
            <p:cNvSpPr/>
            <p:nvPr/>
          </p:nvSpPr>
          <p:spPr bwMode="invGray">
            <a:xfrm>
              <a:off x="2537" y="2293"/>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6" name="Freeform 122"/>
            <p:cNvSpPr/>
            <p:nvPr/>
          </p:nvSpPr>
          <p:spPr bwMode="invGray">
            <a:xfrm>
              <a:off x="2476" y="2259"/>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7" name="Freeform 123"/>
            <p:cNvSpPr/>
            <p:nvPr/>
          </p:nvSpPr>
          <p:spPr bwMode="invGray">
            <a:xfrm>
              <a:off x="2238" y="2042"/>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r" b="b"/>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8" name="Rectangle 127"/>
          <p:cNvSpPr>
            <a:spLocks noChangeArrowheads="1"/>
          </p:cNvSpPr>
          <p:nvPr/>
        </p:nvSpPr>
        <p:spPr bwMode="gray">
          <a:xfrm>
            <a:off x="0" y="0"/>
            <a:ext cx="9144000" cy="1828800"/>
          </a:xfrm>
          <a:prstGeom prst="rect">
            <a:avLst/>
          </a:prstGeom>
          <a:gradFill rotWithShape="1">
            <a:gsLst>
              <a:gs pos="0">
                <a:schemeClr val="accent1"/>
              </a:gs>
              <a:gs pos="100000">
                <a:schemeClr val="accent1">
                  <a:gamma/>
                  <a:tint val="0"/>
                  <a:invGamma/>
                  <a:alpha val="0"/>
                </a:schemeClr>
              </a:gs>
            </a:gsLst>
            <a:lin ang="5400000" scaled="1"/>
          </a:gra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28" name="Picture 7" descr="artplus_nature_naturalcity42_a"/>
          <p:cNvPicPr>
            <a:picLocks noChangeAspect="1"/>
          </p:cNvPicPr>
          <p:nvPr/>
        </p:nvPicPr>
        <p:blipFill>
          <a:blip r:embed="rId3"/>
          <a:stretch>
            <a:fillRect/>
          </a:stretch>
        </p:blipFill>
        <p:spPr>
          <a:xfrm>
            <a:off x="4870450" y="3167063"/>
            <a:ext cx="4425950" cy="2989262"/>
          </a:xfrm>
          <a:prstGeom prst="rect">
            <a:avLst/>
          </a:prstGeom>
          <a:noFill/>
          <a:ln w="9525">
            <a:noFill/>
          </a:ln>
        </p:spPr>
      </p:pic>
      <p:pic>
        <p:nvPicPr>
          <p:cNvPr id="129" name="Picture 12" descr="artplus_nature_naturalcity42_i"/>
          <p:cNvPicPr>
            <a:picLocks noChangeAspect="1"/>
          </p:cNvPicPr>
          <p:nvPr/>
        </p:nvPicPr>
        <p:blipFill>
          <a:blip r:embed="rId4"/>
          <a:stretch>
            <a:fillRect/>
          </a:stretch>
        </p:blipFill>
        <p:spPr>
          <a:xfrm>
            <a:off x="6956425" y="3352800"/>
            <a:ext cx="1654175" cy="877888"/>
          </a:xfrm>
          <a:prstGeom prst="rect">
            <a:avLst/>
          </a:prstGeom>
          <a:noFill/>
          <a:ln w="9525">
            <a:noFill/>
          </a:ln>
        </p:spPr>
      </p:pic>
      <p:pic>
        <p:nvPicPr>
          <p:cNvPr id="130" name="Picture 10" descr="artplus_nature_naturalcity42_c"/>
          <p:cNvPicPr>
            <a:picLocks noChangeAspect="1"/>
          </p:cNvPicPr>
          <p:nvPr/>
        </p:nvPicPr>
        <p:blipFill>
          <a:blip r:embed="rId5"/>
          <a:stretch>
            <a:fillRect/>
          </a:stretch>
        </p:blipFill>
        <p:spPr>
          <a:xfrm>
            <a:off x="9296400" y="2895600"/>
            <a:ext cx="1112838" cy="866775"/>
          </a:xfrm>
          <a:prstGeom prst="rect">
            <a:avLst/>
          </a:prstGeom>
          <a:noFill/>
          <a:ln w="9525">
            <a:noFill/>
          </a:ln>
        </p:spPr>
      </p:pic>
      <p:pic>
        <p:nvPicPr>
          <p:cNvPr id="131" name="Picture 13" descr="artplus_nature_naturalcity42_f"/>
          <p:cNvPicPr>
            <a:picLocks noChangeAspect="1"/>
          </p:cNvPicPr>
          <p:nvPr/>
        </p:nvPicPr>
        <p:blipFill>
          <a:blip r:embed="rId6"/>
          <a:stretch>
            <a:fillRect/>
          </a:stretch>
        </p:blipFill>
        <p:spPr>
          <a:xfrm>
            <a:off x="4994275" y="4594225"/>
            <a:ext cx="4911725" cy="1882775"/>
          </a:xfrm>
          <a:prstGeom prst="rect">
            <a:avLst/>
          </a:prstGeom>
          <a:noFill/>
          <a:ln w="9525">
            <a:noFill/>
          </a:ln>
        </p:spPr>
      </p:pic>
      <p:pic>
        <p:nvPicPr>
          <p:cNvPr id="132" name="Picture 9" descr="artplus_nature_naturalcity42_b"/>
          <p:cNvPicPr>
            <a:picLocks noChangeAspect="1"/>
          </p:cNvPicPr>
          <p:nvPr/>
        </p:nvPicPr>
        <p:blipFill>
          <a:blip r:embed="rId7"/>
          <a:stretch>
            <a:fillRect/>
          </a:stretch>
        </p:blipFill>
        <p:spPr>
          <a:xfrm>
            <a:off x="5195888" y="3097213"/>
            <a:ext cx="2971800" cy="571500"/>
          </a:xfrm>
          <a:prstGeom prst="rect">
            <a:avLst/>
          </a:prstGeom>
          <a:noFill/>
          <a:ln w="9525">
            <a:noFill/>
          </a:ln>
        </p:spPr>
      </p:pic>
      <p:pic>
        <p:nvPicPr>
          <p:cNvPr id="133" name="Picture 8" descr="artplus_nature_naturalcity42_e"/>
          <p:cNvPicPr>
            <a:picLocks noChangeAspect="1"/>
          </p:cNvPicPr>
          <p:nvPr/>
        </p:nvPicPr>
        <p:blipFill>
          <a:blip r:embed="rId8"/>
          <a:stretch>
            <a:fillRect/>
          </a:stretch>
        </p:blipFill>
        <p:spPr>
          <a:xfrm>
            <a:off x="5943600" y="1993900"/>
            <a:ext cx="1546225" cy="1663700"/>
          </a:xfrm>
          <a:prstGeom prst="rect">
            <a:avLst/>
          </a:prstGeom>
          <a:noFill/>
          <a:ln w="9525">
            <a:noFill/>
          </a:ln>
        </p:spPr>
      </p:pic>
      <p:pic>
        <p:nvPicPr>
          <p:cNvPr id="134" name="Picture 11" descr="artplus_nature_naturalcity42_d"/>
          <p:cNvPicPr>
            <a:picLocks noChangeAspect="1"/>
          </p:cNvPicPr>
          <p:nvPr/>
        </p:nvPicPr>
        <p:blipFill>
          <a:blip r:embed="rId9"/>
          <a:stretch>
            <a:fillRect/>
          </a:stretch>
        </p:blipFill>
        <p:spPr>
          <a:xfrm>
            <a:off x="5626100" y="2862263"/>
            <a:ext cx="623888" cy="579437"/>
          </a:xfrm>
          <a:prstGeom prst="rect">
            <a:avLst/>
          </a:prstGeom>
          <a:noFill/>
          <a:ln w="9525">
            <a:noFill/>
          </a:ln>
        </p:spPr>
      </p:pic>
      <p:pic>
        <p:nvPicPr>
          <p:cNvPr id="135" name="Picture 128" descr="a1"/>
          <p:cNvPicPr>
            <a:picLocks noChangeAspect="1"/>
          </p:cNvPicPr>
          <p:nvPr userDrawn="1"/>
        </p:nvPicPr>
        <p:blipFill>
          <a:blip r:embed="rId10"/>
          <a:stretch>
            <a:fillRect/>
          </a:stretch>
        </p:blipFill>
        <p:spPr>
          <a:xfrm>
            <a:off x="9359900" y="95250"/>
            <a:ext cx="1803400" cy="2070100"/>
          </a:xfrm>
          <a:prstGeom prst="rect">
            <a:avLst/>
          </a:prstGeom>
          <a:noFill/>
          <a:ln w="9525">
            <a:noFill/>
          </a:ln>
        </p:spPr>
      </p:pic>
      <p:pic>
        <p:nvPicPr>
          <p:cNvPr id="136" name="Picture 129" descr="b_1"/>
          <p:cNvPicPr>
            <a:picLocks noChangeAspect="1"/>
          </p:cNvPicPr>
          <p:nvPr userDrawn="1"/>
        </p:nvPicPr>
        <p:blipFill>
          <a:blip r:embed="rId11"/>
          <a:stretch>
            <a:fillRect/>
          </a:stretch>
        </p:blipFill>
        <p:spPr>
          <a:xfrm>
            <a:off x="10204450" y="1968500"/>
            <a:ext cx="1079500" cy="469900"/>
          </a:xfrm>
          <a:prstGeom prst="rect">
            <a:avLst/>
          </a:prstGeom>
          <a:noFill/>
          <a:ln w="9525">
            <a:noFill/>
          </a:ln>
        </p:spPr>
      </p:pic>
      <p:sp>
        <p:nvSpPr>
          <p:cNvPr id="4098" name="Rectangle 2"/>
          <p:cNvSpPr>
            <a:spLocks noGrp="1" noChangeArrowheads="1"/>
          </p:cNvSpPr>
          <p:nvPr>
            <p:ph type="ctrTitle"/>
          </p:nvPr>
        </p:nvSpPr>
        <p:spPr>
          <a:xfrm>
            <a:off x="304800" y="4419600"/>
            <a:ext cx="6400800" cy="1143000"/>
          </a:xfrm>
        </p:spPr>
        <p:txBody>
          <a:bodyPr/>
          <a:lstStyle>
            <a:lvl1pPr algn="l">
              <a:defRPr sz="4300">
                <a:solidFill>
                  <a:schemeClr val="bg1"/>
                </a:solidFill>
              </a:defRPr>
            </a:lvl1pPr>
          </a:lstStyle>
          <a:p>
            <a:pPr fontAlgn="base"/>
            <a:r>
              <a:rPr lang="en-US" altLang="zh-CN" strike="noStrike" noProof="1"/>
              <a:t>Click to edit Master title style</a:t>
            </a:r>
            <a:endParaRPr lang="en-US" altLang="zh-CN" strike="noStrike" noProof="1"/>
          </a:p>
        </p:txBody>
      </p:sp>
      <p:sp>
        <p:nvSpPr>
          <p:cNvPr id="4099" name="Rectangle 3"/>
          <p:cNvSpPr>
            <a:spLocks noGrp="1" noChangeArrowheads="1"/>
          </p:cNvSpPr>
          <p:nvPr>
            <p:ph type="subTitle" idx="1"/>
          </p:nvPr>
        </p:nvSpPr>
        <p:spPr>
          <a:xfrm>
            <a:off x="304800" y="5715000"/>
            <a:ext cx="6400800" cy="381000"/>
          </a:xfrm>
        </p:spPr>
        <p:txBody>
          <a:bodyPr/>
          <a:lstStyle>
            <a:lvl1pPr marL="0" indent="0">
              <a:buFont typeface="Wingdings" panose="05000000000000000000" pitchFamily="2" charset="2"/>
              <a:buNone/>
              <a:defRPr sz="1800" b="1" i="1">
                <a:solidFill>
                  <a:schemeClr val="bg1"/>
                </a:solidFill>
              </a:defRPr>
            </a:lvl1pPr>
          </a:lstStyle>
          <a:p>
            <a:pPr fontAlgn="base"/>
            <a:r>
              <a:rPr lang="en-US" altLang="zh-CN" strike="noStrike" noProof="1"/>
              <a:t>Click to edit Master subtitle style</a:t>
            </a:r>
            <a:endParaRPr lang="en-US" altLang="zh-CN" strike="noStrike" noProof="1"/>
          </a:p>
        </p:txBody>
      </p:sp>
      <p:sp>
        <p:nvSpPr>
          <p:cNvPr id="137" name="Rectangle 4"/>
          <p:cNvSpPr>
            <a:spLocks noGrp="1" noChangeArrowheads="1"/>
          </p:cNvSpPr>
          <p:nvPr>
            <p:ph type="dt" sz="half" idx="2"/>
          </p:nvPr>
        </p:nvSpPr>
        <p:spPr bwMode="auto">
          <a:xfrm>
            <a:off x="304800" y="6477000"/>
            <a:ext cx="2133600" cy="16827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38" name="Rectangle 5"/>
          <p:cNvSpPr>
            <a:spLocks noGrp="1" noChangeArrowheads="1"/>
          </p:cNvSpPr>
          <p:nvPr>
            <p:ph type="ftr" sz="quarter" idx="3"/>
          </p:nvPr>
        </p:nvSpPr>
        <p:spPr bwMode="auto">
          <a:xfrm>
            <a:off x="6705600" y="6477000"/>
            <a:ext cx="2286000" cy="168275"/>
          </a:xfrm>
          <a:prstGeom prst="rect">
            <a:avLst/>
          </a:prstGeom>
          <a:noFill/>
          <a:ln w="9525">
            <a:noFill/>
            <a:miter lim="800000"/>
          </a:ln>
          <a:effectLst/>
        </p:spPr>
        <p:txBody>
          <a:bodyPr vert="horz" wrap="square" lIns="91440" tIns="45720" rIns="91440" bIns="45720" numCol="1" anchor="t" anchorCtr="0" compatLnSpc="1"/>
          <a:lstStyle>
            <a:lvl1pPr algn="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39" name="Rectangle 6"/>
          <p:cNvSpPr>
            <a:spLocks noGrp="1" noChangeArrowheads="1"/>
          </p:cNvSpPr>
          <p:nvPr>
            <p:ph type="sldNum" sz="quarter" idx="4"/>
          </p:nvPr>
        </p:nvSpPr>
        <p:spPr bwMode="auto">
          <a:xfrm>
            <a:off x="3657600" y="6477000"/>
            <a:ext cx="2133600" cy="168275"/>
          </a:xfrm>
          <a:prstGeom prst="rect">
            <a:avLst/>
          </a:prstGeom>
          <a:noFill/>
          <a:ln w="9525">
            <a:noFill/>
            <a:miter lim="800000"/>
          </a:ln>
          <a:effectLst/>
        </p:spPr>
        <p:txBody>
          <a:bodyPr vert="horz" wrap="square" lIns="91440" tIns="45720" rIns="91440" bIns="45720" numCol="1" anchor="t" anchorCtr="0" compatLnSpc="1"/>
          <a:p>
            <a:pPr algn="ct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28"/>
                                        </p:tgtEl>
                                        <p:attrNameLst>
                                          <p:attrName>style.visibility</p:attrName>
                                        </p:attrNameLst>
                                      </p:cBhvr>
                                      <p:to>
                                        <p:strVal val="visible"/>
                                      </p:to>
                                    </p:set>
                                    <p:animEffect transition="in" filter="fade">
                                      <p:cBhvr>
                                        <p:cTn id="10" dur="2000"/>
                                        <p:tgtEl>
                                          <p:spTgt spid="128"/>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132"/>
                                        </p:tgtEl>
                                        <p:attrNameLst>
                                          <p:attrName>style.visibility</p:attrName>
                                        </p:attrNameLst>
                                      </p:cBhvr>
                                      <p:to>
                                        <p:strVal val="visible"/>
                                      </p:to>
                                    </p:set>
                                    <p:animEffect transition="in" filter="fade">
                                      <p:cBhvr>
                                        <p:cTn id="14" dur="1000"/>
                                        <p:tgtEl>
                                          <p:spTgt spid="132"/>
                                        </p:tgtEl>
                                      </p:cBhvr>
                                    </p:animEffect>
                                  </p:childTnLst>
                                </p:cTn>
                              </p:par>
                            </p:childTnLst>
                          </p:cTn>
                        </p:par>
                        <p:par>
                          <p:cTn id="15" fill="hold">
                            <p:stCondLst>
                              <p:cond delay="3000"/>
                            </p:stCondLst>
                            <p:childTnLst>
                              <p:par>
                                <p:cTn id="16" presetID="22" presetClass="entr" presetSubtype="4" fill="hold" nodeType="afterEffect">
                                  <p:stCondLst>
                                    <p:cond delay="0"/>
                                  </p:stCondLst>
                                  <p:childTnLst>
                                    <p:set>
                                      <p:cBhvr>
                                        <p:cTn id="17" dur="1" fill="hold">
                                          <p:stCondLst>
                                            <p:cond delay="0"/>
                                          </p:stCondLst>
                                        </p:cTn>
                                        <p:tgtEl>
                                          <p:spTgt spid="134"/>
                                        </p:tgtEl>
                                        <p:attrNameLst>
                                          <p:attrName>style.visibility</p:attrName>
                                        </p:attrNameLst>
                                      </p:cBhvr>
                                      <p:to>
                                        <p:strVal val="visible"/>
                                      </p:to>
                                    </p:set>
                                    <p:animEffect transition="in" filter="wipe(down)">
                                      <p:cBhvr>
                                        <p:cTn id="18" dur="500"/>
                                        <p:tgtEl>
                                          <p:spTgt spid="134"/>
                                        </p:tgtEl>
                                      </p:cBhvr>
                                    </p:animEffect>
                                  </p:childTnLst>
                                </p:cTn>
                              </p:par>
                            </p:childTnLst>
                          </p:cTn>
                        </p:par>
                        <p:par>
                          <p:cTn id="19" fill="hold">
                            <p:stCondLst>
                              <p:cond delay="3500"/>
                            </p:stCondLst>
                            <p:childTnLst>
                              <p:par>
                                <p:cTn id="20" presetID="22" presetClass="entr" presetSubtype="4" fill="hold" nodeType="afterEffect">
                                  <p:stCondLst>
                                    <p:cond delay="0"/>
                                  </p:stCondLst>
                                  <p:childTnLst>
                                    <p:set>
                                      <p:cBhvr>
                                        <p:cTn id="21" dur="1" fill="hold">
                                          <p:stCondLst>
                                            <p:cond delay="0"/>
                                          </p:stCondLst>
                                        </p:cTn>
                                        <p:tgtEl>
                                          <p:spTgt spid="133"/>
                                        </p:tgtEl>
                                        <p:attrNameLst>
                                          <p:attrName>style.visibility</p:attrName>
                                        </p:attrNameLst>
                                      </p:cBhvr>
                                      <p:to>
                                        <p:strVal val="visible"/>
                                      </p:to>
                                    </p:set>
                                    <p:animEffect transition="in" filter="wipe(down)">
                                      <p:cBhvr>
                                        <p:cTn id="22" dur="500"/>
                                        <p:tgtEl>
                                          <p:spTgt spid="133"/>
                                        </p:tgtEl>
                                      </p:cBhvr>
                                    </p:animEffect>
                                  </p:childTnLst>
                                </p:cTn>
                              </p:par>
                            </p:childTnLst>
                          </p:cTn>
                        </p:par>
                        <p:par>
                          <p:cTn id="23" fill="hold">
                            <p:stCondLst>
                              <p:cond delay="4000"/>
                            </p:stCondLst>
                            <p:childTnLst>
                              <p:par>
                                <p:cTn id="24" presetID="35" presetClass="path" presetSubtype="0" accel="50000" decel="50000" fill="hold" nodeType="afterEffect">
                                  <p:stCondLst>
                                    <p:cond delay="0"/>
                                  </p:stCondLst>
                                  <p:childTnLst>
                                    <p:animMotion origin="layout" path="M -5.55556E-7 2.37743E-6 L -0.21076 0.04787 " pathEditMode="relative" rAng="0" ptsTypes="AA">
                                      <p:cBhvr>
                                        <p:cTn id="25" dur="2000" fill="hold"/>
                                        <p:tgtEl>
                                          <p:spTgt spid="130"/>
                                        </p:tgtEl>
                                        <p:attrNameLst>
                                          <p:attrName>ppt_x</p:attrName>
                                          <p:attrName>ppt_y</p:attrName>
                                        </p:attrNameLst>
                                      </p:cBhvr>
                                      <p:rCtr x="-10500" y="2400"/>
                                    </p:animMotion>
                                  </p:childTnLst>
                                </p:cTn>
                              </p:par>
                              <p:par>
                                <p:cTn id="26" presetID="10" presetClass="entr" presetSubtype="0" fill="hold" nodeType="withEffect">
                                  <p:stCondLst>
                                    <p:cond delay="0"/>
                                  </p:stCondLst>
                                  <p:childTnLst>
                                    <p:set>
                                      <p:cBhvr>
                                        <p:cTn id="27" dur="1" fill="hold">
                                          <p:stCondLst>
                                            <p:cond delay="0"/>
                                          </p:stCondLst>
                                        </p:cTn>
                                        <p:tgtEl>
                                          <p:spTgt spid="130"/>
                                        </p:tgtEl>
                                        <p:attrNameLst>
                                          <p:attrName>style.visibility</p:attrName>
                                        </p:attrNameLst>
                                      </p:cBhvr>
                                      <p:to>
                                        <p:strVal val="visible"/>
                                      </p:to>
                                    </p:set>
                                    <p:animEffect transition="in" filter="fade">
                                      <p:cBhvr>
                                        <p:cTn id="28" dur="1000"/>
                                        <p:tgtEl>
                                          <p:spTgt spid="130"/>
                                        </p:tgtEl>
                                      </p:cBhvr>
                                    </p:animEffect>
                                  </p:childTnLst>
                                </p:cTn>
                              </p:par>
                            </p:childTnLst>
                          </p:cTn>
                        </p:par>
                        <p:par>
                          <p:cTn id="29" fill="hold">
                            <p:stCondLst>
                              <p:cond delay="6000"/>
                            </p:stCondLst>
                            <p:childTnLst>
                              <p:par>
                                <p:cTn id="30" presetID="22" presetClass="entr" presetSubtype="4" fill="hold" nodeType="afterEffect">
                                  <p:stCondLst>
                                    <p:cond delay="0"/>
                                  </p:stCondLst>
                                  <p:childTnLst>
                                    <p:set>
                                      <p:cBhvr>
                                        <p:cTn id="31" dur="1" fill="hold">
                                          <p:stCondLst>
                                            <p:cond delay="0"/>
                                          </p:stCondLst>
                                        </p:cTn>
                                        <p:tgtEl>
                                          <p:spTgt spid="129"/>
                                        </p:tgtEl>
                                        <p:attrNameLst>
                                          <p:attrName>style.visibility</p:attrName>
                                        </p:attrNameLst>
                                      </p:cBhvr>
                                      <p:to>
                                        <p:strVal val="visible"/>
                                      </p:to>
                                    </p:set>
                                    <p:animEffect transition="in" filter="wipe(down)">
                                      <p:cBhvr>
                                        <p:cTn id="32" dur="500"/>
                                        <p:tgtEl>
                                          <p:spTgt spid="129"/>
                                        </p:tgtEl>
                                      </p:cBhvr>
                                    </p:animEffect>
                                  </p:childTnLst>
                                </p:cTn>
                              </p:par>
                            </p:childTnLst>
                          </p:cTn>
                        </p:par>
                        <p:par>
                          <p:cTn id="33" fill="hold">
                            <p:stCondLst>
                              <p:cond delay="6500"/>
                            </p:stCondLst>
                            <p:childTnLst>
                              <p:par>
                                <p:cTn id="34" presetID="22" presetClass="entr" presetSubtype="4" fill="hold" nodeType="afterEffect">
                                  <p:stCondLst>
                                    <p:cond delay="0"/>
                                  </p:stCondLst>
                                  <p:childTnLst>
                                    <p:set>
                                      <p:cBhvr>
                                        <p:cTn id="35" dur="1" fill="hold">
                                          <p:stCondLst>
                                            <p:cond delay="0"/>
                                          </p:stCondLst>
                                        </p:cTn>
                                        <p:tgtEl>
                                          <p:spTgt spid="131"/>
                                        </p:tgtEl>
                                        <p:attrNameLst>
                                          <p:attrName>style.visibility</p:attrName>
                                        </p:attrNameLst>
                                      </p:cBhvr>
                                      <p:to>
                                        <p:strVal val="visible"/>
                                      </p:to>
                                    </p:set>
                                    <p:animEffect transition="in" filter="wipe(down)">
                                      <p:cBhvr>
                                        <p:cTn id="36" dur="1000"/>
                                        <p:tgtEl>
                                          <p:spTgt spid="131"/>
                                        </p:tgtEl>
                                      </p:cBhvr>
                                    </p:animEffect>
                                  </p:childTnLst>
                                </p:cTn>
                              </p:par>
                              <p:par>
                                <p:cTn id="37" presetID="10" presetClass="entr" presetSubtype="0" fill="hold" nodeType="withEffect">
                                  <p:stCondLst>
                                    <p:cond delay="80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2000"/>
                                        <p:tgtEl>
                                          <p:spTgt spid="19"/>
                                        </p:tgtEl>
                                      </p:cBhvr>
                                    </p:animEffect>
                                  </p:childTnLst>
                                </p:cTn>
                              </p:par>
                            </p:childTnLst>
                          </p:cTn>
                        </p:par>
                        <p:par>
                          <p:cTn id="40" fill="hold">
                            <p:stCondLst>
                              <p:cond delay="7500"/>
                            </p:stCondLst>
                            <p:childTnLst>
                              <p:par>
                                <p:cTn id="41" presetID="0" presetClass="path" presetSubtype="0" accel="50000" decel="50000" fill="hold" nodeType="afterEffect">
                                  <p:stCondLst>
                                    <p:cond delay="0"/>
                                  </p:stCondLst>
                                  <p:childTnLst>
                                    <p:animMotion origin="layout" path="M -2.22222E-6 -4.81481E-6 C -0.08906 0.01505 -0.38802 0.03033 -0.53472 0.09075 C -0.68142 0.15116 -0.81198 0.322 -0.88055 0.36297 C -0.94913 0.40394 -0.93229 0.34237 -0.94583 0.33704 " pathEditMode="relative" rAng="0" ptsTypes="aaaa">
                                      <p:cBhvr>
                                        <p:cTn id="42" dur="2000" fill="hold"/>
                                        <p:tgtEl>
                                          <p:spTgt spid="135"/>
                                        </p:tgtEl>
                                        <p:attrNameLst>
                                          <p:attrName>ppt_x</p:attrName>
                                          <p:attrName>ppt_y</p:attrName>
                                        </p:attrNameLst>
                                      </p:cBhvr>
                                      <p:rCtr x="-47500" y="20200"/>
                                    </p:animMotion>
                                  </p:childTnLst>
                                </p:cTn>
                              </p:par>
                              <p:par>
                                <p:cTn id="43" presetID="0" presetClass="path" presetSubtype="0" accel="50000" decel="50000" fill="hold" nodeType="withEffect">
                                  <p:stCondLst>
                                    <p:cond delay="500"/>
                                  </p:stCondLst>
                                  <p:childTnLst>
                                    <p:animMotion origin="layout" path="M 0 0.04629 C -0.07778 0.05393 -0.34948 0.0956 -0.46667 0.09166 C -0.58385 0.08773 -0.63611 -0.0007 -0.70278 0.02314 C -0.76944 0.04699 -0.83247 0.19027 -0.86667 0.23426 " pathEditMode="relative" rAng="0" ptsTypes="aaaa">
                                      <p:cBhvr>
                                        <p:cTn id="44" dur="2000" fill="hold"/>
                                        <p:tgtEl>
                                          <p:spTgt spid="136"/>
                                        </p:tgtEl>
                                        <p:attrNameLst>
                                          <p:attrName>ppt_x</p:attrName>
                                          <p:attrName>ppt_y</p:attrName>
                                        </p:attrNameLst>
                                      </p:cBhvr>
                                      <p:rCtr x="-43300" y="7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28600"/>
            <a:ext cx="6019800" cy="60960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8683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457200" y="1295400"/>
            <a:ext cx="4038600" cy="5029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95400"/>
            <a:ext cx="4038600" cy="5029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8683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457200" y="1295400"/>
            <a:ext cx="4038600" cy="5029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4648200" y="1295400"/>
            <a:ext cx="4038600" cy="2438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4648200" y="3886200"/>
            <a:ext cx="4038600" cy="2438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页脚占位符 6"/>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8" name="灯片编号占位符 7"/>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28600"/>
            <a:ext cx="8229600" cy="868363"/>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quarter" idx="1"/>
          </p:nvPr>
        </p:nvSpPr>
        <p:spPr>
          <a:xfrm>
            <a:off x="457200" y="1295400"/>
            <a:ext cx="4038600" cy="2438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4648200" y="1295400"/>
            <a:ext cx="4038600" cy="2438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457200" y="3886200"/>
            <a:ext cx="4038600" cy="2438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内容占位符 5"/>
          <p:cNvSpPr>
            <a:spLocks noGrp="1"/>
          </p:cNvSpPr>
          <p:nvPr>
            <p:ph sz="quarter" idx="4"/>
          </p:nvPr>
        </p:nvSpPr>
        <p:spPr>
          <a:xfrm>
            <a:off x="4648200" y="3886200"/>
            <a:ext cx="4038600" cy="24384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868363"/>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457200" y="1295400"/>
            <a:ext cx="8229600" cy="50292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v"/>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6" Type="http://schemas.openxmlformats.org/officeDocument/2006/relationships/theme" Target="../theme/theme1.xml"/><Relationship Id="rId25" Type="http://schemas.openxmlformats.org/officeDocument/2006/relationships/image" Target="../media/image10.png"/><Relationship Id="rId24" Type="http://schemas.openxmlformats.org/officeDocument/2006/relationships/image" Target="../media/image9.png"/><Relationship Id="rId23" Type="http://schemas.openxmlformats.org/officeDocument/2006/relationships/image" Target="../media/image18.png"/><Relationship Id="rId22" Type="http://schemas.openxmlformats.org/officeDocument/2006/relationships/image" Target="../media/image17.png"/><Relationship Id="rId21" Type="http://schemas.openxmlformats.org/officeDocument/2006/relationships/image" Target="../media/image16.png"/><Relationship Id="rId20" Type="http://schemas.openxmlformats.org/officeDocument/2006/relationships/image" Target="../media/image15.png"/><Relationship Id="rId2" Type="http://schemas.openxmlformats.org/officeDocument/2006/relationships/slideLayout" Target="../slideLayouts/slideLayout2.xml"/><Relationship Id="rId19" Type="http://schemas.openxmlformats.org/officeDocument/2006/relationships/image" Target="../media/image14.png"/><Relationship Id="rId18" Type="http://schemas.openxmlformats.org/officeDocument/2006/relationships/image" Target="../media/image13.png"/><Relationship Id="rId17" Type="http://schemas.openxmlformats.org/officeDocument/2006/relationships/image" Target="../media/image12.png"/><Relationship Id="rId16" Type="http://schemas.openxmlformats.org/officeDocument/2006/relationships/image" Target="../media/image11.jpe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6" Type="http://schemas.openxmlformats.org/officeDocument/2006/relationships/theme" Target="../theme/theme2.xml"/><Relationship Id="rId25" Type="http://schemas.openxmlformats.org/officeDocument/2006/relationships/image" Target="../media/image10.png"/><Relationship Id="rId24" Type="http://schemas.openxmlformats.org/officeDocument/2006/relationships/image" Target="../media/image9.png"/><Relationship Id="rId23" Type="http://schemas.openxmlformats.org/officeDocument/2006/relationships/image" Target="../media/image18.png"/><Relationship Id="rId22" Type="http://schemas.openxmlformats.org/officeDocument/2006/relationships/image" Target="../media/image17.png"/><Relationship Id="rId21" Type="http://schemas.openxmlformats.org/officeDocument/2006/relationships/image" Target="../media/image16.png"/><Relationship Id="rId20" Type="http://schemas.openxmlformats.org/officeDocument/2006/relationships/image" Target="../media/image15.png"/><Relationship Id="rId2" Type="http://schemas.openxmlformats.org/officeDocument/2006/relationships/slideLayout" Target="../slideLayouts/slideLayout17.xml"/><Relationship Id="rId19" Type="http://schemas.openxmlformats.org/officeDocument/2006/relationships/image" Target="../media/image14.png"/><Relationship Id="rId18" Type="http://schemas.openxmlformats.org/officeDocument/2006/relationships/image" Target="../media/image13.png"/><Relationship Id="rId17" Type="http://schemas.openxmlformats.org/officeDocument/2006/relationships/image" Target="../media/image12.png"/><Relationship Id="rId16" Type="http://schemas.openxmlformats.org/officeDocument/2006/relationships/image" Target="../media/image11.jpeg"/><Relationship Id="rId15" Type="http://schemas.openxmlformats.org/officeDocument/2006/relationships/slideLayout" Target="../slideLayouts/slideLayout30.xml"/><Relationship Id="rId14" Type="http://schemas.openxmlformats.org/officeDocument/2006/relationships/slideLayout" Target="../slideLayouts/slideLayout29.xml"/><Relationship Id="rId13" Type="http://schemas.openxmlformats.org/officeDocument/2006/relationships/slideLayout" Target="../slideLayouts/slideLayout28.xml"/><Relationship Id="rId12" Type="http://schemas.openxmlformats.org/officeDocument/2006/relationships/slideLayout" Target="../slideLayouts/slideLayout27.xml"/><Relationship Id="rId11" Type="http://schemas.openxmlformats.org/officeDocument/2006/relationships/slideLayout" Target="../slideLayouts/slideLayout26.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19" descr="1"/>
          <p:cNvPicPr>
            <a:picLocks noChangeAspect="1"/>
          </p:cNvPicPr>
          <p:nvPr/>
        </p:nvPicPr>
        <p:blipFill>
          <a:blip r:embed="rId16"/>
          <a:srcRect b="38461"/>
          <a:stretch>
            <a:fillRect/>
          </a:stretch>
        </p:blipFill>
        <p:spPr>
          <a:xfrm>
            <a:off x="0" y="6324600"/>
            <a:ext cx="9144000" cy="542925"/>
          </a:xfrm>
          <a:prstGeom prst="rect">
            <a:avLst/>
          </a:prstGeom>
          <a:noFill/>
          <a:ln w="9525">
            <a:noFill/>
          </a:ln>
        </p:spPr>
      </p:pic>
      <p:sp>
        <p:nvSpPr>
          <p:cNvPr id="1041" name="Rectangle 17"/>
          <p:cNvSpPr>
            <a:spLocks noChangeArrowheads="1"/>
          </p:cNvSpPr>
          <p:nvPr/>
        </p:nvSpPr>
        <p:spPr bwMode="gray">
          <a:xfrm>
            <a:off x="0" y="0"/>
            <a:ext cx="9144000" cy="1219200"/>
          </a:xfrm>
          <a:prstGeom prst="rect">
            <a:avLst/>
          </a:prstGeom>
          <a:gradFill rotWithShape="1">
            <a:gsLst>
              <a:gs pos="0">
                <a:schemeClr val="accent1"/>
              </a:gs>
              <a:gs pos="100000">
                <a:schemeClr val="accent1">
                  <a:gamma/>
                  <a:tint val="0"/>
                  <a:invGamma/>
                </a:schemeClr>
              </a:gs>
            </a:gsLst>
            <a:lin ang="5400000" scaled="1"/>
          </a:gra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Rectangle 3"/>
          <p:cNvSpPr>
            <a:spLocks noGrp="1"/>
          </p:cNvSpPr>
          <p:nvPr>
            <p:ph type="body"/>
          </p:nvPr>
        </p:nvSpPr>
        <p:spPr>
          <a:xfrm>
            <a:off x="457200" y="1295400"/>
            <a:ext cx="8229600" cy="5029200"/>
          </a:xfrm>
          <a:prstGeom prst="rect">
            <a:avLst/>
          </a:prstGeom>
          <a:noFill/>
          <a:ln w="9525">
            <a:noFill/>
          </a:ln>
        </p:spPr>
        <p:txBody>
          <a:bodyPr anchor="t" anchorCtr="0"/>
          <a:p>
            <a:pPr lvl="0" indent="-342900"/>
            <a:r>
              <a:rPr lang="en-US" altLang="zh-CN" dirty="0"/>
              <a:t>Click to edit Master text styles</a:t>
            </a:r>
            <a:endParaRPr lang="en-US" altLang="zh-CN" dirty="0"/>
          </a:p>
          <a:p>
            <a:pPr lvl="1" indent="-285750"/>
            <a:r>
              <a:rPr lang="en-US" altLang="zh-CN" dirty="0"/>
              <a:t>Second level</a:t>
            </a:r>
            <a:endParaRPr lang="en-US" altLang="zh-CN" dirty="0"/>
          </a:p>
          <a:p>
            <a:pPr lvl="2" indent="-228600"/>
            <a:r>
              <a:rPr lang="en-US" altLang="zh-CN" dirty="0"/>
              <a:t>Third level</a:t>
            </a:r>
            <a:endParaRPr lang="en-US" altLang="zh-CN" dirty="0"/>
          </a:p>
          <a:p>
            <a:pPr lvl="3" indent="-228600"/>
            <a:r>
              <a:rPr lang="en-US" altLang="zh-CN" dirty="0"/>
              <a:t>Fourth level</a:t>
            </a:r>
            <a:endParaRPr lang="en-US" altLang="zh-CN" dirty="0"/>
          </a:p>
          <a:p>
            <a:pPr lvl="4" indent="-228600"/>
            <a:r>
              <a:rPr lang="en-US" altLang="zh-CN" dirty="0"/>
              <a:t>Fifth level</a:t>
            </a:r>
            <a:endParaRPr lang="en-US" altLang="zh-CN" dirty="0"/>
          </a:p>
        </p:txBody>
      </p:sp>
      <p:sp>
        <p:nvSpPr>
          <p:cNvPr id="2" name="Rectangle 4"/>
          <p:cNvSpPr>
            <a:spLocks noGrp="1" noChangeArrowheads="1"/>
          </p:cNvSpPr>
          <p:nvPr>
            <p:ph type="dt" sz="half" idx="2"/>
          </p:nvPr>
        </p:nvSpPr>
        <p:spPr bwMode="auto">
          <a:xfrm>
            <a:off x="457200" y="6537325"/>
            <a:ext cx="2133600" cy="244475"/>
          </a:xfrm>
          <a:prstGeom prst="rect">
            <a:avLst/>
          </a:prstGeom>
          <a:noFill/>
          <a:ln w="9525">
            <a:noFill/>
            <a:miter lim="800000"/>
          </a:ln>
          <a:effectLst/>
        </p:spPr>
        <p:txBody>
          <a:bodyPr vert="horz" wrap="square" lIns="91440" tIns="45720" rIns="91440" bIns="45720" numCol="1" anchor="t" anchorCtr="0" compatLnSpc="1"/>
          <a:lstStyle>
            <a:lvl1pPr>
              <a:defRPr sz="1200">
                <a:solidFill>
                  <a:schemeClr val="bg1"/>
                </a:solidFill>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537325"/>
            <a:ext cx="2895600" cy="244475"/>
          </a:xfrm>
          <a:prstGeom prst="rect">
            <a:avLst/>
          </a:prstGeom>
          <a:noFill/>
          <a:ln w="9525">
            <a:noFill/>
            <a:miter lim="800000"/>
          </a:ln>
          <a:effectLst/>
        </p:spPr>
        <p:txBody>
          <a:bodyPr vert="horz" wrap="square" lIns="91440" tIns="45720" rIns="91440" bIns="45720" numCol="1" anchor="t" anchorCtr="0" compatLnSpc="1"/>
          <a:lstStyle>
            <a:lvl1pPr algn="ctr">
              <a:defRPr sz="1200">
                <a:solidFill>
                  <a:schemeClr val="bg1"/>
                </a:solidFill>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537325"/>
            <a:ext cx="2133600" cy="244475"/>
          </a:xfrm>
          <a:prstGeom prst="rect">
            <a:avLst/>
          </a:prstGeom>
          <a:noFill/>
          <a:ln w="9525">
            <a:noFill/>
            <a:miter lim="800000"/>
          </a:ln>
          <a:effectLst/>
        </p:spPr>
        <p:txBody>
          <a:bodyPr vert="horz" wrap="square" lIns="91440" tIns="45720" rIns="91440" bIns="45720" numCol="1" anchor="t" anchorCtr="0" compatLnSpc="1"/>
          <a:lstStyle>
            <a:lvl1pPr algn="r">
              <a:defRPr sz="1200">
                <a:solidFill>
                  <a:schemeClr val="bg1"/>
                </a:solidFill>
                <a:ea typeface="宋体" panose="02010600030101010101" pitchFamily="2" charset="-122"/>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pic>
        <p:nvPicPr>
          <p:cNvPr id="1032" name="Picture 9" descr="artplus_nature_naturalcity42_a"/>
          <p:cNvPicPr>
            <a:picLocks noChangeAspect="1"/>
          </p:cNvPicPr>
          <p:nvPr/>
        </p:nvPicPr>
        <p:blipFill>
          <a:blip r:embed="rId17"/>
          <a:stretch>
            <a:fillRect/>
          </a:stretch>
        </p:blipFill>
        <p:spPr>
          <a:xfrm>
            <a:off x="7891463" y="5935663"/>
            <a:ext cx="1235075" cy="833437"/>
          </a:xfrm>
          <a:prstGeom prst="rect">
            <a:avLst/>
          </a:prstGeom>
          <a:noFill/>
          <a:ln w="9525">
            <a:noFill/>
          </a:ln>
        </p:spPr>
      </p:pic>
      <p:pic>
        <p:nvPicPr>
          <p:cNvPr id="1033" name="Picture 10" descr="artplus_nature_naturalcity42_b"/>
          <p:cNvPicPr>
            <a:picLocks noChangeAspect="1"/>
          </p:cNvPicPr>
          <p:nvPr/>
        </p:nvPicPr>
        <p:blipFill>
          <a:blip r:embed="rId18"/>
          <a:stretch>
            <a:fillRect/>
          </a:stretch>
        </p:blipFill>
        <p:spPr>
          <a:xfrm>
            <a:off x="7981950" y="5916613"/>
            <a:ext cx="828675" cy="158750"/>
          </a:xfrm>
          <a:prstGeom prst="rect">
            <a:avLst/>
          </a:prstGeom>
          <a:noFill/>
          <a:ln w="9525">
            <a:noFill/>
          </a:ln>
        </p:spPr>
      </p:pic>
      <p:pic>
        <p:nvPicPr>
          <p:cNvPr id="1034" name="Picture 11" descr="artplus_nature_naturalcity42_e"/>
          <p:cNvPicPr>
            <a:picLocks noChangeAspect="1"/>
          </p:cNvPicPr>
          <p:nvPr/>
        </p:nvPicPr>
        <p:blipFill>
          <a:blip r:embed="rId19"/>
          <a:stretch>
            <a:fillRect/>
          </a:stretch>
        </p:blipFill>
        <p:spPr>
          <a:xfrm>
            <a:off x="8161338" y="5608638"/>
            <a:ext cx="430212" cy="463550"/>
          </a:xfrm>
          <a:prstGeom prst="rect">
            <a:avLst/>
          </a:prstGeom>
          <a:noFill/>
          <a:ln w="9525">
            <a:noFill/>
          </a:ln>
        </p:spPr>
      </p:pic>
      <p:pic>
        <p:nvPicPr>
          <p:cNvPr id="1035" name="Picture 12" descr="artplus_nature_naturalcity42_d"/>
          <p:cNvPicPr>
            <a:picLocks noChangeAspect="1"/>
          </p:cNvPicPr>
          <p:nvPr/>
        </p:nvPicPr>
        <p:blipFill>
          <a:blip r:embed="rId20"/>
          <a:stretch>
            <a:fillRect/>
          </a:stretch>
        </p:blipFill>
        <p:spPr>
          <a:xfrm>
            <a:off x="8102600" y="5849938"/>
            <a:ext cx="173038" cy="161925"/>
          </a:xfrm>
          <a:prstGeom prst="rect">
            <a:avLst/>
          </a:prstGeom>
          <a:noFill/>
          <a:ln w="9525">
            <a:noFill/>
          </a:ln>
        </p:spPr>
      </p:pic>
      <p:pic>
        <p:nvPicPr>
          <p:cNvPr id="1036" name="Picture 13" descr="artplus_nature_naturalcity42_i"/>
          <p:cNvPicPr>
            <a:picLocks noChangeAspect="1"/>
          </p:cNvPicPr>
          <p:nvPr/>
        </p:nvPicPr>
        <p:blipFill>
          <a:blip r:embed="rId21"/>
          <a:stretch>
            <a:fillRect/>
          </a:stretch>
        </p:blipFill>
        <p:spPr>
          <a:xfrm>
            <a:off x="8469313" y="5969000"/>
            <a:ext cx="461962" cy="244475"/>
          </a:xfrm>
          <a:prstGeom prst="rect">
            <a:avLst/>
          </a:prstGeom>
          <a:noFill/>
          <a:ln w="9525">
            <a:noFill/>
          </a:ln>
        </p:spPr>
      </p:pic>
      <p:pic>
        <p:nvPicPr>
          <p:cNvPr id="1037" name="Picture 14" descr="artplus_nature_naturalcity42_c"/>
          <p:cNvPicPr>
            <a:picLocks noChangeAspect="1"/>
          </p:cNvPicPr>
          <p:nvPr/>
        </p:nvPicPr>
        <p:blipFill>
          <a:blip r:embed="rId22"/>
          <a:stretch>
            <a:fillRect/>
          </a:stretch>
        </p:blipFill>
        <p:spPr>
          <a:xfrm>
            <a:off x="8562975" y="5943600"/>
            <a:ext cx="309563" cy="241300"/>
          </a:xfrm>
          <a:prstGeom prst="rect">
            <a:avLst/>
          </a:prstGeom>
          <a:noFill/>
          <a:ln w="9525">
            <a:noFill/>
          </a:ln>
        </p:spPr>
      </p:pic>
      <p:pic>
        <p:nvPicPr>
          <p:cNvPr id="1039" name="Picture 15" descr="artplus_nature_naturalcity42_f"/>
          <p:cNvPicPr>
            <a:picLocks noChangeAspect="1"/>
          </p:cNvPicPr>
          <p:nvPr/>
        </p:nvPicPr>
        <p:blipFill>
          <a:blip r:embed="rId23"/>
          <a:stretch>
            <a:fillRect/>
          </a:stretch>
        </p:blipFill>
        <p:spPr>
          <a:xfrm>
            <a:off x="7926388" y="6334125"/>
            <a:ext cx="1370012" cy="523875"/>
          </a:xfrm>
          <a:prstGeom prst="rect">
            <a:avLst/>
          </a:prstGeom>
          <a:noFill/>
          <a:ln w="9525">
            <a:noFill/>
          </a:ln>
        </p:spPr>
      </p:pic>
      <p:sp>
        <p:nvSpPr>
          <p:cNvPr id="3" name="Rectangle 2"/>
          <p:cNvSpPr>
            <a:spLocks noGrp="1"/>
          </p:cNvSpPr>
          <p:nvPr>
            <p:ph type="title"/>
          </p:nvPr>
        </p:nvSpPr>
        <p:spPr>
          <a:xfrm>
            <a:off x="457200" y="228600"/>
            <a:ext cx="8229600" cy="868363"/>
          </a:xfrm>
          <a:prstGeom prst="rect">
            <a:avLst/>
          </a:prstGeom>
          <a:noFill/>
          <a:ln w="9525">
            <a:noFill/>
          </a:ln>
        </p:spPr>
        <p:txBody>
          <a:bodyPr anchor="ctr" anchorCtr="0"/>
          <a:p>
            <a:pPr lvl="0"/>
            <a:r>
              <a:rPr lang="en-US" altLang="zh-CN" dirty="0"/>
              <a:t>Click to edit Master title style</a:t>
            </a:r>
            <a:endParaRPr lang="en-US" altLang="zh-CN" dirty="0"/>
          </a:p>
        </p:txBody>
      </p:sp>
      <p:pic>
        <p:nvPicPr>
          <p:cNvPr id="1044" name="Picture 20" descr="a1"/>
          <p:cNvPicPr>
            <a:picLocks noChangeAspect="1"/>
          </p:cNvPicPr>
          <p:nvPr userDrawn="1"/>
        </p:nvPicPr>
        <p:blipFill>
          <a:blip r:embed="rId24"/>
          <a:stretch>
            <a:fillRect/>
          </a:stretch>
        </p:blipFill>
        <p:spPr>
          <a:xfrm>
            <a:off x="9625013" y="328613"/>
            <a:ext cx="942975" cy="1082675"/>
          </a:xfrm>
          <a:prstGeom prst="rect">
            <a:avLst/>
          </a:prstGeom>
          <a:noFill/>
          <a:ln w="9525">
            <a:noFill/>
          </a:ln>
        </p:spPr>
      </p:pic>
      <p:pic>
        <p:nvPicPr>
          <p:cNvPr id="1045" name="Picture 21" descr="b_1"/>
          <p:cNvPicPr>
            <a:picLocks noChangeAspect="1"/>
          </p:cNvPicPr>
          <p:nvPr userDrawn="1"/>
        </p:nvPicPr>
        <p:blipFill>
          <a:blip r:embed="rId25"/>
          <a:stretch>
            <a:fillRect/>
          </a:stretch>
        </p:blipFill>
        <p:spPr>
          <a:xfrm>
            <a:off x="-990600" y="1371600"/>
            <a:ext cx="825500" cy="3587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39"/>
                                        </p:tgtEl>
                                        <p:attrNameLst>
                                          <p:attrName>style.visibility</p:attrName>
                                        </p:attrNameLst>
                                      </p:cBhvr>
                                      <p:to>
                                        <p:strVal val="visible"/>
                                      </p:to>
                                    </p:set>
                                    <p:animEffect transition="in" filter="wipe(down)">
                                      <p:cBhvr>
                                        <p:cTn id="7" dur="1000"/>
                                        <p:tgtEl>
                                          <p:spTgt spid="1039"/>
                                        </p:tgtEl>
                                      </p:cBhvr>
                                    </p:animEffect>
                                  </p:childTnLst>
                                </p:cTn>
                              </p:par>
                            </p:childTnLst>
                          </p:cTn>
                        </p:par>
                        <p:par>
                          <p:cTn id="8" fill="hold">
                            <p:stCondLst>
                              <p:cond delay="1000"/>
                            </p:stCondLst>
                            <p:childTnLst>
                              <p:par>
                                <p:cTn id="9" presetID="0" presetClass="path" presetSubtype="0" accel="50000" decel="50000" fill="hold" nodeType="afterEffect">
                                  <p:stCondLst>
                                    <p:cond delay="0"/>
                                  </p:stCondLst>
                                  <p:childTnLst>
                                    <p:animMotion origin="layout" path="M 3.33333E-6 -1.85185E-6 C -0.09045 -0.01597 -0.36945 -0.08727 -0.54306 -0.09537 C -0.71667 -0.10347 -0.93785 -0.05879 -1.04167 -0.04907 " pathEditMode="relative" rAng="0" ptsTypes="aaa">
                                      <p:cBhvr>
                                        <p:cTn id="10" dur="2000" fill="hold"/>
                                        <p:tgtEl>
                                          <p:spTgt spid="1044"/>
                                        </p:tgtEl>
                                        <p:attrNameLst>
                                          <p:attrName>ppt_x</p:attrName>
                                          <p:attrName>ppt_y</p:attrName>
                                        </p:attrNameLst>
                                      </p:cBhvr>
                                      <p:rCtr x="-52100" y="-5200"/>
                                    </p:animMotion>
                                  </p:childTnLst>
                                </p:cTn>
                              </p:par>
                            </p:childTnLst>
                          </p:cTn>
                        </p:par>
                        <p:par>
                          <p:cTn id="11" fill="hold">
                            <p:stCondLst>
                              <p:cond delay="3000"/>
                            </p:stCondLst>
                            <p:childTnLst>
                              <p:par>
                                <p:cTn id="12" presetID="0" presetClass="path" presetSubtype="0" accel="50000" decel="50000" fill="hold" nodeType="afterEffect">
                                  <p:stCondLst>
                                    <p:cond delay="0"/>
                                  </p:stCondLst>
                                  <p:childTnLst>
                                    <p:animMotion origin="layout" path="M -0.00348 0.05949 C 0.00625 0.0581 0.04097 0.0574 0.05399 0.05324 C 0.06701 0.04907 0.06632 0.04907 0.07638 0.03379 C 0.08628 0.01898 0.10538 -0.02269 0.11319 -0.03727 " pathEditMode="relative" rAng="0" ptsTypes="aaaa">
                                      <p:cBhvr>
                                        <p:cTn id="13" dur="2000" fill="hold"/>
                                        <p:tgtEl>
                                          <p:spTgt spid="1045"/>
                                        </p:tgtEl>
                                        <p:attrNameLst>
                                          <p:attrName>ppt_x</p:attrName>
                                          <p:attrName>ppt_y</p:attrName>
                                        </p:attrNameLst>
                                      </p:cBhvr>
                                      <p:rCtr x="5800" y="-4800"/>
                                    </p:animMotion>
                                  </p:childTnLst>
                                </p:cTn>
                              </p:par>
                              <p:par>
                                <p:cTn id="14" presetID="22" presetClass="entr" presetSubtype="8" fill="hold" grpId="0" nodeType="withEffect">
                                  <p:stCondLst>
                                    <p:cond delay="9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hf sldNum="0" hdr="0" ftr="0" dt="0"/>
  <p:txStyles>
    <p:titleStyle>
      <a:lvl1pPr algn="ctr" rtl="0" eaLnBrk="0" fontAlgn="base" hangingPunct="0">
        <a:spcBef>
          <a:spcPct val="0"/>
        </a:spcBef>
        <a:spcAft>
          <a:spcPct val="0"/>
        </a:spcAft>
        <a:defRPr sz="4200" b="1" i="1">
          <a:solidFill>
            <a:schemeClr val="tx1"/>
          </a:solidFill>
          <a:latin typeface="+mj-lt"/>
          <a:ea typeface="+mj-ea"/>
          <a:cs typeface="+mj-cs"/>
        </a:defRPr>
      </a:lvl1pPr>
      <a:lvl2pPr algn="ctr" rtl="0" eaLnBrk="0" fontAlgn="base" hangingPunct="0">
        <a:spcBef>
          <a:spcPct val="0"/>
        </a:spcBef>
        <a:spcAft>
          <a:spcPct val="0"/>
        </a:spcAft>
        <a:defRPr sz="4200" b="1" i="1">
          <a:solidFill>
            <a:schemeClr val="tx1"/>
          </a:solidFill>
          <a:latin typeface="Arial" panose="020B0604020202020204" pitchFamily="34" charset="0"/>
        </a:defRPr>
      </a:lvl2pPr>
      <a:lvl3pPr algn="ctr" rtl="0" eaLnBrk="0" fontAlgn="base" hangingPunct="0">
        <a:spcBef>
          <a:spcPct val="0"/>
        </a:spcBef>
        <a:spcAft>
          <a:spcPct val="0"/>
        </a:spcAft>
        <a:defRPr sz="4200" b="1" i="1">
          <a:solidFill>
            <a:schemeClr val="tx1"/>
          </a:solidFill>
          <a:latin typeface="Arial" panose="020B0604020202020204" pitchFamily="34" charset="0"/>
        </a:defRPr>
      </a:lvl3pPr>
      <a:lvl4pPr algn="ctr" rtl="0" eaLnBrk="0" fontAlgn="base" hangingPunct="0">
        <a:spcBef>
          <a:spcPct val="0"/>
        </a:spcBef>
        <a:spcAft>
          <a:spcPct val="0"/>
        </a:spcAft>
        <a:defRPr sz="4200" b="1" i="1">
          <a:solidFill>
            <a:schemeClr val="tx1"/>
          </a:solidFill>
          <a:latin typeface="Arial" panose="020B0604020202020204" pitchFamily="34" charset="0"/>
        </a:defRPr>
      </a:lvl4pPr>
      <a:lvl5pPr algn="ctr" rtl="0" eaLnBrk="0" fontAlgn="base" hangingPunct="0">
        <a:spcBef>
          <a:spcPct val="0"/>
        </a:spcBef>
        <a:spcAft>
          <a:spcPct val="0"/>
        </a:spcAft>
        <a:defRPr sz="4200" b="1" i="1">
          <a:solidFill>
            <a:schemeClr val="tx1"/>
          </a:solidFill>
          <a:latin typeface="Arial" panose="020B0604020202020204" pitchFamily="34" charset="0"/>
        </a:defRPr>
      </a:lvl5pPr>
      <a:lvl6pPr marL="457200" algn="ctr" rtl="0" fontAlgn="base">
        <a:spcBef>
          <a:spcPct val="0"/>
        </a:spcBef>
        <a:spcAft>
          <a:spcPct val="0"/>
        </a:spcAft>
        <a:defRPr sz="4200" b="1" i="1">
          <a:solidFill>
            <a:schemeClr val="tx1"/>
          </a:solidFill>
          <a:latin typeface="Arial" panose="020B0604020202020204" pitchFamily="34" charset="0"/>
        </a:defRPr>
      </a:lvl6pPr>
      <a:lvl7pPr marL="914400" algn="ctr" rtl="0" fontAlgn="base">
        <a:spcBef>
          <a:spcPct val="0"/>
        </a:spcBef>
        <a:spcAft>
          <a:spcPct val="0"/>
        </a:spcAft>
        <a:defRPr sz="4200" b="1" i="1">
          <a:solidFill>
            <a:schemeClr val="tx1"/>
          </a:solidFill>
          <a:latin typeface="Arial" panose="020B0604020202020204" pitchFamily="34" charset="0"/>
        </a:defRPr>
      </a:lvl7pPr>
      <a:lvl8pPr marL="1371600" algn="ctr" rtl="0" fontAlgn="base">
        <a:spcBef>
          <a:spcPct val="0"/>
        </a:spcBef>
        <a:spcAft>
          <a:spcPct val="0"/>
        </a:spcAft>
        <a:defRPr sz="4200" b="1" i="1">
          <a:solidFill>
            <a:schemeClr val="tx1"/>
          </a:solidFill>
          <a:latin typeface="Arial" panose="020B0604020202020204" pitchFamily="34" charset="0"/>
        </a:defRPr>
      </a:lvl8pPr>
      <a:lvl9pPr marL="1828800" algn="ctr" rtl="0" fontAlgn="base">
        <a:spcBef>
          <a:spcPct val="0"/>
        </a:spcBef>
        <a:spcAft>
          <a:spcPct val="0"/>
        </a:spcAft>
        <a:defRPr sz="4200" b="1" i="1">
          <a:solidFill>
            <a:schemeClr val="tx1"/>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19" descr="1"/>
          <p:cNvPicPr>
            <a:picLocks noChangeAspect="1"/>
          </p:cNvPicPr>
          <p:nvPr/>
        </p:nvPicPr>
        <p:blipFill>
          <a:blip r:embed="rId16"/>
          <a:srcRect b="38461"/>
          <a:stretch>
            <a:fillRect/>
          </a:stretch>
        </p:blipFill>
        <p:spPr>
          <a:xfrm>
            <a:off x="0" y="6324600"/>
            <a:ext cx="9144000" cy="542925"/>
          </a:xfrm>
          <a:prstGeom prst="rect">
            <a:avLst/>
          </a:prstGeom>
          <a:noFill/>
          <a:ln w="9525">
            <a:noFill/>
          </a:ln>
        </p:spPr>
      </p:pic>
      <p:sp>
        <p:nvSpPr>
          <p:cNvPr id="1041" name="Rectangle 17"/>
          <p:cNvSpPr>
            <a:spLocks noChangeArrowheads="1"/>
          </p:cNvSpPr>
          <p:nvPr/>
        </p:nvSpPr>
        <p:spPr bwMode="gray">
          <a:xfrm>
            <a:off x="0" y="0"/>
            <a:ext cx="9144000" cy="1219200"/>
          </a:xfrm>
          <a:prstGeom prst="rect">
            <a:avLst/>
          </a:prstGeom>
          <a:gradFill rotWithShape="1">
            <a:gsLst>
              <a:gs pos="0">
                <a:schemeClr val="accent1"/>
              </a:gs>
              <a:gs pos="100000">
                <a:schemeClr val="accent1">
                  <a:gamma/>
                  <a:tint val="0"/>
                  <a:invGamma/>
                </a:schemeClr>
              </a:gs>
            </a:gsLst>
            <a:lin ang="5400000" scaled="1"/>
          </a:gra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Rectangle 3"/>
          <p:cNvSpPr>
            <a:spLocks noGrp="1"/>
          </p:cNvSpPr>
          <p:nvPr>
            <p:ph type="body"/>
          </p:nvPr>
        </p:nvSpPr>
        <p:spPr>
          <a:xfrm>
            <a:off x="457200" y="1295400"/>
            <a:ext cx="8229600" cy="5029200"/>
          </a:xfrm>
          <a:prstGeom prst="rect">
            <a:avLst/>
          </a:prstGeom>
          <a:noFill/>
          <a:ln w="9525">
            <a:noFill/>
          </a:ln>
        </p:spPr>
        <p:txBody>
          <a:bodyPr anchor="t" anchorCtr="0"/>
          <a:p>
            <a:pPr lvl="0" indent="-342900"/>
            <a:r>
              <a:rPr lang="en-US" altLang="zh-CN" dirty="0"/>
              <a:t>Click to edit Master text styles</a:t>
            </a:r>
            <a:endParaRPr lang="en-US" altLang="zh-CN" dirty="0"/>
          </a:p>
          <a:p>
            <a:pPr lvl="1" indent="-285750"/>
            <a:r>
              <a:rPr lang="en-US" altLang="zh-CN" dirty="0"/>
              <a:t>Second level</a:t>
            </a:r>
            <a:endParaRPr lang="en-US" altLang="zh-CN" dirty="0"/>
          </a:p>
          <a:p>
            <a:pPr lvl="2" indent="-228600"/>
            <a:r>
              <a:rPr lang="en-US" altLang="zh-CN" dirty="0"/>
              <a:t>Third level</a:t>
            </a:r>
            <a:endParaRPr lang="en-US" altLang="zh-CN" dirty="0"/>
          </a:p>
          <a:p>
            <a:pPr lvl="3" indent="-228600"/>
            <a:r>
              <a:rPr lang="en-US" altLang="zh-CN" dirty="0"/>
              <a:t>Fourth level</a:t>
            </a:r>
            <a:endParaRPr lang="en-US" altLang="zh-CN" dirty="0"/>
          </a:p>
          <a:p>
            <a:pPr lvl="4" indent="-228600"/>
            <a:r>
              <a:rPr lang="en-US" altLang="zh-CN" dirty="0"/>
              <a:t>Fifth level</a:t>
            </a:r>
            <a:endParaRPr lang="en-US" altLang="zh-CN" dirty="0"/>
          </a:p>
        </p:txBody>
      </p:sp>
      <p:sp>
        <p:nvSpPr>
          <p:cNvPr id="2" name="Rectangle 4"/>
          <p:cNvSpPr>
            <a:spLocks noGrp="1" noChangeArrowheads="1"/>
          </p:cNvSpPr>
          <p:nvPr>
            <p:ph type="dt" sz="half" idx="2"/>
          </p:nvPr>
        </p:nvSpPr>
        <p:spPr bwMode="auto">
          <a:xfrm>
            <a:off x="457200" y="6537325"/>
            <a:ext cx="2133600" cy="244475"/>
          </a:xfrm>
          <a:prstGeom prst="rect">
            <a:avLst/>
          </a:prstGeom>
          <a:noFill/>
          <a:ln w="9525">
            <a:noFill/>
            <a:miter lim="800000"/>
          </a:ln>
          <a:effectLst/>
        </p:spPr>
        <p:txBody>
          <a:bodyPr vert="horz" wrap="square" lIns="91440" tIns="45720" rIns="91440" bIns="45720" numCol="1" anchor="t" anchorCtr="0" compatLnSpc="1"/>
          <a:lstStyle>
            <a:lvl1pPr>
              <a:defRPr sz="1200">
                <a:solidFill>
                  <a:schemeClr val="bg1"/>
                </a:solidFill>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537325"/>
            <a:ext cx="2895600" cy="244475"/>
          </a:xfrm>
          <a:prstGeom prst="rect">
            <a:avLst/>
          </a:prstGeom>
          <a:noFill/>
          <a:ln w="9525">
            <a:noFill/>
            <a:miter lim="800000"/>
          </a:ln>
          <a:effectLst/>
        </p:spPr>
        <p:txBody>
          <a:bodyPr vert="horz" wrap="square" lIns="91440" tIns="45720" rIns="91440" bIns="45720" numCol="1" anchor="t" anchorCtr="0" compatLnSpc="1"/>
          <a:lstStyle>
            <a:lvl1pPr algn="ctr">
              <a:defRPr sz="1200">
                <a:solidFill>
                  <a:schemeClr val="bg1"/>
                </a:solidFill>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537325"/>
            <a:ext cx="2133600" cy="244475"/>
          </a:xfrm>
          <a:prstGeom prst="rect">
            <a:avLst/>
          </a:prstGeom>
          <a:noFill/>
          <a:ln w="9525">
            <a:noFill/>
            <a:miter lim="800000"/>
          </a:ln>
          <a:effectLst/>
        </p:spPr>
        <p:txBody>
          <a:bodyPr vert="horz" wrap="square" lIns="91440" tIns="45720" rIns="91440" bIns="45720" numCol="1" anchor="t" anchorCtr="0" compatLnSpc="1"/>
          <a:lstStyle>
            <a:lvl1pPr algn="r">
              <a:defRPr sz="1200">
                <a:solidFill>
                  <a:schemeClr val="bg1"/>
                </a:solidFill>
                <a:ea typeface="宋体" panose="02010600030101010101" pitchFamily="2" charset="-122"/>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pic>
        <p:nvPicPr>
          <p:cNvPr id="1032" name="Picture 9" descr="artplus_nature_naturalcity42_a"/>
          <p:cNvPicPr>
            <a:picLocks noChangeAspect="1"/>
          </p:cNvPicPr>
          <p:nvPr/>
        </p:nvPicPr>
        <p:blipFill>
          <a:blip r:embed="rId17"/>
          <a:stretch>
            <a:fillRect/>
          </a:stretch>
        </p:blipFill>
        <p:spPr>
          <a:xfrm>
            <a:off x="7891463" y="5935663"/>
            <a:ext cx="1235075" cy="833437"/>
          </a:xfrm>
          <a:prstGeom prst="rect">
            <a:avLst/>
          </a:prstGeom>
          <a:noFill/>
          <a:ln w="9525">
            <a:noFill/>
          </a:ln>
        </p:spPr>
      </p:pic>
      <p:pic>
        <p:nvPicPr>
          <p:cNvPr id="1033" name="Picture 10" descr="artplus_nature_naturalcity42_b"/>
          <p:cNvPicPr>
            <a:picLocks noChangeAspect="1"/>
          </p:cNvPicPr>
          <p:nvPr/>
        </p:nvPicPr>
        <p:blipFill>
          <a:blip r:embed="rId18"/>
          <a:stretch>
            <a:fillRect/>
          </a:stretch>
        </p:blipFill>
        <p:spPr>
          <a:xfrm>
            <a:off x="7981950" y="5916613"/>
            <a:ext cx="828675" cy="158750"/>
          </a:xfrm>
          <a:prstGeom prst="rect">
            <a:avLst/>
          </a:prstGeom>
          <a:noFill/>
          <a:ln w="9525">
            <a:noFill/>
          </a:ln>
        </p:spPr>
      </p:pic>
      <p:pic>
        <p:nvPicPr>
          <p:cNvPr id="1034" name="Picture 11" descr="artplus_nature_naturalcity42_e"/>
          <p:cNvPicPr>
            <a:picLocks noChangeAspect="1"/>
          </p:cNvPicPr>
          <p:nvPr/>
        </p:nvPicPr>
        <p:blipFill>
          <a:blip r:embed="rId19"/>
          <a:stretch>
            <a:fillRect/>
          </a:stretch>
        </p:blipFill>
        <p:spPr>
          <a:xfrm>
            <a:off x="8161338" y="5608638"/>
            <a:ext cx="430212" cy="463550"/>
          </a:xfrm>
          <a:prstGeom prst="rect">
            <a:avLst/>
          </a:prstGeom>
          <a:noFill/>
          <a:ln w="9525">
            <a:noFill/>
          </a:ln>
        </p:spPr>
      </p:pic>
      <p:pic>
        <p:nvPicPr>
          <p:cNvPr id="1035" name="Picture 12" descr="artplus_nature_naturalcity42_d"/>
          <p:cNvPicPr>
            <a:picLocks noChangeAspect="1"/>
          </p:cNvPicPr>
          <p:nvPr/>
        </p:nvPicPr>
        <p:blipFill>
          <a:blip r:embed="rId20"/>
          <a:stretch>
            <a:fillRect/>
          </a:stretch>
        </p:blipFill>
        <p:spPr>
          <a:xfrm>
            <a:off x="8102600" y="5849938"/>
            <a:ext cx="173038" cy="161925"/>
          </a:xfrm>
          <a:prstGeom prst="rect">
            <a:avLst/>
          </a:prstGeom>
          <a:noFill/>
          <a:ln w="9525">
            <a:noFill/>
          </a:ln>
        </p:spPr>
      </p:pic>
      <p:pic>
        <p:nvPicPr>
          <p:cNvPr id="1036" name="Picture 13" descr="artplus_nature_naturalcity42_i"/>
          <p:cNvPicPr>
            <a:picLocks noChangeAspect="1"/>
          </p:cNvPicPr>
          <p:nvPr/>
        </p:nvPicPr>
        <p:blipFill>
          <a:blip r:embed="rId21"/>
          <a:stretch>
            <a:fillRect/>
          </a:stretch>
        </p:blipFill>
        <p:spPr>
          <a:xfrm>
            <a:off x="8469313" y="5969000"/>
            <a:ext cx="461962" cy="244475"/>
          </a:xfrm>
          <a:prstGeom prst="rect">
            <a:avLst/>
          </a:prstGeom>
          <a:noFill/>
          <a:ln w="9525">
            <a:noFill/>
          </a:ln>
        </p:spPr>
      </p:pic>
      <p:pic>
        <p:nvPicPr>
          <p:cNvPr id="1037" name="Picture 14" descr="artplus_nature_naturalcity42_c"/>
          <p:cNvPicPr>
            <a:picLocks noChangeAspect="1"/>
          </p:cNvPicPr>
          <p:nvPr/>
        </p:nvPicPr>
        <p:blipFill>
          <a:blip r:embed="rId22"/>
          <a:stretch>
            <a:fillRect/>
          </a:stretch>
        </p:blipFill>
        <p:spPr>
          <a:xfrm>
            <a:off x="8562975" y="5943600"/>
            <a:ext cx="309563" cy="241300"/>
          </a:xfrm>
          <a:prstGeom prst="rect">
            <a:avLst/>
          </a:prstGeom>
          <a:noFill/>
          <a:ln w="9525">
            <a:noFill/>
          </a:ln>
        </p:spPr>
      </p:pic>
      <p:pic>
        <p:nvPicPr>
          <p:cNvPr id="1039" name="Picture 15" descr="artplus_nature_naturalcity42_f"/>
          <p:cNvPicPr>
            <a:picLocks noChangeAspect="1"/>
          </p:cNvPicPr>
          <p:nvPr/>
        </p:nvPicPr>
        <p:blipFill>
          <a:blip r:embed="rId23"/>
          <a:stretch>
            <a:fillRect/>
          </a:stretch>
        </p:blipFill>
        <p:spPr>
          <a:xfrm>
            <a:off x="7926388" y="6334125"/>
            <a:ext cx="1370012" cy="523875"/>
          </a:xfrm>
          <a:prstGeom prst="rect">
            <a:avLst/>
          </a:prstGeom>
          <a:noFill/>
          <a:ln w="9525">
            <a:noFill/>
          </a:ln>
        </p:spPr>
      </p:pic>
      <p:sp>
        <p:nvSpPr>
          <p:cNvPr id="3" name="Rectangle 2"/>
          <p:cNvSpPr>
            <a:spLocks noGrp="1"/>
          </p:cNvSpPr>
          <p:nvPr>
            <p:ph type="title"/>
          </p:nvPr>
        </p:nvSpPr>
        <p:spPr>
          <a:xfrm>
            <a:off x="457200" y="228600"/>
            <a:ext cx="8229600" cy="868363"/>
          </a:xfrm>
          <a:prstGeom prst="rect">
            <a:avLst/>
          </a:prstGeom>
          <a:noFill/>
          <a:ln w="9525">
            <a:noFill/>
          </a:ln>
        </p:spPr>
        <p:txBody>
          <a:bodyPr anchor="ctr" anchorCtr="0"/>
          <a:p>
            <a:pPr lvl="0"/>
            <a:r>
              <a:rPr lang="en-US" altLang="zh-CN" dirty="0"/>
              <a:t>Click to edit Master title style</a:t>
            </a:r>
            <a:endParaRPr lang="en-US" altLang="zh-CN" dirty="0"/>
          </a:p>
        </p:txBody>
      </p:sp>
      <p:pic>
        <p:nvPicPr>
          <p:cNvPr id="1044" name="Picture 20" descr="a1"/>
          <p:cNvPicPr>
            <a:picLocks noChangeAspect="1"/>
          </p:cNvPicPr>
          <p:nvPr userDrawn="1"/>
        </p:nvPicPr>
        <p:blipFill>
          <a:blip r:embed="rId24"/>
          <a:stretch>
            <a:fillRect/>
          </a:stretch>
        </p:blipFill>
        <p:spPr>
          <a:xfrm>
            <a:off x="9625013" y="328613"/>
            <a:ext cx="942975" cy="1082675"/>
          </a:xfrm>
          <a:prstGeom prst="rect">
            <a:avLst/>
          </a:prstGeom>
          <a:noFill/>
          <a:ln w="9525">
            <a:noFill/>
          </a:ln>
        </p:spPr>
      </p:pic>
      <p:pic>
        <p:nvPicPr>
          <p:cNvPr id="1045" name="Picture 21" descr="b_1"/>
          <p:cNvPicPr>
            <a:picLocks noChangeAspect="1"/>
          </p:cNvPicPr>
          <p:nvPr userDrawn="1"/>
        </p:nvPicPr>
        <p:blipFill>
          <a:blip r:embed="rId25"/>
          <a:stretch>
            <a:fillRect/>
          </a:stretch>
        </p:blipFill>
        <p:spPr>
          <a:xfrm>
            <a:off x="-990600" y="1371600"/>
            <a:ext cx="825500" cy="3587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39"/>
                                        </p:tgtEl>
                                        <p:attrNameLst>
                                          <p:attrName>style.visibility</p:attrName>
                                        </p:attrNameLst>
                                      </p:cBhvr>
                                      <p:to>
                                        <p:strVal val="visible"/>
                                      </p:to>
                                    </p:set>
                                    <p:animEffect transition="in" filter="wipe(down)">
                                      <p:cBhvr>
                                        <p:cTn id="7" dur="1000"/>
                                        <p:tgtEl>
                                          <p:spTgt spid="1039"/>
                                        </p:tgtEl>
                                      </p:cBhvr>
                                    </p:animEffect>
                                  </p:childTnLst>
                                </p:cTn>
                              </p:par>
                            </p:childTnLst>
                          </p:cTn>
                        </p:par>
                        <p:par>
                          <p:cTn id="8" fill="hold">
                            <p:stCondLst>
                              <p:cond delay="1000"/>
                            </p:stCondLst>
                            <p:childTnLst>
                              <p:par>
                                <p:cTn id="9" presetID="0" presetClass="path" presetSubtype="0" accel="50000" decel="50000" fill="hold" nodeType="afterEffect">
                                  <p:stCondLst>
                                    <p:cond delay="0"/>
                                  </p:stCondLst>
                                  <p:childTnLst>
                                    <p:animMotion origin="layout" path="M 3.33333E-6 -1.85185E-6 C -0.09045 -0.01597 -0.36945 -0.08727 -0.54306 -0.09537 C -0.71667 -0.10347 -0.93785 -0.05879 -1.04167 -0.04907 " pathEditMode="relative" rAng="0" ptsTypes="aaa">
                                      <p:cBhvr>
                                        <p:cTn id="10" dur="2000" fill="hold"/>
                                        <p:tgtEl>
                                          <p:spTgt spid="1044"/>
                                        </p:tgtEl>
                                        <p:attrNameLst>
                                          <p:attrName>ppt_x</p:attrName>
                                          <p:attrName>ppt_y</p:attrName>
                                        </p:attrNameLst>
                                      </p:cBhvr>
                                      <p:rCtr x="-52100" y="-5200"/>
                                    </p:animMotion>
                                  </p:childTnLst>
                                </p:cTn>
                              </p:par>
                            </p:childTnLst>
                          </p:cTn>
                        </p:par>
                        <p:par>
                          <p:cTn id="11" fill="hold">
                            <p:stCondLst>
                              <p:cond delay="3000"/>
                            </p:stCondLst>
                            <p:childTnLst>
                              <p:par>
                                <p:cTn id="12" presetID="0" presetClass="path" presetSubtype="0" accel="50000" decel="50000" fill="hold" nodeType="afterEffect">
                                  <p:stCondLst>
                                    <p:cond delay="0"/>
                                  </p:stCondLst>
                                  <p:childTnLst>
                                    <p:animMotion origin="layout" path="M -0.00348 0.05949 C 0.00625 0.0581 0.04097 0.0574 0.05399 0.05324 C 0.06701 0.04907 0.06632 0.04907 0.07638 0.03379 C 0.08628 0.01898 0.10538 -0.02269 0.11319 -0.03727 " pathEditMode="relative" rAng="0" ptsTypes="aaaa">
                                      <p:cBhvr>
                                        <p:cTn id="13" dur="2000" fill="hold"/>
                                        <p:tgtEl>
                                          <p:spTgt spid="1045"/>
                                        </p:tgtEl>
                                        <p:attrNameLst>
                                          <p:attrName>ppt_x</p:attrName>
                                          <p:attrName>ppt_y</p:attrName>
                                        </p:attrNameLst>
                                      </p:cBhvr>
                                      <p:rCtr x="5800" y="-4800"/>
                                    </p:animMotion>
                                  </p:childTnLst>
                                </p:cTn>
                              </p:par>
                              <p:par>
                                <p:cTn id="14" presetID="22" presetClass="entr" presetSubtype="8" fill="hold" grpId="0" nodeType="withEffect">
                                  <p:stCondLst>
                                    <p:cond delay="9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hf sldNum="0" hdr="0" ftr="0" dt="0"/>
  <p:txStyles>
    <p:titleStyle>
      <a:lvl1pPr algn="ctr" rtl="0" eaLnBrk="0" fontAlgn="base" hangingPunct="0">
        <a:spcBef>
          <a:spcPct val="0"/>
        </a:spcBef>
        <a:spcAft>
          <a:spcPct val="0"/>
        </a:spcAft>
        <a:defRPr sz="4200" b="1" i="1">
          <a:solidFill>
            <a:schemeClr val="tx1"/>
          </a:solidFill>
          <a:latin typeface="+mj-lt"/>
          <a:ea typeface="+mj-ea"/>
          <a:cs typeface="+mj-cs"/>
        </a:defRPr>
      </a:lvl1pPr>
      <a:lvl2pPr algn="ctr" rtl="0" eaLnBrk="0" fontAlgn="base" hangingPunct="0">
        <a:spcBef>
          <a:spcPct val="0"/>
        </a:spcBef>
        <a:spcAft>
          <a:spcPct val="0"/>
        </a:spcAft>
        <a:defRPr sz="4200" b="1" i="1">
          <a:solidFill>
            <a:schemeClr val="tx1"/>
          </a:solidFill>
          <a:latin typeface="Arial" panose="020B0604020202020204" pitchFamily="34" charset="0"/>
        </a:defRPr>
      </a:lvl2pPr>
      <a:lvl3pPr algn="ctr" rtl="0" eaLnBrk="0" fontAlgn="base" hangingPunct="0">
        <a:spcBef>
          <a:spcPct val="0"/>
        </a:spcBef>
        <a:spcAft>
          <a:spcPct val="0"/>
        </a:spcAft>
        <a:defRPr sz="4200" b="1" i="1">
          <a:solidFill>
            <a:schemeClr val="tx1"/>
          </a:solidFill>
          <a:latin typeface="Arial" panose="020B0604020202020204" pitchFamily="34" charset="0"/>
        </a:defRPr>
      </a:lvl3pPr>
      <a:lvl4pPr algn="ctr" rtl="0" eaLnBrk="0" fontAlgn="base" hangingPunct="0">
        <a:spcBef>
          <a:spcPct val="0"/>
        </a:spcBef>
        <a:spcAft>
          <a:spcPct val="0"/>
        </a:spcAft>
        <a:defRPr sz="4200" b="1" i="1">
          <a:solidFill>
            <a:schemeClr val="tx1"/>
          </a:solidFill>
          <a:latin typeface="Arial" panose="020B0604020202020204" pitchFamily="34" charset="0"/>
        </a:defRPr>
      </a:lvl4pPr>
      <a:lvl5pPr algn="ctr" rtl="0" eaLnBrk="0" fontAlgn="base" hangingPunct="0">
        <a:spcBef>
          <a:spcPct val="0"/>
        </a:spcBef>
        <a:spcAft>
          <a:spcPct val="0"/>
        </a:spcAft>
        <a:defRPr sz="4200" b="1" i="1">
          <a:solidFill>
            <a:schemeClr val="tx1"/>
          </a:solidFill>
          <a:latin typeface="Arial" panose="020B0604020202020204" pitchFamily="34" charset="0"/>
        </a:defRPr>
      </a:lvl5pPr>
      <a:lvl6pPr marL="457200" algn="ctr" rtl="0" fontAlgn="base">
        <a:spcBef>
          <a:spcPct val="0"/>
        </a:spcBef>
        <a:spcAft>
          <a:spcPct val="0"/>
        </a:spcAft>
        <a:defRPr sz="4200" b="1" i="1">
          <a:solidFill>
            <a:schemeClr val="tx1"/>
          </a:solidFill>
          <a:latin typeface="Arial" panose="020B0604020202020204" pitchFamily="34" charset="0"/>
        </a:defRPr>
      </a:lvl6pPr>
      <a:lvl7pPr marL="914400" algn="ctr" rtl="0" fontAlgn="base">
        <a:spcBef>
          <a:spcPct val="0"/>
        </a:spcBef>
        <a:spcAft>
          <a:spcPct val="0"/>
        </a:spcAft>
        <a:defRPr sz="4200" b="1" i="1">
          <a:solidFill>
            <a:schemeClr val="tx1"/>
          </a:solidFill>
          <a:latin typeface="Arial" panose="020B0604020202020204" pitchFamily="34" charset="0"/>
        </a:defRPr>
      </a:lvl7pPr>
      <a:lvl8pPr marL="1371600" algn="ctr" rtl="0" fontAlgn="base">
        <a:spcBef>
          <a:spcPct val="0"/>
        </a:spcBef>
        <a:spcAft>
          <a:spcPct val="0"/>
        </a:spcAft>
        <a:defRPr sz="4200" b="1" i="1">
          <a:solidFill>
            <a:schemeClr val="tx1"/>
          </a:solidFill>
          <a:latin typeface="Arial" panose="020B0604020202020204" pitchFamily="34" charset="0"/>
        </a:defRPr>
      </a:lvl8pPr>
      <a:lvl9pPr marL="1828800" algn="ctr" rtl="0" fontAlgn="base">
        <a:spcBef>
          <a:spcPct val="0"/>
        </a:spcBef>
        <a:spcAft>
          <a:spcPct val="0"/>
        </a:spcAft>
        <a:defRPr sz="4200" b="1" i="1">
          <a:solidFill>
            <a:schemeClr val="tx1"/>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7.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20.wmf"/><Relationship Id="rId1"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image" Target="../media/image19.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21.emf"/><Relationship Id="rId1" Type="http://schemas.openxmlformats.org/officeDocument/2006/relationships/oleObject" Target="../embeddings/oleObject2.bin"/></Relationships>
</file>

<file path=ppt/slides/_rels/slide29.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22.emf"/><Relationship Id="rId1"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2.xml"/><Relationship Id="rId4" Type="http://schemas.openxmlformats.org/officeDocument/2006/relationships/image" Target="../media/image24.wmf"/><Relationship Id="rId3" Type="http://schemas.openxmlformats.org/officeDocument/2006/relationships/oleObject" Target="../embeddings/oleObject5.bin"/><Relationship Id="rId2" Type="http://schemas.openxmlformats.org/officeDocument/2006/relationships/image" Target="../media/image23.wmf"/><Relationship Id="rId1" Type="http://schemas.openxmlformats.org/officeDocument/2006/relationships/oleObject" Target="../embeddings/oleObject4.bin"/></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6.emf"/><Relationship Id="rId3" Type="http://schemas.openxmlformats.org/officeDocument/2006/relationships/tags" Target="../tags/tag17.xml"/><Relationship Id="rId2" Type="http://schemas.openxmlformats.org/officeDocument/2006/relationships/image" Target="../media/image25.jpeg"/><Relationship Id="rId1" Type="http://schemas.openxmlformats.org/officeDocument/2006/relationships/tags" Target="../tags/tag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35.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12.xml"/><Relationship Id="rId2" Type="http://schemas.openxmlformats.org/officeDocument/2006/relationships/image" Target="../media/image28.wmf"/><Relationship Id="rId1" Type="http://schemas.openxmlformats.org/officeDocument/2006/relationships/oleObject" Target="../embeddings/oleObject6.bin"/></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9.png"/><Relationship Id="rId2" Type="http://schemas.openxmlformats.org/officeDocument/2006/relationships/tags" Target="../tags/tag19.xml"/><Relationship Id="rId1" Type="http://schemas.openxmlformats.org/officeDocument/2006/relationships/tags" Target="../tags/tag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12.xml"/><Relationship Id="rId4" Type="http://schemas.openxmlformats.org/officeDocument/2006/relationships/image" Target="../media/image31.wmf"/><Relationship Id="rId3" Type="http://schemas.openxmlformats.org/officeDocument/2006/relationships/oleObject" Target="../embeddings/oleObject8.bin"/><Relationship Id="rId2" Type="http://schemas.openxmlformats.org/officeDocument/2006/relationships/image" Target="../media/image30.wmf"/><Relationship Id="rId1" Type="http://schemas.openxmlformats.org/officeDocument/2006/relationships/oleObject" Target="../embeddings/oleObject7.bin"/></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tags" Target="../tags/tag20.xml"/></Relationships>
</file>

<file path=ppt/slides/_rels/slide41.xml.rels><?xml version="1.0" encoding="UTF-8" standalone="yes"?>
<Relationships xmlns="http://schemas.openxmlformats.org/package/2006/relationships"><Relationship Id="rId6" Type="http://schemas.openxmlformats.org/officeDocument/2006/relationships/vmlDrawing" Target="../drawings/vmlDrawing7.vml"/><Relationship Id="rId5" Type="http://schemas.openxmlformats.org/officeDocument/2006/relationships/slideLayout" Target="../slideLayouts/slideLayout22.xml"/><Relationship Id="rId4" Type="http://schemas.openxmlformats.org/officeDocument/2006/relationships/image" Target="../media/image34.wmf"/><Relationship Id="rId3" Type="http://schemas.openxmlformats.org/officeDocument/2006/relationships/oleObject" Target="../embeddings/oleObject10.bin"/><Relationship Id="rId2" Type="http://schemas.openxmlformats.org/officeDocument/2006/relationships/image" Target="../media/image33.wmf"/><Relationship Id="rId1" Type="http://schemas.openxmlformats.org/officeDocument/2006/relationships/oleObject" Target="../embeddings/oleObject9.bin"/></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5.png"/><Relationship Id="rId1" Type="http://schemas.openxmlformats.org/officeDocument/2006/relationships/tags" Target="../tags/tag2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slide" Target="slide2.xml"/><Relationship Id="rId3" Type="http://schemas.openxmlformats.org/officeDocument/2006/relationships/image" Target="../media/image37.png"/><Relationship Id="rId2" Type="http://schemas.openxmlformats.org/officeDocument/2006/relationships/slide" Target="slide14.xml"/><Relationship Id="rId1" Type="http://schemas.openxmlformats.org/officeDocument/2006/relationships/image" Target="../media/image3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9.png"/><Relationship Id="rId1" Type="http://schemas.openxmlformats.org/officeDocument/2006/relationships/tags" Target="../tags/tag2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png"/><Relationship Id="rId1" Type="http://schemas.openxmlformats.org/officeDocument/2006/relationships/tags" Target="../tags/tag2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9.png"/><Relationship Id="rId1" Type="http://schemas.openxmlformats.org/officeDocument/2006/relationships/tags" Target="../tags/tag24.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png"/><Relationship Id="rId1" Type="http://schemas.openxmlformats.org/officeDocument/2006/relationships/tags" Target="../tags/tag2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6" Type="http://schemas.openxmlformats.org/officeDocument/2006/relationships/vmlDrawing" Target="../drawings/vmlDrawing8.vml"/><Relationship Id="rId5" Type="http://schemas.openxmlformats.org/officeDocument/2006/relationships/slideLayout" Target="../slideLayouts/slideLayout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image" Target="../media/image41.emf"/><Relationship Id="rId1" Type="http://schemas.openxmlformats.org/officeDocument/2006/relationships/oleObject" Target="../embeddings/oleObject11.bin"/></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8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tags" Target="../tags/tag34.xml"/><Relationship Id="rId3" Type="http://schemas.openxmlformats.org/officeDocument/2006/relationships/image" Target="../media/image42.png"/><Relationship Id="rId2" Type="http://schemas.openxmlformats.org/officeDocument/2006/relationships/tags" Target="../tags/tag33.xml"/><Relationship Id="rId1" Type="http://schemas.openxmlformats.org/officeDocument/2006/relationships/tags" Target="../tags/tag32.xml"/></Relationships>
</file>

<file path=ppt/slides/_rels/slide8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47.wmf"/><Relationship Id="rId7" Type="http://schemas.openxmlformats.org/officeDocument/2006/relationships/oleObject" Target="../embeddings/oleObject15.bin"/><Relationship Id="rId6" Type="http://schemas.openxmlformats.org/officeDocument/2006/relationships/image" Target="../media/image46.wmf"/><Relationship Id="rId5" Type="http://schemas.openxmlformats.org/officeDocument/2006/relationships/oleObject" Target="../embeddings/oleObject14.bin"/><Relationship Id="rId4" Type="http://schemas.openxmlformats.org/officeDocument/2006/relationships/image" Target="../media/image45.wmf"/><Relationship Id="rId3" Type="http://schemas.openxmlformats.org/officeDocument/2006/relationships/oleObject" Target="../embeddings/oleObject13.bin"/><Relationship Id="rId2" Type="http://schemas.openxmlformats.org/officeDocument/2006/relationships/image" Target="../media/image44.wmf"/><Relationship Id="rId10" Type="http://schemas.openxmlformats.org/officeDocument/2006/relationships/vmlDrawing" Target="../drawings/vmlDrawing9.vml"/><Relationship Id="rId1" Type="http://schemas.openxmlformats.org/officeDocument/2006/relationships/oleObject" Target="../embeddings/oleObject12.bin"/></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Rectangle 2"/>
          <p:cNvSpPr>
            <a:spLocks noGrp="1"/>
          </p:cNvSpPr>
          <p:nvPr>
            <p:ph type="ctrTitle"/>
          </p:nvPr>
        </p:nvSpPr>
        <p:spPr>
          <a:xfrm>
            <a:off x="686435" y="1066800"/>
            <a:ext cx="5638800" cy="1143000"/>
          </a:xfrm>
        </p:spPr>
        <p:txBody>
          <a:bodyPr wrap="square" lIns="91440" tIns="45720" rIns="91440" bIns="45720" anchor="ctr" anchorCtr="0"/>
          <a:p>
            <a:pPr eaLnBrk="1" hangingPunct="1">
              <a:buClrTx/>
              <a:buSzTx/>
              <a:buFontTx/>
            </a:pPr>
            <a:r>
              <a:rPr lang="zh-CN" altLang="en-US" sz="2600" dirty="0">
                <a:latin typeface="+mj-lt"/>
                <a:ea typeface="宋体" panose="02010600030101010101" pitchFamily="2" charset="-122"/>
                <a:cs typeface="+mj-cs"/>
              </a:rPr>
              <a:t> </a:t>
            </a:r>
            <a:r>
              <a:rPr lang="zh-CN" altLang="en-US" sz="4000" i="0" dirty="0">
                <a:solidFill>
                  <a:srgbClr val="800000"/>
                </a:solidFill>
                <a:latin typeface="黑体" panose="02010609060101010101" pitchFamily="49" charset="-122"/>
                <a:ea typeface="黑体" panose="02010609060101010101" pitchFamily="49" charset="-122"/>
                <a:cs typeface="+mj-cs"/>
              </a:rPr>
              <a:t>第八章      </a:t>
            </a:r>
            <a:br>
              <a:rPr lang="zh-CN" altLang="en-US" sz="4000" i="0" dirty="0">
                <a:solidFill>
                  <a:srgbClr val="800000"/>
                </a:solidFill>
                <a:latin typeface="黑体" panose="02010609060101010101" pitchFamily="49" charset="-122"/>
                <a:ea typeface="黑体" panose="02010609060101010101" pitchFamily="49" charset="-122"/>
                <a:cs typeface="+mj-cs"/>
              </a:rPr>
            </a:br>
            <a:r>
              <a:rPr lang="zh-CN" altLang="en-US" sz="4000" i="0" dirty="0">
                <a:solidFill>
                  <a:srgbClr val="800000"/>
                </a:solidFill>
                <a:latin typeface="黑体" panose="02010609060101010101" pitchFamily="49" charset="-122"/>
                <a:ea typeface="黑体" panose="02010609060101010101" pitchFamily="49" charset="-122"/>
                <a:cs typeface="+mj-cs"/>
              </a:rPr>
              <a:t>         营运资金管理</a:t>
            </a:r>
            <a:endParaRPr lang="zh-CN" altLang="en-US" sz="4000" i="0" dirty="0">
              <a:solidFill>
                <a:srgbClr val="800000"/>
              </a:solidFill>
              <a:latin typeface="黑体" panose="02010609060101010101" pitchFamily="49" charset="-122"/>
              <a:ea typeface="黑体" panose="02010609060101010101" pitchFamily="49" charset="-122"/>
              <a:cs typeface="+mj-cs"/>
            </a:endParaRPr>
          </a:p>
        </p:txBody>
      </p:sp>
      <p:sp>
        <p:nvSpPr>
          <p:cNvPr id="4098" name="Rectangle 3"/>
          <p:cNvSpPr>
            <a:spLocks noGrp="1"/>
          </p:cNvSpPr>
          <p:nvPr>
            <p:ph type="subTitle" idx="1"/>
          </p:nvPr>
        </p:nvSpPr>
        <p:spPr>
          <a:xfrm>
            <a:off x="153035" y="5562600"/>
            <a:ext cx="6400800" cy="381000"/>
          </a:xfrm>
        </p:spPr>
        <p:txBody>
          <a:bodyPr wrap="square" lIns="91440" tIns="45720" rIns="91440" bIns="45720" anchor="t" anchorCtr="0"/>
          <a:p>
            <a:pPr eaLnBrk="1" hangingPunct="1">
              <a:buSzTx/>
            </a:pPr>
            <a:r>
              <a:rPr lang="en-US" altLang="zh-CN" i="0" dirty="0">
                <a:latin typeface="+mn-lt"/>
                <a:ea typeface="宋体" panose="02010600030101010101" pitchFamily="2" charset="-122"/>
                <a:cs typeface="+mn-cs"/>
              </a:rPr>
              <a:t>Financial Management</a:t>
            </a:r>
            <a:r>
              <a:rPr lang="en-US" altLang="zh-CN" dirty="0">
                <a:latin typeface="+mn-lt"/>
                <a:ea typeface="宋体" panose="02010600030101010101" pitchFamily="2" charset="-122"/>
                <a:cs typeface="+mn-cs"/>
              </a:rPr>
              <a:t> </a:t>
            </a:r>
            <a:endParaRPr lang="en-US" altLang="zh-CN" dirty="0">
              <a:latin typeface="+mn-lt"/>
              <a:ea typeface="宋体" panose="0201060003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410" name="Group 12"/>
          <p:cNvGrpSpPr/>
          <p:nvPr/>
        </p:nvGrpSpPr>
        <p:grpSpPr>
          <a:xfrm rot="10082854">
            <a:off x="6127750" y="2644775"/>
            <a:ext cx="1196975" cy="303213"/>
            <a:chOff x="2598" y="1026"/>
            <a:chExt cx="957" cy="242"/>
          </a:xfrm>
        </p:grpSpPr>
        <p:grpSp>
          <p:nvGrpSpPr>
            <p:cNvPr id="17411" name="Group 13"/>
            <p:cNvGrpSpPr/>
            <p:nvPr/>
          </p:nvGrpSpPr>
          <p:grpSpPr>
            <a:xfrm rot="-9970459" flipH="1" flipV="1">
              <a:off x="2598" y="1026"/>
              <a:ext cx="957" cy="242"/>
              <a:chOff x="2532" y="1051"/>
              <a:chExt cx="893" cy="246"/>
            </a:xfrm>
          </p:grpSpPr>
          <p:grpSp>
            <p:nvGrpSpPr>
              <p:cNvPr id="17412" name="Group 14"/>
              <p:cNvGrpSpPr/>
              <p:nvPr/>
            </p:nvGrpSpPr>
            <p:grpSpPr>
              <a:xfrm>
                <a:off x="2532" y="1051"/>
                <a:ext cx="743" cy="185"/>
                <a:chOff x="1565" y="2568"/>
                <a:chExt cx="1118" cy="279"/>
              </a:xfrm>
            </p:grpSpPr>
            <p:sp>
              <p:nvSpPr>
                <p:cNvPr id="17413"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14"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15"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16"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7417" name="Group 19"/>
              <p:cNvGrpSpPr/>
              <p:nvPr/>
            </p:nvGrpSpPr>
            <p:grpSpPr>
              <a:xfrm rot="1353540">
                <a:off x="2682" y="1111"/>
                <a:ext cx="743" cy="186"/>
                <a:chOff x="1565" y="2568"/>
                <a:chExt cx="1118" cy="279"/>
              </a:xfrm>
            </p:grpSpPr>
            <p:sp>
              <p:nvSpPr>
                <p:cNvPr id="17418"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19"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20"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21"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7422" name="Group 24"/>
            <p:cNvGrpSpPr/>
            <p:nvPr/>
          </p:nvGrpSpPr>
          <p:grpSpPr>
            <a:xfrm rot="-9970459" flipH="1" flipV="1">
              <a:off x="2688" y="1056"/>
              <a:ext cx="784" cy="198"/>
              <a:chOff x="2532" y="1051"/>
              <a:chExt cx="893" cy="246"/>
            </a:xfrm>
          </p:grpSpPr>
          <p:grpSp>
            <p:nvGrpSpPr>
              <p:cNvPr id="17423" name="Group 25"/>
              <p:cNvGrpSpPr/>
              <p:nvPr/>
            </p:nvGrpSpPr>
            <p:grpSpPr>
              <a:xfrm>
                <a:off x="2532" y="1051"/>
                <a:ext cx="743" cy="185"/>
                <a:chOff x="1565" y="2568"/>
                <a:chExt cx="1118" cy="279"/>
              </a:xfrm>
            </p:grpSpPr>
            <p:sp>
              <p:nvSpPr>
                <p:cNvPr id="17424"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25"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26"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27"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7428" name="Group 30"/>
              <p:cNvGrpSpPr/>
              <p:nvPr/>
            </p:nvGrpSpPr>
            <p:grpSpPr>
              <a:xfrm rot="1353540">
                <a:off x="2682" y="1111"/>
                <a:ext cx="743" cy="186"/>
                <a:chOff x="1565" y="2568"/>
                <a:chExt cx="1118" cy="279"/>
              </a:xfrm>
            </p:grpSpPr>
            <p:sp>
              <p:nvSpPr>
                <p:cNvPr id="17429"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30"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31"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32"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7433" name="Group 35"/>
          <p:cNvGrpSpPr/>
          <p:nvPr/>
        </p:nvGrpSpPr>
        <p:grpSpPr>
          <a:xfrm rot="10082854">
            <a:off x="5032375" y="4465638"/>
            <a:ext cx="1198563" cy="303212"/>
            <a:chOff x="2598" y="1026"/>
            <a:chExt cx="957" cy="242"/>
          </a:xfrm>
        </p:grpSpPr>
        <p:grpSp>
          <p:nvGrpSpPr>
            <p:cNvPr id="17434" name="Group 36"/>
            <p:cNvGrpSpPr/>
            <p:nvPr/>
          </p:nvGrpSpPr>
          <p:grpSpPr>
            <a:xfrm rot="-9970459" flipH="1" flipV="1">
              <a:off x="2598" y="1026"/>
              <a:ext cx="957" cy="242"/>
              <a:chOff x="2532" y="1051"/>
              <a:chExt cx="893" cy="246"/>
            </a:xfrm>
          </p:grpSpPr>
          <p:grpSp>
            <p:nvGrpSpPr>
              <p:cNvPr id="17435" name="Group 37"/>
              <p:cNvGrpSpPr/>
              <p:nvPr/>
            </p:nvGrpSpPr>
            <p:grpSpPr>
              <a:xfrm>
                <a:off x="2532" y="1051"/>
                <a:ext cx="743" cy="185"/>
                <a:chOff x="1565" y="2568"/>
                <a:chExt cx="1118" cy="279"/>
              </a:xfrm>
            </p:grpSpPr>
            <p:sp>
              <p:nvSpPr>
                <p:cNvPr id="17436"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37"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38"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39"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7440" name="Group 42"/>
              <p:cNvGrpSpPr/>
              <p:nvPr/>
            </p:nvGrpSpPr>
            <p:grpSpPr>
              <a:xfrm rot="1353540">
                <a:off x="2682" y="1111"/>
                <a:ext cx="743" cy="186"/>
                <a:chOff x="1565" y="2568"/>
                <a:chExt cx="1118" cy="279"/>
              </a:xfrm>
            </p:grpSpPr>
            <p:sp>
              <p:nvSpPr>
                <p:cNvPr id="17441"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42"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43"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44"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7445" name="Group 47"/>
            <p:cNvGrpSpPr/>
            <p:nvPr/>
          </p:nvGrpSpPr>
          <p:grpSpPr>
            <a:xfrm rot="-9970459" flipH="1" flipV="1">
              <a:off x="2688" y="1056"/>
              <a:ext cx="784" cy="198"/>
              <a:chOff x="2532" y="1051"/>
              <a:chExt cx="893" cy="246"/>
            </a:xfrm>
          </p:grpSpPr>
          <p:grpSp>
            <p:nvGrpSpPr>
              <p:cNvPr id="17446" name="Group 48"/>
              <p:cNvGrpSpPr/>
              <p:nvPr/>
            </p:nvGrpSpPr>
            <p:grpSpPr>
              <a:xfrm>
                <a:off x="2532" y="1051"/>
                <a:ext cx="743" cy="185"/>
                <a:chOff x="1565" y="2568"/>
                <a:chExt cx="1118" cy="279"/>
              </a:xfrm>
            </p:grpSpPr>
            <p:sp>
              <p:nvSpPr>
                <p:cNvPr id="17447"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48"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49"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50"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7451" name="Group 53"/>
              <p:cNvGrpSpPr/>
              <p:nvPr/>
            </p:nvGrpSpPr>
            <p:grpSpPr>
              <a:xfrm rot="1353540">
                <a:off x="2682" y="1111"/>
                <a:ext cx="743" cy="186"/>
                <a:chOff x="1565" y="2568"/>
                <a:chExt cx="1118" cy="279"/>
              </a:xfrm>
            </p:grpSpPr>
            <p:sp>
              <p:nvSpPr>
                <p:cNvPr id="17452"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53"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54"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55"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7456" name="Group 58"/>
          <p:cNvGrpSpPr/>
          <p:nvPr/>
        </p:nvGrpSpPr>
        <p:grpSpPr>
          <a:xfrm rot="10082854">
            <a:off x="7407275" y="4464050"/>
            <a:ext cx="1196975" cy="303213"/>
            <a:chOff x="2598" y="1026"/>
            <a:chExt cx="957" cy="242"/>
          </a:xfrm>
        </p:grpSpPr>
        <p:grpSp>
          <p:nvGrpSpPr>
            <p:cNvPr id="17457" name="Group 59"/>
            <p:cNvGrpSpPr/>
            <p:nvPr/>
          </p:nvGrpSpPr>
          <p:grpSpPr>
            <a:xfrm rot="-9970459" flipH="1" flipV="1">
              <a:off x="2598" y="1026"/>
              <a:ext cx="957" cy="242"/>
              <a:chOff x="2532" y="1051"/>
              <a:chExt cx="893" cy="246"/>
            </a:xfrm>
          </p:grpSpPr>
          <p:grpSp>
            <p:nvGrpSpPr>
              <p:cNvPr id="17458" name="Group 60"/>
              <p:cNvGrpSpPr/>
              <p:nvPr/>
            </p:nvGrpSpPr>
            <p:grpSpPr>
              <a:xfrm>
                <a:off x="2532" y="1051"/>
                <a:ext cx="743" cy="185"/>
                <a:chOff x="1565" y="2568"/>
                <a:chExt cx="1118" cy="279"/>
              </a:xfrm>
            </p:grpSpPr>
            <p:sp>
              <p:nvSpPr>
                <p:cNvPr id="17459"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60"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61"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62"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7463" name="Group 65"/>
              <p:cNvGrpSpPr/>
              <p:nvPr/>
            </p:nvGrpSpPr>
            <p:grpSpPr>
              <a:xfrm rot="1353540">
                <a:off x="2682" y="1111"/>
                <a:ext cx="743" cy="186"/>
                <a:chOff x="1565" y="2568"/>
                <a:chExt cx="1118" cy="279"/>
              </a:xfrm>
            </p:grpSpPr>
            <p:sp>
              <p:nvSpPr>
                <p:cNvPr id="17464"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65"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66"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67"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7468" name="Group 70"/>
            <p:cNvGrpSpPr/>
            <p:nvPr/>
          </p:nvGrpSpPr>
          <p:grpSpPr>
            <a:xfrm rot="-9970459" flipH="1" flipV="1">
              <a:off x="2688" y="1056"/>
              <a:ext cx="784" cy="198"/>
              <a:chOff x="2532" y="1051"/>
              <a:chExt cx="893" cy="246"/>
            </a:xfrm>
          </p:grpSpPr>
          <p:grpSp>
            <p:nvGrpSpPr>
              <p:cNvPr id="17469" name="Group 71"/>
              <p:cNvGrpSpPr/>
              <p:nvPr/>
            </p:nvGrpSpPr>
            <p:grpSpPr>
              <a:xfrm>
                <a:off x="2532" y="1051"/>
                <a:ext cx="743" cy="185"/>
                <a:chOff x="1565" y="2568"/>
                <a:chExt cx="1118" cy="279"/>
              </a:xfrm>
            </p:grpSpPr>
            <p:sp>
              <p:nvSpPr>
                <p:cNvPr id="17470"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71"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72"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73"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7474" name="Group 76"/>
              <p:cNvGrpSpPr/>
              <p:nvPr/>
            </p:nvGrpSpPr>
            <p:grpSpPr>
              <a:xfrm rot="1353540">
                <a:off x="2682" y="1111"/>
                <a:ext cx="743" cy="186"/>
                <a:chOff x="1565" y="2568"/>
                <a:chExt cx="1118" cy="279"/>
              </a:xfrm>
            </p:grpSpPr>
            <p:sp>
              <p:nvSpPr>
                <p:cNvPr id="17475"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76"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77"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78"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7479" name="Group 81"/>
          <p:cNvGrpSpPr/>
          <p:nvPr/>
        </p:nvGrpSpPr>
        <p:grpSpPr>
          <a:xfrm>
            <a:off x="6675438" y="1809750"/>
            <a:ext cx="1196975" cy="303213"/>
            <a:chOff x="2598" y="1026"/>
            <a:chExt cx="957" cy="242"/>
          </a:xfrm>
        </p:grpSpPr>
        <p:grpSp>
          <p:nvGrpSpPr>
            <p:cNvPr id="17480" name="Group 82"/>
            <p:cNvGrpSpPr/>
            <p:nvPr/>
          </p:nvGrpSpPr>
          <p:grpSpPr>
            <a:xfrm rot="-9970459" flipH="1" flipV="1">
              <a:off x="2598" y="1026"/>
              <a:ext cx="957" cy="242"/>
              <a:chOff x="2532" y="1051"/>
              <a:chExt cx="893" cy="246"/>
            </a:xfrm>
          </p:grpSpPr>
          <p:grpSp>
            <p:nvGrpSpPr>
              <p:cNvPr id="17481" name="Group 83"/>
              <p:cNvGrpSpPr/>
              <p:nvPr/>
            </p:nvGrpSpPr>
            <p:grpSpPr>
              <a:xfrm>
                <a:off x="2532" y="1051"/>
                <a:ext cx="743" cy="185"/>
                <a:chOff x="1565" y="2568"/>
                <a:chExt cx="1118" cy="279"/>
              </a:xfrm>
            </p:grpSpPr>
            <p:sp>
              <p:nvSpPr>
                <p:cNvPr id="17482"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83"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84"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85"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7486" name="Group 88"/>
              <p:cNvGrpSpPr/>
              <p:nvPr/>
            </p:nvGrpSpPr>
            <p:grpSpPr>
              <a:xfrm rot="1353540">
                <a:off x="2682" y="1111"/>
                <a:ext cx="743" cy="186"/>
                <a:chOff x="1565" y="2568"/>
                <a:chExt cx="1118" cy="279"/>
              </a:xfrm>
            </p:grpSpPr>
            <p:sp>
              <p:nvSpPr>
                <p:cNvPr id="17487"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88"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89"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90"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7491" name="Group 93"/>
            <p:cNvGrpSpPr/>
            <p:nvPr/>
          </p:nvGrpSpPr>
          <p:grpSpPr>
            <a:xfrm rot="-9970459" flipH="1" flipV="1">
              <a:off x="2688" y="1056"/>
              <a:ext cx="784" cy="198"/>
              <a:chOff x="2532" y="1051"/>
              <a:chExt cx="893" cy="246"/>
            </a:xfrm>
          </p:grpSpPr>
          <p:grpSp>
            <p:nvGrpSpPr>
              <p:cNvPr id="17492" name="Group 94"/>
              <p:cNvGrpSpPr/>
              <p:nvPr/>
            </p:nvGrpSpPr>
            <p:grpSpPr>
              <a:xfrm>
                <a:off x="2532" y="1051"/>
                <a:ext cx="743" cy="185"/>
                <a:chOff x="1565" y="2568"/>
                <a:chExt cx="1118" cy="279"/>
              </a:xfrm>
            </p:grpSpPr>
            <p:sp>
              <p:nvSpPr>
                <p:cNvPr id="17493"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94"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95"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96"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7497" name="Group 99"/>
              <p:cNvGrpSpPr/>
              <p:nvPr/>
            </p:nvGrpSpPr>
            <p:grpSpPr>
              <a:xfrm rot="1353540">
                <a:off x="2682" y="1111"/>
                <a:ext cx="743" cy="186"/>
                <a:chOff x="1565" y="2568"/>
                <a:chExt cx="1118" cy="279"/>
              </a:xfrm>
            </p:grpSpPr>
            <p:sp>
              <p:nvSpPr>
                <p:cNvPr id="17498"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499"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00"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01"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7502" name="Group 104"/>
          <p:cNvGrpSpPr/>
          <p:nvPr/>
        </p:nvGrpSpPr>
        <p:grpSpPr>
          <a:xfrm rot="344040">
            <a:off x="7958138" y="3644900"/>
            <a:ext cx="1198562" cy="303213"/>
            <a:chOff x="2598" y="1026"/>
            <a:chExt cx="957" cy="242"/>
          </a:xfrm>
        </p:grpSpPr>
        <p:grpSp>
          <p:nvGrpSpPr>
            <p:cNvPr id="17503" name="Group 105"/>
            <p:cNvGrpSpPr/>
            <p:nvPr/>
          </p:nvGrpSpPr>
          <p:grpSpPr>
            <a:xfrm rot="-9970459" flipH="1" flipV="1">
              <a:off x="2598" y="1026"/>
              <a:ext cx="957" cy="242"/>
              <a:chOff x="2532" y="1051"/>
              <a:chExt cx="893" cy="246"/>
            </a:xfrm>
          </p:grpSpPr>
          <p:grpSp>
            <p:nvGrpSpPr>
              <p:cNvPr id="17504" name="Group 106"/>
              <p:cNvGrpSpPr/>
              <p:nvPr/>
            </p:nvGrpSpPr>
            <p:grpSpPr>
              <a:xfrm>
                <a:off x="2532" y="1051"/>
                <a:ext cx="743" cy="185"/>
                <a:chOff x="1565" y="2568"/>
                <a:chExt cx="1118" cy="279"/>
              </a:xfrm>
            </p:grpSpPr>
            <p:sp>
              <p:nvSpPr>
                <p:cNvPr id="17505"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06"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07"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08"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7509" name="Group 111"/>
              <p:cNvGrpSpPr/>
              <p:nvPr/>
            </p:nvGrpSpPr>
            <p:grpSpPr>
              <a:xfrm rot="1353540">
                <a:off x="2682" y="1111"/>
                <a:ext cx="743" cy="186"/>
                <a:chOff x="1565" y="2568"/>
                <a:chExt cx="1118" cy="279"/>
              </a:xfrm>
            </p:grpSpPr>
            <p:sp>
              <p:nvSpPr>
                <p:cNvPr id="17510"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11"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12"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13"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7514" name="Group 116"/>
            <p:cNvGrpSpPr/>
            <p:nvPr/>
          </p:nvGrpSpPr>
          <p:grpSpPr>
            <a:xfrm rot="-9970459" flipH="1" flipV="1">
              <a:off x="2688" y="1056"/>
              <a:ext cx="784" cy="198"/>
              <a:chOff x="2532" y="1051"/>
              <a:chExt cx="893" cy="246"/>
            </a:xfrm>
          </p:grpSpPr>
          <p:grpSp>
            <p:nvGrpSpPr>
              <p:cNvPr id="17515" name="Group 117"/>
              <p:cNvGrpSpPr/>
              <p:nvPr/>
            </p:nvGrpSpPr>
            <p:grpSpPr>
              <a:xfrm>
                <a:off x="2532" y="1051"/>
                <a:ext cx="743" cy="185"/>
                <a:chOff x="1565" y="2568"/>
                <a:chExt cx="1118" cy="279"/>
              </a:xfrm>
            </p:grpSpPr>
            <p:sp>
              <p:nvSpPr>
                <p:cNvPr id="17516"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17"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18"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19"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7520" name="Group 122"/>
              <p:cNvGrpSpPr/>
              <p:nvPr/>
            </p:nvGrpSpPr>
            <p:grpSpPr>
              <a:xfrm rot="1353540">
                <a:off x="2682" y="1111"/>
                <a:ext cx="743" cy="186"/>
                <a:chOff x="1565" y="2568"/>
                <a:chExt cx="1118" cy="279"/>
              </a:xfrm>
            </p:grpSpPr>
            <p:sp>
              <p:nvSpPr>
                <p:cNvPr id="17521"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22"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23"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24"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7525" name="Group 127"/>
          <p:cNvGrpSpPr/>
          <p:nvPr/>
        </p:nvGrpSpPr>
        <p:grpSpPr>
          <a:xfrm rot="-232145">
            <a:off x="5551488" y="3617913"/>
            <a:ext cx="1235075" cy="331787"/>
            <a:chOff x="1824" y="2448"/>
            <a:chExt cx="987" cy="266"/>
          </a:xfrm>
        </p:grpSpPr>
        <p:grpSp>
          <p:nvGrpSpPr>
            <p:cNvPr id="17526" name="Group 128"/>
            <p:cNvGrpSpPr/>
            <p:nvPr/>
          </p:nvGrpSpPr>
          <p:grpSpPr>
            <a:xfrm rot="513316">
              <a:off x="1824" y="2448"/>
              <a:ext cx="957" cy="242"/>
              <a:chOff x="2598" y="1026"/>
              <a:chExt cx="957" cy="242"/>
            </a:xfrm>
          </p:grpSpPr>
          <p:grpSp>
            <p:nvGrpSpPr>
              <p:cNvPr id="17527" name="Group 129"/>
              <p:cNvGrpSpPr/>
              <p:nvPr/>
            </p:nvGrpSpPr>
            <p:grpSpPr>
              <a:xfrm rot="-9970459" flipH="1" flipV="1">
                <a:off x="2598" y="1026"/>
                <a:ext cx="957" cy="242"/>
                <a:chOff x="2532" y="1051"/>
                <a:chExt cx="893" cy="246"/>
              </a:xfrm>
            </p:grpSpPr>
            <p:grpSp>
              <p:nvGrpSpPr>
                <p:cNvPr id="17528" name="Group 130"/>
                <p:cNvGrpSpPr/>
                <p:nvPr/>
              </p:nvGrpSpPr>
              <p:grpSpPr>
                <a:xfrm>
                  <a:off x="2532" y="1051"/>
                  <a:ext cx="743" cy="185"/>
                  <a:chOff x="1565" y="2568"/>
                  <a:chExt cx="1118" cy="279"/>
                </a:xfrm>
              </p:grpSpPr>
              <p:sp>
                <p:nvSpPr>
                  <p:cNvPr id="17529"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30"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31"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32"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7533" name="Group 135"/>
                <p:cNvGrpSpPr/>
                <p:nvPr/>
              </p:nvGrpSpPr>
              <p:grpSpPr>
                <a:xfrm rot="1353540">
                  <a:off x="2682" y="1111"/>
                  <a:ext cx="743" cy="186"/>
                  <a:chOff x="1565" y="2568"/>
                  <a:chExt cx="1118" cy="279"/>
                </a:xfrm>
              </p:grpSpPr>
              <p:sp>
                <p:nvSpPr>
                  <p:cNvPr id="17534"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35"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36"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37"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7538" name="Group 140"/>
              <p:cNvGrpSpPr/>
              <p:nvPr/>
            </p:nvGrpSpPr>
            <p:grpSpPr>
              <a:xfrm rot="-9970459" flipH="1" flipV="1">
                <a:off x="2688" y="1056"/>
                <a:ext cx="784" cy="198"/>
                <a:chOff x="2532" y="1051"/>
                <a:chExt cx="893" cy="246"/>
              </a:xfrm>
            </p:grpSpPr>
            <p:grpSp>
              <p:nvGrpSpPr>
                <p:cNvPr id="17539" name="Group 141"/>
                <p:cNvGrpSpPr/>
                <p:nvPr/>
              </p:nvGrpSpPr>
              <p:grpSpPr>
                <a:xfrm>
                  <a:off x="2532" y="1051"/>
                  <a:ext cx="743" cy="185"/>
                  <a:chOff x="1565" y="2568"/>
                  <a:chExt cx="1118" cy="279"/>
                </a:xfrm>
              </p:grpSpPr>
              <p:sp>
                <p:nvSpPr>
                  <p:cNvPr id="17540"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41"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42"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43"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7544" name="Group 146"/>
                <p:cNvGrpSpPr/>
                <p:nvPr/>
              </p:nvGrpSpPr>
              <p:grpSpPr>
                <a:xfrm rot="1353540">
                  <a:off x="2682" y="1111"/>
                  <a:ext cx="743" cy="186"/>
                  <a:chOff x="1565" y="2568"/>
                  <a:chExt cx="1118" cy="279"/>
                </a:xfrm>
              </p:grpSpPr>
              <p:sp>
                <p:nvSpPr>
                  <p:cNvPr id="17545"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46"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47"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48"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7549" name="Group 151"/>
            <p:cNvGrpSpPr/>
            <p:nvPr/>
          </p:nvGrpSpPr>
          <p:grpSpPr>
            <a:xfrm rot="513316">
              <a:off x="1854" y="2472"/>
              <a:ext cx="957" cy="242"/>
              <a:chOff x="2598" y="1026"/>
              <a:chExt cx="957" cy="242"/>
            </a:xfrm>
          </p:grpSpPr>
          <p:grpSp>
            <p:nvGrpSpPr>
              <p:cNvPr id="17550" name="Group 152"/>
              <p:cNvGrpSpPr/>
              <p:nvPr/>
            </p:nvGrpSpPr>
            <p:grpSpPr>
              <a:xfrm rot="-9970459" flipH="1" flipV="1">
                <a:off x="2598" y="1026"/>
                <a:ext cx="957" cy="242"/>
                <a:chOff x="2532" y="1051"/>
                <a:chExt cx="893" cy="246"/>
              </a:xfrm>
            </p:grpSpPr>
            <p:grpSp>
              <p:nvGrpSpPr>
                <p:cNvPr id="17551" name="Group 153"/>
                <p:cNvGrpSpPr/>
                <p:nvPr/>
              </p:nvGrpSpPr>
              <p:grpSpPr>
                <a:xfrm>
                  <a:off x="2532" y="1051"/>
                  <a:ext cx="743" cy="185"/>
                  <a:chOff x="1565" y="2568"/>
                  <a:chExt cx="1118" cy="279"/>
                </a:xfrm>
              </p:grpSpPr>
              <p:sp>
                <p:nvSpPr>
                  <p:cNvPr id="17552"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53"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54"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55"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7556" name="Group 158"/>
                <p:cNvGrpSpPr/>
                <p:nvPr/>
              </p:nvGrpSpPr>
              <p:grpSpPr>
                <a:xfrm rot="1353540">
                  <a:off x="2682" y="1111"/>
                  <a:ext cx="743" cy="186"/>
                  <a:chOff x="1565" y="2568"/>
                  <a:chExt cx="1118" cy="279"/>
                </a:xfrm>
              </p:grpSpPr>
              <p:sp>
                <p:nvSpPr>
                  <p:cNvPr id="17557"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58"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59"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60"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7561" name="Group 163"/>
              <p:cNvGrpSpPr/>
              <p:nvPr/>
            </p:nvGrpSpPr>
            <p:grpSpPr>
              <a:xfrm rot="-9970459" flipH="1" flipV="1">
                <a:off x="2688" y="1056"/>
                <a:ext cx="784" cy="198"/>
                <a:chOff x="2532" y="1051"/>
                <a:chExt cx="893" cy="246"/>
              </a:xfrm>
            </p:grpSpPr>
            <p:grpSp>
              <p:nvGrpSpPr>
                <p:cNvPr id="17562" name="Group 164"/>
                <p:cNvGrpSpPr/>
                <p:nvPr/>
              </p:nvGrpSpPr>
              <p:grpSpPr>
                <a:xfrm>
                  <a:off x="2532" y="1051"/>
                  <a:ext cx="743" cy="185"/>
                  <a:chOff x="1565" y="2568"/>
                  <a:chExt cx="1118" cy="279"/>
                </a:xfrm>
              </p:grpSpPr>
              <p:sp>
                <p:nvSpPr>
                  <p:cNvPr id="17563"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64"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65"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66"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7567" name="Group 169"/>
                <p:cNvGrpSpPr/>
                <p:nvPr/>
              </p:nvGrpSpPr>
              <p:grpSpPr>
                <a:xfrm rot="1353540">
                  <a:off x="2682" y="1111"/>
                  <a:ext cx="743" cy="186"/>
                  <a:chOff x="1565" y="2568"/>
                  <a:chExt cx="1118" cy="279"/>
                </a:xfrm>
              </p:grpSpPr>
              <p:sp>
                <p:nvSpPr>
                  <p:cNvPr id="17568"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69"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70"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7571"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17572" name="Rectangle 177"/>
          <p:cNvSpPr/>
          <p:nvPr/>
        </p:nvSpPr>
        <p:spPr>
          <a:xfrm>
            <a:off x="434975" y="274320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广义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17573" name="Rectangle 178"/>
          <p:cNvSpPr/>
          <p:nvPr/>
        </p:nvSpPr>
        <p:spPr>
          <a:xfrm>
            <a:off x="434975" y="3571875"/>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17574" name="Rectangle 179"/>
          <p:cNvSpPr/>
          <p:nvPr/>
        </p:nvSpPr>
        <p:spPr>
          <a:xfrm>
            <a:off x="434975" y="436245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17575" name="TextBox 168"/>
          <p:cNvSpPr txBox="1"/>
          <p:nvPr/>
        </p:nvSpPr>
        <p:spPr>
          <a:xfrm>
            <a:off x="655955" y="381635"/>
            <a:ext cx="5638800" cy="521970"/>
          </a:xfrm>
          <a:prstGeom prst="rect">
            <a:avLst/>
          </a:prstGeom>
          <a:noFill/>
          <a:ln w="9525">
            <a:noFill/>
          </a:ln>
        </p:spPr>
        <p:txBody>
          <a:bodyPr anchor="t" anchorCtr="0">
            <a:spAutoFit/>
          </a:bodyPr>
          <a:p>
            <a:r>
              <a:rPr lang="zh-CN" altLang="en-US" sz="2800" b="1" dirty="0">
                <a:latin typeface="宋体" panose="02010600030101010101" pitchFamily="2" charset="-122"/>
                <a:ea typeface="宋体" panose="02010600030101010101" pitchFamily="2" charset="-122"/>
              </a:rPr>
              <a:t>五、营运资金管理的目标</a:t>
            </a:r>
            <a:endParaRPr lang="zh-CN" altLang="en-US" sz="2800" b="1" dirty="0">
              <a:latin typeface="宋体" panose="02010600030101010101" pitchFamily="2" charset="-122"/>
              <a:ea typeface="宋体" panose="02010600030101010101" pitchFamily="2" charset="-122"/>
            </a:endParaRPr>
          </a:p>
        </p:txBody>
      </p:sp>
      <p:sp>
        <p:nvSpPr>
          <p:cNvPr id="17576" name="TextBox 170"/>
          <p:cNvSpPr txBox="1"/>
          <p:nvPr/>
        </p:nvSpPr>
        <p:spPr>
          <a:xfrm>
            <a:off x="589915" y="1296035"/>
            <a:ext cx="7851775" cy="3784600"/>
          </a:xfrm>
          <a:prstGeom prst="rect">
            <a:avLst/>
          </a:prstGeom>
          <a:noFill/>
          <a:ln w="9525">
            <a:noFill/>
          </a:ln>
        </p:spPr>
        <p:txBody>
          <a:bodyPr wrap="square" anchor="t" anchorCtr="0">
            <a:spAutoFit/>
          </a:bodyPr>
          <a:p>
            <a:pPr>
              <a:lnSpc>
                <a:spcPct val="150000"/>
              </a:lnSpc>
            </a:pPr>
            <a:r>
              <a:rPr lang="zh-CN" altLang="en-US" sz="2400" b="1" dirty="0">
                <a:latin typeface="宋体" panose="02010600030101010101" pitchFamily="2" charset="-122"/>
                <a:ea typeface="宋体" panose="02010600030101010101" pitchFamily="2" charset="-122"/>
              </a:rPr>
              <a:t>    良好的营运资金管理意味着公司以尽可能少的流动资金来有效的经营公司。它包括一系列重要的成本效益权衡。权衡的产生是由于拥有较多营运资金比拥有较少营运资金更容易经营一个公司，但成本也是相对较高的。由于流动资金有一个不断投入和收回的循环过程，因此营运资金管理目标是以最低的成本满足生产经营周转的需要。</a:t>
            </a:r>
            <a:endParaRPr lang="zh-CN" altLang="en-US" sz="2400" b="1" dirty="0">
              <a:latin typeface="宋体" panose="02010600030101010101" pitchFamily="2" charset="-122"/>
              <a:ea typeface="宋体" panose="02010600030101010101" pitchFamily="2" charset="-122"/>
            </a:endParaRPr>
          </a:p>
          <a:p>
            <a:endParaRPr lang="zh-CN" altLang="en-US" sz="2400" b="1" dirty="0">
              <a:latin typeface="宋体" panose="02010600030101010101" pitchFamily="2" charset="-122"/>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2800" i="0"/>
              <a:t>六、营运资金管理的原则</a:t>
            </a:r>
            <a:endParaRPr lang="zh-CN" altLang="en-US" sz="2800" i="0"/>
          </a:p>
        </p:txBody>
      </p:sp>
      <p:graphicFrame>
        <p:nvGraphicFramePr>
          <p:cNvPr id="170" name="图示 169"/>
          <p:cNvGraphicFramePr/>
          <p:nvPr>
            <p:custDataLst>
              <p:tags r:id="rId1"/>
            </p:custDataLst>
          </p:nvPr>
        </p:nvGraphicFramePr>
        <p:xfrm>
          <a:off x="914400" y="1489075"/>
          <a:ext cx="7696835" cy="46837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Group 12"/>
          <p:cNvGrpSpPr/>
          <p:nvPr/>
        </p:nvGrpSpPr>
        <p:grpSpPr>
          <a:xfrm rot="10082854">
            <a:off x="6127750" y="2644775"/>
            <a:ext cx="1196975" cy="303213"/>
            <a:chOff x="2598" y="1026"/>
            <a:chExt cx="957" cy="242"/>
          </a:xfrm>
        </p:grpSpPr>
        <p:grpSp>
          <p:nvGrpSpPr>
            <p:cNvPr id="15363" name="Group 13"/>
            <p:cNvGrpSpPr/>
            <p:nvPr/>
          </p:nvGrpSpPr>
          <p:grpSpPr>
            <a:xfrm rot="-9970459" flipH="1" flipV="1">
              <a:off x="2598" y="1026"/>
              <a:ext cx="957" cy="242"/>
              <a:chOff x="2532" y="1051"/>
              <a:chExt cx="893" cy="246"/>
            </a:xfrm>
          </p:grpSpPr>
          <p:grpSp>
            <p:nvGrpSpPr>
              <p:cNvPr id="15364" name="Group 14"/>
              <p:cNvGrpSpPr/>
              <p:nvPr/>
            </p:nvGrpSpPr>
            <p:grpSpPr>
              <a:xfrm>
                <a:off x="2532" y="1051"/>
                <a:ext cx="743" cy="185"/>
                <a:chOff x="1565" y="2568"/>
                <a:chExt cx="1118" cy="279"/>
              </a:xfrm>
            </p:grpSpPr>
            <p:sp>
              <p:nvSpPr>
                <p:cNvPr id="15365"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66"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67"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68"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5369" name="Group 19"/>
              <p:cNvGrpSpPr/>
              <p:nvPr/>
            </p:nvGrpSpPr>
            <p:grpSpPr>
              <a:xfrm rot="1353540">
                <a:off x="2682" y="1111"/>
                <a:ext cx="743" cy="186"/>
                <a:chOff x="1565" y="2568"/>
                <a:chExt cx="1118" cy="279"/>
              </a:xfrm>
            </p:grpSpPr>
            <p:sp>
              <p:nvSpPr>
                <p:cNvPr id="15370"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71"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72"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73"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5374" name="Group 24"/>
            <p:cNvGrpSpPr/>
            <p:nvPr/>
          </p:nvGrpSpPr>
          <p:grpSpPr>
            <a:xfrm rot="-9970459" flipH="1" flipV="1">
              <a:off x="2688" y="1056"/>
              <a:ext cx="784" cy="198"/>
              <a:chOff x="2532" y="1051"/>
              <a:chExt cx="893" cy="246"/>
            </a:xfrm>
          </p:grpSpPr>
          <p:grpSp>
            <p:nvGrpSpPr>
              <p:cNvPr id="15375" name="Group 25"/>
              <p:cNvGrpSpPr/>
              <p:nvPr/>
            </p:nvGrpSpPr>
            <p:grpSpPr>
              <a:xfrm>
                <a:off x="2532" y="1051"/>
                <a:ext cx="743" cy="185"/>
                <a:chOff x="1565" y="2568"/>
                <a:chExt cx="1118" cy="279"/>
              </a:xfrm>
            </p:grpSpPr>
            <p:sp>
              <p:nvSpPr>
                <p:cNvPr id="15376"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77"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78"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79"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5380" name="Group 30"/>
              <p:cNvGrpSpPr/>
              <p:nvPr/>
            </p:nvGrpSpPr>
            <p:grpSpPr>
              <a:xfrm rot="1353540">
                <a:off x="2682" y="1111"/>
                <a:ext cx="743" cy="186"/>
                <a:chOff x="1565" y="2568"/>
                <a:chExt cx="1118" cy="279"/>
              </a:xfrm>
            </p:grpSpPr>
            <p:sp>
              <p:nvSpPr>
                <p:cNvPr id="15381"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82"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83"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84"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5385" name="Group 35"/>
          <p:cNvGrpSpPr/>
          <p:nvPr/>
        </p:nvGrpSpPr>
        <p:grpSpPr>
          <a:xfrm rot="10082854">
            <a:off x="5032375" y="4465638"/>
            <a:ext cx="1198563" cy="303212"/>
            <a:chOff x="2598" y="1026"/>
            <a:chExt cx="957" cy="242"/>
          </a:xfrm>
        </p:grpSpPr>
        <p:grpSp>
          <p:nvGrpSpPr>
            <p:cNvPr id="15386" name="Group 36"/>
            <p:cNvGrpSpPr/>
            <p:nvPr/>
          </p:nvGrpSpPr>
          <p:grpSpPr>
            <a:xfrm rot="-9970459" flipH="1" flipV="1">
              <a:off x="2598" y="1026"/>
              <a:ext cx="957" cy="242"/>
              <a:chOff x="2532" y="1051"/>
              <a:chExt cx="893" cy="246"/>
            </a:xfrm>
          </p:grpSpPr>
          <p:grpSp>
            <p:nvGrpSpPr>
              <p:cNvPr id="15387" name="Group 37"/>
              <p:cNvGrpSpPr/>
              <p:nvPr/>
            </p:nvGrpSpPr>
            <p:grpSpPr>
              <a:xfrm>
                <a:off x="2532" y="1051"/>
                <a:ext cx="743" cy="185"/>
                <a:chOff x="1565" y="2568"/>
                <a:chExt cx="1118" cy="279"/>
              </a:xfrm>
            </p:grpSpPr>
            <p:sp>
              <p:nvSpPr>
                <p:cNvPr id="15388"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89"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90"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91"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5392" name="Group 42"/>
              <p:cNvGrpSpPr/>
              <p:nvPr/>
            </p:nvGrpSpPr>
            <p:grpSpPr>
              <a:xfrm rot="1353540">
                <a:off x="2682" y="1111"/>
                <a:ext cx="743" cy="186"/>
                <a:chOff x="1565" y="2568"/>
                <a:chExt cx="1118" cy="279"/>
              </a:xfrm>
            </p:grpSpPr>
            <p:sp>
              <p:nvSpPr>
                <p:cNvPr id="15393"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94"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95"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396"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5397" name="Group 47"/>
            <p:cNvGrpSpPr/>
            <p:nvPr/>
          </p:nvGrpSpPr>
          <p:grpSpPr>
            <a:xfrm rot="-9970459" flipH="1" flipV="1">
              <a:off x="2688" y="1056"/>
              <a:ext cx="784" cy="198"/>
              <a:chOff x="2532" y="1051"/>
              <a:chExt cx="893" cy="246"/>
            </a:xfrm>
          </p:grpSpPr>
          <p:grpSp>
            <p:nvGrpSpPr>
              <p:cNvPr id="15398" name="Group 48"/>
              <p:cNvGrpSpPr/>
              <p:nvPr/>
            </p:nvGrpSpPr>
            <p:grpSpPr>
              <a:xfrm>
                <a:off x="2532" y="1051"/>
                <a:ext cx="743" cy="185"/>
                <a:chOff x="1565" y="2568"/>
                <a:chExt cx="1118" cy="279"/>
              </a:xfrm>
            </p:grpSpPr>
            <p:sp>
              <p:nvSpPr>
                <p:cNvPr id="15399"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00"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01"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02"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5403" name="Group 53"/>
              <p:cNvGrpSpPr/>
              <p:nvPr/>
            </p:nvGrpSpPr>
            <p:grpSpPr>
              <a:xfrm rot="1353540">
                <a:off x="2682" y="1111"/>
                <a:ext cx="743" cy="186"/>
                <a:chOff x="1565" y="2568"/>
                <a:chExt cx="1118" cy="279"/>
              </a:xfrm>
            </p:grpSpPr>
            <p:sp>
              <p:nvSpPr>
                <p:cNvPr id="15404"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05"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06"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07"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5408" name="Group 58"/>
          <p:cNvGrpSpPr/>
          <p:nvPr/>
        </p:nvGrpSpPr>
        <p:grpSpPr>
          <a:xfrm rot="10082854">
            <a:off x="7407275" y="4464050"/>
            <a:ext cx="1196975" cy="303213"/>
            <a:chOff x="2598" y="1026"/>
            <a:chExt cx="957" cy="242"/>
          </a:xfrm>
        </p:grpSpPr>
        <p:grpSp>
          <p:nvGrpSpPr>
            <p:cNvPr id="15409" name="Group 59"/>
            <p:cNvGrpSpPr/>
            <p:nvPr/>
          </p:nvGrpSpPr>
          <p:grpSpPr>
            <a:xfrm rot="-9970459" flipH="1" flipV="1">
              <a:off x="2598" y="1026"/>
              <a:ext cx="957" cy="242"/>
              <a:chOff x="2532" y="1051"/>
              <a:chExt cx="893" cy="246"/>
            </a:xfrm>
          </p:grpSpPr>
          <p:grpSp>
            <p:nvGrpSpPr>
              <p:cNvPr id="15410" name="Group 60"/>
              <p:cNvGrpSpPr/>
              <p:nvPr/>
            </p:nvGrpSpPr>
            <p:grpSpPr>
              <a:xfrm>
                <a:off x="2532" y="1051"/>
                <a:ext cx="743" cy="185"/>
                <a:chOff x="1565" y="2568"/>
                <a:chExt cx="1118" cy="279"/>
              </a:xfrm>
            </p:grpSpPr>
            <p:sp>
              <p:nvSpPr>
                <p:cNvPr id="15411"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12"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13"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14"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5415" name="Group 65"/>
              <p:cNvGrpSpPr/>
              <p:nvPr/>
            </p:nvGrpSpPr>
            <p:grpSpPr>
              <a:xfrm rot="1353540">
                <a:off x="2682" y="1111"/>
                <a:ext cx="743" cy="186"/>
                <a:chOff x="1565" y="2568"/>
                <a:chExt cx="1118" cy="279"/>
              </a:xfrm>
            </p:grpSpPr>
            <p:sp>
              <p:nvSpPr>
                <p:cNvPr id="15416"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17"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18"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19"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5420" name="Group 70"/>
            <p:cNvGrpSpPr/>
            <p:nvPr/>
          </p:nvGrpSpPr>
          <p:grpSpPr>
            <a:xfrm rot="-9970459" flipH="1" flipV="1">
              <a:off x="2688" y="1056"/>
              <a:ext cx="784" cy="198"/>
              <a:chOff x="2532" y="1051"/>
              <a:chExt cx="893" cy="246"/>
            </a:xfrm>
          </p:grpSpPr>
          <p:grpSp>
            <p:nvGrpSpPr>
              <p:cNvPr id="15421" name="Group 71"/>
              <p:cNvGrpSpPr/>
              <p:nvPr/>
            </p:nvGrpSpPr>
            <p:grpSpPr>
              <a:xfrm>
                <a:off x="2532" y="1051"/>
                <a:ext cx="743" cy="185"/>
                <a:chOff x="1565" y="2568"/>
                <a:chExt cx="1118" cy="279"/>
              </a:xfrm>
            </p:grpSpPr>
            <p:sp>
              <p:nvSpPr>
                <p:cNvPr id="15422"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23"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24"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25"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5426" name="Group 76"/>
              <p:cNvGrpSpPr/>
              <p:nvPr/>
            </p:nvGrpSpPr>
            <p:grpSpPr>
              <a:xfrm rot="1353540">
                <a:off x="2682" y="1111"/>
                <a:ext cx="743" cy="186"/>
                <a:chOff x="1565" y="2568"/>
                <a:chExt cx="1118" cy="279"/>
              </a:xfrm>
            </p:grpSpPr>
            <p:sp>
              <p:nvSpPr>
                <p:cNvPr id="15427"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28"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29"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30"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5431" name="Group 81"/>
          <p:cNvGrpSpPr/>
          <p:nvPr/>
        </p:nvGrpSpPr>
        <p:grpSpPr>
          <a:xfrm>
            <a:off x="6675438" y="1809750"/>
            <a:ext cx="1196975" cy="303213"/>
            <a:chOff x="2598" y="1026"/>
            <a:chExt cx="957" cy="242"/>
          </a:xfrm>
        </p:grpSpPr>
        <p:grpSp>
          <p:nvGrpSpPr>
            <p:cNvPr id="15432" name="Group 82"/>
            <p:cNvGrpSpPr/>
            <p:nvPr/>
          </p:nvGrpSpPr>
          <p:grpSpPr>
            <a:xfrm rot="-9970459" flipH="1" flipV="1">
              <a:off x="2598" y="1026"/>
              <a:ext cx="957" cy="242"/>
              <a:chOff x="2532" y="1051"/>
              <a:chExt cx="893" cy="246"/>
            </a:xfrm>
          </p:grpSpPr>
          <p:grpSp>
            <p:nvGrpSpPr>
              <p:cNvPr id="15433" name="Group 83"/>
              <p:cNvGrpSpPr/>
              <p:nvPr/>
            </p:nvGrpSpPr>
            <p:grpSpPr>
              <a:xfrm>
                <a:off x="2532" y="1051"/>
                <a:ext cx="743" cy="185"/>
                <a:chOff x="1565" y="2568"/>
                <a:chExt cx="1118" cy="279"/>
              </a:xfrm>
            </p:grpSpPr>
            <p:sp>
              <p:nvSpPr>
                <p:cNvPr id="15434"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35"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36"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37"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5438" name="Group 88"/>
              <p:cNvGrpSpPr/>
              <p:nvPr/>
            </p:nvGrpSpPr>
            <p:grpSpPr>
              <a:xfrm rot="1353540">
                <a:off x="2682" y="1111"/>
                <a:ext cx="743" cy="186"/>
                <a:chOff x="1565" y="2568"/>
                <a:chExt cx="1118" cy="279"/>
              </a:xfrm>
            </p:grpSpPr>
            <p:sp>
              <p:nvSpPr>
                <p:cNvPr id="15439"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40"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41"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42"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5443" name="Group 93"/>
            <p:cNvGrpSpPr/>
            <p:nvPr/>
          </p:nvGrpSpPr>
          <p:grpSpPr>
            <a:xfrm rot="-9970459" flipH="1" flipV="1">
              <a:off x="2688" y="1056"/>
              <a:ext cx="784" cy="198"/>
              <a:chOff x="2532" y="1051"/>
              <a:chExt cx="893" cy="246"/>
            </a:xfrm>
          </p:grpSpPr>
          <p:grpSp>
            <p:nvGrpSpPr>
              <p:cNvPr id="15444" name="Group 94"/>
              <p:cNvGrpSpPr/>
              <p:nvPr/>
            </p:nvGrpSpPr>
            <p:grpSpPr>
              <a:xfrm>
                <a:off x="2532" y="1051"/>
                <a:ext cx="743" cy="185"/>
                <a:chOff x="1565" y="2568"/>
                <a:chExt cx="1118" cy="279"/>
              </a:xfrm>
            </p:grpSpPr>
            <p:sp>
              <p:nvSpPr>
                <p:cNvPr id="15445"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46"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47"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48"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5449" name="Group 99"/>
              <p:cNvGrpSpPr/>
              <p:nvPr/>
            </p:nvGrpSpPr>
            <p:grpSpPr>
              <a:xfrm rot="1353540">
                <a:off x="2682" y="1111"/>
                <a:ext cx="743" cy="186"/>
                <a:chOff x="1565" y="2568"/>
                <a:chExt cx="1118" cy="279"/>
              </a:xfrm>
            </p:grpSpPr>
            <p:sp>
              <p:nvSpPr>
                <p:cNvPr id="15450"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51"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52"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53"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5454" name="Group 104"/>
          <p:cNvGrpSpPr/>
          <p:nvPr/>
        </p:nvGrpSpPr>
        <p:grpSpPr>
          <a:xfrm rot="344040">
            <a:off x="7958138" y="3644900"/>
            <a:ext cx="1198562" cy="303213"/>
            <a:chOff x="2598" y="1026"/>
            <a:chExt cx="957" cy="242"/>
          </a:xfrm>
        </p:grpSpPr>
        <p:grpSp>
          <p:nvGrpSpPr>
            <p:cNvPr id="15455" name="Group 105"/>
            <p:cNvGrpSpPr/>
            <p:nvPr/>
          </p:nvGrpSpPr>
          <p:grpSpPr>
            <a:xfrm rot="-9970459" flipH="1" flipV="1">
              <a:off x="2598" y="1026"/>
              <a:ext cx="957" cy="242"/>
              <a:chOff x="2532" y="1051"/>
              <a:chExt cx="893" cy="246"/>
            </a:xfrm>
          </p:grpSpPr>
          <p:grpSp>
            <p:nvGrpSpPr>
              <p:cNvPr id="15456" name="Group 106"/>
              <p:cNvGrpSpPr/>
              <p:nvPr/>
            </p:nvGrpSpPr>
            <p:grpSpPr>
              <a:xfrm>
                <a:off x="2532" y="1051"/>
                <a:ext cx="743" cy="185"/>
                <a:chOff x="1565" y="2568"/>
                <a:chExt cx="1118" cy="279"/>
              </a:xfrm>
            </p:grpSpPr>
            <p:sp>
              <p:nvSpPr>
                <p:cNvPr id="15457"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58"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59"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60"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5461" name="Group 111"/>
              <p:cNvGrpSpPr/>
              <p:nvPr/>
            </p:nvGrpSpPr>
            <p:grpSpPr>
              <a:xfrm rot="1353540">
                <a:off x="2682" y="1111"/>
                <a:ext cx="743" cy="186"/>
                <a:chOff x="1565" y="2568"/>
                <a:chExt cx="1118" cy="279"/>
              </a:xfrm>
            </p:grpSpPr>
            <p:sp>
              <p:nvSpPr>
                <p:cNvPr id="15462"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63"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64"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65"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5466" name="Group 116"/>
            <p:cNvGrpSpPr/>
            <p:nvPr/>
          </p:nvGrpSpPr>
          <p:grpSpPr>
            <a:xfrm rot="-9970459" flipH="1" flipV="1">
              <a:off x="2688" y="1056"/>
              <a:ext cx="784" cy="198"/>
              <a:chOff x="2532" y="1051"/>
              <a:chExt cx="893" cy="246"/>
            </a:xfrm>
          </p:grpSpPr>
          <p:grpSp>
            <p:nvGrpSpPr>
              <p:cNvPr id="15467" name="Group 117"/>
              <p:cNvGrpSpPr/>
              <p:nvPr/>
            </p:nvGrpSpPr>
            <p:grpSpPr>
              <a:xfrm>
                <a:off x="2532" y="1051"/>
                <a:ext cx="743" cy="185"/>
                <a:chOff x="1565" y="2568"/>
                <a:chExt cx="1118" cy="279"/>
              </a:xfrm>
            </p:grpSpPr>
            <p:sp>
              <p:nvSpPr>
                <p:cNvPr id="15468"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69"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70"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71"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5472" name="Group 122"/>
              <p:cNvGrpSpPr/>
              <p:nvPr/>
            </p:nvGrpSpPr>
            <p:grpSpPr>
              <a:xfrm rot="1353540">
                <a:off x="2682" y="1111"/>
                <a:ext cx="743" cy="186"/>
                <a:chOff x="1565" y="2568"/>
                <a:chExt cx="1118" cy="279"/>
              </a:xfrm>
            </p:grpSpPr>
            <p:sp>
              <p:nvSpPr>
                <p:cNvPr id="15473"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74"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75"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76"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5477" name="Group 127"/>
          <p:cNvGrpSpPr/>
          <p:nvPr/>
        </p:nvGrpSpPr>
        <p:grpSpPr>
          <a:xfrm rot="-232145">
            <a:off x="5551488" y="3617913"/>
            <a:ext cx="1235075" cy="331787"/>
            <a:chOff x="1824" y="2448"/>
            <a:chExt cx="987" cy="266"/>
          </a:xfrm>
        </p:grpSpPr>
        <p:grpSp>
          <p:nvGrpSpPr>
            <p:cNvPr id="15478" name="Group 128"/>
            <p:cNvGrpSpPr/>
            <p:nvPr/>
          </p:nvGrpSpPr>
          <p:grpSpPr>
            <a:xfrm rot="513316">
              <a:off x="1824" y="2448"/>
              <a:ext cx="957" cy="242"/>
              <a:chOff x="2598" y="1026"/>
              <a:chExt cx="957" cy="242"/>
            </a:xfrm>
          </p:grpSpPr>
          <p:grpSp>
            <p:nvGrpSpPr>
              <p:cNvPr id="15479" name="Group 129"/>
              <p:cNvGrpSpPr/>
              <p:nvPr/>
            </p:nvGrpSpPr>
            <p:grpSpPr>
              <a:xfrm rot="-9970459" flipH="1" flipV="1">
                <a:off x="2598" y="1026"/>
                <a:ext cx="957" cy="242"/>
                <a:chOff x="2532" y="1051"/>
                <a:chExt cx="893" cy="246"/>
              </a:xfrm>
            </p:grpSpPr>
            <p:grpSp>
              <p:nvGrpSpPr>
                <p:cNvPr id="15480" name="Group 130"/>
                <p:cNvGrpSpPr/>
                <p:nvPr/>
              </p:nvGrpSpPr>
              <p:grpSpPr>
                <a:xfrm>
                  <a:off x="2532" y="1051"/>
                  <a:ext cx="743" cy="185"/>
                  <a:chOff x="1565" y="2568"/>
                  <a:chExt cx="1118" cy="279"/>
                </a:xfrm>
              </p:grpSpPr>
              <p:sp>
                <p:nvSpPr>
                  <p:cNvPr id="15481"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82"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83"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84"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5485" name="Group 135"/>
                <p:cNvGrpSpPr/>
                <p:nvPr/>
              </p:nvGrpSpPr>
              <p:grpSpPr>
                <a:xfrm rot="1353540">
                  <a:off x="2682" y="1111"/>
                  <a:ext cx="743" cy="186"/>
                  <a:chOff x="1565" y="2568"/>
                  <a:chExt cx="1118" cy="279"/>
                </a:xfrm>
              </p:grpSpPr>
              <p:sp>
                <p:nvSpPr>
                  <p:cNvPr id="15486"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87"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88"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89"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5490" name="Group 140"/>
              <p:cNvGrpSpPr/>
              <p:nvPr/>
            </p:nvGrpSpPr>
            <p:grpSpPr>
              <a:xfrm rot="-9970459" flipH="1" flipV="1">
                <a:off x="2688" y="1056"/>
                <a:ext cx="784" cy="198"/>
                <a:chOff x="2532" y="1051"/>
                <a:chExt cx="893" cy="246"/>
              </a:xfrm>
            </p:grpSpPr>
            <p:grpSp>
              <p:nvGrpSpPr>
                <p:cNvPr id="15491" name="Group 141"/>
                <p:cNvGrpSpPr/>
                <p:nvPr/>
              </p:nvGrpSpPr>
              <p:grpSpPr>
                <a:xfrm>
                  <a:off x="2532" y="1051"/>
                  <a:ext cx="743" cy="185"/>
                  <a:chOff x="1565" y="2568"/>
                  <a:chExt cx="1118" cy="279"/>
                </a:xfrm>
              </p:grpSpPr>
              <p:sp>
                <p:nvSpPr>
                  <p:cNvPr id="15492"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93"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94"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95"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5496" name="Group 146"/>
                <p:cNvGrpSpPr/>
                <p:nvPr/>
              </p:nvGrpSpPr>
              <p:grpSpPr>
                <a:xfrm rot="1353540">
                  <a:off x="2682" y="1111"/>
                  <a:ext cx="743" cy="186"/>
                  <a:chOff x="1565" y="2568"/>
                  <a:chExt cx="1118" cy="279"/>
                </a:xfrm>
              </p:grpSpPr>
              <p:sp>
                <p:nvSpPr>
                  <p:cNvPr id="15497"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98"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499"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500"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5501" name="Group 151"/>
            <p:cNvGrpSpPr/>
            <p:nvPr/>
          </p:nvGrpSpPr>
          <p:grpSpPr>
            <a:xfrm rot="513316">
              <a:off x="1854" y="2472"/>
              <a:ext cx="957" cy="242"/>
              <a:chOff x="2598" y="1026"/>
              <a:chExt cx="957" cy="242"/>
            </a:xfrm>
          </p:grpSpPr>
          <p:grpSp>
            <p:nvGrpSpPr>
              <p:cNvPr id="15502" name="Group 152"/>
              <p:cNvGrpSpPr/>
              <p:nvPr/>
            </p:nvGrpSpPr>
            <p:grpSpPr>
              <a:xfrm rot="-9970459" flipH="1" flipV="1">
                <a:off x="2598" y="1026"/>
                <a:ext cx="957" cy="242"/>
                <a:chOff x="2532" y="1051"/>
                <a:chExt cx="893" cy="246"/>
              </a:xfrm>
            </p:grpSpPr>
            <p:grpSp>
              <p:nvGrpSpPr>
                <p:cNvPr id="15503" name="Group 153"/>
                <p:cNvGrpSpPr/>
                <p:nvPr/>
              </p:nvGrpSpPr>
              <p:grpSpPr>
                <a:xfrm>
                  <a:off x="2532" y="1051"/>
                  <a:ext cx="743" cy="185"/>
                  <a:chOff x="1565" y="2568"/>
                  <a:chExt cx="1118" cy="279"/>
                </a:xfrm>
              </p:grpSpPr>
              <p:sp>
                <p:nvSpPr>
                  <p:cNvPr id="15504"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505"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506"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507"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5508" name="Group 158"/>
                <p:cNvGrpSpPr/>
                <p:nvPr/>
              </p:nvGrpSpPr>
              <p:grpSpPr>
                <a:xfrm rot="1353540">
                  <a:off x="2682" y="1111"/>
                  <a:ext cx="743" cy="186"/>
                  <a:chOff x="1565" y="2568"/>
                  <a:chExt cx="1118" cy="279"/>
                </a:xfrm>
              </p:grpSpPr>
              <p:sp>
                <p:nvSpPr>
                  <p:cNvPr id="15509"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510"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511"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512"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5513" name="Group 163"/>
              <p:cNvGrpSpPr/>
              <p:nvPr/>
            </p:nvGrpSpPr>
            <p:grpSpPr>
              <a:xfrm rot="-9970459" flipH="1" flipV="1">
                <a:off x="2688" y="1056"/>
                <a:ext cx="784" cy="198"/>
                <a:chOff x="2532" y="1051"/>
                <a:chExt cx="893" cy="246"/>
              </a:xfrm>
            </p:grpSpPr>
            <p:grpSp>
              <p:nvGrpSpPr>
                <p:cNvPr id="15514" name="Group 164"/>
                <p:cNvGrpSpPr/>
                <p:nvPr/>
              </p:nvGrpSpPr>
              <p:grpSpPr>
                <a:xfrm>
                  <a:off x="2532" y="1051"/>
                  <a:ext cx="743" cy="185"/>
                  <a:chOff x="1565" y="2568"/>
                  <a:chExt cx="1118" cy="279"/>
                </a:xfrm>
              </p:grpSpPr>
              <p:sp>
                <p:nvSpPr>
                  <p:cNvPr id="15515"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516"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517"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518"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5519" name="Group 169"/>
                <p:cNvGrpSpPr/>
                <p:nvPr/>
              </p:nvGrpSpPr>
              <p:grpSpPr>
                <a:xfrm rot="1353540">
                  <a:off x="2682" y="1111"/>
                  <a:ext cx="743" cy="186"/>
                  <a:chOff x="1565" y="2568"/>
                  <a:chExt cx="1118" cy="279"/>
                </a:xfrm>
              </p:grpSpPr>
              <p:sp>
                <p:nvSpPr>
                  <p:cNvPr id="15520"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521"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522"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5523"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15524" name="Rectangle 177"/>
          <p:cNvSpPr/>
          <p:nvPr/>
        </p:nvSpPr>
        <p:spPr>
          <a:xfrm>
            <a:off x="434975" y="274320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广义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15525" name="Rectangle 178"/>
          <p:cNvSpPr/>
          <p:nvPr/>
        </p:nvSpPr>
        <p:spPr>
          <a:xfrm>
            <a:off x="434975" y="3571875"/>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15526" name="Rectangle 179"/>
          <p:cNvSpPr/>
          <p:nvPr/>
        </p:nvSpPr>
        <p:spPr>
          <a:xfrm>
            <a:off x="434975" y="436245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15527" name="TextBox 168"/>
          <p:cNvSpPr txBox="1"/>
          <p:nvPr/>
        </p:nvSpPr>
        <p:spPr>
          <a:xfrm>
            <a:off x="609600" y="534035"/>
            <a:ext cx="5638800" cy="521970"/>
          </a:xfrm>
          <a:prstGeom prst="rect">
            <a:avLst/>
          </a:prstGeom>
          <a:noFill/>
          <a:ln w="9525">
            <a:noFill/>
          </a:ln>
        </p:spPr>
        <p:txBody>
          <a:bodyPr anchor="t" anchorCtr="0">
            <a:spAutoFit/>
          </a:bodyPr>
          <a:p>
            <a:r>
              <a:rPr lang="zh-CN" altLang="en-US" sz="2800" b="1" dirty="0">
                <a:latin typeface="宋体" panose="02010600030101010101" pitchFamily="2" charset="-122"/>
                <a:ea typeface="宋体" panose="02010600030101010101" pitchFamily="2" charset="-122"/>
              </a:rPr>
              <a:t>七、营运资金管理的策略（或政策</a:t>
            </a:r>
            <a:r>
              <a:rPr lang="en-US" altLang="zh-CN" sz="2800" b="1" dirty="0">
                <a:latin typeface="宋体" panose="02010600030101010101" pitchFamily="2" charset="-122"/>
                <a:ea typeface="宋体" panose="02010600030101010101" pitchFamily="2" charset="-122"/>
              </a:rPr>
              <a:t>)</a:t>
            </a:r>
            <a:endParaRPr lang="en-US" altLang="zh-CN" sz="2800" b="1" dirty="0">
              <a:latin typeface="宋体" panose="02010600030101010101" pitchFamily="2" charset="-122"/>
              <a:ea typeface="宋体" panose="02010600030101010101" pitchFamily="2" charset="-122"/>
            </a:endParaRPr>
          </a:p>
        </p:txBody>
      </p:sp>
      <p:graphicFrame>
        <p:nvGraphicFramePr>
          <p:cNvPr id="172" name="图示 171"/>
          <p:cNvGraphicFramePr/>
          <p:nvPr/>
        </p:nvGraphicFramePr>
        <p:xfrm>
          <a:off x="472440" y="1459230"/>
          <a:ext cx="8229600" cy="48768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0" name="Rectangle 2"/>
          <p:cNvSpPr>
            <a:spLocks noGrp="1"/>
          </p:cNvSpPr>
          <p:nvPr>
            <p:ph type="title"/>
          </p:nvPr>
        </p:nvSpPr>
        <p:spPr>
          <a:xfrm>
            <a:off x="381000" y="381635"/>
            <a:ext cx="8229600" cy="868363"/>
          </a:xfrm>
        </p:spPr>
        <p:txBody>
          <a:bodyPr wrap="square" lIns="91440" tIns="45720" rIns="91440" bIns="45720" anchor="ctr" anchorCtr="0"/>
          <a:p>
            <a:pPr eaLnBrk="1" hangingPunct="1"/>
            <a:r>
              <a:rPr lang="zh-CN" altLang="en-US" sz="3200" i="0" dirty="0">
                <a:ea typeface="宋体" panose="02010600030101010101" pitchFamily="2" charset="-122"/>
              </a:rPr>
              <a:t>第二节  现金管理</a:t>
            </a:r>
            <a:endParaRPr lang="zh-CN" altLang="en-US" sz="3200" i="0" dirty="0">
              <a:ea typeface="宋体" panose="02010600030101010101" pitchFamily="2" charset="-122"/>
            </a:endParaRPr>
          </a:p>
        </p:txBody>
      </p:sp>
      <p:sp>
        <p:nvSpPr>
          <p:cNvPr id="19462" name="AutoShape 8"/>
          <p:cNvSpPr/>
          <p:nvPr/>
        </p:nvSpPr>
        <p:spPr>
          <a:xfrm>
            <a:off x="3973513" y="3057525"/>
            <a:ext cx="376237" cy="344488"/>
          </a:xfrm>
          <a:prstGeom prst="rightArrow">
            <a:avLst>
              <a:gd name="adj1" fmla="val 50000"/>
              <a:gd name="adj2" fmla="val 45501"/>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9464" name="AutoShape 10"/>
          <p:cNvSpPr/>
          <p:nvPr/>
        </p:nvSpPr>
        <p:spPr>
          <a:xfrm>
            <a:off x="3943350" y="4284663"/>
            <a:ext cx="376238" cy="347662"/>
          </a:xfrm>
          <a:prstGeom prst="rightArrow">
            <a:avLst>
              <a:gd name="adj1" fmla="val 50000"/>
              <a:gd name="adj2" fmla="val 45086"/>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9465" name="AutoShape 12"/>
          <p:cNvSpPr/>
          <p:nvPr/>
        </p:nvSpPr>
        <p:spPr>
          <a:xfrm>
            <a:off x="3963988" y="1892300"/>
            <a:ext cx="376237" cy="344488"/>
          </a:xfrm>
          <a:prstGeom prst="rightArrow">
            <a:avLst>
              <a:gd name="adj1" fmla="val 50000"/>
              <a:gd name="adj2" fmla="val 45501"/>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40975" name="AutoShape 15"/>
          <p:cNvSpPr>
            <a:spLocks noChangeArrowheads="1"/>
          </p:cNvSpPr>
          <p:nvPr/>
        </p:nvSpPr>
        <p:spPr bwMode="gray">
          <a:xfrm>
            <a:off x="2819400" y="1414145"/>
            <a:ext cx="4030980" cy="877570"/>
          </a:xfrm>
          <a:prstGeom prst="roundRect">
            <a:avLst>
              <a:gd name="adj" fmla="val 11921"/>
            </a:avLst>
          </a:prstGeom>
          <a:gradFill rotWithShape="1">
            <a:gsLst>
              <a:gs pos="0">
                <a:schemeClr val="folHlink"/>
              </a:gs>
              <a:gs pos="100000">
                <a:schemeClr val="folHlink">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77" name="AutoShape 17"/>
          <p:cNvSpPr>
            <a:spLocks noChangeArrowheads="1"/>
          </p:cNvSpPr>
          <p:nvPr/>
        </p:nvSpPr>
        <p:spPr bwMode="gray">
          <a:xfrm>
            <a:off x="2931795" y="2593340"/>
            <a:ext cx="3769360" cy="927735"/>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74" name="Text Box 25">
            <a:hlinkClick r:id="" action="ppaction://noaction"/>
          </p:cNvPr>
          <p:cNvSpPr txBox="1"/>
          <p:nvPr/>
        </p:nvSpPr>
        <p:spPr>
          <a:xfrm>
            <a:off x="3048000" y="1663700"/>
            <a:ext cx="3536950" cy="381000"/>
          </a:xfrm>
          <a:prstGeom prst="rect">
            <a:avLst/>
          </a:prstGeom>
          <a:noFill/>
          <a:ln w="9525">
            <a:noFill/>
          </a:ln>
        </p:spPr>
        <p:txBody>
          <a:bodyPr anchor="t" anchorCtr="0">
            <a:no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现金管理的目标与内容</a:t>
            </a:r>
            <a:endParaRPr lang="en-US" altLang="zh-CN" sz="2400" b="1" dirty="0">
              <a:solidFill>
                <a:srgbClr val="FEFFFF"/>
              </a:solidFill>
              <a:latin typeface="Arial" panose="020B0604020202020204" pitchFamily="34" charset="0"/>
              <a:ea typeface="宋体" panose="02010600030101010101" pitchFamily="2" charset="-122"/>
            </a:endParaRPr>
          </a:p>
        </p:txBody>
      </p:sp>
      <p:sp>
        <p:nvSpPr>
          <p:cNvPr id="19475" name="Text Box 40">
            <a:hlinkClick r:id="" action="ppaction://noaction"/>
          </p:cNvPr>
          <p:cNvSpPr txBox="1"/>
          <p:nvPr/>
        </p:nvSpPr>
        <p:spPr>
          <a:xfrm>
            <a:off x="3200400" y="2743200"/>
            <a:ext cx="3542030" cy="559435"/>
          </a:xfrm>
          <a:prstGeom prst="rect">
            <a:avLst/>
          </a:prstGeom>
          <a:noFill/>
          <a:ln w="9525">
            <a:noFill/>
          </a:ln>
        </p:spPr>
        <p:txBody>
          <a:bodyPr anchor="t" anchorCtr="0">
            <a:noAutofit/>
          </a:bodyPr>
          <a:p>
            <a:pPr algn="ctr">
              <a:lnSpc>
                <a:spcPct val="150000"/>
              </a:lnSpc>
              <a:spcBef>
                <a:spcPct val="50000"/>
              </a:spcBef>
            </a:pPr>
            <a:r>
              <a:rPr lang="zh-CN" altLang="en-US" sz="2400" b="1" dirty="0">
                <a:solidFill>
                  <a:srgbClr val="FEFFFF"/>
                </a:solidFill>
                <a:latin typeface="Arial" panose="020B0604020202020204" pitchFamily="34" charset="0"/>
                <a:ea typeface="宋体" panose="02010600030101010101" pitchFamily="2" charset="-122"/>
              </a:rPr>
              <a:t>现金的持有动机和成本</a:t>
            </a:r>
            <a:endParaRPr lang="en-US" altLang="zh-CN" sz="2400" b="1" dirty="0">
              <a:solidFill>
                <a:srgbClr val="FEFFFF"/>
              </a:solidFill>
              <a:latin typeface="Arial" panose="020B0604020202020204" pitchFamily="34" charset="0"/>
              <a:ea typeface="宋体" panose="02010600030101010101" pitchFamily="2" charset="-122"/>
            </a:endParaRPr>
          </a:p>
        </p:txBody>
      </p:sp>
      <p:sp>
        <p:nvSpPr>
          <p:cNvPr id="19476" name="AutoShape 44"/>
          <p:cNvSpPr/>
          <p:nvPr/>
        </p:nvSpPr>
        <p:spPr>
          <a:xfrm>
            <a:off x="3949700" y="5486400"/>
            <a:ext cx="376238" cy="347663"/>
          </a:xfrm>
          <a:prstGeom prst="rightArrow">
            <a:avLst>
              <a:gd name="adj1" fmla="val 50000"/>
              <a:gd name="adj2" fmla="val 45086"/>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9477" name="Text Box 41"/>
          <p:cNvSpPr txBox="1"/>
          <p:nvPr/>
        </p:nvSpPr>
        <p:spPr>
          <a:xfrm>
            <a:off x="6629400" y="1206500"/>
            <a:ext cx="1673225" cy="457200"/>
          </a:xfrm>
          <a:prstGeom prst="rect">
            <a:avLst/>
          </a:prstGeom>
          <a:noFill/>
          <a:ln w="9525">
            <a:noFill/>
          </a:ln>
        </p:spPr>
        <p:txBody>
          <a:bodyPr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 一、概述</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19479" name="Text Box 42">
            <a:hlinkClick r:id="" action="ppaction://noaction"/>
          </p:cNvPr>
          <p:cNvSpPr txBox="1"/>
          <p:nvPr/>
        </p:nvSpPr>
        <p:spPr>
          <a:xfrm>
            <a:off x="2501900" y="5257800"/>
            <a:ext cx="1673225" cy="457200"/>
          </a:xfrm>
          <a:prstGeom prst="rect">
            <a:avLst/>
          </a:prstGeom>
          <a:noFill/>
          <a:ln w="9525">
            <a:noFill/>
          </a:ln>
        </p:spPr>
        <p:txBody>
          <a:bodyPr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原则</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2" name="AutoShape 15"/>
          <p:cNvSpPr>
            <a:spLocks noChangeArrowheads="1"/>
          </p:cNvSpPr>
          <p:nvPr>
            <p:custDataLst>
              <p:tags r:id="rId1"/>
            </p:custDataLst>
          </p:nvPr>
        </p:nvSpPr>
        <p:spPr bwMode="gray">
          <a:xfrm>
            <a:off x="2895600" y="3754120"/>
            <a:ext cx="4030980" cy="877570"/>
          </a:xfrm>
          <a:prstGeom prst="roundRect">
            <a:avLst>
              <a:gd name="adj" fmla="val 11921"/>
            </a:avLst>
          </a:prstGeom>
          <a:gradFill rotWithShape="1">
            <a:gsLst>
              <a:gs pos="0">
                <a:schemeClr val="folHlink"/>
              </a:gs>
              <a:gs pos="100000">
                <a:schemeClr val="folHlink">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Text Box 25">
            <a:hlinkClick r:id="" action="ppaction://noaction"/>
          </p:cNvPr>
          <p:cNvSpPr txBox="1"/>
          <p:nvPr>
            <p:custDataLst>
              <p:tags r:id="rId2"/>
            </p:custDataLst>
          </p:nvPr>
        </p:nvSpPr>
        <p:spPr>
          <a:xfrm>
            <a:off x="3048000" y="3962400"/>
            <a:ext cx="3536950" cy="381000"/>
          </a:xfrm>
          <a:prstGeom prst="rect">
            <a:avLst/>
          </a:prstGeom>
          <a:noFill/>
          <a:ln w="9525">
            <a:noFill/>
          </a:ln>
        </p:spPr>
        <p:txBody>
          <a:bodyPr anchor="t" anchorCtr="0">
            <a:no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最佳现金持有量的确定</a:t>
            </a:r>
            <a:endParaRPr lang="en-US" altLang="zh-CN" sz="2400" b="1" dirty="0">
              <a:solidFill>
                <a:srgbClr val="FEFFFF"/>
              </a:solidFill>
              <a:latin typeface="Arial" panose="020B0604020202020204" pitchFamily="34" charset="0"/>
              <a:ea typeface="宋体" panose="02010600030101010101" pitchFamily="2" charset="-122"/>
            </a:endParaRPr>
          </a:p>
        </p:txBody>
      </p:sp>
      <p:sp>
        <p:nvSpPr>
          <p:cNvPr id="4" name="AutoShape 17"/>
          <p:cNvSpPr>
            <a:spLocks noChangeArrowheads="1"/>
          </p:cNvSpPr>
          <p:nvPr>
            <p:custDataLst>
              <p:tags r:id="rId3"/>
            </p:custDataLst>
          </p:nvPr>
        </p:nvSpPr>
        <p:spPr bwMode="gray">
          <a:xfrm>
            <a:off x="2931795" y="4876800"/>
            <a:ext cx="3769360" cy="927735"/>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Text Box 40">
            <a:hlinkClick r:id="" action="ppaction://noaction"/>
          </p:cNvPr>
          <p:cNvSpPr txBox="1"/>
          <p:nvPr>
            <p:custDataLst>
              <p:tags r:id="rId4"/>
            </p:custDataLst>
          </p:nvPr>
        </p:nvSpPr>
        <p:spPr>
          <a:xfrm>
            <a:off x="3124200" y="5003165"/>
            <a:ext cx="3542030" cy="559435"/>
          </a:xfrm>
          <a:prstGeom prst="rect">
            <a:avLst/>
          </a:prstGeom>
          <a:noFill/>
          <a:ln w="9525">
            <a:noFill/>
          </a:ln>
        </p:spPr>
        <p:txBody>
          <a:bodyPr anchor="t" anchorCtr="0">
            <a:noAutofit/>
          </a:bodyPr>
          <a:p>
            <a:pPr algn="ctr">
              <a:lnSpc>
                <a:spcPct val="150000"/>
              </a:lnSpc>
              <a:spcBef>
                <a:spcPct val="50000"/>
              </a:spcBef>
            </a:pPr>
            <a:r>
              <a:rPr lang="zh-CN" altLang="en-US" sz="2400" b="1" dirty="0">
                <a:solidFill>
                  <a:srgbClr val="FEFFFF"/>
                </a:solidFill>
                <a:latin typeface="Arial" panose="020B0604020202020204" pitchFamily="34" charset="0"/>
                <a:ea typeface="宋体" panose="02010600030101010101" pitchFamily="2" charset="-122"/>
              </a:rPr>
              <a:t>现金收支日常管理</a:t>
            </a:r>
            <a:endParaRPr lang="en-US" altLang="zh-CN" sz="2400" b="1" dirty="0">
              <a:solidFill>
                <a:srgbClr val="FEFF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3"/>
          <p:cNvSpPr/>
          <p:nvPr/>
        </p:nvSpPr>
        <p:spPr>
          <a:xfrm>
            <a:off x="1094740" y="1998345"/>
            <a:ext cx="7509510" cy="1459865"/>
          </a:xfrm>
          <a:prstGeom prst="rect">
            <a:avLst/>
          </a:prstGeom>
          <a:solidFill>
            <a:srgbClr val="CCECFF">
              <a:alpha val="50195"/>
            </a:srgbClr>
          </a:solidFill>
          <a:ln w="12700">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483" name="Rectangle 5"/>
          <p:cNvSpPr/>
          <p:nvPr/>
        </p:nvSpPr>
        <p:spPr>
          <a:xfrm>
            <a:off x="1447800" y="4495800"/>
            <a:ext cx="2927985" cy="767080"/>
          </a:xfrm>
          <a:prstGeom prst="rect">
            <a:avLst/>
          </a:prstGeom>
          <a:solidFill>
            <a:srgbClr val="CCECFF">
              <a:alpha val="50195"/>
            </a:srgbClr>
          </a:solidFill>
          <a:ln w="12700">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nvGrpSpPr>
          <p:cNvPr id="20484" name="Group 12"/>
          <p:cNvGrpSpPr/>
          <p:nvPr/>
        </p:nvGrpSpPr>
        <p:grpSpPr>
          <a:xfrm rot="10082854">
            <a:off x="6127750" y="2644775"/>
            <a:ext cx="1196975" cy="303213"/>
            <a:chOff x="2598" y="1026"/>
            <a:chExt cx="957" cy="242"/>
          </a:xfrm>
        </p:grpSpPr>
        <p:grpSp>
          <p:nvGrpSpPr>
            <p:cNvPr id="20485" name="Group 13"/>
            <p:cNvGrpSpPr/>
            <p:nvPr/>
          </p:nvGrpSpPr>
          <p:grpSpPr>
            <a:xfrm rot="-9970459" flipH="1" flipV="1">
              <a:off x="2598" y="1026"/>
              <a:ext cx="957" cy="242"/>
              <a:chOff x="2532" y="1051"/>
              <a:chExt cx="893" cy="246"/>
            </a:xfrm>
          </p:grpSpPr>
          <p:grpSp>
            <p:nvGrpSpPr>
              <p:cNvPr id="20486" name="Group 14"/>
              <p:cNvGrpSpPr/>
              <p:nvPr/>
            </p:nvGrpSpPr>
            <p:grpSpPr>
              <a:xfrm>
                <a:off x="2532" y="1051"/>
                <a:ext cx="743" cy="185"/>
                <a:chOff x="1565" y="2568"/>
                <a:chExt cx="1118" cy="279"/>
              </a:xfrm>
            </p:grpSpPr>
            <p:sp>
              <p:nvSpPr>
                <p:cNvPr id="20487"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488"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489"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490"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0491" name="Group 19"/>
              <p:cNvGrpSpPr/>
              <p:nvPr/>
            </p:nvGrpSpPr>
            <p:grpSpPr>
              <a:xfrm rot="1353540">
                <a:off x="2682" y="1111"/>
                <a:ext cx="743" cy="186"/>
                <a:chOff x="1565" y="2568"/>
                <a:chExt cx="1118" cy="279"/>
              </a:xfrm>
            </p:grpSpPr>
            <p:sp>
              <p:nvSpPr>
                <p:cNvPr id="20492"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493"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494"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495"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20496" name="Group 24"/>
            <p:cNvGrpSpPr/>
            <p:nvPr/>
          </p:nvGrpSpPr>
          <p:grpSpPr>
            <a:xfrm rot="-9970459" flipH="1" flipV="1">
              <a:off x="2688" y="1056"/>
              <a:ext cx="784" cy="198"/>
              <a:chOff x="2532" y="1051"/>
              <a:chExt cx="893" cy="246"/>
            </a:xfrm>
          </p:grpSpPr>
          <p:grpSp>
            <p:nvGrpSpPr>
              <p:cNvPr id="20497" name="Group 25"/>
              <p:cNvGrpSpPr/>
              <p:nvPr/>
            </p:nvGrpSpPr>
            <p:grpSpPr>
              <a:xfrm>
                <a:off x="2532" y="1051"/>
                <a:ext cx="743" cy="185"/>
                <a:chOff x="1565" y="2568"/>
                <a:chExt cx="1118" cy="279"/>
              </a:xfrm>
            </p:grpSpPr>
            <p:sp>
              <p:nvSpPr>
                <p:cNvPr id="20498"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499"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00"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01"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0502" name="Group 30"/>
              <p:cNvGrpSpPr/>
              <p:nvPr/>
            </p:nvGrpSpPr>
            <p:grpSpPr>
              <a:xfrm rot="1353540">
                <a:off x="2682" y="1111"/>
                <a:ext cx="743" cy="186"/>
                <a:chOff x="1565" y="2568"/>
                <a:chExt cx="1118" cy="279"/>
              </a:xfrm>
            </p:grpSpPr>
            <p:sp>
              <p:nvSpPr>
                <p:cNvPr id="20503"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04"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05"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06"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20507" name="Group 35"/>
          <p:cNvGrpSpPr/>
          <p:nvPr/>
        </p:nvGrpSpPr>
        <p:grpSpPr>
          <a:xfrm rot="10082854">
            <a:off x="5032375" y="4465638"/>
            <a:ext cx="1198563" cy="303212"/>
            <a:chOff x="2598" y="1026"/>
            <a:chExt cx="957" cy="242"/>
          </a:xfrm>
        </p:grpSpPr>
        <p:grpSp>
          <p:nvGrpSpPr>
            <p:cNvPr id="20508" name="Group 36"/>
            <p:cNvGrpSpPr/>
            <p:nvPr/>
          </p:nvGrpSpPr>
          <p:grpSpPr>
            <a:xfrm rot="-9970459" flipH="1" flipV="1">
              <a:off x="2598" y="1026"/>
              <a:ext cx="957" cy="242"/>
              <a:chOff x="2532" y="1051"/>
              <a:chExt cx="893" cy="246"/>
            </a:xfrm>
          </p:grpSpPr>
          <p:grpSp>
            <p:nvGrpSpPr>
              <p:cNvPr id="20509" name="Group 37"/>
              <p:cNvGrpSpPr/>
              <p:nvPr/>
            </p:nvGrpSpPr>
            <p:grpSpPr>
              <a:xfrm>
                <a:off x="2532" y="1051"/>
                <a:ext cx="743" cy="185"/>
                <a:chOff x="1565" y="2568"/>
                <a:chExt cx="1118" cy="279"/>
              </a:xfrm>
            </p:grpSpPr>
            <p:sp>
              <p:nvSpPr>
                <p:cNvPr id="20510"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11"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12"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13"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0514" name="Group 42"/>
              <p:cNvGrpSpPr/>
              <p:nvPr/>
            </p:nvGrpSpPr>
            <p:grpSpPr>
              <a:xfrm rot="1353540">
                <a:off x="2682" y="1111"/>
                <a:ext cx="743" cy="186"/>
                <a:chOff x="1565" y="2568"/>
                <a:chExt cx="1118" cy="279"/>
              </a:xfrm>
            </p:grpSpPr>
            <p:sp>
              <p:nvSpPr>
                <p:cNvPr id="20515"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16"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17"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18"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20519" name="Group 47"/>
            <p:cNvGrpSpPr/>
            <p:nvPr/>
          </p:nvGrpSpPr>
          <p:grpSpPr>
            <a:xfrm rot="-9970459" flipH="1" flipV="1">
              <a:off x="2688" y="1056"/>
              <a:ext cx="784" cy="198"/>
              <a:chOff x="2532" y="1051"/>
              <a:chExt cx="893" cy="246"/>
            </a:xfrm>
          </p:grpSpPr>
          <p:grpSp>
            <p:nvGrpSpPr>
              <p:cNvPr id="20520" name="Group 48"/>
              <p:cNvGrpSpPr/>
              <p:nvPr/>
            </p:nvGrpSpPr>
            <p:grpSpPr>
              <a:xfrm>
                <a:off x="2532" y="1051"/>
                <a:ext cx="743" cy="185"/>
                <a:chOff x="1565" y="2568"/>
                <a:chExt cx="1118" cy="279"/>
              </a:xfrm>
            </p:grpSpPr>
            <p:sp>
              <p:nvSpPr>
                <p:cNvPr id="20521"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22"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23"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24"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0525" name="Group 53"/>
              <p:cNvGrpSpPr/>
              <p:nvPr/>
            </p:nvGrpSpPr>
            <p:grpSpPr>
              <a:xfrm rot="1353540">
                <a:off x="2682" y="1111"/>
                <a:ext cx="743" cy="186"/>
                <a:chOff x="1565" y="2568"/>
                <a:chExt cx="1118" cy="279"/>
              </a:xfrm>
            </p:grpSpPr>
            <p:sp>
              <p:nvSpPr>
                <p:cNvPr id="20526"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27"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28"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29"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20530" name="Group 58"/>
          <p:cNvGrpSpPr/>
          <p:nvPr/>
        </p:nvGrpSpPr>
        <p:grpSpPr>
          <a:xfrm rot="10082854">
            <a:off x="7407275" y="4464050"/>
            <a:ext cx="1196975" cy="303213"/>
            <a:chOff x="2598" y="1026"/>
            <a:chExt cx="957" cy="242"/>
          </a:xfrm>
        </p:grpSpPr>
        <p:grpSp>
          <p:nvGrpSpPr>
            <p:cNvPr id="20531" name="Group 59"/>
            <p:cNvGrpSpPr/>
            <p:nvPr/>
          </p:nvGrpSpPr>
          <p:grpSpPr>
            <a:xfrm rot="-9970459" flipH="1" flipV="1">
              <a:off x="2598" y="1026"/>
              <a:ext cx="957" cy="242"/>
              <a:chOff x="2532" y="1051"/>
              <a:chExt cx="893" cy="246"/>
            </a:xfrm>
          </p:grpSpPr>
          <p:grpSp>
            <p:nvGrpSpPr>
              <p:cNvPr id="20532" name="Group 60"/>
              <p:cNvGrpSpPr/>
              <p:nvPr/>
            </p:nvGrpSpPr>
            <p:grpSpPr>
              <a:xfrm>
                <a:off x="2532" y="1051"/>
                <a:ext cx="743" cy="185"/>
                <a:chOff x="1565" y="2568"/>
                <a:chExt cx="1118" cy="279"/>
              </a:xfrm>
            </p:grpSpPr>
            <p:sp>
              <p:nvSpPr>
                <p:cNvPr id="20533"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34"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35"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36"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0537" name="Group 65"/>
              <p:cNvGrpSpPr/>
              <p:nvPr/>
            </p:nvGrpSpPr>
            <p:grpSpPr>
              <a:xfrm rot="1353540">
                <a:off x="2682" y="1111"/>
                <a:ext cx="743" cy="186"/>
                <a:chOff x="1565" y="2568"/>
                <a:chExt cx="1118" cy="279"/>
              </a:xfrm>
            </p:grpSpPr>
            <p:sp>
              <p:nvSpPr>
                <p:cNvPr id="20538"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39"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40"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41"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20542" name="Group 70"/>
            <p:cNvGrpSpPr/>
            <p:nvPr/>
          </p:nvGrpSpPr>
          <p:grpSpPr>
            <a:xfrm rot="-9970459" flipH="1" flipV="1">
              <a:off x="2688" y="1056"/>
              <a:ext cx="784" cy="198"/>
              <a:chOff x="2532" y="1051"/>
              <a:chExt cx="893" cy="246"/>
            </a:xfrm>
          </p:grpSpPr>
          <p:grpSp>
            <p:nvGrpSpPr>
              <p:cNvPr id="20543" name="Group 71"/>
              <p:cNvGrpSpPr/>
              <p:nvPr/>
            </p:nvGrpSpPr>
            <p:grpSpPr>
              <a:xfrm>
                <a:off x="2532" y="1051"/>
                <a:ext cx="743" cy="185"/>
                <a:chOff x="1565" y="2568"/>
                <a:chExt cx="1118" cy="279"/>
              </a:xfrm>
            </p:grpSpPr>
            <p:sp>
              <p:nvSpPr>
                <p:cNvPr id="20544"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45"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46"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47"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0548" name="Group 76"/>
              <p:cNvGrpSpPr/>
              <p:nvPr/>
            </p:nvGrpSpPr>
            <p:grpSpPr>
              <a:xfrm rot="1353540">
                <a:off x="2682" y="1111"/>
                <a:ext cx="743" cy="186"/>
                <a:chOff x="1565" y="2568"/>
                <a:chExt cx="1118" cy="279"/>
              </a:xfrm>
            </p:grpSpPr>
            <p:sp>
              <p:nvSpPr>
                <p:cNvPr id="20549"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50"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51"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52"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20553" name="Group 81"/>
          <p:cNvGrpSpPr/>
          <p:nvPr/>
        </p:nvGrpSpPr>
        <p:grpSpPr>
          <a:xfrm>
            <a:off x="6675438" y="1809750"/>
            <a:ext cx="1196975" cy="303213"/>
            <a:chOff x="2598" y="1026"/>
            <a:chExt cx="957" cy="242"/>
          </a:xfrm>
        </p:grpSpPr>
        <p:grpSp>
          <p:nvGrpSpPr>
            <p:cNvPr id="20554" name="Group 82"/>
            <p:cNvGrpSpPr/>
            <p:nvPr/>
          </p:nvGrpSpPr>
          <p:grpSpPr>
            <a:xfrm rot="-9970459" flipH="1" flipV="1">
              <a:off x="2598" y="1026"/>
              <a:ext cx="957" cy="242"/>
              <a:chOff x="2532" y="1051"/>
              <a:chExt cx="893" cy="246"/>
            </a:xfrm>
          </p:grpSpPr>
          <p:grpSp>
            <p:nvGrpSpPr>
              <p:cNvPr id="20555" name="Group 83"/>
              <p:cNvGrpSpPr/>
              <p:nvPr/>
            </p:nvGrpSpPr>
            <p:grpSpPr>
              <a:xfrm>
                <a:off x="2532" y="1051"/>
                <a:ext cx="743" cy="185"/>
                <a:chOff x="1565" y="2568"/>
                <a:chExt cx="1118" cy="279"/>
              </a:xfrm>
            </p:grpSpPr>
            <p:sp>
              <p:nvSpPr>
                <p:cNvPr id="20556"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57"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58"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59"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0560" name="Group 88"/>
              <p:cNvGrpSpPr/>
              <p:nvPr/>
            </p:nvGrpSpPr>
            <p:grpSpPr>
              <a:xfrm rot="1353540">
                <a:off x="2682" y="1111"/>
                <a:ext cx="743" cy="186"/>
                <a:chOff x="1565" y="2568"/>
                <a:chExt cx="1118" cy="279"/>
              </a:xfrm>
            </p:grpSpPr>
            <p:sp>
              <p:nvSpPr>
                <p:cNvPr id="20561"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62"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63"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64"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20565" name="Group 93"/>
            <p:cNvGrpSpPr/>
            <p:nvPr/>
          </p:nvGrpSpPr>
          <p:grpSpPr>
            <a:xfrm rot="-9970459" flipH="1" flipV="1">
              <a:off x="2688" y="1056"/>
              <a:ext cx="784" cy="198"/>
              <a:chOff x="2532" y="1051"/>
              <a:chExt cx="893" cy="246"/>
            </a:xfrm>
          </p:grpSpPr>
          <p:grpSp>
            <p:nvGrpSpPr>
              <p:cNvPr id="20566" name="Group 94"/>
              <p:cNvGrpSpPr/>
              <p:nvPr/>
            </p:nvGrpSpPr>
            <p:grpSpPr>
              <a:xfrm>
                <a:off x="2532" y="1051"/>
                <a:ext cx="743" cy="185"/>
                <a:chOff x="1565" y="2568"/>
                <a:chExt cx="1118" cy="279"/>
              </a:xfrm>
            </p:grpSpPr>
            <p:sp>
              <p:nvSpPr>
                <p:cNvPr id="20567"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68"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69"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70"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0571" name="Group 99"/>
              <p:cNvGrpSpPr/>
              <p:nvPr/>
            </p:nvGrpSpPr>
            <p:grpSpPr>
              <a:xfrm rot="1353540">
                <a:off x="2682" y="1111"/>
                <a:ext cx="743" cy="186"/>
                <a:chOff x="1565" y="2568"/>
                <a:chExt cx="1118" cy="279"/>
              </a:xfrm>
            </p:grpSpPr>
            <p:sp>
              <p:nvSpPr>
                <p:cNvPr id="20572"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73"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74"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75"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20576" name="Group 104"/>
          <p:cNvGrpSpPr/>
          <p:nvPr/>
        </p:nvGrpSpPr>
        <p:grpSpPr>
          <a:xfrm rot="344040">
            <a:off x="7958138" y="3644900"/>
            <a:ext cx="1198562" cy="303213"/>
            <a:chOff x="2598" y="1026"/>
            <a:chExt cx="957" cy="242"/>
          </a:xfrm>
        </p:grpSpPr>
        <p:grpSp>
          <p:nvGrpSpPr>
            <p:cNvPr id="20577" name="Group 105"/>
            <p:cNvGrpSpPr/>
            <p:nvPr/>
          </p:nvGrpSpPr>
          <p:grpSpPr>
            <a:xfrm rot="-9970459" flipH="1" flipV="1">
              <a:off x="2598" y="1026"/>
              <a:ext cx="957" cy="242"/>
              <a:chOff x="2532" y="1051"/>
              <a:chExt cx="893" cy="246"/>
            </a:xfrm>
          </p:grpSpPr>
          <p:grpSp>
            <p:nvGrpSpPr>
              <p:cNvPr id="20578" name="Group 106"/>
              <p:cNvGrpSpPr/>
              <p:nvPr/>
            </p:nvGrpSpPr>
            <p:grpSpPr>
              <a:xfrm>
                <a:off x="2532" y="1051"/>
                <a:ext cx="743" cy="185"/>
                <a:chOff x="1565" y="2568"/>
                <a:chExt cx="1118" cy="279"/>
              </a:xfrm>
            </p:grpSpPr>
            <p:sp>
              <p:nvSpPr>
                <p:cNvPr id="20579"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80"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81"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82"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0583" name="Group 111"/>
              <p:cNvGrpSpPr/>
              <p:nvPr/>
            </p:nvGrpSpPr>
            <p:grpSpPr>
              <a:xfrm rot="1353540">
                <a:off x="2682" y="1111"/>
                <a:ext cx="743" cy="186"/>
                <a:chOff x="1565" y="2568"/>
                <a:chExt cx="1118" cy="279"/>
              </a:xfrm>
            </p:grpSpPr>
            <p:sp>
              <p:nvSpPr>
                <p:cNvPr id="20584"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85"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86"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87"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20588" name="Group 116"/>
            <p:cNvGrpSpPr/>
            <p:nvPr/>
          </p:nvGrpSpPr>
          <p:grpSpPr>
            <a:xfrm rot="-9970459" flipH="1" flipV="1">
              <a:off x="2688" y="1056"/>
              <a:ext cx="784" cy="198"/>
              <a:chOff x="2532" y="1051"/>
              <a:chExt cx="893" cy="246"/>
            </a:xfrm>
          </p:grpSpPr>
          <p:grpSp>
            <p:nvGrpSpPr>
              <p:cNvPr id="20589" name="Group 117"/>
              <p:cNvGrpSpPr/>
              <p:nvPr/>
            </p:nvGrpSpPr>
            <p:grpSpPr>
              <a:xfrm>
                <a:off x="2532" y="1051"/>
                <a:ext cx="743" cy="185"/>
                <a:chOff x="1565" y="2568"/>
                <a:chExt cx="1118" cy="279"/>
              </a:xfrm>
            </p:grpSpPr>
            <p:sp>
              <p:nvSpPr>
                <p:cNvPr id="20590"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91"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92"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93"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0594" name="Group 122"/>
              <p:cNvGrpSpPr/>
              <p:nvPr/>
            </p:nvGrpSpPr>
            <p:grpSpPr>
              <a:xfrm rot="1353540">
                <a:off x="2682" y="1111"/>
                <a:ext cx="743" cy="186"/>
                <a:chOff x="1565" y="2568"/>
                <a:chExt cx="1118" cy="279"/>
              </a:xfrm>
            </p:grpSpPr>
            <p:sp>
              <p:nvSpPr>
                <p:cNvPr id="20595"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96"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97"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598"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20599" name="Group 127"/>
          <p:cNvGrpSpPr/>
          <p:nvPr/>
        </p:nvGrpSpPr>
        <p:grpSpPr>
          <a:xfrm rot="-232145">
            <a:off x="5551488" y="3617913"/>
            <a:ext cx="1235075" cy="331787"/>
            <a:chOff x="1824" y="2448"/>
            <a:chExt cx="987" cy="266"/>
          </a:xfrm>
        </p:grpSpPr>
        <p:grpSp>
          <p:nvGrpSpPr>
            <p:cNvPr id="20600" name="Group 128"/>
            <p:cNvGrpSpPr/>
            <p:nvPr/>
          </p:nvGrpSpPr>
          <p:grpSpPr>
            <a:xfrm rot="513316">
              <a:off x="1824" y="2448"/>
              <a:ext cx="957" cy="242"/>
              <a:chOff x="2598" y="1026"/>
              <a:chExt cx="957" cy="242"/>
            </a:xfrm>
          </p:grpSpPr>
          <p:grpSp>
            <p:nvGrpSpPr>
              <p:cNvPr id="20601" name="Group 129"/>
              <p:cNvGrpSpPr/>
              <p:nvPr/>
            </p:nvGrpSpPr>
            <p:grpSpPr>
              <a:xfrm rot="-9970459" flipH="1" flipV="1">
                <a:off x="2598" y="1026"/>
                <a:ext cx="957" cy="242"/>
                <a:chOff x="2532" y="1051"/>
                <a:chExt cx="893" cy="246"/>
              </a:xfrm>
            </p:grpSpPr>
            <p:grpSp>
              <p:nvGrpSpPr>
                <p:cNvPr id="20602" name="Group 130"/>
                <p:cNvGrpSpPr/>
                <p:nvPr/>
              </p:nvGrpSpPr>
              <p:grpSpPr>
                <a:xfrm>
                  <a:off x="2532" y="1051"/>
                  <a:ext cx="743" cy="185"/>
                  <a:chOff x="1565" y="2568"/>
                  <a:chExt cx="1118" cy="279"/>
                </a:xfrm>
              </p:grpSpPr>
              <p:sp>
                <p:nvSpPr>
                  <p:cNvPr id="20603"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04"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05"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06"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0607" name="Group 135"/>
                <p:cNvGrpSpPr/>
                <p:nvPr/>
              </p:nvGrpSpPr>
              <p:grpSpPr>
                <a:xfrm rot="1353540">
                  <a:off x="2682" y="1111"/>
                  <a:ext cx="743" cy="186"/>
                  <a:chOff x="1565" y="2568"/>
                  <a:chExt cx="1118" cy="279"/>
                </a:xfrm>
              </p:grpSpPr>
              <p:sp>
                <p:nvSpPr>
                  <p:cNvPr id="20608"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09"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10"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11"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20612" name="Group 140"/>
              <p:cNvGrpSpPr/>
              <p:nvPr/>
            </p:nvGrpSpPr>
            <p:grpSpPr>
              <a:xfrm rot="-9970459" flipH="1" flipV="1">
                <a:off x="2688" y="1056"/>
                <a:ext cx="784" cy="198"/>
                <a:chOff x="2532" y="1051"/>
                <a:chExt cx="893" cy="246"/>
              </a:xfrm>
            </p:grpSpPr>
            <p:grpSp>
              <p:nvGrpSpPr>
                <p:cNvPr id="20613" name="Group 141"/>
                <p:cNvGrpSpPr/>
                <p:nvPr/>
              </p:nvGrpSpPr>
              <p:grpSpPr>
                <a:xfrm>
                  <a:off x="2532" y="1051"/>
                  <a:ext cx="743" cy="185"/>
                  <a:chOff x="1565" y="2568"/>
                  <a:chExt cx="1118" cy="279"/>
                </a:xfrm>
              </p:grpSpPr>
              <p:sp>
                <p:nvSpPr>
                  <p:cNvPr id="20614"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15"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16"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17"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0618" name="Group 146"/>
                <p:cNvGrpSpPr/>
                <p:nvPr/>
              </p:nvGrpSpPr>
              <p:grpSpPr>
                <a:xfrm rot="1353540">
                  <a:off x="2682" y="1111"/>
                  <a:ext cx="743" cy="186"/>
                  <a:chOff x="1565" y="2568"/>
                  <a:chExt cx="1118" cy="279"/>
                </a:xfrm>
              </p:grpSpPr>
              <p:sp>
                <p:nvSpPr>
                  <p:cNvPr id="20619"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20"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21"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22"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20623" name="Group 151"/>
            <p:cNvGrpSpPr/>
            <p:nvPr/>
          </p:nvGrpSpPr>
          <p:grpSpPr>
            <a:xfrm rot="513316">
              <a:off x="1854" y="2472"/>
              <a:ext cx="957" cy="242"/>
              <a:chOff x="2598" y="1026"/>
              <a:chExt cx="957" cy="242"/>
            </a:xfrm>
          </p:grpSpPr>
          <p:grpSp>
            <p:nvGrpSpPr>
              <p:cNvPr id="20624" name="Group 152"/>
              <p:cNvGrpSpPr/>
              <p:nvPr/>
            </p:nvGrpSpPr>
            <p:grpSpPr>
              <a:xfrm rot="-9970459" flipH="1" flipV="1">
                <a:off x="2598" y="1026"/>
                <a:ext cx="957" cy="242"/>
                <a:chOff x="2532" y="1051"/>
                <a:chExt cx="893" cy="246"/>
              </a:xfrm>
            </p:grpSpPr>
            <p:grpSp>
              <p:nvGrpSpPr>
                <p:cNvPr id="20625" name="Group 153"/>
                <p:cNvGrpSpPr/>
                <p:nvPr/>
              </p:nvGrpSpPr>
              <p:grpSpPr>
                <a:xfrm>
                  <a:off x="2532" y="1051"/>
                  <a:ext cx="743" cy="185"/>
                  <a:chOff x="1565" y="2568"/>
                  <a:chExt cx="1118" cy="279"/>
                </a:xfrm>
              </p:grpSpPr>
              <p:sp>
                <p:nvSpPr>
                  <p:cNvPr id="20626"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27"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28"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29"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0630" name="Group 158"/>
                <p:cNvGrpSpPr/>
                <p:nvPr/>
              </p:nvGrpSpPr>
              <p:grpSpPr>
                <a:xfrm rot="1353540">
                  <a:off x="2682" y="1111"/>
                  <a:ext cx="743" cy="186"/>
                  <a:chOff x="1565" y="2568"/>
                  <a:chExt cx="1118" cy="279"/>
                </a:xfrm>
              </p:grpSpPr>
              <p:sp>
                <p:nvSpPr>
                  <p:cNvPr id="20631"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32"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33"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34"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20635" name="Group 163"/>
              <p:cNvGrpSpPr/>
              <p:nvPr/>
            </p:nvGrpSpPr>
            <p:grpSpPr>
              <a:xfrm rot="-9970459" flipH="1" flipV="1">
                <a:off x="2688" y="1056"/>
                <a:ext cx="784" cy="198"/>
                <a:chOff x="2532" y="1051"/>
                <a:chExt cx="893" cy="246"/>
              </a:xfrm>
            </p:grpSpPr>
            <p:grpSp>
              <p:nvGrpSpPr>
                <p:cNvPr id="20636" name="Group 164"/>
                <p:cNvGrpSpPr/>
                <p:nvPr/>
              </p:nvGrpSpPr>
              <p:grpSpPr>
                <a:xfrm>
                  <a:off x="2532" y="1051"/>
                  <a:ext cx="743" cy="185"/>
                  <a:chOff x="1565" y="2568"/>
                  <a:chExt cx="1118" cy="279"/>
                </a:xfrm>
              </p:grpSpPr>
              <p:sp>
                <p:nvSpPr>
                  <p:cNvPr id="20637"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38"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39"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40"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0641" name="Group 169"/>
                <p:cNvGrpSpPr/>
                <p:nvPr/>
              </p:nvGrpSpPr>
              <p:grpSpPr>
                <a:xfrm rot="1353540">
                  <a:off x="2682" y="1111"/>
                  <a:ext cx="743" cy="186"/>
                  <a:chOff x="1565" y="2568"/>
                  <a:chExt cx="1118" cy="279"/>
                </a:xfrm>
              </p:grpSpPr>
              <p:sp>
                <p:nvSpPr>
                  <p:cNvPr id="20642"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43"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44"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45"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20646" name="Rectangle 174"/>
          <p:cNvSpPr/>
          <p:nvPr/>
        </p:nvSpPr>
        <p:spPr>
          <a:xfrm>
            <a:off x="152400" y="2072005"/>
            <a:ext cx="895985" cy="1358265"/>
          </a:xfrm>
          <a:prstGeom prst="rect">
            <a:avLst/>
          </a:prstGeom>
          <a:solidFill>
            <a:schemeClr val="accent2"/>
          </a:solidFill>
          <a:ln w="12700">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47" name="Rectangle 176"/>
          <p:cNvSpPr/>
          <p:nvPr/>
        </p:nvSpPr>
        <p:spPr>
          <a:xfrm>
            <a:off x="350838" y="4453890"/>
            <a:ext cx="1169987" cy="766763"/>
          </a:xfrm>
          <a:prstGeom prst="rect">
            <a:avLst/>
          </a:prstGeom>
          <a:solidFill>
            <a:schemeClr val="folHlink"/>
          </a:solidFill>
          <a:ln w="12700">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0648" name="Rectangle 177"/>
          <p:cNvSpPr/>
          <p:nvPr/>
        </p:nvSpPr>
        <p:spPr>
          <a:xfrm>
            <a:off x="304800" y="2252345"/>
            <a:ext cx="562610" cy="953135"/>
          </a:xfrm>
          <a:prstGeom prst="rect">
            <a:avLst/>
          </a:prstGeom>
          <a:noFill/>
          <a:ln w="9525">
            <a:noFill/>
          </a:ln>
        </p:spPr>
        <p:txBody>
          <a:bodyPr wrap="square" anchor="t" anchorCtr="0">
            <a:spAutoFit/>
          </a:bodyPr>
          <a:p>
            <a:pPr algn="ctr"/>
            <a:r>
              <a:rPr lang="zh-CN" altLang="en-US" sz="2800" b="1" dirty="0">
                <a:solidFill>
                  <a:srgbClr val="FFFFFF"/>
                </a:solidFill>
                <a:latin typeface="Arial" panose="020B0604020202020204" pitchFamily="34" charset="0"/>
                <a:ea typeface="宋体" panose="02010600030101010101" pitchFamily="2" charset="-122"/>
              </a:rPr>
              <a:t>广义</a:t>
            </a:r>
            <a:endParaRPr lang="zh-CN" altLang="en-US" sz="2800" b="1" dirty="0">
              <a:solidFill>
                <a:srgbClr val="FFFFFF"/>
              </a:solidFill>
              <a:latin typeface="Arial" panose="020B0604020202020204" pitchFamily="34" charset="0"/>
              <a:ea typeface="宋体" panose="02010600030101010101" pitchFamily="2" charset="-122"/>
            </a:endParaRPr>
          </a:p>
        </p:txBody>
      </p:sp>
      <p:sp>
        <p:nvSpPr>
          <p:cNvPr id="20650" name="Rectangle 179"/>
          <p:cNvSpPr/>
          <p:nvPr/>
        </p:nvSpPr>
        <p:spPr>
          <a:xfrm>
            <a:off x="484505" y="4587875"/>
            <a:ext cx="803275" cy="461963"/>
          </a:xfrm>
          <a:prstGeom prst="rect">
            <a:avLst/>
          </a:prstGeom>
          <a:noFill/>
          <a:ln w="9525">
            <a:noFill/>
          </a:ln>
        </p:spPr>
        <p:txBody>
          <a:bodyPr wrap="none" anchor="t" anchorCtr="0">
            <a:spAutoFit/>
          </a:bodyPr>
          <a:p>
            <a:pPr algn="ctr"/>
            <a:r>
              <a:rPr lang="zh-CN" altLang="en-US" sz="2400" b="1" dirty="0">
                <a:solidFill>
                  <a:srgbClr val="FFFFFF"/>
                </a:solidFill>
                <a:latin typeface="Arial" panose="020B0604020202020204" pitchFamily="34" charset="0"/>
                <a:ea typeface="宋体" panose="02010600030101010101" pitchFamily="2" charset="-122"/>
              </a:rPr>
              <a:t>狭义</a:t>
            </a:r>
            <a:endParaRPr lang="zh-CN" altLang="en-US" sz="2400" b="1" dirty="0">
              <a:solidFill>
                <a:srgbClr val="FFFFFF"/>
              </a:solidFill>
              <a:latin typeface="Arial" panose="020B0604020202020204" pitchFamily="34" charset="0"/>
              <a:ea typeface="宋体" panose="02010600030101010101" pitchFamily="2" charset="-122"/>
            </a:endParaRPr>
          </a:p>
        </p:txBody>
      </p:sp>
      <p:sp>
        <p:nvSpPr>
          <p:cNvPr id="20651" name="Rectangle 180"/>
          <p:cNvSpPr/>
          <p:nvPr/>
        </p:nvSpPr>
        <p:spPr>
          <a:xfrm>
            <a:off x="1143000" y="2034540"/>
            <a:ext cx="7355205" cy="1476375"/>
          </a:xfrm>
          <a:prstGeom prst="rect">
            <a:avLst/>
          </a:prstGeom>
          <a:noFill/>
          <a:ln w="9525">
            <a:noFill/>
          </a:ln>
        </p:spPr>
        <p:txBody>
          <a:bodyPr wrap="square" anchor="t" anchorCtr="0">
            <a:spAutoFit/>
          </a:bodyPr>
          <a:p>
            <a:pPr>
              <a:lnSpc>
                <a:spcPct val="150000"/>
              </a:lnSpc>
            </a:pPr>
            <a:r>
              <a:rPr lang="zh-CN" altLang="en-US" sz="2000" b="1" dirty="0">
                <a:latin typeface="宋体" panose="02010600030101010101" pitchFamily="2" charset="-122"/>
                <a:ea typeface="宋体" panose="02010600030101010101" pitchFamily="2" charset="-122"/>
              </a:rPr>
              <a:t>是指在公司生产经营过程中暂时停留在货币形态的资金，包括库存现金、银行存款、银行本票、银行汇票及现金等价物（持有不超过三个月的有价证券）等。</a:t>
            </a:r>
            <a:endParaRPr lang="en-US" altLang="zh-CN" sz="2000" b="1" dirty="0">
              <a:latin typeface="宋体" panose="02010600030101010101" pitchFamily="2" charset="-122"/>
              <a:ea typeface="宋体" panose="02010600030101010101" pitchFamily="2" charset="-122"/>
            </a:endParaRPr>
          </a:p>
        </p:txBody>
      </p:sp>
      <p:sp>
        <p:nvSpPr>
          <p:cNvPr id="20652" name="Rectangle 182"/>
          <p:cNvSpPr/>
          <p:nvPr/>
        </p:nvSpPr>
        <p:spPr>
          <a:xfrm>
            <a:off x="1752600" y="4647883"/>
            <a:ext cx="3051175" cy="461962"/>
          </a:xfrm>
          <a:prstGeom prst="rect">
            <a:avLst/>
          </a:prstGeom>
          <a:noFill/>
          <a:ln w="9525">
            <a:noFill/>
          </a:ln>
        </p:spPr>
        <p:txBody>
          <a:bodyPr anchor="t" anchorCtr="0">
            <a:spAutoFit/>
          </a:bodyPr>
          <a:p>
            <a:r>
              <a:rPr lang="zh-CN" altLang="en-US" sz="2400" b="1" dirty="0">
                <a:latin typeface="宋体" panose="02010600030101010101" pitchFamily="2" charset="-122"/>
                <a:ea typeface="宋体" panose="02010600030101010101" pitchFamily="2" charset="-122"/>
              </a:rPr>
              <a:t>仅指库存现金。</a:t>
            </a:r>
            <a:endParaRPr lang="zh-CN" altLang="en-US" sz="2400" b="1" dirty="0">
              <a:latin typeface="宋体" panose="02010600030101010101" pitchFamily="2" charset="-122"/>
              <a:ea typeface="宋体" panose="02010600030101010101" pitchFamily="2" charset="-122"/>
            </a:endParaRPr>
          </a:p>
        </p:txBody>
      </p:sp>
      <p:sp>
        <p:nvSpPr>
          <p:cNvPr id="20653" name="Rectangle 187"/>
          <p:cNvSpPr/>
          <p:nvPr/>
        </p:nvSpPr>
        <p:spPr>
          <a:xfrm>
            <a:off x="381000" y="1371600"/>
            <a:ext cx="7620000" cy="460375"/>
          </a:xfrm>
          <a:prstGeom prst="rect">
            <a:avLst/>
          </a:prstGeom>
          <a:noFill/>
          <a:ln w="9525">
            <a:noFill/>
          </a:ln>
        </p:spPr>
        <p:txBody>
          <a:bodyPr anchor="t" anchorCtr="0">
            <a:spAutoFit/>
          </a:bodyPr>
          <a:p>
            <a:r>
              <a:rPr lang="zh-CN" altLang="en-US" sz="2400" b="1" dirty="0">
                <a:solidFill>
                  <a:srgbClr val="FF0000"/>
                </a:solidFill>
                <a:latin typeface="宋体" panose="02010600030101010101" pitchFamily="2" charset="-122"/>
                <a:ea typeface="宋体" panose="02010600030101010101" pitchFamily="2" charset="-122"/>
              </a:rPr>
              <a:t>现金</a:t>
            </a:r>
            <a:r>
              <a:rPr lang="zh-CN" altLang="en-US" sz="2400" b="1" dirty="0">
                <a:latin typeface="宋体" panose="02010600030101010101" pitchFamily="2" charset="-122"/>
                <a:ea typeface="宋体" panose="02010600030101010101" pitchFamily="2" charset="-122"/>
              </a:rPr>
              <a:t>：是指可以立即投入流通的交换的媒介。</a:t>
            </a:r>
            <a:endParaRPr lang="en-US" altLang="zh-CN" sz="2400" b="1" dirty="0">
              <a:latin typeface="宋体" panose="02010600030101010101" pitchFamily="2" charset="-122"/>
              <a:ea typeface="宋体" panose="02010600030101010101" pitchFamily="2" charset="-122"/>
            </a:endParaRPr>
          </a:p>
        </p:txBody>
      </p:sp>
      <p:sp>
        <p:nvSpPr>
          <p:cNvPr id="178" name="七角星 177"/>
          <p:cNvSpPr/>
          <p:nvPr/>
        </p:nvSpPr>
        <p:spPr>
          <a:xfrm>
            <a:off x="5303520" y="3517900"/>
            <a:ext cx="2675890" cy="2133600"/>
          </a:xfrm>
          <a:prstGeom prst="star7">
            <a:avLst/>
          </a:prstGeom>
          <a:solidFill>
            <a:schemeClr val="accent1">
              <a:lumMod val="20000"/>
              <a:lumOff val="8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cs"/>
              </a:rPr>
              <a:t>本章研究的是广义上的现金的管理。</a:t>
            </a:r>
            <a:endParaRPr kumimoji="0" lang="zh-CN" altLang="en-US" sz="2000" b="1" i="0" u="none" strike="noStrike" kern="12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cs"/>
            </a:endParaRPr>
          </a:p>
        </p:txBody>
      </p:sp>
      <p:sp>
        <p:nvSpPr>
          <p:cNvPr id="19460" name="Rectangle 2"/>
          <p:cNvSpPr>
            <a:spLocks noGrp="1"/>
          </p:cNvSpPr>
          <p:nvPr>
            <p:ph type="title"/>
            <p:custDataLst>
              <p:tags r:id="rId1"/>
            </p:custDataLst>
          </p:nvPr>
        </p:nvSpPr>
        <p:spPr>
          <a:xfrm>
            <a:off x="259715" y="305435"/>
            <a:ext cx="8229600" cy="868363"/>
          </a:xfrm>
        </p:spPr>
        <p:txBody>
          <a:bodyPr wrap="square" lIns="91440" tIns="45720" rIns="91440" bIns="45720" anchor="ctr" anchorCtr="0"/>
          <a:p>
            <a:pPr eaLnBrk="1" hangingPunct="1"/>
            <a:r>
              <a:rPr lang="zh-CN" altLang="en-US" sz="3200" i="0" dirty="0">
                <a:ea typeface="宋体" panose="02010600030101010101" pitchFamily="2" charset="-122"/>
              </a:rPr>
              <a:t>第二节  现金管理</a:t>
            </a:r>
            <a:endParaRPr lang="zh-CN" altLang="en-US" sz="3200" i="0" dirty="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200" i="0"/>
              <a:t>一、现金管理的目标</a:t>
            </a:r>
            <a:endParaRPr lang="zh-CN" altLang="en-US" sz="3200" i="0"/>
          </a:p>
        </p:txBody>
      </p:sp>
      <p:sp>
        <p:nvSpPr>
          <p:cNvPr id="3" name="内容占位符 2"/>
          <p:cNvSpPr>
            <a:spLocks noGrp="1"/>
          </p:cNvSpPr>
          <p:nvPr>
            <p:ph idx="1"/>
          </p:nvPr>
        </p:nvSpPr>
        <p:spPr/>
        <p:txBody>
          <a:bodyPr/>
          <a:p>
            <a:pPr>
              <a:lnSpc>
                <a:spcPct val="150000"/>
              </a:lnSpc>
            </a:pPr>
            <a:r>
              <a:rPr lang="zh-CN" altLang="en-US" sz="2800" b="1"/>
              <a:t>现金管理的目标是在保证企业生产经营所需资金的情况下，尽量降低现金的持有成本。具体而言，现金管理有两个主要目标：</a:t>
            </a:r>
            <a:endParaRPr lang="zh-CN" altLang="en-US" sz="2800" b="1"/>
          </a:p>
          <a:p>
            <a:pPr marL="0" indent="0">
              <a:lnSpc>
                <a:spcPct val="150000"/>
              </a:lnSpc>
              <a:buNone/>
            </a:pPr>
            <a:r>
              <a:rPr lang="zh-CN" altLang="en-US" sz="2800" b="1"/>
              <a:t>（1）现金的持有量能满足企业各种业务往来的需要；</a:t>
            </a:r>
            <a:endParaRPr lang="zh-CN" altLang="en-US" sz="2800" b="1"/>
          </a:p>
          <a:p>
            <a:pPr marL="0" indent="0">
              <a:lnSpc>
                <a:spcPct val="150000"/>
              </a:lnSpc>
              <a:buNone/>
            </a:pPr>
            <a:r>
              <a:rPr lang="zh-CN" altLang="en-US" sz="2800" b="1"/>
              <a:t>（2）将闲置资金减少到最低限度。</a:t>
            </a:r>
            <a:endParaRPr lang="zh-CN" altLang="en-US" sz="2800"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Rectangle 2"/>
          <p:cNvSpPr>
            <a:spLocks noGrp="1"/>
          </p:cNvSpPr>
          <p:nvPr>
            <p:ph type="title"/>
          </p:nvPr>
        </p:nvSpPr>
        <p:spPr/>
        <p:txBody>
          <a:bodyPr wrap="square" lIns="91440" tIns="45720" rIns="91440" bIns="45720" anchor="ctr" anchorCtr="0"/>
          <a:p>
            <a:pPr algn="l" eaLnBrk="1" hangingPunct="1"/>
            <a:r>
              <a:rPr lang="zh-CN" altLang="en-US" sz="3200" i="0">
                <a:sym typeface="+mn-ea"/>
              </a:rPr>
              <a:t>二、现金管理的内容</a:t>
            </a:r>
            <a:endParaRPr lang="zh-CN" altLang="en-US" sz="3200" i="0" dirty="0">
              <a:ea typeface="宋体" panose="02010600030101010101" pitchFamily="2" charset="-122"/>
            </a:endParaRPr>
          </a:p>
        </p:txBody>
      </p:sp>
      <p:grpSp>
        <p:nvGrpSpPr>
          <p:cNvPr id="18434" name="Group 12"/>
          <p:cNvGrpSpPr/>
          <p:nvPr/>
        </p:nvGrpSpPr>
        <p:grpSpPr>
          <a:xfrm rot="10082854">
            <a:off x="6127750" y="2644775"/>
            <a:ext cx="1196975" cy="303213"/>
            <a:chOff x="2598" y="1026"/>
            <a:chExt cx="957" cy="242"/>
          </a:xfrm>
        </p:grpSpPr>
        <p:grpSp>
          <p:nvGrpSpPr>
            <p:cNvPr id="18435" name="Group 13"/>
            <p:cNvGrpSpPr/>
            <p:nvPr/>
          </p:nvGrpSpPr>
          <p:grpSpPr>
            <a:xfrm rot="-9970459" flipH="1" flipV="1">
              <a:off x="2598" y="1026"/>
              <a:ext cx="957" cy="242"/>
              <a:chOff x="2532" y="1051"/>
              <a:chExt cx="893" cy="246"/>
            </a:xfrm>
          </p:grpSpPr>
          <p:grpSp>
            <p:nvGrpSpPr>
              <p:cNvPr id="18436" name="Group 14"/>
              <p:cNvGrpSpPr/>
              <p:nvPr/>
            </p:nvGrpSpPr>
            <p:grpSpPr>
              <a:xfrm>
                <a:off x="2532" y="1051"/>
                <a:ext cx="743" cy="185"/>
                <a:chOff x="1565" y="2568"/>
                <a:chExt cx="1118" cy="279"/>
              </a:xfrm>
            </p:grpSpPr>
            <p:sp>
              <p:nvSpPr>
                <p:cNvPr id="18437"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38"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39"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40"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441" name="Group 19"/>
              <p:cNvGrpSpPr/>
              <p:nvPr/>
            </p:nvGrpSpPr>
            <p:grpSpPr>
              <a:xfrm rot="1353540">
                <a:off x="2682" y="1111"/>
                <a:ext cx="743" cy="186"/>
                <a:chOff x="1565" y="2568"/>
                <a:chExt cx="1118" cy="279"/>
              </a:xfrm>
            </p:grpSpPr>
            <p:sp>
              <p:nvSpPr>
                <p:cNvPr id="18442"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43"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44"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45"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8446" name="Group 24"/>
            <p:cNvGrpSpPr/>
            <p:nvPr/>
          </p:nvGrpSpPr>
          <p:grpSpPr>
            <a:xfrm rot="-9970459" flipH="1" flipV="1">
              <a:off x="2688" y="1056"/>
              <a:ext cx="784" cy="198"/>
              <a:chOff x="2532" y="1051"/>
              <a:chExt cx="893" cy="246"/>
            </a:xfrm>
          </p:grpSpPr>
          <p:grpSp>
            <p:nvGrpSpPr>
              <p:cNvPr id="18447" name="Group 25"/>
              <p:cNvGrpSpPr/>
              <p:nvPr/>
            </p:nvGrpSpPr>
            <p:grpSpPr>
              <a:xfrm>
                <a:off x="2532" y="1051"/>
                <a:ext cx="743" cy="185"/>
                <a:chOff x="1565" y="2568"/>
                <a:chExt cx="1118" cy="279"/>
              </a:xfrm>
            </p:grpSpPr>
            <p:sp>
              <p:nvSpPr>
                <p:cNvPr id="18448"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49"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50"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51"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452" name="Group 30"/>
              <p:cNvGrpSpPr/>
              <p:nvPr/>
            </p:nvGrpSpPr>
            <p:grpSpPr>
              <a:xfrm rot="1353540">
                <a:off x="2682" y="1111"/>
                <a:ext cx="743" cy="186"/>
                <a:chOff x="1565" y="2568"/>
                <a:chExt cx="1118" cy="279"/>
              </a:xfrm>
            </p:grpSpPr>
            <p:sp>
              <p:nvSpPr>
                <p:cNvPr id="18453"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54"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55"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56"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8457" name="Group 35"/>
          <p:cNvGrpSpPr/>
          <p:nvPr/>
        </p:nvGrpSpPr>
        <p:grpSpPr>
          <a:xfrm rot="10082854">
            <a:off x="5032375" y="4465638"/>
            <a:ext cx="1198563" cy="303212"/>
            <a:chOff x="2598" y="1026"/>
            <a:chExt cx="957" cy="242"/>
          </a:xfrm>
        </p:grpSpPr>
        <p:grpSp>
          <p:nvGrpSpPr>
            <p:cNvPr id="18458" name="Group 36"/>
            <p:cNvGrpSpPr/>
            <p:nvPr/>
          </p:nvGrpSpPr>
          <p:grpSpPr>
            <a:xfrm rot="-9970459" flipH="1" flipV="1">
              <a:off x="2598" y="1026"/>
              <a:ext cx="957" cy="242"/>
              <a:chOff x="2532" y="1051"/>
              <a:chExt cx="893" cy="246"/>
            </a:xfrm>
          </p:grpSpPr>
          <p:grpSp>
            <p:nvGrpSpPr>
              <p:cNvPr id="18459" name="Group 37"/>
              <p:cNvGrpSpPr/>
              <p:nvPr/>
            </p:nvGrpSpPr>
            <p:grpSpPr>
              <a:xfrm>
                <a:off x="2532" y="1051"/>
                <a:ext cx="743" cy="185"/>
                <a:chOff x="1565" y="2568"/>
                <a:chExt cx="1118" cy="279"/>
              </a:xfrm>
            </p:grpSpPr>
            <p:sp>
              <p:nvSpPr>
                <p:cNvPr id="18460"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61"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62"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63"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464" name="Group 42"/>
              <p:cNvGrpSpPr/>
              <p:nvPr/>
            </p:nvGrpSpPr>
            <p:grpSpPr>
              <a:xfrm rot="1353540">
                <a:off x="2682" y="1111"/>
                <a:ext cx="743" cy="186"/>
                <a:chOff x="1565" y="2568"/>
                <a:chExt cx="1118" cy="279"/>
              </a:xfrm>
            </p:grpSpPr>
            <p:sp>
              <p:nvSpPr>
                <p:cNvPr id="18465"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66"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67"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68"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8469" name="Group 47"/>
            <p:cNvGrpSpPr/>
            <p:nvPr/>
          </p:nvGrpSpPr>
          <p:grpSpPr>
            <a:xfrm rot="-9970459" flipH="1" flipV="1">
              <a:off x="2688" y="1056"/>
              <a:ext cx="784" cy="198"/>
              <a:chOff x="2532" y="1051"/>
              <a:chExt cx="893" cy="246"/>
            </a:xfrm>
          </p:grpSpPr>
          <p:grpSp>
            <p:nvGrpSpPr>
              <p:cNvPr id="18470" name="Group 48"/>
              <p:cNvGrpSpPr/>
              <p:nvPr/>
            </p:nvGrpSpPr>
            <p:grpSpPr>
              <a:xfrm>
                <a:off x="2532" y="1051"/>
                <a:ext cx="743" cy="185"/>
                <a:chOff x="1565" y="2568"/>
                <a:chExt cx="1118" cy="279"/>
              </a:xfrm>
            </p:grpSpPr>
            <p:sp>
              <p:nvSpPr>
                <p:cNvPr id="18471"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72"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73"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74"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475" name="Group 53"/>
              <p:cNvGrpSpPr/>
              <p:nvPr/>
            </p:nvGrpSpPr>
            <p:grpSpPr>
              <a:xfrm rot="1353540">
                <a:off x="2682" y="1111"/>
                <a:ext cx="743" cy="186"/>
                <a:chOff x="1565" y="2568"/>
                <a:chExt cx="1118" cy="279"/>
              </a:xfrm>
            </p:grpSpPr>
            <p:sp>
              <p:nvSpPr>
                <p:cNvPr id="18476"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77"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78"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79"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8480" name="Group 58"/>
          <p:cNvGrpSpPr/>
          <p:nvPr/>
        </p:nvGrpSpPr>
        <p:grpSpPr>
          <a:xfrm rot="10082854">
            <a:off x="7407275" y="4464050"/>
            <a:ext cx="1196975" cy="303213"/>
            <a:chOff x="2598" y="1026"/>
            <a:chExt cx="957" cy="242"/>
          </a:xfrm>
        </p:grpSpPr>
        <p:grpSp>
          <p:nvGrpSpPr>
            <p:cNvPr id="18481" name="Group 59"/>
            <p:cNvGrpSpPr/>
            <p:nvPr/>
          </p:nvGrpSpPr>
          <p:grpSpPr>
            <a:xfrm rot="-9970459" flipH="1" flipV="1">
              <a:off x="2598" y="1026"/>
              <a:ext cx="957" cy="242"/>
              <a:chOff x="2532" y="1051"/>
              <a:chExt cx="893" cy="246"/>
            </a:xfrm>
          </p:grpSpPr>
          <p:grpSp>
            <p:nvGrpSpPr>
              <p:cNvPr id="18482" name="Group 60"/>
              <p:cNvGrpSpPr/>
              <p:nvPr/>
            </p:nvGrpSpPr>
            <p:grpSpPr>
              <a:xfrm>
                <a:off x="2532" y="1051"/>
                <a:ext cx="743" cy="185"/>
                <a:chOff x="1565" y="2568"/>
                <a:chExt cx="1118" cy="279"/>
              </a:xfrm>
            </p:grpSpPr>
            <p:sp>
              <p:nvSpPr>
                <p:cNvPr id="18483"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84"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85"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86"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487" name="Group 65"/>
              <p:cNvGrpSpPr/>
              <p:nvPr/>
            </p:nvGrpSpPr>
            <p:grpSpPr>
              <a:xfrm rot="1353540">
                <a:off x="2682" y="1111"/>
                <a:ext cx="743" cy="186"/>
                <a:chOff x="1565" y="2568"/>
                <a:chExt cx="1118" cy="279"/>
              </a:xfrm>
            </p:grpSpPr>
            <p:sp>
              <p:nvSpPr>
                <p:cNvPr id="18488"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89"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90"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91"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8492" name="Group 70"/>
            <p:cNvGrpSpPr/>
            <p:nvPr/>
          </p:nvGrpSpPr>
          <p:grpSpPr>
            <a:xfrm rot="-9970459" flipH="1" flipV="1">
              <a:off x="2688" y="1056"/>
              <a:ext cx="784" cy="198"/>
              <a:chOff x="2532" y="1051"/>
              <a:chExt cx="893" cy="246"/>
            </a:xfrm>
          </p:grpSpPr>
          <p:grpSp>
            <p:nvGrpSpPr>
              <p:cNvPr id="18493" name="Group 71"/>
              <p:cNvGrpSpPr/>
              <p:nvPr/>
            </p:nvGrpSpPr>
            <p:grpSpPr>
              <a:xfrm>
                <a:off x="2532" y="1051"/>
                <a:ext cx="743" cy="185"/>
                <a:chOff x="1565" y="2568"/>
                <a:chExt cx="1118" cy="279"/>
              </a:xfrm>
            </p:grpSpPr>
            <p:sp>
              <p:nvSpPr>
                <p:cNvPr id="18494"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95"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96"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97"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498" name="Group 76"/>
              <p:cNvGrpSpPr/>
              <p:nvPr/>
            </p:nvGrpSpPr>
            <p:grpSpPr>
              <a:xfrm rot="1353540">
                <a:off x="2682" y="1111"/>
                <a:ext cx="743" cy="186"/>
                <a:chOff x="1565" y="2568"/>
                <a:chExt cx="1118" cy="279"/>
              </a:xfrm>
            </p:grpSpPr>
            <p:sp>
              <p:nvSpPr>
                <p:cNvPr id="18499"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00"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01"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02"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8503" name="Group 81"/>
          <p:cNvGrpSpPr/>
          <p:nvPr/>
        </p:nvGrpSpPr>
        <p:grpSpPr>
          <a:xfrm>
            <a:off x="6675438" y="1809750"/>
            <a:ext cx="1196975" cy="303213"/>
            <a:chOff x="2598" y="1026"/>
            <a:chExt cx="957" cy="242"/>
          </a:xfrm>
        </p:grpSpPr>
        <p:grpSp>
          <p:nvGrpSpPr>
            <p:cNvPr id="18504" name="Group 82"/>
            <p:cNvGrpSpPr/>
            <p:nvPr/>
          </p:nvGrpSpPr>
          <p:grpSpPr>
            <a:xfrm rot="-9970459" flipH="1" flipV="1">
              <a:off x="2598" y="1026"/>
              <a:ext cx="957" cy="242"/>
              <a:chOff x="2532" y="1051"/>
              <a:chExt cx="893" cy="246"/>
            </a:xfrm>
          </p:grpSpPr>
          <p:grpSp>
            <p:nvGrpSpPr>
              <p:cNvPr id="18505" name="Group 83"/>
              <p:cNvGrpSpPr/>
              <p:nvPr/>
            </p:nvGrpSpPr>
            <p:grpSpPr>
              <a:xfrm>
                <a:off x="2532" y="1051"/>
                <a:ext cx="743" cy="185"/>
                <a:chOff x="1565" y="2568"/>
                <a:chExt cx="1118" cy="279"/>
              </a:xfrm>
            </p:grpSpPr>
            <p:sp>
              <p:nvSpPr>
                <p:cNvPr id="18506"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07"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08"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09"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510" name="Group 88"/>
              <p:cNvGrpSpPr/>
              <p:nvPr/>
            </p:nvGrpSpPr>
            <p:grpSpPr>
              <a:xfrm rot="1353540">
                <a:off x="2682" y="1111"/>
                <a:ext cx="743" cy="186"/>
                <a:chOff x="1565" y="2568"/>
                <a:chExt cx="1118" cy="279"/>
              </a:xfrm>
            </p:grpSpPr>
            <p:sp>
              <p:nvSpPr>
                <p:cNvPr id="18511"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12"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13"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14"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8515" name="Group 93"/>
            <p:cNvGrpSpPr/>
            <p:nvPr/>
          </p:nvGrpSpPr>
          <p:grpSpPr>
            <a:xfrm rot="-9970459" flipH="1" flipV="1">
              <a:off x="2688" y="1056"/>
              <a:ext cx="784" cy="198"/>
              <a:chOff x="2532" y="1051"/>
              <a:chExt cx="893" cy="246"/>
            </a:xfrm>
          </p:grpSpPr>
          <p:grpSp>
            <p:nvGrpSpPr>
              <p:cNvPr id="18516" name="Group 94"/>
              <p:cNvGrpSpPr/>
              <p:nvPr/>
            </p:nvGrpSpPr>
            <p:grpSpPr>
              <a:xfrm>
                <a:off x="2532" y="1051"/>
                <a:ext cx="743" cy="185"/>
                <a:chOff x="1565" y="2568"/>
                <a:chExt cx="1118" cy="279"/>
              </a:xfrm>
            </p:grpSpPr>
            <p:sp>
              <p:nvSpPr>
                <p:cNvPr id="18517"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18"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19"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20"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521" name="Group 99"/>
              <p:cNvGrpSpPr/>
              <p:nvPr/>
            </p:nvGrpSpPr>
            <p:grpSpPr>
              <a:xfrm rot="1353540">
                <a:off x="2682" y="1111"/>
                <a:ext cx="743" cy="186"/>
                <a:chOff x="1565" y="2568"/>
                <a:chExt cx="1118" cy="279"/>
              </a:xfrm>
            </p:grpSpPr>
            <p:sp>
              <p:nvSpPr>
                <p:cNvPr id="18522"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23"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24"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25"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8526" name="Group 104"/>
          <p:cNvGrpSpPr/>
          <p:nvPr/>
        </p:nvGrpSpPr>
        <p:grpSpPr>
          <a:xfrm rot="344040">
            <a:off x="7958138" y="3644900"/>
            <a:ext cx="1198562" cy="303213"/>
            <a:chOff x="2598" y="1026"/>
            <a:chExt cx="957" cy="242"/>
          </a:xfrm>
        </p:grpSpPr>
        <p:grpSp>
          <p:nvGrpSpPr>
            <p:cNvPr id="18527" name="Group 105"/>
            <p:cNvGrpSpPr/>
            <p:nvPr/>
          </p:nvGrpSpPr>
          <p:grpSpPr>
            <a:xfrm rot="-9970459" flipH="1" flipV="1">
              <a:off x="2598" y="1026"/>
              <a:ext cx="957" cy="242"/>
              <a:chOff x="2532" y="1051"/>
              <a:chExt cx="893" cy="246"/>
            </a:xfrm>
          </p:grpSpPr>
          <p:grpSp>
            <p:nvGrpSpPr>
              <p:cNvPr id="18528" name="Group 106"/>
              <p:cNvGrpSpPr/>
              <p:nvPr/>
            </p:nvGrpSpPr>
            <p:grpSpPr>
              <a:xfrm>
                <a:off x="2532" y="1051"/>
                <a:ext cx="743" cy="185"/>
                <a:chOff x="1565" y="2568"/>
                <a:chExt cx="1118" cy="279"/>
              </a:xfrm>
            </p:grpSpPr>
            <p:sp>
              <p:nvSpPr>
                <p:cNvPr id="18529"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30"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31"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32"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533" name="Group 111"/>
              <p:cNvGrpSpPr/>
              <p:nvPr/>
            </p:nvGrpSpPr>
            <p:grpSpPr>
              <a:xfrm rot="1353540">
                <a:off x="2682" y="1111"/>
                <a:ext cx="743" cy="186"/>
                <a:chOff x="1565" y="2568"/>
                <a:chExt cx="1118" cy="279"/>
              </a:xfrm>
            </p:grpSpPr>
            <p:sp>
              <p:nvSpPr>
                <p:cNvPr id="18534"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35"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36"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37"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8538" name="Group 116"/>
            <p:cNvGrpSpPr/>
            <p:nvPr/>
          </p:nvGrpSpPr>
          <p:grpSpPr>
            <a:xfrm rot="-9970459" flipH="1" flipV="1">
              <a:off x="2688" y="1056"/>
              <a:ext cx="784" cy="198"/>
              <a:chOff x="2532" y="1051"/>
              <a:chExt cx="893" cy="246"/>
            </a:xfrm>
          </p:grpSpPr>
          <p:grpSp>
            <p:nvGrpSpPr>
              <p:cNvPr id="18539" name="Group 117"/>
              <p:cNvGrpSpPr/>
              <p:nvPr/>
            </p:nvGrpSpPr>
            <p:grpSpPr>
              <a:xfrm>
                <a:off x="2532" y="1051"/>
                <a:ext cx="743" cy="185"/>
                <a:chOff x="1565" y="2568"/>
                <a:chExt cx="1118" cy="279"/>
              </a:xfrm>
            </p:grpSpPr>
            <p:sp>
              <p:nvSpPr>
                <p:cNvPr id="18540"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41"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42"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43"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544" name="Group 122"/>
              <p:cNvGrpSpPr/>
              <p:nvPr/>
            </p:nvGrpSpPr>
            <p:grpSpPr>
              <a:xfrm rot="1353540">
                <a:off x="2682" y="1111"/>
                <a:ext cx="743" cy="186"/>
                <a:chOff x="1565" y="2568"/>
                <a:chExt cx="1118" cy="279"/>
              </a:xfrm>
            </p:grpSpPr>
            <p:sp>
              <p:nvSpPr>
                <p:cNvPr id="18545"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46"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47"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48"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8549" name="Group 127"/>
          <p:cNvGrpSpPr/>
          <p:nvPr/>
        </p:nvGrpSpPr>
        <p:grpSpPr>
          <a:xfrm rot="-232145">
            <a:off x="5551488" y="3617913"/>
            <a:ext cx="1235075" cy="331787"/>
            <a:chOff x="1824" y="2448"/>
            <a:chExt cx="987" cy="266"/>
          </a:xfrm>
        </p:grpSpPr>
        <p:grpSp>
          <p:nvGrpSpPr>
            <p:cNvPr id="18550" name="Group 128"/>
            <p:cNvGrpSpPr/>
            <p:nvPr/>
          </p:nvGrpSpPr>
          <p:grpSpPr>
            <a:xfrm rot="513316">
              <a:off x="1824" y="2448"/>
              <a:ext cx="957" cy="242"/>
              <a:chOff x="2598" y="1026"/>
              <a:chExt cx="957" cy="242"/>
            </a:xfrm>
          </p:grpSpPr>
          <p:grpSp>
            <p:nvGrpSpPr>
              <p:cNvPr id="18551" name="Group 129"/>
              <p:cNvGrpSpPr/>
              <p:nvPr/>
            </p:nvGrpSpPr>
            <p:grpSpPr>
              <a:xfrm rot="-9970459" flipH="1" flipV="1">
                <a:off x="2598" y="1026"/>
                <a:ext cx="957" cy="242"/>
                <a:chOff x="2532" y="1051"/>
                <a:chExt cx="893" cy="246"/>
              </a:xfrm>
            </p:grpSpPr>
            <p:grpSp>
              <p:nvGrpSpPr>
                <p:cNvPr id="18552" name="Group 130"/>
                <p:cNvGrpSpPr/>
                <p:nvPr/>
              </p:nvGrpSpPr>
              <p:grpSpPr>
                <a:xfrm>
                  <a:off x="2532" y="1051"/>
                  <a:ext cx="743" cy="185"/>
                  <a:chOff x="1565" y="2568"/>
                  <a:chExt cx="1118" cy="279"/>
                </a:xfrm>
              </p:grpSpPr>
              <p:sp>
                <p:nvSpPr>
                  <p:cNvPr id="18553"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54"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55"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56"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557" name="Group 135"/>
                <p:cNvGrpSpPr/>
                <p:nvPr/>
              </p:nvGrpSpPr>
              <p:grpSpPr>
                <a:xfrm rot="1353540">
                  <a:off x="2682" y="1111"/>
                  <a:ext cx="743" cy="186"/>
                  <a:chOff x="1565" y="2568"/>
                  <a:chExt cx="1118" cy="279"/>
                </a:xfrm>
              </p:grpSpPr>
              <p:sp>
                <p:nvSpPr>
                  <p:cNvPr id="18558"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59"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60"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61"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8562" name="Group 140"/>
              <p:cNvGrpSpPr/>
              <p:nvPr/>
            </p:nvGrpSpPr>
            <p:grpSpPr>
              <a:xfrm rot="-9970459" flipH="1" flipV="1">
                <a:off x="2688" y="1056"/>
                <a:ext cx="784" cy="198"/>
                <a:chOff x="2532" y="1051"/>
                <a:chExt cx="893" cy="246"/>
              </a:xfrm>
            </p:grpSpPr>
            <p:grpSp>
              <p:nvGrpSpPr>
                <p:cNvPr id="18563" name="Group 141"/>
                <p:cNvGrpSpPr/>
                <p:nvPr/>
              </p:nvGrpSpPr>
              <p:grpSpPr>
                <a:xfrm>
                  <a:off x="2532" y="1051"/>
                  <a:ext cx="743" cy="185"/>
                  <a:chOff x="1565" y="2568"/>
                  <a:chExt cx="1118" cy="279"/>
                </a:xfrm>
              </p:grpSpPr>
              <p:sp>
                <p:nvSpPr>
                  <p:cNvPr id="18564"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65"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66"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67"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568" name="Group 146"/>
                <p:cNvGrpSpPr/>
                <p:nvPr/>
              </p:nvGrpSpPr>
              <p:grpSpPr>
                <a:xfrm rot="1353540">
                  <a:off x="2682" y="1111"/>
                  <a:ext cx="743" cy="186"/>
                  <a:chOff x="1565" y="2568"/>
                  <a:chExt cx="1118" cy="279"/>
                </a:xfrm>
              </p:grpSpPr>
              <p:sp>
                <p:nvSpPr>
                  <p:cNvPr id="18569"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70"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71"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72"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8573" name="Group 151"/>
            <p:cNvGrpSpPr/>
            <p:nvPr/>
          </p:nvGrpSpPr>
          <p:grpSpPr>
            <a:xfrm rot="513316">
              <a:off x="1854" y="2472"/>
              <a:ext cx="957" cy="242"/>
              <a:chOff x="2598" y="1026"/>
              <a:chExt cx="957" cy="242"/>
            </a:xfrm>
          </p:grpSpPr>
          <p:grpSp>
            <p:nvGrpSpPr>
              <p:cNvPr id="18574" name="Group 152"/>
              <p:cNvGrpSpPr/>
              <p:nvPr/>
            </p:nvGrpSpPr>
            <p:grpSpPr>
              <a:xfrm rot="-9970459" flipH="1" flipV="1">
                <a:off x="2598" y="1026"/>
                <a:ext cx="957" cy="242"/>
                <a:chOff x="2532" y="1051"/>
                <a:chExt cx="893" cy="246"/>
              </a:xfrm>
            </p:grpSpPr>
            <p:grpSp>
              <p:nvGrpSpPr>
                <p:cNvPr id="18575" name="Group 153"/>
                <p:cNvGrpSpPr/>
                <p:nvPr/>
              </p:nvGrpSpPr>
              <p:grpSpPr>
                <a:xfrm>
                  <a:off x="2532" y="1051"/>
                  <a:ext cx="743" cy="185"/>
                  <a:chOff x="1565" y="2568"/>
                  <a:chExt cx="1118" cy="279"/>
                </a:xfrm>
              </p:grpSpPr>
              <p:sp>
                <p:nvSpPr>
                  <p:cNvPr id="18576"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77"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78"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79"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580" name="Group 158"/>
                <p:cNvGrpSpPr/>
                <p:nvPr/>
              </p:nvGrpSpPr>
              <p:grpSpPr>
                <a:xfrm rot="1353540">
                  <a:off x="2682" y="1111"/>
                  <a:ext cx="743" cy="186"/>
                  <a:chOff x="1565" y="2568"/>
                  <a:chExt cx="1118" cy="279"/>
                </a:xfrm>
              </p:grpSpPr>
              <p:sp>
                <p:nvSpPr>
                  <p:cNvPr id="18581"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82"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83"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84"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8585" name="Group 163"/>
              <p:cNvGrpSpPr/>
              <p:nvPr/>
            </p:nvGrpSpPr>
            <p:grpSpPr>
              <a:xfrm rot="-9970459" flipH="1" flipV="1">
                <a:off x="2688" y="1056"/>
                <a:ext cx="784" cy="198"/>
                <a:chOff x="2532" y="1051"/>
                <a:chExt cx="893" cy="246"/>
              </a:xfrm>
            </p:grpSpPr>
            <p:grpSp>
              <p:nvGrpSpPr>
                <p:cNvPr id="18586" name="Group 164"/>
                <p:cNvGrpSpPr/>
                <p:nvPr/>
              </p:nvGrpSpPr>
              <p:grpSpPr>
                <a:xfrm>
                  <a:off x="2532" y="1051"/>
                  <a:ext cx="743" cy="185"/>
                  <a:chOff x="1565" y="2568"/>
                  <a:chExt cx="1118" cy="279"/>
                </a:xfrm>
              </p:grpSpPr>
              <p:sp>
                <p:nvSpPr>
                  <p:cNvPr id="18587"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88"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89"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90"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591" name="Group 169"/>
                <p:cNvGrpSpPr/>
                <p:nvPr/>
              </p:nvGrpSpPr>
              <p:grpSpPr>
                <a:xfrm rot="1353540">
                  <a:off x="2682" y="1111"/>
                  <a:ext cx="743" cy="186"/>
                  <a:chOff x="1565" y="2568"/>
                  <a:chExt cx="1118" cy="279"/>
                </a:xfrm>
              </p:grpSpPr>
              <p:sp>
                <p:nvSpPr>
                  <p:cNvPr id="18592"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93"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94"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95"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18596" name="Rectangle 177"/>
          <p:cNvSpPr/>
          <p:nvPr/>
        </p:nvSpPr>
        <p:spPr>
          <a:xfrm>
            <a:off x="434975" y="274320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广义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18597" name="Rectangle 178"/>
          <p:cNvSpPr/>
          <p:nvPr/>
        </p:nvSpPr>
        <p:spPr>
          <a:xfrm>
            <a:off x="434975" y="3571875"/>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18598" name="Rectangle 179"/>
          <p:cNvSpPr/>
          <p:nvPr/>
        </p:nvSpPr>
        <p:spPr>
          <a:xfrm>
            <a:off x="434975" y="436245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graphicFrame>
        <p:nvGraphicFramePr>
          <p:cNvPr id="170" name="图示 169"/>
          <p:cNvGraphicFramePr/>
          <p:nvPr/>
        </p:nvGraphicFramePr>
        <p:xfrm>
          <a:off x="114300" y="1143635"/>
          <a:ext cx="8803640" cy="396684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00" name="文本框 99"/>
          <p:cNvSpPr txBox="1"/>
          <p:nvPr/>
        </p:nvSpPr>
        <p:spPr>
          <a:xfrm>
            <a:off x="1873250" y="5334000"/>
            <a:ext cx="5735955" cy="645160"/>
          </a:xfrm>
          <a:prstGeom prst="rect">
            <a:avLst/>
          </a:prstGeom>
          <a:noFill/>
          <a:ln w="9525">
            <a:noFill/>
          </a:ln>
        </p:spPr>
        <p:txBody>
          <a:bodyPr wrap="square">
            <a:spAutoFit/>
          </a:bodyPr>
          <a:p>
            <a:pPr indent="266700"/>
            <a:r>
              <a:rPr lang="zh-CN" sz="1800" b="1">
                <a:ea typeface="宋体" panose="02010600030101010101" pitchFamily="2" charset="-122"/>
              </a:rPr>
              <a:t>对存放在银行、购买有价证券及持有的库存现金的数量结构进行决策；同时对现金的筹措进行决策。</a:t>
            </a:r>
            <a:endParaRPr lang="zh-CN" altLang="en-US" sz="1800" b="1">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AutoShape 3"/>
          <p:cNvSpPr/>
          <p:nvPr/>
        </p:nvSpPr>
        <p:spPr>
          <a:xfrm>
            <a:off x="160020" y="2438400"/>
            <a:ext cx="2267585" cy="982345"/>
          </a:xfrm>
          <a:prstGeom prst="chevron">
            <a:avLst>
              <a:gd name="adj" fmla="val 44186"/>
            </a:avLst>
          </a:prstGeom>
          <a:solidFill>
            <a:srgbClr val="FFFF00"/>
          </a:solidFill>
          <a:ln w="9525" cap="flat" cmpd="sng">
            <a:solidFill>
              <a:schemeClr val="tx1"/>
            </a:solidFill>
            <a:prstDash val="solid"/>
            <a:miter/>
            <a:headEnd type="none" w="med" len="med"/>
            <a:tailEnd type="none" w="med" len="med"/>
          </a:ln>
        </p:spPr>
        <p:txBody>
          <a:bodyPr wrap="none" anchor="ctr" anchorCtr="0"/>
          <a:p>
            <a:pPr algn="ctr"/>
            <a:r>
              <a:rPr lang="en-US" altLang="zh-CN" sz="2000" b="1" dirty="0">
                <a:latin typeface="宋体" panose="02010600030101010101" pitchFamily="2" charset="-122"/>
                <a:ea typeface="宋体" panose="02010600030101010101" pitchFamily="2" charset="-122"/>
              </a:rPr>
              <a:t>  </a:t>
            </a:r>
            <a:r>
              <a:rPr lang="zh-CN" altLang="en-US" sz="2000" b="1" dirty="0">
                <a:latin typeface="宋体" panose="02010600030101010101" pitchFamily="2" charset="-122"/>
                <a:ea typeface="宋体" panose="02010600030101010101" pitchFamily="2" charset="-122"/>
              </a:rPr>
              <a:t>现金管理的内容</a:t>
            </a:r>
            <a:endParaRPr lang="zh-CN" altLang="en-US" sz="2000" b="1" dirty="0">
              <a:latin typeface="宋体" panose="02010600030101010101" pitchFamily="2" charset="-122"/>
              <a:ea typeface="宋体" panose="02010600030101010101" pitchFamily="2" charset="-122"/>
            </a:endParaRPr>
          </a:p>
        </p:txBody>
      </p:sp>
      <p:sp>
        <p:nvSpPr>
          <p:cNvPr id="22530"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22531" name="Object 5"/>
          <p:cNvGraphicFramePr/>
          <p:nvPr/>
        </p:nvGraphicFramePr>
        <p:xfrm>
          <a:off x="2448560" y="762000"/>
          <a:ext cx="6369050" cy="5187315"/>
        </p:xfrm>
        <a:graphic>
          <a:graphicData uri="http://schemas.openxmlformats.org/presentationml/2006/ole">
            <mc:AlternateContent xmlns:mc="http://schemas.openxmlformats.org/markup-compatibility/2006">
              <mc:Choice xmlns:v="urn:schemas-microsoft-com:vml" Requires="v">
                <p:oleObj spid="_x0000_s3076" name="" r:id="rId1" imgW="4251960" imgH="2880360" progId="SmartDraw.2">
                  <p:embed/>
                </p:oleObj>
              </mc:Choice>
              <mc:Fallback>
                <p:oleObj name="" r:id="rId1" imgW="4251960" imgH="2880360" progId="SmartDraw.2">
                  <p:embed/>
                  <p:pic>
                    <p:nvPicPr>
                      <p:cNvPr id="0" name="图片 3075"/>
                      <p:cNvPicPr/>
                      <p:nvPr/>
                    </p:nvPicPr>
                    <p:blipFill>
                      <a:blip r:embed="rId2"/>
                      <a:stretch>
                        <a:fillRect/>
                      </a:stretch>
                    </p:blipFill>
                    <p:spPr>
                      <a:xfrm>
                        <a:off x="2448560" y="762000"/>
                        <a:ext cx="6369050" cy="5187315"/>
                      </a:xfrm>
                      <a:prstGeom prst="rect">
                        <a:avLst/>
                      </a:prstGeom>
                      <a:noFill/>
                      <a:ln w="9525" cap="flat" cmpd="sng">
                        <a:solidFill>
                          <a:srgbClr val="3333FF"/>
                        </a:solidFill>
                        <a:prstDash val="solid"/>
                        <a:miter/>
                        <a:headEnd type="none" w="med" len="med"/>
                        <a:tailEnd type="none" w="med" len="med"/>
                      </a:ln>
                    </p:spPr>
                  </p:pic>
                </p:oleObj>
              </mc:Fallback>
            </mc:AlternateContent>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Rectangle 2"/>
          <p:cNvSpPr>
            <a:spLocks noGrp="1"/>
          </p:cNvSpPr>
          <p:nvPr>
            <p:ph type="title"/>
          </p:nvPr>
        </p:nvSpPr>
        <p:spPr/>
        <p:txBody>
          <a:bodyPr wrap="square" lIns="91440" tIns="45720" rIns="91440" bIns="45720" anchor="ctr" anchorCtr="0"/>
          <a:p>
            <a:pPr algn="l" eaLnBrk="1" hangingPunct="1"/>
            <a:r>
              <a:rPr lang="zh-CN" altLang="en-US" sz="3200" i="0" dirty="0">
                <a:ea typeface="宋体" panose="02010600030101010101" pitchFamily="2" charset="-122"/>
              </a:rPr>
              <a:t>三、企业持有现金的动机</a:t>
            </a:r>
            <a:endParaRPr lang="zh-CN" altLang="en-US" sz="3200" i="0" dirty="0">
              <a:ea typeface="宋体" panose="02010600030101010101" pitchFamily="2" charset="-122"/>
            </a:endParaRPr>
          </a:p>
        </p:txBody>
      </p:sp>
      <p:grpSp>
        <p:nvGrpSpPr>
          <p:cNvPr id="21506" name="Group 12"/>
          <p:cNvGrpSpPr/>
          <p:nvPr/>
        </p:nvGrpSpPr>
        <p:grpSpPr>
          <a:xfrm rot="10082854">
            <a:off x="6127750" y="2644775"/>
            <a:ext cx="1196975" cy="303213"/>
            <a:chOff x="2598" y="1026"/>
            <a:chExt cx="957" cy="242"/>
          </a:xfrm>
        </p:grpSpPr>
        <p:grpSp>
          <p:nvGrpSpPr>
            <p:cNvPr id="21507" name="Group 13"/>
            <p:cNvGrpSpPr/>
            <p:nvPr/>
          </p:nvGrpSpPr>
          <p:grpSpPr>
            <a:xfrm rot="-9970459" flipH="1" flipV="1">
              <a:off x="2598" y="1026"/>
              <a:ext cx="957" cy="242"/>
              <a:chOff x="2532" y="1051"/>
              <a:chExt cx="893" cy="246"/>
            </a:xfrm>
          </p:grpSpPr>
          <p:grpSp>
            <p:nvGrpSpPr>
              <p:cNvPr id="21508" name="Group 14"/>
              <p:cNvGrpSpPr/>
              <p:nvPr/>
            </p:nvGrpSpPr>
            <p:grpSpPr>
              <a:xfrm>
                <a:off x="2532" y="1051"/>
                <a:ext cx="743" cy="185"/>
                <a:chOff x="1565" y="2568"/>
                <a:chExt cx="1118" cy="279"/>
              </a:xfrm>
            </p:grpSpPr>
            <p:sp>
              <p:nvSpPr>
                <p:cNvPr id="21509"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10"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11"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12"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1513" name="Group 19"/>
              <p:cNvGrpSpPr/>
              <p:nvPr/>
            </p:nvGrpSpPr>
            <p:grpSpPr>
              <a:xfrm rot="1353540">
                <a:off x="2682" y="1111"/>
                <a:ext cx="743" cy="186"/>
                <a:chOff x="1565" y="2568"/>
                <a:chExt cx="1118" cy="279"/>
              </a:xfrm>
            </p:grpSpPr>
            <p:sp>
              <p:nvSpPr>
                <p:cNvPr id="21514"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15"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16"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17"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21518" name="Group 24"/>
            <p:cNvGrpSpPr/>
            <p:nvPr/>
          </p:nvGrpSpPr>
          <p:grpSpPr>
            <a:xfrm rot="-9970459" flipH="1" flipV="1">
              <a:off x="2688" y="1056"/>
              <a:ext cx="784" cy="198"/>
              <a:chOff x="2532" y="1051"/>
              <a:chExt cx="893" cy="246"/>
            </a:xfrm>
          </p:grpSpPr>
          <p:grpSp>
            <p:nvGrpSpPr>
              <p:cNvPr id="21519" name="Group 25"/>
              <p:cNvGrpSpPr/>
              <p:nvPr/>
            </p:nvGrpSpPr>
            <p:grpSpPr>
              <a:xfrm>
                <a:off x="2532" y="1051"/>
                <a:ext cx="743" cy="185"/>
                <a:chOff x="1565" y="2568"/>
                <a:chExt cx="1118" cy="279"/>
              </a:xfrm>
            </p:grpSpPr>
            <p:sp>
              <p:nvSpPr>
                <p:cNvPr id="21520"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21"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22"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23"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1524" name="Group 30"/>
              <p:cNvGrpSpPr/>
              <p:nvPr/>
            </p:nvGrpSpPr>
            <p:grpSpPr>
              <a:xfrm rot="1353540">
                <a:off x="2682" y="1111"/>
                <a:ext cx="743" cy="186"/>
                <a:chOff x="1565" y="2568"/>
                <a:chExt cx="1118" cy="279"/>
              </a:xfrm>
            </p:grpSpPr>
            <p:sp>
              <p:nvSpPr>
                <p:cNvPr id="21525"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26"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27"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28"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21529" name="Group 35"/>
          <p:cNvGrpSpPr/>
          <p:nvPr/>
        </p:nvGrpSpPr>
        <p:grpSpPr>
          <a:xfrm rot="10082854">
            <a:off x="5032375" y="4465638"/>
            <a:ext cx="1198563" cy="303212"/>
            <a:chOff x="2598" y="1026"/>
            <a:chExt cx="957" cy="242"/>
          </a:xfrm>
        </p:grpSpPr>
        <p:grpSp>
          <p:nvGrpSpPr>
            <p:cNvPr id="21530" name="Group 36"/>
            <p:cNvGrpSpPr/>
            <p:nvPr/>
          </p:nvGrpSpPr>
          <p:grpSpPr>
            <a:xfrm rot="-9970459" flipH="1" flipV="1">
              <a:off x="2598" y="1026"/>
              <a:ext cx="957" cy="242"/>
              <a:chOff x="2532" y="1051"/>
              <a:chExt cx="893" cy="246"/>
            </a:xfrm>
          </p:grpSpPr>
          <p:grpSp>
            <p:nvGrpSpPr>
              <p:cNvPr id="21531" name="Group 37"/>
              <p:cNvGrpSpPr/>
              <p:nvPr/>
            </p:nvGrpSpPr>
            <p:grpSpPr>
              <a:xfrm>
                <a:off x="2532" y="1051"/>
                <a:ext cx="743" cy="185"/>
                <a:chOff x="1565" y="2568"/>
                <a:chExt cx="1118" cy="279"/>
              </a:xfrm>
            </p:grpSpPr>
            <p:sp>
              <p:nvSpPr>
                <p:cNvPr id="21532"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33"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34"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35"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1536" name="Group 42"/>
              <p:cNvGrpSpPr/>
              <p:nvPr/>
            </p:nvGrpSpPr>
            <p:grpSpPr>
              <a:xfrm rot="1353540">
                <a:off x="2682" y="1111"/>
                <a:ext cx="743" cy="186"/>
                <a:chOff x="1565" y="2568"/>
                <a:chExt cx="1118" cy="279"/>
              </a:xfrm>
            </p:grpSpPr>
            <p:sp>
              <p:nvSpPr>
                <p:cNvPr id="21537"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38"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39"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40"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21541" name="Group 47"/>
            <p:cNvGrpSpPr/>
            <p:nvPr/>
          </p:nvGrpSpPr>
          <p:grpSpPr>
            <a:xfrm rot="-9970459" flipH="1" flipV="1">
              <a:off x="2688" y="1056"/>
              <a:ext cx="784" cy="198"/>
              <a:chOff x="2532" y="1051"/>
              <a:chExt cx="893" cy="246"/>
            </a:xfrm>
          </p:grpSpPr>
          <p:grpSp>
            <p:nvGrpSpPr>
              <p:cNvPr id="21542" name="Group 48"/>
              <p:cNvGrpSpPr/>
              <p:nvPr/>
            </p:nvGrpSpPr>
            <p:grpSpPr>
              <a:xfrm>
                <a:off x="2532" y="1051"/>
                <a:ext cx="743" cy="185"/>
                <a:chOff x="1565" y="2568"/>
                <a:chExt cx="1118" cy="279"/>
              </a:xfrm>
            </p:grpSpPr>
            <p:sp>
              <p:nvSpPr>
                <p:cNvPr id="21543"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44"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45"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46"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1547" name="Group 53"/>
              <p:cNvGrpSpPr/>
              <p:nvPr/>
            </p:nvGrpSpPr>
            <p:grpSpPr>
              <a:xfrm rot="1353540">
                <a:off x="2682" y="1111"/>
                <a:ext cx="743" cy="186"/>
                <a:chOff x="1565" y="2568"/>
                <a:chExt cx="1118" cy="279"/>
              </a:xfrm>
            </p:grpSpPr>
            <p:sp>
              <p:nvSpPr>
                <p:cNvPr id="21548"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49"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50"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51"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21552" name="Group 58"/>
          <p:cNvGrpSpPr/>
          <p:nvPr/>
        </p:nvGrpSpPr>
        <p:grpSpPr>
          <a:xfrm rot="10082854">
            <a:off x="7407275" y="4464050"/>
            <a:ext cx="1196975" cy="303213"/>
            <a:chOff x="2598" y="1026"/>
            <a:chExt cx="957" cy="242"/>
          </a:xfrm>
        </p:grpSpPr>
        <p:grpSp>
          <p:nvGrpSpPr>
            <p:cNvPr id="21553" name="Group 59"/>
            <p:cNvGrpSpPr/>
            <p:nvPr/>
          </p:nvGrpSpPr>
          <p:grpSpPr>
            <a:xfrm rot="-9970459" flipH="1" flipV="1">
              <a:off x="2598" y="1026"/>
              <a:ext cx="957" cy="242"/>
              <a:chOff x="2532" y="1051"/>
              <a:chExt cx="893" cy="246"/>
            </a:xfrm>
          </p:grpSpPr>
          <p:grpSp>
            <p:nvGrpSpPr>
              <p:cNvPr id="21554" name="Group 60"/>
              <p:cNvGrpSpPr/>
              <p:nvPr/>
            </p:nvGrpSpPr>
            <p:grpSpPr>
              <a:xfrm>
                <a:off x="2532" y="1051"/>
                <a:ext cx="743" cy="185"/>
                <a:chOff x="1565" y="2568"/>
                <a:chExt cx="1118" cy="279"/>
              </a:xfrm>
            </p:grpSpPr>
            <p:sp>
              <p:nvSpPr>
                <p:cNvPr id="21555"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56"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57"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58"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1559" name="Group 65"/>
              <p:cNvGrpSpPr/>
              <p:nvPr/>
            </p:nvGrpSpPr>
            <p:grpSpPr>
              <a:xfrm rot="1353540">
                <a:off x="2682" y="1111"/>
                <a:ext cx="743" cy="186"/>
                <a:chOff x="1565" y="2568"/>
                <a:chExt cx="1118" cy="279"/>
              </a:xfrm>
            </p:grpSpPr>
            <p:sp>
              <p:nvSpPr>
                <p:cNvPr id="21560"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61"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62"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63"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21564" name="Group 70"/>
            <p:cNvGrpSpPr/>
            <p:nvPr/>
          </p:nvGrpSpPr>
          <p:grpSpPr>
            <a:xfrm rot="-9970459" flipH="1" flipV="1">
              <a:off x="2688" y="1056"/>
              <a:ext cx="784" cy="198"/>
              <a:chOff x="2532" y="1051"/>
              <a:chExt cx="893" cy="246"/>
            </a:xfrm>
          </p:grpSpPr>
          <p:grpSp>
            <p:nvGrpSpPr>
              <p:cNvPr id="21565" name="Group 71"/>
              <p:cNvGrpSpPr/>
              <p:nvPr/>
            </p:nvGrpSpPr>
            <p:grpSpPr>
              <a:xfrm>
                <a:off x="2532" y="1051"/>
                <a:ext cx="743" cy="185"/>
                <a:chOff x="1565" y="2568"/>
                <a:chExt cx="1118" cy="279"/>
              </a:xfrm>
            </p:grpSpPr>
            <p:sp>
              <p:nvSpPr>
                <p:cNvPr id="21566"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67"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68"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69"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1570" name="Group 76"/>
              <p:cNvGrpSpPr/>
              <p:nvPr/>
            </p:nvGrpSpPr>
            <p:grpSpPr>
              <a:xfrm rot="1353540">
                <a:off x="2682" y="1111"/>
                <a:ext cx="743" cy="186"/>
                <a:chOff x="1565" y="2568"/>
                <a:chExt cx="1118" cy="279"/>
              </a:xfrm>
            </p:grpSpPr>
            <p:sp>
              <p:nvSpPr>
                <p:cNvPr id="21571"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72"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73"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74"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21575" name="Group 81"/>
          <p:cNvGrpSpPr/>
          <p:nvPr/>
        </p:nvGrpSpPr>
        <p:grpSpPr>
          <a:xfrm>
            <a:off x="6675438" y="1809750"/>
            <a:ext cx="1196975" cy="303213"/>
            <a:chOff x="2598" y="1026"/>
            <a:chExt cx="957" cy="242"/>
          </a:xfrm>
        </p:grpSpPr>
        <p:grpSp>
          <p:nvGrpSpPr>
            <p:cNvPr id="21576" name="Group 82"/>
            <p:cNvGrpSpPr/>
            <p:nvPr/>
          </p:nvGrpSpPr>
          <p:grpSpPr>
            <a:xfrm rot="-9970459" flipH="1" flipV="1">
              <a:off x="2598" y="1026"/>
              <a:ext cx="957" cy="242"/>
              <a:chOff x="2532" y="1051"/>
              <a:chExt cx="893" cy="246"/>
            </a:xfrm>
          </p:grpSpPr>
          <p:grpSp>
            <p:nvGrpSpPr>
              <p:cNvPr id="21577" name="Group 83"/>
              <p:cNvGrpSpPr/>
              <p:nvPr/>
            </p:nvGrpSpPr>
            <p:grpSpPr>
              <a:xfrm>
                <a:off x="2532" y="1051"/>
                <a:ext cx="743" cy="185"/>
                <a:chOff x="1565" y="2568"/>
                <a:chExt cx="1118" cy="279"/>
              </a:xfrm>
            </p:grpSpPr>
            <p:sp>
              <p:nvSpPr>
                <p:cNvPr id="21578"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79"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80"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81"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1582" name="Group 88"/>
              <p:cNvGrpSpPr/>
              <p:nvPr/>
            </p:nvGrpSpPr>
            <p:grpSpPr>
              <a:xfrm rot="1353540">
                <a:off x="2682" y="1111"/>
                <a:ext cx="743" cy="186"/>
                <a:chOff x="1565" y="2568"/>
                <a:chExt cx="1118" cy="279"/>
              </a:xfrm>
            </p:grpSpPr>
            <p:sp>
              <p:nvSpPr>
                <p:cNvPr id="21583"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84"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85"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86"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21587" name="Group 93"/>
            <p:cNvGrpSpPr/>
            <p:nvPr/>
          </p:nvGrpSpPr>
          <p:grpSpPr>
            <a:xfrm rot="-9970459" flipH="1" flipV="1">
              <a:off x="2688" y="1056"/>
              <a:ext cx="784" cy="198"/>
              <a:chOff x="2532" y="1051"/>
              <a:chExt cx="893" cy="246"/>
            </a:xfrm>
          </p:grpSpPr>
          <p:grpSp>
            <p:nvGrpSpPr>
              <p:cNvPr id="21588" name="Group 94"/>
              <p:cNvGrpSpPr/>
              <p:nvPr/>
            </p:nvGrpSpPr>
            <p:grpSpPr>
              <a:xfrm>
                <a:off x="2532" y="1051"/>
                <a:ext cx="743" cy="185"/>
                <a:chOff x="1565" y="2568"/>
                <a:chExt cx="1118" cy="279"/>
              </a:xfrm>
            </p:grpSpPr>
            <p:sp>
              <p:nvSpPr>
                <p:cNvPr id="21589"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90"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91"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92"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1593" name="Group 99"/>
              <p:cNvGrpSpPr/>
              <p:nvPr/>
            </p:nvGrpSpPr>
            <p:grpSpPr>
              <a:xfrm rot="1353540">
                <a:off x="2682" y="1111"/>
                <a:ext cx="743" cy="186"/>
                <a:chOff x="1565" y="2568"/>
                <a:chExt cx="1118" cy="279"/>
              </a:xfrm>
            </p:grpSpPr>
            <p:sp>
              <p:nvSpPr>
                <p:cNvPr id="21594"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95"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96"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597"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21598" name="Group 104"/>
          <p:cNvGrpSpPr/>
          <p:nvPr/>
        </p:nvGrpSpPr>
        <p:grpSpPr>
          <a:xfrm rot="344040">
            <a:off x="7958138" y="3644900"/>
            <a:ext cx="1198562" cy="303213"/>
            <a:chOff x="2598" y="1026"/>
            <a:chExt cx="957" cy="242"/>
          </a:xfrm>
        </p:grpSpPr>
        <p:grpSp>
          <p:nvGrpSpPr>
            <p:cNvPr id="21599" name="Group 105"/>
            <p:cNvGrpSpPr/>
            <p:nvPr/>
          </p:nvGrpSpPr>
          <p:grpSpPr>
            <a:xfrm rot="-9970459" flipH="1" flipV="1">
              <a:off x="2598" y="1026"/>
              <a:ext cx="957" cy="242"/>
              <a:chOff x="2532" y="1051"/>
              <a:chExt cx="893" cy="246"/>
            </a:xfrm>
          </p:grpSpPr>
          <p:grpSp>
            <p:nvGrpSpPr>
              <p:cNvPr id="21600" name="Group 106"/>
              <p:cNvGrpSpPr/>
              <p:nvPr/>
            </p:nvGrpSpPr>
            <p:grpSpPr>
              <a:xfrm>
                <a:off x="2532" y="1051"/>
                <a:ext cx="743" cy="185"/>
                <a:chOff x="1565" y="2568"/>
                <a:chExt cx="1118" cy="279"/>
              </a:xfrm>
            </p:grpSpPr>
            <p:sp>
              <p:nvSpPr>
                <p:cNvPr id="21601"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02"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03"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04"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1605" name="Group 111"/>
              <p:cNvGrpSpPr/>
              <p:nvPr/>
            </p:nvGrpSpPr>
            <p:grpSpPr>
              <a:xfrm rot="1353540">
                <a:off x="2682" y="1111"/>
                <a:ext cx="743" cy="186"/>
                <a:chOff x="1565" y="2568"/>
                <a:chExt cx="1118" cy="279"/>
              </a:xfrm>
            </p:grpSpPr>
            <p:sp>
              <p:nvSpPr>
                <p:cNvPr id="21606"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07"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08"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09"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21610" name="Group 116"/>
            <p:cNvGrpSpPr/>
            <p:nvPr/>
          </p:nvGrpSpPr>
          <p:grpSpPr>
            <a:xfrm rot="-9970459" flipH="1" flipV="1">
              <a:off x="2688" y="1056"/>
              <a:ext cx="784" cy="198"/>
              <a:chOff x="2532" y="1051"/>
              <a:chExt cx="893" cy="246"/>
            </a:xfrm>
          </p:grpSpPr>
          <p:grpSp>
            <p:nvGrpSpPr>
              <p:cNvPr id="21611" name="Group 117"/>
              <p:cNvGrpSpPr/>
              <p:nvPr/>
            </p:nvGrpSpPr>
            <p:grpSpPr>
              <a:xfrm>
                <a:off x="2532" y="1051"/>
                <a:ext cx="743" cy="185"/>
                <a:chOff x="1565" y="2568"/>
                <a:chExt cx="1118" cy="279"/>
              </a:xfrm>
            </p:grpSpPr>
            <p:sp>
              <p:nvSpPr>
                <p:cNvPr id="21612"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13"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14"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15"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1616" name="Group 122"/>
              <p:cNvGrpSpPr/>
              <p:nvPr/>
            </p:nvGrpSpPr>
            <p:grpSpPr>
              <a:xfrm rot="1353540">
                <a:off x="2682" y="1111"/>
                <a:ext cx="743" cy="186"/>
                <a:chOff x="1565" y="2568"/>
                <a:chExt cx="1118" cy="279"/>
              </a:xfrm>
            </p:grpSpPr>
            <p:sp>
              <p:nvSpPr>
                <p:cNvPr id="21617"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18"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19"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20"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21621" name="Group 127"/>
          <p:cNvGrpSpPr/>
          <p:nvPr/>
        </p:nvGrpSpPr>
        <p:grpSpPr>
          <a:xfrm rot="-232145">
            <a:off x="5551488" y="3617913"/>
            <a:ext cx="1235075" cy="331787"/>
            <a:chOff x="1824" y="2448"/>
            <a:chExt cx="987" cy="266"/>
          </a:xfrm>
        </p:grpSpPr>
        <p:grpSp>
          <p:nvGrpSpPr>
            <p:cNvPr id="21622" name="Group 128"/>
            <p:cNvGrpSpPr/>
            <p:nvPr/>
          </p:nvGrpSpPr>
          <p:grpSpPr>
            <a:xfrm rot="513316">
              <a:off x="1824" y="2448"/>
              <a:ext cx="957" cy="242"/>
              <a:chOff x="2598" y="1026"/>
              <a:chExt cx="957" cy="242"/>
            </a:xfrm>
          </p:grpSpPr>
          <p:grpSp>
            <p:nvGrpSpPr>
              <p:cNvPr id="21623" name="Group 129"/>
              <p:cNvGrpSpPr/>
              <p:nvPr/>
            </p:nvGrpSpPr>
            <p:grpSpPr>
              <a:xfrm rot="-9970459" flipH="1" flipV="1">
                <a:off x="2598" y="1026"/>
                <a:ext cx="957" cy="242"/>
                <a:chOff x="2532" y="1051"/>
                <a:chExt cx="893" cy="246"/>
              </a:xfrm>
            </p:grpSpPr>
            <p:grpSp>
              <p:nvGrpSpPr>
                <p:cNvPr id="21624" name="Group 130"/>
                <p:cNvGrpSpPr/>
                <p:nvPr/>
              </p:nvGrpSpPr>
              <p:grpSpPr>
                <a:xfrm>
                  <a:off x="2532" y="1051"/>
                  <a:ext cx="743" cy="185"/>
                  <a:chOff x="1565" y="2568"/>
                  <a:chExt cx="1118" cy="279"/>
                </a:xfrm>
              </p:grpSpPr>
              <p:sp>
                <p:nvSpPr>
                  <p:cNvPr id="21625"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26"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27"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28"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1629" name="Group 135"/>
                <p:cNvGrpSpPr/>
                <p:nvPr/>
              </p:nvGrpSpPr>
              <p:grpSpPr>
                <a:xfrm rot="1353540">
                  <a:off x="2682" y="1111"/>
                  <a:ext cx="743" cy="186"/>
                  <a:chOff x="1565" y="2568"/>
                  <a:chExt cx="1118" cy="279"/>
                </a:xfrm>
              </p:grpSpPr>
              <p:sp>
                <p:nvSpPr>
                  <p:cNvPr id="21630"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31"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32"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33"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21634" name="Group 140"/>
              <p:cNvGrpSpPr/>
              <p:nvPr/>
            </p:nvGrpSpPr>
            <p:grpSpPr>
              <a:xfrm rot="-9970459" flipH="1" flipV="1">
                <a:off x="2688" y="1056"/>
                <a:ext cx="784" cy="198"/>
                <a:chOff x="2532" y="1051"/>
                <a:chExt cx="893" cy="246"/>
              </a:xfrm>
            </p:grpSpPr>
            <p:grpSp>
              <p:nvGrpSpPr>
                <p:cNvPr id="21635" name="Group 141"/>
                <p:cNvGrpSpPr/>
                <p:nvPr/>
              </p:nvGrpSpPr>
              <p:grpSpPr>
                <a:xfrm>
                  <a:off x="2532" y="1051"/>
                  <a:ext cx="743" cy="185"/>
                  <a:chOff x="1565" y="2568"/>
                  <a:chExt cx="1118" cy="279"/>
                </a:xfrm>
              </p:grpSpPr>
              <p:sp>
                <p:nvSpPr>
                  <p:cNvPr id="21636"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37"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38"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39"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1640" name="Group 146"/>
                <p:cNvGrpSpPr/>
                <p:nvPr/>
              </p:nvGrpSpPr>
              <p:grpSpPr>
                <a:xfrm rot="1353540">
                  <a:off x="2682" y="1111"/>
                  <a:ext cx="743" cy="186"/>
                  <a:chOff x="1565" y="2568"/>
                  <a:chExt cx="1118" cy="279"/>
                </a:xfrm>
              </p:grpSpPr>
              <p:sp>
                <p:nvSpPr>
                  <p:cNvPr id="21641"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42"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43"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44"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21645" name="Group 151"/>
            <p:cNvGrpSpPr/>
            <p:nvPr/>
          </p:nvGrpSpPr>
          <p:grpSpPr>
            <a:xfrm rot="513316">
              <a:off x="1854" y="2472"/>
              <a:ext cx="957" cy="242"/>
              <a:chOff x="2598" y="1026"/>
              <a:chExt cx="957" cy="242"/>
            </a:xfrm>
          </p:grpSpPr>
          <p:grpSp>
            <p:nvGrpSpPr>
              <p:cNvPr id="21646" name="Group 152"/>
              <p:cNvGrpSpPr/>
              <p:nvPr/>
            </p:nvGrpSpPr>
            <p:grpSpPr>
              <a:xfrm rot="-9970459" flipH="1" flipV="1">
                <a:off x="2598" y="1026"/>
                <a:ext cx="957" cy="242"/>
                <a:chOff x="2532" y="1051"/>
                <a:chExt cx="893" cy="246"/>
              </a:xfrm>
            </p:grpSpPr>
            <p:grpSp>
              <p:nvGrpSpPr>
                <p:cNvPr id="21647" name="Group 153"/>
                <p:cNvGrpSpPr/>
                <p:nvPr/>
              </p:nvGrpSpPr>
              <p:grpSpPr>
                <a:xfrm>
                  <a:off x="2532" y="1051"/>
                  <a:ext cx="743" cy="185"/>
                  <a:chOff x="1565" y="2568"/>
                  <a:chExt cx="1118" cy="279"/>
                </a:xfrm>
              </p:grpSpPr>
              <p:sp>
                <p:nvSpPr>
                  <p:cNvPr id="21648"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49"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50"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51"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1652" name="Group 158"/>
                <p:cNvGrpSpPr/>
                <p:nvPr/>
              </p:nvGrpSpPr>
              <p:grpSpPr>
                <a:xfrm rot="1353540">
                  <a:off x="2682" y="1111"/>
                  <a:ext cx="743" cy="186"/>
                  <a:chOff x="1565" y="2568"/>
                  <a:chExt cx="1118" cy="279"/>
                </a:xfrm>
              </p:grpSpPr>
              <p:sp>
                <p:nvSpPr>
                  <p:cNvPr id="21653"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54"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55"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56"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21657" name="Group 163"/>
              <p:cNvGrpSpPr/>
              <p:nvPr/>
            </p:nvGrpSpPr>
            <p:grpSpPr>
              <a:xfrm rot="-9970459" flipH="1" flipV="1">
                <a:off x="2688" y="1056"/>
                <a:ext cx="784" cy="198"/>
                <a:chOff x="2532" y="1051"/>
                <a:chExt cx="893" cy="246"/>
              </a:xfrm>
            </p:grpSpPr>
            <p:grpSp>
              <p:nvGrpSpPr>
                <p:cNvPr id="21658" name="Group 164"/>
                <p:cNvGrpSpPr/>
                <p:nvPr/>
              </p:nvGrpSpPr>
              <p:grpSpPr>
                <a:xfrm>
                  <a:off x="2532" y="1051"/>
                  <a:ext cx="743" cy="185"/>
                  <a:chOff x="1565" y="2568"/>
                  <a:chExt cx="1118" cy="279"/>
                </a:xfrm>
              </p:grpSpPr>
              <p:sp>
                <p:nvSpPr>
                  <p:cNvPr id="21659"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60"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61"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62"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21663" name="Group 169"/>
                <p:cNvGrpSpPr/>
                <p:nvPr/>
              </p:nvGrpSpPr>
              <p:grpSpPr>
                <a:xfrm rot="1353540">
                  <a:off x="2682" y="1111"/>
                  <a:ext cx="743" cy="186"/>
                  <a:chOff x="1565" y="2568"/>
                  <a:chExt cx="1118" cy="279"/>
                </a:xfrm>
              </p:grpSpPr>
              <p:sp>
                <p:nvSpPr>
                  <p:cNvPr id="21664"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65"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66"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21667"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21668" name="Rectangle 177"/>
          <p:cNvSpPr/>
          <p:nvPr/>
        </p:nvSpPr>
        <p:spPr>
          <a:xfrm>
            <a:off x="457200" y="2362200"/>
            <a:ext cx="906463" cy="523875"/>
          </a:xfrm>
          <a:prstGeom prst="rect">
            <a:avLst/>
          </a:prstGeom>
          <a:noFill/>
          <a:ln w="9525">
            <a:noFill/>
          </a:ln>
        </p:spPr>
        <p:txBody>
          <a:bodyPr wrap="none" anchor="t" anchorCtr="0">
            <a:spAutoFit/>
          </a:bodyPr>
          <a:p>
            <a:pPr algn="ctr"/>
            <a:r>
              <a:rPr lang="zh-CN" altLang="en-US" sz="2800" b="1" dirty="0">
                <a:solidFill>
                  <a:srgbClr val="FFFFFF"/>
                </a:solidFill>
                <a:latin typeface="Arial" panose="020B0604020202020204" pitchFamily="34" charset="0"/>
                <a:ea typeface="宋体" panose="02010600030101010101" pitchFamily="2" charset="-122"/>
              </a:rPr>
              <a:t>广义</a:t>
            </a:r>
            <a:endParaRPr lang="zh-CN" altLang="en-US" sz="2800" b="1" dirty="0">
              <a:solidFill>
                <a:srgbClr val="FFFFFF"/>
              </a:solidFill>
              <a:latin typeface="Arial" panose="020B0604020202020204" pitchFamily="34" charset="0"/>
              <a:ea typeface="宋体" panose="02010600030101010101" pitchFamily="2" charset="-122"/>
            </a:endParaRPr>
          </a:p>
        </p:txBody>
      </p:sp>
      <p:sp>
        <p:nvSpPr>
          <p:cNvPr id="21669" name="Rectangle 178"/>
          <p:cNvSpPr/>
          <p:nvPr/>
        </p:nvSpPr>
        <p:spPr>
          <a:xfrm>
            <a:off x="434975" y="3571875"/>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graphicFrame>
        <p:nvGraphicFramePr>
          <p:cNvPr id="176" name="图示 175"/>
          <p:cNvGraphicFramePr/>
          <p:nvPr/>
        </p:nvGraphicFramePr>
        <p:xfrm>
          <a:off x="533400" y="1524000"/>
          <a:ext cx="7467600" cy="48514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Rectangle 2"/>
          <p:cNvSpPr>
            <a:spLocks noGrp="1"/>
          </p:cNvSpPr>
          <p:nvPr>
            <p:ph type="title"/>
          </p:nvPr>
        </p:nvSpPr>
        <p:spPr/>
        <p:txBody>
          <a:bodyPr wrap="square" lIns="91440" tIns="45720" rIns="91440" bIns="45720" anchor="ctr" anchorCtr="0"/>
          <a:p>
            <a:pPr algn="l" eaLnBrk="1" hangingPunct="1"/>
            <a:r>
              <a:rPr lang="zh-CN" altLang="en-US" sz="3200" i="0">
                <a:sym typeface="+mn-ea"/>
              </a:rPr>
              <a:t>二、现金的持有成本</a:t>
            </a:r>
            <a:endParaRPr lang="zh-CN" altLang="en-US" sz="3200" i="0" dirty="0">
              <a:ea typeface="宋体" panose="02010600030101010101" pitchFamily="2" charset="-122"/>
            </a:endParaRPr>
          </a:p>
        </p:txBody>
      </p:sp>
      <p:grpSp>
        <p:nvGrpSpPr>
          <p:cNvPr id="18434" name="Group 12"/>
          <p:cNvGrpSpPr/>
          <p:nvPr/>
        </p:nvGrpSpPr>
        <p:grpSpPr>
          <a:xfrm rot="10082854">
            <a:off x="6127750" y="2644775"/>
            <a:ext cx="1196975" cy="303213"/>
            <a:chOff x="2598" y="1026"/>
            <a:chExt cx="957" cy="242"/>
          </a:xfrm>
        </p:grpSpPr>
        <p:grpSp>
          <p:nvGrpSpPr>
            <p:cNvPr id="18435" name="Group 13"/>
            <p:cNvGrpSpPr/>
            <p:nvPr/>
          </p:nvGrpSpPr>
          <p:grpSpPr>
            <a:xfrm rot="-9970459" flipH="1" flipV="1">
              <a:off x="2598" y="1026"/>
              <a:ext cx="957" cy="242"/>
              <a:chOff x="2532" y="1051"/>
              <a:chExt cx="893" cy="246"/>
            </a:xfrm>
          </p:grpSpPr>
          <p:grpSp>
            <p:nvGrpSpPr>
              <p:cNvPr id="18436" name="Group 14"/>
              <p:cNvGrpSpPr/>
              <p:nvPr/>
            </p:nvGrpSpPr>
            <p:grpSpPr>
              <a:xfrm>
                <a:off x="2532" y="1051"/>
                <a:ext cx="743" cy="185"/>
                <a:chOff x="1565" y="2568"/>
                <a:chExt cx="1118" cy="279"/>
              </a:xfrm>
            </p:grpSpPr>
            <p:sp>
              <p:nvSpPr>
                <p:cNvPr id="18437"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38"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39"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40"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441" name="Group 19"/>
              <p:cNvGrpSpPr/>
              <p:nvPr/>
            </p:nvGrpSpPr>
            <p:grpSpPr>
              <a:xfrm rot="1353540">
                <a:off x="2682" y="1111"/>
                <a:ext cx="743" cy="186"/>
                <a:chOff x="1565" y="2568"/>
                <a:chExt cx="1118" cy="279"/>
              </a:xfrm>
            </p:grpSpPr>
            <p:sp>
              <p:nvSpPr>
                <p:cNvPr id="18442"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43"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44"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45"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8446" name="Group 24"/>
            <p:cNvGrpSpPr/>
            <p:nvPr/>
          </p:nvGrpSpPr>
          <p:grpSpPr>
            <a:xfrm rot="-9970459" flipH="1" flipV="1">
              <a:off x="2688" y="1056"/>
              <a:ext cx="784" cy="198"/>
              <a:chOff x="2532" y="1051"/>
              <a:chExt cx="893" cy="246"/>
            </a:xfrm>
          </p:grpSpPr>
          <p:grpSp>
            <p:nvGrpSpPr>
              <p:cNvPr id="18447" name="Group 25"/>
              <p:cNvGrpSpPr/>
              <p:nvPr/>
            </p:nvGrpSpPr>
            <p:grpSpPr>
              <a:xfrm>
                <a:off x="2532" y="1051"/>
                <a:ext cx="743" cy="185"/>
                <a:chOff x="1565" y="2568"/>
                <a:chExt cx="1118" cy="279"/>
              </a:xfrm>
            </p:grpSpPr>
            <p:sp>
              <p:nvSpPr>
                <p:cNvPr id="18448"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49"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50"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51"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452" name="Group 30"/>
              <p:cNvGrpSpPr/>
              <p:nvPr/>
            </p:nvGrpSpPr>
            <p:grpSpPr>
              <a:xfrm rot="1353540">
                <a:off x="2682" y="1111"/>
                <a:ext cx="743" cy="186"/>
                <a:chOff x="1565" y="2568"/>
                <a:chExt cx="1118" cy="279"/>
              </a:xfrm>
            </p:grpSpPr>
            <p:sp>
              <p:nvSpPr>
                <p:cNvPr id="18453"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54"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55"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56"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8457" name="Group 35"/>
          <p:cNvGrpSpPr/>
          <p:nvPr/>
        </p:nvGrpSpPr>
        <p:grpSpPr>
          <a:xfrm rot="10082854">
            <a:off x="5032375" y="4465638"/>
            <a:ext cx="1198563" cy="303212"/>
            <a:chOff x="2598" y="1026"/>
            <a:chExt cx="957" cy="242"/>
          </a:xfrm>
        </p:grpSpPr>
        <p:grpSp>
          <p:nvGrpSpPr>
            <p:cNvPr id="18458" name="Group 36"/>
            <p:cNvGrpSpPr/>
            <p:nvPr/>
          </p:nvGrpSpPr>
          <p:grpSpPr>
            <a:xfrm rot="-9970459" flipH="1" flipV="1">
              <a:off x="2598" y="1026"/>
              <a:ext cx="957" cy="242"/>
              <a:chOff x="2532" y="1051"/>
              <a:chExt cx="893" cy="246"/>
            </a:xfrm>
          </p:grpSpPr>
          <p:grpSp>
            <p:nvGrpSpPr>
              <p:cNvPr id="18459" name="Group 37"/>
              <p:cNvGrpSpPr/>
              <p:nvPr/>
            </p:nvGrpSpPr>
            <p:grpSpPr>
              <a:xfrm>
                <a:off x="2532" y="1051"/>
                <a:ext cx="743" cy="185"/>
                <a:chOff x="1565" y="2568"/>
                <a:chExt cx="1118" cy="279"/>
              </a:xfrm>
            </p:grpSpPr>
            <p:sp>
              <p:nvSpPr>
                <p:cNvPr id="18460"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61"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62"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63"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464" name="Group 42"/>
              <p:cNvGrpSpPr/>
              <p:nvPr/>
            </p:nvGrpSpPr>
            <p:grpSpPr>
              <a:xfrm rot="1353540">
                <a:off x="2682" y="1111"/>
                <a:ext cx="743" cy="186"/>
                <a:chOff x="1565" y="2568"/>
                <a:chExt cx="1118" cy="279"/>
              </a:xfrm>
            </p:grpSpPr>
            <p:sp>
              <p:nvSpPr>
                <p:cNvPr id="18465"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66"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67"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68"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8469" name="Group 47"/>
            <p:cNvGrpSpPr/>
            <p:nvPr/>
          </p:nvGrpSpPr>
          <p:grpSpPr>
            <a:xfrm rot="-9970459" flipH="1" flipV="1">
              <a:off x="2688" y="1056"/>
              <a:ext cx="784" cy="198"/>
              <a:chOff x="2532" y="1051"/>
              <a:chExt cx="893" cy="246"/>
            </a:xfrm>
          </p:grpSpPr>
          <p:grpSp>
            <p:nvGrpSpPr>
              <p:cNvPr id="18470" name="Group 48"/>
              <p:cNvGrpSpPr/>
              <p:nvPr/>
            </p:nvGrpSpPr>
            <p:grpSpPr>
              <a:xfrm>
                <a:off x="2532" y="1051"/>
                <a:ext cx="743" cy="185"/>
                <a:chOff x="1565" y="2568"/>
                <a:chExt cx="1118" cy="279"/>
              </a:xfrm>
            </p:grpSpPr>
            <p:sp>
              <p:nvSpPr>
                <p:cNvPr id="18471"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72"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73"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74"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475" name="Group 53"/>
              <p:cNvGrpSpPr/>
              <p:nvPr/>
            </p:nvGrpSpPr>
            <p:grpSpPr>
              <a:xfrm rot="1353540">
                <a:off x="2682" y="1111"/>
                <a:ext cx="743" cy="186"/>
                <a:chOff x="1565" y="2568"/>
                <a:chExt cx="1118" cy="279"/>
              </a:xfrm>
            </p:grpSpPr>
            <p:sp>
              <p:nvSpPr>
                <p:cNvPr id="18476"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77"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78"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79"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8480" name="Group 58"/>
          <p:cNvGrpSpPr/>
          <p:nvPr/>
        </p:nvGrpSpPr>
        <p:grpSpPr>
          <a:xfrm rot="10082854">
            <a:off x="7407275" y="4464050"/>
            <a:ext cx="1196975" cy="303213"/>
            <a:chOff x="2598" y="1026"/>
            <a:chExt cx="957" cy="242"/>
          </a:xfrm>
        </p:grpSpPr>
        <p:grpSp>
          <p:nvGrpSpPr>
            <p:cNvPr id="18481" name="Group 59"/>
            <p:cNvGrpSpPr/>
            <p:nvPr/>
          </p:nvGrpSpPr>
          <p:grpSpPr>
            <a:xfrm rot="-9970459" flipH="1" flipV="1">
              <a:off x="2598" y="1026"/>
              <a:ext cx="957" cy="242"/>
              <a:chOff x="2532" y="1051"/>
              <a:chExt cx="893" cy="246"/>
            </a:xfrm>
          </p:grpSpPr>
          <p:grpSp>
            <p:nvGrpSpPr>
              <p:cNvPr id="18482" name="Group 60"/>
              <p:cNvGrpSpPr/>
              <p:nvPr/>
            </p:nvGrpSpPr>
            <p:grpSpPr>
              <a:xfrm>
                <a:off x="2532" y="1051"/>
                <a:ext cx="743" cy="185"/>
                <a:chOff x="1565" y="2568"/>
                <a:chExt cx="1118" cy="279"/>
              </a:xfrm>
            </p:grpSpPr>
            <p:sp>
              <p:nvSpPr>
                <p:cNvPr id="18483"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84"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85"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86"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487" name="Group 65"/>
              <p:cNvGrpSpPr/>
              <p:nvPr/>
            </p:nvGrpSpPr>
            <p:grpSpPr>
              <a:xfrm rot="1353540">
                <a:off x="2682" y="1111"/>
                <a:ext cx="743" cy="186"/>
                <a:chOff x="1565" y="2568"/>
                <a:chExt cx="1118" cy="279"/>
              </a:xfrm>
            </p:grpSpPr>
            <p:sp>
              <p:nvSpPr>
                <p:cNvPr id="18488"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89"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90"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91"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8492" name="Group 70"/>
            <p:cNvGrpSpPr/>
            <p:nvPr/>
          </p:nvGrpSpPr>
          <p:grpSpPr>
            <a:xfrm rot="-9970459" flipH="1" flipV="1">
              <a:off x="2688" y="1056"/>
              <a:ext cx="784" cy="198"/>
              <a:chOff x="2532" y="1051"/>
              <a:chExt cx="893" cy="246"/>
            </a:xfrm>
          </p:grpSpPr>
          <p:grpSp>
            <p:nvGrpSpPr>
              <p:cNvPr id="18493" name="Group 71"/>
              <p:cNvGrpSpPr/>
              <p:nvPr/>
            </p:nvGrpSpPr>
            <p:grpSpPr>
              <a:xfrm>
                <a:off x="2532" y="1051"/>
                <a:ext cx="743" cy="185"/>
                <a:chOff x="1565" y="2568"/>
                <a:chExt cx="1118" cy="279"/>
              </a:xfrm>
            </p:grpSpPr>
            <p:sp>
              <p:nvSpPr>
                <p:cNvPr id="18494"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95"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96"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497"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498" name="Group 76"/>
              <p:cNvGrpSpPr/>
              <p:nvPr/>
            </p:nvGrpSpPr>
            <p:grpSpPr>
              <a:xfrm rot="1353540">
                <a:off x="2682" y="1111"/>
                <a:ext cx="743" cy="186"/>
                <a:chOff x="1565" y="2568"/>
                <a:chExt cx="1118" cy="279"/>
              </a:xfrm>
            </p:grpSpPr>
            <p:sp>
              <p:nvSpPr>
                <p:cNvPr id="18499"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00"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01"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02"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8503" name="Group 81"/>
          <p:cNvGrpSpPr/>
          <p:nvPr/>
        </p:nvGrpSpPr>
        <p:grpSpPr>
          <a:xfrm>
            <a:off x="6675438" y="1809750"/>
            <a:ext cx="1196975" cy="303213"/>
            <a:chOff x="2598" y="1026"/>
            <a:chExt cx="957" cy="242"/>
          </a:xfrm>
        </p:grpSpPr>
        <p:grpSp>
          <p:nvGrpSpPr>
            <p:cNvPr id="18504" name="Group 82"/>
            <p:cNvGrpSpPr/>
            <p:nvPr/>
          </p:nvGrpSpPr>
          <p:grpSpPr>
            <a:xfrm rot="-9970459" flipH="1" flipV="1">
              <a:off x="2598" y="1026"/>
              <a:ext cx="957" cy="242"/>
              <a:chOff x="2532" y="1051"/>
              <a:chExt cx="893" cy="246"/>
            </a:xfrm>
          </p:grpSpPr>
          <p:grpSp>
            <p:nvGrpSpPr>
              <p:cNvPr id="18505" name="Group 83"/>
              <p:cNvGrpSpPr/>
              <p:nvPr/>
            </p:nvGrpSpPr>
            <p:grpSpPr>
              <a:xfrm>
                <a:off x="2532" y="1051"/>
                <a:ext cx="743" cy="185"/>
                <a:chOff x="1565" y="2568"/>
                <a:chExt cx="1118" cy="279"/>
              </a:xfrm>
            </p:grpSpPr>
            <p:sp>
              <p:nvSpPr>
                <p:cNvPr id="18506"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07"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08"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09"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510" name="Group 88"/>
              <p:cNvGrpSpPr/>
              <p:nvPr/>
            </p:nvGrpSpPr>
            <p:grpSpPr>
              <a:xfrm rot="1353540">
                <a:off x="2682" y="1111"/>
                <a:ext cx="743" cy="186"/>
                <a:chOff x="1565" y="2568"/>
                <a:chExt cx="1118" cy="279"/>
              </a:xfrm>
            </p:grpSpPr>
            <p:sp>
              <p:nvSpPr>
                <p:cNvPr id="18511"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12"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13"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14"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8515" name="Group 93"/>
            <p:cNvGrpSpPr/>
            <p:nvPr/>
          </p:nvGrpSpPr>
          <p:grpSpPr>
            <a:xfrm rot="-9970459" flipH="1" flipV="1">
              <a:off x="2688" y="1056"/>
              <a:ext cx="784" cy="198"/>
              <a:chOff x="2532" y="1051"/>
              <a:chExt cx="893" cy="246"/>
            </a:xfrm>
          </p:grpSpPr>
          <p:grpSp>
            <p:nvGrpSpPr>
              <p:cNvPr id="18516" name="Group 94"/>
              <p:cNvGrpSpPr/>
              <p:nvPr/>
            </p:nvGrpSpPr>
            <p:grpSpPr>
              <a:xfrm>
                <a:off x="2532" y="1051"/>
                <a:ext cx="743" cy="185"/>
                <a:chOff x="1565" y="2568"/>
                <a:chExt cx="1118" cy="279"/>
              </a:xfrm>
            </p:grpSpPr>
            <p:sp>
              <p:nvSpPr>
                <p:cNvPr id="18517"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18"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19"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20"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521" name="Group 99"/>
              <p:cNvGrpSpPr/>
              <p:nvPr/>
            </p:nvGrpSpPr>
            <p:grpSpPr>
              <a:xfrm rot="1353540">
                <a:off x="2682" y="1111"/>
                <a:ext cx="743" cy="186"/>
                <a:chOff x="1565" y="2568"/>
                <a:chExt cx="1118" cy="279"/>
              </a:xfrm>
            </p:grpSpPr>
            <p:sp>
              <p:nvSpPr>
                <p:cNvPr id="18522"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23"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24"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25"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8526" name="Group 104"/>
          <p:cNvGrpSpPr/>
          <p:nvPr/>
        </p:nvGrpSpPr>
        <p:grpSpPr>
          <a:xfrm rot="344040">
            <a:off x="7958138" y="3644900"/>
            <a:ext cx="1198562" cy="303213"/>
            <a:chOff x="2598" y="1026"/>
            <a:chExt cx="957" cy="242"/>
          </a:xfrm>
        </p:grpSpPr>
        <p:grpSp>
          <p:nvGrpSpPr>
            <p:cNvPr id="18527" name="Group 105"/>
            <p:cNvGrpSpPr/>
            <p:nvPr/>
          </p:nvGrpSpPr>
          <p:grpSpPr>
            <a:xfrm rot="-9970459" flipH="1" flipV="1">
              <a:off x="2598" y="1026"/>
              <a:ext cx="957" cy="242"/>
              <a:chOff x="2532" y="1051"/>
              <a:chExt cx="893" cy="246"/>
            </a:xfrm>
          </p:grpSpPr>
          <p:grpSp>
            <p:nvGrpSpPr>
              <p:cNvPr id="18528" name="Group 106"/>
              <p:cNvGrpSpPr/>
              <p:nvPr/>
            </p:nvGrpSpPr>
            <p:grpSpPr>
              <a:xfrm>
                <a:off x="2532" y="1051"/>
                <a:ext cx="743" cy="185"/>
                <a:chOff x="1565" y="2568"/>
                <a:chExt cx="1118" cy="279"/>
              </a:xfrm>
            </p:grpSpPr>
            <p:sp>
              <p:nvSpPr>
                <p:cNvPr id="18529"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30"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31"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32"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533" name="Group 111"/>
              <p:cNvGrpSpPr/>
              <p:nvPr/>
            </p:nvGrpSpPr>
            <p:grpSpPr>
              <a:xfrm rot="1353540">
                <a:off x="2682" y="1111"/>
                <a:ext cx="743" cy="186"/>
                <a:chOff x="1565" y="2568"/>
                <a:chExt cx="1118" cy="279"/>
              </a:xfrm>
            </p:grpSpPr>
            <p:sp>
              <p:nvSpPr>
                <p:cNvPr id="18534"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35"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36"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37"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8538" name="Group 116"/>
            <p:cNvGrpSpPr/>
            <p:nvPr/>
          </p:nvGrpSpPr>
          <p:grpSpPr>
            <a:xfrm rot="-9970459" flipH="1" flipV="1">
              <a:off x="2688" y="1056"/>
              <a:ext cx="784" cy="198"/>
              <a:chOff x="2532" y="1051"/>
              <a:chExt cx="893" cy="246"/>
            </a:xfrm>
          </p:grpSpPr>
          <p:grpSp>
            <p:nvGrpSpPr>
              <p:cNvPr id="18539" name="Group 117"/>
              <p:cNvGrpSpPr/>
              <p:nvPr/>
            </p:nvGrpSpPr>
            <p:grpSpPr>
              <a:xfrm>
                <a:off x="2532" y="1051"/>
                <a:ext cx="743" cy="185"/>
                <a:chOff x="1565" y="2568"/>
                <a:chExt cx="1118" cy="279"/>
              </a:xfrm>
            </p:grpSpPr>
            <p:sp>
              <p:nvSpPr>
                <p:cNvPr id="18540"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41"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42"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43"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544" name="Group 122"/>
              <p:cNvGrpSpPr/>
              <p:nvPr/>
            </p:nvGrpSpPr>
            <p:grpSpPr>
              <a:xfrm rot="1353540">
                <a:off x="2682" y="1111"/>
                <a:ext cx="743" cy="186"/>
                <a:chOff x="1565" y="2568"/>
                <a:chExt cx="1118" cy="279"/>
              </a:xfrm>
            </p:grpSpPr>
            <p:sp>
              <p:nvSpPr>
                <p:cNvPr id="18545"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46"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47"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48"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8549" name="Group 127"/>
          <p:cNvGrpSpPr/>
          <p:nvPr/>
        </p:nvGrpSpPr>
        <p:grpSpPr>
          <a:xfrm rot="-232145">
            <a:off x="5551488" y="3617913"/>
            <a:ext cx="1235075" cy="331787"/>
            <a:chOff x="1824" y="2448"/>
            <a:chExt cx="987" cy="266"/>
          </a:xfrm>
        </p:grpSpPr>
        <p:grpSp>
          <p:nvGrpSpPr>
            <p:cNvPr id="18550" name="Group 128"/>
            <p:cNvGrpSpPr/>
            <p:nvPr/>
          </p:nvGrpSpPr>
          <p:grpSpPr>
            <a:xfrm rot="513316">
              <a:off x="1824" y="2448"/>
              <a:ext cx="957" cy="242"/>
              <a:chOff x="2598" y="1026"/>
              <a:chExt cx="957" cy="242"/>
            </a:xfrm>
          </p:grpSpPr>
          <p:grpSp>
            <p:nvGrpSpPr>
              <p:cNvPr id="18551" name="Group 129"/>
              <p:cNvGrpSpPr/>
              <p:nvPr/>
            </p:nvGrpSpPr>
            <p:grpSpPr>
              <a:xfrm rot="-9970459" flipH="1" flipV="1">
                <a:off x="2598" y="1026"/>
                <a:ext cx="957" cy="242"/>
                <a:chOff x="2532" y="1051"/>
                <a:chExt cx="893" cy="246"/>
              </a:xfrm>
            </p:grpSpPr>
            <p:grpSp>
              <p:nvGrpSpPr>
                <p:cNvPr id="18552" name="Group 130"/>
                <p:cNvGrpSpPr/>
                <p:nvPr/>
              </p:nvGrpSpPr>
              <p:grpSpPr>
                <a:xfrm>
                  <a:off x="2532" y="1051"/>
                  <a:ext cx="743" cy="185"/>
                  <a:chOff x="1565" y="2568"/>
                  <a:chExt cx="1118" cy="279"/>
                </a:xfrm>
              </p:grpSpPr>
              <p:sp>
                <p:nvSpPr>
                  <p:cNvPr id="18553"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54"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55"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56"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557" name="Group 135"/>
                <p:cNvGrpSpPr/>
                <p:nvPr/>
              </p:nvGrpSpPr>
              <p:grpSpPr>
                <a:xfrm rot="1353540">
                  <a:off x="2682" y="1111"/>
                  <a:ext cx="743" cy="186"/>
                  <a:chOff x="1565" y="2568"/>
                  <a:chExt cx="1118" cy="279"/>
                </a:xfrm>
              </p:grpSpPr>
              <p:sp>
                <p:nvSpPr>
                  <p:cNvPr id="18558"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59"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60"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61"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8562" name="Group 140"/>
              <p:cNvGrpSpPr/>
              <p:nvPr/>
            </p:nvGrpSpPr>
            <p:grpSpPr>
              <a:xfrm rot="-9970459" flipH="1" flipV="1">
                <a:off x="2688" y="1056"/>
                <a:ext cx="784" cy="198"/>
                <a:chOff x="2532" y="1051"/>
                <a:chExt cx="893" cy="246"/>
              </a:xfrm>
            </p:grpSpPr>
            <p:grpSp>
              <p:nvGrpSpPr>
                <p:cNvPr id="18563" name="Group 141"/>
                <p:cNvGrpSpPr/>
                <p:nvPr/>
              </p:nvGrpSpPr>
              <p:grpSpPr>
                <a:xfrm>
                  <a:off x="2532" y="1051"/>
                  <a:ext cx="743" cy="185"/>
                  <a:chOff x="1565" y="2568"/>
                  <a:chExt cx="1118" cy="279"/>
                </a:xfrm>
              </p:grpSpPr>
              <p:sp>
                <p:nvSpPr>
                  <p:cNvPr id="18564"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65"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66"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67"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568" name="Group 146"/>
                <p:cNvGrpSpPr/>
                <p:nvPr/>
              </p:nvGrpSpPr>
              <p:grpSpPr>
                <a:xfrm rot="1353540">
                  <a:off x="2682" y="1111"/>
                  <a:ext cx="743" cy="186"/>
                  <a:chOff x="1565" y="2568"/>
                  <a:chExt cx="1118" cy="279"/>
                </a:xfrm>
              </p:grpSpPr>
              <p:sp>
                <p:nvSpPr>
                  <p:cNvPr id="18569"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70"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71"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72"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8573" name="Group 151"/>
            <p:cNvGrpSpPr/>
            <p:nvPr/>
          </p:nvGrpSpPr>
          <p:grpSpPr>
            <a:xfrm rot="513316">
              <a:off x="1854" y="2472"/>
              <a:ext cx="957" cy="242"/>
              <a:chOff x="2598" y="1026"/>
              <a:chExt cx="957" cy="242"/>
            </a:xfrm>
          </p:grpSpPr>
          <p:grpSp>
            <p:nvGrpSpPr>
              <p:cNvPr id="18574" name="Group 152"/>
              <p:cNvGrpSpPr/>
              <p:nvPr/>
            </p:nvGrpSpPr>
            <p:grpSpPr>
              <a:xfrm rot="-9970459" flipH="1" flipV="1">
                <a:off x="2598" y="1026"/>
                <a:ext cx="957" cy="242"/>
                <a:chOff x="2532" y="1051"/>
                <a:chExt cx="893" cy="246"/>
              </a:xfrm>
            </p:grpSpPr>
            <p:grpSp>
              <p:nvGrpSpPr>
                <p:cNvPr id="18575" name="Group 153"/>
                <p:cNvGrpSpPr/>
                <p:nvPr/>
              </p:nvGrpSpPr>
              <p:grpSpPr>
                <a:xfrm>
                  <a:off x="2532" y="1051"/>
                  <a:ext cx="743" cy="185"/>
                  <a:chOff x="1565" y="2568"/>
                  <a:chExt cx="1118" cy="279"/>
                </a:xfrm>
              </p:grpSpPr>
              <p:sp>
                <p:nvSpPr>
                  <p:cNvPr id="18576"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77"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78"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79"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580" name="Group 158"/>
                <p:cNvGrpSpPr/>
                <p:nvPr/>
              </p:nvGrpSpPr>
              <p:grpSpPr>
                <a:xfrm rot="1353540">
                  <a:off x="2682" y="1111"/>
                  <a:ext cx="743" cy="186"/>
                  <a:chOff x="1565" y="2568"/>
                  <a:chExt cx="1118" cy="279"/>
                </a:xfrm>
              </p:grpSpPr>
              <p:sp>
                <p:nvSpPr>
                  <p:cNvPr id="18581"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82"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83"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84"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8585" name="Group 163"/>
              <p:cNvGrpSpPr/>
              <p:nvPr/>
            </p:nvGrpSpPr>
            <p:grpSpPr>
              <a:xfrm rot="-9970459" flipH="1" flipV="1">
                <a:off x="2688" y="1056"/>
                <a:ext cx="784" cy="198"/>
                <a:chOff x="2532" y="1051"/>
                <a:chExt cx="893" cy="246"/>
              </a:xfrm>
            </p:grpSpPr>
            <p:grpSp>
              <p:nvGrpSpPr>
                <p:cNvPr id="18586" name="Group 164"/>
                <p:cNvGrpSpPr/>
                <p:nvPr/>
              </p:nvGrpSpPr>
              <p:grpSpPr>
                <a:xfrm>
                  <a:off x="2532" y="1051"/>
                  <a:ext cx="743" cy="185"/>
                  <a:chOff x="1565" y="2568"/>
                  <a:chExt cx="1118" cy="279"/>
                </a:xfrm>
              </p:grpSpPr>
              <p:sp>
                <p:nvSpPr>
                  <p:cNvPr id="18587"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88"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89"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90"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8591" name="Group 169"/>
                <p:cNvGrpSpPr/>
                <p:nvPr/>
              </p:nvGrpSpPr>
              <p:grpSpPr>
                <a:xfrm rot="1353540">
                  <a:off x="2682" y="1111"/>
                  <a:ext cx="743" cy="186"/>
                  <a:chOff x="1565" y="2568"/>
                  <a:chExt cx="1118" cy="279"/>
                </a:xfrm>
              </p:grpSpPr>
              <p:sp>
                <p:nvSpPr>
                  <p:cNvPr id="18592"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93"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94"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8595"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18596" name="Rectangle 177"/>
          <p:cNvSpPr/>
          <p:nvPr/>
        </p:nvSpPr>
        <p:spPr>
          <a:xfrm>
            <a:off x="434975" y="274320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广义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18597" name="Rectangle 178"/>
          <p:cNvSpPr/>
          <p:nvPr/>
        </p:nvSpPr>
        <p:spPr>
          <a:xfrm>
            <a:off x="434975" y="3571875"/>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18598" name="Rectangle 179"/>
          <p:cNvSpPr/>
          <p:nvPr/>
        </p:nvSpPr>
        <p:spPr>
          <a:xfrm>
            <a:off x="434975" y="436245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2" name="文本框 1"/>
          <p:cNvSpPr txBox="1"/>
          <p:nvPr/>
        </p:nvSpPr>
        <p:spPr>
          <a:xfrm>
            <a:off x="363855" y="1234440"/>
            <a:ext cx="8365490" cy="2861310"/>
          </a:xfrm>
          <a:prstGeom prst="rect">
            <a:avLst/>
          </a:prstGeom>
          <a:noFill/>
          <a:ln w="9525">
            <a:noFill/>
          </a:ln>
        </p:spPr>
        <p:txBody>
          <a:bodyPr wrap="square">
            <a:spAutoFit/>
          </a:bodyPr>
          <a:p>
            <a:pPr indent="266700">
              <a:lnSpc>
                <a:spcPct val="150000"/>
              </a:lnSpc>
            </a:pPr>
            <a:r>
              <a:rPr lang="en-US" sz="2400" b="1">
                <a:latin typeface="Times New Roman" panose="02020603050405020304" pitchFamily="18" charset="0"/>
                <a:ea typeface="宋体" panose="02010600030101010101" pitchFamily="2" charset="-122"/>
              </a:rPr>
              <a:t>1</a:t>
            </a:r>
            <a:r>
              <a:rPr lang="en-US" sz="2400" b="1">
                <a:latin typeface="Calibri" panose="020F0502020204030204" charset="0"/>
              </a:rPr>
              <a:t>.</a:t>
            </a:r>
            <a:r>
              <a:rPr lang="zh-CN" sz="2400" b="1">
                <a:latin typeface="Calibri" panose="020F0502020204030204" charset="0"/>
                <a:ea typeface="宋体" panose="02010600030101010101" pitchFamily="2" charset="-122"/>
              </a:rPr>
              <a:t>机会成本</a:t>
            </a:r>
            <a:r>
              <a:rPr lang="zh-CN" sz="2400" b="1">
                <a:ea typeface="宋体" panose="02010600030101010101" pitchFamily="2" charset="-122"/>
              </a:rPr>
              <a:t>机会成本是指企业因持有一定数量的现金而丧失的再投资收益。现金的再投资收益一般是指将现金投资于有价证券所能获得的收益，是持有现金的机会成本。所以，现金的再投资收益通常称为现金的机会成本。</a:t>
            </a:r>
            <a:endParaRPr lang="zh-CN" altLang="en-US" sz="2400" b="1">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Line 2"/>
          <p:cNvSpPr/>
          <p:nvPr/>
        </p:nvSpPr>
        <p:spPr>
          <a:xfrm flipV="1">
            <a:off x="2368550" y="2057400"/>
            <a:ext cx="381000" cy="381000"/>
          </a:xfrm>
          <a:prstGeom prst="line">
            <a:avLst/>
          </a:prstGeom>
          <a:ln w="12700" cap="rnd" cmpd="sng">
            <a:solidFill>
              <a:srgbClr val="003366"/>
            </a:solidFill>
            <a:prstDash val="sysDot"/>
            <a:round/>
            <a:headEnd type="none" w="med" len="med"/>
            <a:tailEnd type="none" w="med" len="med"/>
          </a:ln>
        </p:spPr>
      </p:sp>
      <p:sp>
        <p:nvSpPr>
          <p:cNvPr id="5122" name="Line 3"/>
          <p:cNvSpPr/>
          <p:nvPr/>
        </p:nvSpPr>
        <p:spPr>
          <a:xfrm>
            <a:off x="2292350" y="4724400"/>
            <a:ext cx="457200" cy="304800"/>
          </a:xfrm>
          <a:prstGeom prst="line">
            <a:avLst/>
          </a:prstGeom>
          <a:ln w="12700" cap="rnd" cmpd="sng">
            <a:solidFill>
              <a:srgbClr val="003366"/>
            </a:solidFill>
            <a:prstDash val="sysDot"/>
            <a:round/>
            <a:headEnd type="none" w="med" len="med"/>
            <a:tailEnd type="none" w="med" len="med"/>
          </a:ln>
        </p:spPr>
      </p:sp>
      <p:sp>
        <p:nvSpPr>
          <p:cNvPr id="5123" name="Line 4"/>
          <p:cNvSpPr/>
          <p:nvPr/>
        </p:nvSpPr>
        <p:spPr>
          <a:xfrm>
            <a:off x="2749550" y="2057400"/>
            <a:ext cx="609600" cy="0"/>
          </a:xfrm>
          <a:prstGeom prst="line">
            <a:avLst/>
          </a:prstGeom>
          <a:ln w="12700" cap="rnd" cmpd="sng">
            <a:solidFill>
              <a:srgbClr val="003366"/>
            </a:solidFill>
            <a:prstDash val="sysDot"/>
            <a:round/>
            <a:headEnd type="none" w="med" len="med"/>
            <a:tailEnd type="none" w="med" len="med"/>
          </a:ln>
        </p:spPr>
      </p:sp>
      <p:sp>
        <p:nvSpPr>
          <p:cNvPr id="5124" name="Line 5"/>
          <p:cNvSpPr/>
          <p:nvPr/>
        </p:nvSpPr>
        <p:spPr>
          <a:xfrm>
            <a:off x="2749550" y="5029200"/>
            <a:ext cx="609600" cy="0"/>
          </a:xfrm>
          <a:prstGeom prst="line">
            <a:avLst/>
          </a:prstGeom>
          <a:ln w="12700" cap="rnd" cmpd="sng">
            <a:solidFill>
              <a:srgbClr val="003366"/>
            </a:solidFill>
            <a:prstDash val="sysDot"/>
            <a:round/>
            <a:headEnd type="none" w="med" len="med"/>
            <a:tailEnd type="none" w="med" len="med"/>
          </a:ln>
        </p:spPr>
      </p:sp>
      <p:sp>
        <p:nvSpPr>
          <p:cNvPr id="5125" name="Line 7"/>
          <p:cNvSpPr/>
          <p:nvPr/>
        </p:nvSpPr>
        <p:spPr>
          <a:xfrm flipV="1">
            <a:off x="2590800" y="3124200"/>
            <a:ext cx="685800" cy="46038"/>
          </a:xfrm>
          <a:prstGeom prst="line">
            <a:avLst/>
          </a:prstGeom>
          <a:ln w="12700" cap="rnd" cmpd="sng">
            <a:solidFill>
              <a:srgbClr val="003366"/>
            </a:solidFill>
            <a:prstDash val="sysDot"/>
            <a:round/>
            <a:headEnd type="none" w="med" len="med"/>
            <a:tailEnd type="none" w="med" len="med"/>
          </a:ln>
        </p:spPr>
      </p:sp>
      <p:sp>
        <p:nvSpPr>
          <p:cNvPr id="5126" name="Rectangle 9"/>
          <p:cNvSpPr>
            <a:spLocks noGrp="1"/>
          </p:cNvSpPr>
          <p:nvPr>
            <p:ph type="title"/>
          </p:nvPr>
        </p:nvSpPr>
        <p:spPr>
          <a:xfrm>
            <a:off x="457200" y="450850"/>
            <a:ext cx="8229600" cy="868363"/>
          </a:xfrm>
        </p:spPr>
        <p:txBody>
          <a:bodyPr wrap="square" lIns="91440" tIns="45720" rIns="91440" bIns="45720" anchor="ctr" anchorCtr="0"/>
          <a:p>
            <a:pPr eaLnBrk="1" hangingPunct="1"/>
            <a:r>
              <a:rPr lang="en-US" altLang="zh-CN" sz="3200" dirty="0">
                <a:ea typeface="宋体" panose="02010600030101010101" pitchFamily="2" charset="-122"/>
              </a:rPr>
              <a:t>  </a:t>
            </a:r>
            <a:r>
              <a:rPr lang="zh-CN" altLang="en-US" sz="3200" i="0" dirty="0">
                <a:ea typeface="宋体" panose="02010600030101010101" pitchFamily="2" charset="-122"/>
              </a:rPr>
              <a:t> 目 录</a:t>
            </a:r>
            <a:endParaRPr lang="zh-CN" altLang="en-US" sz="3200" i="0" dirty="0">
              <a:ea typeface="宋体" panose="02010600030101010101" pitchFamily="2" charset="-122"/>
            </a:endParaRPr>
          </a:p>
        </p:txBody>
      </p:sp>
      <p:grpSp>
        <p:nvGrpSpPr>
          <p:cNvPr id="5127" name="Group 10"/>
          <p:cNvGrpSpPr/>
          <p:nvPr/>
        </p:nvGrpSpPr>
        <p:grpSpPr>
          <a:xfrm>
            <a:off x="304800" y="2205038"/>
            <a:ext cx="2673350" cy="2671762"/>
            <a:chOff x="140" y="1419"/>
            <a:chExt cx="1684" cy="1683"/>
          </a:xfrm>
        </p:grpSpPr>
        <p:sp>
          <p:nvSpPr>
            <p:cNvPr id="7179" name="Oval 11"/>
            <p:cNvSpPr>
              <a:spLocks noChangeArrowheads="1"/>
            </p:cNvSpPr>
            <p:nvPr/>
          </p:nvSpPr>
          <p:spPr bwMode="gray">
            <a:xfrm>
              <a:off x="140" y="1419"/>
              <a:ext cx="1684" cy="1683"/>
            </a:xfrm>
            <a:prstGeom prst="ellipse">
              <a:avLst/>
            </a:prstGeom>
            <a:gradFill rotWithShape="1">
              <a:gsLst>
                <a:gs pos="0">
                  <a:schemeClr val="folHlink">
                    <a:gamma/>
                    <a:tint val="0"/>
                    <a:invGamma/>
                  </a:schemeClr>
                </a:gs>
                <a:gs pos="50000">
                  <a:schemeClr val="folHlink"/>
                </a:gs>
                <a:gs pos="100000">
                  <a:schemeClr val="folHlink">
                    <a:gamma/>
                    <a:tint val="0"/>
                    <a:invGamma/>
                  </a:schemeClr>
                </a:gs>
              </a:gsLst>
              <a:lin ang="2700000" scaled="1"/>
            </a:gradFill>
            <a:ln w="38100" algn="ctr">
              <a:noFill/>
              <a:round/>
            </a:ln>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80" name="Oval 12"/>
            <p:cNvSpPr>
              <a:spLocks noChangeArrowheads="1"/>
            </p:cNvSpPr>
            <p:nvPr/>
          </p:nvSpPr>
          <p:spPr bwMode="gray">
            <a:xfrm>
              <a:off x="251" y="1528"/>
              <a:ext cx="1461" cy="1463"/>
            </a:xfrm>
            <a:prstGeom prst="ellipse">
              <a:avLst/>
            </a:prstGeom>
            <a:gradFill rotWithShape="1">
              <a:gsLst>
                <a:gs pos="0">
                  <a:schemeClr val="folHlink">
                    <a:gamma/>
                    <a:shade val="54118"/>
                    <a:invGamma/>
                  </a:schemeClr>
                </a:gs>
                <a:gs pos="50000">
                  <a:schemeClr val="folHlink"/>
                </a:gs>
                <a:gs pos="100000">
                  <a:schemeClr val="folHlink">
                    <a:gamma/>
                    <a:shade val="54118"/>
                    <a:invGamma/>
                  </a:schemeClr>
                </a:gs>
              </a:gsLst>
              <a:lin ang="18900000" scaled="1"/>
            </a:gradFill>
            <a:ln w="3810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81" name="Oval 13"/>
            <p:cNvSpPr>
              <a:spLocks noChangeArrowheads="1"/>
            </p:cNvSpPr>
            <p:nvPr/>
          </p:nvSpPr>
          <p:spPr bwMode="gray">
            <a:xfrm>
              <a:off x="258" y="1536"/>
              <a:ext cx="1461" cy="1462"/>
            </a:xfrm>
            <a:prstGeom prst="ellipse">
              <a:avLst/>
            </a:prstGeom>
            <a:gradFill rotWithShape="1">
              <a:gsLst>
                <a:gs pos="0">
                  <a:schemeClr val="folHlink">
                    <a:gamma/>
                    <a:shade val="63529"/>
                    <a:invGamma/>
                  </a:schemeClr>
                </a:gs>
                <a:gs pos="100000">
                  <a:schemeClr val="folHlink">
                    <a:alpha val="0"/>
                  </a:schemeClr>
                </a:gs>
              </a:gsLst>
              <a:lin ang="2700000" scaled="1"/>
            </a:gradFill>
            <a:ln w="38100" algn="ctr">
              <a:noFill/>
              <a:round/>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31" name="Oval 14"/>
            <p:cNvSpPr/>
            <p:nvPr/>
          </p:nvSpPr>
          <p:spPr>
            <a:xfrm>
              <a:off x="323" y="1602"/>
              <a:ext cx="1317" cy="1316"/>
            </a:xfrm>
            <a:prstGeom prst="ellipse">
              <a:avLst/>
            </a:prstGeom>
            <a:solidFill>
              <a:srgbClr val="000000"/>
            </a:solidFill>
            <a:ln w="38100">
              <a:noFill/>
            </a:ln>
          </p:spPr>
          <p:txBody>
            <a:bodyPr anchor="ctr" anchorCtr="0">
              <a:spAutoFit/>
            </a:bodyPr>
            <a:p>
              <a:endParaRPr lang="zh-CN" altLang="en-US" dirty="0">
                <a:latin typeface="Arial" panose="020B0604020202020204" pitchFamily="34" charset="0"/>
                <a:ea typeface="宋体" panose="02010600030101010101" pitchFamily="2" charset="-122"/>
              </a:endParaRPr>
            </a:p>
          </p:txBody>
        </p:sp>
        <p:sp>
          <p:nvSpPr>
            <p:cNvPr id="5132" name="Oval 15"/>
            <p:cNvSpPr/>
            <p:nvPr/>
          </p:nvSpPr>
          <p:spPr>
            <a:xfrm>
              <a:off x="344" y="1623"/>
              <a:ext cx="1276" cy="1277"/>
            </a:xfrm>
            <a:prstGeom prst="ellipse">
              <a:avLst/>
            </a:prstGeom>
            <a:gradFill rotWithShape="1">
              <a:gsLst>
                <a:gs pos="0">
                  <a:srgbClr val="636869"/>
                </a:gs>
                <a:gs pos="100000">
                  <a:srgbClr val="D6E1E2"/>
                </a:gs>
              </a:gsLst>
              <a:lin ang="5400000" scaled="1"/>
              <a:tileRect/>
            </a:gradFill>
            <a:ln w="9525">
              <a:noFill/>
            </a:ln>
          </p:spPr>
          <p:txBody>
            <a:bodyPr vert="eaVert" wrap="none" anchor="ctr" anchorCtr="0"/>
            <a:p>
              <a:endParaRPr lang="zh-CN" altLang="en-US" dirty="0">
                <a:latin typeface="Arial" panose="020B0604020202020204" pitchFamily="34" charset="0"/>
                <a:ea typeface="宋体" panose="02010600030101010101" pitchFamily="2" charset="-122"/>
              </a:endParaRPr>
            </a:p>
          </p:txBody>
        </p:sp>
        <p:sp>
          <p:nvSpPr>
            <p:cNvPr id="5133" name="Oval 16"/>
            <p:cNvSpPr/>
            <p:nvPr/>
          </p:nvSpPr>
          <p:spPr>
            <a:xfrm>
              <a:off x="360" y="1630"/>
              <a:ext cx="1246" cy="1246"/>
            </a:xfrm>
            <a:prstGeom prst="ellipse">
              <a:avLst/>
            </a:prstGeom>
            <a:gradFill rotWithShape="1">
              <a:gsLst>
                <a:gs pos="0">
                  <a:srgbClr val="D6E1E2">
                    <a:alpha val="0"/>
                  </a:srgbClr>
                </a:gs>
                <a:gs pos="100000">
                  <a:srgbClr val="F1F5F5"/>
                </a:gs>
              </a:gsLst>
              <a:lin ang="5400000" scaled="1"/>
              <a:tileRect/>
            </a:gradFill>
            <a:ln w="9525">
              <a:noFill/>
            </a:ln>
          </p:spPr>
          <p:txBody>
            <a:bodyPr vert="eaVert" wrap="none" anchor="ctr" anchorCtr="0"/>
            <a:p>
              <a:endParaRPr lang="zh-CN" altLang="en-US" dirty="0">
                <a:latin typeface="Arial" panose="020B0604020202020204" pitchFamily="34" charset="0"/>
                <a:ea typeface="宋体" panose="02010600030101010101" pitchFamily="2" charset="-122"/>
              </a:endParaRPr>
            </a:p>
          </p:txBody>
        </p:sp>
        <p:sp>
          <p:nvSpPr>
            <p:cNvPr id="5134" name="Oval 17"/>
            <p:cNvSpPr/>
            <p:nvPr/>
          </p:nvSpPr>
          <p:spPr>
            <a:xfrm>
              <a:off x="374" y="1642"/>
              <a:ext cx="1184" cy="1164"/>
            </a:xfrm>
            <a:prstGeom prst="ellipse">
              <a:avLst/>
            </a:prstGeom>
            <a:gradFill rotWithShape="1">
              <a:gsLst>
                <a:gs pos="0">
                  <a:srgbClr val="AAB2B3"/>
                </a:gs>
                <a:gs pos="100000">
                  <a:srgbClr val="D6E1E2">
                    <a:alpha val="48000"/>
                  </a:srgbClr>
                </a:gs>
              </a:gsLst>
              <a:lin ang="5400000" scaled="1"/>
              <a:tileRect/>
            </a:gradFill>
            <a:ln w="9525">
              <a:noFill/>
            </a:ln>
          </p:spPr>
          <p:txBody>
            <a:bodyPr vert="eaVert" wrap="none" anchor="ctr" anchorCtr="0"/>
            <a:p>
              <a:endParaRPr lang="zh-CN" altLang="en-US" dirty="0">
                <a:latin typeface="Arial" panose="020B0604020202020204" pitchFamily="34" charset="0"/>
                <a:ea typeface="宋体" panose="02010600030101010101" pitchFamily="2" charset="-122"/>
              </a:endParaRPr>
            </a:p>
          </p:txBody>
        </p:sp>
        <p:sp>
          <p:nvSpPr>
            <p:cNvPr id="5135" name="Oval 18"/>
            <p:cNvSpPr/>
            <p:nvPr/>
          </p:nvSpPr>
          <p:spPr>
            <a:xfrm>
              <a:off x="443" y="1675"/>
              <a:ext cx="1053" cy="945"/>
            </a:xfrm>
            <a:prstGeom prst="ellipse">
              <a:avLst/>
            </a:prstGeom>
            <a:gradFill rotWithShape="1">
              <a:gsLst>
                <a:gs pos="0">
                  <a:srgbClr val="FFFFFF"/>
                </a:gs>
                <a:gs pos="100000">
                  <a:srgbClr val="D6E1E2">
                    <a:alpha val="37999"/>
                  </a:srgbClr>
                </a:gs>
              </a:gsLst>
              <a:lin ang="5400000" scaled="1"/>
              <a:tileRect/>
            </a:gradFill>
            <a:ln w="9525">
              <a:noFill/>
            </a:ln>
          </p:spPr>
          <p:txBody>
            <a:bodyPr vert="eaVert" wrap="none" anchor="ctr" anchorCtr="0"/>
            <a:p>
              <a:endParaRPr lang="zh-CN" altLang="en-US" dirty="0">
                <a:latin typeface="Arial" panose="020B0604020202020204" pitchFamily="34" charset="0"/>
                <a:ea typeface="宋体" panose="02010600030101010101" pitchFamily="2" charset="-122"/>
              </a:endParaRPr>
            </a:p>
          </p:txBody>
        </p:sp>
        <p:pic>
          <p:nvPicPr>
            <p:cNvPr id="5136" name="Picture 19" descr="mark"/>
            <p:cNvPicPr>
              <a:picLocks noChangeAspect="1"/>
            </p:cNvPicPr>
            <p:nvPr/>
          </p:nvPicPr>
          <p:blipFill>
            <a:blip r:embed="rId1"/>
            <a:stretch>
              <a:fillRect/>
            </a:stretch>
          </p:blipFill>
          <p:spPr>
            <a:xfrm>
              <a:off x="452" y="1773"/>
              <a:ext cx="1011" cy="1003"/>
            </a:xfrm>
            <a:prstGeom prst="rect">
              <a:avLst/>
            </a:prstGeom>
            <a:noFill/>
            <a:ln w="9525">
              <a:noFill/>
            </a:ln>
          </p:spPr>
        </p:pic>
      </p:grpSp>
      <p:sp>
        <p:nvSpPr>
          <p:cNvPr id="7188" name="AutoShape 20"/>
          <p:cNvSpPr>
            <a:spLocks noChangeArrowheads="1"/>
          </p:cNvSpPr>
          <p:nvPr/>
        </p:nvSpPr>
        <p:spPr bwMode="gray">
          <a:xfrm>
            <a:off x="3352800" y="1828800"/>
            <a:ext cx="5105400" cy="488950"/>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89" name="Rectangle 21">
            <a:hlinkClick r:id="rId2" action="ppaction://hlinksldjump"/>
          </p:cNvPr>
          <p:cNvSpPr/>
          <p:nvPr/>
        </p:nvSpPr>
        <p:spPr>
          <a:xfrm>
            <a:off x="3886200" y="1828800"/>
            <a:ext cx="4267200" cy="461963"/>
          </a:xfrm>
          <a:prstGeom prst="rect">
            <a:avLst/>
          </a:prstGeom>
          <a:noFill/>
          <a:ln w="9525">
            <a:noFill/>
          </a:ln>
        </p:spPr>
        <p:txBody>
          <a:bodyPr anchor="t" anchorCtr="0">
            <a:spAutoFit/>
          </a:bodyPr>
          <a:p>
            <a:pPr eaLnBrk="0" hangingPunct="0"/>
            <a:r>
              <a:rPr lang="zh-CN" altLang="en-US" sz="2400" b="1" dirty="0">
                <a:solidFill>
                  <a:srgbClr val="000000"/>
                </a:solidFill>
                <a:latin typeface="Arial" panose="020B0604020202020204" pitchFamily="34" charset="0"/>
                <a:ea typeface="宋体" panose="02010600030101010101" pitchFamily="2" charset="-122"/>
              </a:rPr>
              <a:t>第一节   营 运 资 金 概 述</a:t>
            </a:r>
            <a:endParaRPr lang="zh-CN" altLang="en-US" sz="2400" b="1" dirty="0">
              <a:solidFill>
                <a:srgbClr val="000000"/>
              </a:solidFill>
              <a:latin typeface="Arial" panose="020B0604020202020204" pitchFamily="34" charset="0"/>
              <a:ea typeface="宋体" panose="02010600030101010101" pitchFamily="2" charset="-122"/>
            </a:endParaRPr>
          </a:p>
        </p:txBody>
      </p:sp>
      <p:sp>
        <p:nvSpPr>
          <p:cNvPr id="7192" name="AutoShape 24"/>
          <p:cNvSpPr>
            <a:spLocks noChangeArrowheads="1"/>
          </p:cNvSpPr>
          <p:nvPr/>
        </p:nvSpPr>
        <p:spPr bwMode="gray">
          <a:xfrm>
            <a:off x="3429000" y="3886200"/>
            <a:ext cx="5105400" cy="488950"/>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93" name="Rectangle 25">
            <a:hlinkClick r:id="rId3" action="ppaction://hlinksldjump"/>
          </p:cNvPr>
          <p:cNvSpPr/>
          <p:nvPr/>
        </p:nvSpPr>
        <p:spPr>
          <a:xfrm>
            <a:off x="3962400" y="3886200"/>
            <a:ext cx="4114800" cy="461963"/>
          </a:xfrm>
          <a:prstGeom prst="rect">
            <a:avLst/>
          </a:prstGeom>
          <a:noFill/>
          <a:ln w="9525">
            <a:noFill/>
          </a:ln>
        </p:spPr>
        <p:txBody>
          <a:bodyPr anchor="t" anchorCtr="0">
            <a:spAutoFit/>
          </a:bodyPr>
          <a:p>
            <a:pPr eaLnBrk="0" hangingPunct="0"/>
            <a:r>
              <a:rPr lang="zh-CN" altLang="en-US" sz="2400" b="1" dirty="0">
                <a:solidFill>
                  <a:srgbClr val="000000"/>
                </a:solidFill>
                <a:latin typeface="Arial" panose="020B0604020202020204" pitchFamily="34" charset="0"/>
                <a:ea typeface="宋体" panose="02010600030101010101" pitchFamily="2" charset="-122"/>
              </a:rPr>
              <a:t>第三节  应 收 账 款 管 理</a:t>
            </a:r>
            <a:endParaRPr lang="zh-CN" altLang="en-US" sz="2400" b="1" dirty="0">
              <a:solidFill>
                <a:srgbClr val="000000"/>
              </a:solidFill>
              <a:latin typeface="Arial" panose="020B0604020202020204" pitchFamily="34" charset="0"/>
              <a:ea typeface="宋体" panose="02010600030101010101" pitchFamily="2" charset="-122"/>
            </a:endParaRPr>
          </a:p>
        </p:txBody>
      </p:sp>
      <p:sp>
        <p:nvSpPr>
          <p:cNvPr id="7194" name="Oval 26"/>
          <p:cNvSpPr>
            <a:spLocks noChangeArrowheads="1"/>
          </p:cNvSpPr>
          <p:nvPr/>
        </p:nvSpPr>
        <p:spPr bwMode="gray">
          <a:xfrm>
            <a:off x="3263900" y="1946275"/>
            <a:ext cx="228600" cy="228600"/>
          </a:xfrm>
          <a:prstGeom prst="ellipse">
            <a:avLst/>
          </a:prstGeom>
          <a:gradFill rotWithShape="1">
            <a:gsLst>
              <a:gs pos="0">
                <a:srgbClr val="E96E29"/>
              </a:gs>
              <a:gs pos="100000">
                <a:srgbClr val="E96E29">
                  <a:gamma/>
                  <a:shade val="66667"/>
                  <a:invGamma/>
                </a:srgb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96" name="Oval 28"/>
          <p:cNvSpPr>
            <a:spLocks noChangeArrowheads="1"/>
          </p:cNvSpPr>
          <p:nvPr/>
        </p:nvSpPr>
        <p:spPr bwMode="gray">
          <a:xfrm>
            <a:off x="3276600" y="4038600"/>
            <a:ext cx="228600" cy="228600"/>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00" name="AutoShape 32"/>
          <p:cNvSpPr>
            <a:spLocks noChangeArrowheads="1"/>
          </p:cNvSpPr>
          <p:nvPr/>
        </p:nvSpPr>
        <p:spPr bwMode="gray">
          <a:xfrm>
            <a:off x="3352800" y="4841875"/>
            <a:ext cx="5105400" cy="488950"/>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01" name="Rectangle 33">
            <a:hlinkClick r:id="" action="ppaction://noaction"/>
          </p:cNvPr>
          <p:cNvSpPr/>
          <p:nvPr/>
        </p:nvSpPr>
        <p:spPr>
          <a:xfrm>
            <a:off x="3886200" y="4876800"/>
            <a:ext cx="4419600" cy="461963"/>
          </a:xfrm>
          <a:prstGeom prst="rect">
            <a:avLst/>
          </a:prstGeom>
          <a:noFill/>
          <a:ln w="9525">
            <a:noFill/>
          </a:ln>
        </p:spPr>
        <p:txBody>
          <a:bodyPr anchor="t" anchorCtr="0">
            <a:spAutoFit/>
          </a:bodyPr>
          <a:p>
            <a:pPr eaLnBrk="0" hangingPunct="0"/>
            <a:r>
              <a:rPr lang="zh-CN" altLang="en-US" sz="2400" b="1" dirty="0">
                <a:solidFill>
                  <a:srgbClr val="000000"/>
                </a:solidFill>
                <a:latin typeface="Arial" panose="020B0604020202020204" pitchFamily="34" charset="0"/>
                <a:ea typeface="宋体" panose="02010600030101010101" pitchFamily="2" charset="-122"/>
              </a:rPr>
              <a:t>第四节  存 货 管 理</a:t>
            </a:r>
            <a:endParaRPr lang="zh-CN" altLang="en-US" sz="2400" b="1" dirty="0">
              <a:solidFill>
                <a:srgbClr val="000000"/>
              </a:solidFill>
              <a:latin typeface="Arial" panose="020B0604020202020204" pitchFamily="34" charset="0"/>
              <a:ea typeface="宋体" panose="02010600030101010101" pitchFamily="2" charset="-122"/>
            </a:endParaRPr>
          </a:p>
        </p:txBody>
      </p:sp>
      <p:sp>
        <p:nvSpPr>
          <p:cNvPr id="7202" name="Oval 34"/>
          <p:cNvSpPr>
            <a:spLocks noChangeArrowheads="1"/>
          </p:cNvSpPr>
          <p:nvPr/>
        </p:nvSpPr>
        <p:spPr bwMode="gray">
          <a:xfrm>
            <a:off x="3276600" y="4975225"/>
            <a:ext cx="228600" cy="228600"/>
          </a:xfrm>
          <a:prstGeom prst="ellipse">
            <a:avLst/>
          </a:prstGeom>
          <a:gradFill rotWithShape="1">
            <a:gsLst>
              <a:gs pos="0">
                <a:srgbClr val="DCDC48"/>
              </a:gs>
              <a:gs pos="100000">
                <a:srgbClr val="DCDC48">
                  <a:gamma/>
                  <a:shade val="66667"/>
                  <a:invGamma/>
                </a:srgb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AutoShape 24"/>
          <p:cNvSpPr>
            <a:spLocks noChangeArrowheads="1"/>
          </p:cNvSpPr>
          <p:nvPr/>
        </p:nvSpPr>
        <p:spPr bwMode="gray">
          <a:xfrm>
            <a:off x="3429000" y="2895600"/>
            <a:ext cx="5105400" cy="488950"/>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Oval 28"/>
          <p:cNvSpPr>
            <a:spLocks noChangeArrowheads="1"/>
          </p:cNvSpPr>
          <p:nvPr/>
        </p:nvSpPr>
        <p:spPr bwMode="gray">
          <a:xfrm>
            <a:off x="3276600" y="2971800"/>
            <a:ext cx="228600" cy="228600"/>
          </a:xfrm>
          <a:prstGeom prst="ellipse">
            <a:avLst/>
          </a:prstGeom>
          <a:solidFill>
            <a:schemeClr val="accent1">
              <a:lumMod val="75000"/>
            </a:schemeClr>
          </a:soli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Rectangle 25">
            <a:hlinkClick r:id="rId3" action="ppaction://hlinksldjump"/>
          </p:cNvPr>
          <p:cNvSpPr/>
          <p:nvPr/>
        </p:nvSpPr>
        <p:spPr>
          <a:xfrm>
            <a:off x="3886200" y="2895600"/>
            <a:ext cx="4267200" cy="461963"/>
          </a:xfrm>
          <a:prstGeom prst="rect">
            <a:avLst/>
          </a:prstGeom>
          <a:noFill/>
          <a:ln w="9525">
            <a:noFill/>
          </a:ln>
        </p:spPr>
        <p:txBody>
          <a:bodyPr anchor="t" anchorCtr="0">
            <a:spAutoFit/>
          </a:bodyPr>
          <a:p>
            <a:pPr eaLnBrk="0" hangingPunct="0"/>
            <a:r>
              <a:rPr lang="zh-CN" altLang="en-US" sz="2400" b="1" dirty="0">
                <a:solidFill>
                  <a:srgbClr val="000000"/>
                </a:solidFill>
                <a:latin typeface="Arial" panose="020B0604020202020204" pitchFamily="34" charset="0"/>
                <a:ea typeface="宋体" panose="02010600030101010101" pitchFamily="2" charset="-122"/>
              </a:rPr>
              <a:t>第二节   现 金 管 理</a:t>
            </a:r>
            <a:endParaRPr lang="zh-CN" altLang="en-US" sz="2400" b="1" dirty="0">
              <a:solidFill>
                <a:srgbClr val="000000"/>
              </a:solidFill>
              <a:latin typeface="Arial" panose="020B0604020202020204" pitchFamily="34" charset="0"/>
              <a:ea typeface="宋体" panose="02010600030101010101" pitchFamily="2" charset="-122"/>
            </a:endParaRPr>
          </a:p>
        </p:txBody>
      </p:sp>
      <p:sp>
        <p:nvSpPr>
          <p:cNvPr id="5149" name="Line 7"/>
          <p:cNvSpPr/>
          <p:nvPr/>
        </p:nvSpPr>
        <p:spPr>
          <a:xfrm>
            <a:off x="2819400" y="4114800"/>
            <a:ext cx="533400" cy="46038"/>
          </a:xfrm>
          <a:prstGeom prst="line">
            <a:avLst/>
          </a:prstGeom>
          <a:ln w="12700" cap="rnd" cmpd="sng">
            <a:solidFill>
              <a:srgbClr val="003366"/>
            </a:solidFill>
            <a:prstDash val="sysDot"/>
            <a:round/>
            <a:headEnd type="none" w="med" len="med"/>
            <a:tailEnd type="non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89"/>
                                        </p:tgtEl>
                                        <p:attrNameLst>
                                          <p:attrName>style.visibility</p:attrName>
                                        </p:attrNameLst>
                                      </p:cBhvr>
                                      <p:to>
                                        <p:strVal val="visible"/>
                                      </p:to>
                                    </p:set>
                                    <p:animEffect transition="in" filter="blinds(horizontal)">
                                      <p:cBhvr>
                                        <p:cTn id="7" dur="500"/>
                                        <p:tgtEl>
                                          <p:spTgt spid="718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93"/>
                                        </p:tgtEl>
                                        <p:attrNameLst>
                                          <p:attrName>style.visibility</p:attrName>
                                        </p:attrNameLst>
                                      </p:cBhvr>
                                      <p:to>
                                        <p:strVal val="visible"/>
                                      </p:to>
                                    </p:set>
                                    <p:animEffect transition="in" filter="blinds(horizontal)">
                                      <p:cBhvr>
                                        <p:cTn id="12" dur="500"/>
                                        <p:tgtEl>
                                          <p:spTgt spid="719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201"/>
                                        </p:tgtEl>
                                        <p:attrNameLst>
                                          <p:attrName>style.visibility</p:attrName>
                                        </p:attrNameLst>
                                      </p:cBhvr>
                                      <p:to>
                                        <p:strVal val="visible"/>
                                      </p:to>
                                    </p:set>
                                    <p:animEffect transition="in" filter="blinds(horizontal)">
                                      <p:cBhvr>
                                        <p:cTn id="17" dur="500"/>
                                        <p:tgtEl>
                                          <p:spTgt spid="720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linds(horizontal)">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9" grpId="0"/>
      <p:bldP spid="7193" grpId="0"/>
      <p:bldP spid="7201"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81000" y="1296035"/>
            <a:ext cx="8229600" cy="5029200"/>
          </a:xfrm>
        </p:spPr>
        <p:txBody>
          <a:bodyPr/>
          <a:p>
            <a:pPr marL="0" indent="0">
              <a:lnSpc>
                <a:spcPct val="150000"/>
              </a:lnSpc>
              <a:buNone/>
            </a:pPr>
            <a:r>
              <a:rPr lang="zh-CN" altLang="en-US" sz="2400" b="1"/>
              <a:t>2.管理成本</a:t>
            </a:r>
            <a:endParaRPr lang="zh-CN" altLang="en-US" sz="2400" b="1"/>
          </a:p>
          <a:p>
            <a:pPr>
              <a:lnSpc>
                <a:spcPct val="150000"/>
              </a:lnSpc>
            </a:pPr>
            <a:r>
              <a:rPr lang="zh-CN" altLang="en-US" sz="2400" b="1"/>
              <a:t>持有现金的管理成本是指企业为了对所持有的现金进行管理而发生的管理费用，主要包括管理人员的工资及必要的安全设施等。持有现金的管理成本具有固定成本的性质，在一定范围内，它一般与所持有现金的数量没有密切的关系。因此持有现金的管理成本属于决策无关成本。</a:t>
            </a:r>
            <a:endParaRPr lang="zh-CN" altLang="en-US" sz="2400" b="1"/>
          </a:p>
        </p:txBody>
      </p:sp>
      <p:sp>
        <p:nvSpPr>
          <p:cNvPr id="18433" name="Rectangle 2"/>
          <p:cNvSpPr>
            <a:spLocks noGrp="1"/>
          </p:cNvSpPr>
          <p:nvPr>
            <p:ph type="title"/>
            <p:custDataLst>
              <p:tags r:id="rId1"/>
            </p:custDataLst>
          </p:nvPr>
        </p:nvSpPr>
        <p:spPr/>
        <p:txBody>
          <a:bodyPr wrap="square" lIns="91440" tIns="45720" rIns="91440" bIns="45720" anchor="ctr" anchorCtr="0"/>
          <a:p>
            <a:pPr algn="l" eaLnBrk="1" hangingPunct="1"/>
            <a:r>
              <a:rPr lang="zh-CN" altLang="en-US" sz="3200" i="0">
                <a:sym typeface="+mn-ea"/>
              </a:rPr>
              <a:t>二、现金的持有成本</a:t>
            </a:r>
            <a:endParaRPr lang="zh-CN" altLang="en-US" sz="3200" i="0" dirty="0">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81000" y="1296035"/>
            <a:ext cx="8229600" cy="5029200"/>
          </a:xfrm>
        </p:spPr>
        <p:txBody>
          <a:bodyPr/>
          <a:p>
            <a:pPr marL="0" indent="0">
              <a:lnSpc>
                <a:spcPct val="150000"/>
              </a:lnSpc>
              <a:buNone/>
            </a:pPr>
            <a:r>
              <a:rPr lang="zh-CN" altLang="en-US" sz="2400" b="1"/>
              <a:t>3.转换成本</a:t>
            </a:r>
            <a:endParaRPr lang="zh-CN" altLang="en-US" sz="2400" b="1"/>
          </a:p>
          <a:p>
            <a:pPr>
              <a:lnSpc>
                <a:spcPct val="150000"/>
              </a:lnSpc>
            </a:pPr>
            <a:r>
              <a:rPr lang="zh-CN" altLang="en-US" sz="2400" b="1"/>
              <a:t>转换成本是指企业用现金购入有价证券以及转换有价证券换取现金时付出的交易费用，即现金同有价证券之间相互转换的成本，如委托买卖佣金、委托手续费、证券过户费、实物交割手续费等。</a:t>
            </a:r>
            <a:endParaRPr lang="zh-CN" altLang="en-US" sz="2400" b="1"/>
          </a:p>
        </p:txBody>
      </p:sp>
      <p:sp>
        <p:nvSpPr>
          <p:cNvPr id="18433" name="Rectangle 2"/>
          <p:cNvSpPr>
            <a:spLocks noGrp="1"/>
          </p:cNvSpPr>
          <p:nvPr>
            <p:ph type="title"/>
            <p:custDataLst>
              <p:tags r:id="rId1"/>
            </p:custDataLst>
          </p:nvPr>
        </p:nvSpPr>
        <p:spPr/>
        <p:txBody>
          <a:bodyPr wrap="square" lIns="91440" tIns="45720" rIns="91440" bIns="45720" anchor="ctr" anchorCtr="0"/>
          <a:p>
            <a:pPr algn="l" eaLnBrk="1" hangingPunct="1"/>
            <a:r>
              <a:rPr lang="zh-CN" altLang="en-US" sz="3200" i="0">
                <a:sym typeface="+mn-ea"/>
              </a:rPr>
              <a:t>二、现金的持有成本</a:t>
            </a:r>
            <a:endParaRPr lang="zh-CN" altLang="en-US" sz="3200" i="0" dirty="0">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46050" y="991235"/>
            <a:ext cx="8726170" cy="5029200"/>
          </a:xfrm>
        </p:spPr>
        <p:txBody>
          <a:bodyPr/>
          <a:p>
            <a:pPr>
              <a:lnSpc>
                <a:spcPct val="150000"/>
              </a:lnSpc>
            </a:pPr>
            <a:r>
              <a:rPr lang="zh-CN" altLang="en-US" sz="2400" b="1"/>
              <a:t>4.短缺成本</a:t>
            </a:r>
            <a:endParaRPr lang="zh-CN" altLang="en-US" sz="2400" b="1"/>
          </a:p>
          <a:p>
            <a:pPr>
              <a:lnSpc>
                <a:spcPct val="150000"/>
              </a:lnSpc>
            </a:pPr>
            <a:r>
              <a:rPr lang="zh-CN" altLang="en-US" sz="2400" b="1"/>
              <a:t>    现金的短缺成本是指在现金持有量不足而又无法及时通过有价证券变现加以补充而给企业造成的损失，包括直接损失和间接损失。直接损失是由于现金的短缺使企业的生产经营及投资受到影响而造成的损失，例如，由于现金短缺而无法购进急需的原材料，从而使企业的生产经营及投资中断给企业造成的损失。间接损失是指由于现金的短缺给企业带来的无形损失，例如，由于现金短缺而不能按期支付货款或不能按期归还贷款，这将给企业的信用和企业的形象造成损害。</a:t>
            </a:r>
            <a:endParaRPr lang="zh-CN" altLang="en-US" sz="2400" b="1"/>
          </a:p>
        </p:txBody>
      </p:sp>
      <p:sp>
        <p:nvSpPr>
          <p:cNvPr id="18433" name="Rectangle 2"/>
          <p:cNvSpPr>
            <a:spLocks noGrp="1"/>
          </p:cNvSpPr>
          <p:nvPr>
            <p:ph type="title"/>
            <p:custDataLst>
              <p:tags r:id="rId1"/>
            </p:custDataLst>
          </p:nvPr>
        </p:nvSpPr>
        <p:spPr/>
        <p:txBody>
          <a:bodyPr wrap="square" lIns="91440" tIns="45720" rIns="91440" bIns="45720" anchor="ctr" anchorCtr="0"/>
          <a:p>
            <a:pPr algn="l" eaLnBrk="1" hangingPunct="1"/>
            <a:r>
              <a:rPr lang="zh-CN" altLang="en-US" sz="3200" i="0">
                <a:sym typeface="+mn-ea"/>
              </a:rPr>
              <a:t>二、现金的持有成本</a:t>
            </a:r>
            <a:endParaRPr lang="zh-CN" altLang="en-US" sz="3200" i="0" dirty="0">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3" name="Rectangle 3"/>
          <p:cNvSpPr>
            <a:spLocks noGrp="1" noChangeArrowheads="1"/>
          </p:cNvSpPr>
          <p:nvPr>
            <p:ph idx="1"/>
          </p:nvPr>
        </p:nvSpPr>
        <p:spPr>
          <a:xfrm>
            <a:off x="4876800" y="1524635"/>
            <a:ext cx="2117090" cy="1914525"/>
          </a:xfrm>
          <a:ln>
            <a:solidFill>
              <a:schemeClr val="accent1"/>
            </a:solidFill>
          </a:ln>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
                <a:schemeClr val="accent2"/>
              </a:buClr>
              <a:buSzTx/>
              <a:buFont typeface="Wingdings" panose="05000000000000000000" pitchFamily="2" charset="2"/>
              <a:buChar char="Ø"/>
              <a:defRPr/>
            </a:pPr>
            <a:r>
              <a:rPr kumimoji="0" lang="en-US" altLang="zh-CN" sz="2000" b="1" i="0" u="none" strike="noStrike" kern="0" cap="none" spc="0" normalizeH="0" baseline="0" noProof="0" dirty="0" smtClean="0">
                <a:ln>
                  <a:noFill/>
                </a:ln>
                <a:solidFill>
                  <a:schemeClr val="tx1"/>
                </a:solidFill>
                <a:effectLst/>
                <a:uLnTx/>
                <a:uFillTx/>
                <a:latin typeface="楷体_GB2312" pitchFamily="49" charset="-122"/>
                <a:ea typeface="楷体_GB2312" pitchFamily="49" charset="-122"/>
                <a:cs typeface="+mn-cs"/>
              </a:rPr>
              <a:t>1.</a:t>
            </a:r>
            <a:r>
              <a:rPr kumimoji="0" lang="zh-CN" altLang="en-US" sz="2000" b="1" i="0" u="none" strike="noStrike" kern="0" cap="none" spc="0" normalizeH="0" baseline="0" noProof="0" dirty="0" smtClean="0">
                <a:ln>
                  <a:noFill/>
                </a:ln>
                <a:solidFill>
                  <a:schemeClr val="tx1"/>
                </a:solidFill>
                <a:effectLst/>
                <a:uLnTx/>
                <a:uFillTx/>
                <a:latin typeface="楷体_GB2312" pitchFamily="49" charset="-122"/>
                <a:ea typeface="楷体_GB2312" pitchFamily="49" charset="-122"/>
                <a:cs typeface="+mn-cs"/>
              </a:rPr>
              <a:t>机会成本</a:t>
            </a:r>
            <a:endParaRPr kumimoji="0" lang="en-US" altLang="zh-CN" sz="2000" b="1" i="0" u="none" strike="noStrike" kern="0" cap="none" spc="0" normalizeH="0" baseline="0" noProof="0" dirty="0" smtClean="0">
              <a:ln>
                <a:noFill/>
              </a:ln>
              <a:solidFill>
                <a:schemeClr val="tx1"/>
              </a:solidFill>
              <a:effectLst/>
              <a:uLnTx/>
              <a:uFillTx/>
              <a:latin typeface="楷体_GB2312" pitchFamily="49" charset="-122"/>
              <a:ea typeface="楷体_GB2312" pitchFamily="49" charset="-122"/>
              <a:cs typeface="+mn-cs"/>
            </a:endParaRPr>
          </a:p>
          <a:p>
            <a:pPr marL="342900" marR="0" lvl="0" indent="-342900" algn="l" defTabSz="914400" rtl="0" eaLnBrk="0" fontAlgn="base" latinLnBrk="0" hangingPunct="0">
              <a:lnSpc>
                <a:spcPct val="150000"/>
              </a:lnSpc>
              <a:spcBef>
                <a:spcPct val="20000"/>
              </a:spcBef>
              <a:spcAft>
                <a:spcPct val="0"/>
              </a:spcAft>
              <a:buClr>
                <a:schemeClr val="hlink"/>
              </a:buClr>
              <a:buSzTx/>
              <a:buFont typeface="Wingdings" panose="05000000000000000000" pitchFamily="2" charset="2"/>
              <a:buChar char="Ø"/>
              <a:defRPr/>
            </a:pPr>
            <a:r>
              <a:rPr kumimoji="0" lang="en-US" altLang="zh-CN" sz="2000" b="1" i="0" u="none" strike="noStrike" kern="0" cap="none" spc="0" normalizeH="0" baseline="0" noProof="0" dirty="0" smtClean="0">
                <a:ln>
                  <a:noFill/>
                </a:ln>
                <a:solidFill>
                  <a:schemeClr val="tx1"/>
                </a:solidFill>
                <a:effectLst/>
                <a:uLnTx/>
                <a:uFillTx/>
                <a:latin typeface="楷体_GB2312" pitchFamily="49" charset="-122"/>
                <a:ea typeface="楷体_GB2312" pitchFamily="49" charset="-122"/>
                <a:cs typeface="+mn-cs"/>
              </a:rPr>
              <a:t>2.</a:t>
            </a:r>
            <a:r>
              <a:rPr kumimoji="0" lang="zh-CN" altLang="en-US" sz="2000" b="1" i="0" u="none" strike="noStrike" kern="0" cap="none" spc="0" normalizeH="0" baseline="0" noProof="0" dirty="0" smtClean="0">
                <a:ln>
                  <a:noFill/>
                </a:ln>
                <a:solidFill>
                  <a:schemeClr val="tx1"/>
                </a:solidFill>
                <a:effectLst/>
                <a:uLnTx/>
                <a:uFillTx/>
                <a:latin typeface="楷体_GB2312" pitchFamily="49" charset="-122"/>
                <a:ea typeface="楷体_GB2312" pitchFamily="49" charset="-122"/>
                <a:cs typeface="+mn-cs"/>
              </a:rPr>
              <a:t>短缺成本</a:t>
            </a:r>
            <a:endParaRPr kumimoji="0" lang="en-US" altLang="zh-CN" sz="2000" b="1" i="0" u="none" strike="noStrike" kern="0" cap="none" spc="0" normalizeH="0" baseline="0" noProof="0" dirty="0" smtClean="0">
              <a:ln>
                <a:noFill/>
              </a:ln>
              <a:solidFill>
                <a:schemeClr val="tx1"/>
              </a:solidFill>
              <a:effectLst/>
              <a:uLnTx/>
              <a:uFillTx/>
              <a:latin typeface="楷体_GB2312" pitchFamily="49" charset="-122"/>
              <a:ea typeface="楷体_GB2312" pitchFamily="49" charset="-122"/>
              <a:cs typeface="+mn-cs"/>
            </a:endParaRPr>
          </a:p>
          <a:p>
            <a:pPr marL="342900" marR="0" lvl="0" indent="-342900" algn="l" defTabSz="914400" rtl="0" eaLnBrk="0" fontAlgn="base" latinLnBrk="0" hangingPunct="0">
              <a:lnSpc>
                <a:spcPct val="150000"/>
              </a:lnSpc>
              <a:spcBef>
                <a:spcPct val="20000"/>
              </a:spcBef>
              <a:spcAft>
                <a:spcPct val="0"/>
              </a:spcAft>
              <a:buClr>
                <a:schemeClr val="folHlink"/>
              </a:buClr>
              <a:buSzTx/>
              <a:buFont typeface="Wingdings" panose="05000000000000000000" pitchFamily="2" charset="2"/>
              <a:buChar char="Ø"/>
              <a:defRPr/>
            </a:pPr>
            <a:r>
              <a:rPr kumimoji="0" lang="en-US" altLang="zh-CN" sz="2000" b="1" i="0" u="none" strike="noStrike" kern="0" cap="none" spc="0" normalizeH="0" baseline="0" noProof="0" dirty="0" smtClean="0">
                <a:ln>
                  <a:noFill/>
                </a:ln>
                <a:solidFill>
                  <a:schemeClr val="tx1"/>
                </a:solidFill>
                <a:effectLst/>
                <a:uLnTx/>
                <a:uFillTx/>
                <a:latin typeface="楷体_GB2312" pitchFamily="49" charset="-122"/>
                <a:ea typeface="楷体_GB2312" pitchFamily="49" charset="-122"/>
                <a:cs typeface="+mn-cs"/>
              </a:rPr>
              <a:t>3.</a:t>
            </a:r>
            <a:r>
              <a:rPr kumimoji="0" lang="zh-CN" altLang="en-US" sz="2000" b="1" i="0" u="none" strike="noStrike" kern="0" cap="none" spc="0" normalizeH="0" baseline="0" noProof="0" dirty="0" smtClean="0">
                <a:ln>
                  <a:noFill/>
                </a:ln>
                <a:solidFill>
                  <a:schemeClr val="tx1"/>
                </a:solidFill>
                <a:effectLst/>
                <a:uLnTx/>
                <a:uFillTx/>
                <a:latin typeface="楷体_GB2312" pitchFamily="49" charset="-122"/>
                <a:ea typeface="楷体_GB2312" pitchFamily="49" charset="-122"/>
                <a:cs typeface="+mn-cs"/>
              </a:rPr>
              <a:t>管理成本</a:t>
            </a:r>
            <a:r>
              <a:rPr kumimoji="0" lang="en-US" altLang="zh-CN" sz="2000" b="0" i="0" u="none" strike="noStrike" kern="0" cap="none" spc="0" normalizeH="0" baseline="0" noProof="0" dirty="0" smtClean="0">
                <a:ln>
                  <a:noFill/>
                </a:ln>
                <a:solidFill>
                  <a:schemeClr val="tx1"/>
                </a:solidFill>
                <a:effectLst/>
                <a:uLnTx/>
                <a:uFillTx/>
                <a:latin typeface="楷体_GB2312" pitchFamily="49" charset="-122"/>
                <a:ea typeface="楷体_GB2312" pitchFamily="49" charset="-122"/>
                <a:cs typeface="+mn-cs"/>
              </a:rPr>
              <a:t>    </a:t>
            </a:r>
            <a:endParaRPr kumimoji="0" lang="zh-CN" altLang="en-US" sz="2000" b="0" i="0" u="none" strike="noStrike" kern="0" cap="none" spc="0" normalizeH="0" baseline="0" noProof="0" dirty="0" smtClean="0">
              <a:ln>
                <a:noFill/>
              </a:ln>
              <a:solidFill>
                <a:schemeClr val="tx1"/>
              </a:solidFill>
              <a:effectLst/>
              <a:uLnTx/>
              <a:uFillTx/>
              <a:latin typeface="楷体_GB2312" pitchFamily="49" charset="-122"/>
              <a:ea typeface="楷体_GB2312" pitchFamily="49" charset="-122"/>
              <a:cs typeface="+mn-cs"/>
            </a:endParaRPr>
          </a:p>
          <a:p>
            <a:pPr marL="742950" marR="0" lvl="1" indent="-285750" algn="l" defTabSz="914400" rtl="0" eaLnBrk="0" fontAlgn="base" latinLnBrk="0" hangingPunct="0">
              <a:lnSpc>
                <a:spcPct val="150000"/>
              </a:lnSpc>
              <a:spcBef>
                <a:spcPct val="20000"/>
              </a:spcBef>
              <a:spcAft>
                <a:spcPct val="0"/>
              </a:spcAft>
              <a:buClr>
                <a:schemeClr val="tx2"/>
              </a:buClr>
              <a:buSzTx/>
              <a:buFont typeface="Wingdings" panose="05000000000000000000" pitchFamily="2" charset="2"/>
              <a:buNone/>
              <a:defRPr/>
            </a:pPr>
            <a:r>
              <a:rPr kumimoji="0" lang="zh-CN" altLang="en-US" sz="2000" b="0" i="0" u="none" strike="noStrike" kern="0" cap="none" spc="0" normalizeH="0" baseline="0" noProof="0" dirty="0" smtClean="0">
                <a:ln>
                  <a:noFill/>
                </a:ln>
                <a:solidFill>
                  <a:schemeClr val="tx1"/>
                </a:solidFill>
                <a:effectLst/>
                <a:uLnTx/>
                <a:uFillTx/>
                <a:latin typeface="楷体_GB2312" pitchFamily="49" charset="-122"/>
                <a:ea typeface="楷体_GB2312" pitchFamily="49" charset="-122"/>
              </a:rPr>
              <a:t> </a:t>
            </a:r>
            <a:endParaRPr kumimoji="0" lang="zh-CN" altLang="en-US" sz="2000" b="0" i="0" u="none" strike="noStrike" kern="0" cap="none" spc="0" normalizeH="0" baseline="0" noProof="0" dirty="0" smtClean="0">
              <a:ln>
                <a:noFill/>
              </a:ln>
              <a:solidFill>
                <a:schemeClr val="tx1"/>
              </a:solidFill>
              <a:effectLst/>
              <a:uLnTx/>
              <a:uFillTx/>
              <a:latin typeface="楷体_GB2312" pitchFamily="49" charset="-122"/>
              <a:ea typeface="楷体_GB2312" pitchFamily="49" charset="-122"/>
            </a:endParaRPr>
          </a:p>
        </p:txBody>
      </p:sp>
      <p:sp>
        <p:nvSpPr>
          <p:cNvPr id="23554" name="AutoShape 4"/>
          <p:cNvSpPr/>
          <p:nvPr/>
        </p:nvSpPr>
        <p:spPr>
          <a:xfrm>
            <a:off x="3048000" y="1753235"/>
            <a:ext cx="1655445" cy="936625"/>
          </a:xfrm>
          <a:prstGeom prst="chevron">
            <a:avLst>
              <a:gd name="adj" fmla="val 38467"/>
            </a:avLst>
          </a:prstGeom>
          <a:solidFill>
            <a:srgbClr val="FFFF00"/>
          </a:solidFill>
          <a:ln w="9525" cap="flat" cmpd="sng">
            <a:solidFill>
              <a:schemeClr val="tx1"/>
            </a:solidFill>
            <a:prstDash val="solid"/>
            <a:miter/>
            <a:headEnd type="none" w="med" len="med"/>
            <a:tailEnd type="none" w="med" len="med"/>
          </a:ln>
        </p:spPr>
        <p:txBody>
          <a:bodyPr wrap="none" anchor="ctr" anchorCtr="0"/>
          <a:p>
            <a:pPr algn="ctr"/>
            <a:r>
              <a:rPr lang="zh-CN" altLang="en-US" sz="2000" b="1" dirty="0">
                <a:solidFill>
                  <a:srgbClr val="FF0000"/>
                </a:solidFill>
                <a:latin typeface="宋体" panose="02010600030101010101" pitchFamily="2" charset="-122"/>
                <a:ea typeface="宋体" panose="02010600030101010101" pitchFamily="2" charset="-122"/>
              </a:rPr>
              <a:t>现金</a:t>
            </a:r>
            <a:endParaRPr lang="en-US" altLang="zh-CN" sz="2000" b="1" dirty="0">
              <a:solidFill>
                <a:srgbClr val="FF0000"/>
              </a:solidFill>
              <a:latin typeface="宋体" panose="02010600030101010101" pitchFamily="2" charset="-122"/>
              <a:ea typeface="宋体" panose="02010600030101010101" pitchFamily="2" charset="-122"/>
            </a:endParaRPr>
          </a:p>
          <a:p>
            <a:pPr algn="ctr"/>
            <a:r>
              <a:rPr lang="zh-CN" altLang="en-US" sz="2000" b="1" dirty="0">
                <a:solidFill>
                  <a:srgbClr val="FF0000"/>
                </a:solidFill>
                <a:latin typeface="宋体" panose="02010600030101010101" pitchFamily="2" charset="-122"/>
                <a:ea typeface="宋体" panose="02010600030101010101" pitchFamily="2" charset="-122"/>
              </a:rPr>
              <a:t>成本</a:t>
            </a:r>
            <a:endParaRPr lang="zh-CN" altLang="en-US" sz="2000" b="1" dirty="0">
              <a:solidFill>
                <a:srgbClr val="FF0000"/>
              </a:solidFill>
              <a:latin typeface="宋体" panose="02010600030101010101" pitchFamily="2" charset="-122"/>
              <a:ea typeface="宋体" panose="02010600030101010101" pitchFamily="2" charset="-122"/>
            </a:endParaRPr>
          </a:p>
        </p:txBody>
      </p:sp>
      <p:sp>
        <p:nvSpPr>
          <p:cNvPr id="23555" name="AutoShape 5"/>
          <p:cNvSpPr/>
          <p:nvPr/>
        </p:nvSpPr>
        <p:spPr>
          <a:xfrm>
            <a:off x="457200" y="1524635"/>
            <a:ext cx="2588260" cy="1360170"/>
          </a:xfrm>
          <a:prstGeom prst="plaque">
            <a:avLst>
              <a:gd name="adj" fmla="val 16667"/>
            </a:avLst>
          </a:prstGeom>
          <a:solidFill>
            <a:srgbClr val="006699"/>
          </a:solidFill>
          <a:ln w="9525" cap="flat" cmpd="sng">
            <a:solidFill>
              <a:schemeClr val="tx1"/>
            </a:solidFill>
            <a:prstDash val="solid"/>
            <a:miter/>
            <a:headEnd type="none" w="med" len="med"/>
            <a:tailEnd type="none" w="med" len="med"/>
          </a:ln>
        </p:spPr>
        <p:txBody>
          <a:bodyPr wrap="none" anchor="ctr" anchorCtr="0"/>
          <a:p>
            <a:pPr algn="ctr"/>
            <a:r>
              <a:rPr lang="zh-CN" altLang="en-US" sz="2400" b="1" dirty="0">
                <a:solidFill>
                  <a:schemeClr val="bg1"/>
                </a:solidFill>
                <a:latin typeface="Arial" panose="020B0604020202020204" pitchFamily="34" charset="0"/>
                <a:ea typeface="楷体_GB2312" pitchFamily="49" charset="-122"/>
              </a:rPr>
              <a:t>（一）成本分析</a:t>
            </a:r>
            <a:endParaRPr lang="en-US" altLang="zh-CN" sz="2400" b="1" dirty="0">
              <a:solidFill>
                <a:schemeClr val="bg1"/>
              </a:solidFill>
              <a:latin typeface="Arial" panose="020B0604020202020204" pitchFamily="34" charset="0"/>
              <a:ea typeface="楷体_GB2312" pitchFamily="49" charset="-122"/>
            </a:endParaRPr>
          </a:p>
          <a:p>
            <a:pPr algn="ctr"/>
            <a:r>
              <a:rPr lang="zh-CN" altLang="en-US" sz="2400" b="1" dirty="0">
                <a:solidFill>
                  <a:schemeClr val="bg1"/>
                </a:solidFill>
                <a:latin typeface="Arial" panose="020B0604020202020204" pitchFamily="34" charset="0"/>
                <a:ea typeface="楷体_GB2312" pitchFamily="49" charset="-122"/>
              </a:rPr>
              <a:t>模型</a:t>
            </a:r>
            <a:endParaRPr lang="zh-CN" altLang="en-US" sz="2400" b="1" dirty="0">
              <a:solidFill>
                <a:schemeClr val="bg1"/>
              </a:solidFill>
              <a:latin typeface="Arial" panose="020B0604020202020204" pitchFamily="34" charset="0"/>
              <a:ea typeface="楷体_GB2312" pitchFamily="49" charset="-122"/>
            </a:endParaRPr>
          </a:p>
        </p:txBody>
      </p:sp>
      <p:sp>
        <p:nvSpPr>
          <p:cNvPr id="23556" name="AutoShape 26"/>
          <p:cNvSpPr>
            <a:spLocks noChangeAspect="1"/>
          </p:cNvSpPr>
          <p:nvPr/>
        </p:nvSpPr>
        <p:spPr>
          <a:xfrm>
            <a:off x="236855" y="3789680"/>
            <a:ext cx="6547485" cy="3355975"/>
          </a:xfrm>
          <a:prstGeom prst="rect">
            <a:avLst/>
          </a:prstGeom>
          <a:noFill/>
          <a:ln w="9525">
            <a:noFill/>
          </a:ln>
        </p:spPr>
        <p:txBody>
          <a:bodyPr anchor="t" anchorCtr="0"/>
          <a:p>
            <a:pPr marL="342900" indent="-342900"/>
            <a:endParaRPr lang="zh-CN" altLang="en-US" dirty="0">
              <a:latin typeface="Arial" panose="020B0604020202020204" pitchFamily="34" charset="0"/>
            </a:endParaRPr>
          </a:p>
        </p:txBody>
      </p:sp>
      <p:sp>
        <p:nvSpPr>
          <p:cNvPr id="23573" name="Rectangle 2"/>
          <p:cNvSpPr>
            <a:spLocks noGrp="1"/>
          </p:cNvSpPr>
          <p:nvPr>
            <p:ph type="title"/>
          </p:nvPr>
        </p:nvSpPr>
        <p:spPr>
          <a:xfrm>
            <a:off x="457200" y="163830"/>
            <a:ext cx="8229600" cy="933450"/>
          </a:xfrm>
        </p:spPr>
        <p:txBody>
          <a:bodyPr wrap="square" lIns="91440" tIns="45720" rIns="91440" bIns="45720" anchor="ctr" anchorCtr="0"/>
          <a:p>
            <a:pPr algn="l" eaLnBrk="1" hangingPunct="1"/>
            <a:r>
              <a:rPr lang="zh-CN" altLang="en-US" sz="2800" i="0" dirty="0">
                <a:ea typeface="宋体" panose="02010600030101010101" pitchFamily="2" charset="-122"/>
              </a:rPr>
              <a:t>三、最佳现金持有量的确定</a:t>
            </a:r>
            <a:endParaRPr lang="zh-CN" altLang="en-US" sz="2800" i="0" dirty="0">
              <a:ea typeface="宋体" panose="02010600030101010101" pitchFamily="2" charset="-122"/>
            </a:endParaRPr>
          </a:p>
        </p:txBody>
      </p:sp>
      <p:sp>
        <p:nvSpPr>
          <p:cNvPr id="100" name="文本框 99"/>
          <p:cNvSpPr txBox="1"/>
          <p:nvPr/>
        </p:nvSpPr>
        <p:spPr>
          <a:xfrm>
            <a:off x="398780" y="3581400"/>
            <a:ext cx="8119745" cy="1753235"/>
          </a:xfrm>
          <a:prstGeom prst="rect">
            <a:avLst/>
          </a:prstGeom>
          <a:noFill/>
          <a:ln w="9525">
            <a:noFill/>
          </a:ln>
        </p:spPr>
        <p:txBody>
          <a:bodyPr wrap="square">
            <a:spAutoFit/>
          </a:bodyPr>
          <a:p>
            <a:pPr>
              <a:lnSpc>
                <a:spcPct val="150000"/>
              </a:lnSpc>
            </a:pPr>
            <a:r>
              <a:rPr lang="en-US" altLang="zh-CN" sz="2400" b="1">
                <a:latin typeface="Calibri" panose="020F0502020204030204" charset="0"/>
                <a:ea typeface="宋体" panose="02010600030101010101" pitchFamily="2" charset="-122"/>
              </a:rPr>
              <a:t>     </a:t>
            </a:r>
            <a:r>
              <a:rPr lang="zh-CN" sz="2400" b="1">
                <a:latin typeface="Calibri" panose="020F0502020204030204" charset="0"/>
                <a:ea typeface="宋体" panose="02010600030101010101" pitchFamily="2" charset="-122"/>
              </a:rPr>
              <a:t>成本分析模式是找到机会成本、管理费用和短缺成本所组成的总成本曲线中最低的点所对应的现金持有量。</a:t>
            </a:r>
            <a:endParaRPr lang="zh-CN" sz="2400" b="1">
              <a:latin typeface="Calibri" panose="020F0502020204030204" charset="0"/>
              <a:ea typeface="宋体" panose="02010600030101010101" pitchFamily="2" charset="-122"/>
            </a:endParaRPr>
          </a:p>
          <a:p>
            <a:pPr>
              <a:lnSpc>
                <a:spcPct val="150000"/>
              </a:lnSpc>
            </a:pPr>
            <a:r>
              <a:rPr lang="en-US" altLang="zh-CN" sz="2400" b="1">
                <a:latin typeface="Calibri" panose="020F0502020204030204" charset="0"/>
                <a:ea typeface="宋体" panose="02010600030101010101" pitchFamily="2" charset="-122"/>
              </a:rPr>
              <a:t>   </a:t>
            </a:r>
            <a:r>
              <a:rPr lang="zh-CN" altLang="en-US" sz="2400" b="1">
                <a:latin typeface="Calibri" panose="020F0502020204030204" charset="0"/>
                <a:ea typeface="宋体" panose="02010600030101010101" pitchFamily="2" charset="-122"/>
              </a:rPr>
              <a:t>成本分析模式如下图所示：</a:t>
            </a:r>
            <a:endParaRPr lang="zh-CN" altLang="en-US" sz="2400" b="1">
              <a:latin typeface="Calibri" panose="020F0502020204030204" charset="0"/>
              <a:ea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6" name="AutoShape 26"/>
          <p:cNvSpPr>
            <a:spLocks noChangeAspect="1"/>
          </p:cNvSpPr>
          <p:nvPr/>
        </p:nvSpPr>
        <p:spPr>
          <a:xfrm>
            <a:off x="236855" y="3789680"/>
            <a:ext cx="6547485" cy="3355975"/>
          </a:xfrm>
          <a:prstGeom prst="rect">
            <a:avLst/>
          </a:prstGeom>
          <a:noFill/>
          <a:ln w="9525">
            <a:noFill/>
          </a:ln>
        </p:spPr>
        <p:txBody>
          <a:bodyPr anchor="t" anchorCtr="0"/>
          <a:p>
            <a:pPr marL="342900" indent="-342900"/>
            <a:endParaRPr lang="zh-CN" altLang="en-US" dirty="0">
              <a:latin typeface="Arial" panose="020B0604020202020204" pitchFamily="34" charset="0"/>
            </a:endParaRPr>
          </a:p>
        </p:txBody>
      </p:sp>
      <p:grpSp>
        <p:nvGrpSpPr>
          <p:cNvPr id="23557" name="Group 46"/>
          <p:cNvGrpSpPr/>
          <p:nvPr/>
        </p:nvGrpSpPr>
        <p:grpSpPr>
          <a:xfrm>
            <a:off x="1043305" y="1752918"/>
            <a:ext cx="5940425" cy="2606675"/>
            <a:chOff x="863" y="2152"/>
            <a:chExt cx="3742" cy="1642"/>
          </a:xfrm>
        </p:grpSpPr>
        <p:sp>
          <p:nvSpPr>
            <p:cNvPr id="23558" name="Line 28"/>
            <p:cNvSpPr/>
            <p:nvPr/>
          </p:nvSpPr>
          <p:spPr>
            <a:xfrm flipV="1">
              <a:off x="1280" y="2230"/>
              <a:ext cx="0" cy="1563"/>
            </a:xfrm>
            <a:prstGeom prst="line">
              <a:avLst/>
            </a:prstGeom>
            <a:ln w="9525" cap="flat" cmpd="sng">
              <a:solidFill>
                <a:srgbClr val="000000"/>
              </a:solidFill>
              <a:prstDash val="solid"/>
              <a:round/>
              <a:headEnd type="none" w="med" len="med"/>
              <a:tailEnd type="triangle" w="med" len="med"/>
            </a:ln>
          </p:spPr>
        </p:sp>
        <p:sp>
          <p:nvSpPr>
            <p:cNvPr id="23559" name="Line 29"/>
            <p:cNvSpPr/>
            <p:nvPr/>
          </p:nvSpPr>
          <p:spPr>
            <a:xfrm>
              <a:off x="1280" y="3793"/>
              <a:ext cx="2813" cy="1"/>
            </a:xfrm>
            <a:prstGeom prst="line">
              <a:avLst/>
            </a:prstGeom>
            <a:ln w="9525" cap="flat" cmpd="sng">
              <a:solidFill>
                <a:srgbClr val="000000"/>
              </a:solidFill>
              <a:prstDash val="solid"/>
              <a:round/>
              <a:headEnd type="none" w="med" len="med"/>
              <a:tailEnd type="triangle" w="med" len="med"/>
            </a:ln>
          </p:spPr>
        </p:sp>
        <p:sp>
          <p:nvSpPr>
            <p:cNvPr id="23560" name="Line 32"/>
            <p:cNvSpPr/>
            <p:nvPr/>
          </p:nvSpPr>
          <p:spPr>
            <a:xfrm flipV="1">
              <a:off x="1280" y="3105"/>
              <a:ext cx="2676" cy="484"/>
            </a:xfrm>
            <a:prstGeom prst="line">
              <a:avLst/>
            </a:prstGeom>
            <a:ln w="19050" cap="flat" cmpd="sng">
              <a:solidFill>
                <a:srgbClr val="000000"/>
              </a:solidFill>
              <a:prstDash val="solid"/>
              <a:round/>
              <a:headEnd type="none" w="med" len="med"/>
              <a:tailEnd type="none" w="med" len="med"/>
            </a:ln>
          </p:spPr>
        </p:sp>
        <p:sp>
          <p:nvSpPr>
            <p:cNvPr id="23561" name="未知"/>
            <p:cNvSpPr/>
            <p:nvPr/>
          </p:nvSpPr>
          <p:spPr>
            <a:xfrm>
              <a:off x="1437" y="2288"/>
              <a:ext cx="2588" cy="594"/>
            </a:xfrm>
            <a:custGeom>
              <a:avLst/>
              <a:gdLst/>
              <a:ahLst/>
              <a:cxnLst>
                <a:cxn ang="0">
                  <a:pos x="0" y="0"/>
                </a:cxn>
                <a:cxn ang="0">
                  <a:pos x="8" y="2"/>
                </a:cxn>
                <a:cxn ang="0">
                  <a:pos x="19" y="1"/>
                </a:cxn>
              </a:cxnLst>
              <a:pathLst>
                <a:path w="4470" h="1184">
                  <a:moveTo>
                    <a:pt x="0" y="0"/>
                  </a:moveTo>
                  <a:cubicBezTo>
                    <a:pt x="308" y="186"/>
                    <a:pt x="1103" y="1044"/>
                    <a:pt x="1848" y="1114"/>
                  </a:cubicBezTo>
                  <a:cubicBezTo>
                    <a:pt x="2593" y="1184"/>
                    <a:pt x="3924" y="566"/>
                    <a:pt x="4470" y="421"/>
                  </a:cubicBezTo>
                </a:path>
              </a:pathLst>
            </a:custGeom>
            <a:noFill/>
            <a:ln w="19050" cap="flat" cmpd="sng">
              <a:solidFill>
                <a:srgbClr val="000000"/>
              </a:solidFill>
              <a:prstDash val="solid"/>
              <a:round/>
              <a:headEnd type="none" w="med" len="med"/>
              <a:tailEnd type="none" w="med" len="med"/>
            </a:ln>
          </p:spPr>
          <p:txBody>
            <a:bodyPr/>
            <a:p>
              <a:endParaRPr lang="zh-CN" altLang="en-US"/>
            </a:p>
          </p:txBody>
        </p:sp>
        <p:sp>
          <p:nvSpPr>
            <p:cNvPr id="23562" name="Line 34"/>
            <p:cNvSpPr/>
            <p:nvPr/>
          </p:nvSpPr>
          <p:spPr>
            <a:xfrm flipH="1">
              <a:off x="2530" y="2855"/>
              <a:ext cx="1" cy="938"/>
            </a:xfrm>
            <a:prstGeom prst="line">
              <a:avLst/>
            </a:prstGeom>
            <a:ln w="9525" cap="flat" cmpd="sng">
              <a:solidFill>
                <a:srgbClr val="000000"/>
              </a:solidFill>
              <a:prstDash val="dash"/>
              <a:round/>
              <a:headEnd type="none" w="med" len="med"/>
              <a:tailEnd type="none" w="med" len="med"/>
            </a:ln>
          </p:spPr>
        </p:sp>
        <p:sp>
          <p:nvSpPr>
            <p:cNvPr id="23563" name="Rectangle 35"/>
            <p:cNvSpPr/>
            <p:nvPr/>
          </p:nvSpPr>
          <p:spPr>
            <a:xfrm>
              <a:off x="4093" y="2333"/>
              <a:ext cx="512" cy="235"/>
            </a:xfrm>
            <a:prstGeom prst="rect">
              <a:avLst/>
            </a:prstGeom>
            <a:noFill/>
            <a:ln w="9525">
              <a:noFill/>
            </a:ln>
          </p:spPr>
          <p:txBody>
            <a:bodyPr anchor="t" anchorCtr="0"/>
            <a:p>
              <a:pPr marL="342900" indent="-342900" algn="just">
                <a:buFont typeface="Wingdings" panose="05000000000000000000" pitchFamily="2" charset="2"/>
              </a:pPr>
              <a:r>
                <a:rPr lang="zh-CN" altLang="en-US" sz="1400" dirty="0">
                  <a:latin typeface="楷体_GB2312" pitchFamily="49" charset="-122"/>
                  <a:ea typeface="楷体_GB2312" pitchFamily="49" charset="-122"/>
                </a:rPr>
                <a:t>总成本</a:t>
              </a:r>
              <a:endParaRPr lang="zh-CN" altLang="en-US" sz="1400" dirty="0">
                <a:latin typeface="楷体_GB2312" pitchFamily="49" charset="-122"/>
                <a:ea typeface="楷体_GB2312" pitchFamily="49" charset="-122"/>
              </a:endParaRPr>
            </a:p>
          </p:txBody>
        </p:sp>
        <p:sp>
          <p:nvSpPr>
            <p:cNvPr id="23564" name="Rectangle 36"/>
            <p:cNvSpPr/>
            <p:nvPr/>
          </p:nvSpPr>
          <p:spPr>
            <a:xfrm>
              <a:off x="4002" y="2968"/>
              <a:ext cx="566" cy="227"/>
            </a:xfrm>
            <a:prstGeom prst="rect">
              <a:avLst/>
            </a:prstGeom>
            <a:noFill/>
            <a:ln w="9525">
              <a:noFill/>
            </a:ln>
          </p:spPr>
          <p:txBody>
            <a:bodyPr anchor="t" anchorCtr="0"/>
            <a:p>
              <a:pPr marL="342900" indent="-342900" algn="just">
                <a:buFont typeface="Wingdings" panose="05000000000000000000" pitchFamily="2" charset="2"/>
              </a:pPr>
              <a:r>
                <a:rPr lang="zh-CN" altLang="en-US" sz="1400" dirty="0">
                  <a:latin typeface="楷体_GB2312" pitchFamily="49" charset="-122"/>
                  <a:ea typeface="楷体_GB2312" pitchFamily="49" charset="-122"/>
                </a:rPr>
                <a:t>机会成本</a:t>
              </a:r>
              <a:endParaRPr lang="zh-CN" altLang="en-US" sz="1400" dirty="0">
                <a:latin typeface="楷体_GB2312" pitchFamily="49" charset="-122"/>
                <a:ea typeface="楷体_GB2312" pitchFamily="49" charset="-122"/>
              </a:endParaRPr>
            </a:p>
          </p:txBody>
        </p:sp>
        <p:sp>
          <p:nvSpPr>
            <p:cNvPr id="23565" name="Rectangle 37"/>
            <p:cNvSpPr/>
            <p:nvPr/>
          </p:nvSpPr>
          <p:spPr>
            <a:xfrm>
              <a:off x="4002" y="3513"/>
              <a:ext cx="598" cy="234"/>
            </a:xfrm>
            <a:prstGeom prst="rect">
              <a:avLst/>
            </a:prstGeom>
            <a:noFill/>
            <a:ln w="9525">
              <a:noFill/>
            </a:ln>
          </p:spPr>
          <p:txBody>
            <a:bodyPr anchor="t" anchorCtr="0"/>
            <a:p>
              <a:pPr marL="342900" indent="-342900" algn="just">
                <a:buFont typeface="Wingdings" panose="05000000000000000000" pitchFamily="2" charset="2"/>
              </a:pPr>
              <a:r>
                <a:rPr lang="zh-CN" altLang="en-US" sz="1400" dirty="0">
                  <a:latin typeface="楷体_GB2312" pitchFamily="49" charset="-122"/>
                  <a:ea typeface="楷体_GB2312" pitchFamily="49" charset="-122"/>
                </a:rPr>
                <a:t>管理成本</a:t>
              </a:r>
              <a:endParaRPr lang="zh-CN" altLang="en-US" sz="1400" dirty="0">
                <a:latin typeface="楷体_GB2312" pitchFamily="49" charset="-122"/>
                <a:ea typeface="楷体_GB2312" pitchFamily="49" charset="-122"/>
              </a:endParaRPr>
            </a:p>
          </p:txBody>
        </p:sp>
        <p:sp>
          <p:nvSpPr>
            <p:cNvPr id="23567" name="Rectangle 41"/>
            <p:cNvSpPr/>
            <p:nvPr/>
          </p:nvSpPr>
          <p:spPr>
            <a:xfrm>
              <a:off x="863" y="2152"/>
              <a:ext cx="553" cy="235"/>
            </a:xfrm>
            <a:prstGeom prst="rect">
              <a:avLst/>
            </a:prstGeom>
            <a:noFill/>
            <a:ln w="9525">
              <a:noFill/>
            </a:ln>
          </p:spPr>
          <p:txBody>
            <a:bodyPr anchor="t" anchorCtr="0"/>
            <a:p>
              <a:pPr marL="342900" indent="-342900" algn="just">
                <a:buFont typeface="Wingdings" panose="05000000000000000000" pitchFamily="2" charset="2"/>
              </a:pPr>
              <a:r>
                <a:rPr lang="zh-CN" altLang="en-US" sz="1400" dirty="0">
                  <a:latin typeface="楷体_GB2312" pitchFamily="49" charset="-122"/>
                  <a:ea typeface="楷体_GB2312" pitchFamily="49" charset="-122"/>
                </a:rPr>
                <a:t>总成本</a:t>
              </a:r>
              <a:endParaRPr lang="zh-CN" altLang="en-US" sz="1400" dirty="0">
                <a:latin typeface="楷体_GB2312" pitchFamily="49" charset="-122"/>
                <a:ea typeface="楷体_GB2312" pitchFamily="49" charset="-122"/>
              </a:endParaRPr>
            </a:p>
          </p:txBody>
        </p:sp>
      </p:grpSp>
      <p:grpSp>
        <p:nvGrpSpPr>
          <p:cNvPr id="23568" name="Group 42"/>
          <p:cNvGrpSpPr/>
          <p:nvPr/>
        </p:nvGrpSpPr>
        <p:grpSpPr>
          <a:xfrm>
            <a:off x="6172200" y="4495483"/>
            <a:ext cx="1079500" cy="373062"/>
            <a:chOff x="0" y="236"/>
            <a:chExt cx="753" cy="408"/>
          </a:xfrm>
        </p:grpSpPr>
        <p:sp>
          <p:nvSpPr>
            <p:cNvPr id="23569" name="Rectangle 43"/>
            <p:cNvSpPr/>
            <p:nvPr/>
          </p:nvSpPr>
          <p:spPr>
            <a:xfrm>
              <a:off x="0" y="236"/>
              <a:ext cx="753" cy="408"/>
            </a:xfrm>
            <a:prstGeom prst="rect">
              <a:avLst/>
            </a:prstGeom>
            <a:noFill/>
            <a:ln w="9525">
              <a:noFill/>
            </a:ln>
          </p:spPr>
          <p:txBody>
            <a:bodyPr anchor="t" anchorCtr="0"/>
            <a:p>
              <a:pPr marL="342900" indent="-342900" algn="just">
                <a:buFont typeface="Wingdings" panose="05000000000000000000" pitchFamily="2" charset="2"/>
              </a:pPr>
              <a:r>
                <a:rPr lang="zh-CN" altLang="en-US" sz="1400" dirty="0">
                  <a:latin typeface="楷体_GB2312" pitchFamily="49" charset="-122"/>
                  <a:ea typeface="楷体_GB2312" pitchFamily="49" charset="-122"/>
                </a:rPr>
                <a:t>现金持有量</a:t>
              </a:r>
              <a:endParaRPr lang="zh-CN" altLang="en-US" sz="1400" dirty="0">
                <a:latin typeface="楷体_GB2312" pitchFamily="49" charset="-122"/>
                <a:ea typeface="楷体_GB2312" pitchFamily="49" charset="-122"/>
              </a:endParaRPr>
            </a:p>
          </p:txBody>
        </p:sp>
      </p:grpSp>
      <p:cxnSp>
        <p:nvCxnSpPr>
          <p:cNvPr id="25" name="直接连接符 24"/>
          <p:cNvCxnSpPr/>
          <p:nvPr/>
        </p:nvCxnSpPr>
        <p:spPr>
          <a:xfrm>
            <a:off x="1752283" y="4038283"/>
            <a:ext cx="4176713" cy="0"/>
          </a:xfrm>
          <a:prstGeom prst="line">
            <a:avLst/>
          </a:prstGeom>
          <a:ln w="19050"/>
          <a:effectLst/>
        </p:spPr>
        <p:style>
          <a:lnRef idx="2">
            <a:schemeClr val="dk1"/>
          </a:lnRef>
          <a:fillRef idx="0">
            <a:schemeClr val="dk1"/>
          </a:fillRef>
          <a:effectRef idx="1">
            <a:schemeClr val="dk1"/>
          </a:effectRef>
          <a:fontRef idx="minor">
            <a:schemeClr val="tx1"/>
          </a:fontRef>
        </p:style>
      </p:cxnSp>
      <p:cxnSp>
        <p:nvCxnSpPr>
          <p:cNvPr id="29" name="直接连接符 28"/>
          <p:cNvCxnSpPr/>
          <p:nvPr/>
        </p:nvCxnSpPr>
        <p:spPr>
          <a:xfrm>
            <a:off x="1904683" y="2413635"/>
            <a:ext cx="2879725" cy="2016125"/>
          </a:xfrm>
          <a:prstGeom prst="line">
            <a:avLst/>
          </a:prstGeom>
          <a:ln w="1905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23572" name="Rectangle 41"/>
          <p:cNvSpPr/>
          <p:nvPr/>
        </p:nvSpPr>
        <p:spPr>
          <a:xfrm>
            <a:off x="1828483" y="3033078"/>
            <a:ext cx="1008062" cy="373062"/>
          </a:xfrm>
          <a:prstGeom prst="rect">
            <a:avLst/>
          </a:prstGeom>
          <a:noFill/>
          <a:ln w="9525">
            <a:noFill/>
          </a:ln>
        </p:spPr>
        <p:txBody>
          <a:bodyPr anchor="t" anchorCtr="0"/>
          <a:p>
            <a:pPr marL="342900" indent="-342900" algn="just">
              <a:buFont typeface="Wingdings" panose="05000000000000000000" pitchFamily="2" charset="2"/>
            </a:pPr>
            <a:r>
              <a:rPr lang="zh-CN" altLang="en-US" sz="1400" dirty="0">
                <a:latin typeface="楷体_GB2312" pitchFamily="49" charset="-122"/>
                <a:ea typeface="楷体_GB2312" pitchFamily="49" charset="-122"/>
              </a:rPr>
              <a:t>短缺成本</a:t>
            </a:r>
            <a:endParaRPr lang="zh-CN" altLang="en-US" sz="1400" dirty="0">
              <a:latin typeface="楷体_GB2312" pitchFamily="49" charset="-122"/>
              <a:ea typeface="楷体_GB2312" pitchFamily="49" charset="-122"/>
            </a:endParaRPr>
          </a:p>
        </p:txBody>
      </p:sp>
      <p:sp>
        <p:nvSpPr>
          <p:cNvPr id="23573" name="Rectangle 2"/>
          <p:cNvSpPr>
            <a:spLocks noGrp="1"/>
          </p:cNvSpPr>
          <p:nvPr>
            <p:ph type="title"/>
          </p:nvPr>
        </p:nvSpPr>
        <p:spPr>
          <a:xfrm>
            <a:off x="457200" y="163830"/>
            <a:ext cx="8229600" cy="933450"/>
          </a:xfrm>
        </p:spPr>
        <p:txBody>
          <a:bodyPr wrap="square" lIns="91440" tIns="45720" rIns="91440" bIns="45720" anchor="ctr" anchorCtr="0"/>
          <a:p>
            <a:pPr algn="l" eaLnBrk="1" hangingPunct="1"/>
            <a:r>
              <a:rPr lang="zh-CN" altLang="en-US" sz="2800" i="0" dirty="0">
                <a:ea typeface="宋体" panose="02010600030101010101" pitchFamily="2" charset="-122"/>
              </a:rPr>
              <a:t>三、最佳现金持有量的确定</a:t>
            </a:r>
            <a:endParaRPr lang="zh-CN" altLang="en-US" sz="2800" i="0" dirty="0">
              <a:ea typeface="宋体" panose="02010600030101010101" pitchFamily="2" charset="-122"/>
            </a:endParaRPr>
          </a:p>
        </p:txBody>
      </p:sp>
      <p:sp>
        <p:nvSpPr>
          <p:cNvPr id="3" name="Rectangle 43"/>
          <p:cNvSpPr/>
          <p:nvPr>
            <p:custDataLst>
              <p:tags r:id="rId1"/>
            </p:custDataLst>
          </p:nvPr>
        </p:nvSpPr>
        <p:spPr>
          <a:xfrm>
            <a:off x="3200400" y="4495800"/>
            <a:ext cx="1520190" cy="372745"/>
          </a:xfrm>
          <a:prstGeom prst="rect">
            <a:avLst/>
          </a:prstGeom>
          <a:noFill/>
          <a:ln w="9525">
            <a:noFill/>
          </a:ln>
        </p:spPr>
        <p:txBody>
          <a:bodyPr anchor="t" anchorCtr="0"/>
          <a:p>
            <a:pPr marL="342900" indent="-342900" algn="just">
              <a:buFont typeface="Wingdings" panose="05000000000000000000" pitchFamily="2" charset="2"/>
            </a:pPr>
            <a:r>
              <a:rPr lang="zh-CN" altLang="en-US" sz="1400" dirty="0">
                <a:latin typeface="楷体_GB2312" pitchFamily="49" charset="-122"/>
                <a:ea typeface="楷体_GB2312" pitchFamily="49" charset="-122"/>
              </a:rPr>
              <a:t>最佳现金持有量</a:t>
            </a:r>
            <a:endParaRPr lang="zh-CN" altLang="en-US" sz="1400" dirty="0">
              <a:latin typeface="楷体_GB2312" pitchFamily="49" charset="-122"/>
              <a:ea typeface="楷体_GB2312" pitchFamily="49"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4"/>
          <p:cNvSpPr>
            <a:spLocks noGrp="1"/>
          </p:cNvSpPr>
          <p:nvPr>
            <p:ph type="body" sz="half" idx="1"/>
          </p:nvPr>
        </p:nvSpPr>
        <p:spPr>
          <a:xfrm>
            <a:off x="533400" y="457200"/>
            <a:ext cx="8229600" cy="659130"/>
          </a:xfrm>
          <a:solidFill>
            <a:srgbClr val="00B050"/>
          </a:solidFill>
        </p:spPr>
        <p:txBody>
          <a:bodyPr wrap="square" lIns="91440" tIns="45720" rIns="91440" bIns="45720" anchor="t" anchorCtr="0"/>
          <a:p>
            <a:pPr>
              <a:lnSpc>
                <a:spcPct val="150000"/>
              </a:lnSpc>
              <a:buClr>
                <a:schemeClr val="folHlink"/>
              </a:buClr>
              <a:buSzTx/>
              <a:buFont typeface="Wingdings" panose="05000000000000000000" pitchFamily="2" charset="2"/>
              <a:buNone/>
            </a:pPr>
            <a:r>
              <a:rPr lang="zh-CN" altLang="zh-CN" sz="2000" b="1" dirty="0">
                <a:ea typeface="宋体" panose="02010600030101010101" pitchFamily="2" charset="-122"/>
              </a:rPr>
              <a:t>例题</a:t>
            </a:r>
            <a:r>
              <a:rPr lang="en-US" altLang="zh-CN" sz="2000" b="1" dirty="0">
                <a:ea typeface="宋体" panose="02010600030101010101" pitchFamily="2" charset="-122"/>
              </a:rPr>
              <a:t>8-1</a:t>
            </a:r>
            <a:r>
              <a:rPr lang="zh-CN" altLang="en-US" sz="2000" b="1" dirty="0">
                <a:ea typeface="宋体" panose="02010600030101010101" pitchFamily="2" charset="-122"/>
              </a:rPr>
              <a:t>：</a:t>
            </a:r>
            <a:r>
              <a:rPr sz="2000" dirty="0"/>
              <a:t>某企业有4种现金持有量方案，其相应的成本资料见表8-1。</a:t>
            </a:r>
            <a:endParaRPr lang="en-US" altLang="zh-CN" sz="2000" b="1" dirty="0">
              <a:ea typeface="宋体" panose="02010600030101010101" pitchFamily="2" charset="-122"/>
            </a:endParaRPr>
          </a:p>
          <a:p>
            <a:pPr>
              <a:buClr>
                <a:schemeClr val="folHlink"/>
              </a:buClr>
              <a:buSzTx/>
              <a:buFont typeface="Wingdings" panose="05000000000000000000" pitchFamily="2" charset="2"/>
            </a:pPr>
            <a:endParaRPr lang="en-US" altLang="zh-CN" sz="2000" b="1" dirty="0">
              <a:ea typeface="宋体" panose="02010600030101010101" pitchFamily="2" charset="-122"/>
            </a:endParaRPr>
          </a:p>
          <a:p>
            <a:pPr lvl="1">
              <a:buClr>
                <a:schemeClr val="tx2"/>
              </a:buClr>
              <a:buFont typeface="Wingdings" panose="05000000000000000000" pitchFamily="2" charset="2"/>
              <a:buNone/>
            </a:pPr>
            <a:endParaRPr lang="en-US" altLang="zh-CN" sz="2000" dirty="0">
              <a:ea typeface="宋体" panose="02010600030101010101" pitchFamily="2" charset="-122"/>
            </a:endParaRPr>
          </a:p>
        </p:txBody>
      </p:sp>
      <p:sp>
        <p:nvSpPr>
          <p:cNvPr id="24578" name="Rectangle 7"/>
          <p:cNvSpPr/>
          <p:nvPr/>
        </p:nvSpPr>
        <p:spPr>
          <a:xfrm>
            <a:off x="0" y="281940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24579" name="Rectangle 9"/>
          <p:cNvSpPr/>
          <p:nvPr/>
        </p:nvSpPr>
        <p:spPr>
          <a:xfrm>
            <a:off x="0" y="3548063"/>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graphicFrame>
        <p:nvGraphicFramePr>
          <p:cNvPr id="12" name="表格 11"/>
          <p:cNvGraphicFramePr>
            <a:graphicFrameLocks noGrp="1"/>
          </p:cNvGraphicFramePr>
          <p:nvPr>
            <p:custDataLst>
              <p:tags r:id="rId1"/>
            </p:custDataLst>
          </p:nvPr>
        </p:nvGraphicFramePr>
        <p:xfrm>
          <a:off x="559435" y="2044700"/>
          <a:ext cx="7886065" cy="3806825"/>
        </p:xfrm>
        <a:graphic>
          <a:graphicData uri="http://schemas.openxmlformats.org/drawingml/2006/table">
            <a:tbl>
              <a:tblPr firstRow="1" bandRow="1">
                <a:tableStyleId>{5C22544A-7EE6-4342-B048-85BDC9FD1C3A}</a:tableStyleId>
              </a:tblPr>
              <a:tblGrid>
                <a:gridCol w="2127250"/>
                <a:gridCol w="1438910"/>
                <a:gridCol w="1440180"/>
                <a:gridCol w="1439545"/>
                <a:gridCol w="1440180"/>
              </a:tblGrid>
              <a:tr h="1064895">
                <a:tc>
                  <a:txBody>
                    <a:bodyPr/>
                    <a:lstStyle/>
                    <a:p>
                      <a:pPr indent="266700" algn="l">
                        <a:lnSpc>
                          <a:spcPct val="150000"/>
                        </a:lnSpc>
                        <a:spcAft>
                          <a:spcPts val="0"/>
                        </a:spcAft>
                      </a:pPr>
                      <a:r>
                        <a:rPr lang="en-US" altLang="zh-CN" sz="2000" b="1" kern="100" dirty="0" smtClean="0">
                          <a:latin typeface="宋体" panose="02010600030101010101" pitchFamily="2" charset="-122"/>
                          <a:ea typeface="宋体" panose="02010600030101010101" pitchFamily="2" charset="-122"/>
                          <a:cs typeface="Times New Roman" panose="02020603050405020304"/>
                        </a:rPr>
                        <a:t>      </a:t>
                      </a:r>
                      <a:r>
                        <a:rPr lang="zh-CN" altLang="en-US" sz="2000" b="1" kern="100" dirty="0" smtClean="0">
                          <a:latin typeface="宋体" panose="02010600030101010101" pitchFamily="2" charset="-122"/>
                          <a:ea typeface="宋体" panose="02010600030101010101" pitchFamily="2" charset="-122"/>
                          <a:cs typeface="Times New Roman" panose="02020603050405020304"/>
                        </a:rPr>
                        <a:t>方案</a:t>
                      </a:r>
                      <a:r>
                        <a:rPr lang="en-US" altLang="zh-CN" sz="2000" b="1" kern="100" dirty="0" smtClean="0">
                          <a:latin typeface="宋体" panose="02010600030101010101" pitchFamily="2" charset="-122"/>
                          <a:ea typeface="宋体" panose="02010600030101010101" pitchFamily="2" charset="-122"/>
                          <a:cs typeface="Times New Roman" panose="02020603050405020304"/>
                        </a:rPr>
                        <a:t>  </a:t>
                      </a:r>
                      <a:r>
                        <a:rPr lang="zh-CN" altLang="en-US" sz="2000" b="1" kern="100" dirty="0" smtClean="0">
                          <a:latin typeface="宋体" panose="02010600030101010101" pitchFamily="2" charset="-122"/>
                          <a:ea typeface="宋体" panose="02010600030101010101" pitchFamily="2" charset="-122"/>
                          <a:cs typeface="Times New Roman" panose="02020603050405020304"/>
                        </a:rPr>
                        <a:t>项目</a:t>
                      </a:r>
                      <a:endParaRPr lang="zh-CN"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altLang="zh-CN" sz="2000" b="1" kern="100" dirty="0">
                          <a:latin typeface="宋体" panose="02010600030101010101" pitchFamily="2" charset="-122"/>
                          <a:ea typeface="宋体" panose="02010600030101010101" pitchFamily="2" charset="-122"/>
                          <a:cs typeface="Times New Roman" panose="02020603050405020304"/>
                        </a:rPr>
                        <a:t>A</a:t>
                      </a:r>
                      <a:endParaRPr lang="en-US" altLang="zh-CN"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altLang="zh-CN" sz="2000" b="1" kern="100" dirty="0">
                          <a:latin typeface="宋体" panose="02010600030101010101" pitchFamily="2" charset="-122"/>
                          <a:ea typeface="宋体" panose="02010600030101010101" pitchFamily="2" charset="-122"/>
                          <a:cs typeface="Times New Roman" panose="02020603050405020304"/>
                        </a:rPr>
                        <a:t>B</a:t>
                      </a:r>
                      <a:endParaRPr lang="en-US" altLang="zh-CN"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altLang="zh-CN" sz="2000" b="1" kern="100">
                          <a:latin typeface="宋体" panose="02010600030101010101" pitchFamily="2" charset="-122"/>
                          <a:ea typeface="宋体" panose="02010600030101010101" pitchFamily="2" charset="-122"/>
                          <a:cs typeface="Times New Roman" panose="02020603050405020304"/>
                        </a:rPr>
                        <a:t>C</a:t>
                      </a:r>
                      <a:endParaRPr lang="en-US" altLang="zh-CN"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altLang="zh-CN" sz="2000" b="1" kern="100" dirty="0">
                          <a:latin typeface="宋体" panose="02010600030101010101" pitchFamily="2" charset="-122"/>
                          <a:ea typeface="宋体" panose="02010600030101010101" pitchFamily="2" charset="-122"/>
                          <a:cs typeface="Times New Roman" panose="02020603050405020304"/>
                        </a:rPr>
                        <a:t>D</a:t>
                      </a:r>
                      <a:endParaRPr lang="en-US" altLang="zh-CN"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r>
              <a:tr h="612140">
                <a:tc>
                  <a:txBody>
                    <a:bodyPr/>
                    <a:lstStyle/>
                    <a:p>
                      <a:pPr indent="266700" algn="l">
                        <a:lnSpc>
                          <a:spcPct val="150000"/>
                        </a:lnSpc>
                        <a:spcAft>
                          <a:spcPts val="0"/>
                        </a:spcAft>
                      </a:pPr>
                      <a:r>
                        <a:rPr lang="zh-CN" sz="2000" b="1" kern="100">
                          <a:latin typeface="宋体" panose="02010600030101010101" pitchFamily="2" charset="-122"/>
                          <a:ea typeface="宋体" panose="02010600030101010101" pitchFamily="2" charset="-122"/>
                          <a:cs typeface="Times New Roman" panose="02020603050405020304"/>
                        </a:rPr>
                        <a:t>现金持有量</a:t>
                      </a:r>
                      <a:endParaRPr lang="zh-CN"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40 000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dirty="0">
                          <a:latin typeface="宋体" panose="02010600030101010101" pitchFamily="2" charset="-122"/>
                          <a:ea typeface="宋体" panose="02010600030101010101" pitchFamily="2" charset="-122"/>
                          <a:cs typeface="Times New Roman" panose="02020603050405020304"/>
                        </a:rPr>
                        <a:t>60 000</a:t>
                      </a:r>
                      <a:endParaRPr lang="en-US"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dirty="0">
                          <a:latin typeface="宋体" panose="02010600030101010101" pitchFamily="2" charset="-122"/>
                          <a:ea typeface="宋体" panose="02010600030101010101" pitchFamily="2" charset="-122"/>
                          <a:cs typeface="Times New Roman" panose="02020603050405020304"/>
                        </a:rPr>
                        <a:t>80 000</a:t>
                      </a:r>
                      <a:endParaRPr lang="en-US"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100 000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r>
              <a:tr h="532765">
                <a:tc>
                  <a:txBody>
                    <a:bodyPr/>
                    <a:lstStyle/>
                    <a:p>
                      <a:pPr indent="266700" algn="l">
                        <a:lnSpc>
                          <a:spcPct val="150000"/>
                        </a:lnSpc>
                        <a:spcAft>
                          <a:spcPts val="0"/>
                        </a:spcAft>
                      </a:pPr>
                      <a:r>
                        <a:rPr lang="zh-CN" sz="2000" b="1" kern="100">
                          <a:latin typeface="宋体" panose="02010600030101010101" pitchFamily="2" charset="-122"/>
                          <a:ea typeface="宋体" panose="02010600030101010101" pitchFamily="2" charset="-122"/>
                          <a:cs typeface="Times New Roman" panose="02020603050405020304"/>
                        </a:rPr>
                        <a:t>机会成本率</a:t>
                      </a:r>
                      <a:endParaRPr lang="zh-CN"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10%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10%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dirty="0">
                          <a:latin typeface="宋体" panose="02010600030101010101" pitchFamily="2" charset="-122"/>
                          <a:ea typeface="宋体" panose="02010600030101010101" pitchFamily="2" charset="-122"/>
                          <a:cs typeface="Times New Roman" panose="02020603050405020304"/>
                        </a:rPr>
                        <a:t>10%</a:t>
                      </a:r>
                      <a:endParaRPr lang="en-US"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10%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r>
              <a:tr h="532130">
                <a:tc>
                  <a:txBody>
                    <a:bodyPr/>
                    <a:lstStyle/>
                    <a:p>
                      <a:pPr indent="266700" algn="l">
                        <a:lnSpc>
                          <a:spcPct val="150000"/>
                        </a:lnSpc>
                        <a:spcAft>
                          <a:spcPts val="0"/>
                        </a:spcAft>
                      </a:pPr>
                      <a:r>
                        <a:rPr lang="zh-CN" sz="2000" b="1" kern="100">
                          <a:latin typeface="宋体" panose="02010600030101010101" pitchFamily="2" charset="-122"/>
                          <a:ea typeface="宋体" panose="02010600030101010101" pitchFamily="2" charset="-122"/>
                          <a:cs typeface="Times New Roman" panose="02020603050405020304"/>
                        </a:rPr>
                        <a:t>管理成本</a:t>
                      </a:r>
                      <a:endParaRPr lang="zh-CN"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2 000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2 000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2 000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dirty="0">
                          <a:latin typeface="宋体" panose="02010600030101010101" pitchFamily="2" charset="-122"/>
                          <a:ea typeface="宋体" panose="02010600030101010101" pitchFamily="2" charset="-122"/>
                          <a:cs typeface="Times New Roman" panose="02020603050405020304"/>
                        </a:rPr>
                        <a:t>2 000</a:t>
                      </a:r>
                      <a:endParaRPr lang="en-US"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r>
              <a:tr h="532130">
                <a:tc>
                  <a:txBody>
                    <a:bodyPr/>
                    <a:p>
                      <a:pPr indent="266700" algn="l">
                        <a:lnSpc>
                          <a:spcPct val="150000"/>
                        </a:lnSpc>
                        <a:spcAft>
                          <a:spcPts val="0"/>
                        </a:spcAft>
                      </a:pPr>
                      <a:r>
                        <a:rPr lang="zh-CN" sz="2000" b="1" kern="100">
                          <a:latin typeface="宋体" panose="02010600030101010101" pitchFamily="2" charset="-122"/>
                          <a:ea typeface="宋体" panose="02010600030101010101" pitchFamily="2" charset="-122"/>
                          <a:cs typeface="Times New Roman" panose="02020603050405020304"/>
                        </a:rPr>
                        <a:t>短缺成本</a:t>
                      </a:r>
                      <a:endParaRPr lang="zh-CN"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12 000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8 000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p>
                      <a:pPr indent="266700" algn="l">
                        <a:lnSpc>
                          <a:spcPct val="150000"/>
                        </a:lnSpc>
                        <a:spcAft>
                          <a:spcPts val="0"/>
                        </a:spcAft>
                      </a:pPr>
                      <a:r>
                        <a:rPr lang="en-US" sz="2000" b="1" kern="100" dirty="0">
                          <a:latin typeface="宋体" panose="02010600030101010101" pitchFamily="2" charset="-122"/>
                          <a:ea typeface="宋体" panose="02010600030101010101" pitchFamily="2" charset="-122"/>
                          <a:cs typeface="Times New Roman" panose="02020603050405020304"/>
                        </a:rPr>
                        <a:t>4 000</a:t>
                      </a:r>
                      <a:endParaRPr lang="en-US"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p>
                      <a:pPr indent="266700" algn="l">
                        <a:lnSpc>
                          <a:spcPct val="150000"/>
                        </a:lnSpc>
                        <a:spcAft>
                          <a:spcPts val="0"/>
                        </a:spcAft>
                      </a:pPr>
                      <a:r>
                        <a:rPr lang="en-US" sz="2000" b="1" kern="100" dirty="0">
                          <a:latin typeface="宋体" panose="02010600030101010101" pitchFamily="2" charset="-122"/>
                          <a:ea typeface="宋体" panose="02010600030101010101" pitchFamily="2" charset="-122"/>
                          <a:cs typeface="Times New Roman" panose="02020603050405020304"/>
                        </a:rPr>
                        <a:t>2 400</a:t>
                      </a:r>
                      <a:endParaRPr lang="en-US"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r>
            </a:tbl>
          </a:graphicData>
        </a:graphic>
      </p:graphicFrame>
      <p:sp>
        <p:nvSpPr>
          <p:cNvPr id="24624" name="Rectangle 4"/>
          <p:cNvSpPr/>
          <p:nvPr/>
        </p:nvSpPr>
        <p:spPr>
          <a:xfrm>
            <a:off x="990600" y="1600200"/>
            <a:ext cx="7285355" cy="368300"/>
          </a:xfrm>
          <a:prstGeom prst="rect">
            <a:avLst/>
          </a:prstGeom>
          <a:noFill/>
          <a:ln w="9525">
            <a:noFill/>
          </a:ln>
        </p:spPr>
        <p:txBody>
          <a:bodyPr wrap="square" anchor="ctr" anchorCtr="0">
            <a:spAutoFit/>
          </a:bodyPr>
          <a:p>
            <a:pPr eaLnBrk="0" hangingPunct="0"/>
            <a:r>
              <a:rPr lang="en-US" altLang="zh-CN" b="1" dirty="0">
                <a:latin typeface="宋体" panose="02010600030101010101" pitchFamily="2" charset="-122"/>
                <a:ea typeface="宋体" panose="02010600030101010101" pitchFamily="2" charset="-122"/>
              </a:rPr>
              <a:t>                 </a:t>
            </a:r>
            <a:r>
              <a:rPr lang="zh-CN" altLang="en-US" b="1" dirty="0">
                <a:latin typeface="宋体" panose="02010600030101010101" pitchFamily="2" charset="-122"/>
                <a:ea typeface="宋体" panose="02010600030101010101" pitchFamily="2" charset="-122"/>
              </a:rPr>
              <a:t>表</a:t>
            </a:r>
            <a:r>
              <a:rPr lang="en-US" altLang="zh-CN" b="1" dirty="0">
                <a:latin typeface="宋体" panose="02010600030101010101" pitchFamily="2" charset="-122"/>
                <a:ea typeface="宋体" panose="02010600030101010101" pitchFamily="2" charset="-122"/>
              </a:rPr>
              <a:t>8-1  </a:t>
            </a:r>
            <a:r>
              <a:rPr lang="zh-CN" altLang="en-US" b="1" dirty="0">
                <a:latin typeface="宋体" panose="02010600030101010101" pitchFamily="2" charset="-122"/>
                <a:ea typeface="宋体" panose="02010600030101010101" pitchFamily="2" charset="-122"/>
              </a:rPr>
              <a:t>四种现金持有方案           </a:t>
            </a:r>
            <a:r>
              <a:rPr lang="en-US" altLang="zh-CN" b="1" dirty="0">
                <a:latin typeface="宋体" panose="02010600030101010101" pitchFamily="2" charset="-122"/>
                <a:ea typeface="宋体" panose="02010600030101010101" pitchFamily="2" charset="-122"/>
              </a:rPr>
              <a:t>  </a:t>
            </a:r>
            <a:r>
              <a:rPr lang="zh-CN" altLang="en-US" b="1" dirty="0">
                <a:latin typeface="宋体" panose="02010600030101010101" pitchFamily="2" charset="-122"/>
                <a:ea typeface="宋体" panose="02010600030101010101" pitchFamily="2" charset="-122"/>
              </a:rPr>
              <a:t>单位：元 </a:t>
            </a:r>
            <a:endParaRPr lang="zh-CN" altLang="en-US" b="1" dirty="0">
              <a:latin typeface="Arial" panose="020B0604020202020204" pitchFamily="34" charset="0"/>
              <a:ea typeface="宋体" panose="02010600030101010101" pitchFamily="2" charset="-122"/>
            </a:endParaRPr>
          </a:p>
        </p:txBody>
      </p:sp>
      <p:cxnSp>
        <p:nvCxnSpPr>
          <p:cNvPr id="13" name="直接连接符 12"/>
          <p:cNvCxnSpPr/>
          <p:nvPr/>
        </p:nvCxnSpPr>
        <p:spPr>
          <a:xfrm>
            <a:off x="559435" y="2120900"/>
            <a:ext cx="1752600" cy="838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4"/>
          <p:cNvSpPr>
            <a:spLocks noGrp="1"/>
          </p:cNvSpPr>
          <p:nvPr>
            <p:ph type="body" sz="half" idx="1"/>
          </p:nvPr>
        </p:nvSpPr>
        <p:spPr>
          <a:xfrm>
            <a:off x="925195" y="305435"/>
            <a:ext cx="7777480" cy="530860"/>
          </a:xfrm>
          <a:solidFill>
            <a:srgbClr val="00B050"/>
          </a:solidFill>
        </p:spPr>
        <p:txBody>
          <a:bodyPr wrap="square" lIns="91440" tIns="45720" rIns="91440" bIns="45720" anchor="t" anchorCtr="0"/>
          <a:p>
            <a:pPr>
              <a:lnSpc>
                <a:spcPct val="150000"/>
              </a:lnSpc>
              <a:buClr>
                <a:schemeClr val="folHlink"/>
              </a:buClr>
              <a:buSzTx/>
              <a:buFont typeface="Wingdings" panose="05000000000000000000" pitchFamily="2" charset="2"/>
              <a:buNone/>
            </a:pPr>
            <a:r>
              <a:rPr sz="2400" b="1" dirty="0"/>
              <a:t>根据表8-1，可编制最佳现金持有量测算表，见表8-2。</a:t>
            </a:r>
            <a:endParaRPr lang="en-US" altLang="zh-CN" sz="2400" b="1" dirty="0">
              <a:ea typeface="宋体" panose="02010600030101010101" pitchFamily="2" charset="-122"/>
            </a:endParaRPr>
          </a:p>
        </p:txBody>
      </p:sp>
      <p:sp>
        <p:nvSpPr>
          <p:cNvPr id="25602" name="Rectangle 7"/>
          <p:cNvSpPr/>
          <p:nvPr/>
        </p:nvSpPr>
        <p:spPr>
          <a:xfrm>
            <a:off x="0" y="281940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25603" name="Rectangle 9"/>
          <p:cNvSpPr/>
          <p:nvPr/>
        </p:nvSpPr>
        <p:spPr>
          <a:xfrm>
            <a:off x="0" y="3548063"/>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graphicFrame>
        <p:nvGraphicFramePr>
          <p:cNvPr id="12" name="表格 11"/>
          <p:cNvGraphicFramePr>
            <a:graphicFrameLocks noGrp="1"/>
          </p:cNvGraphicFramePr>
          <p:nvPr>
            <p:custDataLst>
              <p:tags r:id="rId1"/>
            </p:custDataLst>
          </p:nvPr>
        </p:nvGraphicFramePr>
        <p:xfrm>
          <a:off x="466090" y="1660525"/>
          <a:ext cx="8002905" cy="3368675"/>
        </p:xfrm>
        <a:graphic>
          <a:graphicData uri="http://schemas.openxmlformats.org/drawingml/2006/table">
            <a:tbl>
              <a:tblPr firstRow="1" bandRow="1">
                <a:tableStyleId>{5C22544A-7EE6-4342-B048-85BDC9FD1C3A}</a:tableStyleId>
              </a:tblPr>
              <a:tblGrid>
                <a:gridCol w="2158365"/>
                <a:gridCol w="1460500"/>
                <a:gridCol w="1461770"/>
                <a:gridCol w="1460500"/>
                <a:gridCol w="1461770"/>
              </a:tblGrid>
              <a:tr h="962660">
                <a:tc>
                  <a:txBody>
                    <a:bodyPr/>
                    <a:lstStyle/>
                    <a:p>
                      <a:pPr indent="266700" algn="l">
                        <a:lnSpc>
                          <a:spcPct val="150000"/>
                        </a:lnSpc>
                        <a:spcAft>
                          <a:spcPts val="0"/>
                        </a:spcAft>
                      </a:pPr>
                      <a:r>
                        <a:rPr lang="en-US" altLang="zh-CN" sz="2000" b="1" kern="100" dirty="0" smtClean="0">
                          <a:latin typeface="宋体" panose="02010600030101010101" pitchFamily="2" charset="-122"/>
                          <a:ea typeface="宋体" panose="02010600030101010101" pitchFamily="2" charset="-122"/>
                          <a:cs typeface="Times New Roman" panose="02020603050405020304"/>
                        </a:rPr>
                        <a:t>        </a:t>
                      </a:r>
                      <a:r>
                        <a:rPr lang="zh-CN" altLang="en-US" sz="2000" b="1" kern="100" dirty="0" smtClean="0">
                          <a:latin typeface="宋体" panose="02010600030101010101" pitchFamily="2" charset="-122"/>
                          <a:ea typeface="宋体" panose="02010600030101010101" pitchFamily="2" charset="-122"/>
                          <a:cs typeface="Times New Roman" panose="02020603050405020304"/>
                        </a:rPr>
                        <a:t>方案</a:t>
                      </a:r>
                      <a:r>
                        <a:rPr lang="en-US" altLang="zh-CN" sz="2000" b="1" kern="100" dirty="0" smtClean="0">
                          <a:latin typeface="宋体" panose="02010600030101010101" pitchFamily="2" charset="-122"/>
                          <a:ea typeface="宋体" panose="02010600030101010101" pitchFamily="2" charset="-122"/>
                          <a:cs typeface="Times New Roman" panose="02020603050405020304"/>
                        </a:rPr>
                        <a:t>  </a:t>
                      </a:r>
                      <a:r>
                        <a:rPr lang="zh-CN" altLang="en-US" sz="2000" b="1" kern="100" dirty="0" smtClean="0">
                          <a:latin typeface="宋体" panose="02010600030101010101" pitchFamily="2" charset="-122"/>
                          <a:ea typeface="宋体" panose="02010600030101010101" pitchFamily="2" charset="-122"/>
                          <a:cs typeface="Times New Roman" panose="02020603050405020304"/>
                        </a:rPr>
                        <a:t>项目</a:t>
                      </a:r>
                      <a:endParaRPr lang="zh-CN"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zh-CN" sz="2000" b="1" kern="100" dirty="0">
                          <a:latin typeface="宋体" panose="02010600030101010101" pitchFamily="2" charset="-122"/>
                          <a:ea typeface="宋体" panose="02010600030101010101" pitchFamily="2" charset="-122"/>
                          <a:cs typeface="Times New Roman" panose="02020603050405020304"/>
                        </a:rPr>
                        <a:t>机会成本</a:t>
                      </a:r>
                      <a:endParaRPr lang="zh-CN"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zh-CN" sz="2000" b="1" kern="100" dirty="0">
                          <a:latin typeface="宋体" panose="02010600030101010101" pitchFamily="2" charset="-122"/>
                          <a:ea typeface="宋体" panose="02010600030101010101" pitchFamily="2" charset="-122"/>
                          <a:cs typeface="Times New Roman" panose="02020603050405020304"/>
                        </a:rPr>
                        <a:t>管理成本</a:t>
                      </a:r>
                      <a:endParaRPr lang="zh-CN"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zh-CN" sz="2000" b="1" kern="100">
                          <a:latin typeface="宋体" panose="02010600030101010101" pitchFamily="2" charset="-122"/>
                          <a:ea typeface="宋体" panose="02010600030101010101" pitchFamily="2" charset="-122"/>
                          <a:cs typeface="Times New Roman" panose="02020603050405020304"/>
                        </a:rPr>
                        <a:t>短缺成本</a:t>
                      </a:r>
                      <a:endParaRPr lang="zh-CN"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zh-CN" sz="2000" b="1" kern="100" dirty="0">
                          <a:latin typeface="宋体" panose="02010600030101010101" pitchFamily="2" charset="-122"/>
                          <a:ea typeface="宋体" panose="02010600030101010101" pitchFamily="2" charset="-122"/>
                          <a:cs typeface="Times New Roman" panose="02020603050405020304"/>
                        </a:rPr>
                        <a:t>总成本</a:t>
                      </a:r>
                      <a:endParaRPr lang="zh-CN"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r>
              <a:tr h="480695">
                <a:tc>
                  <a:txBody>
                    <a:bodyPr/>
                    <a:lstStyle/>
                    <a:p>
                      <a:pPr indent="266700" algn="l">
                        <a:lnSpc>
                          <a:spcPct val="150000"/>
                        </a:lnSpc>
                        <a:spcAft>
                          <a:spcPts val="0"/>
                        </a:spcAft>
                      </a:pPr>
                      <a:r>
                        <a:rPr lang="en-US" altLang="zh-CN" sz="2000" b="1" kern="100">
                          <a:latin typeface="宋体" panose="02010600030101010101" pitchFamily="2" charset="-122"/>
                          <a:ea typeface="宋体" panose="02010600030101010101" pitchFamily="2" charset="-122"/>
                          <a:cs typeface="Times New Roman" panose="02020603050405020304"/>
                        </a:rPr>
                        <a:t>A</a:t>
                      </a:r>
                      <a:endParaRPr lang="en-US" altLang="zh-CN"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dirty="0">
                          <a:latin typeface="宋体" panose="02010600030101010101" pitchFamily="2" charset="-122"/>
                          <a:ea typeface="宋体" panose="02010600030101010101" pitchFamily="2" charset="-122"/>
                          <a:cs typeface="Times New Roman" panose="02020603050405020304"/>
                        </a:rPr>
                        <a:t>4 000</a:t>
                      </a:r>
                      <a:endParaRPr lang="en-US"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2 000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12 000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18 000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r>
              <a:tr h="481330">
                <a:tc>
                  <a:txBody>
                    <a:bodyPr/>
                    <a:lstStyle/>
                    <a:p>
                      <a:pPr indent="266700" algn="l">
                        <a:lnSpc>
                          <a:spcPct val="150000"/>
                        </a:lnSpc>
                        <a:spcAft>
                          <a:spcPts val="0"/>
                        </a:spcAft>
                      </a:pPr>
                      <a:r>
                        <a:rPr lang="en-US" altLang="zh-CN" sz="2000" b="1" kern="100">
                          <a:latin typeface="宋体" panose="02010600030101010101" pitchFamily="2" charset="-122"/>
                          <a:ea typeface="宋体" panose="02010600030101010101" pitchFamily="2" charset="-122"/>
                          <a:cs typeface="Times New Roman" panose="02020603050405020304"/>
                        </a:rPr>
                        <a:t>B</a:t>
                      </a:r>
                      <a:endParaRPr lang="en-US" altLang="zh-CN"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dirty="0">
                          <a:latin typeface="宋体" panose="02010600030101010101" pitchFamily="2" charset="-122"/>
                          <a:ea typeface="宋体" panose="02010600030101010101" pitchFamily="2" charset="-122"/>
                          <a:cs typeface="Times New Roman" panose="02020603050405020304"/>
                        </a:rPr>
                        <a:t>6 000</a:t>
                      </a:r>
                      <a:endParaRPr lang="en-US"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dirty="0">
                          <a:latin typeface="宋体" panose="02010600030101010101" pitchFamily="2" charset="-122"/>
                          <a:ea typeface="宋体" panose="02010600030101010101" pitchFamily="2" charset="-122"/>
                          <a:cs typeface="Times New Roman" panose="02020603050405020304"/>
                        </a:rPr>
                        <a:t>2 000</a:t>
                      </a:r>
                      <a:endParaRPr lang="en-US"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8 000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16 000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r>
              <a:tr h="481330">
                <a:tc>
                  <a:txBody>
                    <a:bodyPr/>
                    <a:lstStyle/>
                    <a:p>
                      <a:pPr indent="266700" algn="l">
                        <a:lnSpc>
                          <a:spcPct val="150000"/>
                        </a:lnSpc>
                        <a:spcAft>
                          <a:spcPts val="0"/>
                        </a:spcAft>
                      </a:pPr>
                      <a:r>
                        <a:rPr lang="en-US" altLang="zh-CN" sz="2000" b="1" kern="100">
                          <a:latin typeface="宋体" panose="02010600030101010101" pitchFamily="2" charset="-122"/>
                          <a:ea typeface="宋体" panose="02010600030101010101" pitchFamily="2" charset="-122"/>
                          <a:cs typeface="Times New Roman" panose="02020603050405020304"/>
                        </a:rPr>
                        <a:t>C</a:t>
                      </a:r>
                      <a:endParaRPr lang="en-US" altLang="zh-CN"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8 000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dirty="0">
                          <a:latin typeface="宋体" panose="02010600030101010101" pitchFamily="2" charset="-122"/>
                          <a:ea typeface="宋体" panose="02010600030101010101" pitchFamily="2" charset="-122"/>
                          <a:cs typeface="Times New Roman" panose="02020603050405020304"/>
                        </a:rPr>
                        <a:t>2 000</a:t>
                      </a:r>
                      <a:endParaRPr lang="en-US"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dirty="0">
                          <a:latin typeface="宋体" panose="02010600030101010101" pitchFamily="2" charset="-122"/>
                          <a:ea typeface="宋体" panose="02010600030101010101" pitchFamily="2" charset="-122"/>
                          <a:cs typeface="Times New Roman" panose="02020603050405020304"/>
                        </a:rPr>
                        <a:t>12000</a:t>
                      </a:r>
                      <a:endParaRPr lang="en-US"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14 000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r>
              <a:tr h="481330">
                <a:tc>
                  <a:txBody>
                    <a:bodyPr/>
                    <a:lstStyle/>
                    <a:p>
                      <a:pPr indent="266700" algn="l">
                        <a:lnSpc>
                          <a:spcPct val="150000"/>
                        </a:lnSpc>
                        <a:spcAft>
                          <a:spcPts val="0"/>
                        </a:spcAft>
                      </a:pPr>
                      <a:r>
                        <a:rPr lang="en-US" altLang="zh-CN" sz="2000" b="1" kern="100" dirty="0">
                          <a:latin typeface="宋体" panose="02010600030101010101" pitchFamily="2" charset="-122"/>
                          <a:ea typeface="宋体" panose="02010600030101010101" pitchFamily="2" charset="-122"/>
                          <a:cs typeface="Times New Roman" panose="02020603050405020304"/>
                        </a:rPr>
                        <a:t>D</a:t>
                      </a:r>
                      <a:endParaRPr lang="en-US" altLang="zh-CN"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10 000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a:latin typeface="宋体" panose="02010600030101010101" pitchFamily="2" charset="-122"/>
                          <a:ea typeface="宋体" panose="02010600030101010101" pitchFamily="2" charset="-122"/>
                          <a:cs typeface="Times New Roman" panose="02020603050405020304"/>
                        </a:rPr>
                        <a:t>2 000</a:t>
                      </a:r>
                      <a:endParaRPr lang="en-US" sz="20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dirty="0">
                          <a:latin typeface="宋体" panose="02010600030101010101" pitchFamily="2" charset="-122"/>
                          <a:ea typeface="宋体" panose="02010600030101010101" pitchFamily="2" charset="-122"/>
                          <a:cs typeface="Times New Roman" panose="02020603050405020304"/>
                        </a:rPr>
                        <a:t>2 400</a:t>
                      </a:r>
                      <a:endParaRPr lang="en-US"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en-US" sz="2000" b="1" kern="100" dirty="0">
                          <a:latin typeface="宋体" panose="02010600030101010101" pitchFamily="2" charset="-122"/>
                          <a:ea typeface="宋体" panose="02010600030101010101" pitchFamily="2" charset="-122"/>
                          <a:cs typeface="Times New Roman" panose="02020603050405020304"/>
                        </a:rPr>
                        <a:t>14 400</a:t>
                      </a:r>
                      <a:endParaRPr lang="en-US" sz="20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r>
            </a:tbl>
          </a:graphicData>
        </a:graphic>
      </p:graphicFrame>
      <p:sp>
        <p:nvSpPr>
          <p:cNvPr id="25648" name="Rectangle 4"/>
          <p:cNvSpPr/>
          <p:nvPr/>
        </p:nvSpPr>
        <p:spPr>
          <a:xfrm>
            <a:off x="1143000" y="1155859"/>
            <a:ext cx="6985000" cy="368300"/>
          </a:xfrm>
          <a:prstGeom prst="rect">
            <a:avLst/>
          </a:prstGeom>
          <a:noFill/>
          <a:ln w="9525">
            <a:noFill/>
          </a:ln>
        </p:spPr>
        <p:txBody>
          <a:bodyPr wrap="none" anchor="ctr" anchorCtr="0">
            <a:spAutoFit/>
          </a:bodyPr>
          <a:p>
            <a:pPr eaLnBrk="0" hangingPunct="0"/>
            <a:r>
              <a:rPr lang="en-US" altLang="zh-CN" b="1" dirty="0">
                <a:latin typeface="宋体" panose="02010600030101010101" pitchFamily="2" charset="-122"/>
                <a:ea typeface="宋体" panose="02010600030101010101" pitchFamily="2" charset="-122"/>
              </a:rPr>
              <a:t>            </a:t>
            </a:r>
            <a:r>
              <a:rPr lang="zh-CN" altLang="en-US" b="1" dirty="0">
                <a:latin typeface="宋体" panose="02010600030101010101" pitchFamily="2" charset="-122"/>
                <a:ea typeface="宋体" panose="02010600030101010101" pitchFamily="2" charset="-122"/>
              </a:rPr>
              <a:t>表</a:t>
            </a:r>
            <a:r>
              <a:rPr lang="en-US" altLang="zh-CN" b="1" dirty="0">
                <a:latin typeface="宋体" panose="02010600030101010101" pitchFamily="2" charset="-122"/>
                <a:ea typeface="宋体" panose="02010600030101010101" pitchFamily="2" charset="-122"/>
              </a:rPr>
              <a:t>8-2   </a:t>
            </a:r>
            <a:r>
              <a:rPr lang="zh-CN" altLang="en-US" b="1" dirty="0">
                <a:latin typeface="宋体" panose="02010600030101010101" pitchFamily="2" charset="-122"/>
                <a:ea typeface="宋体" panose="02010600030101010101" pitchFamily="2" charset="-122"/>
              </a:rPr>
              <a:t>最佳现金持有方案           </a:t>
            </a:r>
            <a:r>
              <a:rPr lang="en-US" altLang="zh-CN" b="1" dirty="0">
                <a:latin typeface="宋体" panose="02010600030101010101" pitchFamily="2" charset="-122"/>
                <a:ea typeface="宋体" panose="02010600030101010101" pitchFamily="2" charset="-122"/>
              </a:rPr>
              <a:t>   </a:t>
            </a:r>
            <a:r>
              <a:rPr lang="zh-CN" altLang="en-US" b="1" dirty="0">
                <a:latin typeface="宋体" panose="02010600030101010101" pitchFamily="2" charset="-122"/>
                <a:ea typeface="宋体" panose="02010600030101010101" pitchFamily="2" charset="-122"/>
              </a:rPr>
              <a:t>单位：元 </a:t>
            </a:r>
            <a:endParaRPr lang="zh-CN" altLang="en-US" b="1" dirty="0">
              <a:latin typeface="Arial" panose="020B0604020202020204" pitchFamily="34" charset="0"/>
              <a:ea typeface="宋体" panose="02010600030101010101" pitchFamily="2" charset="-122"/>
            </a:endParaRPr>
          </a:p>
        </p:txBody>
      </p:sp>
      <p:cxnSp>
        <p:nvCxnSpPr>
          <p:cNvPr id="13" name="直接连接符 12"/>
          <p:cNvCxnSpPr/>
          <p:nvPr/>
        </p:nvCxnSpPr>
        <p:spPr>
          <a:xfrm>
            <a:off x="533400" y="1752600"/>
            <a:ext cx="2057400" cy="838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650" name="TextBox 7"/>
          <p:cNvSpPr txBox="1"/>
          <p:nvPr/>
        </p:nvSpPr>
        <p:spPr>
          <a:xfrm>
            <a:off x="609600" y="4876800"/>
            <a:ext cx="7621905" cy="1014730"/>
          </a:xfrm>
          <a:prstGeom prst="rect">
            <a:avLst/>
          </a:prstGeom>
          <a:noFill/>
          <a:ln w="9525">
            <a:noFill/>
          </a:ln>
        </p:spPr>
        <p:txBody>
          <a:bodyPr wrap="square" anchor="t" anchorCtr="0">
            <a:spAutoFit/>
          </a:bodyPr>
          <a:p>
            <a:pPr>
              <a:lnSpc>
                <a:spcPct val="150000"/>
              </a:lnSpc>
            </a:pPr>
            <a:r>
              <a:rPr lang="zh-CN" altLang="en-US" sz="2000" b="1" dirty="0">
                <a:latin typeface="宋体" panose="02010600030101010101" pitchFamily="2" charset="-122"/>
                <a:ea typeface="宋体" panose="02010600030101010101" pitchFamily="2" charset="-122"/>
              </a:rPr>
              <a:t>从计算结果可知，</a:t>
            </a:r>
            <a:r>
              <a:rPr lang="en-US" altLang="zh-CN" sz="2000" b="1" dirty="0">
                <a:latin typeface="宋体" panose="02010600030101010101" pitchFamily="2" charset="-122"/>
                <a:ea typeface="宋体" panose="02010600030101010101" pitchFamily="2" charset="-122"/>
              </a:rPr>
              <a:t>C</a:t>
            </a:r>
            <a:r>
              <a:rPr lang="zh-CN" altLang="en-US" sz="2000" b="1" dirty="0">
                <a:latin typeface="宋体" panose="02010600030101010101" pitchFamily="2" charset="-122"/>
                <a:ea typeface="宋体" panose="02010600030101010101" pitchFamily="2" charset="-122"/>
              </a:rPr>
              <a:t>方案的总成本最低，也就是说当公司持有</a:t>
            </a:r>
            <a:r>
              <a:rPr lang="en-US" altLang="zh-CN" sz="2000" b="1" dirty="0">
                <a:latin typeface="宋体" panose="02010600030101010101" pitchFamily="2" charset="-122"/>
                <a:ea typeface="宋体" panose="02010600030101010101" pitchFamily="2" charset="-122"/>
              </a:rPr>
              <a:t>80 000</a:t>
            </a:r>
            <a:r>
              <a:rPr lang="zh-CN" altLang="en-US" sz="2000" b="1" dirty="0">
                <a:latin typeface="宋体" panose="02010600030101010101" pitchFamily="2" charset="-122"/>
                <a:ea typeface="宋体" panose="02010600030101010101" pitchFamily="2" charset="-122"/>
              </a:rPr>
              <a:t>元现金时总代价最低，对公司最合算，故</a:t>
            </a:r>
            <a:r>
              <a:rPr lang="en-US" altLang="zh-CN" sz="2000" b="1" dirty="0">
                <a:latin typeface="宋体" panose="02010600030101010101" pitchFamily="2" charset="-122"/>
                <a:ea typeface="宋体" panose="02010600030101010101" pitchFamily="2" charset="-122"/>
              </a:rPr>
              <a:t>80 000</a:t>
            </a:r>
            <a:r>
              <a:rPr lang="zh-CN" altLang="en-US" sz="2000" b="1" dirty="0">
                <a:latin typeface="宋体" panose="02010600030101010101" pitchFamily="2" charset="-122"/>
                <a:ea typeface="宋体" panose="02010600030101010101" pitchFamily="2" charset="-122"/>
              </a:rPr>
              <a:t>元为最佳。</a:t>
            </a:r>
            <a:endParaRPr lang="zh-CN" altLang="en-US" sz="2000" b="1" dirty="0">
              <a:latin typeface="宋体" panose="02010600030101010101" pitchFamily="2" charset="-122"/>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3" name="Rectangle 3"/>
          <p:cNvSpPr>
            <a:spLocks noGrp="1" noChangeArrowheads="1"/>
          </p:cNvSpPr>
          <p:nvPr>
            <p:ph idx="1"/>
          </p:nvPr>
        </p:nvSpPr>
        <p:spPr>
          <a:xfrm>
            <a:off x="177800" y="1676400"/>
            <a:ext cx="8901430" cy="4294505"/>
          </a:xfrm>
          <a:ln>
            <a:solidFill>
              <a:srgbClr val="3333FF"/>
            </a:solidFill>
          </a:ln>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
                <a:schemeClr val="accent2"/>
              </a:buClr>
              <a:buSzTx/>
              <a:buFont typeface="Wingdings" panose="05000000000000000000" pitchFamily="2" charset="2"/>
              <a:buNone/>
              <a:defRPr/>
            </a:pPr>
            <a:r>
              <a:rPr kumimoji="0" lang="zh-CN" altLang="en-US"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利用存货管理的经济批量公式来确定。</a:t>
            </a:r>
            <a:endParaRPr kumimoji="0" lang="en-US" alt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accent2"/>
              </a:buClr>
              <a:buSzTx/>
              <a:buFont typeface="Wingdings" panose="05000000000000000000" pitchFamily="2" charset="2"/>
              <a:buNone/>
              <a:defRPr/>
            </a:pPr>
            <a:r>
              <a:rPr kumimoji="0" lang="en-US" altLang="zh-CN" sz="2000" b="1" i="0" u="none" strike="noStrike" kern="0" cap="none" spc="0" normalizeH="0" baseline="0" noProof="0" dirty="0" smtClean="0">
                <a:ln>
                  <a:noFill/>
                </a:ln>
                <a:solidFill>
                  <a:schemeClr val="hlink"/>
                </a:solidFill>
                <a:effectLst/>
                <a:uLnTx/>
                <a:uFillTx/>
                <a:latin typeface="宋体" panose="02010600030101010101" pitchFamily="2" charset="-122"/>
                <a:ea typeface="宋体" panose="02010600030101010101" pitchFamily="2" charset="-122"/>
                <a:cs typeface="+mn-cs"/>
              </a:rPr>
              <a:t>1.</a:t>
            </a:r>
            <a:r>
              <a:rPr kumimoji="0" lang="zh-CN" altLang="en-US" sz="2000" b="1" i="0" u="none" strike="noStrike" kern="0" cap="none" spc="0" normalizeH="0" baseline="0" noProof="0" dirty="0" smtClean="0">
                <a:ln>
                  <a:noFill/>
                </a:ln>
                <a:solidFill>
                  <a:schemeClr val="hlink"/>
                </a:solidFill>
                <a:effectLst/>
                <a:uLnTx/>
                <a:uFillTx/>
                <a:latin typeface="宋体" panose="02010600030101010101" pitchFamily="2" charset="-122"/>
                <a:ea typeface="宋体" panose="02010600030101010101" pitchFamily="2" charset="-122"/>
                <a:cs typeface="+mn-cs"/>
              </a:rPr>
              <a:t>假设（条件）：</a:t>
            </a:r>
            <a:endParaRPr kumimoji="0" lang="en-US" altLang="zh-CN" sz="2000" b="1" i="0" u="none" strike="noStrike" kern="0" cap="none" spc="0" normalizeH="0" baseline="0" noProof="0" dirty="0" smtClean="0">
              <a:ln>
                <a:noFill/>
              </a:ln>
              <a:solidFill>
                <a:schemeClr val="hlink"/>
              </a:solidFill>
              <a:effectLst/>
              <a:uLnTx/>
              <a:uFillTx/>
              <a:latin typeface="宋体" panose="02010600030101010101" pitchFamily="2" charset="-122"/>
              <a:ea typeface="宋体" panose="02010600030101010101" pitchFamily="2" charset="-122"/>
              <a:cs typeface="+mn-cs"/>
            </a:endParaRPr>
          </a:p>
          <a:p>
            <a:pPr marL="0" marR="0" lvl="0" indent="-342900" algn="l" defTabSz="914400" rtl="0" eaLnBrk="0" fontAlgn="base" latinLnBrk="0" hangingPunct="0">
              <a:lnSpc>
                <a:spcPct val="150000"/>
              </a:lnSpc>
              <a:spcBef>
                <a:spcPct val="20000"/>
              </a:spcBef>
              <a:spcAft>
                <a:spcPct val="0"/>
              </a:spcAft>
              <a:buClr>
                <a:schemeClr val="accent2"/>
              </a:buClr>
              <a:buSzTx/>
              <a:buFont typeface="Wingdings" panose="05000000000000000000" pitchFamily="2" charset="2"/>
              <a:buNone/>
              <a:defRPr/>
            </a:pPr>
            <a:r>
              <a:rPr kumimoji="0" lang="zh-CN" altLang="en-US"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① 在一个营运周期内，公司的现金流量是可预测的且是均匀发生的；</a:t>
            </a:r>
            <a:endParaRPr kumimoji="0" lang="en-US" alt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endParaRPr>
          </a:p>
          <a:p>
            <a:pPr marL="0" marR="0" lvl="0" indent="-342900" algn="l" defTabSz="914400" rtl="0" eaLnBrk="0" fontAlgn="base" latinLnBrk="0" hangingPunct="0">
              <a:lnSpc>
                <a:spcPct val="150000"/>
              </a:lnSpc>
              <a:spcBef>
                <a:spcPct val="20000"/>
              </a:spcBef>
              <a:spcAft>
                <a:spcPct val="0"/>
              </a:spcAft>
              <a:buClr>
                <a:schemeClr val="accent2"/>
              </a:buClr>
              <a:buSzTx/>
              <a:buFont typeface="Wingdings" panose="05000000000000000000" pitchFamily="2" charset="2"/>
              <a:buNone/>
              <a:defRPr/>
            </a:pPr>
            <a:r>
              <a:rPr kumimoji="0" lang="zh-CN" altLang="en-US"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②不存在现金短缺。也就是说，在营运周期的初始点公司持有的现金为正；到公司持有的现金为零时，公司可以及时等额地补充现金，使现金持有量恢复到起始点的水平；</a:t>
            </a:r>
            <a:r>
              <a:rPr kumimoji="0" lang="zh-CN" sz="2000" b="1" i="0" u="none" strike="noStrike" kern="0" cap="none" spc="0" normalizeH="0" baseline="0" noProof="0" dirty="0" smtClean="0">
                <a:ln>
                  <a:noFill/>
                </a:ln>
                <a:solidFill>
                  <a:srgbClr val="C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该假设可以用图型来表示，其中，</a:t>
            </a:r>
            <a:r>
              <a:rPr kumimoji="0" lang="en-US" sz="2000" b="1" i="0" u="none" strike="noStrike" kern="0" cap="none" spc="0" normalizeH="0" baseline="0" noProof="0" dirty="0" smtClean="0">
                <a:ln>
                  <a:noFill/>
                </a:ln>
                <a:solidFill>
                  <a:srgbClr val="C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Q</a:t>
            </a:r>
            <a:r>
              <a:rPr kumimoji="0" lang="zh-CN" sz="2000" b="1" i="0" u="none" strike="noStrike" kern="0" cap="none" spc="0" normalizeH="0" baseline="0" noProof="0" dirty="0" smtClean="0">
                <a:ln>
                  <a:noFill/>
                </a:ln>
                <a:solidFill>
                  <a:srgbClr val="C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表示现金持有量。</a:t>
            </a:r>
            <a:endParaRPr kumimoji="0" lang="en-US" alt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endParaRPr>
          </a:p>
          <a:p>
            <a:pPr marL="0" marR="0" lvl="0" indent="-342900" algn="l" defTabSz="914400" rtl="0" eaLnBrk="0" fontAlgn="base" latinLnBrk="0" hangingPunct="0">
              <a:lnSpc>
                <a:spcPct val="150000"/>
              </a:lnSpc>
              <a:spcBef>
                <a:spcPct val="20000"/>
              </a:spcBef>
              <a:spcAft>
                <a:spcPct val="0"/>
              </a:spcAft>
              <a:buClr>
                <a:schemeClr val="accent2"/>
              </a:buClr>
              <a:buSzTx/>
              <a:buFont typeface="Wingdings" panose="05000000000000000000" pitchFamily="2" charset="2"/>
              <a:buNone/>
              <a:defRPr/>
            </a:pPr>
            <a:r>
              <a:rPr kumimoji="0" lang="zh-CN" altLang="en-US"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③公司所需现金可通过证券变现取得，且证券变动不确定性很小</a:t>
            </a:r>
            <a:endParaRPr kumimoji="0" lang="en-US" alt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endParaRPr>
          </a:p>
          <a:p>
            <a:pPr marL="0" marR="0" lvl="0" indent="-342900" algn="l" defTabSz="914400" rtl="0" eaLnBrk="0" fontAlgn="base" latinLnBrk="0" hangingPunct="0">
              <a:lnSpc>
                <a:spcPct val="150000"/>
              </a:lnSpc>
              <a:spcBef>
                <a:spcPct val="20000"/>
              </a:spcBef>
              <a:spcAft>
                <a:spcPct val="0"/>
              </a:spcAft>
              <a:buClr>
                <a:schemeClr val="accent2"/>
              </a:buClr>
              <a:buSzTx/>
              <a:buFont typeface="Wingdings" panose="05000000000000000000" pitchFamily="2" charset="2"/>
              <a:buNone/>
              <a:defRPr/>
            </a:pPr>
            <a:r>
              <a:rPr kumimoji="0" lang="zh-CN" altLang="en-US"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④证券的利率或报酬率以及每次交易费用可以获悉</a:t>
            </a:r>
            <a:r>
              <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a:t>
            </a:r>
            <a:endParaRPr kumimoji="0" lang="en-US" alt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29698" name="AutoShape 5"/>
          <p:cNvSpPr/>
          <p:nvPr/>
        </p:nvSpPr>
        <p:spPr>
          <a:xfrm>
            <a:off x="228600" y="914400"/>
            <a:ext cx="3059430" cy="551815"/>
          </a:xfrm>
          <a:prstGeom prst="plaque">
            <a:avLst>
              <a:gd name="adj" fmla="val 16667"/>
            </a:avLst>
          </a:prstGeom>
          <a:solidFill>
            <a:srgbClr val="006699"/>
          </a:solidFill>
          <a:ln w="9525" cap="flat" cmpd="sng">
            <a:solidFill>
              <a:schemeClr val="tx1"/>
            </a:solidFill>
            <a:prstDash val="solid"/>
            <a:miter/>
            <a:headEnd type="none" w="med" len="med"/>
            <a:tailEnd type="none" w="med" len="med"/>
          </a:ln>
        </p:spPr>
        <p:txBody>
          <a:bodyPr wrap="none" anchor="ctr" anchorCtr="0"/>
          <a:p>
            <a:pPr algn="ctr"/>
            <a:r>
              <a:rPr lang="zh-CN" altLang="en-US" sz="2800" dirty="0">
                <a:solidFill>
                  <a:schemeClr val="bg1"/>
                </a:solidFill>
                <a:latin typeface="Arial" panose="020B0604020202020204" pitchFamily="34" charset="0"/>
                <a:ea typeface="楷体_GB2312" pitchFamily="49" charset="-122"/>
              </a:rPr>
              <a:t>（二）存货模式</a:t>
            </a:r>
            <a:endParaRPr lang="zh-CN" altLang="en-US" sz="2800" dirty="0">
              <a:solidFill>
                <a:schemeClr val="bg1"/>
              </a:solidFill>
              <a:latin typeface="Arial" panose="020B0604020202020204" pitchFamily="34" charset="0"/>
              <a:ea typeface="楷体_GB2312" pitchFamily="49" charset="-122"/>
            </a:endParaRPr>
          </a:p>
        </p:txBody>
      </p:sp>
      <p:sp>
        <p:nvSpPr>
          <p:cNvPr id="29699" name="Rectangle 2"/>
          <p:cNvSpPr>
            <a:spLocks noGrp="1"/>
          </p:cNvSpPr>
          <p:nvPr>
            <p:ph type="title"/>
          </p:nvPr>
        </p:nvSpPr>
        <p:spPr>
          <a:xfrm>
            <a:off x="609600" y="0"/>
            <a:ext cx="8229600" cy="689610"/>
          </a:xfrm>
        </p:spPr>
        <p:txBody>
          <a:bodyPr wrap="square" lIns="91440" tIns="45720" rIns="91440" bIns="45720" anchor="ctr" anchorCtr="0"/>
          <a:p>
            <a:pPr algn="l" eaLnBrk="1" hangingPunct="1"/>
            <a:r>
              <a:rPr lang="zh-CN" altLang="en-US" sz="2800" i="0" dirty="0">
                <a:ea typeface="宋体" panose="02010600030101010101" pitchFamily="2" charset="-122"/>
              </a:rPr>
              <a:t>二、最佳现金持有量的确定</a:t>
            </a:r>
            <a:endParaRPr lang="zh-CN" altLang="en-US" sz="2800" i="0" dirty="0">
              <a:ea typeface="宋体" panose="02010600030101010101" pitchFamily="2" charset="-122"/>
            </a:endParaRPr>
          </a:p>
        </p:txBody>
      </p:sp>
      <p:sp>
        <p:nvSpPr>
          <p:cNvPr id="29700"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29701" name="Rectangle 4"/>
          <p:cNvSpPr/>
          <p:nvPr/>
        </p:nvSpPr>
        <p:spPr>
          <a:xfrm>
            <a:off x="0" y="7620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0721" name="Object 2"/>
          <p:cNvGraphicFramePr/>
          <p:nvPr/>
        </p:nvGraphicFramePr>
        <p:xfrm>
          <a:off x="0" y="0"/>
          <a:ext cx="9144000" cy="5389245"/>
        </p:xfrm>
        <a:graphic>
          <a:graphicData uri="http://schemas.openxmlformats.org/presentationml/2006/ole">
            <mc:AlternateContent xmlns:mc="http://schemas.openxmlformats.org/markup-compatibility/2006">
              <mc:Choice xmlns:v="urn:schemas-microsoft-com:vml" Requires="v">
                <p:oleObj spid="_x0000_s3081" name="" r:id="rId1" imgW="6258560" imgH="2897505" progId="Visio.Drawing.11">
                  <p:embed/>
                </p:oleObj>
              </mc:Choice>
              <mc:Fallback>
                <p:oleObj name="" r:id="rId1" imgW="6258560" imgH="2897505" progId="Visio.Drawing.11">
                  <p:embed/>
                  <p:pic>
                    <p:nvPicPr>
                      <p:cNvPr id="0" name="图片 3080"/>
                      <p:cNvPicPr/>
                      <p:nvPr/>
                    </p:nvPicPr>
                    <p:blipFill>
                      <a:blip r:embed="rId2"/>
                      <a:stretch>
                        <a:fillRect/>
                      </a:stretch>
                    </p:blipFill>
                    <p:spPr>
                      <a:xfrm>
                        <a:off x="0" y="0"/>
                        <a:ext cx="9144000" cy="5389245"/>
                      </a:xfrm>
                      <a:prstGeom prst="rect">
                        <a:avLst/>
                      </a:prstGeom>
                      <a:noFill/>
                      <a:ln w="38100">
                        <a:noFill/>
                        <a:miter/>
                      </a:ln>
                    </p:spPr>
                  </p:pic>
                </p:oleObj>
              </mc:Fallback>
            </mc:AlternateContent>
          </a:graphicData>
        </a:graphic>
      </p:graphicFrame>
      <p:sp>
        <p:nvSpPr>
          <p:cNvPr id="30722" name="TextBox 4"/>
          <p:cNvSpPr txBox="1"/>
          <p:nvPr/>
        </p:nvSpPr>
        <p:spPr>
          <a:xfrm>
            <a:off x="2286000" y="5257800"/>
            <a:ext cx="4114800" cy="460375"/>
          </a:xfrm>
          <a:prstGeom prst="rect">
            <a:avLst/>
          </a:prstGeom>
          <a:noFill/>
          <a:ln w="9525">
            <a:noFill/>
          </a:ln>
        </p:spPr>
        <p:txBody>
          <a:bodyPr anchor="t" anchorCtr="0">
            <a:spAutoFit/>
          </a:bodyPr>
          <a:p>
            <a:r>
              <a:rPr lang="en-US" altLang="zh-CN" sz="2400" b="1" dirty="0">
                <a:latin typeface="Times New Roman" panose="02020603050405020304" pitchFamily="18" charset="0"/>
                <a:ea typeface="宋体" panose="02010600030101010101" pitchFamily="2" charset="-122"/>
              </a:rPr>
              <a:t>       </a:t>
            </a:r>
            <a:r>
              <a:rPr lang="zh-CN" altLang="en-US" sz="2400" b="1" dirty="0">
                <a:latin typeface="Times New Roman" panose="02020603050405020304" pitchFamily="18" charset="0"/>
                <a:ea typeface="宋体" panose="02010600030101010101" pitchFamily="2" charset="-122"/>
              </a:rPr>
              <a:t>现金余额示意图</a:t>
            </a:r>
            <a:endParaRPr lang="zh-CN" altLang="en-US" sz="2400" b="1" dirty="0">
              <a:latin typeface="Times New Roman" panose="02020603050405020304" pitchFamily="18" charset="0"/>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1745" name="Object 2"/>
          <p:cNvGraphicFramePr/>
          <p:nvPr/>
        </p:nvGraphicFramePr>
        <p:xfrm>
          <a:off x="538480" y="1828800"/>
          <a:ext cx="8182610" cy="4608195"/>
        </p:xfrm>
        <a:graphic>
          <a:graphicData uri="http://schemas.openxmlformats.org/presentationml/2006/ole">
            <mc:AlternateContent xmlns:mc="http://schemas.openxmlformats.org/markup-compatibility/2006">
              <mc:Choice xmlns:v="urn:schemas-microsoft-com:vml" Requires="v">
                <p:oleObj spid="_x0000_s3080" name="" r:id="rId1" imgW="3892550" imgH="2919730" progId="PowerPoint.Slide.8">
                  <p:embed/>
                </p:oleObj>
              </mc:Choice>
              <mc:Fallback>
                <p:oleObj name="" r:id="rId1" imgW="3892550" imgH="2919730" progId="PowerPoint.Slide.8">
                  <p:embed/>
                  <p:pic>
                    <p:nvPicPr>
                      <p:cNvPr id="0" name="图片 3079"/>
                      <p:cNvPicPr/>
                      <p:nvPr/>
                    </p:nvPicPr>
                    <p:blipFill>
                      <a:blip r:embed="rId2"/>
                      <a:stretch>
                        <a:fillRect/>
                      </a:stretch>
                    </p:blipFill>
                    <p:spPr>
                      <a:xfrm>
                        <a:off x="538480" y="1828800"/>
                        <a:ext cx="8182610" cy="4608195"/>
                      </a:xfrm>
                      <a:prstGeom prst="rect">
                        <a:avLst/>
                      </a:prstGeom>
                      <a:noFill/>
                      <a:ln w="38100">
                        <a:noFill/>
                        <a:miter/>
                      </a:ln>
                    </p:spPr>
                  </p:pic>
                </p:oleObj>
              </mc:Fallback>
            </mc:AlternateContent>
          </a:graphicData>
        </a:graphic>
      </p:graphicFrame>
      <p:sp>
        <p:nvSpPr>
          <p:cNvPr id="31746" name="标题 1"/>
          <p:cNvSpPr>
            <a:spLocks noGrp="1"/>
          </p:cNvSpPr>
          <p:nvPr>
            <p:ph type="title"/>
          </p:nvPr>
        </p:nvSpPr>
        <p:spPr>
          <a:xfrm>
            <a:off x="315595" y="457200"/>
            <a:ext cx="8281035" cy="1314450"/>
          </a:xfrm>
        </p:spPr>
        <p:txBody>
          <a:bodyPr wrap="square" lIns="91440" tIns="45720" rIns="91440" bIns="45720" anchor="ctr" anchorCtr="0"/>
          <a:p>
            <a:pPr algn="l">
              <a:lnSpc>
                <a:spcPct val="150000"/>
              </a:lnSpc>
            </a:pPr>
            <a:r>
              <a:rPr lang="zh-CN" altLang="en-US" sz="2400" i="0" dirty="0">
                <a:latin typeface="宋体" panose="02010600030101010101" pitchFamily="2" charset="-122"/>
                <a:ea typeface="宋体" panose="02010600030101010101" pitchFamily="2" charset="-122"/>
              </a:rPr>
              <a:t>该模式下</a:t>
            </a:r>
            <a:r>
              <a:rPr lang="zh-CN" altLang="en-US" sz="2400" i="0" dirty="0">
                <a:solidFill>
                  <a:srgbClr val="FF3300"/>
                </a:solidFill>
                <a:latin typeface="宋体" panose="02010600030101010101" pitchFamily="2" charset="-122"/>
                <a:ea typeface="宋体" panose="02010600030101010101" pitchFamily="2" charset="-122"/>
              </a:rPr>
              <a:t>最佳现金持有量</a:t>
            </a:r>
            <a:r>
              <a:rPr lang="zh-CN" altLang="en-US" sz="2400" i="0" dirty="0">
                <a:latin typeface="宋体" panose="02010600030101010101" pitchFamily="2" charset="-122"/>
                <a:ea typeface="宋体" panose="02010600030101010101" pitchFamily="2" charset="-122"/>
              </a:rPr>
              <a:t>：即持有成本最小化时的持有量与持有现金相关的成本：机会成本与转换成本</a:t>
            </a:r>
            <a:endParaRPr lang="zh-CN" altLang="en-US" sz="2400" i="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Rectangle 2"/>
          <p:cNvSpPr>
            <a:spLocks noGrp="1"/>
          </p:cNvSpPr>
          <p:nvPr>
            <p:ph type="title"/>
          </p:nvPr>
        </p:nvSpPr>
        <p:spPr/>
        <p:txBody>
          <a:bodyPr wrap="square" lIns="91440" tIns="45720" rIns="91440" bIns="45720" anchor="ctr" anchorCtr="0"/>
          <a:p>
            <a:pPr eaLnBrk="1" hangingPunct="1"/>
            <a:r>
              <a:rPr lang="zh-CN" altLang="en-US" sz="3200" i="0" dirty="0">
                <a:ea typeface="宋体" panose="02010600030101010101" pitchFamily="2" charset="-122"/>
              </a:rPr>
              <a:t>第一节  营运资金概述</a:t>
            </a:r>
            <a:endParaRPr lang="zh-CN" altLang="en-US" sz="3200" i="0" dirty="0">
              <a:ea typeface="宋体" panose="02010600030101010101" pitchFamily="2" charset="-122"/>
            </a:endParaRPr>
          </a:p>
        </p:txBody>
      </p:sp>
      <p:sp>
        <p:nvSpPr>
          <p:cNvPr id="6151" name="AutoShape 8"/>
          <p:cNvSpPr/>
          <p:nvPr/>
        </p:nvSpPr>
        <p:spPr>
          <a:xfrm>
            <a:off x="4287838" y="3476625"/>
            <a:ext cx="376237" cy="344488"/>
          </a:xfrm>
          <a:prstGeom prst="rightArrow">
            <a:avLst>
              <a:gd name="adj1" fmla="val 50000"/>
              <a:gd name="adj2" fmla="val 45501"/>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153" name="AutoShape 10"/>
          <p:cNvSpPr/>
          <p:nvPr/>
        </p:nvSpPr>
        <p:spPr>
          <a:xfrm>
            <a:off x="4260850" y="5018088"/>
            <a:ext cx="376238" cy="347662"/>
          </a:xfrm>
          <a:prstGeom prst="rightArrow">
            <a:avLst>
              <a:gd name="adj1" fmla="val 50000"/>
              <a:gd name="adj2" fmla="val 45086"/>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155" name="AutoShape 12"/>
          <p:cNvSpPr/>
          <p:nvPr/>
        </p:nvSpPr>
        <p:spPr>
          <a:xfrm>
            <a:off x="4268788" y="1981200"/>
            <a:ext cx="376237" cy="344488"/>
          </a:xfrm>
          <a:prstGeom prst="rightArrow">
            <a:avLst>
              <a:gd name="adj1" fmla="val 50000"/>
              <a:gd name="adj2" fmla="val 45501"/>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9229" name="AutoShape 13"/>
          <p:cNvSpPr>
            <a:spLocks noChangeArrowheads="1"/>
          </p:cNvSpPr>
          <p:nvPr/>
        </p:nvSpPr>
        <p:spPr bwMode="gray">
          <a:xfrm>
            <a:off x="2825750" y="1371600"/>
            <a:ext cx="3938270" cy="824230"/>
          </a:xfrm>
          <a:prstGeom prst="roundRect">
            <a:avLst>
              <a:gd name="adj" fmla="val 11921"/>
            </a:avLst>
          </a:prstGeom>
          <a:gradFill rotWithShape="1">
            <a:gsLst>
              <a:gs pos="0">
                <a:schemeClr val="hlink"/>
              </a:gs>
              <a:gs pos="100000">
                <a:schemeClr val="hlink">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0" name="Freeform 14"/>
          <p:cNvSpPr/>
          <p:nvPr/>
        </p:nvSpPr>
        <p:spPr bwMode="gray">
          <a:xfrm>
            <a:off x="2889250" y="1584325"/>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1" name="AutoShape 15"/>
          <p:cNvSpPr>
            <a:spLocks noChangeArrowheads="1"/>
          </p:cNvSpPr>
          <p:nvPr/>
        </p:nvSpPr>
        <p:spPr bwMode="gray">
          <a:xfrm>
            <a:off x="3962400" y="3408045"/>
            <a:ext cx="4359275" cy="949325"/>
          </a:xfrm>
          <a:prstGeom prst="roundRect">
            <a:avLst>
              <a:gd name="adj" fmla="val 11921"/>
            </a:avLst>
          </a:prstGeom>
          <a:gradFill rotWithShape="1">
            <a:gsLst>
              <a:gs pos="0">
                <a:schemeClr val="folHlink"/>
              </a:gs>
              <a:gs pos="100000">
                <a:schemeClr val="folHlink">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3" name="AutoShape 17"/>
          <p:cNvSpPr>
            <a:spLocks noChangeArrowheads="1"/>
          </p:cNvSpPr>
          <p:nvPr/>
        </p:nvSpPr>
        <p:spPr bwMode="gray">
          <a:xfrm>
            <a:off x="3124200" y="4587875"/>
            <a:ext cx="3523615" cy="881380"/>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67" name="Text Box 24">
            <a:hlinkClick r:id="" action="ppaction://noaction"/>
          </p:cNvPr>
          <p:cNvSpPr txBox="1"/>
          <p:nvPr/>
        </p:nvSpPr>
        <p:spPr>
          <a:xfrm>
            <a:off x="2895600" y="1600200"/>
            <a:ext cx="3813175" cy="460375"/>
          </a:xfrm>
          <a:prstGeom prst="rect">
            <a:avLst/>
          </a:prstGeom>
          <a:noFill/>
          <a:ln w="9525">
            <a:noFill/>
          </a:ln>
        </p:spPr>
        <p:txBody>
          <a:bodyPr wrap="square"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营运资金的概念、特点</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6168" name="Text Box 25">
            <a:hlinkClick r:id="" action="ppaction://noaction"/>
          </p:cNvPr>
          <p:cNvSpPr txBox="1"/>
          <p:nvPr/>
        </p:nvSpPr>
        <p:spPr>
          <a:xfrm>
            <a:off x="4114800" y="3613785"/>
            <a:ext cx="4045585" cy="622935"/>
          </a:xfrm>
          <a:prstGeom prst="rect">
            <a:avLst/>
          </a:prstGeom>
          <a:noFill/>
          <a:ln w="9525">
            <a:noFill/>
          </a:ln>
        </p:spPr>
        <p:txBody>
          <a:bodyPr wrap="square" anchor="t" anchorCtr="0">
            <a:no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营运资金管理的目标、原则</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6169" name="Text Box 26">
            <a:hlinkClick r:id="" action="ppaction://noaction"/>
          </p:cNvPr>
          <p:cNvSpPr txBox="1"/>
          <p:nvPr/>
        </p:nvSpPr>
        <p:spPr>
          <a:xfrm>
            <a:off x="3276600" y="4761230"/>
            <a:ext cx="3287395" cy="460375"/>
          </a:xfrm>
          <a:prstGeom prst="rect">
            <a:avLst/>
          </a:prstGeom>
          <a:noFill/>
          <a:ln w="9525">
            <a:noFill/>
          </a:ln>
        </p:spPr>
        <p:txBody>
          <a:bodyPr wrap="square"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 营运资金</a:t>
            </a:r>
            <a:r>
              <a:rPr lang="zh-CN" altLang="en-US" sz="2400" b="1" dirty="0">
                <a:solidFill>
                  <a:srgbClr val="FEFFFF"/>
                </a:solidFill>
                <a:ea typeface="宋体" panose="02010600030101010101" pitchFamily="2" charset="-122"/>
                <a:sym typeface="+mn-ea"/>
              </a:rPr>
              <a:t>管理的策略</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2" name="AutoShape 13"/>
          <p:cNvSpPr>
            <a:spLocks noChangeArrowheads="1"/>
          </p:cNvSpPr>
          <p:nvPr>
            <p:custDataLst>
              <p:tags r:id="rId1"/>
            </p:custDataLst>
          </p:nvPr>
        </p:nvSpPr>
        <p:spPr bwMode="gray">
          <a:xfrm>
            <a:off x="3276600" y="2461895"/>
            <a:ext cx="4283075" cy="805815"/>
          </a:xfrm>
          <a:prstGeom prst="roundRect">
            <a:avLst>
              <a:gd name="adj" fmla="val 11921"/>
            </a:avLst>
          </a:prstGeom>
          <a:gradFill rotWithShape="1">
            <a:gsLst>
              <a:gs pos="0">
                <a:schemeClr val="hlink"/>
              </a:gs>
              <a:gs pos="100000">
                <a:schemeClr val="hlink">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Text Box 24">
            <a:hlinkClick r:id="" action="ppaction://noaction"/>
          </p:cNvPr>
          <p:cNvSpPr txBox="1"/>
          <p:nvPr>
            <p:custDataLst>
              <p:tags r:id="rId2"/>
            </p:custDataLst>
          </p:nvPr>
        </p:nvSpPr>
        <p:spPr>
          <a:xfrm>
            <a:off x="3401695" y="2612390"/>
            <a:ext cx="3972560" cy="460375"/>
          </a:xfrm>
          <a:prstGeom prst="rect">
            <a:avLst/>
          </a:prstGeom>
          <a:noFill/>
          <a:ln w="9525">
            <a:noFill/>
          </a:ln>
        </p:spPr>
        <p:txBody>
          <a:bodyPr wrap="square"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营运资金管理的内容与特点</a:t>
            </a:r>
            <a:endParaRPr lang="zh-CN" altLang="en-US" sz="2400" b="1" dirty="0">
              <a:solidFill>
                <a:srgbClr val="FEFF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内容占位符 2"/>
          <p:cNvSpPr>
            <a:spLocks noGrp="1"/>
          </p:cNvSpPr>
          <p:nvPr>
            <p:ph idx="1"/>
          </p:nvPr>
        </p:nvSpPr>
        <p:spPr>
          <a:xfrm>
            <a:off x="228600" y="686435"/>
            <a:ext cx="8629015" cy="4697095"/>
          </a:xfrm>
        </p:spPr>
        <p:txBody>
          <a:bodyPr wrap="square" lIns="91440" tIns="45720" rIns="91440" bIns="45720" anchor="t" anchorCtr="0"/>
          <a:p>
            <a:pPr>
              <a:lnSpc>
                <a:spcPct val="150000"/>
              </a:lnSpc>
              <a:buNone/>
            </a:pPr>
            <a:r>
              <a:rPr lang="en-US" altLang="zh-CN" sz="2400" b="1" dirty="0">
                <a:solidFill>
                  <a:schemeClr val="hlink"/>
                </a:solidFill>
                <a:latin typeface="宋体" panose="02010600030101010101" pitchFamily="2" charset="-122"/>
                <a:ea typeface="宋体" panose="02010600030101010101" pitchFamily="2" charset="-122"/>
              </a:rPr>
              <a:t>1.</a:t>
            </a:r>
            <a:r>
              <a:rPr lang="zh-CN" altLang="en-US" sz="2400" b="1" dirty="0">
                <a:solidFill>
                  <a:schemeClr val="hlink"/>
                </a:solidFill>
                <a:latin typeface="宋体" panose="02010600030101010101" pitchFamily="2" charset="-122"/>
                <a:ea typeface="宋体" panose="02010600030101010101" pitchFamily="2" charset="-122"/>
              </a:rPr>
              <a:t>存货模式计算公式：</a:t>
            </a:r>
            <a:endParaRPr lang="en-US" altLang="zh-CN" sz="2400" b="1" dirty="0"/>
          </a:p>
          <a:p>
            <a:pPr>
              <a:lnSpc>
                <a:spcPct val="150000"/>
              </a:lnSpc>
            </a:pPr>
            <a:r>
              <a:rPr lang="zh-CN" altLang="x-none" sz="2400" b="1" dirty="0">
                <a:latin typeface="Times New Roman" panose="02020603050405020304" pitchFamily="18" charset="0"/>
              </a:rPr>
              <a:t>由</a:t>
            </a:r>
            <a:r>
              <a:rPr lang="zh-CN" altLang="en-US" sz="2400" b="1" dirty="0">
                <a:latin typeface="Times New Roman" panose="02020603050405020304" pitchFamily="18" charset="0"/>
              </a:rPr>
              <a:t>图中</a:t>
            </a:r>
            <a:r>
              <a:rPr lang="zh-CN" altLang="x-none" sz="2400" b="1" dirty="0">
                <a:latin typeface="Times New Roman" panose="02020603050405020304" pitchFamily="18" charset="0"/>
              </a:rPr>
              <a:t>看出：现金余额的平均值是</a:t>
            </a:r>
            <a:r>
              <a:rPr lang="en-US" altLang="zh-CN" sz="2400" b="1" i="1" dirty="0">
                <a:latin typeface="Times New Roman" panose="02020603050405020304" pitchFamily="18" charset="0"/>
              </a:rPr>
              <a:t>Q/2</a:t>
            </a:r>
            <a:r>
              <a:rPr lang="zh-CN" altLang="x-none" sz="2400" b="1" dirty="0">
                <a:latin typeface="Times New Roman" panose="02020603050405020304" pitchFamily="18" charset="0"/>
              </a:rPr>
              <a:t>，现金持有量的机会成本是利率</a:t>
            </a:r>
            <a:r>
              <a:rPr lang="en-US" altLang="zh-CN" sz="2400" b="1" i="1" dirty="0">
                <a:latin typeface="Times New Roman" panose="02020603050405020304" pitchFamily="18" charset="0"/>
              </a:rPr>
              <a:t>K</a:t>
            </a:r>
            <a:r>
              <a:rPr lang="zh-CN" altLang="x-none" sz="2400" b="1" dirty="0">
                <a:latin typeface="Times New Roman" panose="02020603050405020304" pitchFamily="18" charset="0"/>
              </a:rPr>
              <a:t>乘以现金平均余额</a:t>
            </a:r>
            <a:r>
              <a:rPr lang="en-US" altLang="zh-CN" sz="2400" b="1" i="1" dirty="0">
                <a:latin typeface="Times New Roman" panose="02020603050405020304" pitchFamily="18" charset="0"/>
              </a:rPr>
              <a:t>Q/2</a:t>
            </a:r>
            <a:r>
              <a:rPr lang="zh-CN" altLang="x-none" sz="2400" b="1" dirty="0">
                <a:latin typeface="Times New Roman" panose="02020603050405020304" pitchFamily="18" charset="0"/>
              </a:rPr>
              <a:t>，即</a:t>
            </a:r>
            <a:r>
              <a:rPr lang="en-US" altLang="zh-CN" sz="2400" b="1" i="1" dirty="0">
                <a:latin typeface="Times New Roman" panose="02020603050405020304" pitchFamily="18" charset="0"/>
              </a:rPr>
              <a:t>Q/2×K</a:t>
            </a:r>
            <a:r>
              <a:rPr lang="zh-CN" altLang="x-none" sz="2400" b="1" dirty="0">
                <a:latin typeface="Times New Roman" panose="02020603050405020304" pitchFamily="18" charset="0"/>
              </a:rPr>
              <a:t>；一定期间内的现金需求量，用</a:t>
            </a:r>
            <a:r>
              <a:rPr lang="en-US" altLang="zh-CN" sz="2400" b="1" dirty="0">
                <a:latin typeface="Times New Roman" panose="02020603050405020304" pitchFamily="18" charset="0"/>
              </a:rPr>
              <a:t>T</a:t>
            </a:r>
            <a:r>
              <a:rPr lang="zh-CN" altLang="x-none" sz="2400" b="1" dirty="0">
                <a:latin typeface="Times New Roman" panose="02020603050405020304" pitchFamily="18" charset="0"/>
              </a:rPr>
              <a:t>表示，每次出售有价证券补充现金所需的转换成本为</a:t>
            </a:r>
            <a:r>
              <a:rPr lang="en-US" altLang="zh-CN" sz="2400" b="1" i="1" dirty="0">
                <a:latin typeface="Times New Roman" panose="02020603050405020304" pitchFamily="18" charset="0"/>
              </a:rPr>
              <a:t>F</a:t>
            </a:r>
            <a:r>
              <a:rPr lang="zh-CN" altLang="x-none" sz="2400" b="1" dirty="0">
                <a:latin typeface="Times New Roman" panose="02020603050405020304" pitchFamily="18" charset="0"/>
              </a:rPr>
              <a:t>，一定时期内出售有价证券的总转换成本为</a:t>
            </a:r>
            <a:r>
              <a:rPr lang="zh-CN" altLang="en-US" sz="2400" b="1" i="1" dirty="0">
                <a:latin typeface="Times New Roman" panose="02020603050405020304" pitchFamily="18" charset="0"/>
              </a:rPr>
              <a:t>（</a:t>
            </a:r>
            <a:r>
              <a:rPr lang="en-US" altLang="zh-CN" sz="2400" b="1" i="1" dirty="0">
                <a:latin typeface="Times New Roman" panose="02020603050405020304" pitchFamily="18" charset="0"/>
              </a:rPr>
              <a:t>T/Q</a:t>
            </a:r>
            <a:r>
              <a:rPr lang="zh-CN" altLang="en-US" sz="2400" b="1" i="1" dirty="0">
                <a:latin typeface="Times New Roman" panose="02020603050405020304" pitchFamily="18" charset="0"/>
              </a:rPr>
              <a:t>）</a:t>
            </a:r>
            <a:r>
              <a:rPr lang="en-US" altLang="zh-CN" sz="2400" b="1" i="1" dirty="0">
                <a:latin typeface="Times New Roman" panose="02020603050405020304" pitchFamily="18" charset="0"/>
              </a:rPr>
              <a:t>×F</a:t>
            </a:r>
            <a:r>
              <a:rPr lang="zh-CN" altLang="x-none" sz="2400" b="1" dirty="0">
                <a:latin typeface="Times New Roman" panose="02020603050405020304" pitchFamily="18" charset="0"/>
              </a:rPr>
              <a:t>。</a:t>
            </a:r>
            <a:endParaRPr lang="en-US" altLang="zh-CN" sz="2400" b="1" dirty="0">
              <a:latin typeface="Times New Roman" panose="02020603050405020304" pitchFamily="18" charset="0"/>
            </a:endParaRPr>
          </a:p>
          <a:p>
            <a:pPr algn="ctr">
              <a:lnSpc>
                <a:spcPct val="150000"/>
              </a:lnSpc>
              <a:buNone/>
            </a:pPr>
            <a:r>
              <a:rPr lang="zh-CN" altLang="x-none" sz="2400" b="1" dirty="0">
                <a:gradFill>
                  <a:gsLst>
                    <a:gs pos="0">
                      <a:srgbClr val="7B32B2"/>
                    </a:gs>
                    <a:gs pos="100000">
                      <a:srgbClr val="401A5D"/>
                    </a:gs>
                  </a:gsLst>
                  <a:lin scaled="0"/>
                </a:gradFill>
                <a:latin typeface="宋体" panose="02010600030101010101" pitchFamily="2" charset="-122"/>
                <a:ea typeface="宋体" panose="02010600030101010101" pitchFamily="2" charset="-122"/>
              </a:rPr>
              <a:t>现金总成本</a:t>
            </a:r>
            <a:r>
              <a:rPr lang="en-US" altLang="zh-CN" sz="2400" b="1" dirty="0">
                <a:gradFill>
                  <a:gsLst>
                    <a:gs pos="0">
                      <a:srgbClr val="7B32B2"/>
                    </a:gs>
                    <a:gs pos="100000">
                      <a:srgbClr val="401A5D"/>
                    </a:gs>
                  </a:gsLst>
                  <a:lin scaled="0"/>
                </a:gradFill>
                <a:latin typeface="宋体" panose="02010600030101010101" pitchFamily="2" charset="-122"/>
                <a:ea typeface="宋体" panose="02010600030101010101" pitchFamily="2" charset="-122"/>
              </a:rPr>
              <a:t>=</a:t>
            </a:r>
            <a:r>
              <a:rPr lang="zh-CN" altLang="x-none" sz="2400" b="1" dirty="0">
                <a:gradFill>
                  <a:gsLst>
                    <a:gs pos="0">
                      <a:srgbClr val="7B32B2"/>
                    </a:gs>
                    <a:gs pos="100000">
                      <a:srgbClr val="401A5D"/>
                    </a:gs>
                  </a:gsLst>
                  <a:lin scaled="0"/>
                </a:gradFill>
                <a:latin typeface="宋体" panose="02010600030101010101" pitchFamily="2" charset="-122"/>
                <a:ea typeface="宋体" panose="02010600030101010101" pitchFamily="2" charset="-122"/>
              </a:rPr>
              <a:t>机会成本</a:t>
            </a:r>
            <a:r>
              <a:rPr lang="en-US" altLang="zh-CN" sz="2400" b="1" dirty="0">
                <a:gradFill>
                  <a:gsLst>
                    <a:gs pos="0">
                      <a:srgbClr val="7B32B2"/>
                    </a:gs>
                    <a:gs pos="100000">
                      <a:srgbClr val="401A5D"/>
                    </a:gs>
                  </a:gsLst>
                  <a:lin scaled="0"/>
                </a:gradFill>
                <a:latin typeface="宋体" panose="02010600030101010101" pitchFamily="2" charset="-122"/>
                <a:ea typeface="宋体" panose="02010600030101010101" pitchFamily="2" charset="-122"/>
              </a:rPr>
              <a:t>+</a:t>
            </a:r>
            <a:r>
              <a:rPr lang="zh-CN" altLang="x-none" sz="2400" b="1" dirty="0">
                <a:gradFill>
                  <a:gsLst>
                    <a:gs pos="0">
                      <a:srgbClr val="7B32B2"/>
                    </a:gs>
                    <a:gs pos="100000">
                      <a:srgbClr val="401A5D"/>
                    </a:gs>
                  </a:gsLst>
                  <a:lin scaled="0"/>
                </a:gradFill>
                <a:latin typeface="宋体" panose="02010600030101010101" pitchFamily="2" charset="-122"/>
                <a:ea typeface="宋体" panose="02010600030101010101" pitchFamily="2" charset="-122"/>
              </a:rPr>
              <a:t>转换成本</a:t>
            </a:r>
            <a:endParaRPr lang="zh-CN" altLang="x-none" sz="2400" b="1" dirty="0">
              <a:gradFill>
                <a:gsLst>
                  <a:gs pos="0">
                    <a:srgbClr val="7B32B2"/>
                  </a:gs>
                  <a:gs pos="100000">
                    <a:srgbClr val="401A5D"/>
                  </a:gs>
                </a:gsLst>
                <a:lin scaled="0"/>
              </a:gradFill>
              <a:latin typeface="宋体" panose="02010600030101010101" pitchFamily="2" charset="-122"/>
              <a:ea typeface="宋体" panose="02010600030101010101" pitchFamily="2" charset="-122"/>
            </a:endParaRPr>
          </a:p>
          <a:p>
            <a:endParaRPr lang="zh-CN" altLang="x-none" sz="2400" b="1" dirty="0">
              <a:gradFill>
                <a:gsLst>
                  <a:gs pos="0">
                    <a:srgbClr val="7B32B2"/>
                  </a:gs>
                  <a:gs pos="100000">
                    <a:srgbClr val="401A5D"/>
                  </a:gs>
                </a:gsLst>
                <a:lin scaled="0"/>
              </a:gradFill>
              <a:latin typeface="宋体" panose="02010600030101010101" pitchFamily="2" charset="-122"/>
              <a:ea typeface="宋体" panose="02010600030101010101" pitchFamily="2" charset="-122"/>
            </a:endParaRPr>
          </a:p>
        </p:txBody>
      </p:sp>
      <p:sp>
        <p:nvSpPr>
          <p:cNvPr id="32770" name="Rectangle 3"/>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2772" name="Rectangle 5"/>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内容占位符 2"/>
          <p:cNvSpPr>
            <a:spLocks noGrp="1"/>
          </p:cNvSpPr>
          <p:nvPr>
            <p:ph idx="1"/>
          </p:nvPr>
        </p:nvSpPr>
        <p:spPr>
          <a:xfrm>
            <a:off x="304800" y="534035"/>
            <a:ext cx="8645525" cy="5590540"/>
          </a:xfrm>
        </p:spPr>
        <p:txBody>
          <a:bodyPr wrap="square" lIns="91440" tIns="45720" rIns="91440" bIns="45720" anchor="t" anchorCtr="0"/>
          <a:p>
            <a:pPr>
              <a:lnSpc>
                <a:spcPct val="150000"/>
              </a:lnSpc>
            </a:pPr>
            <a:r>
              <a:rPr lang="zh-CN" altLang="x-none" sz="2000" b="1" dirty="0">
                <a:latin typeface="宋体" panose="02010600030101010101" pitchFamily="2" charset="-122"/>
                <a:ea typeface="宋体" panose="02010600030101010101" pitchFamily="2" charset="-122"/>
              </a:rPr>
              <a:t>最佳现金持有量</a:t>
            </a:r>
            <a:r>
              <a:rPr lang="en-US" altLang="zh-CN" sz="2000" b="1" i="1" dirty="0">
                <a:latin typeface="Times New Roman" panose="02020603050405020304" pitchFamily="18" charset="0"/>
                <a:ea typeface="宋体" panose="02010600030101010101" pitchFamily="2" charset="-122"/>
              </a:rPr>
              <a:t>Q*</a:t>
            </a:r>
            <a:r>
              <a:rPr lang="zh-CN" altLang="x-none" sz="2000" b="1" dirty="0">
                <a:latin typeface="宋体" panose="02010600030101010101" pitchFamily="2" charset="-122"/>
                <a:ea typeface="宋体" panose="02010600030101010101" pitchFamily="2" charset="-122"/>
              </a:rPr>
              <a:t>是机会成本线和转换成本线交叉点所对应的现金持有量，因此</a:t>
            </a:r>
            <a:r>
              <a:rPr lang="en-US" altLang="zh-CN" sz="2000" b="1" i="1" dirty="0">
                <a:latin typeface="Times New Roman" panose="02020603050405020304" pitchFamily="18" charset="0"/>
                <a:ea typeface="宋体" panose="02010600030101010101" pitchFamily="2" charset="-122"/>
              </a:rPr>
              <a:t>Q*</a:t>
            </a:r>
            <a:r>
              <a:rPr lang="zh-CN" altLang="x-none" sz="2000" b="1" dirty="0">
                <a:latin typeface="宋体" panose="02010600030101010101" pitchFamily="2" charset="-122"/>
                <a:ea typeface="宋体" panose="02010600030101010101" pitchFamily="2" charset="-122"/>
              </a:rPr>
              <a:t>应当满足：机会成本</a:t>
            </a:r>
            <a:r>
              <a:rPr lang="en-US" altLang="zh-CN" sz="2000" b="1" dirty="0">
                <a:latin typeface="宋体" panose="02010600030101010101" pitchFamily="2" charset="-122"/>
                <a:ea typeface="宋体" panose="02010600030101010101" pitchFamily="2" charset="-122"/>
              </a:rPr>
              <a:t> = </a:t>
            </a:r>
            <a:r>
              <a:rPr lang="zh-CN" altLang="x-none" sz="2000" b="1" dirty="0">
                <a:latin typeface="宋体" panose="02010600030101010101" pitchFamily="2" charset="-122"/>
                <a:ea typeface="宋体" panose="02010600030101010101" pitchFamily="2" charset="-122"/>
              </a:rPr>
              <a:t>转换成本，即</a:t>
            </a:r>
            <a:endParaRPr lang="zh-CN" altLang="x-none" sz="2000" b="1" dirty="0">
              <a:latin typeface="宋体" panose="02010600030101010101" pitchFamily="2" charset="-122"/>
              <a:ea typeface="宋体" panose="02010600030101010101" pitchFamily="2" charset="-122"/>
            </a:endParaRPr>
          </a:p>
          <a:p>
            <a:pPr marL="0" indent="0">
              <a:lnSpc>
                <a:spcPct val="150000"/>
              </a:lnSpc>
              <a:buNone/>
            </a:pPr>
            <a:r>
              <a:rPr lang="en-US" altLang="zh-CN" sz="2000" b="1" dirty="0">
                <a:latin typeface="宋体" panose="02010600030101010101" pitchFamily="2" charset="-122"/>
                <a:ea typeface="宋体" panose="02010600030101010101" pitchFamily="2" charset="-122"/>
              </a:rPr>
              <a:t>                  </a:t>
            </a:r>
            <a:r>
              <a:rPr lang="en-US" altLang="zh-CN" sz="2000" b="1" i="1" dirty="0">
                <a:gradFill>
                  <a:gsLst>
                    <a:gs pos="0">
                      <a:srgbClr val="7B32B2"/>
                    </a:gs>
                    <a:gs pos="100000">
                      <a:srgbClr val="401A5D"/>
                    </a:gs>
                  </a:gsLst>
                  <a:lin scaled="0"/>
                </a:gradFill>
                <a:latin typeface="Times New Roman" panose="02020603050405020304" pitchFamily="18" charset="0"/>
              </a:rPr>
              <a:t>Q/2×K=</a:t>
            </a:r>
            <a:r>
              <a:rPr lang="zh-CN" altLang="en-US" sz="2000" b="1" i="1" dirty="0">
                <a:gradFill>
                  <a:gsLst>
                    <a:gs pos="0">
                      <a:srgbClr val="7B32B2"/>
                    </a:gs>
                    <a:gs pos="100000">
                      <a:srgbClr val="401A5D"/>
                    </a:gs>
                  </a:gsLst>
                  <a:lin scaled="0"/>
                </a:gradFill>
                <a:latin typeface="Times New Roman" panose="02020603050405020304" pitchFamily="18" charset="0"/>
              </a:rPr>
              <a:t> （</a:t>
            </a:r>
            <a:r>
              <a:rPr lang="en-US" altLang="zh-CN" sz="2000" b="1" i="1" dirty="0">
                <a:gradFill>
                  <a:gsLst>
                    <a:gs pos="0">
                      <a:srgbClr val="7B32B2"/>
                    </a:gs>
                    <a:gs pos="100000">
                      <a:srgbClr val="401A5D"/>
                    </a:gs>
                  </a:gsLst>
                  <a:lin scaled="0"/>
                </a:gradFill>
                <a:latin typeface="Times New Roman" panose="02020603050405020304" pitchFamily="18" charset="0"/>
              </a:rPr>
              <a:t>T/</a:t>
            </a:r>
            <a:r>
              <a:rPr lang="en-US" altLang="zh-CN" sz="2000" b="1" i="1" dirty="0">
                <a:gradFill>
                  <a:gsLst>
                    <a:gs pos="0">
                      <a:srgbClr val="7B32B2"/>
                    </a:gs>
                    <a:gs pos="100000">
                      <a:srgbClr val="401A5D"/>
                    </a:gs>
                  </a:gsLst>
                  <a:lin scaled="0"/>
                </a:gradFill>
                <a:latin typeface="Times New Roman" panose="02020603050405020304" pitchFamily="18" charset="0"/>
                <a:ea typeface="宋体" panose="02010600030101010101" pitchFamily="2" charset="-122"/>
              </a:rPr>
              <a:t> Q* </a:t>
            </a:r>
            <a:r>
              <a:rPr lang="zh-CN" altLang="en-US" sz="2000" b="1" i="1" dirty="0">
                <a:gradFill>
                  <a:gsLst>
                    <a:gs pos="0">
                      <a:srgbClr val="7B32B2"/>
                    </a:gs>
                    <a:gs pos="100000">
                      <a:srgbClr val="401A5D"/>
                    </a:gs>
                  </a:gsLst>
                  <a:lin scaled="0"/>
                </a:gradFill>
                <a:latin typeface="Times New Roman" panose="02020603050405020304" pitchFamily="18" charset="0"/>
              </a:rPr>
              <a:t>）</a:t>
            </a:r>
            <a:r>
              <a:rPr lang="en-US" altLang="zh-CN" sz="2000" b="1" i="1" dirty="0">
                <a:gradFill>
                  <a:gsLst>
                    <a:gs pos="0">
                      <a:srgbClr val="7B32B2"/>
                    </a:gs>
                    <a:gs pos="100000">
                      <a:srgbClr val="401A5D"/>
                    </a:gs>
                  </a:gsLst>
                  <a:lin scaled="0"/>
                </a:gradFill>
                <a:latin typeface="Times New Roman" panose="02020603050405020304" pitchFamily="18" charset="0"/>
              </a:rPr>
              <a:t>×F</a:t>
            </a:r>
            <a:endParaRPr lang="zh-CN" altLang="zh-CN" sz="2000" b="1" dirty="0">
              <a:solidFill>
                <a:srgbClr val="C00000"/>
              </a:solidFill>
              <a:latin typeface="宋体" panose="02010600030101010101" pitchFamily="2" charset="-122"/>
              <a:ea typeface="宋体" panose="02010600030101010101" pitchFamily="2" charset="-122"/>
            </a:endParaRPr>
          </a:p>
          <a:p>
            <a:pPr>
              <a:lnSpc>
                <a:spcPct val="150000"/>
              </a:lnSpc>
            </a:pPr>
            <a:r>
              <a:rPr lang="zh-CN" altLang="x-none" sz="2000" b="1" dirty="0">
                <a:latin typeface="宋体" panose="02010600030101010101" pitchFamily="2" charset="-122"/>
                <a:ea typeface="宋体" panose="02010600030101010101" pitchFamily="2" charset="-122"/>
              </a:rPr>
              <a:t>整理后可得出最佳现金持有量公式为</a:t>
            </a:r>
            <a:r>
              <a:rPr lang="en-US" altLang="zh-CN" sz="2000" b="1" dirty="0">
                <a:latin typeface="宋体" panose="02010600030101010101" pitchFamily="2" charset="-122"/>
                <a:ea typeface="宋体" panose="02010600030101010101" pitchFamily="2" charset="-122"/>
              </a:rPr>
              <a:t>:</a:t>
            </a:r>
            <a:endParaRPr lang="zh-CN" altLang="zh-CN" sz="2000" b="1" dirty="0">
              <a:latin typeface="宋体" panose="02010600030101010101" pitchFamily="2" charset="-122"/>
              <a:ea typeface="宋体" panose="02010600030101010101" pitchFamily="2" charset="-122"/>
            </a:endParaRPr>
          </a:p>
          <a:p>
            <a:pPr>
              <a:lnSpc>
                <a:spcPct val="150000"/>
              </a:lnSpc>
            </a:pPr>
            <a:r>
              <a:rPr lang="zh-CN" altLang="x-none" sz="2000" b="1" dirty="0">
                <a:latin typeface="宋体" panose="02010600030101010101" pitchFamily="2" charset="-122"/>
                <a:ea typeface="宋体" panose="02010600030101010101" pitchFamily="2" charset="-122"/>
              </a:rPr>
              <a:t>式中，</a:t>
            </a:r>
            <a:r>
              <a:rPr lang="en-US" altLang="zh-CN" sz="2000" b="1" i="1" dirty="0">
                <a:latin typeface="Times New Roman" panose="02020603050405020304" pitchFamily="18" charset="0"/>
                <a:ea typeface="宋体" panose="02010600030101010101" pitchFamily="2" charset="-122"/>
              </a:rPr>
              <a:t>Q* </a:t>
            </a:r>
            <a:r>
              <a:rPr lang="en-US" altLang="zh-CN" sz="2000" b="1" dirty="0">
                <a:latin typeface="宋体" panose="02010600030101010101" pitchFamily="2" charset="-122"/>
                <a:ea typeface="宋体" panose="02010600030101010101" pitchFamily="2" charset="-122"/>
              </a:rPr>
              <a:t>--</a:t>
            </a:r>
            <a:r>
              <a:rPr lang="zh-CN" altLang="x-none" sz="2000" b="1" dirty="0">
                <a:latin typeface="宋体" panose="02010600030101010101" pitchFamily="2" charset="-122"/>
                <a:ea typeface="宋体" panose="02010600030101010101" pitchFamily="2" charset="-122"/>
              </a:rPr>
              <a:t>最佳现金持有量；</a:t>
            </a:r>
            <a:r>
              <a:rPr lang="en-US" altLang="zh-CN" sz="2000" b="1" dirty="0">
                <a:latin typeface="宋体" panose="02010600030101010101" pitchFamily="2" charset="-122"/>
                <a:ea typeface="宋体" panose="02010600030101010101" pitchFamily="2" charset="-122"/>
              </a:rPr>
              <a:t>	 </a:t>
            </a:r>
            <a:endParaRPr lang="en-US" altLang="zh-CN" sz="2000" b="1" dirty="0">
              <a:latin typeface="宋体" panose="02010600030101010101" pitchFamily="2" charset="-122"/>
              <a:ea typeface="宋体" panose="02010600030101010101" pitchFamily="2" charset="-122"/>
            </a:endParaRPr>
          </a:p>
          <a:p>
            <a:pPr>
              <a:lnSpc>
                <a:spcPct val="150000"/>
              </a:lnSpc>
              <a:buNone/>
            </a:pPr>
            <a:r>
              <a:rPr lang="en-US" altLang="zh-CN" sz="2000" b="1" i="1" dirty="0">
                <a:latin typeface="Times New Roman" panose="02020603050405020304" pitchFamily="18" charset="0"/>
                <a:ea typeface="宋体" panose="02010600030101010101" pitchFamily="2" charset="-122"/>
              </a:rPr>
              <a:t>                 T   </a:t>
            </a:r>
            <a:r>
              <a:rPr lang="en-US" altLang="zh-CN" sz="2000" b="1" dirty="0">
                <a:latin typeface="宋体" panose="02010600030101010101" pitchFamily="2" charset="-122"/>
                <a:ea typeface="宋体" panose="02010600030101010101" pitchFamily="2" charset="-122"/>
              </a:rPr>
              <a:t>--</a:t>
            </a:r>
            <a:r>
              <a:rPr lang="zh-CN" altLang="x-none" sz="2000" b="1" dirty="0">
                <a:latin typeface="宋体" panose="02010600030101010101" pitchFamily="2" charset="-122"/>
                <a:ea typeface="宋体" panose="02010600030101010101" pitchFamily="2" charset="-122"/>
              </a:rPr>
              <a:t>固定期现金需要总量</a:t>
            </a:r>
            <a:r>
              <a:rPr lang="zh-CN" altLang="en-US" sz="2000" b="1" dirty="0">
                <a:latin typeface="宋体" panose="02010600030101010101" pitchFamily="2" charset="-122"/>
                <a:ea typeface="宋体" panose="02010600030101010101" pitchFamily="2" charset="-122"/>
              </a:rPr>
              <a:t>；</a:t>
            </a:r>
            <a:endParaRPr lang="en-US" altLang="zh-CN" sz="2000" b="1" dirty="0">
              <a:latin typeface="宋体" panose="02010600030101010101" pitchFamily="2" charset="-122"/>
              <a:ea typeface="宋体" panose="02010600030101010101" pitchFamily="2" charset="-122"/>
            </a:endParaRPr>
          </a:p>
          <a:p>
            <a:pPr>
              <a:lnSpc>
                <a:spcPct val="150000"/>
              </a:lnSpc>
              <a:buNone/>
            </a:pPr>
            <a:r>
              <a:rPr lang="en-US" altLang="zh-CN" sz="2000" b="1" i="1" dirty="0">
                <a:latin typeface="Times New Roman" panose="02020603050405020304" pitchFamily="18" charset="0"/>
                <a:ea typeface="宋体" panose="02010600030101010101" pitchFamily="2" charset="-122"/>
              </a:rPr>
              <a:t>                 K   </a:t>
            </a:r>
            <a:r>
              <a:rPr lang="en-US" altLang="zh-CN" sz="2000" b="1" dirty="0">
                <a:latin typeface="宋体" panose="02010600030101010101" pitchFamily="2" charset="-122"/>
                <a:ea typeface="宋体" panose="02010600030101010101" pitchFamily="2" charset="-122"/>
              </a:rPr>
              <a:t>--</a:t>
            </a:r>
            <a:r>
              <a:rPr lang="zh-CN" altLang="x-none" sz="2000" b="1" dirty="0">
                <a:latin typeface="宋体" panose="02010600030101010101" pitchFamily="2" charset="-122"/>
                <a:ea typeface="宋体" panose="02010600030101010101" pitchFamily="2" charset="-122"/>
              </a:rPr>
              <a:t>有价证券利率或报酬率</a:t>
            </a:r>
            <a:r>
              <a:rPr lang="en-US" altLang="zh-CN" sz="2000" b="1" dirty="0">
                <a:latin typeface="宋体" panose="02010600030101010101" pitchFamily="2" charset="-122"/>
                <a:ea typeface="宋体" panose="02010600030101010101" pitchFamily="2" charset="-122"/>
              </a:rPr>
              <a:t>;</a:t>
            </a:r>
            <a:endParaRPr lang="en-US" altLang="zh-CN" sz="2000" b="1" dirty="0">
              <a:latin typeface="宋体" panose="02010600030101010101" pitchFamily="2" charset="-122"/>
              <a:ea typeface="宋体" panose="02010600030101010101" pitchFamily="2" charset="-122"/>
            </a:endParaRPr>
          </a:p>
          <a:p>
            <a:pPr>
              <a:lnSpc>
                <a:spcPct val="150000"/>
              </a:lnSpc>
              <a:buNone/>
            </a:pPr>
            <a:r>
              <a:rPr lang="en-US" altLang="zh-CN" sz="2000" b="1" i="1" dirty="0">
                <a:latin typeface="Times New Roman" panose="02020603050405020304" pitchFamily="18" charset="0"/>
                <a:ea typeface="宋体" panose="02010600030101010101" pitchFamily="2" charset="-122"/>
              </a:rPr>
              <a:t>                 F    </a:t>
            </a:r>
            <a:r>
              <a:rPr lang="en-US" altLang="zh-CN" sz="2000" b="1" dirty="0">
                <a:latin typeface="宋体" panose="02010600030101010101" pitchFamily="2" charset="-122"/>
                <a:ea typeface="宋体" panose="02010600030101010101" pitchFamily="2" charset="-122"/>
              </a:rPr>
              <a:t>--</a:t>
            </a:r>
            <a:r>
              <a:rPr lang="zh-CN" altLang="x-none" sz="2000" b="1" dirty="0">
                <a:latin typeface="宋体" panose="02010600030101010101" pitchFamily="2" charset="-122"/>
                <a:ea typeface="宋体" panose="02010600030101010101" pitchFamily="2" charset="-122"/>
              </a:rPr>
              <a:t>有价证券转换的交易成本。</a:t>
            </a:r>
            <a:endParaRPr lang="zh-CN" altLang="x-none" sz="2000" b="1" dirty="0">
              <a:latin typeface="宋体" panose="02010600030101010101" pitchFamily="2" charset="-122"/>
              <a:ea typeface="宋体" panose="02010600030101010101" pitchFamily="2" charset="-122"/>
            </a:endParaRPr>
          </a:p>
          <a:p>
            <a:pPr>
              <a:lnSpc>
                <a:spcPct val="150000"/>
              </a:lnSpc>
            </a:pPr>
            <a:r>
              <a:rPr lang="zh-CN" altLang="x-none" sz="2000" b="1" dirty="0">
                <a:latin typeface="宋体" panose="02010600030101010101" pitchFamily="2" charset="-122"/>
                <a:ea typeface="宋体" panose="02010600030101010101" pitchFamily="2" charset="-122"/>
              </a:rPr>
              <a:t>证券转换次数</a:t>
            </a:r>
            <a:r>
              <a:rPr lang="zh-CN" altLang="en-US" sz="2000" b="1" dirty="0">
                <a:latin typeface="宋体" panose="02010600030101010101" pitchFamily="2" charset="-122"/>
                <a:ea typeface="宋体" panose="02010600030101010101" pitchFamily="2" charset="-122"/>
              </a:rPr>
              <a:t>：</a:t>
            </a:r>
            <a:r>
              <a:rPr lang="en-US" altLang="zh-CN" sz="2000" b="1" i="1" dirty="0">
                <a:gradFill>
                  <a:gsLst>
                    <a:gs pos="0">
                      <a:srgbClr val="7B32B2"/>
                    </a:gs>
                    <a:gs pos="100000">
                      <a:srgbClr val="401A5D"/>
                    </a:gs>
                  </a:gsLst>
                  <a:lin scaled="0"/>
                </a:gradFill>
                <a:latin typeface="Times New Roman" panose="02020603050405020304" pitchFamily="18" charset="0"/>
                <a:ea typeface="宋体" panose="02010600030101010101" pitchFamily="2" charset="-122"/>
              </a:rPr>
              <a:t>N=T/Q*</a:t>
            </a:r>
            <a:endParaRPr lang="zh-CN" altLang="zh-CN" sz="2000" b="1" i="1" dirty="0">
              <a:gradFill>
                <a:gsLst>
                  <a:gs pos="0">
                    <a:srgbClr val="7B32B2"/>
                  </a:gs>
                  <a:gs pos="100000">
                    <a:srgbClr val="401A5D"/>
                  </a:gs>
                </a:gsLst>
                <a:lin scaled="0"/>
              </a:gradFill>
              <a:latin typeface="Times New Roman" panose="02020603050405020304" pitchFamily="18" charset="0"/>
              <a:ea typeface="宋体" panose="02010600030101010101" pitchFamily="2" charset="-122"/>
            </a:endParaRPr>
          </a:p>
          <a:p>
            <a:pPr>
              <a:lnSpc>
                <a:spcPct val="150000"/>
              </a:lnSpc>
            </a:pPr>
            <a:r>
              <a:rPr lang="zh-CN" altLang="x-none" sz="2000" b="1" dirty="0">
                <a:latin typeface="宋体" panose="02010600030101010101" pitchFamily="2" charset="-122"/>
                <a:ea typeface="宋体" panose="02010600030101010101" pitchFamily="2" charset="-122"/>
              </a:rPr>
              <a:t>最佳现金持有量相关总成本</a:t>
            </a:r>
            <a:r>
              <a:rPr lang="en-US" altLang="zh-CN" sz="2000" b="1" dirty="0">
                <a:latin typeface="宋体" panose="02010600030101010101" pitchFamily="2" charset="-122"/>
                <a:ea typeface="宋体" panose="02010600030101010101" pitchFamily="2" charset="-122"/>
              </a:rPr>
              <a:t> </a:t>
            </a:r>
            <a:endParaRPr lang="zh-CN" altLang="en-US" sz="2000" b="1" dirty="0">
              <a:latin typeface="宋体" panose="02010600030101010101" pitchFamily="2" charset="-122"/>
              <a:ea typeface="宋体" panose="02010600030101010101" pitchFamily="2" charset="-122"/>
            </a:endParaRPr>
          </a:p>
        </p:txBody>
      </p:sp>
      <p:sp>
        <p:nvSpPr>
          <p:cNvPr id="32770" name="Rectangle 3"/>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32771" name="Object 2"/>
          <p:cNvGraphicFramePr/>
          <p:nvPr/>
        </p:nvGraphicFramePr>
        <p:xfrm>
          <a:off x="5181759" y="2133600"/>
          <a:ext cx="1954530" cy="457200"/>
        </p:xfrm>
        <a:graphic>
          <a:graphicData uri="http://schemas.openxmlformats.org/presentationml/2006/ole">
            <mc:AlternateContent xmlns:mc="http://schemas.openxmlformats.org/markup-compatibility/2006">
              <mc:Choice xmlns:v="urn:schemas-microsoft-com:vml" Requires="v">
                <p:oleObj spid="_x0000_s3082" name="" r:id="rId1" imgW="1066800" imgH="254000" progId="Equation.3">
                  <p:embed/>
                </p:oleObj>
              </mc:Choice>
              <mc:Fallback>
                <p:oleObj name="" r:id="rId1" imgW="1066800" imgH="254000" progId="Equation.3">
                  <p:embed/>
                  <p:pic>
                    <p:nvPicPr>
                      <p:cNvPr id="0" name="图片 3081"/>
                      <p:cNvPicPr/>
                      <p:nvPr/>
                    </p:nvPicPr>
                    <p:blipFill>
                      <a:blip r:embed="rId2"/>
                      <a:stretch>
                        <a:fillRect/>
                      </a:stretch>
                    </p:blipFill>
                    <p:spPr>
                      <a:xfrm>
                        <a:off x="5181759" y="2133600"/>
                        <a:ext cx="1954530" cy="457200"/>
                      </a:xfrm>
                      <a:prstGeom prst="rect">
                        <a:avLst/>
                      </a:prstGeom>
                      <a:noFill/>
                      <a:ln w="38100">
                        <a:noFill/>
                        <a:miter/>
                      </a:ln>
                    </p:spPr>
                  </p:pic>
                </p:oleObj>
              </mc:Fallback>
            </mc:AlternateContent>
          </a:graphicData>
        </a:graphic>
      </p:graphicFrame>
      <p:sp>
        <p:nvSpPr>
          <p:cNvPr id="32772" name="Rectangle 5"/>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32773" name="Object 4"/>
          <p:cNvGraphicFramePr/>
          <p:nvPr/>
        </p:nvGraphicFramePr>
        <p:xfrm>
          <a:off x="4038283" y="5181600"/>
          <a:ext cx="1565910" cy="381000"/>
        </p:xfrm>
        <a:graphic>
          <a:graphicData uri="http://schemas.openxmlformats.org/presentationml/2006/ole">
            <mc:AlternateContent xmlns:mc="http://schemas.openxmlformats.org/markup-compatibility/2006">
              <mc:Choice xmlns:v="urn:schemas-microsoft-com:vml" Requires="v">
                <p:oleObj spid="_x0000_s3083" name="" r:id="rId3" imgW="876300" imgH="215900" progId="Equation.3">
                  <p:embed/>
                </p:oleObj>
              </mc:Choice>
              <mc:Fallback>
                <p:oleObj name="" r:id="rId3" imgW="876300" imgH="215900" progId="Equation.3">
                  <p:embed/>
                  <p:pic>
                    <p:nvPicPr>
                      <p:cNvPr id="0" name="图片 3082"/>
                      <p:cNvPicPr/>
                      <p:nvPr/>
                    </p:nvPicPr>
                    <p:blipFill>
                      <a:blip r:embed="rId4"/>
                      <a:stretch>
                        <a:fillRect/>
                      </a:stretch>
                    </p:blipFill>
                    <p:spPr>
                      <a:xfrm>
                        <a:off x="4038283" y="5181600"/>
                        <a:ext cx="1565910" cy="381000"/>
                      </a:xfrm>
                      <a:prstGeom prst="rect">
                        <a:avLst/>
                      </a:prstGeom>
                      <a:noFill/>
                      <a:ln w="38100">
                        <a:noFill/>
                        <a:miter/>
                      </a:ln>
                    </p:spPr>
                  </p:pic>
                </p:oleObj>
              </mc:Fallback>
            </mc:AlternateContent>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Rectangle 4"/>
          <p:cNvSpPr>
            <a:spLocks noGrp="1"/>
          </p:cNvSpPr>
          <p:nvPr>
            <p:ph type="body" sz="half" idx="1"/>
          </p:nvPr>
        </p:nvSpPr>
        <p:spPr>
          <a:xfrm>
            <a:off x="118110" y="304800"/>
            <a:ext cx="8769985" cy="1084580"/>
          </a:xfrm>
          <a:solidFill>
            <a:srgbClr val="00B050"/>
          </a:solidFill>
        </p:spPr>
        <p:txBody>
          <a:bodyPr wrap="square" lIns="91440" tIns="45720" rIns="91440" bIns="45720" anchor="t" anchorCtr="0"/>
          <a:p>
            <a:pPr>
              <a:lnSpc>
                <a:spcPct val="150000"/>
              </a:lnSpc>
              <a:buClr>
                <a:schemeClr val="folHlink"/>
              </a:buClr>
              <a:buSzTx/>
              <a:buFont typeface="Wingdings" panose="05000000000000000000" pitchFamily="2" charset="2"/>
              <a:buNone/>
            </a:pPr>
            <a:r>
              <a:rPr lang="zh-CN" altLang="en-US" sz="2000">
                <a:sym typeface="+mn-ea"/>
              </a:rPr>
              <a:t>例题</a:t>
            </a:r>
            <a:r>
              <a:rPr lang="en-US" altLang="zh-CN" sz="2000">
                <a:sym typeface="+mn-ea"/>
              </a:rPr>
              <a:t>8-2</a:t>
            </a:r>
            <a:r>
              <a:rPr lang="zh-CN" altLang="en-US" sz="2000">
                <a:ea typeface="宋体" panose="02010600030101010101" pitchFamily="2" charset="-122"/>
                <a:sym typeface="+mn-ea"/>
              </a:rPr>
              <a:t>：</a:t>
            </a:r>
            <a:r>
              <a:rPr lang="zh-CN" altLang="en-US" sz="2000">
                <a:sym typeface="+mn-ea"/>
              </a:rPr>
              <a:t>崇博公司预计全年需用现金200 000元，现金与有价证券的转换成本为每次400元，有价证券的利息率为10%。则可根据以上公式计算：</a:t>
            </a:r>
            <a:endParaRPr lang="zh-CN" altLang="zh-CN" sz="2000" dirty="0"/>
          </a:p>
          <a:p>
            <a:pPr>
              <a:lnSpc>
                <a:spcPct val="150000"/>
              </a:lnSpc>
              <a:buClr>
                <a:schemeClr val="folHlink"/>
              </a:buClr>
              <a:buSzTx/>
              <a:buFont typeface="Wingdings" panose="05000000000000000000" pitchFamily="2" charset="2"/>
              <a:buNone/>
            </a:pPr>
            <a:endParaRPr lang="zh-CN" altLang="zh-CN" sz="2000" dirty="0">
              <a:ea typeface="宋体" panose="02010600030101010101" pitchFamily="2" charset="-122"/>
            </a:endParaRPr>
          </a:p>
          <a:p>
            <a:pPr>
              <a:lnSpc>
                <a:spcPct val="150000"/>
              </a:lnSpc>
              <a:buClr>
                <a:schemeClr val="folHlink"/>
              </a:buClr>
              <a:buSzTx/>
              <a:buFont typeface="Wingdings" panose="05000000000000000000" pitchFamily="2" charset="2"/>
              <a:buNone/>
            </a:pPr>
            <a:endParaRPr lang="en-US" altLang="zh-CN" sz="1800" b="1" dirty="0">
              <a:ea typeface="宋体" panose="02010600030101010101" pitchFamily="2" charset="-122"/>
            </a:endParaRPr>
          </a:p>
          <a:p>
            <a:pPr>
              <a:buClr>
                <a:schemeClr val="folHlink"/>
              </a:buClr>
              <a:buSzTx/>
              <a:buFont typeface="Wingdings" panose="05000000000000000000" pitchFamily="2" charset="2"/>
            </a:pPr>
            <a:endParaRPr lang="en-US" altLang="zh-CN" sz="1800" b="1" dirty="0">
              <a:ea typeface="宋体" panose="02010600030101010101" pitchFamily="2" charset="-122"/>
            </a:endParaRPr>
          </a:p>
          <a:p>
            <a:pPr lvl="1">
              <a:buClr>
                <a:schemeClr val="tx2"/>
              </a:buClr>
              <a:buFont typeface="Wingdings" panose="05000000000000000000" pitchFamily="2" charset="2"/>
              <a:buNone/>
            </a:pPr>
            <a:endParaRPr lang="en-US" altLang="zh-CN" sz="1800" dirty="0">
              <a:ea typeface="宋体" panose="02010600030101010101" pitchFamily="2" charset="-122"/>
            </a:endParaRPr>
          </a:p>
        </p:txBody>
      </p:sp>
      <p:sp>
        <p:nvSpPr>
          <p:cNvPr id="33794" name="Rectangle 7"/>
          <p:cNvSpPr/>
          <p:nvPr/>
        </p:nvSpPr>
        <p:spPr>
          <a:xfrm>
            <a:off x="0" y="281940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33795" name="Rectangle 9"/>
          <p:cNvSpPr/>
          <p:nvPr/>
        </p:nvSpPr>
        <p:spPr>
          <a:xfrm>
            <a:off x="0" y="3548063"/>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cxnSp>
        <p:nvCxnSpPr>
          <p:cNvPr id="13" name="直接连接符 12"/>
          <p:cNvCxnSpPr/>
          <p:nvPr/>
        </p:nvCxnSpPr>
        <p:spPr>
          <a:xfrm>
            <a:off x="1371600" y="2286000"/>
            <a:ext cx="1828800" cy="381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797" name="TextBox 7"/>
          <p:cNvSpPr txBox="1"/>
          <p:nvPr>
            <p:custDataLst>
              <p:tags r:id="rId1"/>
            </p:custDataLst>
          </p:nvPr>
        </p:nvSpPr>
        <p:spPr>
          <a:xfrm>
            <a:off x="249555" y="1448435"/>
            <a:ext cx="8507730" cy="4492625"/>
          </a:xfrm>
          <a:prstGeom prst="rect">
            <a:avLst/>
          </a:prstGeom>
          <a:noFill/>
          <a:ln w="9525">
            <a:noFill/>
          </a:ln>
        </p:spPr>
        <p:txBody>
          <a:bodyPr wrap="square" anchor="t" anchorCtr="0">
            <a:spAutoFit/>
          </a:bodyPr>
          <a:p>
            <a:r>
              <a:rPr lang="zh-CN" altLang="en-US" sz="2200" b="1" dirty="0">
                <a:solidFill>
                  <a:srgbClr val="FF0000"/>
                </a:solidFill>
                <a:latin typeface="宋体" panose="02010600030101010101" pitchFamily="2" charset="-122"/>
                <a:ea typeface="宋体" panose="02010600030101010101" pitchFamily="2" charset="-122"/>
              </a:rPr>
              <a:t>分析：</a:t>
            </a:r>
            <a:endParaRPr lang="zh-CN" altLang="en-US" sz="2200" b="1" dirty="0">
              <a:latin typeface="宋体" panose="02010600030101010101" pitchFamily="2" charset="-122"/>
              <a:ea typeface="宋体" panose="02010600030101010101" pitchFamily="2" charset="-122"/>
            </a:endParaRPr>
          </a:p>
          <a:p>
            <a:r>
              <a:rPr lang="zh-CN" altLang="en-US" sz="2200" b="1" dirty="0">
                <a:latin typeface="宋体" panose="02010600030101010101" pitchFamily="2" charset="-122"/>
                <a:ea typeface="宋体" panose="02010600030101010101" pitchFamily="2" charset="-122"/>
              </a:rPr>
              <a:t> </a:t>
            </a:r>
            <a:r>
              <a:rPr lang="en-US" altLang="zh-CN" sz="2200" b="1" dirty="0">
                <a:latin typeface="宋体" panose="02010600030101010101" pitchFamily="2" charset="-122"/>
                <a:ea typeface="宋体" panose="02010600030101010101" pitchFamily="2" charset="-122"/>
              </a:rPr>
              <a:t>    </a:t>
            </a:r>
            <a:r>
              <a:rPr lang="zh-CN" altLang="en-US" sz="2200" b="1" dirty="0">
                <a:latin typeface="宋体" panose="02010600030101010101" pitchFamily="2" charset="-122"/>
                <a:ea typeface="宋体" panose="02010600030101010101" pitchFamily="2" charset="-122"/>
              </a:rPr>
              <a:t>根据公式可计算出</a:t>
            </a:r>
            <a:endParaRPr lang="zh-CN" altLang="en-US" sz="2200" b="1" dirty="0">
              <a:latin typeface="宋体" panose="02010600030101010101" pitchFamily="2" charset="-122"/>
              <a:ea typeface="宋体" panose="02010600030101010101" pitchFamily="2" charset="-122"/>
            </a:endParaRPr>
          </a:p>
          <a:p>
            <a:r>
              <a:rPr lang="zh-CN" altLang="en-US" sz="2200" b="1" dirty="0">
                <a:latin typeface="宋体" panose="02010600030101010101" pitchFamily="2" charset="-122"/>
                <a:ea typeface="宋体" panose="02010600030101010101" pitchFamily="2" charset="-122"/>
              </a:rPr>
              <a:t>（</a:t>
            </a:r>
            <a:r>
              <a:rPr lang="en-US" altLang="zh-CN" sz="2200" b="1" dirty="0">
                <a:latin typeface="宋体" panose="02010600030101010101" pitchFamily="2" charset="-122"/>
                <a:ea typeface="宋体" panose="02010600030101010101" pitchFamily="2" charset="-122"/>
              </a:rPr>
              <a:t>1</a:t>
            </a:r>
            <a:r>
              <a:rPr lang="zh-CN" altLang="en-US" sz="2200" b="1" dirty="0">
                <a:latin typeface="宋体" panose="02010600030101010101" pitchFamily="2" charset="-122"/>
                <a:ea typeface="宋体" panose="02010600030101010101" pitchFamily="2" charset="-122"/>
              </a:rPr>
              <a:t>）最佳现金持有量</a:t>
            </a:r>
            <a:r>
              <a:rPr lang="en-US" altLang="zh-CN" sz="2200" b="1" dirty="0">
                <a:latin typeface="宋体" panose="02010600030101010101" pitchFamily="2" charset="-122"/>
                <a:ea typeface="宋体" panose="02010600030101010101" pitchFamily="2" charset="-122"/>
              </a:rPr>
              <a:t>Q*=         =40 000</a:t>
            </a:r>
            <a:r>
              <a:rPr lang="zh-CN" altLang="en-US" sz="2200" b="1" dirty="0">
                <a:latin typeface="宋体" panose="02010600030101010101" pitchFamily="2" charset="-122"/>
                <a:ea typeface="宋体" panose="02010600030101010101" pitchFamily="2" charset="-122"/>
              </a:rPr>
              <a:t>（元）</a:t>
            </a:r>
            <a:r>
              <a:rPr lang="en-US" altLang="zh-CN" sz="2200" b="1" dirty="0">
                <a:latin typeface="宋体" panose="02010600030101010101" pitchFamily="2" charset="-122"/>
                <a:ea typeface="宋体" panose="02010600030101010101" pitchFamily="2" charset="-122"/>
              </a:rPr>
              <a:t>          </a:t>
            </a:r>
            <a:endParaRPr lang="zh-CN" altLang="en-US" sz="2200" b="1" dirty="0">
              <a:latin typeface="宋体" panose="02010600030101010101" pitchFamily="2" charset="-122"/>
              <a:ea typeface="宋体" panose="02010600030101010101" pitchFamily="2" charset="-122"/>
            </a:endParaRPr>
          </a:p>
          <a:p>
            <a:endParaRPr lang="zh-CN" altLang="en-US" sz="2200" b="1" dirty="0">
              <a:latin typeface="宋体" panose="02010600030101010101" pitchFamily="2" charset="-122"/>
              <a:ea typeface="宋体" panose="02010600030101010101" pitchFamily="2" charset="-122"/>
            </a:endParaRPr>
          </a:p>
          <a:p>
            <a:r>
              <a:rPr lang="zh-CN" altLang="en-US" sz="2200" b="1" dirty="0">
                <a:latin typeface="宋体" panose="02010600030101010101" pitchFamily="2" charset="-122"/>
                <a:ea typeface="宋体" panose="02010600030101010101" pitchFamily="2" charset="-122"/>
              </a:rPr>
              <a:t>（</a:t>
            </a:r>
            <a:r>
              <a:rPr lang="en-US" altLang="zh-CN" sz="2200" b="1" dirty="0">
                <a:latin typeface="宋体" panose="02010600030101010101" pitchFamily="2" charset="-122"/>
                <a:ea typeface="宋体" panose="02010600030101010101" pitchFamily="2" charset="-122"/>
              </a:rPr>
              <a:t>2</a:t>
            </a:r>
            <a:r>
              <a:rPr lang="zh-CN" altLang="en-US" sz="2200" b="1" dirty="0">
                <a:latin typeface="宋体" panose="02010600030101010101" pitchFamily="2" charset="-122"/>
                <a:ea typeface="宋体" panose="02010600030101010101" pitchFamily="2" charset="-122"/>
              </a:rPr>
              <a:t>）有价证券的最佳交易次数</a:t>
            </a:r>
            <a:r>
              <a:rPr lang="en-US" altLang="zh-CN" sz="2200" b="1" dirty="0">
                <a:latin typeface="Times New Roman" panose="02020603050405020304" pitchFamily="18" charset="0"/>
                <a:ea typeface="宋体" panose="02010600030101010101" pitchFamily="2" charset="-122"/>
              </a:rPr>
              <a:t>N*=18000÷6000=3</a:t>
            </a:r>
            <a:r>
              <a:rPr lang="zh-CN" altLang="en-US" sz="2200" b="1" dirty="0">
                <a:latin typeface="宋体" panose="02010600030101010101" pitchFamily="2" charset="-122"/>
                <a:ea typeface="宋体" panose="02010600030101010101" pitchFamily="2" charset="-122"/>
              </a:rPr>
              <a:t>（次）</a:t>
            </a:r>
            <a:endParaRPr lang="zh-CN" altLang="en-US" sz="2200" b="1" dirty="0">
              <a:latin typeface="宋体" panose="02010600030101010101" pitchFamily="2" charset="-122"/>
              <a:ea typeface="宋体" panose="02010600030101010101" pitchFamily="2" charset="-122"/>
            </a:endParaRPr>
          </a:p>
          <a:p>
            <a:endParaRPr lang="zh-CN" altLang="en-US" sz="2200" b="1" dirty="0">
              <a:latin typeface="宋体" panose="02010600030101010101" pitchFamily="2" charset="-122"/>
              <a:ea typeface="宋体" panose="02010600030101010101" pitchFamily="2" charset="-122"/>
            </a:endParaRPr>
          </a:p>
          <a:p>
            <a:r>
              <a:rPr lang="zh-CN" altLang="en-US" sz="2200" b="1" dirty="0">
                <a:latin typeface="宋体" panose="02010600030101010101" pitchFamily="2" charset="-122"/>
                <a:ea typeface="宋体" panose="02010600030101010101" pitchFamily="2" charset="-122"/>
              </a:rPr>
              <a:t>（</a:t>
            </a:r>
            <a:r>
              <a:rPr lang="en-US" altLang="zh-CN" sz="2200" b="1" dirty="0">
                <a:latin typeface="宋体" panose="02010600030101010101" pitchFamily="2" charset="-122"/>
                <a:ea typeface="宋体" panose="02010600030101010101" pitchFamily="2" charset="-122"/>
              </a:rPr>
              <a:t>3</a:t>
            </a:r>
            <a:r>
              <a:rPr lang="zh-CN" altLang="en-US" sz="2200" b="1" dirty="0">
                <a:latin typeface="宋体" panose="02010600030101010101" pitchFamily="2" charset="-122"/>
                <a:ea typeface="宋体" panose="02010600030101010101" pitchFamily="2" charset="-122"/>
              </a:rPr>
              <a:t>）最低持现总成本</a:t>
            </a:r>
            <a:r>
              <a:rPr lang="en-US" altLang="zh-CN" sz="2200" b="1" dirty="0">
                <a:latin typeface="宋体" panose="02010600030101010101" pitchFamily="2" charset="-122"/>
                <a:ea typeface="宋体" panose="02010600030101010101" pitchFamily="2" charset="-122"/>
              </a:rPr>
              <a:t>TC</a:t>
            </a:r>
            <a:endParaRPr lang="en-US" altLang="zh-CN" sz="2200" b="1" dirty="0">
              <a:latin typeface="宋体" panose="02010600030101010101" pitchFamily="2" charset="-122"/>
              <a:ea typeface="宋体" panose="02010600030101010101" pitchFamily="2" charset="-122"/>
            </a:endParaRPr>
          </a:p>
          <a:p>
            <a:pPr>
              <a:lnSpc>
                <a:spcPct val="150000"/>
              </a:lnSpc>
              <a:buFont typeface="Wingdings" panose="05000000000000000000" pitchFamily="2" charset="2"/>
              <a:buChar char="Ø"/>
            </a:pPr>
            <a:r>
              <a:rPr lang="zh-CN" altLang="en-US" sz="2200" b="1" dirty="0">
                <a:latin typeface="宋体" panose="02010600030101010101" pitchFamily="2" charset="-122"/>
                <a:ea typeface="宋体" panose="02010600030101010101" pitchFamily="2" charset="-122"/>
              </a:rPr>
              <a:t>现金持有量的存货模式是一种简单、直观的确定最佳现金持有量的方法，但它也存在缺点，主要是假定现金的流动速度稳定且可预测，而实际情况并非如此。更具普遍应用性的是在现金流量不确定的情况下如何确定最佳现金持有量。</a:t>
            </a:r>
            <a:endParaRPr lang="zh-CN" altLang="en-US" sz="2200" b="1" dirty="0">
              <a:latin typeface="宋体" panose="02010600030101010101" pitchFamily="2" charset="-122"/>
              <a:ea typeface="宋体" panose="02010600030101010101" pitchFamily="2" charset="-122"/>
            </a:endParaRPr>
          </a:p>
        </p:txBody>
      </p:sp>
      <p:sp>
        <p:nvSpPr>
          <p:cNvPr id="33798"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3800"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3802"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6" name="图片 5"/>
          <p:cNvPicPr/>
          <p:nvPr/>
        </p:nvPicPr>
        <p:blipFill>
          <a:blip r:embed="rId2"/>
          <a:stretch>
            <a:fillRect/>
          </a:stretch>
        </p:blipFill>
        <p:spPr>
          <a:xfrm>
            <a:off x="3352800" y="2044700"/>
            <a:ext cx="1295400" cy="563880"/>
          </a:xfrm>
          <a:prstGeom prst="rect">
            <a:avLst/>
          </a:prstGeom>
          <a:noFill/>
          <a:ln w="9525">
            <a:noFill/>
          </a:ln>
        </p:spPr>
      </p:pic>
      <p:pic>
        <p:nvPicPr>
          <p:cNvPr id="7" name="图片 6"/>
          <p:cNvPicPr>
            <a:picLocks noChangeAspect="1"/>
          </p:cNvPicPr>
          <p:nvPr>
            <p:custDataLst>
              <p:tags r:id="rId3"/>
            </p:custDataLst>
          </p:nvPr>
        </p:nvPicPr>
        <p:blipFill>
          <a:blip r:embed="rId4"/>
          <a:stretch>
            <a:fillRect/>
          </a:stretch>
        </p:blipFill>
        <p:spPr>
          <a:xfrm>
            <a:off x="2514600" y="3352800"/>
            <a:ext cx="4611370" cy="51689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Rectangle 3"/>
          <p:cNvSpPr>
            <a:spLocks noGrp="1"/>
          </p:cNvSpPr>
          <p:nvPr>
            <p:ph type="body" idx="4294967295"/>
          </p:nvPr>
        </p:nvSpPr>
        <p:spPr>
          <a:xfrm>
            <a:off x="196215" y="1828800"/>
            <a:ext cx="8626475" cy="4419600"/>
          </a:xfrm>
          <a:ln>
            <a:solidFill>
              <a:srgbClr val="3333FF"/>
            </a:solidFill>
            <a:miter/>
          </a:ln>
        </p:spPr>
        <p:txBody>
          <a:bodyPr wrap="square" lIns="91440" tIns="45720" rIns="91440" bIns="45720" anchor="t" anchorCtr="0"/>
          <a:p>
            <a:pPr>
              <a:lnSpc>
                <a:spcPct val="150000"/>
              </a:lnSpc>
            </a:pPr>
            <a:r>
              <a:rPr lang="zh-CN" altLang="en-US" sz="2400" b="1" dirty="0">
                <a:latin typeface="宋体" panose="02010600030101010101" pitchFamily="2" charset="-122"/>
                <a:ea typeface="宋体" panose="02010600030101010101" pitchFamily="2" charset="-122"/>
              </a:rPr>
              <a:t>随机模型即在现金需求量不确定的条件下，对现金持有量进行控制的一种方法。</a:t>
            </a:r>
            <a:endParaRPr lang="zh-CN" altLang="en-US" sz="2400" b="1" dirty="0">
              <a:latin typeface="宋体" panose="02010600030101010101" pitchFamily="2" charset="-122"/>
              <a:ea typeface="宋体" panose="02010600030101010101" pitchFamily="2" charset="-122"/>
            </a:endParaRPr>
          </a:p>
          <a:p>
            <a:pPr>
              <a:lnSpc>
                <a:spcPct val="150000"/>
              </a:lnSpc>
            </a:pPr>
            <a:r>
              <a:rPr lang="zh-CN" altLang="en-US" sz="2400" b="1" dirty="0">
                <a:latin typeface="宋体" panose="02010600030101010101" pitchFamily="2" charset="-122"/>
                <a:ea typeface="宋体" panose="02010600030101010101" pitchFamily="2" charset="-122"/>
              </a:rPr>
              <a:t>该模型假定每日现金净流量的分布接近正态分布，日流量变化是随机的，因此对现金持有量确定一个控制区间。企业先根据经验结合现实需要制定持有量的上下限，当现金量达到控制上限时，用现金购入有价证券，使现金持有量下降；当现金量达到控制下限时，出售有价证券换回现金，使现金持有量上升。</a:t>
            </a:r>
            <a:endParaRPr lang="zh-CN" altLang="en-US" sz="2400" b="1" dirty="0">
              <a:latin typeface="宋体" panose="02010600030101010101" pitchFamily="2" charset="-122"/>
              <a:ea typeface="宋体" panose="02010600030101010101" pitchFamily="2" charset="-122"/>
            </a:endParaRPr>
          </a:p>
        </p:txBody>
      </p:sp>
      <p:sp>
        <p:nvSpPr>
          <p:cNvPr id="34818" name="AutoShape 5"/>
          <p:cNvSpPr/>
          <p:nvPr/>
        </p:nvSpPr>
        <p:spPr>
          <a:xfrm>
            <a:off x="228600" y="990600"/>
            <a:ext cx="6553200" cy="685800"/>
          </a:xfrm>
          <a:prstGeom prst="plaque">
            <a:avLst>
              <a:gd name="adj" fmla="val 16667"/>
            </a:avLst>
          </a:prstGeom>
          <a:solidFill>
            <a:srgbClr val="006699"/>
          </a:solidFill>
          <a:ln w="9525" cap="flat" cmpd="sng">
            <a:solidFill>
              <a:schemeClr val="accent1"/>
            </a:solidFill>
            <a:prstDash val="solid"/>
            <a:miter/>
            <a:headEnd type="none" w="med" len="med"/>
            <a:tailEnd type="none" w="med" len="med"/>
          </a:ln>
        </p:spPr>
        <p:txBody>
          <a:bodyPr wrap="none" anchor="ctr" anchorCtr="0"/>
          <a:p>
            <a:pPr algn="ctr"/>
            <a:r>
              <a:rPr lang="zh-CN" altLang="en-US" sz="2400" dirty="0">
                <a:solidFill>
                  <a:schemeClr val="bg1"/>
                </a:solidFill>
                <a:latin typeface="Arial" panose="020B0604020202020204" pitchFamily="34" charset="0"/>
                <a:ea typeface="楷体_GB2312" pitchFamily="49" charset="-122"/>
              </a:rPr>
              <a:t>（三）随机模式（米勒</a:t>
            </a:r>
            <a:r>
              <a:rPr lang="en-US" altLang="zh-CN" sz="2400" dirty="0">
                <a:solidFill>
                  <a:schemeClr val="bg1"/>
                </a:solidFill>
                <a:latin typeface="Arial" panose="020B0604020202020204" pitchFamily="34" charset="0"/>
                <a:ea typeface="楷体_GB2312" pitchFamily="49" charset="-122"/>
              </a:rPr>
              <a:t>—</a:t>
            </a:r>
            <a:r>
              <a:rPr lang="zh-CN" altLang="en-US" sz="2400" dirty="0">
                <a:solidFill>
                  <a:schemeClr val="bg1"/>
                </a:solidFill>
                <a:latin typeface="Arial" panose="020B0604020202020204" pitchFamily="34" charset="0"/>
                <a:ea typeface="楷体_GB2312" pitchFamily="49" charset="-122"/>
              </a:rPr>
              <a:t>奥尔模型）</a:t>
            </a:r>
            <a:endParaRPr lang="en-US" altLang="zh-CN" sz="2400" dirty="0">
              <a:solidFill>
                <a:schemeClr val="bg1"/>
              </a:solidFill>
              <a:latin typeface="Arial" panose="020B0604020202020204" pitchFamily="34" charset="0"/>
              <a:ea typeface="楷体_GB2312" pitchFamily="49" charset="-122"/>
            </a:endParaRPr>
          </a:p>
        </p:txBody>
      </p:sp>
      <p:sp>
        <p:nvSpPr>
          <p:cNvPr id="34819" name="Rectangle 2"/>
          <p:cNvSpPr>
            <a:spLocks noGrp="1"/>
          </p:cNvSpPr>
          <p:nvPr>
            <p:ph type="title"/>
          </p:nvPr>
        </p:nvSpPr>
        <p:spPr>
          <a:xfrm>
            <a:off x="457200" y="0"/>
            <a:ext cx="8229600" cy="1096963"/>
          </a:xfrm>
        </p:spPr>
        <p:txBody>
          <a:bodyPr wrap="square" lIns="91440" tIns="45720" rIns="91440" bIns="45720" anchor="ctr" anchorCtr="0"/>
          <a:p>
            <a:pPr algn="l" eaLnBrk="1" hangingPunct="1"/>
            <a:r>
              <a:rPr lang="zh-CN" altLang="en-US" sz="3200" i="0" dirty="0">
                <a:ea typeface="宋体" panose="02010600030101010101" pitchFamily="2" charset="-122"/>
              </a:rPr>
              <a:t>二、最佳现金持有量的确定</a:t>
            </a:r>
            <a:endParaRPr lang="zh-CN" altLang="en-US" sz="3200" i="0" dirty="0">
              <a:ea typeface="宋体" panose="02010600030101010101" pitchFamily="2" charset="-122"/>
            </a:endParaRPr>
          </a:p>
        </p:txBody>
      </p:sp>
      <p:sp>
        <p:nvSpPr>
          <p:cNvPr id="34820"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4821"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灯片编号占位符 3"/>
          <p:cNvSpPr txBox="1">
            <a:spLocks noGrp="1"/>
          </p:cNvSpPr>
          <p:nvPr/>
        </p:nvSpPr>
        <p:spPr>
          <a:xfrm>
            <a:off x="6553200" y="6243638"/>
            <a:ext cx="2133600" cy="457200"/>
          </a:xfrm>
          <a:prstGeom prst="rect">
            <a:avLst/>
          </a:prstGeom>
          <a:noFill/>
          <a:ln w="9525">
            <a:noFill/>
          </a:ln>
        </p:spPr>
        <p:txBody>
          <a:bodyPr anchor="b" anchorCtr="0"/>
          <a:p>
            <a:pPr algn="r"/>
            <a:fld id="{9A0DB2DC-4C9A-4742-B13C-FB6460FD3503}" type="slidenum">
              <a:rPr lang="en-US" altLang="zh-CN" sz="1200" dirty="0">
                <a:latin typeface="Arial" panose="020B0604020202020204" pitchFamily="34" charset="0"/>
              </a:rPr>
            </a:fld>
            <a:endParaRPr lang="en-US" altLang="zh-CN" sz="1200" dirty="0">
              <a:latin typeface="Arial" panose="020B0604020202020204" pitchFamily="34" charset="0"/>
            </a:endParaRPr>
          </a:p>
        </p:txBody>
      </p:sp>
      <p:sp>
        <p:nvSpPr>
          <p:cNvPr id="35842" name="Rectangle 3"/>
          <p:cNvSpPr>
            <a:spLocks noGrp="1"/>
          </p:cNvSpPr>
          <p:nvPr>
            <p:ph type="subTitle" idx="4294967295"/>
          </p:nvPr>
        </p:nvSpPr>
        <p:spPr>
          <a:xfrm>
            <a:off x="500380" y="571500"/>
            <a:ext cx="8392795" cy="5374640"/>
          </a:xfrm>
        </p:spPr>
        <p:txBody>
          <a:bodyPr wrap="square" lIns="91440" tIns="45720" rIns="91440" bIns="45720" anchor="t" anchorCtr="0"/>
          <a:lstStyle>
            <a:lvl1pPr marL="0" lvl="0" indent="0" algn="ctr">
              <a:buClr>
                <a:schemeClr val="folHlink"/>
              </a:buClr>
              <a:buSzTx/>
              <a:buFont typeface="Wingdings" panose="05000000000000000000" pitchFamily="2" charset="2"/>
              <a:defRPr/>
            </a:lvl1pPr>
            <a:lvl2pPr marL="457200" lvl="1" indent="0" algn="ctr">
              <a:buClr>
                <a:schemeClr val="tx2"/>
              </a:buClr>
              <a:buSzTx/>
              <a:buFont typeface="Wingdings" panose="05000000000000000000" pitchFamily="2" charset="2"/>
              <a:defRPr/>
            </a:lvl2pPr>
            <a:lvl3pPr marL="914400" lvl="2" indent="0" algn="ctr">
              <a:buClrTx/>
              <a:buSzTx/>
              <a:buFontTx/>
              <a:defRPr/>
            </a:lvl3pPr>
            <a:lvl4pPr marL="1371600" lvl="3" indent="0" algn="ctr">
              <a:buClrTx/>
              <a:buSzTx/>
              <a:buFontTx/>
              <a:defRPr/>
            </a:lvl4pPr>
            <a:lvl5pPr marL="1828800" lvl="4" indent="0" algn="ctr">
              <a:buClrTx/>
              <a:buSzTx/>
              <a:buFontTx/>
              <a:defRPr/>
            </a:lvl5pPr>
          </a:lstStyle>
          <a:p>
            <a:pPr marL="0" lvl="0" indent="0" algn="ctr" eaLnBrk="1" hangingPunct="1">
              <a:buNone/>
            </a:pPr>
            <a:endParaRPr lang="en-US" altLang="zh-CN" sz="2800" b="1" dirty="0">
              <a:latin typeface="Times New Roman" panose="02020603050405020304" pitchFamily="18" charset="0"/>
              <a:ea typeface="宋体" panose="02010600030101010101" pitchFamily="2" charset="-122"/>
            </a:endParaRPr>
          </a:p>
          <a:p>
            <a:pPr marL="0" lvl="0" indent="0" algn="l" eaLnBrk="1" hangingPunct="1">
              <a:buNone/>
            </a:pPr>
            <a:endParaRPr lang="en-US" altLang="zh-CN" sz="2800" dirty="0"/>
          </a:p>
          <a:p>
            <a:pPr marL="0" lvl="0" indent="0" algn="l" eaLnBrk="1" hangingPunct="1">
              <a:buNone/>
            </a:pPr>
            <a:endParaRPr lang="en-US" altLang="zh-CN" sz="2800" dirty="0"/>
          </a:p>
          <a:p>
            <a:pPr marL="0" lvl="0" indent="0" algn="l" eaLnBrk="1" hangingPunct="1">
              <a:buNone/>
            </a:pPr>
            <a:endParaRPr lang="en-US" altLang="zh-CN" sz="2800" dirty="0"/>
          </a:p>
          <a:p>
            <a:pPr marL="0" lvl="0" indent="0" algn="l" eaLnBrk="1" hangingPunct="1">
              <a:buNone/>
            </a:pPr>
            <a:endParaRPr lang="en-US" altLang="zh-CN" sz="2800" dirty="0"/>
          </a:p>
          <a:p>
            <a:pPr marL="0" lvl="0" indent="0" algn="l" eaLnBrk="1" hangingPunct="1">
              <a:buNone/>
            </a:pPr>
            <a:endParaRPr lang="en-US" altLang="zh-CN" sz="2800" dirty="0"/>
          </a:p>
          <a:p>
            <a:pPr marL="0" lvl="0" indent="0" algn="l" eaLnBrk="1" hangingPunct="1">
              <a:buNone/>
            </a:pPr>
            <a:endParaRPr lang="en-US" altLang="zh-CN" sz="2800" b="1" dirty="0">
              <a:latin typeface="黑体" panose="02010609060101010101" pitchFamily="49" charset="-122"/>
              <a:ea typeface="黑体" panose="02010609060101010101" pitchFamily="49" charset="-122"/>
            </a:endParaRPr>
          </a:p>
          <a:p>
            <a:pPr marL="0" lvl="0" indent="0" algn="l" eaLnBrk="1" hangingPunct="1">
              <a:buNone/>
            </a:pPr>
            <a:r>
              <a:rPr lang="en-US" altLang="zh-CN" sz="2800" b="1" dirty="0">
                <a:latin typeface="Times New Roman" panose="02020603050405020304" pitchFamily="18" charset="0"/>
                <a:ea typeface="宋体" panose="02010600030101010101" pitchFamily="2" charset="-122"/>
                <a:sym typeface="+mn-ea"/>
              </a:rPr>
              <a:t>                         </a:t>
            </a:r>
            <a:r>
              <a:rPr lang="zh-CN" altLang="x-none" sz="2400" b="1" dirty="0">
                <a:latin typeface="Times New Roman" panose="02020603050405020304" pitchFamily="18" charset="0"/>
                <a:ea typeface="宋体" panose="02010600030101010101" pitchFamily="2" charset="-122"/>
                <a:sym typeface="+mn-ea"/>
              </a:rPr>
              <a:t>现金随机模式图</a:t>
            </a:r>
            <a:endParaRPr lang="zh-CN" altLang="x-none" sz="2400" b="1" dirty="0">
              <a:latin typeface="Times New Roman" panose="02020603050405020304" pitchFamily="18" charset="0"/>
              <a:ea typeface="宋体" panose="02010600030101010101" pitchFamily="2" charset="-122"/>
              <a:sym typeface="+mn-ea"/>
            </a:endParaRPr>
          </a:p>
          <a:p>
            <a:pPr marL="0" lvl="0" indent="0" algn="l" eaLnBrk="1" hangingPunct="1">
              <a:buNone/>
            </a:pPr>
            <a:endParaRPr lang="en-US" altLang="zh-CN" sz="2800" b="1" dirty="0">
              <a:latin typeface="黑体" panose="02010609060101010101" pitchFamily="49" charset="-122"/>
              <a:ea typeface="黑体" panose="02010609060101010101" pitchFamily="49" charset="-122"/>
            </a:endParaRPr>
          </a:p>
          <a:p>
            <a:pPr marL="0" lvl="0" indent="0" algn="l" eaLnBrk="1" hangingPunct="1">
              <a:buNone/>
            </a:pPr>
            <a:r>
              <a:rPr lang="zh-CN" altLang="en-US" sz="2400" b="1" dirty="0">
                <a:latin typeface="黑体" panose="02010609060101010101" pitchFamily="49" charset="-122"/>
                <a:ea typeface="黑体" panose="02010609060101010101" pitchFamily="49" charset="-122"/>
              </a:rPr>
              <a:t>其中：</a:t>
            </a:r>
            <a:r>
              <a:rPr lang="en-US" altLang="zh-CN" sz="2400" b="1" dirty="0">
                <a:latin typeface="黑体" panose="02010609060101010101" pitchFamily="49" charset="-122"/>
                <a:ea typeface="黑体" panose="02010609060101010101" pitchFamily="49" charset="-122"/>
              </a:rPr>
              <a:t>H--</a:t>
            </a:r>
            <a:r>
              <a:rPr lang="zh-CN" altLang="en-US" sz="2400" b="1" dirty="0">
                <a:latin typeface="黑体" panose="02010609060101010101" pitchFamily="49" charset="-122"/>
                <a:ea typeface="黑体" panose="02010609060101010101" pitchFamily="49" charset="-122"/>
              </a:rPr>
              <a:t>上限；</a:t>
            </a:r>
            <a:r>
              <a:rPr lang="en-US" altLang="zh-CN" sz="2400" b="1" dirty="0">
                <a:latin typeface="黑体" panose="02010609060101010101" pitchFamily="49" charset="-122"/>
                <a:ea typeface="黑体" panose="02010609060101010101" pitchFamily="49" charset="-122"/>
              </a:rPr>
              <a:t>L--</a:t>
            </a:r>
            <a:r>
              <a:rPr lang="zh-CN" altLang="en-US" sz="2400" b="1" dirty="0">
                <a:latin typeface="黑体" panose="02010609060101010101" pitchFamily="49" charset="-122"/>
                <a:ea typeface="黑体" panose="02010609060101010101" pitchFamily="49" charset="-122"/>
              </a:rPr>
              <a:t>下限 ；</a:t>
            </a:r>
            <a:r>
              <a:rPr lang="en-US" altLang="zh-CN" sz="2400" b="1" dirty="0">
                <a:latin typeface="黑体" panose="02010609060101010101" pitchFamily="49" charset="-122"/>
                <a:ea typeface="黑体" panose="02010609060101010101" pitchFamily="49" charset="-122"/>
              </a:rPr>
              <a:t>R--</a:t>
            </a:r>
            <a:r>
              <a:rPr lang="zh-CN" altLang="en-US" sz="2400" b="1" dirty="0">
                <a:latin typeface="黑体" panose="02010609060101010101" pitchFamily="49" charset="-122"/>
                <a:ea typeface="黑体" panose="02010609060101010101" pitchFamily="49" charset="-122"/>
              </a:rPr>
              <a:t>最优现金返回线</a:t>
            </a:r>
            <a:endParaRPr lang="en-US" altLang="zh-CN" sz="2400" dirty="0"/>
          </a:p>
          <a:p>
            <a:pPr marL="0" lvl="0" indent="0" algn="l" eaLnBrk="1" hangingPunct="1">
              <a:buNone/>
            </a:pPr>
            <a:endParaRPr lang="en-US" altLang="zh-CN" sz="2400" dirty="0"/>
          </a:p>
        </p:txBody>
      </p:sp>
      <p:sp>
        <p:nvSpPr>
          <p:cNvPr id="35843" name="灯片编号占位符 9"/>
          <p:cNvSpPr txBox="1">
            <a:spLocks noGrp="1"/>
          </p:cNvSpPr>
          <p:nvPr/>
        </p:nvSpPr>
        <p:spPr>
          <a:xfrm>
            <a:off x="6553200" y="6429375"/>
            <a:ext cx="2133600" cy="323850"/>
          </a:xfrm>
          <a:prstGeom prst="rect">
            <a:avLst/>
          </a:prstGeom>
          <a:noFill/>
          <a:ln w="9525">
            <a:noFill/>
          </a:ln>
        </p:spPr>
        <p:txBody>
          <a:bodyPr anchor="t" anchorCtr="0"/>
          <a:p>
            <a:pPr algn="r"/>
            <a:fld id="{9A0DB2DC-4C9A-4742-B13C-FB6460FD3503}" type="slidenum">
              <a:rPr lang="en-US" altLang="zh-CN" sz="1200" dirty="0">
                <a:latin typeface="Century Gothic" panose="020B0502020202020204" pitchFamily="34" charset="0"/>
              </a:rPr>
            </a:fld>
            <a:endParaRPr lang="en-US" altLang="zh-CN" sz="1200" dirty="0">
              <a:latin typeface="Century Gothic" panose="020B0502020202020204" pitchFamily="34" charset="0"/>
            </a:endParaRPr>
          </a:p>
        </p:txBody>
      </p:sp>
      <p:pic>
        <p:nvPicPr>
          <p:cNvPr id="35844" name="图片 8" descr="QQ截图未命名.bmp"/>
          <p:cNvPicPr>
            <a:picLocks noChangeAspect="1"/>
          </p:cNvPicPr>
          <p:nvPr/>
        </p:nvPicPr>
        <p:blipFill>
          <a:blip r:embed="rId1"/>
          <a:stretch>
            <a:fillRect/>
          </a:stretch>
        </p:blipFill>
        <p:spPr>
          <a:xfrm>
            <a:off x="428625" y="762635"/>
            <a:ext cx="8354060" cy="3522980"/>
          </a:xfrm>
          <a:prstGeom prst="rect">
            <a:avLst/>
          </a:prstGeom>
          <a:noFill/>
          <a:ln w="9525">
            <a:noFill/>
          </a:ln>
        </p:spPr>
      </p:pic>
      <p:sp>
        <p:nvSpPr>
          <p:cNvPr id="35845"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Rectangle 3"/>
          <p:cNvSpPr>
            <a:spLocks noGrp="1"/>
          </p:cNvSpPr>
          <p:nvPr>
            <p:ph type="body" sz="half" idx="1"/>
          </p:nvPr>
        </p:nvSpPr>
        <p:spPr>
          <a:xfrm>
            <a:off x="256540" y="533400"/>
            <a:ext cx="8700770" cy="5791200"/>
          </a:xfrm>
        </p:spPr>
        <p:txBody>
          <a:bodyPr wrap="square" lIns="91440" tIns="45720" rIns="91440" bIns="45720" anchor="t" anchorCtr="0"/>
          <a:p>
            <a:pPr marL="0" indent="0">
              <a:buClr>
                <a:schemeClr val="folHlink"/>
              </a:buClr>
              <a:buSzTx/>
              <a:buFont typeface="Wingdings" panose="05000000000000000000" pitchFamily="2" charset="2"/>
              <a:buNone/>
            </a:pPr>
            <a:r>
              <a:rPr lang="zh-CN" altLang="x-none" sz="2400" b="1" dirty="0">
                <a:latin typeface="宋体" panose="02010600030101010101" pitchFamily="2" charset="-122"/>
                <a:ea typeface="宋体" panose="02010600030101010101" pitchFamily="2" charset="-122"/>
              </a:rPr>
              <a:t>上限</a:t>
            </a:r>
            <a:r>
              <a:rPr lang="en-US" altLang="zh-CN" sz="2400" b="1" dirty="0">
                <a:latin typeface="宋体" panose="02010600030101010101" pitchFamily="2" charset="-122"/>
                <a:ea typeface="宋体" panose="02010600030101010101" pitchFamily="2" charset="-122"/>
              </a:rPr>
              <a:t>H</a:t>
            </a:r>
            <a:r>
              <a:rPr lang="zh-CN" altLang="x-none" sz="2400" b="1" dirty="0">
                <a:latin typeface="宋体" panose="02010600030101010101" pitchFamily="2" charset="-122"/>
                <a:ea typeface="宋体" panose="02010600030101010101" pitchFamily="2" charset="-122"/>
              </a:rPr>
              <a:t>、现金返回线</a:t>
            </a:r>
            <a:r>
              <a:rPr lang="en-US" altLang="zh-CN" sz="2400" b="1" dirty="0">
                <a:latin typeface="宋体" panose="02010600030101010101" pitchFamily="2" charset="-122"/>
                <a:ea typeface="宋体" panose="02010600030101010101" pitchFamily="2" charset="-122"/>
              </a:rPr>
              <a:t>R</a:t>
            </a:r>
            <a:r>
              <a:rPr lang="zh-CN" altLang="x-none" sz="2400" b="1" dirty="0">
                <a:latin typeface="宋体" panose="02010600030101010101" pitchFamily="2" charset="-122"/>
                <a:ea typeface="宋体" panose="02010600030101010101" pitchFamily="2" charset="-122"/>
              </a:rPr>
              <a:t>可按下列公式计算</a:t>
            </a:r>
            <a:endParaRPr lang="zh-CN" altLang="en-US" sz="2400" b="1" dirty="0">
              <a:latin typeface="宋体" panose="02010600030101010101" pitchFamily="2" charset="-122"/>
              <a:ea typeface="宋体" panose="02010600030101010101" pitchFamily="2" charset="-122"/>
            </a:endParaRPr>
          </a:p>
          <a:p>
            <a:pPr>
              <a:buClr>
                <a:schemeClr val="folHlink"/>
              </a:buClr>
              <a:buSzTx/>
              <a:buFont typeface="Wingdings" panose="05000000000000000000" pitchFamily="2" charset="2"/>
            </a:pPr>
            <a:endParaRPr lang="en-US" altLang="zh-CN" sz="2400" b="1" dirty="0">
              <a:latin typeface="黑体" panose="02010609060101010101" pitchFamily="49" charset="-122"/>
              <a:ea typeface="黑体" panose="02010609060101010101" pitchFamily="49" charset="-122"/>
            </a:endParaRPr>
          </a:p>
          <a:p>
            <a:pPr>
              <a:buClr>
                <a:schemeClr val="folHlink"/>
              </a:buClr>
              <a:buSzTx/>
              <a:buFont typeface="Wingdings" panose="05000000000000000000" pitchFamily="2" charset="2"/>
            </a:pPr>
            <a:endParaRPr lang="en-US" altLang="zh-CN" sz="2400" b="1" dirty="0">
              <a:latin typeface="黑体" panose="02010609060101010101" pitchFamily="49" charset="-122"/>
              <a:ea typeface="黑体" panose="02010609060101010101" pitchFamily="49" charset="-122"/>
            </a:endParaRPr>
          </a:p>
          <a:p>
            <a:pPr>
              <a:buClr>
                <a:schemeClr val="folHlink"/>
              </a:buClr>
              <a:buSzTx/>
              <a:buFont typeface="Wingdings" panose="05000000000000000000" pitchFamily="2" charset="2"/>
            </a:pPr>
            <a:endParaRPr lang="en-US" altLang="zh-CN" sz="2400" b="1" dirty="0">
              <a:latin typeface="黑体" panose="02010609060101010101" pitchFamily="49" charset="-122"/>
              <a:ea typeface="黑体" panose="02010609060101010101" pitchFamily="49" charset="-122"/>
            </a:endParaRPr>
          </a:p>
          <a:p>
            <a:pPr marL="0" indent="0">
              <a:buClr>
                <a:schemeClr val="folHlink"/>
              </a:buClr>
              <a:buSzTx/>
              <a:buFont typeface="Wingdings" panose="05000000000000000000" pitchFamily="2" charset="2"/>
              <a:buNone/>
            </a:pPr>
            <a:endParaRPr lang="zh-CN" altLang="en-US" sz="2400" dirty="0">
              <a:latin typeface="Times New Roman" panose="02020603050405020304" pitchFamily="18" charset="0"/>
              <a:ea typeface="宋体" panose="02010600030101010101" pitchFamily="2" charset="-122"/>
              <a:sym typeface="+mn-ea"/>
            </a:endParaRPr>
          </a:p>
          <a:p>
            <a:pPr marL="0" indent="0">
              <a:buClr>
                <a:schemeClr val="folHlink"/>
              </a:buClr>
              <a:buSzTx/>
              <a:buFont typeface="Wingdings" panose="05000000000000000000" pitchFamily="2" charset="2"/>
              <a:buNone/>
            </a:pPr>
            <a:r>
              <a:rPr lang="zh-CN" altLang="en-US" sz="2400" dirty="0">
                <a:latin typeface="Times New Roman" panose="02020603050405020304" pitchFamily="18" charset="0"/>
                <a:ea typeface="宋体" panose="02010600030101010101" pitchFamily="2" charset="-122"/>
                <a:sym typeface="+mn-ea"/>
              </a:rPr>
              <a:t>现金持有量的上限：</a:t>
            </a:r>
            <a:r>
              <a:rPr lang="en-US" altLang="zh-CN" sz="2400" dirty="0">
                <a:latin typeface="Times New Roman" panose="02020603050405020304" pitchFamily="18" charset="0"/>
                <a:ea typeface="宋体" panose="02010600030101010101" pitchFamily="2" charset="-122"/>
                <a:sym typeface="+mn-ea"/>
              </a:rPr>
              <a:t>H=3R-2L</a:t>
            </a:r>
            <a:endParaRPr lang="en-US" altLang="zh-CN" sz="2400" dirty="0">
              <a:latin typeface="Times New Roman" panose="02020603050405020304" pitchFamily="18" charset="0"/>
              <a:ea typeface="宋体" panose="02010600030101010101" pitchFamily="2" charset="-122"/>
            </a:endParaRPr>
          </a:p>
          <a:p>
            <a:pPr marL="0" indent="0">
              <a:buClr>
                <a:schemeClr val="folHlink"/>
              </a:buClr>
              <a:buSzTx/>
              <a:buFont typeface="Wingdings" panose="05000000000000000000" pitchFamily="2" charset="2"/>
              <a:buNone/>
            </a:pPr>
            <a:r>
              <a:rPr lang="en-US" altLang="zh-CN" sz="2400" dirty="0">
                <a:latin typeface="Times New Roman" panose="02020603050405020304" pitchFamily="18" charset="0"/>
                <a:ea typeface="宋体" panose="02010600030101010101" pitchFamily="2" charset="-122"/>
              </a:rPr>
              <a:t> R—</a:t>
            </a:r>
            <a:r>
              <a:rPr lang="zh-CN" altLang="en-US" sz="2400" dirty="0">
                <a:latin typeface="Times New Roman" panose="02020603050405020304" pitchFamily="18" charset="0"/>
                <a:ea typeface="宋体" panose="02010600030101010101" pitchFamily="2" charset="-122"/>
              </a:rPr>
              <a:t>目标现金余额</a:t>
            </a:r>
            <a:endParaRPr lang="en-US" altLang="zh-CN" sz="2400" dirty="0">
              <a:latin typeface="Times New Roman" panose="02020603050405020304" pitchFamily="18" charset="0"/>
              <a:ea typeface="宋体" panose="02010600030101010101" pitchFamily="2" charset="-122"/>
            </a:endParaRPr>
          </a:p>
          <a:p>
            <a:pPr>
              <a:buClr>
                <a:schemeClr val="folHlink"/>
              </a:buClr>
              <a:buSzTx/>
              <a:buFont typeface="Wingdings" panose="05000000000000000000" pitchFamily="2" charset="2"/>
              <a:buNone/>
            </a:pPr>
            <a:r>
              <a:rPr lang="en-US" altLang="zh-CN" sz="2400" dirty="0">
                <a:latin typeface="Times New Roman" panose="02020603050405020304" pitchFamily="18" charset="0"/>
                <a:ea typeface="宋体" panose="02010600030101010101" pitchFamily="2" charset="-122"/>
              </a:rPr>
              <a:t>     H—</a:t>
            </a:r>
            <a:r>
              <a:rPr lang="zh-CN" altLang="en-US" sz="2400" dirty="0">
                <a:latin typeface="Times New Roman" panose="02020603050405020304" pitchFamily="18" charset="0"/>
                <a:ea typeface="宋体" panose="02010600030101010101" pitchFamily="2" charset="-122"/>
              </a:rPr>
              <a:t>现金持有量的上限</a:t>
            </a:r>
            <a:endParaRPr lang="en-US" altLang="zh-CN" sz="2400" dirty="0">
              <a:latin typeface="Times New Roman" panose="02020603050405020304" pitchFamily="18" charset="0"/>
              <a:ea typeface="宋体" panose="02010600030101010101" pitchFamily="2" charset="-122"/>
            </a:endParaRPr>
          </a:p>
          <a:p>
            <a:pPr>
              <a:buClr>
                <a:schemeClr val="folHlink"/>
              </a:buClr>
              <a:buSzTx/>
              <a:buFont typeface="Wingdings" panose="05000000000000000000" pitchFamily="2" charset="2"/>
              <a:buNone/>
            </a:pPr>
            <a:r>
              <a:rPr lang="en-US" altLang="zh-CN" sz="2400" dirty="0">
                <a:latin typeface="Times New Roman" panose="02020603050405020304" pitchFamily="18" charset="0"/>
                <a:ea typeface="宋体" panose="02010600030101010101" pitchFamily="2" charset="-122"/>
              </a:rPr>
              <a:t>     L—</a:t>
            </a:r>
            <a:r>
              <a:rPr lang="zh-CN" altLang="en-US" sz="2400" dirty="0">
                <a:latin typeface="Times New Roman" panose="02020603050405020304" pitchFamily="18" charset="0"/>
                <a:ea typeface="宋体" panose="02010600030101010101" pitchFamily="2" charset="-122"/>
              </a:rPr>
              <a:t>现金持有量的下限</a:t>
            </a:r>
            <a:endParaRPr lang="en-US" altLang="zh-CN" sz="2400" dirty="0">
              <a:latin typeface="Times New Roman" panose="02020603050405020304" pitchFamily="18" charset="0"/>
              <a:ea typeface="宋体" panose="02010600030101010101" pitchFamily="2" charset="-122"/>
            </a:endParaRPr>
          </a:p>
          <a:p>
            <a:pPr>
              <a:buClr>
                <a:schemeClr val="folHlink"/>
              </a:buClr>
              <a:buSzTx/>
              <a:buFont typeface="Wingdings" panose="05000000000000000000" pitchFamily="2" charset="2"/>
              <a:buNone/>
            </a:pPr>
            <a:r>
              <a:rPr lang="en-US" altLang="zh-CN" sz="2400" dirty="0">
                <a:latin typeface="Times New Roman" panose="02020603050405020304" pitchFamily="18" charset="0"/>
                <a:ea typeface="宋体" panose="02010600030101010101" pitchFamily="2" charset="-122"/>
              </a:rPr>
              <a:t>     b—</a:t>
            </a:r>
            <a:r>
              <a:rPr lang="zh-CN" altLang="en-US" sz="2400" dirty="0">
                <a:latin typeface="Times New Roman" panose="02020603050405020304" pitchFamily="18" charset="0"/>
                <a:ea typeface="宋体" panose="02010600030101010101" pitchFamily="2" charset="-122"/>
              </a:rPr>
              <a:t>转换有价证券的固定成本</a:t>
            </a:r>
            <a:endParaRPr lang="en-US" altLang="zh-CN" sz="2400" dirty="0">
              <a:latin typeface="Times New Roman" panose="02020603050405020304" pitchFamily="18" charset="0"/>
              <a:ea typeface="宋体" panose="02010600030101010101" pitchFamily="2" charset="-122"/>
            </a:endParaRPr>
          </a:p>
          <a:p>
            <a:pPr>
              <a:buClr>
                <a:schemeClr val="folHlink"/>
              </a:buClr>
              <a:buSzTx/>
              <a:buFont typeface="Wingdings" panose="05000000000000000000" pitchFamily="2" charset="2"/>
              <a:buNone/>
            </a:pPr>
            <a:r>
              <a:rPr lang="en-US" altLang="zh-CN" sz="2400" dirty="0">
                <a:latin typeface="Times New Roman" panose="02020603050405020304" pitchFamily="18" charset="0"/>
                <a:ea typeface="宋体" panose="02010600030101010101" pitchFamily="2" charset="-122"/>
              </a:rPr>
              <a:t>     δ—</a:t>
            </a:r>
            <a:r>
              <a:rPr lang="zh-CN" altLang="en-US" sz="2400" dirty="0">
                <a:latin typeface="Times New Roman" panose="02020603050405020304" pitchFamily="18" charset="0"/>
                <a:ea typeface="宋体" panose="02010600030101010101" pitchFamily="2" charset="-122"/>
              </a:rPr>
              <a:t>日现金净流量的标准差</a:t>
            </a:r>
            <a:endParaRPr lang="en-US" altLang="zh-CN" sz="2400" b="1" dirty="0">
              <a:latin typeface="Times New Roman" panose="02020603050405020304" pitchFamily="18" charset="0"/>
              <a:ea typeface="宋体" panose="02010600030101010101" pitchFamily="2" charset="-122"/>
            </a:endParaRPr>
          </a:p>
          <a:p>
            <a:pPr>
              <a:buClr>
                <a:schemeClr val="folHlink"/>
              </a:buClr>
              <a:buSzTx/>
              <a:buFont typeface="Wingdings" panose="05000000000000000000" pitchFamily="2" charset="2"/>
              <a:buNone/>
            </a:pPr>
            <a:r>
              <a:rPr lang="en-US" altLang="zh-CN" sz="2400" dirty="0">
                <a:latin typeface="Times New Roman" panose="02020603050405020304" pitchFamily="18" charset="0"/>
                <a:ea typeface="宋体" panose="02010600030101010101" pitchFamily="2" charset="-122"/>
              </a:rPr>
              <a:t>     i—</a:t>
            </a:r>
            <a:r>
              <a:rPr lang="zh-CN" altLang="en-US" sz="2400" dirty="0">
                <a:latin typeface="Times New Roman" panose="02020603050405020304" pitchFamily="18" charset="0"/>
                <a:ea typeface="宋体" panose="02010600030101010101" pitchFamily="2" charset="-122"/>
              </a:rPr>
              <a:t>持有现金的日机会成本（证券日利率）</a:t>
            </a:r>
            <a:endParaRPr lang="zh-CN" altLang="en-US" sz="2400" dirty="0">
              <a:latin typeface="Times New Roman" panose="02020603050405020304" pitchFamily="18" charset="0"/>
              <a:ea typeface="宋体" panose="02010600030101010101" pitchFamily="2" charset="-122"/>
            </a:endParaRPr>
          </a:p>
          <a:p>
            <a:pPr>
              <a:buClr>
                <a:schemeClr val="folHlink"/>
              </a:buClr>
              <a:buSzTx/>
              <a:buFont typeface="Wingdings" panose="05000000000000000000" pitchFamily="2" charset="2"/>
            </a:pPr>
            <a:endParaRPr lang="en-US" altLang="zh-CN" sz="2400" dirty="0">
              <a:latin typeface="Times New Roman" panose="02020603050405020304" pitchFamily="18" charset="0"/>
              <a:ea typeface="宋体" panose="02010600030101010101" pitchFamily="2" charset="-122"/>
            </a:endParaRPr>
          </a:p>
        </p:txBody>
      </p:sp>
      <p:graphicFrame>
        <p:nvGraphicFramePr>
          <p:cNvPr id="37890" name="Object 1"/>
          <p:cNvGraphicFramePr>
            <a:graphicFrameLocks noGrp="1"/>
          </p:cNvGraphicFramePr>
          <p:nvPr>
            <p:ph sz="half" idx="2"/>
          </p:nvPr>
        </p:nvGraphicFramePr>
        <p:xfrm>
          <a:off x="3505042" y="1448277"/>
          <a:ext cx="1673225" cy="857250"/>
        </p:xfrm>
        <a:graphic>
          <a:graphicData uri="http://schemas.openxmlformats.org/presentationml/2006/ole">
            <mc:AlternateContent xmlns:mc="http://schemas.openxmlformats.org/markup-compatibility/2006">
              <mc:Choice xmlns:v="urn:schemas-microsoft-com:vml" Requires="v">
                <p:oleObj spid="_x0000_s3087" name="" r:id="rId1" imgW="545465" imgH="279400" progId="Equation.3">
                  <p:embed/>
                </p:oleObj>
              </mc:Choice>
              <mc:Fallback>
                <p:oleObj name="" r:id="rId1" imgW="545465" imgH="279400" progId="Equation.3">
                  <p:embed/>
                  <p:pic>
                    <p:nvPicPr>
                      <p:cNvPr id="0" name="图片 3086"/>
                      <p:cNvPicPr/>
                      <p:nvPr/>
                    </p:nvPicPr>
                    <p:blipFill>
                      <a:blip r:embed="rId2"/>
                      <a:stretch>
                        <a:fillRect/>
                      </a:stretch>
                    </p:blipFill>
                    <p:spPr>
                      <a:xfrm>
                        <a:off x="3505042" y="1448277"/>
                        <a:ext cx="1673225" cy="857250"/>
                      </a:xfrm>
                      <a:prstGeom prst="rect">
                        <a:avLst/>
                      </a:prstGeom>
                      <a:noFill/>
                      <a:ln w="38100">
                        <a:miter/>
                      </a:ln>
                    </p:spPr>
                  </p:pic>
                </p:oleObj>
              </mc:Fallback>
            </mc:AlternateContent>
          </a:graphicData>
        </a:graphic>
      </p:graphicFrame>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3" name="文本占位符 2"/>
              <p:cNvSpPr>
                <a:spLocks noGrp="1"/>
              </p:cNvSpPr>
              <p:nvPr>
                <p:ph type="body" sz="half" idx="1"/>
                <p:custDataLst>
                  <p:tags r:id="rId1"/>
                </p:custDataLst>
              </p:nvPr>
            </p:nvSpPr>
            <p:spPr>
              <a:xfrm>
                <a:off x="231140" y="228600"/>
                <a:ext cx="8636000" cy="4914265"/>
              </a:xfrm>
            </p:spPr>
            <p:txBody>
              <a:bodyPr/>
              <a:p>
                <a:pPr marL="0" indent="0">
                  <a:lnSpc>
                    <a:spcPct val="150000"/>
                  </a:lnSpc>
                  <a:buNone/>
                </a:pPr>
                <a:r>
                  <a:rPr lang="zh-CN" altLang="en-US" sz="2000" b="1">
                    <a:solidFill>
                      <a:srgbClr val="FF0000"/>
                    </a:solidFill>
                  </a:rPr>
                  <a:t>例题8-3：</a:t>
                </a:r>
                <a:endParaRPr lang="zh-CN" altLang="en-US" sz="2000" b="1">
                  <a:solidFill>
                    <a:srgbClr val="FF0000"/>
                  </a:solidFill>
                </a:endParaRPr>
              </a:p>
              <a:p>
                <a:pPr marL="0" indent="0">
                  <a:lnSpc>
                    <a:spcPct val="150000"/>
                  </a:lnSpc>
                  <a:buNone/>
                </a:pPr>
                <a:r>
                  <a:rPr lang="zh-CN" altLang="en-US" sz="2000" b="1"/>
                  <a:t>假定崇博公司有价证券的年利率为10%，每次有价证券的转换成本为40元，公司的现金最低持有量为3 000元，根据历史资料分析出现余额波动的标准差为600元，假设公司现有现金20 000元。现金目标控制线R、现金控制上限H的计算如下：</a:t>
                </a:r>
                <a:endParaRPr lang="zh-CN" altLang="en-US" sz="2000" b="1"/>
              </a:p>
              <a:p>
                <a:pPr marL="0" indent="0">
                  <a:lnSpc>
                    <a:spcPct val="150000"/>
                  </a:lnSpc>
                  <a:buNone/>
                </a:pPr>
                <a14:m>
                  <m:oMath xmlns:m="http://schemas.openxmlformats.org/officeDocument/2006/math">
                    <m:r>
                      <a:rPr lang="en-US" altLang="zh-CN" sz="2000" b="1" i="1">
                        <a:latin typeface="Cambria Math" panose="02040503050406030204" charset="0"/>
                        <a:cs typeface="Cambria Math" panose="02040503050406030204" charset="0"/>
                      </a:rPr>
                      <m:t>     </m:t>
                    </m:r>
                    <m:r>
                      <a:rPr lang="en-US" altLang="zh-CN" sz="2000" b="1" i="1">
                        <a:latin typeface="Cambria Math" panose="02040503050406030204" charset="0"/>
                        <a:cs typeface="Cambria Math" panose="02040503050406030204" charset="0"/>
                      </a:rPr>
                      <m:t>𝑹</m:t>
                    </m:r>
                    <m:r>
                      <a:rPr lang="en-US" altLang="zh-CN" sz="2000" b="1" i="1">
                        <a:latin typeface="Cambria Math" panose="02040503050406030204" charset="0"/>
                        <a:cs typeface="Cambria Math" panose="02040503050406030204" charset="0"/>
                      </a:rPr>
                      <m:t>=</m:t>
                    </m:r>
                    <m:rad>
                      <m:radPr>
                        <m:ctrlPr>
                          <a:rPr lang="en-US" altLang="zh-CN" sz="2000" b="1" i="1">
                            <a:latin typeface="Cambria Math" panose="02040503050406030204" charset="0"/>
                            <a:cs typeface="Cambria Math" panose="02040503050406030204" charset="0"/>
                          </a:rPr>
                        </m:ctrlPr>
                      </m:radPr>
                      <m:deg>
                        <m:r>
                          <a:rPr lang="en-US" altLang="zh-CN" sz="2000" b="1" i="1">
                            <a:latin typeface="Cambria Math" panose="02040503050406030204" charset="0"/>
                            <a:cs typeface="Cambria Math" panose="02040503050406030204" charset="0"/>
                          </a:rPr>
                          <m:t>𝟑</m:t>
                        </m:r>
                      </m:deg>
                      <m:e>
                        <m:f>
                          <m:fPr>
                            <m:ctrlPr>
                              <a:rPr lang="en-US" altLang="zh-CN" sz="2000" b="1" i="1">
                                <a:latin typeface="Cambria Math" panose="02040503050406030204" charset="0"/>
                                <a:cs typeface="Cambria Math" panose="02040503050406030204" charset="0"/>
                              </a:rPr>
                            </m:ctrlPr>
                          </m:fPr>
                          <m:num>
                            <m:r>
                              <a:rPr lang="en-US" altLang="zh-CN" sz="2000" b="1" i="1">
                                <a:latin typeface="Cambria Math" panose="02040503050406030204" charset="0"/>
                                <a:cs typeface="Cambria Math" panose="02040503050406030204" charset="0"/>
                              </a:rPr>
                              <m:t>𝟑</m:t>
                            </m:r>
                            <m:r>
                              <a:rPr lang="en-US" altLang="zh-CN" sz="2000" b="1" i="1">
                                <a:latin typeface="Cambria Math" panose="02040503050406030204" charset="0"/>
                                <a:cs typeface="Cambria Math" panose="02040503050406030204" charset="0"/>
                              </a:rPr>
                              <m:t>×</m:t>
                            </m:r>
                            <m:r>
                              <a:rPr lang="en-US" altLang="zh-CN" sz="2000" b="1" i="1">
                                <a:latin typeface="Cambria Math" panose="02040503050406030204" charset="0"/>
                                <a:cs typeface="Cambria Math" panose="02040503050406030204" charset="0"/>
                              </a:rPr>
                              <m:t>𝟒𝟎</m:t>
                            </m:r>
                            <m:r>
                              <a:rPr lang="en-US" altLang="zh-CN" sz="2000" b="1" i="1">
                                <a:latin typeface="Cambria Math" panose="02040503050406030204" charset="0"/>
                                <a:cs typeface="Cambria Math" panose="02040503050406030204" charset="0"/>
                              </a:rPr>
                              <m:t>×</m:t>
                            </m:r>
                            <m:sSup>
                              <m:sSupPr>
                                <m:ctrlPr>
                                  <a:rPr lang="en-US" altLang="zh-CN" sz="2000" b="1" i="1">
                                    <a:latin typeface="Cambria Math" panose="02040503050406030204" charset="0"/>
                                    <a:cs typeface="Cambria Math" panose="02040503050406030204" charset="0"/>
                                  </a:rPr>
                                </m:ctrlPr>
                              </m:sSupPr>
                              <m:e>
                                <m:r>
                                  <a:rPr lang="en-US" altLang="zh-CN" sz="2000" b="1" i="1">
                                    <a:latin typeface="Cambria Math" panose="02040503050406030204" charset="0"/>
                                    <a:cs typeface="Cambria Math" panose="02040503050406030204" charset="0"/>
                                  </a:rPr>
                                  <m:t>𝟔𝟎𝟎</m:t>
                                </m:r>
                              </m:e>
                              <m:sup>
                                <m:r>
                                  <a:rPr lang="en-US" altLang="zh-CN" sz="2000" b="1" i="1">
                                    <a:latin typeface="Cambria Math" panose="02040503050406030204" charset="0"/>
                                    <a:cs typeface="Cambria Math" panose="02040503050406030204" charset="0"/>
                                  </a:rPr>
                                  <m:t>𝟐</m:t>
                                </m:r>
                              </m:sup>
                            </m:sSup>
                          </m:num>
                          <m:den>
                            <m:r>
                              <a:rPr lang="en-US" altLang="zh-CN" sz="2000" b="1" i="1">
                                <a:latin typeface="Cambria Math" panose="02040503050406030204" charset="0"/>
                                <a:cs typeface="Cambria Math" panose="02040503050406030204" charset="0"/>
                              </a:rPr>
                              <m:t>𝟒</m:t>
                            </m:r>
                            <m:r>
                              <a:rPr lang="en-US" altLang="zh-CN" sz="2000" b="1" i="1">
                                <a:latin typeface="Cambria Math" panose="02040503050406030204" charset="0"/>
                                <a:cs typeface="Cambria Math" panose="02040503050406030204" charset="0"/>
                              </a:rPr>
                              <m:t>×</m:t>
                            </m:r>
                            <m:f>
                              <m:fPr>
                                <m:ctrlPr>
                                  <a:rPr lang="en-US" altLang="zh-CN" sz="2000" b="1" i="1">
                                    <a:latin typeface="Cambria Math" panose="02040503050406030204" charset="0"/>
                                    <a:cs typeface="Cambria Math" panose="02040503050406030204" charset="0"/>
                                  </a:rPr>
                                </m:ctrlPr>
                              </m:fPr>
                              <m:num>
                                <m:r>
                                  <a:rPr lang="en-US" altLang="zh-CN" sz="2000" b="1" i="1">
                                    <a:latin typeface="Cambria Math" panose="02040503050406030204" charset="0"/>
                                    <a:cs typeface="Cambria Math" panose="02040503050406030204" charset="0"/>
                                  </a:rPr>
                                  <m:t>𝟏𝟎</m:t>
                                </m:r>
                                <m:r>
                                  <a:rPr lang="en-US" altLang="zh-CN" sz="2000" b="1" i="1">
                                    <a:latin typeface="Cambria Math" panose="02040503050406030204" charset="0"/>
                                    <a:cs typeface="Cambria Math" panose="02040503050406030204" charset="0"/>
                                  </a:rPr>
                                  <m:t>%</m:t>
                                </m:r>
                              </m:num>
                              <m:den>
                                <m:r>
                                  <a:rPr lang="en-US" altLang="zh-CN" sz="2000" b="1" i="1">
                                    <a:latin typeface="Cambria Math" panose="02040503050406030204" charset="0"/>
                                    <a:cs typeface="Cambria Math" panose="02040503050406030204" charset="0"/>
                                  </a:rPr>
                                  <m:t>𝟑𝟔𝟎</m:t>
                                </m:r>
                              </m:den>
                            </m:f>
                          </m:den>
                        </m:f>
                      </m:e>
                    </m:rad>
                  </m:oMath>
                </a14:m>
                <a:r>
                  <a:rPr lang="en-US" altLang="zh-CN" sz="2000" b="1"/>
                  <a:t> </a:t>
                </a:r>
                <a:r>
                  <a:rPr lang="zh-CN" altLang="en-US" sz="2000" b="1"/>
                  <a:t>＋</a:t>
                </a:r>
                <a:r>
                  <a:rPr lang="en-US" altLang="zh-CN" sz="2000" b="1"/>
                  <a:t>3</a:t>
                </a:r>
                <a:r>
                  <a:rPr lang="zh-CN" altLang="en-US" sz="2000" b="1"/>
                  <a:t> 000 ＝6 388（元）                     </a:t>
                </a:r>
                <a:endParaRPr lang="zh-CN" altLang="en-US" sz="2000" b="1"/>
              </a:p>
              <a:p>
                <a:pPr marL="0" indent="0">
                  <a:lnSpc>
                    <a:spcPct val="150000"/>
                  </a:lnSpc>
                  <a:buNone/>
                </a:pPr>
                <a:r>
                  <a:rPr lang="en-US" altLang="zh-CN" sz="2000" b="1"/>
                  <a:t>H=3R</a:t>
                </a:r>
                <a:r>
                  <a:rPr lang="zh-CN" altLang="en-US" sz="2000" b="1"/>
                  <a:t>－2L ＝</a:t>
                </a:r>
                <a:r>
                  <a:rPr lang="en-US" altLang="zh-CN" sz="2000" b="1"/>
                  <a:t>3×6 388</a:t>
                </a:r>
                <a:r>
                  <a:rPr lang="zh-CN" altLang="en-US" sz="2000" b="1"/>
                  <a:t>－2×3 000＝13 164（元）               </a:t>
                </a:r>
                <a:endParaRPr lang="zh-CN" altLang="en-US" sz="2000" b="1"/>
              </a:p>
              <a:p>
                <a:pPr marL="0" indent="0">
                  <a:lnSpc>
                    <a:spcPct val="150000"/>
                  </a:lnSpc>
                  <a:buNone/>
                </a:pPr>
                <a:r>
                  <a:rPr lang="zh-CN" altLang="en-US" sz="2000" b="1"/>
                  <a:t>当公司的现金余额达到13 164元，即应以6 </a:t>
                </a:r>
                <a:r>
                  <a:rPr lang="en-US" altLang="zh-CN" sz="2000" b="1"/>
                  <a:t>776</a:t>
                </a:r>
                <a:r>
                  <a:rPr lang="zh-CN" altLang="en-US" sz="2000" b="1"/>
                  <a:t>元（13 164－6 388）投资于有价证券，使现金持有量回落到6 388元，当公司的现金余额降至3 000元时，则应转让3 388元的有价证券，使现金持有量回升至6 388元。</a:t>
                </a:r>
                <a:endParaRPr lang="zh-CN" altLang="en-US" sz="2000" b="1"/>
              </a:p>
            </p:txBody>
          </p:sp>
        </mc:Choice>
        <mc:Fallback>
          <p:sp>
            <p:nvSpPr>
              <p:cNvPr id="3" name="文本占位符 2"/>
              <p:cNvSpPr>
                <a:spLocks noRot="1" noChangeAspect="1" noMove="1" noResize="1" noEditPoints="1" noAdjustHandles="1" noChangeArrowheads="1" noChangeShapeType="1" noTextEdit="1"/>
              </p:cNvSpPr>
              <p:nvPr>
                <p:ph type="body" sz="half" idx="1"/>
                <p:custDataLst>
                  <p:tags r:id="rId2"/>
                </p:custDataLst>
              </p:nvPr>
            </p:nvSpPr>
            <p:spPr>
              <a:xfrm>
                <a:off x="231140" y="228600"/>
                <a:ext cx="8636000" cy="4914265"/>
              </a:xfrm>
              <a:blipFill rotWithShape="1">
                <a:blip r:embed="rId3"/>
                <a:stretch>
                  <a:fillRect b="-19938"/>
                </a:stretch>
              </a:blipFill>
            </p:spPr>
            <p:txBody>
              <a:bodyPr/>
              <a:lstStyle/>
              <a:p>
                <a:r>
                  <a:rPr lang="zh-CN" altLang="en-US">
                    <a:noFill/>
                  </a:rPr>
                  <a:t> </a:t>
                </a:r>
              </a:p>
            </p:txBody>
          </p:sp>
        </mc:Fallback>
      </mc:AlternateContent>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Rectangle 4"/>
          <p:cNvSpPr>
            <a:spLocks noGrp="1"/>
          </p:cNvSpPr>
          <p:nvPr>
            <p:ph type="body" sz="half" idx="1"/>
          </p:nvPr>
        </p:nvSpPr>
        <p:spPr>
          <a:xfrm>
            <a:off x="304800" y="762000"/>
            <a:ext cx="8487410" cy="4338955"/>
          </a:xfrm>
          <a:solidFill>
            <a:schemeClr val="bg1"/>
          </a:solidFill>
        </p:spPr>
        <p:txBody>
          <a:bodyPr wrap="square" lIns="91440" tIns="45720" rIns="91440" bIns="45720" anchor="t" anchorCtr="0"/>
          <a:p>
            <a:pPr>
              <a:lnSpc>
                <a:spcPct val="150000"/>
              </a:lnSpc>
              <a:buClr>
                <a:schemeClr val="folHlink"/>
              </a:buClr>
              <a:buSzTx/>
              <a:buFont typeface="Wingdings" panose="05000000000000000000" pitchFamily="2" charset="2"/>
              <a:buNone/>
            </a:pPr>
            <a:r>
              <a:rPr lang="zh-CN" altLang="x-none" sz="2000" b="1" dirty="0"/>
              <a:t>【</a:t>
            </a:r>
            <a:r>
              <a:rPr lang="zh-CN" altLang="x-none" sz="2000" b="1" dirty="0">
                <a:solidFill>
                  <a:srgbClr val="FF0000"/>
                </a:solidFill>
              </a:rPr>
              <a:t>课堂训练</a:t>
            </a:r>
            <a:r>
              <a:rPr lang="zh-CN" altLang="x-none" sz="2000" b="1" dirty="0"/>
              <a:t>】</a:t>
            </a:r>
            <a:endParaRPr lang="zh-CN" altLang="x-none" sz="2000" b="1" dirty="0"/>
          </a:p>
          <a:p>
            <a:pPr>
              <a:lnSpc>
                <a:spcPct val="150000"/>
              </a:lnSpc>
              <a:buClr>
                <a:schemeClr val="folHlink"/>
              </a:buClr>
              <a:buSzTx/>
              <a:buFont typeface="Wingdings" panose="05000000000000000000" pitchFamily="2" charset="2"/>
              <a:buNone/>
            </a:pPr>
            <a:r>
              <a:rPr lang="zh-CN" altLang="x-none" sz="2000" b="1" dirty="0"/>
              <a:t>某公司根据现金流动性和有关补偿性余额的协议，该公司的最低现金余额</a:t>
            </a:r>
            <a:r>
              <a:rPr lang="en-US" altLang="zh-CN" sz="2000" b="1" dirty="0"/>
              <a:t>10000</a:t>
            </a:r>
            <a:r>
              <a:rPr lang="zh-CN" altLang="x-none" sz="2000" b="1" dirty="0"/>
              <a:t>元，有价证券利率</a:t>
            </a:r>
            <a:r>
              <a:rPr lang="en-US" altLang="zh-CN" sz="2000" b="1" dirty="0"/>
              <a:t>10%</a:t>
            </a:r>
            <a:r>
              <a:rPr lang="zh-CN" altLang="x-none" sz="2000" b="1" dirty="0"/>
              <a:t>，每次证券转换的交易成本为</a:t>
            </a:r>
            <a:r>
              <a:rPr lang="en-US" altLang="zh-CN" sz="2000" b="1" dirty="0"/>
              <a:t>200</a:t>
            </a:r>
            <a:r>
              <a:rPr lang="zh-CN" altLang="x-none" sz="2000" b="1" dirty="0"/>
              <a:t>元，公司每日现金余额的标准差为</a:t>
            </a:r>
            <a:r>
              <a:rPr lang="en-US" altLang="zh-CN" sz="2000" b="1" dirty="0"/>
              <a:t>33407,</a:t>
            </a:r>
            <a:r>
              <a:rPr lang="zh-CN" altLang="x-none" sz="2000" b="1" dirty="0"/>
              <a:t>如果一年按</a:t>
            </a:r>
            <a:r>
              <a:rPr lang="en-US" altLang="zh-CN" sz="2000" b="1" dirty="0"/>
              <a:t>360</a:t>
            </a:r>
            <a:r>
              <a:rPr lang="zh-CN" altLang="x-none" sz="2000" b="1" dirty="0"/>
              <a:t>天计算，利用随机模型要求：</a:t>
            </a:r>
            <a:endParaRPr lang="zh-CN" altLang="x-none" sz="2000" b="1" dirty="0"/>
          </a:p>
          <a:p>
            <a:pPr>
              <a:lnSpc>
                <a:spcPct val="150000"/>
              </a:lnSpc>
              <a:buClr>
                <a:schemeClr val="folHlink"/>
              </a:buClr>
              <a:buSzTx/>
              <a:buFont typeface="Wingdings" panose="05000000000000000000" pitchFamily="2" charset="2"/>
              <a:buNone/>
            </a:pPr>
            <a:r>
              <a:rPr lang="zh-CN" altLang="x-none" sz="2000" b="1" dirty="0"/>
              <a:t>（</a:t>
            </a:r>
            <a:r>
              <a:rPr lang="en-US" altLang="zh-CN" sz="2000" b="1" dirty="0"/>
              <a:t>1</a:t>
            </a:r>
            <a:r>
              <a:rPr lang="zh-CN" altLang="x-none" sz="2000" b="1" dirty="0"/>
              <a:t>）计算最优现金返回线和现金存量的上限。（结果保留整数）</a:t>
            </a:r>
            <a:endParaRPr lang="zh-CN" altLang="x-none" sz="2000" b="1" dirty="0"/>
          </a:p>
          <a:p>
            <a:pPr>
              <a:lnSpc>
                <a:spcPct val="150000"/>
              </a:lnSpc>
              <a:buClr>
                <a:schemeClr val="folHlink"/>
              </a:buClr>
              <a:buSzTx/>
              <a:buFont typeface="Wingdings" panose="05000000000000000000" pitchFamily="2" charset="2"/>
              <a:buNone/>
            </a:pPr>
            <a:r>
              <a:rPr lang="zh-CN" altLang="x-none" sz="2000" b="1" dirty="0"/>
              <a:t>（</a:t>
            </a:r>
            <a:r>
              <a:rPr lang="en-US" altLang="zh-CN" sz="2000" b="1" dirty="0"/>
              <a:t>2</a:t>
            </a:r>
            <a:r>
              <a:rPr lang="zh-CN" altLang="x-none" sz="2000" b="1" dirty="0"/>
              <a:t>）若此时现金余额为</a:t>
            </a:r>
            <a:r>
              <a:rPr lang="en-US" altLang="zh-CN" sz="2000" b="1" dirty="0"/>
              <a:t>25</a:t>
            </a:r>
            <a:r>
              <a:rPr lang="zh-CN" altLang="x-none" sz="2000" b="1" dirty="0"/>
              <a:t>万元，应如何调整现金？</a:t>
            </a:r>
            <a:endParaRPr lang="zh-CN" altLang="x-none" sz="2000" b="1" dirty="0"/>
          </a:p>
          <a:p>
            <a:pPr>
              <a:lnSpc>
                <a:spcPct val="150000"/>
              </a:lnSpc>
              <a:buClr>
                <a:schemeClr val="folHlink"/>
              </a:buClr>
              <a:buSzTx/>
              <a:buFont typeface="Wingdings" panose="05000000000000000000" pitchFamily="2" charset="2"/>
              <a:buNone/>
            </a:pPr>
            <a:r>
              <a:rPr lang="zh-CN" altLang="x-none" sz="2000" b="1" dirty="0"/>
              <a:t>（</a:t>
            </a:r>
            <a:r>
              <a:rPr lang="en-US" altLang="zh-CN" sz="2000" b="1" dirty="0"/>
              <a:t>3</a:t>
            </a:r>
            <a:r>
              <a:rPr lang="zh-CN" altLang="x-none" sz="2000" b="1" dirty="0"/>
              <a:t>）若此时现金余额为</a:t>
            </a:r>
            <a:r>
              <a:rPr lang="en-US" altLang="zh-CN" sz="2000" b="1" dirty="0"/>
              <a:t>30</a:t>
            </a:r>
            <a:r>
              <a:rPr lang="zh-CN" altLang="x-none" sz="2000" b="1" dirty="0"/>
              <a:t>万元，应如何调整现金？</a:t>
            </a:r>
            <a:endParaRPr lang="zh-CN" altLang="x-none" sz="2000" b="1" dirty="0"/>
          </a:p>
          <a:p>
            <a:pPr>
              <a:lnSpc>
                <a:spcPct val="150000"/>
              </a:lnSpc>
              <a:buClr>
                <a:schemeClr val="folHlink"/>
              </a:buClr>
              <a:buSzTx/>
              <a:buFont typeface="Wingdings" panose="05000000000000000000" pitchFamily="2" charset="2"/>
              <a:buNone/>
            </a:pPr>
            <a:endParaRPr lang="zh-CN" altLang="en-US" sz="2200" b="1" dirty="0">
              <a:latin typeface="Times New Roman" panose="02020603050405020304" pitchFamily="18" charset="0"/>
            </a:endParaRPr>
          </a:p>
          <a:p>
            <a:pPr>
              <a:lnSpc>
                <a:spcPct val="150000"/>
              </a:lnSpc>
              <a:buClr>
                <a:schemeClr val="folHlink"/>
              </a:buClr>
              <a:buSzTx/>
              <a:buFont typeface="Wingdings" panose="05000000000000000000" pitchFamily="2" charset="2"/>
              <a:buNone/>
            </a:pPr>
            <a:endParaRPr lang="zh-CN" altLang="zh-CN" sz="2000" b="1" dirty="0"/>
          </a:p>
          <a:p>
            <a:pPr>
              <a:lnSpc>
                <a:spcPct val="150000"/>
              </a:lnSpc>
              <a:buClr>
                <a:schemeClr val="folHlink"/>
              </a:buClr>
              <a:buSzTx/>
              <a:buFont typeface="Wingdings" panose="05000000000000000000" pitchFamily="2" charset="2"/>
              <a:buNone/>
            </a:pPr>
            <a:endParaRPr lang="zh-CN" altLang="zh-CN" sz="2000" b="1" dirty="0"/>
          </a:p>
          <a:p>
            <a:pPr>
              <a:lnSpc>
                <a:spcPct val="150000"/>
              </a:lnSpc>
              <a:buClr>
                <a:schemeClr val="folHlink"/>
              </a:buClr>
              <a:buSzTx/>
              <a:buFont typeface="Wingdings" panose="05000000000000000000" pitchFamily="2" charset="2"/>
              <a:buNone/>
            </a:pPr>
            <a:endParaRPr lang="zh-CN" altLang="zh-CN" sz="2000" b="1" dirty="0">
              <a:ea typeface="宋体" panose="02010600030101010101" pitchFamily="2" charset="-122"/>
            </a:endParaRPr>
          </a:p>
          <a:p>
            <a:pPr>
              <a:lnSpc>
                <a:spcPct val="150000"/>
              </a:lnSpc>
              <a:buClr>
                <a:schemeClr val="folHlink"/>
              </a:buClr>
              <a:buSzTx/>
              <a:buFont typeface="Wingdings" panose="05000000000000000000" pitchFamily="2" charset="2"/>
              <a:buNone/>
            </a:pPr>
            <a:endParaRPr lang="en-US" altLang="zh-CN" sz="1800" b="1" dirty="0">
              <a:ea typeface="宋体" panose="02010600030101010101" pitchFamily="2" charset="-122"/>
            </a:endParaRPr>
          </a:p>
          <a:p>
            <a:pPr>
              <a:lnSpc>
                <a:spcPct val="150000"/>
              </a:lnSpc>
              <a:buClr>
                <a:schemeClr val="folHlink"/>
              </a:buClr>
              <a:buSzTx/>
              <a:buFont typeface="Wingdings" panose="05000000000000000000" pitchFamily="2" charset="2"/>
            </a:pPr>
            <a:endParaRPr lang="en-US" altLang="zh-CN" sz="1800" b="1" dirty="0">
              <a:ea typeface="宋体" panose="02010600030101010101" pitchFamily="2" charset="-122"/>
            </a:endParaRPr>
          </a:p>
          <a:p>
            <a:pPr lvl="1">
              <a:buClr>
                <a:schemeClr val="tx2"/>
              </a:buClr>
              <a:buFont typeface="Wingdings" panose="05000000000000000000" pitchFamily="2" charset="2"/>
              <a:buNone/>
            </a:pPr>
            <a:endParaRPr lang="en-US" altLang="zh-CN" sz="1800" b="1" dirty="0">
              <a:ea typeface="宋体" panose="02010600030101010101" pitchFamily="2" charset="-122"/>
            </a:endParaRPr>
          </a:p>
        </p:txBody>
      </p:sp>
      <p:sp>
        <p:nvSpPr>
          <p:cNvPr id="38914" name="Rectangle 7"/>
          <p:cNvSpPr/>
          <p:nvPr/>
        </p:nvSpPr>
        <p:spPr>
          <a:xfrm>
            <a:off x="0" y="281940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38916"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8917"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8918"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8919"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8921"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Rectangle 4"/>
          <p:cNvSpPr>
            <a:spLocks noGrp="1"/>
          </p:cNvSpPr>
          <p:nvPr>
            <p:ph type="body" sz="half" idx="1"/>
          </p:nvPr>
        </p:nvSpPr>
        <p:spPr>
          <a:xfrm>
            <a:off x="304800" y="609600"/>
            <a:ext cx="8733790" cy="4533900"/>
          </a:xfrm>
          <a:solidFill>
            <a:schemeClr val="bg1"/>
          </a:solidFill>
        </p:spPr>
        <p:txBody>
          <a:bodyPr wrap="square" lIns="91440" tIns="45720" rIns="91440" bIns="45720" anchor="t" anchorCtr="0"/>
          <a:p>
            <a:pPr>
              <a:buClr>
                <a:schemeClr val="folHlink"/>
              </a:buClr>
              <a:buSzTx/>
              <a:buFont typeface="Wingdings" panose="05000000000000000000" pitchFamily="2" charset="2"/>
              <a:buNone/>
            </a:pPr>
            <a:r>
              <a:rPr lang="zh-CN" altLang="en-US" sz="2200" b="1" dirty="0">
                <a:solidFill>
                  <a:srgbClr val="FF0000"/>
                </a:solidFill>
                <a:latin typeface="Times New Roman" panose="02020603050405020304" pitchFamily="18" charset="0"/>
              </a:rPr>
              <a:t>分析：</a:t>
            </a:r>
            <a:endParaRPr lang="zh-CN" altLang="en-US" sz="2200" b="1" dirty="0">
              <a:latin typeface="Times New Roman" panose="02020603050405020304" pitchFamily="18" charset="0"/>
            </a:endParaRPr>
          </a:p>
          <a:p>
            <a:pPr>
              <a:lnSpc>
                <a:spcPct val="150000"/>
              </a:lnSpc>
              <a:buClr>
                <a:schemeClr val="folHlink"/>
              </a:buClr>
              <a:buSzTx/>
              <a:buFont typeface="Wingdings" panose="05000000000000000000" pitchFamily="2" charset="2"/>
              <a:buNone/>
            </a:pPr>
            <a:r>
              <a:rPr lang="zh-CN" altLang="en-US" sz="2200" b="1" dirty="0">
                <a:latin typeface="Times New Roman" panose="02020603050405020304" pitchFamily="18" charset="0"/>
              </a:rPr>
              <a:t>根据公式</a:t>
            </a:r>
            <a:endParaRPr lang="en-US" altLang="zh-CN" sz="2200" b="1" dirty="0">
              <a:latin typeface="Times New Roman" panose="02020603050405020304" pitchFamily="18" charset="0"/>
            </a:endParaRPr>
          </a:p>
          <a:p>
            <a:pPr>
              <a:lnSpc>
                <a:spcPct val="150000"/>
              </a:lnSpc>
              <a:buClr>
                <a:schemeClr val="folHlink"/>
              </a:buClr>
              <a:buSzTx/>
              <a:buFont typeface="Wingdings" panose="05000000000000000000" pitchFamily="2" charset="2"/>
              <a:buNone/>
            </a:pPr>
            <a:r>
              <a:rPr lang="zh-CN" altLang="x-none" sz="2200" b="1" dirty="0">
                <a:latin typeface="Times New Roman" panose="02020603050405020304" pitchFamily="18" charset="0"/>
              </a:rPr>
              <a:t>（</a:t>
            </a:r>
            <a:r>
              <a:rPr lang="en-US" altLang="zh-CN" sz="2200" b="1" dirty="0">
                <a:latin typeface="Times New Roman" panose="02020603050405020304" pitchFamily="18" charset="0"/>
              </a:rPr>
              <a:t>1</a:t>
            </a:r>
            <a:r>
              <a:rPr lang="zh-CN" altLang="x-none" sz="2200" b="1" dirty="0">
                <a:latin typeface="Times New Roman" panose="02020603050405020304" pitchFamily="18" charset="0"/>
              </a:rPr>
              <a:t>）最优现金返回线：</a:t>
            </a:r>
            <a:r>
              <a:rPr lang="en-US" altLang="zh-CN" sz="2200" b="1" dirty="0">
                <a:latin typeface="Times New Roman" panose="02020603050405020304" pitchFamily="18" charset="0"/>
              </a:rPr>
              <a:t>                      </a:t>
            </a:r>
            <a:endParaRPr lang="en-US" altLang="zh-CN" sz="2200" b="1" dirty="0">
              <a:latin typeface="Times New Roman" panose="02020603050405020304" pitchFamily="18" charset="0"/>
            </a:endParaRPr>
          </a:p>
          <a:p>
            <a:pPr>
              <a:lnSpc>
                <a:spcPct val="150000"/>
              </a:lnSpc>
              <a:buClr>
                <a:schemeClr val="folHlink"/>
              </a:buClr>
              <a:buSzTx/>
              <a:buFont typeface="Wingdings" panose="05000000000000000000" pitchFamily="2" charset="2"/>
              <a:buNone/>
            </a:pPr>
            <a:r>
              <a:rPr lang="en-US" altLang="zh-CN" sz="2200" b="1" dirty="0">
                <a:latin typeface="Times New Roman" panose="02020603050405020304" pitchFamily="18" charset="0"/>
              </a:rPr>
              <a:t>    </a:t>
            </a:r>
            <a:endParaRPr lang="en-US" altLang="zh-CN" sz="2200" b="1" dirty="0">
              <a:latin typeface="Times New Roman" panose="02020603050405020304" pitchFamily="18" charset="0"/>
            </a:endParaRPr>
          </a:p>
          <a:p>
            <a:pPr>
              <a:lnSpc>
                <a:spcPct val="150000"/>
              </a:lnSpc>
              <a:buClr>
                <a:schemeClr val="folHlink"/>
              </a:buClr>
              <a:buSzTx/>
              <a:buFont typeface="Wingdings" panose="05000000000000000000" pitchFamily="2" charset="2"/>
              <a:buNone/>
            </a:pPr>
            <a:r>
              <a:rPr lang="zh-CN" altLang="x-none" sz="2200" b="1" dirty="0">
                <a:latin typeface="Times New Roman" panose="02020603050405020304" pitchFamily="18" charset="0"/>
              </a:rPr>
              <a:t>现金存量的上限：</a:t>
            </a:r>
            <a:r>
              <a:rPr lang="en-US" altLang="zh-CN" sz="2200" b="1" dirty="0">
                <a:latin typeface="Times New Roman" panose="02020603050405020304" pitchFamily="18" charset="0"/>
              </a:rPr>
              <a:t>H=3Z-2L=3×94467-2×10000=263401</a:t>
            </a:r>
            <a:r>
              <a:rPr lang="zh-CN" altLang="en-US" sz="2200" b="1" dirty="0">
                <a:latin typeface="Times New Roman" panose="02020603050405020304" pitchFamily="18" charset="0"/>
              </a:rPr>
              <a:t>（元）</a:t>
            </a:r>
            <a:endParaRPr lang="zh-CN" altLang="x-none" sz="2200" b="1" dirty="0">
              <a:latin typeface="Times New Roman" panose="02020603050405020304" pitchFamily="18" charset="0"/>
            </a:endParaRPr>
          </a:p>
          <a:p>
            <a:pPr>
              <a:lnSpc>
                <a:spcPct val="150000"/>
              </a:lnSpc>
              <a:buClr>
                <a:schemeClr val="folHlink"/>
              </a:buClr>
              <a:buSzTx/>
              <a:buFont typeface="Wingdings" panose="05000000000000000000" pitchFamily="2" charset="2"/>
              <a:buNone/>
            </a:pPr>
            <a:r>
              <a:rPr lang="zh-CN" altLang="x-none" sz="2200" b="1" dirty="0">
                <a:latin typeface="Times New Roman" panose="02020603050405020304" pitchFamily="18" charset="0"/>
              </a:rPr>
              <a:t>（</a:t>
            </a:r>
            <a:r>
              <a:rPr lang="en-US" altLang="zh-CN" sz="2200" b="1" dirty="0">
                <a:latin typeface="Times New Roman" panose="02020603050405020304" pitchFamily="18" charset="0"/>
              </a:rPr>
              <a:t>2</a:t>
            </a:r>
            <a:r>
              <a:rPr lang="zh-CN" altLang="x-none" sz="2200" b="1" dirty="0">
                <a:latin typeface="Times New Roman" panose="02020603050405020304" pitchFamily="18" charset="0"/>
              </a:rPr>
              <a:t>）当现金余额为</a:t>
            </a:r>
            <a:r>
              <a:rPr lang="en-US" altLang="zh-CN" sz="2200" b="1" dirty="0">
                <a:latin typeface="Times New Roman" panose="02020603050405020304" pitchFamily="18" charset="0"/>
              </a:rPr>
              <a:t>25</a:t>
            </a:r>
            <a:r>
              <a:rPr lang="zh-CN" altLang="x-none" sz="2200" b="1" dirty="0">
                <a:latin typeface="Times New Roman" panose="02020603050405020304" pitchFamily="18" charset="0"/>
              </a:rPr>
              <a:t>万元，介于现金持有量上限</a:t>
            </a:r>
            <a:r>
              <a:rPr lang="en-US" altLang="zh-CN" sz="2200" b="1" dirty="0">
                <a:latin typeface="Times New Roman" panose="02020603050405020304" pitchFamily="18" charset="0"/>
              </a:rPr>
              <a:t>263401</a:t>
            </a:r>
            <a:r>
              <a:rPr lang="zh-CN" altLang="x-none" sz="2200" b="1" dirty="0">
                <a:latin typeface="Times New Roman" panose="02020603050405020304" pitchFamily="18" charset="0"/>
              </a:rPr>
              <a:t>元和现金持有下限</a:t>
            </a:r>
            <a:r>
              <a:rPr lang="en-US" altLang="zh-CN" sz="2200" b="1" dirty="0">
                <a:latin typeface="Times New Roman" panose="02020603050405020304" pitchFamily="18" charset="0"/>
              </a:rPr>
              <a:t>10000</a:t>
            </a:r>
            <a:r>
              <a:rPr lang="zh-CN" altLang="x-none" sz="2200" b="1" dirty="0">
                <a:latin typeface="Times New Roman" panose="02020603050405020304" pitchFamily="18" charset="0"/>
              </a:rPr>
              <a:t>元之间，因此不需要进行现金调整。</a:t>
            </a:r>
            <a:endParaRPr lang="zh-CN" altLang="x-none" sz="2200" b="1" dirty="0">
              <a:latin typeface="Times New Roman" panose="02020603050405020304" pitchFamily="18" charset="0"/>
            </a:endParaRPr>
          </a:p>
          <a:p>
            <a:pPr>
              <a:lnSpc>
                <a:spcPct val="150000"/>
              </a:lnSpc>
              <a:buClr>
                <a:schemeClr val="folHlink"/>
              </a:buClr>
              <a:buSzTx/>
              <a:buFont typeface="Wingdings" panose="05000000000000000000" pitchFamily="2" charset="2"/>
              <a:buNone/>
            </a:pPr>
            <a:r>
              <a:rPr lang="zh-CN" altLang="x-none" sz="2200" b="1" dirty="0">
                <a:latin typeface="Times New Roman" panose="02020603050405020304" pitchFamily="18" charset="0"/>
              </a:rPr>
              <a:t>（</a:t>
            </a:r>
            <a:r>
              <a:rPr lang="en-US" altLang="zh-CN" sz="2200" b="1" dirty="0">
                <a:latin typeface="Times New Roman" panose="02020603050405020304" pitchFamily="18" charset="0"/>
              </a:rPr>
              <a:t>3</a:t>
            </a:r>
            <a:r>
              <a:rPr lang="zh-CN" altLang="x-none" sz="2200" b="1" dirty="0">
                <a:latin typeface="Times New Roman" panose="02020603050405020304" pitchFamily="18" charset="0"/>
              </a:rPr>
              <a:t>）当现金余额为</a:t>
            </a:r>
            <a:r>
              <a:rPr lang="en-US" altLang="zh-CN" sz="2200" b="1" dirty="0">
                <a:latin typeface="Times New Roman" panose="02020603050405020304" pitchFamily="18" charset="0"/>
              </a:rPr>
              <a:t>30</a:t>
            </a:r>
            <a:r>
              <a:rPr lang="zh-CN" altLang="x-none" sz="2200" b="1" dirty="0">
                <a:latin typeface="Times New Roman" panose="02020603050405020304" pitchFamily="18" charset="0"/>
              </a:rPr>
              <a:t>万元</a:t>
            </a:r>
            <a:r>
              <a:rPr lang="en-US" altLang="zh-CN" sz="2200" b="1" dirty="0">
                <a:latin typeface="Times New Roman" panose="02020603050405020304" pitchFamily="18" charset="0"/>
              </a:rPr>
              <a:t>, </a:t>
            </a:r>
            <a:r>
              <a:rPr lang="zh-CN" altLang="x-none" sz="2200" b="1" dirty="0">
                <a:latin typeface="Times New Roman" panose="02020603050405020304" pitchFamily="18" charset="0"/>
              </a:rPr>
              <a:t>高于现金持有量上限</a:t>
            </a:r>
            <a:r>
              <a:rPr lang="en-US" altLang="zh-CN" sz="2200" b="1" dirty="0">
                <a:latin typeface="Times New Roman" panose="02020603050405020304" pitchFamily="18" charset="0"/>
              </a:rPr>
              <a:t>263401</a:t>
            </a:r>
            <a:r>
              <a:rPr lang="zh-CN" altLang="x-none" sz="2200" b="1" dirty="0">
                <a:latin typeface="Times New Roman" panose="02020603050405020304" pitchFamily="18" charset="0"/>
              </a:rPr>
              <a:t>元，应投资</a:t>
            </a:r>
            <a:r>
              <a:rPr lang="en-US" altLang="zh-CN" sz="2200" b="1" dirty="0">
                <a:latin typeface="Times New Roman" panose="02020603050405020304" pitchFamily="18" charset="0"/>
              </a:rPr>
              <a:t>235533</a:t>
            </a:r>
            <a:r>
              <a:rPr lang="zh-CN" altLang="x-none" sz="2200" b="1" dirty="0">
                <a:latin typeface="Times New Roman" panose="02020603050405020304" pitchFamily="18" charset="0"/>
              </a:rPr>
              <a:t>元（</a:t>
            </a:r>
            <a:r>
              <a:rPr lang="en-US" altLang="zh-CN" sz="2200" b="1" dirty="0">
                <a:latin typeface="Times New Roman" panose="02020603050405020304" pitchFamily="18" charset="0"/>
              </a:rPr>
              <a:t>300000-94467</a:t>
            </a:r>
            <a:r>
              <a:rPr lang="zh-CN" altLang="x-none" sz="2200" b="1" dirty="0">
                <a:latin typeface="Times New Roman" panose="02020603050405020304" pitchFamily="18" charset="0"/>
              </a:rPr>
              <a:t>）购买有价证券。</a:t>
            </a:r>
            <a:endParaRPr lang="zh-CN" altLang="x-none" sz="2200" b="1" dirty="0">
              <a:latin typeface="Times New Roman" panose="02020603050405020304" pitchFamily="18" charset="0"/>
            </a:endParaRPr>
          </a:p>
          <a:p>
            <a:pPr>
              <a:lnSpc>
                <a:spcPct val="150000"/>
              </a:lnSpc>
              <a:buClr>
                <a:schemeClr val="folHlink"/>
              </a:buClr>
              <a:buSzTx/>
              <a:buFont typeface="Wingdings" panose="05000000000000000000" pitchFamily="2" charset="2"/>
              <a:buNone/>
            </a:pPr>
            <a:endParaRPr lang="zh-CN" altLang="zh-CN" sz="2000" dirty="0"/>
          </a:p>
          <a:p>
            <a:pPr>
              <a:lnSpc>
                <a:spcPct val="150000"/>
              </a:lnSpc>
              <a:buClr>
                <a:schemeClr val="folHlink"/>
              </a:buClr>
              <a:buSzTx/>
              <a:buFont typeface="Wingdings" panose="05000000000000000000" pitchFamily="2" charset="2"/>
              <a:buNone/>
            </a:pPr>
            <a:endParaRPr lang="zh-CN" altLang="zh-CN" sz="2000" dirty="0"/>
          </a:p>
          <a:p>
            <a:pPr>
              <a:lnSpc>
                <a:spcPct val="150000"/>
              </a:lnSpc>
              <a:buClr>
                <a:schemeClr val="folHlink"/>
              </a:buClr>
              <a:buSzTx/>
              <a:buFont typeface="Wingdings" panose="05000000000000000000" pitchFamily="2" charset="2"/>
              <a:buNone/>
            </a:pPr>
            <a:endParaRPr lang="zh-CN" altLang="zh-CN" sz="2000" dirty="0">
              <a:ea typeface="宋体" panose="02010600030101010101" pitchFamily="2" charset="-122"/>
            </a:endParaRPr>
          </a:p>
          <a:p>
            <a:pPr>
              <a:lnSpc>
                <a:spcPct val="150000"/>
              </a:lnSpc>
              <a:buClr>
                <a:schemeClr val="folHlink"/>
              </a:buClr>
              <a:buSzTx/>
              <a:buFont typeface="Wingdings" panose="05000000000000000000" pitchFamily="2" charset="2"/>
              <a:buNone/>
            </a:pPr>
            <a:endParaRPr lang="en-US" altLang="zh-CN" sz="1800" b="1" dirty="0">
              <a:ea typeface="宋体" panose="02010600030101010101" pitchFamily="2" charset="-122"/>
            </a:endParaRPr>
          </a:p>
          <a:p>
            <a:pPr>
              <a:buClr>
                <a:schemeClr val="folHlink"/>
              </a:buClr>
              <a:buSzTx/>
              <a:buFont typeface="Wingdings" panose="05000000000000000000" pitchFamily="2" charset="2"/>
            </a:pPr>
            <a:endParaRPr lang="en-US" altLang="zh-CN" sz="1800" b="1" dirty="0">
              <a:ea typeface="宋体" panose="02010600030101010101" pitchFamily="2" charset="-122"/>
            </a:endParaRPr>
          </a:p>
          <a:p>
            <a:pPr lvl="1">
              <a:buClr>
                <a:schemeClr val="tx2"/>
              </a:buClr>
              <a:buFont typeface="Wingdings" panose="05000000000000000000" pitchFamily="2" charset="2"/>
              <a:buNone/>
            </a:pPr>
            <a:endParaRPr lang="en-US" altLang="zh-CN" sz="1800" dirty="0">
              <a:ea typeface="宋体" panose="02010600030101010101" pitchFamily="2" charset="-122"/>
            </a:endParaRPr>
          </a:p>
        </p:txBody>
      </p:sp>
      <p:sp>
        <p:nvSpPr>
          <p:cNvPr id="38914" name="Rectangle 7"/>
          <p:cNvSpPr/>
          <p:nvPr/>
        </p:nvSpPr>
        <p:spPr>
          <a:xfrm>
            <a:off x="0" y="281940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38916"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8917"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8918"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8919"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38920" name="Object 5"/>
          <p:cNvGraphicFramePr/>
          <p:nvPr/>
        </p:nvGraphicFramePr>
        <p:xfrm>
          <a:off x="1752600" y="990442"/>
          <a:ext cx="1521460" cy="713105"/>
        </p:xfrm>
        <a:graphic>
          <a:graphicData uri="http://schemas.openxmlformats.org/presentationml/2006/ole">
            <mc:AlternateContent xmlns:mc="http://schemas.openxmlformats.org/markup-compatibility/2006">
              <mc:Choice xmlns:v="urn:schemas-microsoft-com:vml" Requires="v">
                <p:oleObj spid="_x0000_s3088" name="" r:id="rId1" imgW="977900" imgH="457200" progId="Equation.3">
                  <p:embed/>
                </p:oleObj>
              </mc:Choice>
              <mc:Fallback>
                <p:oleObj name="" r:id="rId1" imgW="977900" imgH="457200" progId="Equation.3">
                  <p:embed/>
                  <p:pic>
                    <p:nvPicPr>
                      <p:cNvPr id="0" name="图片 3087"/>
                      <p:cNvPicPr/>
                      <p:nvPr/>
                    </p:nvPicPr>
                    <p:blipFill>
                      <a:blip r:embed="rId2"/>
                      <a:stretch>
                        <a:fillRect/>
                      </a:stretch>
                    </p:blipFill>
                    <p:spPr>
                      <a:xfrm>
                        <a:off x="1752600" y="990442"/>
                        <a:ext cx="1521460" cy="713105"/>
                      </a:xfrm>
                      <a:prstGeom prst="rect">
                        <a:avLst/>
                      </a:prstGeom>
                      <a:noFill/>
                      <a:ln w="38100">
                        <a:noFill/>
                        <a:miter/>
                      </a:ln>
                    </p:spPr>
                  </p:pic>
                </p:oleObj>
              </mc:Fallback>
            </mc:AlternateContent>
          </a:graphicData>
        </a:graphic>
      </p:graphicFrame>
      <p:sp>
        <p:nvSpPr>
          <p:cNvPr id="38921"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38922" name="Object 7"/>
          <p:cNvGraphicFramePr/>
          <p:nvPr/>
        </p:nvGraphicFramePr>
        <p:xfrm>
          <a:off x="3047683" y="2057400"/>
          <a:ext cx="4566285" cy="762000"/>
        </p:xfrm>
        <a:graphic>
          <a:graphicData uri="http://schemas.openxmlformats.org/presentationml/2006/ole">
            <mc:AlternateContent xmlns:mc="http://schemas.openxmlformats.org/markup-compatibility/2006">
              <mc:Choice xmlns:v="urn:schemas-microsoft-com:vml" Requires="v">
                <p:oleObj spid="_x0000_s3089" name="" r:id="rId3" imgW="2743200" imgH="457200" progId="Equation.3">
                  <p:embed/>
                </p:oleObj>
              </mc:Choice>
              <mc:Fallback>
                <p:oleObj name="" r:id="rId3" imgW="2743200" imgH="457200" progId="Equation.3">
                  <p:embed/>
                  <p:pic>
                    <p:nvPicPr>
                      <p:cNvPr id="0" name="图片 3088"/>
                      <p:cNvPicPr/>
                      <p:nvPr/>
                    </p:nvPicPr>
                    <p:blipFill>
                      <a:blip r:embed="rId4"/>
                      <a:stretch>
                        <a:fillRect/>
                      </a:stretch>
                    </p:blipFill>
                    <p:spPr>
                      <a:xfrm>
                        <a:off x="3047683" y="2057400"/>
                        <a:ext cx="4566285" cy="762000"/>
                      </a:xfrm>
                      <a:prstGeom prst="rect">
                        <a:avLst/>
                      </a:prstGeom>
                      <a:noFill/>
                      <a:ln w="38100">
                        <a:noFill/>
                        <a:miter/>
                      </a:ln>
                    </p:spPr>
                  </p:pic>
                </p:oleObj>
              </mc:Fallback>
            </mc:AlternateContent>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Rectangle 3"/>
          <p:cNvSpPr>
            <a:spLocks noGrp="1"/>
          </p:cNvSpPr>
          <p:nvPr>
            <p:ph idx="1"/>
          </p:nvPr>
        </p:nvSpPr>
        <p:spPr>
          <a:xfrm>
            <a:off x="3607435" y="1052830"/>
            <a:ext cx="5534660" cy="4476750"/>
          </a:xfrm>
          <a:ln>
            <a:solidFill>
              <a:schemeClr val="accent1"/>
            </a:solidFill>
            <a:miter/>
          </a:ln>
        </p:spPr>
        <p:txBody>
          <a:bodyPr wrap="square" lIns="91440" tIns="45720" rIns="91440" bIns="45720" anchor="t" anchorCtr="0"/>
          <a:p>
            <a:pPr>
              <a:lnSpc>
                <a:spcPct val="150000"/>
              </a:lnSpc>
              <a:buClr>
                <a:schemeClr val="accent2"/>
              </a:buClr>
              <a:buChar char="Ø"/>
            </a:pPr>
            <a:r>
              <a:rPr lang="zh-CN" altLang="en-US" sz="2000" b="1" dirty="0">
                <a:latin typeface="楷体_GB2312" pitchFamily="49" charset="-122"/>
                <a:ea typeface="楷体_GB2312" pitchFamily="49" charset="-122"/>
              </a:rPr>
              <a:t>存货周转期</a:t>
            </a:r>
            <a:endParaRPr lang="en-US" altLang="zh-CN" sz="2000" b="1" dirty="0">
              <a:latin typeface="楷体_GB2312" pitchFamily="49" charset="-122"/>
              <a:ea typeface="楷体_GB2312" pitchFamily="49" charset="-122"/>
            </a:endParaRPr>
          </a:p>
          <a:p>
            <a:pPr>
              <a:lnSpc>
                <a:spcPct val="150000"/>
              </a:lnSpc>
              <a:buClr>
                <a:schemeClr val="accent2"/>
              </a:buClr>
              <a:buNone/>
            </a:pPr>
            <a:r>
              <a:rPr lang="zh-CN" altLang="x-none" sz="2000" b="1" dirty="0"/>
              <a:t>是指将原材料转化成产成品，直至出售需要的时间</a:t>
            </a:r>
            <a:r>
              <a:rPr lang="zh-CN" altLang="en-US" sz="2000" b="1" dirty="0">
                <a:latin typeface="楷体_GB2312" pitchFamily="49" charset="-122"/>
                <a:ea typeface="楷体_GB2312" pitchFamily="49" charset="-122"/>
              </a:rPr>
              <a:t>。 </a:t>
            </a:r>
            <a:endParaRPr lang="zh-CN" altLang="en-US" sz="2000" b="1" dirty="0">
              <a:latin typeface="楷体_GB2312" pitchFamily="49" charset="-122"/>
              <a:ea typeface="楷体_GB2312" pitchFamily="49" charset="-122"/>
            </a:endParaRPr>
          </a:p>
          <a:p>
            <a:pPr>
              <a:lnSpc>
                <a:spcPct val="150000"/>
              </a:lnSpc>
              <a:buClr>
                <a:schemeClr val="hlink"/>
              </a:buClr>
              <a:buChar char="Ø"/>
            </a:pPr>
            <a:r>
              <a:rPr lang="zh-CN" altLang="en-US" sz="2000" b="1" dirty="0">
                <a:latin typeface="楷体_GB2312" pitchFamily="49" charset="-122"/>
                <a:ea typeface="楷体_GB2312" pitchFamily="49" charset="-122"/>
              </a:rPr>
              <a:t>应收账款周转期</a:t>
            </a:r>
            <a:endParaRPr lang="en-US" altLang="zh-CN" sz="2000" b="1" dirty="0">
              <a:latin typeface="楷体_GB2312" pitchFamily="49" charset="-122"/>
              <a:ea typeface="楷体_GB2312" pitchFamily="49" charset="-122"/>
            </a:endParaRPr>
          </a:p>
          <a:p>
            <a:pPr>
              <a:lnSpc>
                <a:spcPct val="150000"/>
              </a:lnSpc>
              <a:buClr>
                <a:schemeClr val="hlink"/>
              </a:buClr>
              <a:buNone/>
            </a:pPr>
            <a:r>
              <a:rPr lang="zh-CN" altLang="x-none" sz="2000" b="1" dirty="0"/>
              <a:t>是指将应收账款转换为现金所需的时间，即从产品出售到收回现金的时间</a:t>
            </a:r>
            <a:r>
              <a:rPr lang="zh-CN" altLang="en-US" sz="2000" b="1" dirty="0">
                <a:latin typeface="楷体_GB2312" pitchFamily="49" charset="-122"/>
                <a:ea typeface="楷体_GB2312" pitchFamily="49" charset="-122"/>
              </a:rPr>
              <a:t>。</a:t>
            </a:r>
            <a:endParaRPr lang="en-US" altLang="zh-CN" sz="2000" b="1" dirty="0">
              <a:latin typeface="楷体_GB2312" pitchFamily="49" charset="-122"/>
              <a:ea typeface="楷体_GB2312" pitchFamily="49" charset="-122"/>
            </a:endParaRPr>
          </a:p>
          <a:p>
            <a:pPr>
              <a:lnSpc>
                <a:spcPct val="150000"/>
              </a:lnSpc>
              <a:buChar char="Ø"/>
            </a:pPr>
            <a:r>
              <a:rPr lang="zh-CN" altLang="en-US" sz="2000" b="1" dirty="0">
                <a:latin typeface="楷体_GB2312" pitchFamily="49" charset="-122"/>
                <a:ea typeface="楷体_GB2312" pitchFamily="49" charset="-122"/>
              </a:rPr>
              <a:t>应付账款周转期</a:t>
            </a:r>
            <a:endParaRPr lang="en-US" altLang="zh-CN" sz="2000" b="1" dirty="0">
              <a:latin typeface="楷体_GB2312" pitchFamily="49" charset="-122"/>
              <a:ea typeface="楷体_GB2312" pitchFamily="49" charset="-122"/>
            </a:endParaRPr>
          </a:p>
          <a:p>
            <a:pPr>
              <a:lnSpc>
                <a:spcPct val="150000"/>
              </a:lnSpc>
              <a:buNone/>
            </a:pPr>
            <a:r>
              <a:rPr lang="zh-CN" altLang="x-none" sz="2000" b="1" dirty="0"/>
              <a:t>是指从收到材料尚未付款开始到以现金付款之间所用的时间</a:t>
            </a:r>
            <a:r>
              <a:rPr lang="zh-CN" altLang="en-US" sz="2000" b="1" dirty="0">
                <a:latin typeface="楷体_GB2312" pitchFamily="49" charset="-122"/>
                <a:ea typeface="楷体_GB2312" pitchFamily="49" charset="-122"/>
              </a:rPr>
              <a:t>。</a:t>
            </a:r>
            <a:endParaRPr lang="en-US" altLang="zh-CN" sz="2000" b="1" dirty="0">
              <a:latin typeface="楷体_GB2312" pitchFamily="49" charset="-122"/>
              <a:ea typeface="楷体_GB2312" pitchFamily="49" charset="-122"/>
            </a:endParaRPr>
          </a:p>
          <a:p>
            <a:pPr>
              <a:lnSpc>
                <a:spcPct val="80000"/>
              </a:lnSpc>
              <a:buNone/>
            </a:pPr>
            <a:r>
              <a:rPr lang="en-US" altLang="zh-CN" sz="2000" dirty="0">
                <a:latin typeface="楷体_GB2312" pitchFamily="49" charset="-122"/>
                <a:ea typeface="楷体_GB2312" pitchFamily="49" charset="-122"/>
              </a:rPr>
              <a:t>    </a:t>
            </a:r>
            <a:endParaRPr lang="zh-CN" altLang="en-US" sz="2000" dirty="0">
              <a:latin typeface="楷体_GB2312" pitchFamily="49" charset="-122"/>
              <a:ea typeface="楷体_GB2312" pitchFamily="49" charset="-122"/>
            </a:endParaRPr>
          </a:p>
          <a:p>
            <a:pPr lvl="1">
              <a:lnSpc>
                <a:spcPct val="80000"/>
              </a:lnSpc>
              <a:buNone/>
            </a:pPr>
            <a:r>
              <a:rPr lang="zh-CN" altLang="en-US" sz="2000" dirty="0">
                <a:latin typeface="楷体_GB2312" pitchFamily="49" charset="-122"/>
                <a:ea typeface="楷体_GB2312" pitchFamily="49" charset="-122"/>
              </a:rPr>
              <a:t> </a:t>
            </a:r>
            <a:endParaRPr lang="zh-CN" altLang="en-US" sz="2000" dirty="0">
              <a:latin typeface="楷体_GB2312" pitchFamily="49" charset="-122"/>
              <a:ea typeface="楷体_GB2312" pitchFamily="49" charset="-122"/>
            </a:endParaRPr>
          </a:p>
        </p:txBody>
      </p:sp>
      <p:sp>
        <p:nvSpPr>
          <p:cNvPr id="26626" name="AutoShape 4"/>
          <p:cNvSpPr/>
          <p:nvPr/>
        </p:nvSpPr>
        <p:spPr>
          <a:xfrm>
            <a:off x="2165985" y="2438083"/>
            <a:ext cx="1441450" cy="936625"/>
          </a:xfrm>
          <a:prstGeom prst="chevron">
            <a:avLst>
              <a:gd name="adj" fmla="val 38467"/>
            </a:avLst>
          </a:prstGeom>
          <a:solidFill>
            <a:srgbClr val="FFFF00"/>
          </a:solidFill>
          <a:ln w="9525" cap="flat" cmpd="sng">
            <a:solidFill>
              <a:schemeClr val="tx1"/>
            </a:solidFill>
            <a:prstDash val="solid"/>
            <a:miter/>
            <a:headEnd type="none" w="med" len="med"/>
            <a:tailEnd type="none" w="med" len="med"/>
          </a:ln>
        </p:spPr>
        <p:txBody>
          <a:bodyPr wrap="none" anchor="ctr" anchorCtr="0"/>
          <a:p>
            <a:pPr algn="ctr"/>
            <a:r>
              <a:rPr lang="zh-CN" altLang="en-US" sz="2000" b="1" dirty="0">
                <a:solidFill>
                  <a:srgbClr val="FF0000"/>
                </a:solidFill>
                <a:latin typeface="宋体" panose="02010600030101010101" pitchFamily="2" charset="-122"/>
                <a:ea typeface="宋体" panose="02010600030101010101" pitchFamily="2" charset="-122"/>
              </a:rPr>
              <a:t>现金</a:t>
            </a:r>
            <a:endParaRPr lang="en-US" altLang="zh-CN" sz="2000" b="1" dirty="0">
              <a:solidFill>
                <a:srgbClr val="FF0000"/>
              </a:solidFill>
              <a:latin typeface="宋体" panose="02010600030101010101" pitchFamily="2" charset="-122"/>
              <a:ea typeface="宋体" panose="02010600030101010101" pitchFamily="2" charset="-122"/>
            </a:endParaRPr>
          </a:p>
          <a:p>
            <a:pPr algn="ctr"/>
            <a:r>
              <a:rPr lang="zh-CN" altLang="en-US" sz="2000" b="1" dirty="0">
                <a:solidFill>
                  <a:srgbClr val="FF0000"/>
                </a:solidFill>
                <a:latin typeface="宋体" panose="02010600030101010101" pitchFamily="2" charset="-122"/>
                <a:ea typeface="宋体" panose="02010600030101010101" pitchFamily="2" charset="-122"/>
              </a:rPr>
              <a:t>周转</a:t>
            </a:r>
            <a:endParaRPr lang="zh-CN" altLang="en-US" sz="2000" b="1" dirty="0">
              <a:solidFill>
                <a:srgbClr val="FF0000"/>
              </a:solidFill>
              <a:latin typeface="宋体" panose="02010600030101010101" pitchFamily="2" charset="-122"/>
              <a:ea typeface="宋体" panose="02010600030101010101" pitchFamily="2" charset="-122"/>
            </a:endParaRPr>
          </a:p>
        </p:txBody>
      </p:sp>
      <p:sp>
        <p:nvSpPr>
          <p:cNvPr id="26627" name="AutoShape 5"/>
          <p:cNvSpPr/>
          <p:nvPr/>
        </p:nvSpPr>
        <p:spPr>
          <a:xfrm>
            <a:off x="76200" y="2286000"/>
            <a:ext cx="2070100" cy="1295400"/>
          </a:xfrm>
          <a:prstGeom prst="plaque">
            <a:avLst>
              <a:gd name="adj" fmla="val 16667"/>
            </a:avLst>
          </a:prstGeom>
          <a:solidFill>
            <a:srgbClr val="006699"/>
          </a:solidFill>
          <a:ln w="9525" cap="flat" cmpd="sng">
            <a:solidFill>
              <a:schemeClr val="tx1"/>
            </a:solidFill>
            <a:prstDash val="solid"/>
            <a:miter/>
            <a:headEnd type="none" w="med" len="med"/>
            <a:tailEnd type="none" w="med" len="med"/>
          </a:ln>
        </p:spPr>
        <p:txBody>
          <a:bodyPr wrap="none" anchor="ctr" anchorCtr="0"/>
          <a:p>
            <a:pPr algn="ctr"/>
            <a:r>
              <a:rPr lang="zh-CN" altLang="en-US" sz="2400" b="1" dirty="0">
                <a:solidFill>
                  <a:schemeClr val="bg1"/>
                </a:solidFill>
                <a:latin typeface="Arial" panose="020B0604020202020204" pitchFamily="34" charset="0"/>
                <a:ea typeface="楷体_GB2312" pitchFamily="49" charset="-122"/>
              </a:rPr>
              <a:t>（一）现金</a:t>
            </a:r>
            <a:endParaRPr lang="zh-CN" altLang="en-US" sz="2400" b="1" dirty="0">
              <a:solidFill>
                <a:schemeClr val="bg1"/>
              </a:solidFill>
              <a:latin typeface="Arial" panose="020B0604020202020204" pitchFamily="34" charset="0"/>
              <a:ea typeface="楷体_GB2312" pitchFamily="49" charset="-122"/>
            </a:endParaRPr>
          </a:p>
          <a:p>
            <a:pPr algn="ctr"/>
            <a:r>
              <a:rPr lang="zh-CN" altLang="en-US" sz="2400" b="1" dirty="0">
                <a:solidFill>
                  <a:schemeClr val="bg1"/>
                </a:solidFill>
                <a:latin typeface="Arial" panose="020B0604020202020204" pitchFamily="34" charset="0"/>
                <a:ea typeface="楷体_GB2312" pitchFamily="49" charset="-122"/>
              </a:rPr>
              <a:t>周转期</a:t>
            </a:r>
            <a:endParaRPr lang="zh-CN" altLang="en-US" sz="2400" b="1" dirty="0">
              <a:solidFill>
                <a:schemeClr val="bg1"/>
              </a:solidFill>
              <a:latin typeface="Arial" panose="020B0604020202020204" pitchFamily="34" charset="0"/>
              <a:ea typeface="楷体_GB2312" pitchFamily="49" charset="-122"/>
            </a:endParaRPr>
          </a:p>
        </p:txBody>
      </p:sp>
      <p:sp>
        <p:nvSpPr>
          <p:cNvPr id="26628" name="Rectangle 2"/>
          <p:cNvSpPr>
            <a:spLocks noGrp="1"/>
          </p:cNvSpPr>
          <p:nvPr>
            <p:ph type="title"/>
          </p:nvPr>
        </p:nvSpPr>
        <p:spPr>
          <a:xfrm>
            <a:off x="457200" y="0"/>
            <a:ext cx="8229600" cy="1096963"/>
          </a:xfrm>
        </p:spPr>
        <p:txBody>
          <a:bodyPr wrap="square" lIns="91440" tIns="45720" rIns="91440" bIns="45720" anchor="ctr" anchorCtr="0"/>
          <a:p>
            <a:pPr algn="l" eaLnBrk="1" hangingPunct="1"/>
            <a:r>
              <a:rPr lang="zh-CN" altLang="en-US" sz="3200" i="0" dirty="0">
                <a:ea typeface="宋体" panose="02010600030101010101" pitchFamily="2" charset="-122"/>
              </a:rPr>
              <a:t>四、现金收支日常管理</a:t>
            </a:r>
            <a:endParaRPr lang="zh-CN" altLang="en-US" sz="3200" i="0" dirty="0">
              <a:ea typeface="宋体" panose="02010600030101010101" pitchFamily="2" charset="-122"/>
            </a:endParaRPr>
          </a:p>
        </p:txBody>
      </p:sp>
      <p:sp>
        <p:nvSpPr>
          <p:cNvPr id="26629"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Rectangle 2"/>
          <p:cNvSpPr>
            <a:spLocks noGrp="1"/>
          </p:cNvSpPr>
          <p:nvPr>
            <p:ph type="title"/>
          </p:nvPr>
        </p:nvSpPr>
        <p:spPr/>
        <p:txBody>
          <a:bodyPr wrap="square" lIns="91440" tIns="45720" rIns="91440" bIns="45720" anchor="ctr" anchorCtr="0"/>
          <a:p>
            <a:pPr algn="l" eaLnBrk="1" hangingPunct="1"/>
            <a:r>
              <a:rPr lang="zh-CN" altLang="en-US" sz="3200" i="0" dirty="0">
                <a:ea typeface="宋体" panose="02010600030101010101" pitchFamily="2" charset="-122"/>
              </a:rPr>
              <a:t>一、营运资金的概念</a:t>
            </a:r>
            <a:endParaRPr lang="en-US" sz="3200" i="0" dirty="0">
              <a:ea typeface="宋体" panose="02010600030101010101" pitchFamily="2" charset="-122"/>
            </a:endParaRPr>
          </a:p>
        </p:txBody>
      </p:sp>
      <p:sp>
        <p:nvSpPr>
          <p:cNvPr id="7170" name="Rectangle 3"/>
          <p:cNvSpPr/>
          <p:nvPr/>
        </p:nvSpPr>
        <p:spPr>
          <a:xfrm>
            <a:off x="1694815" y="3033395"/>
            <a:ext cx="2861945" cy="767080"/>
          </a:xfrm>
          <a:prstGeom prst="rect">
            <a:avLst/>
          </a:prstGeom>
          <a:solidFill>
            <a:srgbClr val="CCECFF">
              <a:alpha val="50195"/>
            </a:srgbClr>
          </a:solidFill>
          <a:ln w="12700">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171" name="Rectangle 5"/>
          <p:cNvSpPr/>
          <p:nvPr/>
        </p:nvSpPr>
        <p:spPr>
          <a:xfrm>
            <a:off x="1287780" y="4143375"/>
            <a:ext cx="3917315" cy="1051560"/>
          </a:xfrm>
          <a:prstGeom prst="rect">
            <a:avLst/>
          </a:prstGeom>
          <a:solidFill>
            <a:srgbClr val="CCECFF">
              <a:alpha val="50195"/>
            </a:srgbClr>
          </a:solidFill>
          <a:ln w="12700">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nvGrpSpPr>
          <p:cNvPr id="7172" name="Group 12"/>
          <p:cNvGrpSpPr/>
          <p:nvPr/>
        </p:nvGrpSpPr>
        <p:grpSpPr>
          <a:xfrm rot="10082854">
            <a:off x="6127750" y="2644775"/>
            <a:ext cx="1196975" cy="303213"/>
            <a:chOff x="2598" y="1026"/>
            <a:chExt cx="957" cy="242"/>
          </a:xfrm>
        </p:grpSpPr>
        <p:grpSp>
          <p:nvGrpSpPr>
            <p:cNvPr id="7173" name="Group 13"/>
            <p:cNvGrpSpPr/>
            <p:nvPr/>
          </p:nvGrpSpPr>
          <p:grpSpPr>
            <a:xfrm rot="-9970459" flipH="1" flipV="1">
              <a:off x="2598" y="1026"/>
              <a:ext cx="957" cy="242"/>
              <a:chOff x="2532" y="1051"/>
              <a:chExt cx="893" cy="246"/>
            </a:xfrm>
          </p:grpSpPr>
          <p:grpSp>
            <p:nvGrpSpPr>
              <p:cNvPr id="7174" name="Group 14"/>
              <p:cNvGrpSpPr/>
              <p:nvPr/>
            </p:nvGrpSpPr>
            <p:grpSpPr>
              <a:xfrm>
                <a:off x="2532" y="1051"/>
                <a:ext cx="743" cy="185"/>
                <a:chOff x="1565" y="2568"/>
                <a:chExt cx="1118" cy="279"/>
              </a:xfrm>
            </p:grpSpPr>
            <p:sp>
              <p:nvSpPr>
                <p:cNvPr id="7175"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176"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177"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178"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179" name="Group 19"/>
              <p:cNvGrpSpPr/>
              <p:nvPr/>
            </p:nvGrpSpPr>
            <p:grpSpPr>
              <a:xfrm rot="1353540">
                <a:off x="2682" y="1111"/>
                <a:ext cx="743" cy="186"/>
                <a:chOff x="1565" y="2568"/>
                <a:chExt cx="1118" cy="279"/>
              </a:xfrm>
            </p:grpSpPr>
            <p:sp>
              <p:nvSpPr>
                <p:cNvPr id="7180"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181"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182"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183"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184" name="Group 24"/>
            <p:cNvGrpSpPr/>
            <p:nvPr/>
          </p:nvGrpSpPr>
          <p:grpSpPr>
            <a:xfrm rot="-9970459" flipH="1" flipV="1">
              <a:off x="2688" y="1056"/>
              <a:ext cx="784" cy="198"/>
              <a:chOff x="2532" y="1051"/>
              <a:chExt cx="893" cy="246"/>
            </a:xfrm>
          </p:grpSpPr>
          <p:grpSp>
            <p:nvGrpSpPr>
              <p:cNvPr id="7185" name="Group 25"/>
              <p:cNvGrpSpPr/>
              <p:nvPr/>
            </p:nvGrpSpPr>
            <p:grpSpPr>
              <a:xfrm>
                <a:off x="2532" y="1051"/>
                <a:ext cx="743" cy="185"/>
                <a:chOff x="1565" y="2568"/>
                <a:chExt cx="1118" cy="279"/>
              </a:xfrm>
            </p:grpSpPr>
            <p:sp>
              <p:nvSpPr>
                <p:cNvPr id="7186"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187"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188"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189"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190" name="Group 30"/>
              <p:cNvGrpSpPr/>
              <p:nvPr/>
            </p:nvGrpSpPr>
            <p:grpSpPr>
              <a:xfrm rot="1353540">
                <a:off x="2682" y="1111"/>
                <a:ext cx="743" cy="186"/>
                <a:chOff x="1565" y="2568"/>
                <a:chExt cx="1118" cy="279"/>
              </a:xfrm>
            </p:grpSpPr>
            <p:sp>
              <p:nvSpPr>
                <p:cNvPr id="7191"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192"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193"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194"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195" name="Group 35"/>
          <p:cNvGrpSpPr/>
          <p:nvPr/>
        </p:nvGrpSpPr>
        <p:grpSpPr>
          <a:xfrm rot="10082854">
            <a:off x="5032375" y="4465638"/>
            <a:ext cx="1198563" cy="303212"/>
            <a:chOff x="2598" y="1026"/>
            <a:chExt cx="957" cy="242"/>
          </a:xfrm>
        </p:grpSpPr>
        <p:grpSp>
          <p:nvGrpSpPr>
            <p:cNvPr id="7196" name="Group 36"/>
            <p:cNvGrpSpPr/>
            <p:nvPr/>
          </p:nvGrpSpPr>
          <p:grpSpPr>
            <a:xfrm rot="-9970459" flipH="1" flipV="1">
              <a:off x="2598" y="1026"/>
              <a:ext cx="957" cy="242"/>
              <a:chOff x="2532" y="1051"/>
              <a:chExt cx="893" cy="246"/>
            </a:xfrm>
          </p:grpSpPr>
          <p:grpSp>
            <p:nvGrpSpPr>
              <p:cNvPr id="7197" name="Group 37"/>
              <p:cNvGrpSpPr/>
              <p:nvPr/>
            </p:nvGrpSpPr>
            <p:grpSpPr>
              <a:xfrm>
                <a:off x="2532" y="1051"/>
                <a:ext cx="743" cy="185"/>
                <a:chOff x="1565" y="2568"/>
                <a:chExt cx="1118" cy="279"/>
              </a:xfrm>
            </p:grpSpPr>
            <p:sp>
              <p:nvSpPr>
                <p:cNvPr id="7198"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199"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00"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01"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02" name="Group 42"/>
              <p:cNvGrpSpPr/>
              <p:nvPr/>
            </p:nvGrpSpPr>
            <p:grpSpPr>
              <a:xfrm rot="1353540">
                <a:off x="2682" y="1111"/>
                <a:ext cx="743" cy="186"/>
                <a:chOff x="1565" y="2568"/>
                <a:chExt cx="1118" cy="279"/>
              </a:xfrm>
            </p:grpSpPr>
            <p:sp>
              <p:nvSpPr>
                <p:cNvPr id="7203"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04"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05"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06"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207" name="Group 47"/>
            <p:cNvGrpSpPr/>
            <p:nvPr/>
          </p:nvGrpSpPr>
          <p:grpSpPr>
            <a:xfrm rot="-9970459" flipH="1" flipV="1">
              <a:off x="2688" y="1056"/>
              <a:ext cx="784" cy="198"/>
              <a:chOff x="2532" y="1051"/>
              <a:chExt cx="893" cy="246"/>
            </a:xfrm>
          </p:grpSpPr>
          <p:grpSp>
            <p:nvGrpSpPr>
              <p:cNvPr id="7208" name="Group 48"/>
              <p:cNvGrpSpPr/>
              <p:nvPr/>
            </p:nvGrpSpPr>
            <p:grpSpPr>
              <a:xfrm>
                <a:off x="2532" y="1051"/>
                <a:ext cx="743" cy="185"/>
                <a:chOff x="1565" y="2568"/>
                <a:chExt cx="1118" cy="279"/>
              </a:xfrm>
            </p:grpSpPr>
            <p:sp>
              <p:nvSpPr>
                <p:cNvPr id="7209"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10"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11"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12"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13" name="Group 53"/>
              <p:cNvGrpSpPr/>
              <p:nvPr/>
            </p:nvGrpSpPr>
            <p:grpSpPr>
              <a:xfrm rot="1353540">
                <a:off x="2682" y="1111"/>
                <a:ext cx="743" cy="186"/>
                <a:chOff x="1565" y="2568"/>
                <a:chExt cx="1118" cy="279"/>
              </a:xfrm>
            </p:grpSpPr>
            <p:sp>
              <p:nvSpPr>
                <p:cNvPr id="7214"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15"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16"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17"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218" name="Group 58"/>
          <p:cNvGrpSpPr/>
          <p:nvPr/>
        </p:nvGrpSpPr>
        <p:grpSpPr>
          <a:xfrm rot="10082854">
            <a:off x="7407275" y="4464050"/>
            <a:ext cx="1196975" cy="303213"/>
            <a:chOff x="2598" y="1026"/>
            <a:chExt cx="957" cy="242"/>
          </a:xfrm>
        </p:grpSpPr>
        <p:grpSp>
          <p:nvGrpSpPr>
            <p:cNvPr id="7219" name="Group 59"/>
            <p:cNvGrpSpPr/>
            <p:nvPr/>
          </p:nvGrpSpPr>
          <p:grpSpPr>
            <a:xfrm rot="-9970459" flipH="1" flipV="1">
              <a:off x="2598" y="1026"/>
              <a:ext cx="957" cy="242"/>
              <a:chOff x="2532" y="1051"/>
              <a:chExt cx="893" cy="246"/>
            </a:xfrm>
          </p:grpSpPr>
          <p:grpSp>
            <p:nvGrpSpPr>
              <p:cNvPr id="7220" name="Group 60"/>
              <p:cNvGrpSpPr/>
              <p:nvPr/>
            </p:nvGrpSpPr>
            <p:grpSpPr>
              <a:xfrm>
                <a:off x="2532" y="1051"/>
                <a:ext cx="743" cy="185"/>
                <a:chOff x="1565" y="2568"/>
                <a:chExt cx="1118" cy="279"/>
              </a:xfrm>
            </p:grpSpPr>
            <p:sp>
              <p:nvSpPr>
                <p:cNvPr id="7221"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22"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23"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24"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25" name="Group 65"/>
              <p:cNvGrpSpPr/>
              <p:nvPr/>
            </p:nvGrpSpPr>
            <p:grpSpPr>
              <a:xfrm rot="1353540">
                <a:off x="2682" y="1111"/>
                <a:ext cx="743" cy="186"/>
                <a:chOff x="1565" y="2568"/>
                <a:chExt cx="1118" cy="279"/>
              </a:xfrm>
            </p:grpSpPr>
            <p:sp>
              <p:nvSpPr>
                <p:cNvPr id="7226"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27"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28"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29"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230" name="Group 70"/>
            <p:cNvGrpSpPr/>
            <p:nvPr/>
          </p:nvGrpSpPr>
          <p:grpSpPr>
            <a:xfrm rot="-9970459" flipH="1" flipV="1">
              <a:off x="2688" y="1056"/>
              <a:ext cx="784" cy="198"/>
              <a:chOff x="2532" y="1051"/>
              <a:chExt cx="893" cy="246"/>
            </a:xfrm>
          </p:grpSpPr>
          <p:grpSp>
            <p:nvGrpSpPr>
              <p:cNvPr id="7231" name="Group 71"/>
              <p:cNvGrpSpPr/>
              <p:nvPr/>
            </p:nvGrpSpPr>
            <p:grpSpPr>
              <a:xfrm>
                <a:off x="2532" y="1051"/>
                <a:ext cx="743" cy="185"/>
                <a:chOff x="1565" y="2568"/>
                <a:chExt cx="1118" cy="279"/>
              </a:xfrm>
            </p:grpSpPr>
            <p:sp>
              <p:nvSpPr>
                <p:cNvPr id="7232"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33"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34"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35"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36" name="Group 76"/>
              <p:cNvGrpSpPr/>
              <p:nvPr/>
            </p:nvGrpSpPr>
            <p:grpSpPr>
              <a:xfrm rot="1353540">
                <a:off x="2682" y="1111"/>
                <a:ext cx="743" cy="186"/>
                <a:chOff x="1565" y="2568"/>
                <a:chExt cx="1118" cy="279"/>
              </a:xfrm>
            </p:grpSpPr>
            <p:sp>
              <p:nvSpPr>
                <p:cNvPr id="7237"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38"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39"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40"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241" name="Group 81"/>
          <p:cNvGrpSpPr/>
          <p:nvPr/>
        </p:nvGrpSpPr>
        <p:grpSpPr>
          <a:xfrm>
            <a:off x="6675438" y="1809750"/>
            <a:ext cx="1196975" cy="303213"/>
            <a:chOff x="2598" y="1026"/>
            <a:chExt cx="957" cy="242"/>
          </a:xfrm>
        </p:grpSpPr>
        <p:grpSp>
          <p:nvGrpSpPr>
            <p:cNvPr id="7242" name="Group 82"/>
            <p:cNvGrpSpPr/>
            <p:nvPr/>
          </p:nvGrpSpPr>
          <p:grpSpPr>
            <a:xfrm rot="-9970459" flipH="1" flipV="1">
              <a:off x="2598" y="1026"/>
              <a:ext cx="957" cy="242"/>
              <a:chOff x="2532" y="1051"/>
              <a:chExt cx="893" cy="246"/>
            </a:xfrm>
          </p:grpSpPr>
          <p:grpSp>
            <p:nvGrpSpPr>
              <p:cNvPr id="7243" name="Group 83"/>
              <p:cNvGrpSpPr/>
              <p:nvPr/>
            </p:nvGrpSpPr>
            <p:grpSpPr>
              <a:xfrm>
                <a:off x="2532" y="1051"/>
                <a:ext cx="743" cy="185"/>
                <a:chOff x="1565" y="2568"/>
                <a:chExt cx="1118" cy="279"/>
              </a:xfrm>
            </p:grpSpPr>
            <p:sp>
              <p:nvSpPr>
                <p:cNvPr id="7244"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45"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46"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47"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48" name="Group 88"/>
              <p:cNvGrpSpPr/>
              <p:nvPr/>
            </p:nvGrpSpPr>
            <p:grpSpPr>
              <a:xfrm rot="1353540">
                <a:off x="2682" y="1111"/>
                <a:ext cx="743" cy="186"/>
                <a:chOff x="1565" y="2568"/>
                <a:chExt cx="1118" cy="279"/>
              </a:xfrm>
            </p:grpSpPr>
            <p:sp>
              <p:nvSpPr>
                <p:cNvPr id="7249"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50"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51"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52"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253" name="Group 93"/>
            <p:cNvGrpSpPr/>
            <p:nvPr/>
          </p:nvGrpSpPr>
          <p:grpSpPr>
            <a:xfrm rot="-9970459" flipH="1" flipV="1">
              <a:off x="2688" y="1056"/>
              <a:ext cx="784" cy="198"/>
              <a:chOff x="2532" y="1051"/>
              <a:chExt cx="893" cy="246"/>
            </a:xfrm>
          </p:grpSpPr>
          <p:grpSp>
            <p:nvGrpSpPr>
              <p:cNvPr id="7254" name="Group 94"/>
              <p:cNvGrpSpPr/>
              <p:nvPr/>
            </p:nvGrpSpPr>
            <p:grpSpPr>
              <a:xfrm>
                <a:off x="2532" y="1051"/>
                <a:ext cx="743" cy="185"/>
                <a:chOff x="1565" y="2568"/>
                <a:chExt cx="1118" cy="279"/>
              </a:xfrm>
            </p:grpSpPr>
            <p:sp>
              <p:nvSpPr>
                <p:cNvPr id="7255"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56"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57"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58"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59" name="Group 99"/>
              <p:cNvGrpSpPr/>
              <p:nvPr/>
            </p:nvGrpSpPr>
            <p:grpSpPr>
              <a:xfrm rot="1353540">
                <a:off x="2682" y="1111"/>
                <a:ext cx="743" cy="186"/>
                <a:chOff x="1565" y="2568"/>
                <a:chExt cx="1118" cy="279"/>
              </a:xfrm>
            </p:grpSpPr>
            <p:sp>
              <p:nvSpPr>
                <p:cNvPr id="7260"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61"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62"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63"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264" name="Group 104"/>
          <p:cNvGrpSpPr/>
          <p:nvPr/>
        </p:nvGrpSpPr>
        <p:grpSpPr>
          <a:xfrm rot="344040">
            <a:off x="7958138" y="3644900"/>
            <a:ext cx="1198562" cy="303213"/>
            <a:chOff x="2598" y="1026"/>
            <a:chExt cx="957" cy="242"/>
          </a:xfrm>
        </p:grpSpPr>
        <p:grpSp>
          <p:nvGrpSpPr>
            <p:cNvPr id="7265" name="Group 105"/>
            <p:cNvGrpSpPr/>
            <p:nvPr/>
          </p:nvGrpSpPr>
          <p:grpSpPr>
            <a:xfrm rot="-9970459" flipH="1" flipV="1">
              <a:off x="2598" y="1026"/>
              <a:ext cx="957" cy="242"/>
              <a:chOff x="2532" y="1051"/>
              <a:chExt cx="893" cy="246"/>
            </a:xfrm>
          </p:grpSpPr>
          <p:grpSp>
            <p:nvGrpSpPr>
              <p:cNvPr id="7266" name="Group 106"/>
              <p:cNvGrpSpPr/>
              <p:nvPr/>
            </p:nvGrpSpPr>
            <p:grpSpPr>
              <a:xfrm>
                <a:off x="2532" y="1051"/>
                <a:ext cx="743" cy="185"/>
                <a:chOff x="1565" y="2568"/>
                <a:chExt cx="1118" cy="279"/>
              </a:xfrm>
            </p:grpSpPr>
            <p:sp>
              <p:nvSpPr>
                <p:cNvPr id="7267"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68"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69"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0"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71" name="Group 111"/>
              <p:cNvGrpSpPr/>
              <p:nvPr/>
            </p:nvGrpSpPr>
            <p:grpSpPr>
              <a:xfrm rot="1353540">
                <a:off x="2682" y="1111"/>
                <a:ext cx="743" cy="186"/>
                <a:chOff x="1565" y="2568"/>
                <a:chExt cx="1118" cy="279"/>
              </a:xfrm>
            </p:grpSpPr>
            <p:sp>
              <p:nvSpPr>
                <p:cNvPr id="7272"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3"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4"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5"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276" name="Group 116"/>
            <p:cNvGrpSpPr/>
            <p:nvPr/>
          </p:nvGrpSpPr>
          <p:grpSpPr>
            <a:xfrm rot="-9970459" flipH="1" flipV="1">
              <a:off x="2688" y="1056"/>
              <a:ext cx="784" cy="198"/>
              <a:chOff x="2532" y="1051"/>
              <a:chExt cx="893" cy="246"/>
            </a:xfrm>
          </p:grpSpPr>
          <p:grpSp>
            <p:nvGrpSpPr>
              <p:cNvPr id="7277" name="Group 117"/>
              <p:cNvGrpSpPr/>
              <p:nvPr/>
            </p:nvGrpSpPr>
            <p:grpSpPr>
              <a:xfrm>
                <a:off x="2532" y="1051"/>
                <a:ext cx="743" cy="185"/>
                <a:chOff x="1565" y="2568"/>
                <a:chExt cx="1118" cy="279"/>
              </a:xfrm>
            </p:grpSpPr>
            <p:sp>
              <p:nvSpPr>
                <p:cNvPr id="7278"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9"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0"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1"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82" name="Group 122"/>
              <p:cNvGrpSpPr/>
              <p:nvPr/>
            </p:nvGrpSpPr>
            <p:grpSpPr>
              <a:xfrm rot="1353540">
                <a:off x="2682" y="1111"/>
                <a:ext cx="743" cy="186"/>
                <a:chOff x="1565" y="2568"/>
                <a:chExt cx="1118" cy="279"/>
              </a:xfrm>
            </p:grpSpPr>
            <p:sp>
              <p:nvSpPr>
                <p:cNvPr id="7283"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4"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5"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6"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287" name="Group 127"/>
          <p:cNvGrpSpPr/>
          <p:nvPr/>
        </p:nvGrpSpPr>
        <p:grpSpPr>
          <a:xfrm rot="-232145">
            <a:off x="5551488" y="3617913"/>
            <a:ext cx="1235075" cy="331787"/>
            <a:chOff x="1824" y="2448"/>
            <a:chExt cx="987" cy="266"/>
          </a:xfrm>
        </p:grpSpPr>
        <p:grpSp>
          <p:nvGrpSpPr>
            <p:cNvPr id="7288" name="Group 128"/>
            <p:cNvGrpSpPr/>
            <p:nvPr/>
          </p:nvGrpSpPr>
          <p:grpSpPr>
            <a:xfrm rot="513316">
              <a:off x="1824" y="2448"/>
              <a:ext cx="957" cy="242"/>
              <a:chOff x="2598" y="1026"/>
              <a:chExt cx="957" cy="242"/>
            </a:xfrm>
          </p:grpSpPr>
          <p:grpSp>
            <p:nvGrpSpPr>
              <p:cNvPr id="7289" name="Group 129"/>
              <p:cNvGrpSpPr/>
              <p:nvPr/>
            </p:nvGrpSpPr>
            <p:grpSpPr>
              <a:xfrm rot="-9970459" flipH="1" flipV="1">
                <a:off x="2598" y="1026"/>
                <a:ext cx="957" cy="242"/>
                <a:chOff x="2532" y="1051"/>
                <a:chExt cx="893" cy="246"/>
              </a:xfrm>
            </p:grpSpPr>
            <p:grpSp>
              <p:nvGrpSpPr>
                <p:cNvPr id="7290" name="Group 130"/>
                <p:cNvGrpSpPr/>
                <p:nvPr/>
              </p:nvGrpSpPr>
              <p:grpSpPr>
                <a:xfrm>
                  <a:off x="2532" y="1051"/>
                  <a:ext cx="743" cy="185"/>
                  <a:chOff x="1565" y="2568"/>
                  <a:chExt cx="1118" cy="279"/>
                </a:xfrm>
              </p:grpSpPr>
              <p:sp>
                <p:nvSpPr>
                  <p:cNvPr id="7291"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92"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93"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94"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95" name="Group 135"/>
                <p:cNvGrpSpPr/>
                <p:nvPr/>
              </p:nvGrpSpPr>
              <p:grpSpPr>
                <a:xfrm rot="1353540">
                  <a:off x="2682" y="1111"/>
                  <a:ext cx="743" cy="186"/>
                  <a:chOff x="1565" y="2568"/>
                  <a:chExt cx="1118" cy="279"/>
                </a:xfrm>
              </p:grpSpPr>
              <p:sp>
                <p:nvSpPr>
                  <p:cNvPr id="7296"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97"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98"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99"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300" name="Group 140"/>
              <p:cNvGrpSpPr/>
              <p:nvPr/>
            </p:nvGrpSpPr>
            <p:grpSpPr>
              <a:xfrm rot="-9970459" flipH="1" flipV="1">
                <a:off x="2688" y="1056"/>
                <a:ext cx="784" cy="198"/>
                <a:chOff x="2532" y="1051"/>
                <a:chExt cx="893" cy="246"/>
              </a:xfrm>
            </p:grpSpPr>
            <p:grpSp>
              <p:nvGrpSpPr>
                <p:cNvPr id="7301" name="Group 141"/>
                <p:cNvGrpSpPr/>
                <p:nvPr/>
              </p:nvGrpSpPr>
              <p:grpSpPr>
                <a:xfrm>
                  <a:off x="2532" y="1051"/>
                  <a:ext cx="743" cy="185"/>
                  <a:chOff x="1565" y="2568"/>
                  <a:chExt cx="1118" cy="279"/>
                </a:xfrm>
              </p:grpSpPr>
              <p:sp>
                <p:nvSpPr>
                  <p:cNvPr id="7302"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03"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04"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05"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306" name="Group 146"/>
                <p:cNvGrpSpPr/>
                <p:nvPr/>
              </p:nvGrpSpPr>
              <p:grpSpPr>
                <a:xfrm rot="1353540">
                  <a:off x="2682" y="1111"/>
                  <a:ext cx="743" cy="186"/>
                  <a:chOff x="1565" y="2568"/>
                  <a:chExt cx="1118" cy="279"/>
                </a:xfrm>
              </p:grpSpPr>
              <p:sp>
                <p:nvSpPr>
                  <p:cNvPr id="7307"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08"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09"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10"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311" name="Group 151"/>
            <p:cNvGrpSpPr/>
            <p:nvPr/>
          </p:nvGrpSpPr>
          <p:grpSpPr>
            <a:xfrm rot="513316">
              <a:off x="1854" y="2472"/>
              <a:ext cx="957" cy="242"/>
              <a:chOff x="2598" y="1026"/>
              <a:chExt cx="957" cy="242"/>
            </a:xfrm>
          </p:grpSpPr>
          <p:grpSp>
            <p:nvGrpSpPr>
              <p:cNvPr id="7312" name="Group 152"/>
              <p:cNvGrpSpPr/>
              <p:nvPr/>
            </p:nvGrpSpPr>
            <p:grpSpPr>
              <a:xfrm rot="-9970459" flipH="1" flipV="1">
                <a:off x="2598" y="1026"/>
                <a:ext cx="957" cy="242"/>
                <a:chOff x="2532" y="1051"/>
                <a:chExt cx="893" cy="246"/>
              </a:xfrm>
            </p:grpSpPr>
            <p:grpSp>
              <p:nvGrpSpPr>
                <p:cNvPr id="7313" name="Group 153"/>
                <p:cNvGrpSpPr/>
                <p:nvPr/>
              </p:nvGrpSpPr>
              <p:grpSpPr>
                <a:xfrm>
                  <a:off x="2532" y="1051"/>
                  <a:ext cx="743" cy="185"/>
                  <a:chOff x="1565" y="2568"/>
                  <a:chExt cx="1118" cy="279"/>
                </a:xfrm>
              </p:grpSpPr>
              <p:sp>
                <p:nvSpPr>
                  <p:cNvPr id="7314"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15"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16"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17"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318" name="Group 158"/>
                <p:cNvGrpSpPr/>
                <p:nvPr/>
              </p:nvGrpSpPr>
              <p:grpSpPr>
                <a:xfrm rot="1353540">
                  <a:off x="2682" y="1111"/>
                  <a:ext cx="743" cy="186"/>
                  <a:chOff x="1565" y="2568"/>
                  <a:chExt cx="1118" cy="279"/>
                </a:xfrm>
              </p:grpSpPr>
              <p:sp>
                <p:nvSpPr>
                  <p:cNvPr id="7319"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20"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21"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22"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323" name="Group 163"/>
              <p:cNvGrpSpPr/>
              <p:nvPr/>
            </p:nvGrpSpPr>
            <p:grpSpPr>
              <a:xfrm rot="-9970459" flipH="1" flipV="1">
                <a:off x="2688" y="1056"/>
                <a:ext cx="784" cy="198"/>
                <a:chOff x="2532" y="1051"/>
                <a:chExt cx="893" cy="246"/>
              </a:xfrm>
            </p:grpSpPr>
            <p:grpSp>
              <p:nvGrpSpPr>
                <p:cNvPr id="7324" name="Group 164"/>
                <p:cNvGrpSpPr/>
                <p:nvPr/>
              </p:nvGrpSpPr>
              <p:grpSpPr>
                <a:xfrm>
                  <a:off x="2532" y="1051"/>
                  <a:ext cx="743" cy="185"/>
                  <a:chOff x="1565" y="2568"/>
                  <a:chExt cx="1118" cy="279"/>
                </a:xfrm>
              </p:grpSpPr>
              <p:sp>
                <p:nvSpPr>
                  <p:cNvPr id="7325"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26"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27"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28"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329" name="Group 169"/>
                <p:cNvGrpSpPr/>
                <p:nvPr/>
              </p:nvGrpSpPr>
              <p:grpSpPr>
                <a:xfrm rot="1353540">
                  <a:off x="2682" y="1111"/>
                  <a:ext cx="743" cy="186"/>
                  <a:chOff x="1565" y="2568"/>
                  <a:chExt cx="1118" cy="279"/>
                </a:xfrm>
              </p:grpSpPr>
              <p:sp>
                <p:nvSpPr>
                  <p:cNvPr id="7330"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31"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32"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33"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7334" name="Rectangle 174"/>
          <p:cNvSpPr/>
          <p:nvPr/>
        </p:nvSpPr>
        <p:spPr>
          <a:xfrm>
            <a:off x="456883" y="2987675"/>
            <a:ext cx="1169987" cy="766763"/>
          </a:xfrm>
          <a:prstGeom prst="rect">
            <a:avLst/>
          </a:prstGeom>
          <a:solidFill>
            <a:schemeClr val="accent2"/>
          </a:solidFill>
          <a:ln w="12700">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35" name="Rectangle 176"/>
          <p:cNvSpPr/>
          <p:nvPr/>
        </p:nvSpPr>
        <p:spPr>
          <a:xfrm>
            <a:off x="351155" y="4143375"/>
            <a:ext cx="1169670" cy="1043940"/>
          </a:xfrm>
          <a:prstGeom prst="rect">
            <a:avLst/>
          </a:prstGeom>
          <a:solidFill>
            <a:schemeClr val="folHlink"/>
          </a:solidFill>
          <a:ln w="12700">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336" name="Rectangle 177"/>
          <p:cNvSpPr/>
          <p:nvPr/>
        </p:nvSpPr>
        <p:spPr>
          <a:xfrm>
            <a:off x="736759" y="3170555"/>
            <a:ext cx="693420" cy="398780"/>
          </a:xfrm>
          <a:prstGeom prst="rect">
            <a:avLst/>
          </a:prstGeom>
          <a:noFill/>
          <a:ln w="9525">
            <a:noFill/>
          </a:ln>
        </p:spPr>
        <p:txBody>
          <a:bodyPr wrap="none" anchor="t" anchorCtr="0">
            <a:spAutoFit/>
          </a:bodyPr>
          <a:p>
            <a:pPr algn="ctr"/>
            <a:r>
              <a:rPr lang="zh-CN" altLang="en-US" sz="2000" b="1" dirty="0">
                <a:solidFill>
                  <a:srgbClr val="FFFFFF"/>
                </a:solidFill>
                <a:latin typeface="Arial" panose="020B0604020202020204" pitchFamily="34" charset="0"/>
                <a:ea typeface="宋体" panose="02010600030101010101" pitchFamily="2" charset="-122"/>
              </a:rPr>
              <a:t>广义</a:t>
            </a:r>
            <a:endParaRPr lang="zh-CN" altLang="en-US" sz="2000" b="1" dirty="0">
              <a:solidFill>
                <a:srgbClr val="FFFFFF"/>
              </a:solidFill>
              <a:latin typeface="Arial" panose="020B0604020202020204" pitchFamily="34" charset="0"/>
              <a:ea typeface="宋体" panose="02010600030101010101" pitchFamily="2" charset="-122"/>
            </a:endParaRPr>
          </a:p>
        </p:txBody>
      </p:sp>
      <p:sp>
        <p:nvSpPr>
          <p:cNvPr id="7338" name="Rectangle 179"/>
          <p:cNvSpPr/>
          <p:nvPr/>
        </p:nvSpPr>
        <p:spPr>
          <a:xfrm>
            <a:off x="562134" y="4410710"/>
            <a:ext cx="693420" cy="398780"/>
          </a:xfrm>
          <a:prstGeom prst="rect">
            <a:avLst/>
          </a:prstGeom>
          <a:noFill/>
          <a:ln w="9525">
            <a:noFill/>
          </a:ln>
        </p:spPr>
        <p:txBody>
          <a:bodyPr wrap="none" anchor="t" anchorCtr="0">
            <a:spAutoFit/>
          </a:bodyPr>
          <a:p>
            <a:pPr algn="ctr"/>
            <a:r>
              <a:rPr lang="zh-CN" altLang="en-US" sz="2000" b="1" dirty="0">
                <a:solidFill>
                  <a:srgbClr val="FFFFFF"/>
                </a:solidFill>
                <a:latin typeface="Arial" panose="020B0604020202020204" pitchFamily="34" charset="0"/>
                <a:ea typeface="宋体" panose="02010600030101010101" pitchFamily="2" charset="-122"/>
              </a:rPr>
              <a:t>狭义</a:t>
            </a:r>
            <a:endParaRPr lang="zh-CN" altLang="en-US" sz="2000" b="1" dirty="0">
              <a:solidFill>
                <a:srgbClr val="FFFFFF"/>
              </a:solidFill>
              <a:latin typeface="Arial" panose="020B0604020202020204" pitchFamily="34" charset="0"/>
              <a:ea typeface="宋体" panose="02010600030101010101" pitchFamily="2" charset="-122"/>
            </a:endParaRPr>
          </a:p>
        </p:txBody>
      </p:sp>
      <p:sp>
        <p:nvSpPr>
          <p:cNvPr id="7339" name="Rectangle 180"/>
          <p:cNvSpPr/>
          <p:nvPr/>
        </p:nvSpPr>
        <p:spPr>
          <a:xfrm>
            <a:off x="1769110" y="3074670"/>
            <a:ext cx="3051175" cy="398780"/>
          </a:xfrm>
          <a:prstGeom prst="rect">
            <a:avLst/>
          </a:prstGeom>
          <a:noFill/>
          <a:ln w="9525">
            <a:noFill/>
          </a:ln>
        </p:spPr>
        <p:txBody>
          <a:bodyPr anchor="t" anchorCtr="0">
            <a:spAutoFit/>
          </a:bodyPr>
          <a:p>
            <a:r>
              <a:rPr lang="zh-CN" altLang="en-US" sz="2000" b="1" dirty="0">
                <a:latin typeface="宋体" panose="02010600030101010101" pitchFamily="2" charset="-122"/>
                <a:ea typeface="宋体" panose="02010600030101010101" pitchFamily="2" charset="-122"/>
              </a:rPr>
              <a:t>流动资产（短期资产）</a:t>
            </a:r>
            <a:endParaRPr lang="zh-CN" altLang="en-US" sz="2000" b="1" dirty="0">
              <a:latin typeface="宋体" panose="02010600030101010101" pitchFamily="2" charset="-122"/>
              <a:ea typeface="宋体" panose="02010600030101010101" pitchFamily="2" charset="-122"/>
            </a:endParaRPr>
          </a:p>
        </p:txBody>
      </p:sp>
      <p:sp>
        <p:nvSpPr>
          <p:cNvPr id="7340" name="Rectangle 182"/>
          <p:cNvSpPr/>
          <p:nvPr/>
        </p:nvSpPr>
        <p:spPr>
          <a:xfrm>
            <a:off x="1626870" y="4180205"/>
            <a:ext cx="3388360" cy="1014730"/>
          </a:xfrm>
          <a:prstGeom prst="rect">
            <a:avLst/>
          </a:prstGeom>
          <a:noFill/>
          <a:ln w="9525">
            <a:noFill/>
          </a:ln>
        </p:spPr>
        <p:txBody>
          <a:bodyPr wrap="square" anchor="t" anchorCtr="0">
            <a:spAutoFit/>
          </a:bodyPr>
          <a:p>
            <a:pPr>
              <a:lnSpc>
                <a:spcPct val="150000"/>
              </a:lnSpc>
            </a:pPr>
            <a:r>
              <a:rPr lang="zh-CN" altLang="en-US" sz="2000" b="1" dirty="0">
                <a:latin typeface="宋体" panose="02010600030101010101" pitchFamily="2" charset="-122"/>
                <a:ea typeface="宋体" panose="02010600030101010101" pitchFamily="2" charset="-122"/>
              </a:rPr>
              <a:t>流动资产减去流动负债（短期负债）的差额</a:t>
            </a:r>
            <a:endParaRPr lang="zh-CN" altLang="en-US" sz="2000" b="1" dirty="0">
              <a:latin typeface="宋体" panose="02010600030101010101" pitchFamily="2" charset="-122"/>
              <a:ea typeface="宋体" panose="02010600030101010101" pitchFamily="2" charset="-122"/>
            </a:endParaRPr>
          </a:p>
        </p:txBody>
      </p:sp>
      <p:sp>
        <p:nvSpPr>
          <p:cNvPr id="7341" name="Rectangle 187"/>
          <p:cNvSpPr/>
          <p:nvPr/>
        </p:nvSpPr>
        <p:spPr>
          <a:xfrm>
            <a:off x="381000" y="1288415"/>
            <a:ext cx="8402955" cy="1476375"/>
          </a:xfrm>
          <a:prstGeom prst="rect">
            <a:avLst/>
          </a:prstGeom>
          <a:noFill/>
          <a:ln w="9525">
            <a:noFill/>
          </a:ln>
        </p:spPr>
        <p:txBody>
          <a:bodyPr wrap="square" anchor="t" anchorCtr="0">
            <a:spAutoFit/>
          </a:bodyPr>
          <a:p>
            <a:pPr>
              <a:lnSpc>
                <a:spcPct val="150000"/>
              </a:lnSpc>
            </a:pPr>
            <a:r>
              <a:rPr lang="zh-CN" altLang="en-US" sz="2000" b="1" dirty="0">
                <a:solidFill>
                  <a:srgbClr val="FF5050"/>
                </a:solidFill>
                <a:latin typeface="Arial" panose="020B0604020202020204" pitchFamily="34" charset="0"/>
                <a:ea typeface="宋体" panose="02010600030101010101" pitchFamily="2" charset="-122"/>
              </a:rPr>
              <a:t>营运资金</a:t>
            </a:r>
            <a:r>
              <a:rPr lang="zh-CN" altLang="en-US" sz="2000" b="1" dirty="0">
                <a:latin typeface="Arial" panose="020B0604020202020204" pitchFamily="34" charset="0"/>
                <a:ea typeface="宋体" panose="02010600030101010101" pitchFamily="2" charset="-122"/>
              </a:rPr>
              <a:t>：亦称营运资本，是指一个公司维持日常经营所需的资金，通常指流动资产减去流动负债后的余额。</a:t>
            </a:r>
            <a:endParaRPr lang="en-US" altLang="zh-CN" sz="2000" b="1" dirty="0">
              <a:latin typeface="Arial" panose="020B0604020202020204" pitchFamily="34" charset="0"/>
              <a:ea typeface="宋体" panose="02010600030101010101" pitchFamily="2" charset="-122"/>
            </a:endParaRPr>
          </a:p>
          <a:p>
            <a:pPr>
              <a:lnSpc>
                <a:spcPct val="150000"/>
              </a:lnSpc>
            </a:pPr>
            <a:r>
              <a:rPr lang="zh-CN" altLang="en-US" sz="2000" b="1" dirty="0">
                <a:latin typeface="Arial" panose="020B0604020202020204" pitchFamily="34" charset="0"/>
                <a:ea typeface="宋体" panose="02010600030101010101" pitchFamily="2" charset="-122"/>
              </a:rPr>
              <a:t>用公式表示为：</a:t>
            </a:r>
            <a:r>
              <a:rPr lang="zh-CN" altLang="en-US" sz="2000" b="1" dirty="0">
                <a:solidFill>
                  <a:srgbClr val="C00000"/>
                </a:solidFill>
                <a:latin typeface="宋体" panose="02010600030101010101" pitchFamily="2" charset="-122"/>
                <a:ea typeface="宋体" panose="02010600030101010101" pitchFamily="2" charset="-122"/>
              </a:rPr>
              <a:t>营运资金</a:t>
            </a:r>
            <a:r>
              <a:rPr lang="en-US" altLang="zh-CN" sz="2000" b="1" dirty="0">
                <a:solidFill>
                  <a:srgbClr val="C00000"/>
                </a:solidFill>
                <a:latin typeface="宋体" panose="02010600030101010101" pitchFamily="2" charset="-122"/>
                <a:ea typeface="宋体" panose="02010600030101010101" pitchFamily="2" charset="-122"/>
              </a:rPr>
              <a:t>=</a:t>
            </a:r>
            <a:r>
              <a:rPr lang="zh-CN" altLang="en-US" sz="2000" b="1" dirty="0">
                <a:solidFill>
                  <a:srgbClr val="C00000"/>
                </a:solidFill>
                <a:latin typeface="宋体" panose="02010600030101010101" pitchFamily="2" charset="-122"/>
                <a:ea typeface="宋体" panose="02010600030101010101" pitchFamily="2" charset="-122"/>
              </a:rPr>
              <a:t>流动资产</a:t>
            </a:r>
            <a:r>
              <a:rPr lang="en-US" altLang="zh-CN" sz="2000" b="1" dirty="0">
                <a:solidFill>
                  <a:srgbClr val="C00000"/>
                </a:solidFill>
                <a:latin typeface="宋体" panose="02010600030101010101" pitchFamily="2" charset="-122"/>
                <a:ea typeface="宋体" panose="02010600030101010101" pitchFamily="2" charset="-122"/>
              </a:rPr>
              <a:t>﹣</a:t>
            </a:r>
            <a:r>
              <a:rPr lang="zh-CN" altLang="en-US" sz="2000" b="1" dirty="0">
                <a:solidFill>
                  <a:srgbClr val="C00000"/>
                </a:solidFill>
                <a:latin typeface="宋体" panose="02010600030101010101" pitchFamily="2" charset="-122"/>
                <a:ea typeface="宋体" panose="02010600030101010101" pitchFamily="2" charset="-122"/>
              </a:rPr>
              <a:t>流动负债</a:t>
            </a:r>
            <a:endParaRPr lang="zh-CN" altLang="en-US" sz="2000" b="1" dirty="0">
              <a:solidFill>
                <a:srgbClr val="C00000"/>
              </a:solidFill>
              <a:latin typeface="宋体" panose="02010600030101010101" pitchFamily="2" charset="-122"/>
              <a:ea typeface="宋体" panose="02010600030101010101" pitchFamily="2" charset="-122"/>
            </a:endParaRPr>
          </a:p>
        </p:txBody>
      </p:sp>
      <p:sp>
        <p:nvSpPr>
          <p:cNvPr id="195" name="右箭头 194"/>
          <p:cNvSpPr/>
          <p:nvPr/>
        </p:nvSpPr>
        <p:spPr>
          <a:xfrm>
            <a:off x="5311140" y="4255770"/>
            <a:ext cx="1143000" cy="533400"/>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96" name="椭圆 195"/>
          <p:cNvSpPr/>
          <p:nvPr/>
        </p:nvSpPr>
        <p:spPr>
          <a:xfrm>
            <a:off x="6400800" y="3200400"/>
            <a:ext cx="18288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流动资产</a:t>
            </a:r>
            <a:endPar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p:txBody>
      </p:sp>
      <p:sp>
        <p:nvSpPr>
          <p:cNvPr id="197" name="椭圆 196"/>
          <p:cNvSpPr/>
          <p:nvPr/>
        </p:nvSpPr>
        <p:spPr>
          <a:xfrm>
            <a:off x="6443345" y="4822825"/>
            <a:ext cx="18288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流动负债</a:t>
            </a:r>
            <a:endPar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8" name="Rectangle 2"/>
          <p:cNvSpPr>
            <a:spLocks noGrp="1"/>
          </p:cNvSpPr>
          <p:nvPr>
            <p:ph type="title"/>
          </p:nvPr>
        </p:nvSpPr>
        <p:spPr>
          <a:xfrm>
            <a:off x="457200" y="304800"/>
            <a:ext cx="8229600" cy="1096963"/>
          </a:xfrm>
        </p:spPr>
        <p:txBody>
          <a:bodyPr wrap="square" lIns="91440" tIns="45720" rIns="91440" bIns="45720" anchor="ctr" anchorCtr="0"/>
          <a:p>
            <a:pPr algn="l" eaLnBrk="1" hangingPunct="1"/>
            <a:r>
              <a:rPr lang="zh-CN" altLang="en-US" sz="3200" i="0" dirty="0">
                <a:ea typeface="宋体" panose="02010600030101010101" pitchFamily="2" charset="-122"/>
              </a:rPr>
              <a:t>四、现金收支日常管理</a:t>
            </a:r>
            <a:endParaRPr lang="zh-CN" altLang="en-US" sz="3200" i="0" dirty="0">
              <a:ea typeface="宋体" panose="02010600030101010101" pitchFamily="2" charset="-122"/>
            </a:endParaRPr>
          </a:p>
        </p:txBody>
      </p:sp>
      <p:sp>
        <p:nvSpPr>
          <p:cNvPr id="26629"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pic>
        <p:nvPicPr>
          <p:cNvPr id="215" name="图片 1" descr="IMG_256"/>
          <p:cNvPicPr>
            <a:picLocks noChangeAspect="1"/>
          </p:cNvPicPr>
          <p:nvPr>
            <p:custDataLst>
              <p:tags r:id="rId1"/>
            </p:custDataLst>
          </p:nvPr>
        </p:nvPicPr>
        <p:blipFill>
          <a:blip r:embed="rId2"/>
          <a:stretch>
            <a:fillRect/>
          </a:stretch>
        </p:blipFill>
        <p:spPr>
          <a:xfrm>
            <a:off x="381000" y="1447800"/>
            <a:ext cx="8034655" cy="3062605"/>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p:nvPr/>
        </p:nvSpPr>
        <p:spPr>
          <a:xfrm>
            <a:off x="250825" y="304959"/>
            <a:ext cx="8893175" cy="1198880"/>
          </a:xfrm>
          <a:prstGeom prst="rect">
            <a:avLst/>
          </a:prstGeom>
          <a:noFill/>
          <a:ln w="9525">
            <a:noFill/>
          </a:ln>
        </p:spPr>
        <p:txBody>
          <a:bodyPr anchor="ctr" anchorCtr="0">
            <a:spAutoFit/>
          </a:bodyPr>
          <a:p>
            <a:pPr>
              <a:lnSpc>
                <a:spcPct val="150000"/>
              </a:lnSpc>
            </a:pPr>
            <a:r>
              <a:rPr lang="zh-CN" altLang="en-US" sz="2400" b="1" dirty="0">
                <a:latin typeface="宋体" panose="02010600030101010101" pitchFamily="2" charset="-122"/>
                <a:ea typeface="宋体" panose="02010600030101010101" pitchFamily="2" charset="-122"/>
              </a:rPr>
              <a:t>可见，经营周期是指从购进存货到收到现金的时间段，现金周转期就是现金周转一次所需要的天数，计算如下：</a:t>
            </a:r>
            <a:endParaRPr lang="zh-CN" altLang="en-US" sz="2400" b="1" dirty="0">
              <a:latin typeface="宋体" panose="02010600030101010101" pitchFamily="2" charset="-122"/>
              <a:ea typeface="宋体" panose="02010600030101010101" pitchFamily="2" charset="-122"/>
            </a:endParaRPr>
          </a:p>
        </p:txBody>
      </p:sp>
      <p:graphicFrame>
        <p:nvGraphicFramePr>
          <p:cNvPr id="27650" name="Object 3"/>
          <p:cNvGraphicFramePr>
            <a:graphicFrameLocks noChangeAspect="1"/>
          </p:cNvGraphicFramePr>
          <p:nvPr/>
        </p:nvGraphicFramePr>
        <p:xfrm>
          <a:off x="3352800" y="2438400"/>
          <a:ext cx="3042920" cy="812165"/>
        </p:xfrm>
        <a:graphic>
          <a:graphicData uri="http://schemas.openxmlformats.org/presentationml/2006/ole">
            <mc:AlternateContent xmlns:mc="http://schemas.openxmlformats.org/markup-compatibility/2006">
              <mc:Choice xmlns:v="urn:schemas-microsoft-com:vml" Requires="v">
                <p:oleObj spid="_x0000_s3078" name="" r:id="rId1" imgW="1219200" imgH="419100" progId="Equation.3">
                  <p:embed/>
                </p:oleObj>
              </mc:Choice>
              <mc:Fallback>
                <p:oleObj name="" r:id="rId1" imgW="1219200" imgH="419100" progId="Equation.3">
                  <p:embed/>
                  <p:pic>
                    <p:nvPicPr>
                      <p:cNvPr id="0" name="图片 3077"/>
                      <p:cNvPicPr/>
                      <p:nvPr/>
                    </p:nvPicPr>
                    <p:blipFill>
                      <a:blip r:embed="rId2"/>
                      <a:stretch>
                        <a:fillRect/>
                      </a:stretch>
                    </p:blipFill>
                    <p:spPr>
                      <a:xfrm>
                        <a:off x="3352800" y="2438400"/>
                        <a:ext cx="3042920" cy="812165"/>
                      </a:xfrm>
                      <a:prstGeom prst="rect">
                        <a:avLst/>
                      </a:prstGeom>
                      <a:noFill/>
                      <a:ln w="38100">
                        <a:noFill/>
                        <a:miter/>
                      </a:ln>
                    </p:spPr>
                  </p:pic>
                </p:oleObj>
              </mc:Fallback>
            </mc:AlternateContent>
          </a:graphicData>
        </a:graphic>
      </p:graphicFrame>
      <p:graphicFrame>
        <p:nvGraphicFramePr>
          <p:cNvPr id="27651" name="Object 4"/>
          <p:cNvGraphicFramePr>
            <a:graphicFrameLocks noChangeAspect="1"/>
          </p:cNvGraphicFramePr>
          <p:nvPr/>
        </p:nvGraphicFramePr>
        <p:xfrm>
          <a:off x="1066800" y="4267200"/>
          <a:ext cx="7689215" cy="785495"/>
        </p:xfrm>
        <a:graphic>
          <a:graphicData uri="http://schemas.openxmlformats.org/presentationml/2006/ole">
            <mc:AlternateContent xmlns:mc="http://schemas.openxmlformats.org/markup-compatibility/2006">
              <mc:Choice xmlns:v="urn:schemas-microsoft-com:vml" Requires="v">
                <p:oleObj spid="_x0000_s3079" name="" r:id="rId3" imgW="3683000" imgH="419100" progId="Equation.3">
                  <p:embed/>
                </p:oleObj>
              </mc:Choice>
              <mc:Fallback>
                <p:oleObj name="" r:id="rId3" imgW="3683000" imgH="419100" progId="Equation.3">
                  <p:embed/>
                  <p:pic>
                    <p:nvPicPr>
                      <p:cNvPr id="0" name="图片 3078"/>
                      <p:cNvPicPr/>
                      <p:nvPr/>
                    </p:nvPicPr>
                    <p:blipFill>
                      <a:blip r:embed="rId4"/>
                      <a:stretch>
                        <a:fillRect/>
                      </a:stretch>
                    </p:blipFill>
                    <p:spPr>
                      <a:xfrm>
                        <a:off x="1066800" y="4267200"/>
                        <a:ext cx="7689215" cy="785495"/>
                      </a:xfrm>
                      <a:prstGeom prst="rect">
                        <a:avLst/>
                      </a:prstGeom>
                      <a:noFill/>
                      <a:ln w="38100">
                        <a:noFill/>
                        <a:miter/>
                      </a:ln>
                    </p:spPr>
                  </p:pic>
                </p:oleObj>
              </mc:Fallback>
            </mc:AlternateContent>
          </a:graphicData>
        </a:graphic>
      </p:graphicFrame>
      <p:sp>
        <p:nvSpPr>
          <p:cNvPr id="27652" name="Rectangle 5"/>
          <p:cNvSpPr/>
          <p:nvPr/>
        </p:nvSpPr>
        <p:spPr>
          <a:xfrm>
            <a:off x="314325" y="1752600"/>
            <a:ext cx="8505825" cy="483870"/>
          </a:xfrm>
          <a:prstGeom prst="rect">
            <a:avLst/>
          </a:prstGeom>
          <a:noFill/>
          <a:ln w="9525">
            <a:noFill/>
          </a:ln>
        </p:spPr>
        <p:txBody>
          <a:bodyPr anchor="ctr" anchorCtr="0"/>
          <a:p>
            <a:pPr defTabSz="914400">
              <a:tabLst>
                <a:tab pos="4310380" algn="l"/>
              </a:tabLst>
            </a:pPr>
            <a:r>
              <a:rPr lang="zh-CN" altLang="en-US" sz="2400" b="1" dirty="0">
                <a:latin typeface="宋体" panose="02010600030101010101" pitchFamily="2" charset="-122"/>
              </a:rPr>
              <a:t>　</a:t>
            </a:r>
            <a:endParaRPr lang="zh-CN" altLang="en-US" sz="2400" b="1" dirty="0">
              <a:latin typeface="宋体" panose="02010600030101010101" pitchFamily="2" charset="-122"/>
            </a:endParaRPr>
          </a:p>
          <a:p>
            <a:pPr defTabSz="914400">
              <a:tabLst>
                <a:tab pos="4310380" algn="l"/>
              </a:tabLst>
            </a:pPr>
            <a:endParaRPr lang="zh-CN" altLang="en-US" sz="2400" b="1" dirty="0">
              <a:latin typeface="宋体" panose="02010600030101010101" pitchFamily="2" charset="-122"/>
            </a:endParaRPr>
          </a:p>
          <a:p>
            <a:pPr defTabSz="914400">
              <a:tabLst>
                <a:tab pos="4310380" algn="l"/>
              </a:tabLst>
            </a:pPr>
            <a:r>
              <a:rPr lang="zh-CN" altLang="en-US" sz="2400" b="1" dirty="0">
                <a:solidFill>
                  <a:schemeClr val="tx2"/>
                </a:solidFill>
                <a:latin typeface="宋体" panose="02010600030101010101" pitchFamily="2" charset="-122"/>
                <a:ea typeface="宋体" panose="02010600030101010101" pitchFamily="2" charset="-122"/>
              </a:rPr>
              <a:t>现金周转期＝存货周转期＋应收账款周转期－应付账款周转期</a:t>
            </a:r>
            <a:endParaRPr lang="zh-CN" altLang="en-US" sz="2400" b="1" dirty="0">
              <a:solidFill>
                <a:schemeClr val="tx2"/>
              </a:solidFill>
              <a:latin typeface="宋体" panose="02010600030101010101" pitchFamily="2" charset="-122"/>
              <a:ea typeface="宋体" panose="02010600030101010101" pitchFamily="2" charset="-122"/>
            </a:endParaRPr>
          </a:p>
          <a:p>
            <a:pPr defTabSz="914400" eaLnBrk="0" hangingPunct="0">
              <a:lnSpc>
                <a:spcPct val="150000"/>
              </a:lnSpc>
              <a:tabLst>
                <a:tab pos="4310380" algn="l"/>
              </a:tabLst>
            </a:pPr>
            <a:r>
              <a:rPr lang="zh-CN" altLang="en-US" sz="2400" b="1" dirty="0">
                <a:latin typeface="宋体" panose="02010600030101010101" pitchFamily="2" charset="-122"/>
                <a:ea typeface="黑体" panose="02010609060101010101" pitchFamily="49" charset="-122"/>
              </a:rPr>
              <a:t>　　          </a:t>
            </a:r>
            <a:endParaRPr lang="zh-CN" altLang="en-US" sz="2400" b="1" dirty="0">
              <a:latin typeface="宋体" panose="02010600030101010101" pitchFamily="2" charset="-122"/>
              <a:ea typeface="黑体" panose="02010609060101010101" pitchFamily="49" charset="-122"/>
            </a:endParaRPr>
          </a:p>
          <a:p>
            <a:pPr defTabSz="914400" eaLnBrk="0" hangingPunct="0">
              <a:lnSpc>
                <a:spcPct val="150000"/>
              </a:lnSpc>
              <a:tabLst>
                <a:tab pos="4310380" algn="l"/>
              </a:tabLst>
            </a:pPr>
            <a:r>
              <a:rPr lang="zh-CN" altLang="en-US" sz="2400" b="1" dirty="0">
                <a:latin typeface="宋体" panose="02010600030101010101" pitchFamily="2" charset="-122"/>
                <a:ea typeface="黑体" panose="02010609060101010101" pitchFamily="49" charset="-122"/>
              </a:rPr>
              <a:t> </a:t>
            </a:r>
            <a:r>
              <a:rPr lang="en-US" altLang="zh-CN" sz="2400" b="1" dirty="0">
                <a:latin typeface="宋体" panose="02010600030101010101" pitchFamily="2" charset="-122"/>
                <a:ea typeface="黑体" panose="02010609060101010101" pitchFamily="49" charset="-122"/>
              </a:rPr>
              <a:t>       </a:t>
            </a:r>
            <a:r>
              <a:rPr lang="zh-CN" altLang="en-US" sz="2400" b="1" dirty="0">
                <a:solidFill>
                  <a:schemeClr val="tx2"/>
                </a:solidFill>
                <a:latin typeface="宋体" panose="02010600030101010101" pitchFamily="2" charset="-122"/>
                <a:ea typeface="宋体" panose="02010600030101010101" pitchFamily="2" charset="-122"/>
              </a:rPr>
              <a:t>现金周转率</a:t>
            </a:r>
            <a:endParaRPr lang="zh-CN" altLang="en-US" sz="2400" b="1" dirty="0">
              <a:solidFill>
                <a:schemeClr val="tx2"/>
              </a:solidFill>
              <a:latin typeface="宋体" panose="02010600030101010101" pitchFamily="2" charset="-122"/>
              <a:ea typeface="宋体" panose="02010600030101010101" pitchFamily="2" charset="-122"/>
            </a:endParaRPr>
          </a:p>
        </p:txBody>
      </p:sp>
      <p:sp>
        <p:nvSpPr>
          <p:cNvPr id="27653" name="Rectangle 6"/>
          <p:cNvSpPr/>
          <p:nvPr/>
        </p:nvSpPr>
        <p:spPr>
          <a:xfrm>
            <a:off x="304483" y="3657442"/>
            <a:ext cx="8496300" cy="460375"/>
          </a:xfrm>
          <a:prstGeom prst="rect">
            <a:avLst/>
          </a:prstGeom>
          <a:noFill/>
          <a:ln w="9525">
            <a:noFill/>
          </a:ln>
        </p:spPr>
        <p:txBody>
          <a:bodyPr anchor="ctr" anchorCtr="0">
            <a:spAutoFit/>
          </a:bodyPr>
          <a:p>
            <a:r>
              <a:rPr lang="zh-CN" altLang="en-US" sz="2400" b="1" dirty="0">
                <a:solidFill>
                  <a:srgbClr val="C00000"/>
                </a:solidFill>
                <a:latin typeface="宋体" panose="02010600030101010101" pitchFamily="2" charset="-122"/>
                <a:ea typeface="宋体" panose="02010600030101010101" pitchFamily="2" charset="-122"/>
              </a:rPr>
              <a:t>最佳现金持有量</a:t>
            </a:r>
            <a:endParaRPr lang="zh-CN" altLang="en-US" sz="2400" b="1" dirty="0">
              <a:solidFill>
                <a:srgbClr val="C00000"/>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Rectangle 4"/>
          <p:cNvSpPr>
            <a:spLocks noGrp="1"/>
          </p:cNvSpPr>
          <p:nvPr>
            <p:ph type="body" sz="half" idx="1"/>
          </p:nvPr>
        </p:nvSpPr>
        <p:spPr>
          <a:xfrm>
            <a:off x="280035" y="228600"/>
            <a:ext cx="8653145" cy="1371600"/>
          </a:xfrm>
          <a:solidFill>
            <a:srgbClr val="00B050"/>
          </a:solidFill>
        </p:spPr>
        <p:txBody>
          <a:bodyPr wrap="square" lIns="91440" tIns="45720" rIns="91440" bIns="45720" anchor="t" anchorCtr="0"/>
          <a:p>
            <a:pPr>
              <a:lnSpc>
                <a:spcPct val="150000"/>
              </a:lnSpc>
              <a:buClr>
                <a:schemeClr val="folHlink"/>
              </a:buClr>
              <a:buSzTx/>
              <a:buFont typeface="Wingdings" panose="05000000000000000000" pitchFamily="2" charset="2"/>
              <a:buNone/>
            </a:pPr>
            <a:r>
              <a:rPr lang="zh-CN" altLang="zh-CN" sz="2000" b="1" dirty="0">
                <a:ea typeface="宋体" panose="02010600030101010101" pitchFamily="2" charset="-122"/>
              </a:rPr>
              <a:t>例题：</a:t>
            </a:r>
            <a:r>
              <a:rPr lang="zh-CN" altLang="x-none" sz="2000" dirty="0"/>
              <a:t>某公司预计全年需用现金</a:t>
            </a:r>
            <a:r>
              <a:rPr lang="en-US" altLang="zh-CN" sz="2000" dirty="0"/>
              <a:t>3 600 </a:t>
            </a:r>
            <a:r>
              <a:rPr lang="zh-CN" altLang="x-none" sz="2000" dirty="0"/>
              <a:t>万元</a:t>
            </a:r>
            <a:r>
              <a:rPr lang="en-US" altLang="zh-CN" sz="2000" dirty="0"/>
              <a:t>, </a:t>
            </a:r>
            <a:r>
              <a:rPr lang="zh-CN" altLang="x-none" sz="2000" dirty="0"/>
              <a:t>预计的存货周转期为</a:t>
            </a:r>
            <a:r>
              <a:rPr lang="en-US" altLang="zh-CN" sz="2000" dirty="0"/>
              <a:t> 50 </a:t>
            </a:r>
            <a:r>
              <a:rPr lang="zh-CN" altLang="x-none" sz="2000" dirty="0"/>
              <a:t>天</a:t>
            </a:r>
            <a:r>
              <a:rPr lang="en-US" altLang="zh-CN" sz="2000" dirty="0"/>
              <a:t>, </a:t>
            </a:r>
            <a:r>
              <a:rPr lang="zh-CN" altLang="x-none" sz="2000" dirty="0"/>
              <a:t>应收账款周转期为</a:t>
            </a:r>
            <a:r>
              <a:rPr lang="en-US" altLang="zh-CN" sz="2000" dirty="0"/>
              <a:t> 25 </a:t>
            </a:r>
            <a:r>
              <a:rPr lang="zh-CN" altLang="x-none" sz="2000" dirty="0"/>
              <a:t>天</a:t>
            </a:r>
            <a:r>
              <a:rPr lang="en-US" altLang="zh-CN" sz="2000" dirty="0"/>
              <a:t>,</a:t>
            </a:r>
            <a:r>
              <a:rPr lang="zh-CN" altLang="x-none" sz="2000" dirty="0"/>
              <a:t>应付账款周转期为</a:t>
            </a:r>
            <a:r>
              <a:rPr lang="en-US" altLang="zh-CN" sz="2000" dirty="0"/>
              <a:t>30 </a:t>
            </a:r>
            <a:r>
              <a:rPr lang="zh-CN" altLang="x-none" sz="2000" dirty="0"/>
              <a:t>天</a:t>
            </a:r>
            <a:r>
              <a:rPr lang="en-US" altLang="zh-CN" sz="2000" dirty="0"/>
              <a:t>, </a:t>
            </a:r>
            <a:r>
              <a:rPr lang="zh-CN" altLang="x-none" sz="2000" dirty="0"/>
              <a:t>该公司的最佳现金持有量为多少？</a:t>
            </a:r>
            <a:endParaRPr lang="zh-CN" altLang="zh-CN" sz="2000" dirty="0">
              <a:ea typeface="宋体" panose="02010600030101010101" pitchFamily="2" charset="-122"/>
            </a:endParaRPr>
          </a:p>
          <a:p>
            <a:pPr>
              <a:lnSpc>
                <a:spcPct val="150000"/>
              </a:lnSpc>
              <a:buClr>
                <a:schemeClr val="folHlink"/>
              </a:buClr>
              <a:buSzTx/>
              <a:buFont typeface="Wingdings" panose="05000000000000000000" pitchFamily="2" charset="2"/>
              <a:buNone/>
            </a:pPr>
            <a:endParaRPr lang="en-US" altLang="zh-CN" sz="1800" b="1" dirty="0">
              <a:ea typeface="宋体" panose="02010600030101010101" pitchFamily="2" charset="-122"/>
            </a:endParaRPr>
          </a:p>
          <a:p>
            <a:pPr>
              <a:buClr>
                <a:schemeClr val="folHlink"/>
              </a:buClr>
              <a:buSzTx/>
              <a:buFont typeface="Wingdings" panose="05000000000000000000" pitchFamily="2" charset="2"/>
            </a:pPr>
            <a:endParaRPr lang="en-US" altLang="zh-CN" sz="1800" b="1" dirty="0">
              <a:ea typeface="宋体" panose="02010600030101010101" pitchFamily="2" charset="-122"/>
            </a:endParaRPr>
          </a:p>
          <a:p>
            <a:pPr lvl="1">
              <a:buClr>
                <a:schemeClr val="tx2"/>
              </a:buClr>
              <a:buFont typeface="Wingdings" panose="05000000000000000000" pitchFamily="2" charset="2"/>
              <a:buNone/>
            </a:pPr>
            <a:endParaRPr lang="en-US" altLang="zh-CN" sz="1800" dirty="0">
              <a:ea typeface="宋体" panose="02010600030101010101" pitchFamily="2" charset="-122"/>
            </a:endParaRPr>
          </a:p>
        </p:txBody>
      </p:sp>
      <p:sp>
        <p:nvSpPr>
          <p:cNvPr id="28674" name="Rectangle 7"/>
          <p:cNvSpPr/>
          <p:nvPr/>
        </p:nvSpPr>
        <p:spPr>
          <a:xfrm>
            <a:off x="0" y="281940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28675" name="Rectangle 9"/>
          <p:cNvSpPr/>
          <p:nvPr/>
        </p:nvSpPr>
        <p:spPr>
          <a:xfrm>
            <a:off x="0" y="3548063"/>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cxnSp>
        <p:nvCxnSpPr>
          <p:cNvPr id="13" name="直接连接符 12"/>
          <p:cNvCxnSpPr/>
          <p:nvPr/>
        </p:nvCxnSpPr>
        <p:spPr>
          <a:xfrm>
            <a:off x="1371600" y="2286000"/>
            <a:ext cx="1828800" cy="381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677" name="TextBox 7"/>
          <p:cNvSpPr txBox="1"/>
          <p:nvPr/>
        </p:nvSpPr>
        <p:spPr>
          <a:xfrm>
            <a:off x="178435" y="1752600"/>
            <a:ext cx="8676005" cy="4461510"/>
          </a:xfrm>
          <a:prstGeom prst="rect">
            <a:avLst/>
          </a:prstGeom>
          <a:noFill/>
          <a:ln w="9525">
            <a:noFill/>
          </a:ln>
        </p:spPr>
        <p:txBody>
          <a:bodyPr wrap="square" anchor="t" anchorCtr="0">
            <a:spAutoFit/>
          </a:bodyPr>
          <a:p>
            <a:pPr>
              <a:lnSpc>
                <a:spcPct val="150000"/>
              </a:lnSpc>
            </a:pPr>
            <a:r>
              <a:rPr lang="zh-CN" altLang="en-US" sz="2400" b="1" dirty="0">
                <a:latin typeface="Times New Roman" panose="02020603050405020304" pitchFamily="18" charset="0"/>
                <a:ea typeface="宋体" panose="02010600030101010101" pitchFamily="2" charset="-122"/>
              </a:rPr>
              <a:t>根据计算公式可知：</a:t>
            </a:r>
            <a:endParaRPr lang="zh-CN" altLang="en-US" sz="2400" b="1" dirty="0">
              <a:latin typeface="Times New Roman" panose="02020603050405020304" pitchFamily="18" charset="0"/>
              <a:ea typeface="宋体" panose="02010600030101010101" pitchFamily="2" charset="-122"/>
            </a:endParaRPr>
          </a:p>
          <a:p>
            <a:pPr>
              <a:lnSpc>
                <a:spcPct val="150000"/>
              </a:lnSpc>
            </a:pPr>
            <a:r>
              <a:rPr lang="zh-CN" altLang="en-US" sz="2400" b="1" dirty="0">
                <a:latin typeface="Times New Roman" panose="02020603050405020304" pitchFamily="18" charset="0"/>
                <a:ea typeface="宋体" panose="02010600030101010101" pitchFamily="2" charset="-122"/>
              </a:rPr>
              <a:t> </a:t>
            </a:r>
            <a:r>
              <a:rPr lang="en-US" altLang="zh-CN" sz="2400" b="1" dirty="0">
                <a:latin typeface="Times New Roman" panose="02020603050405020304" pitchFamily="18" charset="0"/>
                <a:ea typeface="宋体" panose="02010600030101010101" pitchFamily="2" charset="-122"/>
              </a:rPr>
              <a:t>        </a:t>
            </a:r>
            <a:r>
              <a:rPr lang="zh-CN" altLang="en-US" sz="2400" b="1" dirty="0">
                <a:latin typeface="Times New Roman" panose="02020603050405020304" pitchFamily="18" charset="0"/>
                <a:ea typeface="宋体" panose="02010600030101010101" pitchFamily="2" charset="-122"/>
              </a:rPr>
              <a:t>现金周转期</a:t>
            </a:r>
            <a:r>
              <a:rPr lang="en-US" altLang="zh-CN" sz="2400" b="1" dirty="0">
                <a:latin typeface="Times New Roman" panose="02020603050405020304" pitchFamily="18" charset="0"/>
                <a:ea typeface="宋体" panose="02010600030101010101" pitchFamily="2" charset="-122"/>
              </a:rPr>
              <a:t>=50+25-30=45(</a:t>
            </a:r>
            <a:r>
              <a:rPr lang="zh-CN" altLang="en-US" sz="2400" b="1" dirty="0">
                <a:latin typeface="Times New Roman" panose="02020603050405020304" pitchFamily="18" charset="0"/>
                <a:ea typeface="宋体" panose="02010600030101010101" pitchFamily="2" charset="-122"/>
              </a:rPr>
              <a:t>天</a:t>
            </a:r>
            <a:r>
              <a:rPr lang="en-US" altLang="zh-CN" sz="2400" b="1" dirty="0">
                <a:latin typeface="Times New Roman" panose="02020603050405020304" pitchFamily="18" charset="0"/>
                <a:ea typeface="宋体" panose="02010600030101010101" pitchFamily="2" charset="-122"/>
              </a:rPr>
              <a:t>)</a:t>
            </a:r>
            <a:endParaRPr lang="en-US" altLang="zh-CN" sz="2400" b="1" dirty="0">
              <a:latin typeface="Times New Roman" panose="02020603050405020304" pitchFamily="18" charset="0"/>
              <a:ea typeface="宋体" panose="02010600030101010101" pitchFamily="2" charset="-122"/>
            </a:endParaRPr>
          </a:p>
          <a:p>
            <a:pPr>
              <a:lnSpc>
                <a:spcPct val="150000"/>
              </a:lnSpc>
            </a:pPr>
            <a:r>
              <a:rPr lang="en-US" altLang="zh-CN" sz="2400" b="1" dirty="0">
                <a:latin typeface="Times New Roman" panose="02020603050405020304" pitchFamily="18" charset="0"/>
                <a:ea typeface="宋体" panose="02010600030101010101" pitchFamily="2" charset="-122"/>
              </a:rPr>
              <a:t>         </a:t>
            </a:r>
            <a:r>
              <a:rPr lang="zh-CN" altLang="en-US" sz="2400" b="1" dirty="0">
                <a:latin typeface="Times New Roman" panose="02020603050405020304" pitchFamily="18" charset="0"/>
                <a:ea typeface="宋体" panose="02010600030101010101" pitchFamily="2" charset="-122"/>
              </a:rPr>
              <a:t>现金周转率</a:t>
            </a:r>
            <a:r>
              <a:rPr lang="en-US" altLang="zh-CN" sz="2400" b="1" dirty="0">
                <a:latin typeface="Times New Roman" panose="02020603050405020304" pitchFamily="18" charset="0"/>
                <a:ea typeface="宋体" panose="02010600030101010101" pitchFamily="2" charset="-122"/>
              </a:rPr>
              <a:t>=360÷45=8(</a:t>
            </a:r>
            <a:r>
              <a:rPr lang="zh-CN" altLang="en-US" sz="2400" b="1" dirty="0">
                <a:latin typeface="Times New Roman" panose="02020603050405020304" pitchFamily="18" charset="0"/>
                <a:ea typeface="宋体" panose="02010600030101010101" pitchFamily="2" charset="-122"/>
              </a:rPr>
              <a:t>次</a:t>
            </a:r>
            <a:r>
              <a:rPr lang="en-US" altLang="zh-CN" sz="2400" b="1" dirty="0">
                <a:latin typeface="Times New Roman" panose="02020603050405020304" pitchFamily="18" charset="0"/>
                <a:ea typeface="宋体" panose="02010600030101010101" pitchFamily="2" charset="-122"/>
              </a:rPr>
              <a:t>)</a:t>
            </a:r>
            <a:endParaRPr lang="en-US" altLang="zh-CN" sz="2400" b="1" dirty="0">
              <a:latin typeface="Times New Roman" panose="02020603050405020304" pitchFamily="18" charset="0"/>
              <a:ea typeface="宋体" panose="02010600030101010101" pitchFamily="2" charset="-122"/>
            </a:endParaRPr>
          </a:p>
          <a:p>
            <a:pPr>
              <a:lnSpc>
                <a:spcPct val="150000"/>
              </a:lnSpc>
            </a:pPr>
            <a:r>
              <a:rPr lang="en-US" altLang="zh-CN" sz="2400" b="1" dirty="0">
                <a:latin typeface="Times New Roman" panose="02020603050405020304" pitchFamily="18" charset="0"/>
                <a:ea typeface="宋体" panose="02010600030101010101" pitchFamily="2" charset="-122"/>
              </a:rPr>
              <a:t>         </a:t>
            </a:r>
            <a:r>
              <a:rPr lang="zh-CN" altLang="en-US" sz="2400" b="1" dirty="0">
                <a:latin typeface="Times New Roman" panose="02020603050405020304" pitchFamily="18" charset="0"/>
                <a:ea typeface="宋体" panose="02010600030101010101" pitchFamily="2" charset="-122"/>
              </a:rPr>
              <a:t>最佳现金持有量</a:t>
            </a:r>
            <a:r>
              <a:rPr lang="en-US" altLang="zh-CN" sz="2400" b="1" dirty="0">
                <a:latin typeface="Times New Roman" panose="02020603050405020304" pitchFamily="18" charset="0"/>
                <a:ea typeface="宋体" panose="02010600030101010101" pitchFamily="2" charset="-122"/>
              </a:rPr>
              <a:t>=3600÷8=450(</a:t>
            </a:r>
            <a:r>
              <a:rPr lang="zh-CN" altLang="en-US" sz="2400" b="1" dirty="0">
                <a:latin typeface="Times New Roman" panose="02020603050405020304" pitchFamily="18" charset="0"/>
                <a:ea typeface="宋体" panose="02010600030101010101" pitchFamily="2" charset="-122"/>
              </a:rPr>
              <a:t>万元</a:t>
            </a:r>
            <a:r>
              <a:rPr lang="en-US" altLang="zh-CN" sz="2400" b="1" dirty="0">
                <a:latin typeface="Times New Roman" panose="02020603050405020304" pitchFamily="18" charset="0"/>
                <a:ea typeface="宋体" panose="02010600030101010101" pitchFamily="2" charset="-122"/>
              </a:rPr>
              <a:t>)</a:t>
            </a:r>
            <a:endParaRPr lang="zh-CN" altLang="en-US" sz="2400" b="1" dirty="0">
              <a:latin typeface="Times New Roman" panose="02020603050405020304" pitchFamily="18" charset="0"/>
              <a:ea typeface="宋体" panose="02010600030101010101" pitchFamily="2" charset="-122"/>
            </a:endParaRPr>
          </a:p>
          <a:p>
            <a:endParaRPr lang="en-US" altLang="zh-CN" sz="2000" dirty="0">
              <a:latin typeface="Arial" panose="020B0604020202020204" pitchFamily="34" charset="0"/>
            </a:endParaRPr>
          </a:p>
          <a:p>
            <a:pPr>
              <a:lnSpc>
                <a:spcPct val="150000"/>
              </a:lnSpc>
              <a:buFont typeface="Wingdings" panose="05000000000000000000" pitchFamily="2" charset="2"/>
              <a:buChar char="Ø"/>
            </a:pPr>
            <a:r>
              <a:rPr lang="zh-CN" altLang="en-US" sz="2000" b="1" dirty="0">
                <a:latin typeface="宋体" panose="02010600030101010101" pitchFamily="2" charset="-122"/>
                <a:ea typeface="宋体" panose="02010600030101010101" pitchFamily="2" charset="-122"/>
              </a:rPr>
              <a:t>现金周转模式通俗易懂，计算简便。但它是以材料采购与产品销售所产生的现金流量在数量上大体一致、公司的生产经营过程在一年中平稳进行为前提条件的。如果这种假设条件不能存在</a:t>
            </a:r>
            <a:r>
              <a:rPr lang="en-US" altLang="zh-CN" sz="2000" b="1" dirty="0">
                <a:latin typeface="宋体" panose="02010600030101010101" pitchFamily="2" charset="-122"/>
                <a:ea typeface="宋体" panose="02010600030101010101" pitchFamily="2" charset="-122"/>
              </a:rPr>
              <a:t>, </a:t>
            </a:r>
            <a:r>
              <a:rPr lang="zh-CN" altLang="en-US" sz="2000" b="1" dirty="0">
                <a:latin typeface="宋体" panose="02010600030101010101" pitchFamily="2" charset="-122"/>
                <a:ea typeface="宋体" panose="02010600030101010101" pitchFamily="2" charset="-122"/>
              </a:rPr>
              <a:t>计算出来的最佳现金持有量将会出现偏差。</a:t>
            </a:r>
            <a:endParaRPr lang="zh-CN" altLang="en-US" sz="2000" b="1" dirty="0">
              <a:latin typeface="宋体" panose="02010600030101010101" pitchFamily="2" charset="-122"/>
              <a:ea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Rectangle 4"/>
          <p:cNvSpPr>
            <a:spLocks noGrp="1"/>
          </p:cNvSpPr>
          <p:nvPr>
            <p:ph type="body" sz="half" idx="1"/>
          </p:nvPr>
        </p:nvSpPr>
        <p:spPr>
          <a:xfrm>
            <a:off x="304800" y="381000"/>
            <a:ext cx="8653145" cy="534035"/>
          </a:xfrm>
          <a:solidFill>
            <a:schemeClr val="bg1"/>
          </a:solidFill>
        </p:spPr>
        <p:txBody>
          <a:bodyPr wrap="square" lIns="91440" tIns="45720" rIns="91440" bIns="45720" anchor="t" anchorCtr="0"/>
          <a:p>
            <a:pPr marL="0" indent="0">
              <a:buClr>
                <a:schemeClr val="folHlink"/>
              </a:buClr>
              <a:buSzTx/>
              <a:buFont typeface="Wingdings" panose="05000000000000000000" pitchFamily="2" charset="2"/>
              <a:buNone/>
            </a:pPr>
            <a:r>
              <a:rPr lang="zh-CN" sz="2800" b="1" dirty="0">
                <a:solidFill>
                  <a:srgbClr val="FF0000"/>
                </a:solidFill>
                <a:ea typeface="宋体" panose="02010600030101010101" pitchFamily="2" charset="-122"/>
              </a:rPr>
              <a:t>（二）现金回收管理</a:t>
            </a:r>
            <a:endParaRPr lang="zh-CN" sz="2800" b="1" dirty="0">
              <a:solidFill>
                <a:srgbClr val="FF0000"/>
              </a:solidFill>
              <a:ea typeface="宋体" panose="02010600030101010101" pitchFamily="2" charset="-122"/>
            </a:endParaRPr>
          </a:p>
        </p:txBody>
      </p:sp>
      <p:sp>
        <p:nvSpPr>
          <p:cNvPr id="28674" name="Rectangle 7"/>
          <p:cNvSpPr/>
          <p:nvPr/>
        </p:nvSpPr>
        <p:spPr>
          <a:xfrm>
            <a:off x="0" y="281940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28675" name="Rectangle 9"/>
          <p:cNvSpPr/>
          <p:nvPr/>
        </p:nvSpPr>
        <p:spPr>
          <a:xfrm>
            <a:off x="0" y="3548063"/>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cxnSp>
        <p:nvCxnSpPr>
          <p:cNvPr id="13" name="直接连接符 12"/>
          <p:cNvCxnSpPr/>
          <p:nvPr/>
        </p:nvCxnSpPr>
        <p:spPr>
          <a:xfrm>
            <a:off x="1371600" y="2286000"/>
            <a:ext cx="1828800" cy="381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677" name="TextBox 7"/>
          <p:cNvSpPr txBox="1"/>
          <p:nvPr/>
        </p:nvSpPr>
        <p:spPr>
          <a:xfrm>
            <a:off x="228600" y="990600"/>
            <a:ext cx="8676005" cy="1198880"/>
          </a:xfrm>
          <a:prstGeom prst="rect">
            <a:avLst/>
          </a:prstGeom>
          <a:noFill/>
          <a:ln w="9525">
            <a:noFill/>
          </a:ln>
        </p:spPr>
        <p:txBody>
          <a:bodyPr wrap="square" anchor="t" anchorCtr="0">
            <a:spAutoFit/>
          </a:bodyPr>
          <a:p>
            <a:pPr>
              <a:lnSpc>
                <a:spcPct val="150000"/>
              </a:lnSpc>
            </a:pPr>
            <a:r>
              <a:rPr lang="zh-CN" altLang="en-US" sz="2400" b="1" dirty="0">
                <a:latin typeface="Times New Roman" panose="02020603050405020304" pitchFamily="18" charset="0"/>
                <a:ea typeface="宋体" panose="02010600030101010101" pitchFamily="2" charset="-122"/>
              </a:rPr>
              <a:t>为了加速现金的周转，企业应尽量缩短账款的回收时间。一般来说，普通的现金回收系统如下图所示。                                  </a:t>
            </a:r>
            <a:endParaRPr lang="zh-CN" altLang="en-US" sz="2400" b="1" dirty="0">
              <a:latin typeface="Times New Roman" panose="02020603050405020304" pitchFamily="18" charset="0"/>
              <a:ea typeface="宋体" panose="02010600030101010101" pitchFamily="2" charset="-122"/>
            </a:endParaRPr>
          </a:p>
        </p:txBody>
      </p:sp>
      <p:pic>
        <p:nvPicPr>
          <p:cNvPr id="216" name="图片 6" descr="IMG_256"/>
          <p:cNvPicPr>
            <a:picLocks noChangeAspect="1"/>
          </p:cNvPicPr>
          <p:nvPr>
            <p:custDataLst>
              <p:tags r:id="rId1"/>
            </p:custDataLst>
          </p:nvPr>
        </p:nvPicPr>
        <p:blipFill>
          <a:blip r:embed="rId2"/>
          <a:stretch>
            <a:fillRect/>
          </a:stretch>
        </p:blipFill>
        <p:spPr>
          <a:xfrm>
            <a:off x="940435" y="2417445"/>
            <a:ext cx="7146290" cy="1543685"/>
          </a:xfrm>
          <a:prstGeom prst="rect">
            <a:avLst/>
          </a:prstGeom>
          <a:noFill/>
          <a:ln w="9525">
            <a:noFill/>
          </a:ln>
        </p:spPr>
      </p:pic>
      <p:sp>
        <p:nvSpPr>
          <p:cNvPr id="100" name="文本框 99"/>
          <p:cNvSpPr txBox="1"/>
          <p:nvPr/>
        </p:nvSpPr>
        <p:spPr>
          <a:xfrm>
            <a:off x="762000" y="4343400"/>
            <a:ext cx="7816850" cy="1014730"/>
          </a:xfrm>
          <a:prstGeom prst="rect">
            <a:avLst/>
          </a:prstGeom>
          <a:noFill/>
          <a:ln w="9525">
            <a:noFill/>
          </a:ln>
        </p:spPr>
        <p:txBody>
          <a:bodyPr wrap="square">
            <a:spAutoFit/>
          </a:bodyPr>
          <a:p>
            <a:pPr indent="266700">
              <a:lnSpc>
                <a:spcPct val="150000"/>
              </a:lnSpc>
            </a:pPr>
            <a:r>
              <a:rPr lang="zh-CN" sz="2000" b="1">
                <a:latin typeface="Calibri" panose="020F0502020204030204" charset="0"/>
                <a:ea typeface="宋体" panose="02010600030101010101" pitchFamily="2" charset="-122"/>
              </a:rPr>
              <a:t>其中：①、②表示邮寄支票；③表示处理支票并存入银行；④、⑤表示转账；⑥表示支付支票；⑦表示存入银行，成为可用资金。</a:t>
            </a:r>
            <a:endParaRPr lang="zh-CN" altLang="en-US" sz="2000" b="1">
              <a:latin typeface="Calibri" panose="020F0502020204030204" charset="0"/>
              <a:ea typeface="宋体" panose="02010600030101010101"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Rectangle 4"/>
          <p:cNvSpPr>
            <a:spLocks noGrp="1"/>
          </p:cNvSpPr>
          <p:nvPr>
            <p:ph type="body" sz="half" idx="1"/>
          </p:nvPr>
        </p:nvSpPr>
        <p:spPr>
          <a:xfrm>
            <a:off x="280035" y="685800"/>
            <a:ext cx="8653145" cy="534035"/>
          </a:xfrm>
          <a:solidFill>
            <a:schemeClr val="bg1"/>
          </a:solidFill>
        </p:spPr>
        <p:txBody>
          <a:bodyPr wrap="square" lIns="91440" tIns="45720" rIns="91440" bIns="45720" anchor="t" anchorCtr="0"/>
          <a:p>
            <a:pPr marL="0" indent="0">
              <a:buClr>
                <a:schemeClr val="folHlink"/>
              </a:buClr>
              <a:buSzTx/>
              <a:buFont typeface="Wingdings" panose="05000000000000000000" pitchFamily="2" charset="2"/>
              <a:buNone/>
            </a:pPr>
            <a:r>
              <a:rPr lang="zh-CN" sz="2800" b="1" dirty="0">
                <a:solidFill>
                  <a:srgbClr val="FF0000"/>
                </a:solidFill>
                <a:ea typeface="宋体" panose="02010600030101010101" pitchFamily="2" charset="-122"/>
              </a:rPr>
              <a:t>（三）现金支出管理</a:t>
            </a:r>
            <a:endParaRPr lang="zh-CN" sz="2800" b="1" dirty="0">
              <a:solidFill>
                <a:srgbClr val="FF0000"/>
              </a:solidFill>
              <a:ea typeface="宋体" panose="02010600030101010101" pitchFamily="2" charset="-122"/>
            </a:endParaRPr>
          </a:p>
        </p:txBody>
      </p:sp>
      <p:sp>
        <p:nvSpPr>
          <p:cNvPr id="28674" name="Rectangle 7"/>
          <p:cNvSpPr/>
          <p:nvPr/>
        </p:nvSpPr>
        <p:spPr>
          <a:xfrm>
            <a:off x="0" y="281940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28675" name="Rectangle 9"/>
          <p:cNvSpPr/>
          <p:nvPr/>
        </p:nvSpPr>
        <p:spPr>
          <a:xfrm>
            <a:off x="0" y="3548063"/>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cxnSp>
        <p:nvCxnSpPr>
          <p:cNvPr id="13" name="直接连接符 12"/>
          <p:cNvCxnSpPr/>
          <p:nvPr/>
        </p:nvCxnSpPr>
        <p:spPr>
          <a:xfrm>
            <a:off x="1371600" y="2286000"/>
            <a:ext cx="1828800" cy="381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677" name="TextBox 7"/>
          <p:cNvSpPr txBox="1"/>
          <p:nvPr/>
        </p:nvSpPr>
        <p:spPr>
          <a:xfrm>
            <a:off x="280035" y="1295400"/>
            <a:ext cx="8676005" cy="3969385"/>
          </a:xfrm>
          <a:prstGeom prst="rect">
            <a:avLst/>
          </a:prstGeom>
          <a:noFill/>
          <a:ln w="9525">
            <a:noFill/>
          </a:ln>
        </p:spPr>
        <p:txBody>
          <a:bodyPr wrap="square" anchor="t" anchorCtr="0">
            <a:spAutoFit/>
          </a:bodyPr>
          <a:p>
            <a:pPr>
              <a:lnSpc>
                <a:spcPct val="150000"/>
              </a:lnSpc>
            </a:pPr>
            <a:r>
              <a:rPr lang="zh-CN" altLang="en-US" sz="2400" b="1" dirty="0">
                <a:latin typeface="Times New Roman" panose="02020603050405020304" pitchFamily="18" charset="0"/>
                <a:ea typeface="宋体" panose="02010600030101010101" pitchFamily="2" charset="-122"/>
              </a:rPr>
              <a:t>现金支出管理主要是在合理合法的前提下，控制现金的支出和尽可能延缓现金的支出时间。具体而言，现金支出管理可采用以下几种方法：</a:t>
            </a:r>
            <a:endParaRPr lang="zh-CN" altLang="en-US" sz="2400" b="1" dirty="0">
              <a:latin typeface="Times New Roman" panose="02020603050405020304" pitchFamily="18" charset="0"/>
              <a:ea typeface="宋体" panose="02010600030101010101" pitchFamily="2" charset="-122"/>
            </a:endParaRPr>
          </a:p>
          <a:p>
            <a:pPr>
              <a:lnSpc>
                <a:spcPct val="150000"/>
              </a:lnSpc>
            </a:pPr>
            <a:r>
              <a:rPr lang="zh-CN" altLang="en-US" sz="2400" b="1" dirty="0">
                <a:latin typeface="Times New Roman" panose="02020603050405020304" pitchFamily="18" charset="0"/>
                <a:ea typeface="宋体" panose="02010600030101010101" pitchFamily="2" charset="-122"/>
              </a:rPr>
              <a:t>1.采用零余额账户的方法控制现金支出</a:t>
            </a:r>
            <a:endParaRPr lang="zh-CN" altLang="en-US" sz="2400" b="1" dirty="0">
              <a:latin typeface="Times New Roman" panose="02020603050405020304" pitchFamily="18" charset="0"/>
              <a:ea typeface="宋体" panose="02010600030101010101" pitchFamily="2" charset="-122"/>
            </a:endParaRPr>
          </a:p>
          <a:p>
            <a:pPr>
              <a:lnSpc>
                <a:spcPct val="150000"/>
              </a:lnSpc>
            </a:pPr>
            <a:r>
              <a:rPr lang="zh-CN" altLang="en-US" sz="2400" b="1" dirty="0">
                <a:latin typeface="Times New Roman" panose="02020603050405020304" pitchFamily="18" charset="0"/>
                <a:ea typeface="宋体" panose="02010600030101010101" pitchFamily="2" charset="-122"/>
              </a:rPr>
              <a:t>2.合理使用现金“浮游量”</a:t>
            </a:r>
            <a:endParaRPr lang="zh-CN" altLang="en-US" sz="2400" b="1" dirty="0">
              <a:latin typeface="Times New Roman" panose="02020603050405020304" pitchFamily="18" charset="0"/>
              <a:ea typeface="宋体" panose="02010600030101010101" pitchFamily="2" charset="-122"/>
            </a:endParaRPr>
          </a:p>
          <a:p>
            <a:pPr>
              <a:lnSpc>
                <a:spcPct val="150000"/>
              </a:lnSpc>
            </a:pPr>
            <a:r>
              <a:rPr lang="zh-CN" altLang="en-US" sz="2400" b="1" dirty="0">
                <a:latin typeface="Times New Roman" panose="02020603050405020304" pitchFamily="18" charset="0"/>
                <a:ea typeface="宋体" panose="02010600030101010101" pitchFamily="2" charset="-122"/>
              </a:rPr>
              <a:t>3.采用承兑汇票延迟付款 </a:t>
            </a:r>
            <a:endParaRPr lang="zh-CN" altLang="en-US" sz="2400" b="1" dirty="0">
              <a:latin typeface="Times New Roman" panose="02020603050405020304" pitchFamily="18" charset="0"/>
              <a:ea typeface="宋体" panose="02010600030101010101" pitchFamily="2" charset="-122"/>
            </a:endParaRPr>
          </a:p>
          <a:p>
            <a:pPr>
              <a:lnSpc>
                <a:spcPct val="150000"/>
              </a:lnSpc>
            </a:pPr>
            <a:r>
              <a:rPr lang="zh-CN" altLang="en-US" sz="2400" b="1" dirty="0">
                <a:latin typeface="Times New Roman" panose="02020603050405020304" pitchFamily="18" charset="0"/>
                <a:ea typeface="宋体" panose="02010600030101010101" pitchFamily="2" charset="-122"/>
              </a:rPr>
              <a:t>4.尽量推迟支付应付账款的时间                      </a:t>
            </a:r>
            <a:endParaRPr lang="zh-CN" altLang="en-US" sz="2400" b="1" dirty="0">
              <a:latin typeface="Times New Roman" panose="02020603050405020304" pitchFamily="18" charset="0"/>
              <a:ea typeface="宋体" panose="02010600030101010101"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9937" name="Group 35"/>
          <p:cNvGrpSpPr/>
          <p:nvPr/>
        </p:nvGrpSpPr>
        <p:grpSpPr>
          <a:xfrm>
            <a:off x="673100" y="1524000"/>
            <a:ext cx="1820863" cy="4248150"/>
            <a:chOff x="1020" y="482"/>
            <a:chExt cx="1147" cy="2676"/>
          </a:xfrm>
        </p:grpSpPr>
        <p:sp>
          <p:nvSpPr>
            <p:cNvPr id="39938" name="Freeform 36"/>
            <p:cNvSpPr/>
            <p:nvPr/>
          </p:nvSpPr>
          <p:spPr>
            <a:xfrm flipV="1">
              <a:off x="1156" y="1797"/>
              <a:ext cx="998" cy="1361"/>
            </a:xfrm>
            <a:custGeom>
              <a:avLst/>
              <a:gdLst/>
              <a:ahLst/>
              <a:cxnLst>
                <a:cxn ang="0">
                  <a:pos x="144" y="1594"/>
                </a:cxn>
                <a:cxn ang="0">
                  <a:pos x="157" y="518"/>
                </a:cxn>
                <a:cxn ang="0">
                  <a:pos x="323" y="321"/>
                </a:cxn>
                <a:cxn ang="0">
                  <a:pos x="881" y="309"/>
                </a:cxn>
                <a:cxn ang="0">
                  <a:pos x="881" y="488"/>
                </a:cxn>
                <a:cxn ang="0">
                  <a:pos x="1142" y="234"/>
                </a:cxn>
                <a:cxn ang="0">
                  <a:pos x="872" y="0"/>
                </a:cxn>
                <a:cxn ang="0">
                  <a:pos x="874" y="140"/>
                </a:cxn>
                <a:cxn ang="0">
                  <a:pos x="286" y="143"/>
                </a:cxn>
                <a:cxn ang="0">
                  <a:pos x="0" y="455"/>
                </a:cxn>
                <a:cxn ang="0">
                  <a:pos x="0" y="1614"/>
                </a:cxn>
                <a:cxn ang="0">
                  <a:pos x="144" y="1594"/>
                </a:cxn>
              </a:cxnLst>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1"/>
            </a:solidFill>
            <a:ln w="9525">
              <a:noFill/>
            </a:ln>
          </p:spPr>
          <p:txBody>
            <a:bodyPr/>
            <a:p>
              <a:endParaRPr lang="zh-CN" altLang="en-US"/>
            </a:p>
          </p:txBody>
        </p:sp>
        <p:sp>
          <p:nvSpPr>
            <p:cNvPr id="39939" name="Freeform 37"/>
            <p:cNvSpPr/>
            <p:nvPr/>
          </p:nvSpPr>
          <p:spPr>
            <a:xfrm rot="-5400000">
              <a:off x="1435" y="789"/>
              <a:ext cx="301" cy="1134"/>
            </a:xfrm>
            <a:custGeom>
              <a:avLst/>
              <a:gdLst/>
              <a:ahLst/>
              <a:cxnLst>
                <a:cxn ang="0">
                  <a:pos x="350" y="8"/>
                </a:cxn>
                <a:cxn ang="0">
                  <a:pos x="426" y="3122"/>
                </a:cxn>
                <a:cxn ang="0">
                  <a:pos x="0" y="3137"/>
                </a:cxn>
                <a:cxn ang="0">
                  <a:pos x="687" y="3997"/>
                </a:cxn>
                <a:cxn ang="0">
                  <a:pos x="1352" y="3137"/>
                </a:cxn>
                <a:cxn ang="0">
                  <a:pos x="952" y="3137"/>
                </a:cxn>
                <a:cxn ang="0">
                  <a:pos x="943" y="0"/>
                </a:cxn>
                <a:cxn ang="0">
                  <a:pos x="350" y="8"/>
                </a:cxn>
              </a:cxnLst>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accent1"/>
            </a:solidFill>
            <a:ln w="9525">
              <a:noFill/>
            </a:ln>
          </p:spPr>
          <p:txBody>
            <a:bodyPr/>
            <a:p>
              <a:endParaRPr lang="zh-CN" altLang="en-US"/>
            </a:p>
          </p:txBody>
        </p:sp>
        <p:sp>
          <p:nvSpPr>
            <p:cNvPr id="39940" name="Freeform 38"/>
            <p:cNvSpPr/>
            <p:nvPr/>
          </p:nvSpPr>
          <p:spPr>
            <a:xfrm>
              <a:off x="1153" y="482"/>
              <a:ext cx="1014" cy="1360"/>
            </a:xfrm>
            <a:custGeom>
              <a:avLst/>
              <a:gdLst/>
              <a:ahLst/>
              <a:cxnLst>
                <a:cxn ang="0">
                  <a:pos x="151" y="1590"/>
                </a:cxn>
                <a:cxn ang="0">
                  <a:pos x="164" y="518"/>
                </a:cxn>
                <a:cxn ang="0">
                  <a:pos x="339" y="320"/>
                </a:cxn>
                <a:cxn ang="0">
                  <a:pos x="925" y="307"/>
                </a:cxn>
                <a:cxn ang="0">
                  <a:pos x="925" y="487"/>
                </a:cxn>
                <a:cxn ang="0">
                  <a:pos x="1198" y="234"/>
                </a:cxn>
                <a:cxn ang="0">
                  <a:pos x="914" y="0"/>
                </a:cxn>
                <a:cxn ang="0">
                  <a:pos x="916" y="140"/>
                </a:cxn>
                <a:cxn ang="0">
                  <a:pos x="300" y="143"/>
                </a:cxn>
                <a:cxn ang="0">
                  <a:pos x="0" y="454"/>
                </a:cxn>
                <a:cxn ang="0">
                  <a:pos x="0" y="1611"/>
                </a:cxn>
                <a:cxn ang="0">
                  <a:pos x="151" y="1590"/>
                </a:cxn>
              </a:cxnLst>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1"/>
            </a:solidFill>
            <a:ln w="9525">
              <a:noFill/>
            </a:ln>
          </p:spPr>
          <p:txBody>
            <a:bodyPr/>
            <a:p>
              <a:endParaRPr lang="zh-CN" altLang="en-US"/>
            </a:p>
          </p:txBody>
        </p:sp>
        <p:sp>
          <p:nvSpPr>
            <p:cNvPr id="39941" name="Freeform 39"/>
            <p:cNvSpPr/>
            <p:nvPr/>
          </p:nvSpPr>
          <p:spPr>
            <a:xfrm rot="-5400000">
              <a:off x="1413" y="1720"/>
              <a:ext cx="301" cy="1089"/>
            </a:xfrm>
            <a:custGeom>
              <a:avLst/>
              <a:gdLst/>
              <a:ahLst/>
              <a:cxnLst>
                <a:cxn ang="0">
                  <a:pos x="350" y="7"/>
                </a:cxn>
                <a:cxn ang="0">
                  <a:pos x="426" y="2766"/>
                </a:cxn>
                <a:cxn ang="0">
                  <a:pos x="0" y="2780"/>
                </a:cxn>
                <a:cxn ang="0">
                  <a:pos x="687" y="3539"/>
                </a:cxn>
                <a:cxn ang="0">
                  <a:pos x="1352" y="2780"/>
                </a:cxn>
                <a:cxn ang="0">
                  <a:pos x="952" y="2780"/>
                </a:cxn>
                <a:cxn ang="0">
                  <a:pos x="943" y="0"/>
                </a:cxn>
                <a:cxn ang="0">
                  <a:pos x="350" y="7"/>
                </a:cxn>
              </a:cxnLst>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accent1"/>
            </a:solidFill>
            <a:ln w="9525">
              <a:noFill/>
            </a:ln>
          </p:spPr>
          <p:txBody>
            <a:bodyPr/>
            <a:p>
              <a:endParaRPr lang="zh-CN" altLang="en-US"/>
            </a:p>
          </p:txBody>
        </p:sp>
      </p:grpSp>
      <p:sp>
        <p:nvSpPr>
          <p:cNvPr id="39942" name="Rectangle 2"/>
          <p:cNvSpPr>
            <a:spLocks noGrp="1"/>
          </p:cNvSpPr>
          <p:nvPr>
            <p:ph type="title"/>
          </p:nvPr>
        </p:nvSpPr>
        <p:spPr>
          <a:xfrm>
            <a:off x="381000" y="228600"/>
            <a:ext cx="8229600" cy="868363"/>
          </a:xfrm>
        </p:spPr>
        <p:txBody>
          <a:bodyPr wrap="square" lIns="91440" tIns="45720" rIns="91440" bIns="45720" anchor="ctr" anchorCtr="0"/>
          <a:p>
            <a:pPr eaLnBrk="1" hangingPunct="1"/>
            <a:r>
              <a:rPr lang="zh-CN" altLang="en-US" sz="3200" i="0" dirty="0">
                <a:ea typeface="宋体" panose="02010600030101010101" pitchFamily="2" charset="-122"/>
              </a:rPr>
              <a:t>第三节  应收账款管理</a:t>
            </a:r>
            <a:endParaRPr lang="zh-CN" altLang="en-US" sz="3200" i="0" dirty="0">
              <a:ea typeface="宋体" panose="02010600030101010101" pitchFamily="2" charset="-122"/>
            </a:endParaRPr>
          </a:p>
        </p:txBody>
      </p:sp>
      <p:sp>
        <p:nvSpPr>
          <p:cNvPr id="40967" name="AutoShape 7"/>
          <p:cNvSpPr>
            <a:spLocks noChangeArrowheads="1"/>
          </p:cNvSpPr>
          <p:nvPr/>
        </p:nvSpPr>
        <p:spPr bwMode="gray">
          <a:xfrm>
            <a:off x="3094038" y="2611438"/>
            <a:ext cx="5457825" cy="779463"/>
          </a:xfrm>
          <a:prstGeom prst="roundRect">
            <a:avLst>
              <a:gd name="adj" fmla="val 11505"/>
            </a:avLst>
          </a:prstGeom>
          <a:gradFill rotWithShape="1">
            <a:gsLst>
              <a:gs pos="0">
                <a:schemeClr val="folHlink"/>
              </a:gs>
              <a:gs pos="100000">
                <a:schemeClr val="folHlink">
                  <a:gamma/>
                  <a:shade val="46275"/>
                  <a:invGamma/>
                  <a:alpha val="0"/>
                </a:schemeClr>
              </a:gs>
            </a:gsLst>
            <a:lin ang="0" scaled="1"/>
          </a:gradFill>
          <a:ln w="6350" algn="ctr">
            <a:noFill/>
            <a:prstDash val="sysDot"/>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944" name="AutoShape 8"/>
          <p:cNvSpPr/>
          <p:nvPr/>
        </p:nvSpPr>
        <p:spPr>
          <a:xfrm>
            <a:off x="3973513" y="3057525"/>
            <a:ext cx="376237" cy="344488"/>
          </a:xfrm>
          <a:prstGeom prst="rightArrow">
            <a:avLst>
              <a:gd name="adj1" fmla="val 50000"/>
              <a:gd name="adj2" fmla="val 45501"/>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40969" name="AutoShape 9"/>
          <p:cNvSpPr>
            <a:spLocks noChangeArrowheads="1"/>
          </p:cNvSpPr>
          <p:nvPr/>
        </p:nvSpPr>
        <p:spPr bwMode="ltGray">
          <a:xfrm>
            <a:off x="3263900" y="3810000"/>
            <a:ext cx="5422900" cy="857250"/>
          </a:xfrm>
          <a:prstGeom prst="roundRect">
            <a:avLst>
              <a:gd name="adj" fmla="val 11505"/>
            </a:avLst>
          </a:prstGeom>
          <a:gradFill rotWithShape="1">
            <a:gsLst>
              <a:gs pos="0">
                <a:schemeClr val="accent2"/>
              </a:gs>
              <a:gs pos="100000">
                <a:schemeClr val="accent2">
                  <a:gamma/>
                  <a:shade val="46275"/>
                  <a:invGamma/>
                  <a:alpha val="0"/>
                </a:schemeClr>
              </a:gs>
            </a:gsLst>
            <a:lin ang="0" scaled="1"/>
          </a:gradFill>
          <a:ln w="6350" algn="ctr">
            <a:noFill/>
            <a:prstDash val="sysDot"/>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946" name="AutoShape 10"/>
          <p:cNvSpPr/>
          <p:nvPr/>
        </p:nvSpPr>
        <p:spPr>
          <a:xfrm>
            <a:off x="3943350" y="4284663"/>
            <a:ext cx="376238" cy="347662"/>
          </a:xfrm>
          <a:prstGeom prst="rightArrow">
            <a:avLst>
              <a:gd name="adj1" fmla="val 50000"/>
              <a:gd name="adj2" fmla="val 45086"/>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40971" name="AutoShape 11"/>
          <p:cNvSpPr>
            <a:spLocks noChangeArrowheads="1"/>
          </p:cNvSpPr>
          <p:nvPr/>
        </p:nvSpPr>
        <p:spPr bwMode="gray">
          <a:xfrm>
            <a:off x="3352483" y="1403033"/>
            <a:ext cx="5457825" cy="827088"/>
          </a:xfrm>
          <a:prstGeom prst="roundRect">
            <a:avLst>
              <a:gd name="adj" fmla="val 11505"/>
            </a:avLst>
          </a:prstGeom>
          <a:gradFill rotWithShape="1">
            <a:gsLst>
              <a:gs pos="0">
                <a:schemeClr val="hlink">
                  <a:alpha val="80000"/>
                </a:schemeClr>
              </a:gs>
              <a:gs pos="100000">
                <a:schemeClr val="hlink">
                  <a:gamma/>
                  <a:shade val="46275"/>
                  <a:invGamma/>
                  <a:alpha val="0"/>
                </a:schemeClr>
              </a:gs>
            </a:gsLst>
            <a:lin ang="0" scaled="1"/>
          </a:gradFill>
          <a:ln w="6350" algn="ctr">
            <a:noFill/>
            <a:prstDash val="sysDot"/>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948" name="AutoShape 12"/>
          <p:cNvSpPr/>
          <p:nvPr/>
        </p:nvSpPr>
        <p:spPr>
          <a:xfrm>
            <a:off x="3963988" y="1892300"/>
            <a:ext cx="376237" cy="344488"/>
          </a:xfrm>
          <a:prstGeom prst="rightArrow">
            <a:avLst>
              <a:gd name="adj1" fmla="val 50000"/>
              <a:gd name="adj2" fmla="val 45501"/>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40973" name="AutoShape 13"/>
          <p:cNvSpPr>
            <a:spLocks noChangeArrowheads="1"/>
          </p:cNvSpPr>
          <p:nvPr/>
        </p:nvSpPr>
        <p:spPr bwMode="gray">
          <a:xfrm>
            <a:off x="2520950" y="1238885"/>
            <a:ext cx="1628775" cy="1164590"/>
          </a:xfrm>
          <a:prstGeom prst="roundRect">
            <a:avLst>
              <a:gd name="adj" fmla="val 11921"/>
            </a:avLst>
          </a:prstGeom>
          <a:gradFill rotWithShape="1">
            <a:gsLst>
              <a:gs pos="0">
                <a:schemeClr val="hlink"/>
              </a:gs>
              <a:gs pos="100000">
                <a:schemeClr val="hlink">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74" name="Freeform 14"/>
          <p:cNvSpPr/>
          <p:nvPr/>
        </p:nvSpPr>
        <p:spPr bwMode="gray">
          <a:xfrm>
            <a:off x="2584450" y="1495425"/>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75" name="AutoShape 15"/>
          <p:cNvSpPr>
            <a:spLocks noChangeArrowheads="1"/>
          </p:cNvSpPr>
          <p:nvPr/>
        </p:nvSpPr>
        <p:spPr bwMode="gray">
          <a:xfrm>
            <a:off x="2524125" y="2601913"/>
            <a:ext cx="1628775" cy="788988"/>
          </a:xfrm>
          <a:prstGeom prst="roundRect">
            <a:avLst>
              <a:gd name="adj" fmla="val 11921"/>
            </a:avLst>
          </a:prstGeom>
          <a:gradFill rotWithShape="1">
            <a:gsLst>
              <a:gs pos="0">
                <a:schemeClr val="folHlink"/>
              </a:gs>
              <a:gs pos="100000">
                <a:schemeClr val="folHlink">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76" name="Freeform 16"/>
          <p:cNvSpPr/>
          <p:nvPr/>
        </p:nvSpPr>
        <p:spPr bwMode="gray">
          <a:xfrm>
            <a:off x="2578100" y="2667000"/>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folHlink">
                  <a:gamma/>
                  <a:tint val="48627"/>
                  <a:invGamma/>
                </a:schemeClr>
              </a:gs>
              <a:gs pos="50000">
                <a:schemeClr val="folHlink">
                  <a:alpha val="0"/>
                </a:schemeClr>
              </a:gs>
              <a:gs pos="100000">
                <a:schemeClr val="folHlink">
                  <a:gamma/>
                  <a:tint val="48627"/>
                  <a:invGamma/>
                </a:schemeClr>
              </a:gs>
            </a:gsLst>
            <a:lin ang="2700000" scaled="1"/>
          </a:gra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77" name="AutoShape 17"/>
          <p:cNvSpPr>
            <a:spLocks noChangeArrowheads="1"/>
          </p:cNvSpPr>
          <p:nvPr/>
        </p:nvSpPr>
        <p:spPr bwMode="gray">
          <a:xfrm>
            <a:off x="2501900" y="3810000"/>
            <a:ext cx="1628775" cy="866775"/>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78" name="Freeform 18"/>
          <p:cNvSpPr/>
          <p:nvPr/>
        </p:nvSpPr>
        <p:spPr bwMode="gray">
          <a:xfrm>
            <a:off x="2555875" y="3865563"/>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9955" name="Picture 19" descr="YG_circle001"/>
          <p:cNvPicPr>
            <a:picLocks noChangeAspect="1"/>
          </p:cNvPicPr>
          <p:nvPr/>
        </p:nvPicPr>
        <p:blipFill>
          <a:blip r:embed="rId1"/>
          <a:stretch>
            <a:fillRect/>
          </a:stretch>
        </p:blipFill>
        <p:spPr>
          <a:xfrm>
            <a:off x="1588" y="2667000"/>
            <a:ext cx="1882775" cy="1908175"/>
          </a:xfrm>
          <a:prstGeom prst="rect">
            <a:avLst/>
          </a:prstGeom>
          <a:noFill/>
          <a:ln w="9525">
            <a:noFill/>
          </a:ln>
        </p:spPr>
      </p:pic>
      <p:sp>
        <p:nvSpPr>
          <p:cNvPr id="40981" name="Text Box 21"/>
          <p:cNvSpPr txBox="1"/>
          <p:nvPr/>
        </p:nvSpPr>
        <p:spPr>
          <a:xfrm>
            <a:off x="4953000" y="2667000"/>
            <a:ext cx="3322955" cy="706755"/>
          </a:xfrm>
          <a:prstGeom prst="rect">
            <a:avLst/>
          </a:prstGeom>
          <a:noFill/>
          <a:ln w="9525">
            <a:noFill/>
          </a:ln>
        </p:spPr>
        <p:txBody>
          <a:bodyPr wrap="square" anchor="t" anchorCtr="0">
            <a:spAutoFit/>
          </a:bodyPr>
          <a:p>
            <a:pPr eaLnBrk="0" hangingPunct="0">
              <a:buFont typeface="Arial" panose="020B0604020202020204" pitchFamily="34" charset="0"/>
              <a:buChar char="•"/>
            </a:pPr>
            <a:r>
              <a:rPr lang="zh-CN" altLang="en-US" sz="2000" b="1" dirty="0">
                <a:latin typeface="Arial" panose="020B0604020202020204" pitchFamily="34" charset="0"/>
                <a:ea typeface="宋体" panose="02010600030101010101" pitchFamily="2" charset="-122"/>
              </a:rPr>
              <a:t>应收账款的功能</a:t>
            </a:r>
            <a:endParaRPr lang="en-US" altLang="zh-CN" sz="2000" b="1" dirty="0">
              <a:latin typeface="Arial" panose="020B0604020202020204" pitchFamily="34" charset="0"/>
              <a:ea typeface="宋体" panose="02010600030101010101" pitchFamily="2" charset="-122"/>
            </a:endParaRPr>
          </a:p>
          <a:p>
            <a:pPr eaLnBrk="0" hangingPunct="0">
              <a:buFont typeface="Arial" panose="020B0604020202020204" pitchFamily="34" charset="0"/>
              <a:buChar char="•"/>
            </a:pPr>
            <a:r>
              <a:rPr lang="zh-CN" altLang="en-US" sz="2000" b="1" dirty="0">
                <a:latin typeface="Arial" panose="020B0604020202020204" pitchFamily="34" charset="0"/>
                <a:ea typeface="宋体" panose="02010600030101010101" pitchFamily="2" charset="-122"/>
              </a:rPr>
              <a:t>应收账款的成本</a:t>
            </a:r>
            <a:endParaRPr lang="en-US" altLang="zh-CN" sz="2000" b="1" dirty="0">
              <a:latin typeface="Arial" panose="020B0604020202020204" pitchFamily="34" charset="0"/>
              <a:ea typeface="宋体" panose="02010600030101010101" pitchFamily="2" charset="-122"/>
            </a:endParaRPr>
          </a:p>
        </p:txBody>
      </p:sp>
      <p:sp>
        <p:nvSpPr>
          <p:cNvPr id="39957" name="Text Box 23"/>
          <p:cNvSpPr txBox="1"/>
          <p:nvPr/>
        </p:nvSpPr>
        <p:spPr>
          <a:xfrm>
            <a:off x="139700" y="3429000"/>
            <a:ext cx="1573213" cy="366713"/>
          </a:xfrm>
          <a:prstGeom prst="rect">
            <a:avLst/>
          </a:prstGeom>
          <a:noFill/>
          <a:ln w="9525">
            <a:noFill/>
          </a:ln>
        </p:spPr>
        <p:txBody>
          <a:bodyPr anchor="t" anchorCtr="0">
            <a:spAutoFit/>
          </a:bodyPr>
          <a:p>
            <a:pPr algn="ctr" eaLnBrk="0" hangingPunct="0"/>
            <a:r>
              <a:rPr lang="zh-CN" altLang="en-US" b="1" dirty="0">
                <a:latin typeface="Arial" panose="020B0604020202020204" pitchFamily="34" charset="0"/>
                <a:ea typeface="宋体" panose="02010600030101010101" pitchFamily="2" charset="-122"/>
              </a:rPr>
              <a:t>应收账款管理</a:t>
            </a:r>
            <a:endParaRPr lang="zh-CN" altLang="en-US" b="1" dirty="0">
              <a:latin typeface="Arial" panose="020B0604020202020204" pitchFamily="34" charset="0"/>
              <a:ea typeface="宋体" panose="02010600030101010101" pitchFamily="2" charset="-122"/>
            </a:endParaRPr>
          </a:p>
        </p:txBody>
      </p:sp>
      <p:sp>
        <p:nvSpPr>
          <p:cNvPr id="39958" name="Text Box 24">
            <a:hlinkClick r:id="rId2" action="ppaction://hlinksldjump"/>
          </p:cNvPr>
          <p:cNvSpPr txBox="1"/>
          <p:nvPr/>
        </p:nvSpPr>
        <p:spPr>
          <a:xfrm>
            <a:off x="2286000" y="1402080"/>
            <a:ext cx="2073910" cy="1052830"/>
          </a:xfrm>
          <a:prstGeom prst="rect">
            <a:avLst/>
          </a:prstGeom>
          <a:noFill/>
          <a:ln w="9525">
            <a:noFill/>
          </a:ln>
        </p:spPr>
        <p:txBody>
          <a:bodyPr wrap="square" anchor="t" anchorCtr="0">
            <a:spAutoFit/>
          </a:bodyPr>
          <a:p>
            <a:pPr algn="ctr">
              <a:lnSpc>
                <a:spcPts val="2500"/>
              </a:lnSpc>
              <a:spcBef>
                <a:spcPts val="0"/>
              </a:spcBef>
            </a:pPr>
            <a:r>
              <a:rPr lang="zh-CN" altLang="en-US" sz="2400" b="1" dirty="0">
                <a:solidFill>
                  <a:srgbClr val="FEFFFF"/>
                </a:solidFill>
                <a:latin typeface="Arial" panose="020B0604020202020204" pitchFamily="34" charset="0"/>
                <a:ea typeface="宋体" panose="02010600030101010101" pitchFamily="2" charset="-122"/>
              </a:rPr>
              <a:t>应收账款管</a:t>
            </a:r>
            <a:endParaRPr lang="zh-CN" altLang="en-US" sz="2400" b="1" dirty="0">
              <a:solidFill>
                <a:srgbClr val="FEFFFF"/>
              </a:solidFill>
              <a:latin typeface="Arial" panose="020B0604020202020204" pitchFamily="34" charset="0"/>
              <a:ea typeface="宋体" panose="02010600030101010101" pitchFamily="2" charset="-122"/>
            </a:endParaRPr>
          </a:p>
          <a:p>
            <a:pPr algn="ctr">
              <a:lnSpc>
                <a:spcPts val="2500"/>
              </a:lnSpc>
              <a:spcBef>
                <a:spcPts val="0"/>
              </a:spcBef>
            </a:pPr>
            <a:r>
              <a:rPr lang="zh-CN" altLang="en-US" sz="2400" b="1" dirty="0">
                <a:solidFill>
                  <a:srgbClr val="FEFFFF"/>
                </a:solidFill>
                <a:latin typeface="Arial" panose="020B0604020202020204" pitchFamily="34" charset="0"/>
                <a:ea typeface="宋体" panose="02010600030101010101" pitchFamily="2" charset="-122"/>
              </a:rPr>
              <a:t>理的目标与</a:t>
            </a:r>
            <a:endParaRPr lang="zh-CN" altLang="en-US" sz="2400" b="1" dirty="0">
              <a:solidFill>
                <a:srgbClr val="FEFFFF"/>
              </a:solidFill>
              <a:latin typeface="Arial" panose="020B0604020202020204" pitchFamily="34" charset="0"/>
              <a:ea typeface="宋体" panose="02010600030101010101" pitchFamily="2" charset="-122"/>
            </a:endParaRPr>
          </a:p>
          <a:p>
            <a:pPr algn="ctr">
              <a:lnSpc>
                <a:spcPts val="2500"/>
              </a:lnSpc>
              <a:spcBef>
                <a:spcPts val="0"/>
              </a:spcBef>
            </a:pPr>
            <a:r>
              <a:rPr lang="zh-CN" altLang="en-US" sz="2400" b="1" dirty="0">
                <a:solidFill>
                  <a:srgbClr val="FEFFFF"/>
                </a:solidFill>
                <a:latin typeface="Arial" panose="020B0604020202020204" pitchFamily="34" charset="0"/>
                <a:ea typeface="宋体" panose="02010600030101010101" pitchFamily="2" charset="-122"/>
              </a:rPr>
              <a:t>内容</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39959" name="Text Box 25">
            <a:hlinkClick r:id="" action="ppaction://noaction"/>
          </p:cNvPr>
          <p:cNvSpPr txBox="1"/>
          <p:nvPr/>
        </p:nvSpPr>
        <p:spPr>
          <a:xfrm>
            <a:off x="2514600" y="2590800"/>
            <a:ext cx="1673225" cy="830263"/>
          </a:xfrm>
          <a:prstGeom prst="rect">
            <a:avLst/>
          </a:prstGeom>
          <a:noFill/>
          <a:ln w="9525">
            <a:noFill/>
          </a:ln>
        </p:spPr>
        <p:txBody>
          <a:bodyPr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功能与成本</a:t>
            </a:r>
            <a:endParaRPr lang="en-US" altLang="zh-CN" sz="2400" b="1" dirty="0">
              <a:solidFill>
                <a:srgbClr val="FEFFFF"/>
              </a:solidFill>
              <a:latin typeface="Arial" panose="020B0604020202020204" pitchFamily="34" charset="0"/>
              <a:ea typeface="宋体" panose="02010600030101010101" pitchFamily="2" charset="-122"/>
            </a:endParaRPr>
          </a:p>
        </p:txBody>
      </p:sp>
      <p:sp>
        <p:nvSpPr>
          <p:cNvPr id="39960" name="AutoShape 33"/>
          <p:cNvSpPr/>
          <p:nvPr/>
        </p:nvSpPr>
        <p:spPr>
          <a:xfrm>
            <a:off x="3721100" y="5029200"/>
            <a:ext cx="5422900" cy="857250"/>
          </a:xfrm>
          <a:prstGeom prst="roundRect">
            <a:avLst>
              <a:gd name="adj" fmla="val 11505"/>
            </a:avLst>
          </a:prstGeom>
          <a:gradFill rotWithShape="1">
            <a:gsLst>
              <a:gs pos="0">
                <a:srgbClr val="FF7C80"/>
              </a:gs>
              <a:gs pos="100000">
                <a:srgbClr val="76393B">
                  <a:alpha val="0"/>
                </a:srgbClr>
              </a:gs>
            </a:gsLst>
            <a:lin ang="0" scaled="1"/>
            <a:tileRect/>
          </a:gradFill>
          <a:ln w="6350">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39961" name="Text Box 40">
            <a:hlinkClick r:id="" action="ppaction://noaction"/>
          </p:cNvPr>
          <p:cNvSpPr txBox="1"/>
          <p:nvPr/>
        </p:nvSpPr>
        <p:spPr>
          <a:xfrm>
            <a:off x="2524125" y="3973195"/>
            <a:ext cx="1673225" cy="398780"/>
          </a:xfrm>
          <a:prstGeom prst="rect">
            <a:avLst/>
          </a:prstGeom>
          <a:noFill/>
          <a:ln w="9525">
            <a:noFill/>
          </a:ln>
        </p:spPr>
        <p:txBody>
          <a:bodyPr anchor="t" anchorCtr="0">
            <a:spAutoFit/>
          </a:bodyPr>
          <a:p>
            <a:pPr algn="ctr">
              <a:spcBef>
                <a:spcPct val="50000"/>
              </a:spcBef>
            </a:pPr>
            <a:r>
              <a:rPr lang="zh-CN" altLang="en-US" sz="2000" b="1" dirty="0">
                <a:solidFill>
                  <a:srgbClr val="FEFFFF"/>
                </a:solidFill>
                <a:latin typeface="Arial" panose="020B0604020202020204" pitchFamily="34" charset="0"/>
                <a:ea typeface="宋体" panose="02010600030101010101" pitchFamily="2" charset="-122"/>
              </a:rPr>
              <a:t>信用政策</a:t>
            </a:r>
            <a:endParaRPr lang="zh-CN" altLang="en-US" sz="2000" b="1" dirty="0">
              <a:solidFill>
                <a:srgbClr val="FEFFFF"/>
              </a:solidFill>
              <a:latin typeface="Arial" panose="020B0604020202020204" pitchFamily="34" charset="0"/>
              <a:ea typeface="宋体" panose="02010600030101010101" pitchFamily="2" charset="-122"/>
            </a:endParaRPr>
          </a:p>
        </p:txBody>
      </p:sp>
      <p:sp>
        <p:nvSpPr>
          <p:cNvPr id="39962" name="AutoShape 44"/>
          <p:cNvSpPr/>
          <p:nvPr/>
        </p:nvSpPr>
        <p:spPr>
          <a:xfrm>
            <a:off x="3949700" y="5486400"/>
            <a:ext cx="376238" cy="347663"/>
          </a:xfrm>
          <a:prstGeom prst="rightArrow">
            <a:avLst>
              <a:gd name="adj1" fmla="val 50000"/>
              <a:gd name="adj2" fmla="val 45086"/>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41003" name="Text Box 43"/>
          <p:cNvSpPr txBox="1"/>
          <p:nvPr/>
        </p:nvSpPr>
        <p:spPr>
          <a:xfrm>
            <a:off x="4919980" y="3886200"/>
            <a:ext cx="3538220" cy="398780"/>
          </a:xfrm>
          <a:prstGeom prst="rect">
            <a:avLst/>
          </a:prstGeom>
          <a:noFill/>
          <a:ln w="9525">
            <a:noFill/>
          </a:ln>
        </p:spPr>
        <p:txBody>
          <a:bodyPr wrap="square" anchor="t" anchorCtr="0">
            <a:spAutoFit/>
          </a:bodyPr>
          <a:p>
            <a:pPr eaLnBrk="0" hangingPunct="0">
              <a:buFont typeface="Arial" panose="020B0604020202020204" pitchFamily="34" charset="0"/>
            </a:pPr>
            <a:r>
              <a:rPr lang="zh-CN" altLang="en-US" sz="2000" b="1" dirty="0">
                <a:latin typeface="Arial" panose="020B0604020202020204" pitchFamily="34" charset="0"/>
                <a:ea typeface="宋体" panose="02010600030101010101" pitchFamily="2" charset="-122"/>
              </a:rPr>
              <a:t>应收账款的信用政策</a:t>
            </a:r>
            <a:endParaRPr lang="en-US" altLang="zh-CN" sz="2000" b="1" dirty="0">
              <a:latin typeface="Arial" panose="020B0604020202020204" pitchFamily="34" charset="0"/>
              <a:ea typeface="宋体" panose="02010600030101010101" pitchFamily="2" charset="-122"/>
            </a:endParaRPr>
          </a:p>
        </p:txBody>
      </p:sp>
      <p:sp>
        <p:nvSpPr>
          <p:cNvPr id="40992" name="AutoShape 32"/>
          <p:cNvSpPr>
            <a:spLocks noChangeArrowheads="1"/>
          </p:cNvSpPr>
          <p:nvPr/>
        </p:nvSpPr>
        <p:spPr bwMode="gray">
          <a:xfrm>
            <a:off x="2501900" y="5029200"/>
            <a:ext cx="1628775" cy="866775"/>
          </a:xfrm>
          <a:prstGeom prst="roundRect">
            <a:avLst>
              <a:gd name="adj" fmla="val 11921"/>
            </a:avLst>
          </a:prstGeom>
          <a:solidFill>
            <a:srgbClr val="FF7C80"/>
          </a:soli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94" name="Freeform 34"/>
          <p:cNvSpPr/>
          <p:nvPr/>
        </p:nvSpPr>
        <p:spPr bwMode="gray">
          <a:xfrm>
            <a:off x="2578100" y="5105400"/>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FF5050">
                  <a:gamma/>
                  <a:tint val="48627"/>
                  <a:invGamma/>
                </a:srgbClr>
              </a:gs>
              <a:gs pos="50000">
                <a:srgbClr val="FF5050">
                  <a:alpha val="0"/>
                </a:srgbClr>
              </a:gs>
              <a:gs pos="100000">
                <a:srgbClr val="FF5050">
                  <a:gamma/>
                  <a:tint val="48627"/>
                  <a:invGamma/>
                </a:srgbClr>
              </a:gs>
            </a:gsLst>
            <a:lin ang="2700000" scaled="1"/>
          </a:gra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967" name="Text Box 42">
            <a:hlinkClick r:id="" action="ppaction://noaction"/>
          </p:cNvPr>
          <p:cNvSpPr txBox="1"/>
          <p:nvPr/>
        </p:nvSpPr>
        <p:spPr>
          <a:xfrm>
            <a:off x="2501900" y="5257800"/>
            <a:ext cx="1673225" cy="457200"/>
          </a:xfrm>
          <a:prstGeom prst="rect">
            <a:avLst/>
          </a:prstGeom>
          <a:noFill/>
          <a:ln w="9525">
            <a:noFill/>
          </a:ln>
        </p:spPr>
        <p:txBody>
          <a:bodyPr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日常管理</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40982" name="Text Box 22"/>
          <p:cNvSpPr txBox="1"/>
          <p:nvPr/>
        </p:nvSpPr>
        <p:spPr>
          <a:xfrm>
            <a:off x="4624705" y="5105400"/>
            <a:ext cx="3714750" cy="706755"/>
          </a:xfrm>
          <a:prstGeom prst="rect">
            <a:avLst/>
          </a:prstGeom>
          <a:noFill/>
          <a:ln w="9525">
            <a:noFill/>
          </a:ln>
        </p:spPr>
        <p:txBody>
          <a:bodyPr wrap="square" anchor="t" anchorCtr="0">
            <a:spAutoFit/>
          </a:bodyPr>
          <a:p>
            <a:r>
              <a:rPr lang="zh-CN" altLang="en-US" sz="2000" b="1" dirty="0">
                <a:latin typeface="宋体" panose="02010600030101010101" pitchFamily="2" charset="-122"/>
                <a:ea typeface="宋体" panose="02010600030101010101" pitchFamily="2" charset="-122"/>
              </a:rPr>
              <a:t>包括对客户的信用调查与评价、应收账款的催收工作等。</a:t>
            </a:r>
            <a:endParaRPr lang="zh-CN" altLang="en-US" sz="2000" b="1" dirty="0">
              <a:latin typeface="宋体" panose="02010600030101010101" pitchFamily="2" charset="-122"/>
              <a:ea typeface="宋体" panose="02010600030101010101" pitchFamily="2" charset="-122"/>
            </a:endParaRPr>
          </a:p>
        </p:txBody>
      </p:sp>
      <p:pic>
        <p:nvPicPr>
          <p:cNvPr id="39969" name="Picture 45"/>
          <p:cNvPicPr>
            <a:picLocks noChangeAspect="1"/>
          </p:cNvPicPr>
          <p:nvPr/>
        </p:nvPicPr>
        <p:blipFill>
          <a:blip r:embed="rId3"/>
          <a:stretch>
            <a:fillRect/>
          </a:stretch>
        </p:blipFill>
        <p:spPr>
          <a:xfrm>
            <a:off x="8347075" y="2590800"/>
            <a:ext cx="796925" cy="752475"/>
          </a:xfrm>
          <a:prstGeom prst="rect">
            <a:avLst/>
          </a:prstGeom>
          <a:noFill/>
          <a:ln w="9525">
            <a:noFill/>
          </a:ln>
        </p:spPr>
      </p:pic>
      <p:pic>
        <p:nvPicPr>
          <p:cNvPr id="39970" name="Picture 46"/>
          <p:cNvPicPr>
            <a:picLocks noChangeAspect="1"/>
          </p:cNvPicPr>
          <p:nvPr/>
        </p:nvPicPr>
        <p:blipFill>
          <a:blip r:embed="rId3"/>
          <a:stretch>
            <a:fillRect/>
          </a:stretch>
        </p:blipFill>
        <p:spPr>
          <a:xfrm>
            <a:off x="8347075" y="1524000"/>
            <a:ext cx="796925" cy="752475"/>
          </a:xfrm>
          <a:prstGeom prst="rect">
            <a:avLst/>
          </a:prstGeom>
          <a:noFill/>
          <a:ln w="9525">
            <a:noFill/>
          </a:ln>
        </p:spPr>
      </p:pic>
      <p:pic>
        <p:nvPicPr>
          <p:cNvPr id="39971" name="Picture 47"/>
          <p:cNvPicPr>
            <a:picLocks noChangeAspect="1"/>
          </p:cNvPicPr>
          <p:nvPr/>
        </p:nvPicPr>
        <p:blipFill>
          <a:blip r:embed="rId3"/>
          <a:stretch>
            <a:fillRect/>
          </a:stretch>
        </p:blipFill>
        <p:spPr>
          <a:xfrm>
            <a:off x="8347075" y="3886200"/>
            <a:ext cx="796925" cy="752475"/>
          </a:xfrm>
          <a:prstGeom prst="rect">
            <a:avLst/>
          </a:prstGeom>
          <a:noFill/>
          <a:ln w="9525">
            <a:noFill/>
          </a:ln>
        </p:spPr>
      </p:pic>
      <p:pic>
        <p:nvPicPr>
          <p:cNvPr id="39972" name="Picture 48"/>
          <p:cNvPicPr>
            <a:picLocks noChangeAspect="1"/>
          </p:cNvPicPr>
          <p:nvPr/>
        </p:nvPicPr>
        <p:blipFill>
          <a:blip r:embed="rId3"/>
          <a:stretch>
            <a:fillRect/>
          </a:stretch>
        </p:blipFill>
        <p:spPr>
          <a:xfrm>
            <a:off x="8347075" y="5029200"/>
            <a:ext cx="796925" cy="752475"/>
          </a:xfrm>
          <a:prstGeom prst="rect">
            <a:avLst/>
          </a:prstGeom>
          <a:noFill/>
          <a:ln w="9525">
            <a:noFill/>
          </a:ln>
        </p:spPr>
      </p:pic>
      <p:grpSp>
        <p:nvGrpSpPr>
          <p:cNvPr id="39973" name="Group 55"/>
          <p:cNvGrpSpPr/>
          <p:nvPr/>
        </p:nvGrpSpPr>
        <p:grpSpPr>
          <a:xfrm>
            <a:off x="0" y="5410200"/>
            <a:ext cx="1176338" cy="1174750"/>
            <a:chOff x="4896" y="960"/>
            <a:chExt cx="741" cy="740"/>
          </a:xfrm>
        </p:grpSpPr>
        <p:pic>
          <p:nvPicPr>
            <p:cNvPr id="39974" name="Picture 56" descr="LB_circle001">
              <a:hlinkClick r:id="rId4" action="ppaction://hlinksldjump"/>
            </p:cNvPr>
            <p:cNvPicPr>
              <a:picLocks noChangeAspect="1"/>
            </p:cNvPicPr>
            <p:nvPr/>
          </p:nvPicPr>
          <p:blipFill>
            <a:blip r:embed="rId5"/>
            <a:stretch>
              <a:fillRect/>
            </a:stretch>
          </p:blipFill>
          <p:spPr>
            <a:xfrm>
              <a:off x="4896" y="960"/>
              <a:ext cx="741" cy="740"/>
            </a:xfrm>
            <a:prstGeom prst="rect">
              <a:avLst/>
            </a:prstGeom>
            <a:noFill/>
            <a:ln w="9525">
              <a:noFill/>
            </a:ln>
          </p:spPr>
        </p:pic>
        <p:sp>
          <p:nvSpPr>
            <p:cNvPr id="39975" name="Text Box 57"/>
            <p:cNvSpPr txBox="1"/>
            <p:nvPr/>
          </p:nvSpPr>
          <p:spPr>
            <a:xfrm>
              <a:off x="5040" y="1152"/>
              <a:ext cx="452" cy="326"/>
            </a:xfrm>
            <a:prstGeom prst="rect">
              <a:avLst/>
            </a:prstGeom>
            <a:noFill/>
            <a:ln w="9525">
              <a:noFill/>
            </a:ln>
          </p:spPr>
          <p:txBody>
            <a:bodyPr wrap="none" anchor="t" anchorCtr="0">
              <a:spAutoFit/>
            </a:bodyPr>
            <a:p>
              <a:r>
                <a:rPr lang="zh-CN" altLang="en-US" sz="1200" b="1" dirty="0">
                  <a:latin typeface="黑体" panose="02010609060101010101" pitchFamily="49" charset="-122"/>
                  <a:ea typeface="黑体" panose="02010609060101010101" pitchFamily="49" charset="-122"/>
                </a:rPr>
                <a:t> </a:t>
              </a:r>
              <a:r>
                <a:rPr lang="zh-CN" altLang="en-US" sz="1400" b="1" dirty="0">
                  <a:latin typeface="黑体" panose="02010609060101010101" pitchFamily="49" charset="-122"/>
                  <a:ea typeface="黑体" panose="02010609060101010101" pitchFamily="49" charset="-122"/>
                </a:rPr>
                <a:t>返回</a:t>
              </a:r>
              <a:endParaRPr lang="zh-CN" altLang="en-US" sz="1400" b="1" dirty="0">
                <a:latin typeface="黑体" panose="02010609060101010101" pitchFamily="49" charset="-122"/>
                <a:ea typeface="黑体" panose="02010609060101010101" pitchFamily="49" charset="-122"/>
              </a:endParaRPr>
            </a:p>
            <a:p>
              <a:r>
                <a:rPr lang="zh-CN" altLang="en-US" sz="1400" b="1" dirty="0">
                  <a:latin typeface="黑体" panose="02010609060101010101" pitchFamily="49" charset="-122"/>
                  <a:ea typeface="黑体" panose="02010609060101010101" pitchFamily="49" charset="-122"/>
                </a:rPr>
                <a:t>主页面</a:t>
              </a:r>
              <a:endParaRPr lang="zh-CN" altLang="en-US" sz="1400" b="1" dirty="0">
                <a:latin typeface="黑体" panose="02010609060101010101" pitchFamily="49" charset="-122"/>
                <a:ea typeface="黑体" panose="02010609060101010101" pitchFamily="49" charset="-122"/>
              </a:endParaRPr>
            </a:p>
          </p:txBody>
        </p:sp>
      </p:grpSp>
      <p:sp>
        <p:nvSpPr>
          <p:cNvPr id="44" name="Text Box 21"/>
          <p:cNvSpPr txBox="1"/>
          <p:nvPr/>
        </p:nvSpPr>
        <p:spPr>
          <a:xfrm>
            <a:off x="4908550" y="1447800"/>
            <a:ext cx="3429635" cy="706755"/>
          </a:xfrm>
          <a:prstGeom prst="rect">
            <a:avLst/>
          </a:prstGeom>
          <a:noFill/>
          <a:ln w="9525">
            <a:noFill/>
          </a:ln>
        </p:spPr>
        <p:txBody>
          <a:bodyPr wrap="square" anchor="t" anchorCtr="0">
            <a:spAutoFit/>
          </a:bodyPr>
          <a:p>
            <a:pPr eaLnBrk="0" hangingPunct="0">
              <a:buFont typeface="Arial" panose="020B0604020202020204" pitchFamily="34" charset="0"/>
              <a:buChar char="•"/>
            </a:pPr>
            <a:r>
              <a:rPr lang="zh-CN" altLang="en-US" sz="2000" b="1" dirty="0">
                <a:latin typeface="Arial" panose="020B0604020202020204" pitchFamily="34" charset="0"/>
                <a:ea typeface="宋体" panose="02010600030101010101" pitchFamily="2" charset="-122"/>
              </a:rPr>
              <a:t>应收账款管理的目标</a:t>
            </a:r>
            <a:endParaRPr lang="en-US" altLang="zh-CN" sz="2000" b="1" dirty="0">
              <a:latin typeface="Arial" panose="020B0604020202020204" pitchFamily="34" charset="0"/>
              <a:ea typeface="宋体" panose="02010600030101010101" pitchFamily="2" charset="-122"/>
            </a:endParaRPr>
          </a:p>
          <a:p>
            <a:pPr eaLnBrk="0" hangingPunct="0">
              <a:buFont typeface="Arial" panose="020B0604020202020204" pitchFamily="34" charset="0"/>
              <a:buChar char="•"/>
            </a:pPr>
            <a:r>
              <a:rPr lang="zh-CN" altLang="en-US" sz="2000" b="1" dirty="0">
                <a:ea typeface="宋体" panose="02010600030101010101" pitchFamily="2" charset="-122"/>
                <a:sym typeface="+mn-ea"/>
              </a:rPr>
              <a:t>应收账款管理的内容</a:t>
            </a:r>
            <a:endParaRPr lang="en-US" altLang="zh-CN" sz="20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40981"/>
                                        </p:tgtEl>
                                        <p:attrNameLst>
                                          <p:attrName>style.visibility</p:attrName>
                                        </p:attrNameLst>
                                      </p:cBhvr>
                                      <p:to>
                                        <p:strVal val="visible"/>
                                      </p:to>
                                    </p:set>
                                    <p:anim calcmode="lin" valueType="num">
                                      <p:cBhvr>
                                        <p:cTn id="7" dur="500" fill="hold"/>
                                        <p:tgtEl>
                                          <p:spTgt spid="40981"/>
                                        </p:tgtEl>
                                        <p:attrNameLst>
                                          <p:attrName>ppt_w</p:attrName>
                                        </p:attrNameLst>
                                      </p:cBhvr>
                                      <p:tavLst>
                                        <p:tav tm="0">
                                          <p:val>
                                            <p:strVal val="#ppt_w*0.05"/>
                                          </p:val>
                                        </p:tav>
                                        <p:tav tm="100000">
                                          <p:val>
                                            <p:strVal val="#ppt_w"/>
                                          </p:val>
                                        </p:tav>
                                      </p:tavLst>
                                    </p:anim>
                                    <p:anim calcmode="lin" valueType="num">
                                      <p:cBhvr>
                                        <p:cTn id="8" dur="500" fill="hold"/>
                                        <p:tgtEl>
                                          <p:spTgt spid="40981"/>
                                        </p:tgtEl>
                                        <p:attrNameLst>
                                          <p:attrName>ppt_h</p:attrName>
                                        </p:attrNameLst>
                                      </p:cBhvr>
                                      <p:tavLst>
                                        <p:tav tm="0">
                                          <p:val>
                                            <p:strVal val="#ppt_h"/>
                                          </p:val>
                                        </p:tav>
                                        <p:tav tm="100000">
                                          <p:val>
                                            <p:strVal val="#ppt_h"/>
                                          </p:val>
                                        </p:tav>
                                      </p:tavLst>
                                    </p:anim>
                                    <p:anim calcmode="lin" valueType="num">
                                      <p:cBhvr>
                                        <p:cTn id="9" dur="500" fill="hold"/>
                                        <p:tgtEl>
                                          <p:spTgt spid="40981"/>
                                        </p:tgtEl>
                                        <p:attrNameLst>
                                          <p:attrName>ppt_x</p:attrName>
                                        </p:attrNameLst>
                                      </p:cBhvr>
                                      <p:tavLst>
                                        <p:tav tm="0">
                                          <p:val>
                                            <p:strVal val="#ppt_x-.2"/>
                                          </p:val>
                                        </p:tav>
                                        <p:tav tm="100000">
                                          <p:val>
                                            <p:strVal val="#ppt_x"/>
                                          </p:val>
                                        </p:tav>
                                      </p:tavLst>
                                    </p:anim>
                                    <p:anim calcmode="lin" valueType="num">
                                      <p:cBhvr>
                                        <p:cTn id="10" dur="500" fill="hold"/>
                                        <p:tgtEl>
                                          <p:spTgt spid="40981"/>
                                        </p:tgtEl>
                                        <p:attrNameLst>
                                          <p:attrName>ppt_y</p:attrName>
                                        </p:attrNameLst>
                                      </p:cBhvr>
                                      <p:tavLst>
                                        <p:tav tm="0">
                                          <p:val>
                                            <p:strVal val="#ppt_y"/>
                                          </p:val>
                                        </p:tav>
                                        <p:tav tm="100000">
                                          <p:val>
                                            <p:strVal val="#ppt_y"/>
                                          </p:val>
                                        </p:tav>
                                      </p:tavLst>
                                    </p:anim>
                                    <p:animEffect transition="in" filter="fade">
                                      <p:cBhvr>
                                        <p:cTn id="11" dur="500"/>
                                        <p:tgtEl>
                                          <p:spTgt spid="40981"/>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41003"/>
                                        </p:tgtEl>
                                        <p:attrNameLst>
                                          <p:attrName>style.visibility</p:attrName>
                                        </p:attrNameLst>
                                      </p:cBhvr>
                                      <p:to>
                                        <p:strVal val="visible"/>
                                      </p:to>
                                    </p:set>
                                    <p:anim calcmode="lin" valueType="num">
                                      <p:cBhvr>
                                        <p:cTn id="16" dur="500" fill="hold"/>
                                        <p:tgtEl>
                                          <p:spTgt spid="41003"/>
                                        </p:tgtEl>
                                        <p:attrNameLst>
                                          <p:attrName>ppt_w</p:attrName>
                                        </p:attrNameLst>
                                      </p:cBhvr>
                                      <p:tavLst>
                                        <p:tav tm="0">
                                          <p:val>
                                            <p:strVal val="#ppt_w*0.05"/>
                                          </p:val>
                                        </p:tav>
                                        <p:tav tm="100000">
                                          <p:val>
                                            <p:strVal val="#ppt_w"/>
                                          </p:val>
                                        </p:tav>
                                      </p:tavLst>
                                    </p:anim>
                                    <p:anim calcmode="lin" valueType="num">
                                      <p:cBhvr>
                                        <p:cTn id="17" dur="500" fill="hold"/>
                                        <p:tgtEl>
                                          <p:spTgt spid="41003"/>
                                        </p:tgtEl>
                                        <p:attrNameLst>
                                          <p:attrName>ppt_h</p:attrName>
                                        </p:attrNameLst>
                                      </p:cBhvr>
                                      <p:tavLst>
                                        <p:tav tm="0">
                                          <p:val>
                                            <p:strVal val="#ppt_h"/>
                                          </p:val>
                                        </p:tav>
                                        <p:tav tm="100000">
                                          <p:val>
                                            <p:strVal val="#ppt_h"/>
                                          </p:val>
                                        </p:tav>
                                      </p:tavLst>
                                    </p:anim>
                                    <p:anim calcmode="lin" valueType="num">
                                      <p:cBhvr>
                                        <p:cTn id="18" dur="500" fill="hold"/>
                                        <p:tgtEl>
                                          <p:spTgt spid="41003"/>
                                        </p:tgtEl>
                                        <p:attrNameLst>
                                          <p:attrName>ppt_x</p:attrName>
                                        </p:attrNameLst>
                                      </p:cBhvr>
                                      <p:tavLst>
                                        <p:tav tm="0">
                                          <p:val>
                                            <p:strVal val="#ppt_x-.2"/>
                                          </p:val>
                                        </p:tav>
                                        <p:tav tm="100000">
                                          <p:val>
                                            <p:strVal val="#ppt_x"/>
                                          </p:val>
                                        </p:tav>
                                      </p:tavLst>
                                    </p:anim>
                                    <p:anim calcmode="lin" valueType="num">
                                      <p:cBhvr>
                                        <p:cTn id="19" dur="500" fill="hold"/>
                                        <p:tgtEl>
                                          <p:spTgt spid="41003"/>
                                        </p:tgtEl>
                                        <p:attrNameLst>
                                          <p:attrName>ppt_y</p:attrName>
                                        </p:attrNameLst>
                                      </p:cBhvr>
                                      <p:tavLst>
                                        <p:tav tm="0">
                                          <p:val>
                                            <p:strVal val="#ppt_y"/>
                                          </p:val>
                                        </p:tav>
                                        <p:tav tm="100000">
                                          <p:val>
                                            <p:strVal val="#ppt_y"/>
                                          </p:val>
                                        </p:tav>
                                      </p:tavLst>
                                    </p:anim>
                                    <p:animEffect transition="in" filter="fade">
                                      <p:cBhvr>
                                        <p:cTn id="20" dur="500"/>
                                        <p:tgtEl>
                                          <p:spTgt spid="41003"/>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40982"/>
                                        </p:tgtEl>
                                        <p:attrNameLst>
                                          <p:attrName>style.visibility</p:attrName>
                                        </p:attrNameLst>
                                      </p:cBhvr>
                                      <p:to>
                                        <p:strVal val="visible"/>
                                      </p:to>
                                    </p:set>
                                    <p:anim calcmode="lin" valueType="num">
                                      <p:cBhvr>
                                        <p:cTn id="25" dur="500" fill="hold"/>
                                        <p:tgtEl>
                                          <p:spTgt spid="40982"/>
                                        </p:tgtEl>
                                        <p:attrNameLst>
                                          <p:attrName>ppt_w</p:attrName>
                                        </p:attrNameLst>
                                      </p:cBhvr>
                                      <p:tavLst>
                                        <p:tav tm="0">
                                          <p:val>
                                            <p:strVal val="#ppt_w*0.05"/>
                                          </p:val>
                                        </p:tav>
                                        <p:tav tm="100000">
                                          <p:val>
                                            <p:strVal val="#ppt_w"/>
                                          </p:val>
                                        </p:tav>
                                      </p:tavLst>
                                    </p:anim>
                                    <p:anim calcmode="lin" valueType="num">
                                      <p:cBhvr>
                                        <p:cTn id="26" dur="500" fill="hold"/>
                                        <p:tgtEl>
                                          <p:spTgt spid="40982"/>
                                        </p:tgtEl>
                                        <p:attrNameLst>
                                          <p:attrName>ppt_h</p:attrName>
                                        </p:attrNameLst>
                                      </p:cBhvr>
                                      <p:tavLst>
                                        <p:tav tm="0">
                                          <p:val>
                                            <p:strVal val="#ppt_h"/>
                                          </p:val>
                                        </p:tav>
                                        <p:tav tm="100000">
                                          <p:val>
                                            <p:strVal val="#ppt_h"/>
                                          </p:val>
                                        </p:tav>
                                      </p:tavLst>
                                    </p:anim>
                                    <p:anim calcmode="lin" valueType="num">
                                      <p:cBhvr>
                                        <p:cTn id="27" dur="500" fill="hold"/>
                                        <p:tgtEl>
                                          <p:spTgt spid="40982"/>
                                        </p:tgtEl>
                                        <p:attrNameLst>
                                          <p:attrName>ppt_x</p:attrName>
                                        </p:attrNameLst>
                                      </p:cBhvr>
                                      <p:tavLst>
                                        <p:tav tm="0">
                                          <p:val>
                                            <p:strVal val="#ppt_x-.2"/>
                                          </p:val>
                                        </p:tav>
                                        <p:tav tm="100000">
                                          <p:val>
                                            <p:strVal val="#ppt_x"/>
                                          </p:val>
                                        </p:tav>
                                      </p:tavLst>
                                    </p:anim>
                                    <p:anim calcmode="lin" valueType="num">
                                      <p:cBhvr>
                                        <p:cTn id="28" dur="500" fill="hold"/>
                                        <p:tgtEl>
                                          <p:spTgt spid="40982"/>
                                        </p:tgtEl>
                                        <p:attrNameLst>
                                          <p:attrName>ppt_y</p:attrName>
                                        </p:attrNameLst>
                                      </p:cBhvr>
                                      <p:tavLst>
                                        <p:tav tm="0">
                                          <p:val>
                                            <p:strVal val="#ppt_y"/>
                                          </p:val>
                                        </p:tav>
                                        <p:tav tm="100000">
                                          <p:val>
                                            <p:strVal val="#ppt_y"/>
                                          </p:val>
                                        </p:tav>
                                      </p:tavLst>
                                    </p:anim>
                                    <p:animEffect transition="in" filter="fade">
                                      <p:cBhvr>
                                        <p:cTn id="29" dur="500"/>
                                        <p:tgtEl>
                                          <p:spTgt spid="40982"/>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p:cTn id="34" dur="500" fill="hold"/>
                                        <p:tgtEl>
                                          <p:spTgt spid="44"/>
                                        </p:tgtEl>
                                        <p:attrNameLst>
                                          <p:attrName>ppt_w</p:attrName>
                                        </p:attrNameLst>
                                      </p:cBhvr>
                                      <p:tavLst>
                                        <p:tav tm="0">
                                          <p:val>
                                            <p:strVal val="#ppt_w*0.05"/>
                                          </p:val>
                                        </p:tav>
                                        <p:tav tm="100000">
                                          <p:val>
                                            <p:strVal val="#ppt_w"/>
                                          </p:val>
                                        </p:tav>
                                      </p:tavLst>
                                    </p:anim>
                                    <p:anim calcmode="lin" valueType="num">
                                      <p:cBhvr>
                                        <p:cTn id="35" dur="500" fill="hold"/>
                                        <p:tgtEl>
                                          <p:spTgt spid="44"/>
                                        </p:tgtEl>
                                        <p:attrNameLst>
                                          <p:attrName>ppt_h</p:attrName>
                                        </p:attrNameLst>
                                      </p:cBhvr>
                                      <p:tavLst>
                                        <p:tav tm="0">
                                          <p:val>
                                            <p:strVal val="#ppt_h"/>
                                          </p:val>
                                        </p:tav>
                                        <p:tav tm="100000">
                                          <p:val>
                                            <p:strVal val="#ppt_h"/>
                                          </p:val>
                                        </p:tav>
                                      </p:tavLst>
                                    </p:anim>
                                    <p:anim calcmode="lin" valueType="num">
                                      <p:cBhvr>
                                        <p:cTn id="36" dur="500" fill="hold"/>
                                        <p:tgtEl>
                                          <p:spTgt spid="44"/>
                                        </p:tgtEl>
                                        <p:attrNameLst>
                                          <p:attrName>ppt_x</p:attrName>
                                        </p:attrNameLst>
                                      </p:cBhvr>
                                      <p:tavLst>
                                        <p:tav tm="0">
                                          <p:val>
                                            <p:strVal val="#ppt_x-.2"/>
                                          </p:val>
                                        </p:tav>
                                        <p:tav tm="100000">
                                          <p:val>
                                            <p:strVal val="#ppt_x"/>
                                          </p:val>
                                        </p:tav>
                                      </p:tavLst>
                                    </p:anim>
                                    <p:anim calcmode="lin" valueType="num">
                                      <p:cBhvr>
                                        <p:cTn id="37" dur="500" fill="hold"/>
                                        <p:tgtEl>
                                          <p:spTgt spid="44"/>
                                        </p:tgtEl>
                                        <p:attrNameLst>
                                          <p:attrName>ppt_y</p:attrName>
                                        </p:attrNameLst>
                                      </p:cBhvr>
                                      <p:tavLst>
                                        <p:tav tm="0">
                                          <p:val>
                                            <p:strVal val="#ppt_y"/>
                                          </p:val>
                                        </p:tav>
                                        <p:tav tm="100000">
                                          <p:val>
                                            <p:strVal val="#ppt_y"/>
                                          </p:val>
                                        </p:tav>
                                      </p:tavLst>
                                    </p:anim>
                                    <p:animEffect transition="in" filter="fade">
                                      <p:cBhvr>
                                        <p:cTn id="3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1" grpId="0"/>
      <p:bldP spid="41003" grpId="0"/>
      <p:bldP spid="40982" grpId="0"/>
      <p:bldP spid="4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187"/>
          <p:cNvSpPr/>
          <p:nvPr/>
        </p:nvSpPr>
        <p:spPr>
          <a:xfrm>
            <a:off x="533400" y="1447800"/>
            <a:ext cx="7620000" cy="1058545"/>
          </a:xfrm>
          <a:prstGeom prst="rect">
            <a:avLst/>
          </a:prstGeom>
          <a:noFill/>
          <a:ln w="9525">
            <a:noFill/>
          </a:ln>
        </p:spPr>
        <p:txBody>
          <a:bodyPr anchor="t" anchorCtr="0">
            <a:noAutofit/>
          </a:bodyPr>
          <a:p>
            <a:pPr>
              <a:lnSpc>
                <a:spcPct val="150000"/>
              </a:lnSpc>
            </a:pPr>
            <a:r>
              <a:rPr lang="zh-CN" altLang="en-US" sz="2400" b="1" dirty="0">
                <a:solidFill>
                  <a:srgbClr val="C00000"/>
                </a:solidFill>
                <a:latin typeface="宋体" panose="02010600030101010101" pitchFamily="2" charset="-122"/>
                <a:ea typeface="宋体" panose="02010600030101010101" pitchFamily="2" charset="-122"/>
              </a:rPr>
              <a:t>应收账款</a:t>
            </a:r>
            <a:r>
              <a:rPr lang="zh-CN" altLang="en-US" sz="2400" b="1" dirty="0">
                <a:latin typeface="Arial" panose="020B0604020202020204" pitchFamily="34" charset="0"/>
              </a:rPr>
              <a:t>是指公司因对外销售产品、材料、供应劳务等而应向购货或接受劳务单位收取的款项，它是公司商业信用的直接结果。</a:t>
            </a:r>
            <a:endParaRPr lang="en-US" altLang="zh-CN" sz="2400" b="1" dirty="0">
              <a:latin typeface="宋体" panose="02010600030101010101" pitchFamily="2" charset="-122"/>
              <a:ea typeface="宋体" panose="02010600030101010101" pitchFamily="2" charset="-122"/>
            </a:endParaRPr>
          </a:p>
        </p:txBody>
      </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Rectangle 2"/>
          <p:cNvSpPr txBox="1"/>
          <p:nvPr/>
        </p:nvSpPr>
        <p:spPr>
          <a:xfrm>
            <a:off x="609600" y="609600"/>
            <a:ext cx="8229600" cy="716280"/>
          </a:xfrm>
          <a:prstGeom prst="rect">
            <a:avLst/>
          </a:prstGeom>
          <a:noFill/>
          <a:ln w="9525">
            <a:noFill/>
          </a:ln>
        </p:spPr>
        <p:txBody>
          <a:bodyPr anchor="t" anchorCtr="0"/>
          <a:p>
            <a:pPr defTabSz="914400"/>
            <a:r>
              <a:rPr lang="zh-CN" altLang="en-US" sz="2800" b="1" dirty="0">
                <a:latin typeface="Arial" panose="020B0604020202020204" pitchFamily="34" charset="0"/>
                <a:ea typeface="宋体" panose="02010600030101010101" pitchFamily="2" charset="-122"/>
              </a:rPr>
              <a:t>一、应收账款管理的目标</a:t>
            </a:r>
            <a:br>
              <a:rPr lang="zh-CN" altLang="en-US" sz="2800" b="1" dirty="0">
                <a:latin typeface="Arial" panose="020B0604020202020204" pitchFamily="34" charset="0"/>
                <a:ea typeface="宋体" panose="02010600030101010101" pitchFamily="2" charset="-122"/>
              </a:rPr>
            </a:br>
            <a:endParaRPr lang="zh-CN" altLang="en-US" sz="2800" b="1" dirty="0">
              <a:latin typeface="Arial" panose="020B0604020202020204" pitchFamily="34" charset="0"/>
              <a:ea typeface="宋体" panose="02010600030101010101" pitchFamily="2" charset="-122"/>
            </a:endParaRPr>
          </a:p>
        </p:txBody>
      </p:sp>
      <p:graphicFrame>
        <p:nvGraphicFramePr>
          <p:cNvPr id="13" name="图示 12"/>
          <p:cNvGraphicFramePr/>
          <p:nvPr/>
        </p:nvGraphicFramePr>
        <p:xfrm>
          <a:off x="381000" y="1600200"/>
          <a:ext cx="8306435" cy="447929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Rectangle 2"/>
          <p:cNvSpPr txBox="1"/>
          <p:nvPr/>
        </p:nvSpPr>
        <p:spPr>
          <a:xfrm>
            <a:off x="457200" y="426720"/>
            <a:ext cx="8229600" cy="716280"/>
          </a:xfrm>
          <a:prstGeom prst="rect">
            <a:avLst/>
          </a:prstGeom>
          <a:noFill/>
          <a:ln w="9525">
            <a:noFill/>
          </a:ln>
        </p:spPr>
        <p:txBody>
          <a:bodyPr anchor="t" anchorCtr="0"/>
          <a:p>
            <a:pPr defTabSz="914400"/>
            <a:r>
              <a:rPr lang="zh-CN" altLang="en-US" sz="2800" b="1" dirty="0">
                <a:latin typeface="Arial" panose="020B0604020202020204" pitchFamily="34" charset="0"/>
                <a:ea typeface="宋体" panose="02010600030101010101" pitchFamily="2" charset="-122"/>
              </a:rPr>
              <a:t>二、应收账款管理的内容</a:t>
            </a:r>
            <a:endParaRPr lang="zh-CN" altLang="en-US" sz="2800" b="1" dirty="0">
              <a:latin typeface="Arial" panose="020B0604020202020204" pitchFamily="34" charset="0"/>
              <a:ea typeface="宋体" panose="02010600030101010101" pitchFamily="2" charset="-122"/>
            </a:endParaRPr>
          </a:p>
        </p:txBody>
      </p:sp>
      <p:sp>
        <p:nvSpPr>
          <p:cNvPr id="40962" name="Rectangle 187"/>
          <p:cNvSpPr/>
          <p:nvPr/>
        </p:nvSpPr>
        <p:spPr>
          <a:xfrm>
            <a:off x="228600" y="1524000"/>
            <a:ext cx="8510270" cy="2861310"/>
          </a:xfrm>
          <a:prstGeom prst="rect">
            <a:avLst/>
          </a:prstGeom>
          <a:noFill/>
          <a:ln w="9525">
            <a:noFill/>
          </a:ln>
        </p:spPr>
        <p:txBody>
          <a:bodyPr wrap="square" anchor="t" anchorCtr="0">
            <a:spAutoFit/>
          </a:bodyPr>
          <a:p>
            <a:pPr>
              <a:lnSpc>
                <a:spcPct val="150000"/>
              </a:lnSpc>
            </a:pPr>
            <a:r>
              <a:rPr lang="zh-CN" altLang="en-US" sz="2400" b="1" dirty="0"/>
              <a:t>（1）建立客户信用风险评估制度，制定合理的应收账款信用政策。</a:t>
            </a:r>
            <a:endParaRPr lang="zh-CN" altLang="en-US" sz="2400" b="1" dirty="0"/>
          </a:p>
          <a:p>
            <a:pPr>
              <a:lnSpc>
                <a:spcPct val="150000"/>
              </a:lnSpc>
            </a:pPr>
            <a:r>
              <a:rPr lang="zh-CN" altLang="en-US" sz="2400" b="1" dirty="0"/>
              <a:t>（2）进行应收账款的投资决策。</a:t>
            </a:r>
            <a:endParaRPr lang="zh-CN" altLang="en-US" sz="2400" b="1" dirty="0"/>
          </a:p>
          <a:p>
            <a:pPr>
              <a:lnSpc>
                <a:spcPct val="150000"/>
              </a:lnSpc>
            </a:pPr>
            <a:r>
              <a:rPr lang="zh-CN" altLang="en-US" sz="2400" b="1" dirty="0"/>
              <a:t>（3）做好应收账款的日常管理工作，建立减少坏账损失的评估决策制度。</a:t>
            </a:r>
            <a:endParaRPr lang="zh-CN" altLang="en-US" sz="2400" b="1" dirty="0"/>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Rectangle 2"/>
          <p:cNvSpPr txBox="1"/>
          <p:nvPr/>
        </p:nvSpPr>
        <p:spPr>
          <a:xfrm>
            <a:off x="457200" y="228600"/>
            <a:ext cx="8229600" cy="716280"/>
          </a:xfrm>
          <a:prstGeom prst="rect">
            <a:avLst/>
          </a:prstGeom>
          <a:noFill/>
          <a:ln w="9525">
            <a:noFill/>
          </a:ln>
        </p:spPr>
        <p:txBody>
          <a:bodyPr anchor="t" anchorCtr="0"/>
          <a:p>
            <a:pPr defTabSz="914400"/>
            <a:r>
              <a:rPr lang="zh-CN" altLang="en-US" sz="2800" b="1" dirty="0">
                <a:latin typeface="Arial" panose="020B0604020202020204" pitchFamily="34" charset="0"/>
                <a:ea typeface="宋体" panose="02010600030101010101" pitchFamily="2" charset="-122"/>
              </a:rPr>
              <a:t>【思考题】应收账款产生的原因</a:t>
            </a:r>
            <a:br>
              <a:rPr lang="zh-CN" altLang="en-US" sz="2800" b="1" dirty="0">
                <a:latin typeface="Arial" panose="020B0604020202020204" pitchFamily="34" charset="0"/>
                <a:ea typeface="宋体" panose="02010600030101010101" pitchFamily="2" charset="-122"/>
              </a:rPr>
            </a:br>
            <a:endParaRPr lang="zh-CN" altLang="en-US" sz="2800" b="1" dirty="0">
              <a:latin typeface="Arial" panose="020B0604020202020204" pitchFamily="34" charset="0"/>
              <a:ea typeface="宋体" panose="02010600030101010101" pitchFamily="2" charset="-122"/>
            </a:endParaRPr>
          </a:p>
        </p:txBody>
      </p:sp>
      <p:graphicFrame>
        <p:nvGraphicFramePr>
          <p:cNvPr id="13" name="图示 12"/>
          <p:cNvGraphicFramePr/>
          <p:nvPr/>
        </p:nvGraphicFramePr>
        <p:xfrm>
          <a:off x="609600" y="1066800"/>
          <a:ext cx="7562215" cy="493395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p:cNvSpPr>
          <p:nvPr>
            <p:ph type="title"/>
          </p:nvPr>
        </p:nvSpPr>
        <p:spPr/>
        <p:txBody>
          <a:bodyPr wrap="square" lIns="91440" tIns="45720" rIns="91440" bIns="45720" anchor="ctr" anchorCtr="0"/>
          <a:p>
            <a:pPr algn="l" eaLnBrk="1" hangingPunct="1"/>
            <a:r>
              <a:rPr lang="zh-CN" altLang="en-US" sz="3200" i="0" dirty="0">
                <a:ea typeface="宋体" panose="02010600030101010101" pitchFamily="2" charset="-122"/>
              </a:rPr>
              <a:t>二、营运资金的特点</a:t>
            </a:r>
            <a:endParaRPr lang="zh-CN" altLang="en-US" sz="3200" i="0" dirty="0">
              <a:ea typeface="宋体" panose="02010600030101010101" pitchFamily="2" charset="-122"/>
            </a:endParaRPr>
          </a:p>
        </p:txBody>
      </p:sp>
      <p:sp>
        <p:nvSpPr>
          <p:cNvPr id="8194" name="Oval 3"/>
          <p:cNvSpPr/>
          <p:nvPr/>
        </p:nvSpPr>
        <p:spPr>
          <a:xfrm>
            <a:off x="2667000" y="2362200"/>
            <a:ext cx="3956050" cy="3881438"/>
          </a:xfrm>
          <a:prstGeom prst="ellipse">
            <a:avLst/>
          </a:prstGeom>
          <a:noFill/>
          <a:ln w="12700" cap="flat" cmpd="sng">
            <a:solidFill>
              <a:schemeClr val="bg2"/>
            </a:solidFill>
            <a:prstDash val="sysDot"/>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8195" name="AutoShape 7"/>
          <p:cNvSpPr/>
          <p:nvPr/>
        </p:nvSpPr>
        <p:spPr>
          <a:xfrm rot="-5400000">
            <a:off x="3649663" y="1684338"/>
            <a:ext cx="1871662" cy="2008187"/>
          </a:xfrm>
          <a:prstGeom prst="chevron">
            <a:avLst>
              <a:gd name="adj" fmla="val 28407"/>
            </a:avLst>
          </a:prstGeom>
          <a:solidFill>
            <a:schemeClr val="accent1"/>
          </a:solidFill>
          <a:ln w="9525"/>
          <a:scene3d>
            <a:camera prst="legacyObliqueTopRight">
              <a:rot lat="0" lon="0" rev="0"/>
            </a:camera>
            <a:lightRig rig="legacyFlat3" dir="b"/>
          </a:scene3d>
          <a:sp3d extrusionH="163500" prstMaterial="legacyPlastic">
            <a:bevelT w="13500" h="13500" prst="angle"/>
            <a:bevelB w="13500" h="13500" prst="angle"/>
            <a:extrusionClr>
              <a:schemeClr val="accent1"/>
            </a:extrusionClr>
          </a:sp3d>
        </p:spPr>
        <p:txBody>
          <a:bodyPr vert="eaVert" wrap="none" anchor="ctr" anchorCtr="0">
            <a:flatTx/>
          </a:bodyPr>
          <a:p>
            <a:pPr algn="ctr"/>
            <a:r>
              <a:rPr lang="zh-CN" altLang="en-US" sz="2800" b="1" dirty="0">
                <a:latin typeface="宋体" panose="02010600030101010101" pitchFamily="2" charset="-122"/>
                <a:ea typeface="宋体" panose="02010600030101010101" pitchFamily="2" charset="-122"/>
              </a:rPr>
              <a:t>营运资金</a:t>
            </a:r>
            <a:endParaRPr lang="zh-CN" altLang="en-US" sz="2800" b="1" dirty="0">
              <a:latin typeface="宋体" panose="02010600030101010101" pitchFamily="2" charset="-122"/>
              <a:ea typeface="宋体" panose="02010600030101010101" pitchFamily="2" charset="-122"/>
            </a:endParaRPr>
          </a:p>
        </p:txBody>
      </p:sp>
      <p:sp>
        <p:nvSpPr>
          <p:cNvPr id="18" name="AutoShape 6"/>
          <p:cNvSpPr>
            <a:spLocks noChangeArrowheads="1"/>
          </p:cNvSpPr>
          <p:nvPr/>
        </p:nvSpPr>
        <p:spPr bwMode="gray">
          <a:xfrm rot="30644363">
            <a:off x="2173658" y="4005393"/>
            <a:ext cx="1922462" cy="1912938"/>
          </a:xfrm>
          <a:prstGeom prst="chevron">
            <a:avLst>
              <a:gd name="adj" fmla="val 28553"/>
            </a:avLst>
          </a:prstGeom>
          <a:solidFill>
            <a:srgbClr val="99CC00"/>
          </a:solidFill>
          <a:ln w="9525">
            <a:noFill/>
            <a:miter lim="800000"/>
          </a:ln>
          <a:effectLst/>
          <a:scene3d>
            <a:camera prst="legacyObliqueTopRight"/>
            <a:lightRig rig="legacyFlat3" dir="b"/>
          </a:scene3d>
          <a:sp3d extrusionH="163500" prstMaterial="legacyMatte">
            <a:bevelT w="13500" h="13500" prst="angle"/>
            <a:bevelB w="13500" h="13500" prst="angle"/>
            <a:extrusionClr>
              <a:srgbClr val="99CC00"/>
            </a:extrusionClr>
          </a:sp3d>
        </p:spPr>
        <p:txBody>
          <a:bodyPr vert="vert270" wrap="none" anchor="ctr">
            <a:flatTx/>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流动资产</a:t>
            </a:r>
            <a:endParaRPr kumimoji="0" lang="zh-CN" altLang="en-US" sz="2000" b="1"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p:txBody>
      </p:sp>
      <p:sp>
        <p:nvSpPr>
          <p:cNvPr id="8197" name="AutoShape 8"/>
          <p:cNvSpPr/>
          <p:nvPr/>
        </p:nvSpPr>
        <p:spPr>
          <a:xfrm rot="1788254">
            <a:off x="4967288" y="4043363"/>
            <a:ext cx="2038350" cy="1828800"/>
          </a:xfrm>
          <a:prstGeom prst="chevron">
            <a:avLst>
              <a:gd name="adj" fmla="val 30264"/>
            </a:avLst>
          </a:prstGeom>
          <a:solidFill>
            <a:schemeClr val="hlink"/>
          </a:solidFill>
          <a:ln w="9525"/>
          <a:scene3d>
            <a:camera prst="legacyObliqueTopRight">
              <a:rot lat="0" lon="0" rev="0"/>
            </a:camera>
            <a:lightRig rig="legacyFlat3" dir="b"/>
          </a:scene3d>
          <a:sp3d extrusionH="163500" prstMaterial="legacyMatte">
            <a:bevelT w="13500" h="13500" prst="angle"/>
            <a:bevelB w="13500" h="13500" prst="angle"/>
            <a:extrusionClr>
              <a:schemeClr val="hlink"/>
            </a:extrusionClr>
          </a:sp3d>
        </p:spPr>
        <p:txBody>
          <a:bodyPr wrap="none" anchor="ctr" anchorCtr="0">
            <a:flatTx/>
          </a:bodyPr>
          <a:p>
            <a:r>
              <a:rPr lang="zh-CN" altLang="en-US" sz="2000" b="1" dirty="0">
                <a:latin typeface="Arial" panose="020B0604020202020204" pitchFamily="34" charset="0"/>
                <a:ea typeface="宋体" panose="02010600030101010101" pitchFamily="2" charset="-122"/>
              </a:rPr>
              <a:t>流动负债</a:t>
            </a:r>
            <a:endParaRPr lang="zh-CN" altLang="en-US" sz="2000" b="1" dirty="0">
              <a:latin typeface="Arial" panose="020B0604020202020204" pitchFamily="34" charset="0"/>
              <a:ea typeface="宋体" panose="02010600030101010101" pitchFamily="2" charset="-122"/>
            </a:endParaRPr>
          </a:p>
        </p:txBody>
      </p:sp>
      <p:sp>
        <p:nvSpPr>
          <p:cNvPr id="20" name="云形标注 19"/>
          <p:cNvSpPr/>
          <p:nvPr/>
        </p:nvSpPr>
        <p:spPr>
          <a:xfrm>
            <a:off x="6019800" y="3124200"/>
            <a:ext cx="2819400" cy="1828800"/>
          </a:xfrm>
          <a:prstGeom prst="cloudCallout">
            <a:avLst/>
          </a:prstGeom>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筹资速度快</a:t>
            </a:r>
            <a:endParaRPr kumimoji="0" lang="en-US" altLang="zh-CN"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筹资成本低</a:t>
            </a:r>
            <a:endParaRPr kumimoji="0" lang="en-US" altLang="zh-CN"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风险高</a:t>
            </a:r>
            <a:endParaRPr kumimoji="0" lang="en-US" altLang="zh-CN"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具有波动性</a:t>
            </a:r>
            <a:endPar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p:txBody>
      </p:sp>
      <p:sp>
        <p:nvSpPr>
          <p:cNvPr id="21" name="云形标注 20"/>
          <p:cNvSpPr/>
          <p:nvPr/>
        </p:nvSpPr>
        <p:spPr>
          <a:xfrm flipH="1">
            <a:off x="381000" y="2971800"/>
            <a:ext cx="2590800" cy="1676400"/>
          </a:xfrm>
          <a:prstGeom prst="cloudCallout">
            <a:avLst/>
          </a:prstGeom>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占用时间短</a:t>
            </a:r>
            <a:endParaRPr kumimoji="0" lang="en-US" altLang="zh-CN"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流动性强</a:t>
            </a:r>
            <a:endParaRPr kumimoji="0" lang="en-US" altLang="zh-CN"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易波动</a:t>
            </a:r>
            <a:endPar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p:txBody>
      </p:sp>
      <p:sp>
        <p:nvSpPr>
          <p:cNvPr id="9" name="云形标注 8"/>
          <p:cNvSpPr/>
          <p:nvPr/>
        </p:nvSpPr>
        <p:spPr>
          <a:xfrm rot="1206640">
            <a:off x="5050155" y="901065"/>
            <a:ext cx="3388995" cy="2057400"/>
          </a:xfrm>
          <a:prstGeom prst="cloudCallout">
            <a:avLst/>
          </a:prstGeom>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周转的短期性</a:t>
            </a:r>
            <a:endParaRPr kumimoji="0" lang="en-US" altLang="zh-CN"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易变现性</a:t>
            </a:r>
            <a:endParaRPr kumimoji="0" lang="en-US" altLang="zh-CN"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数量上的波动性</a:t>
            </a:r>
            <a:endParaRPr kumimoji="0" lang="en-US" altLang="zh-CN"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渠道的多样性</a:t>
            </a:r>
            <a:endParaRPr kumimoji="0" lang="en-US" altLang="zh-CN"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收益低</a:t>
            </a:r>
            <a:endParaRPr kumimoji="0" lang="zh-CN" altLang="en-US" sz="20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Rectangle 2"/>
          <p:cNvSpPr>
            <a:spLocks noGrp="1"/>
          </p:cNvSpPr>
          <p:nvPr>
            <p:ph type="title"/>
          </p:nvPr>
        </p:nvSpPr>
        <p:spPr>
          <a:xfrm>
            <a:off x="457200" y="304800"/>
            <a:ext cx="8229600" cy="868363"/>
          </a:xfrm>
        </p:spPr>
        <p:txBody>
          <a:bodyPr wrap="square" lIns="91440" tIns="45720" rIns="91440" bIns="45720" anchor="ctr" anchorCtr="0"/>
          <a:p>
            <a:pPr algn="l" eaLnBrk="1" hangingPunct="1"/>
            <a:r>
              <a:rPr lang="zh-CN" altLang="en-US" sz="2800" i="0" dirty="0">
                <a:ea typeface="宋体" panose="02010600030101010101" pitchFamily="2" charset="-122"/>
              </a:rPr>
              <a:t>三、应收账款的功能</a:t>
            </a:r>
            <a:endParaRPr lang="zh-CN" altLang="en-US" sz="2800" i="0" dirty="0">
              <a:ea typeface="宋体" panose="02010600030101010101" pitchFamily="2" charset="-122"/>
            </a:endParaRPr>
          </a:p>
        </p:txBody>
      </p:sp>
      <p:sp>
        <p:nvSpPr>
          <p:cNvPr id="41986" name="Rectangle 187"/>
          <p:cNvSpPr/>
          <p:nvPr/>
        </p:nvSpPr>
        <p:spPr>
          <a:xfrm>
            <a:off x="353695" y="1143000"/>
            <a:ext cx="8790305" cy="1014730"/>
          </a:xfrm>
          <a:prstGeom prst="rect">
            <a:avLst/>
          </a:prstGeom>
          <a:noFill/>
          <a:ln w="9525">
            <a:noFill/>
          </a:ln>
        </p:spPr>
        <p:txBody>
          <a:bodyPr wrap="square" anchor="t" anchorCtr="0">
            <a:spAutoFit/>
          </a:bodyPr>
          <a:p>
            <a:pPr>
              <a:lnSpc>
                <a:spcPct val="150000"/>
              </a:lnSpc>
            </a:pPr>
            <a:r>
              <a:rPr lang="zh-CN" altLang="en-US" sz="2000" b="1" dirty="0">
                <a:solidFill>
                  <a:srgbClr val="C00000"/>
                </a:solidFill>
                <a:latin typeface="宋体" panose="02010600030101010101" pitchFamily="2" charset="-122"/>
                <a:ea typeface="宋体" panose="02010600030101010101" pitchFamily="2" charset="-122"/>
              </a:rPr>
              <a:t>应收账款的功能：</a:t>
            </a:r>
            <a:r>
              <a:rPr lang="zh-CN" altLang="en-US" sz="2000" b="1" dirty="0">
                <a:latin typeface="Arial" panose="020B0604020202020204" pitchFamily="34" charset="0"/>
              </a:rPr>
              <a:t>是指它在公司生产经营中的作用，具体来说，主要有以下两个方面。</a:t>
            </a:r>
            <a:endParaRPr lang="zh-CN" altLang="en-US" sz="2000" b="1" dirty="0">
              <a:latin typeface="Arial" panose="020B0604020202020204" pitchFamily="34" charset="0"/>
            </a:endParaRPr>
          </a:p>
        </p:txBody>
      </p:sp>
      <p:sp>
        <p:nvSpPr>
          <p:cNvPr id="9" name="云形 8"/>
          <p:cNvSpPr/>
          <p:nvPr/>
        </p:nvSpPr>
        <p:spPr>
          <a:xfrm>
            <a:off x="177800" y="1981200"/>
            <a:ext cx="5003800" cy="4495800"/>
          </a:xfrm>
          <a:prstGeom prst="cloud">
            <a:avLst/>
          </a:prstGeom>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eaLnBrk="1" fontAlgn="base" hangingPunct="1"/>
            <a:r>
              <a:rPr lang="en-US" altLang="zh-CN" sz="2000" b="1" strike="noStrike" noProof="1" dirty="0">
                <a:solidFill>
                  <a:srgbClr val="FFFFFF"/>
                </a:solidFill>
                <a:latin typeface="Arial" panose="020B0604020202020204" pitchFamily="34" charset="0"/>
              </a:rPr>
              <a:t>         </a:t>
            </a:r>
            <a:endParaRPr lang="en-US" altLang="zh-CN" sz="2000" b="1" strike="noStrike" noProof="1" dirty="0">
              <a:solidFill>
                <a:srgbClr val="FFFFFF"/>
              </a:solidFill>
              <a:latin typeface="Arial" panose="020B0604020202020204" pitchFamily="34" charset="0"/>
            </a:endParaRPr>
          </a:p>
          <a:p>
            <a:pPr lvl="0" eaLnBrk="1" fontAlgn="base" hangingPunct="1"/>
            <a:r>
              <a:rPr lang="en-US" altLang="zh-CN" sz="2000" b="1" strike="noStrike" noProof="1" dirty="0">
                <a:solidFill>
                  <a:srgbClr val="FFFFFF"/>
                </a:solidFill>
                <a:latin typeface="Arial" panose="020B0604020202020204" pitchFamily="34" charset="0"/>
              </a:rPr>
              <a:t>    1.</a:t>
            </a:r>
            <a:r>
              <a:rPr lang="zh-CN" altLang="en-US" sz="2000" b="1" strike="noStrike" noProof="1" dirty="0">
                <a:solidFill>
                  <a:srgbClr val="FFFFFF"/>
                </a:solidFill>
                <a:latin typeface="Arial" panose="020B0604020202020204" pitchFamily="34" charset="0"/>
              </a:rPr>
              <a:t>增加销售的功能</a:t>
            </a:r>
            <a:r>
              <a:rPr lang="en-US" altLang="zh-CN" sz="2000" b="1" strike="noStrike" noProof="1" dirty="0">
                <a:solidFill>
                  <a:srgbClr val="FFFFFF"/>
                </a:solidFill>
                <a:latin typeface="Arial" panose="020B0604020202020204" pitchFamily="34" charset="0"/>
              </a:rPr>
              <a:t>  </a:t>
            </a:r>
            <a:endParaRPr lang="en-US" altLang="zh-CN" sz="2000" b="1" strike="noStrike" noProof="1" dirty="0">
              <a:solidFill>
                <a:srgbClr val="FFFFFF"/>
              </a:solidFill>
              <a:latin typeface="Arial" panose="020B0604020202020204" pitchFamily="34" charset="0"/>
            </a:endParaRPr>
          </a:p>
          <a:p>
            <a:pPr lvl="0" eaLnBrk="1" fontAlgn="base" hangingPunct="1"/>
            <a:r>
              <a:rPr lang="en-US" altLang="zh-CN" b="1" strike="noStrike" noProof="1" dirty="0">
                <a:solidFill>
                  <a:srgbClr val="FFFFFF"/>
                </a:solidFill>
                <a:latin typeface="Arial" panose="020B0604020202020204" pitchFamily="34" charset="0"/>
              </a:rPr>
              <a:t>  </a:t>
            </a:r>
            <a:r>
              <a:rPr lang="zh-CN" altLang="en-US" b="1" strike="noStrike" noProof="1" dirty="0">
                <a:solidFill>
                  <a:srgbClr val="FFFFFF"/>
                </a:solidFill>
                <a:latin typeface="Arial" panose="020B0604020202020204" pitchFamily="34" charset="0"/>
              </a:rPr>
              <a:t>公司销售产品可以采取现销</a:t>
            </a:r>
            <a:r>
              <a:rPr lang="en-US" altLang="zh-CN" b="1" strike="noStrike" noProof="1" dirty="0">
                <a:solidFill>
                  <a:srgbClr val="FFFFFF"/>
                </a:solidFill>
                <a:latin typeface="Arial" panose="020B0604020202020204" pitchFamily="34" charset="0"/>
              </a:rPr>
              <a:t>  </a:t>
            </a:r>
            <a:r>
              <a:rPr lang="zh-CN" altLang="en-US" b="1" strike="noStrike" noProof="1" dirty="0">
                <a:solidFill>
                  <a:srgbClr val="FFFFFF"/>
                </a:solidFill>
                <a:latin typeface="Arial" panose="020B0604020202020204" pitchFamily="34" charset="0"/>
              </a:rPr>
              <a:t>和赊销两种方式，显然赊销是一种促销策略。在竞争激烈的市场经济条件下，多公司资金紧张，要求现收现付势必影响产品的销售，失去市场份额；而采取一定的赊销措施，特别是在销售新产品、开拓新市场时，赊销会对购买者产生吸引力，从而巩固市场份额，扩大销售，提高竞争力。</a:t>
            </a:r>
            <a:endParaRPr lang="zh-CN" altLang="en-US" strike="noStrike" noProof="1" dirty="0">
              <a:solidFill>
                <a:srgbClr val="FFFFFF"/>
              </a:solidFill>
              <a:latin typeface="Arial" panose="020B0604020202020204" pitchFamily="34" charset="0"/>
            </a:endParaRPr>
          </a:p>
          <a:p>
            <a:pPr lvl="0" algn="ctr" eaLnBrk="1" fontAlgn="base" hangingPunct="1"/>
            <a:endParaRPr lang="zh-CN" altLang="en-US" strike="noStrike" noProof="1" dirty="0">
              <a:latin typeface="Arial" panose="020B0604020202020204" pitchFamily="34" charset="0"/>
              <a:ea typeface="宋体" panose="02010600030101010101" pitchFamily="2" charset="-122"/>
            </a:endParaRPr>
          </a:p>
        </p:txBody>
      </p:sp>
      <p:sp>
        <p:nvSpPr>
          <p:cNvPr id="10" name="云形 9"/>
          <p:cNvSpPr/>
          <p:nvPr/>
        </p:nvSpPr>
        <p:spPr>
          <a:xfrm>
            <a:off x="4191000" y="1676400"/>
            <a:ext cx="4800600" cy="4724400"/>
          </a:xfrm>
          <a:prstGeom prst="cloud">
            <a:avLst/>
          </a:prstGeom>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eaLnBrk="1" fontAlgn="base" hangingPunct="1"/>
            <a:r>
              <a:rPr lang="en-US" altLang="zh-CN" sz="2000" b="1" strike="noStrike" noProof="1" dirty="0">
                <a:solidFill>
                  <a:srgbClr val="FFFFFF"/>
                </a:solidFill>
                <a:latin typeface="Arial" panose="020B0604020202020204" pitchFamily="34" charset="0"/>
              </a:rPr>
              <a:t>        </a:t>
            </a:r>
            <a:endParaRPr lang="en-US" altLang="zh-CN" sz="2000" b="1" strike="noStrike" noProof="1" dirty="0">
              <a:solidFill>
                <a:srgbClr val="FFFFFF"/>
              </a:solidFill>
              <a:latin typeface="Arial" panose="020B0604020202020204" pitchFamily="34" charset="0"/>
            </a:endParaRPr>
          </a:p>
          <a:p>
            <a:pPr lvl="0" eaLnBrk="1" fontAlgn="base" hangingPunct="1"/>
            <a:r>
              <a:rPr lang="en-US" altLang="zh-CN" sz="2000" b="1" strike="noStrike" noProof="1" dirty="0">
                <a:solidFill>
                  <a:srgbClr val="FFFFFF"/>
                </a:solidFill>
                <a:latin typeface="Arial" panose="020B0604020202020204" pitchFamily="34" charset="0"/>
              </a:rPr>
              <a:t>       2.</a:t>
            </a:r>
            <a:r>
              <a:rPr lang="zh-CN" altLang="en-US" sz="2000" b="1" strike="noStrike" noProof="1" dirty="0">
                <a:solidFill>
                  <a:srgbClr val="FFFFFF"/>
                </a:solidFill>
                <a:latin typeface="Arial" panose="020B0604020202020204" pitchFamily="34" charset="0"/>
              </a:rPr>
              <a:t>减少</a:t>
            </a:r>
            <a:r>
              <a:rPr lang="zh-CN" altLang="en-US" b="1" strike="noStrike" noProof="1" dirty="0">
                <a:solidFill>
                  <a:srgbClr val="FFFFFF"/>
                </a:solidFill>
                <a:latin typeface="Arial" panose="020B0604020202020204" pitchFamily="34" charset="0"/>
              </a:rPr>
              <a:t>存货的功能</a:t>
            </a:r>
            <a:endParaRPr lang="zh-CN" altLang="en-US" b="1" strike="noStrike" noProof="1" dirty="0">
              <a:solidFill>
                <a:srgbClr val="FFFFFF"/>
              </a:solidFill>
              <a:latin typeface="Arial" panose="020B0604020202020204" pitchFamily="34" charset="0"/>
            </a:endParaRPr>
          </a:p>
          <a:p>
            <a:pPr lvl="0" eaLnBrk="1" fontAlgn="base" hangingPunct="1"/>
            <a:r>
              <a:rPr lang="en-US" altLang="zh-CN" b="1" strike="noStrike" noProof="1" dirty="0">
                <a:solidFill>
                  <a:srgbClr val="FFFFFF"/>
                </a:solidFill>
                <a:latin typeface="Arial" panose="020B0604020202020204" pitchFamily="34" charset="0"/>
              </a:rPr>
              <a:t>   </a:t>
            </a:r>
            <a:r>
              <a:rPr lang="zh-CN" altLang="en-US" b="1" strike="noStrike" noProof="1" dirty="0">
                <a:solidFill>
                  <a:srgbClr val="FFFFFF"/>
                </a:solidFill>
                <a:latin typeface="Arial" panose="020B0604020202020204" pitchFamily="34" charset="0"/>
              </a:rPr>
              <a:t>由于赊销具有促销功能，可</a:t>
            </a:r>
            <a:r>
              <a:rPr lang="en-US" altLang="zh-CN" b="1" strike="noStrike" noProof="1" dirty="0">
                <a:solidFill>
                  <a:srgbClr val="FFFFFF"/>
                </a:solidFill>
                <a:latin typeface="Arial" panose="020B0604020202020204" pitchFamily="34" charset="0"/>
              </a:rPr>
              <a:t> </a:t>
            </a:r>
            <a:r>
              <a:rPr lang="zh-CN" altLang="en-US" b="1" strike="noStrike" noProof="1" dirty="0">
                <a:solidFill>
                  <a:srgbClr val="FFFFFF"/>
                </a:solidFill>
                <a:latin typeface="Arial" panose="020B0604020202020204" pitchFamily="34" charset="0"/>
              </a:rPr>
              <a:t>以加速产品的销售，从而可降低存货中产成品的数额，这有利于缩短产成品的库存时间，降低产成品存货的管理费用、仓储费用和保险费用等各方面的支出。因此，无论是季节性生产公司还是非季节性生产公司，当产成品较多时，一般应采用较优惠的信用条件进行赊销。</a:t>
            </a:r>
            <a:endParaRPr lang="zh-CN" altLang="en-US" b="1" strike="noStrike" noProof="1" dirty="0">
              <a:solidFill>
                <a:srgbClr val="FFFFFF"/>
              </a:solidFill>
              <a:latin typeface="Arial" panose="020B0604020202020204" pitchFamily="34" charset="0"/>
            </a:endParaRPr>
          </a:p>
          <a:p>
            <a:pPr lvl="0" algn="ctr" eaLnBrk="1" fontAlgn="base" hangingPunct="1"/>
            <a:endParaRPr lang="zh-CN" altLang="en-US" b="1" strike="noStrike" noProof="1" dirty="0">
              <a:solidFill>
                <a:srgbClr val="FFFFFF"/>
              </a:solidFill>
              <a:latin typeface="Arial" panose="020B0604020202020204" pitchFamily="34" charset="0"/>
              <a:ea typeface="宋体" panose="02010600030101010101" pitchFamily="2" charset="-122"/>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Rectangle 2"/>
          <p:cNvSpPr>
            <a:spLocks noGrp="1"/>
          </p:cNvSpPr>
          <p:nvPr>
            <p:ph type="title"/>
          </p:nvPr>
        </p:nvSpPr>
        <p:spPr>
          <a:xfrm>
            <a:off x="457200" y="381000"/>
            <a:ext cx="8229600" cy="868363"/>
          </a:xfrm>
        </p:spPr>
        <p:txBody>
          <a:bodyPr wrap="square" lIns="91440" tIns="45720" rIns="91440" bIns="45720" anchor="ctr" anchorCtr="0"/>
          <a:p>
            <a:pPr algn="l" eaLnBrk="1" hangingPunct="1"/>
            <a:r>
              <a:rPr lang="zh-CN" altLang="en-US" sz="2800" i="0" dirty="0">
                <a:ea typeface="宋体" panose="02010600030101010101" pitchFamily="2" charset="-122"/>
              </a:rPr>
              <a:t>二、应收账款的成本</a:t>
            </a:r>
            <a:r>
              <a:rPr lang="en-US" altLang="zh-CN" sz="2800" i="0" dirty="0">
                <a:ea typeface="宋体" panose="02010600030101010101" pitchFamily="2" charset="-122"/>
              </a:rPr>
              <a:t>      </a:t>
            </a:r>
            <a:endParaRPr lang="zh-CN" altLang="en-US" sz="2800" dirty="0">
              <a:ea typeface="宋体" panose="02010600030101010101" pitchFamily="2" charset="-122"/>
            </a:endParaRPr>
          </a:p>
        </p:txBody>
      </p:sp>
      <p:grpSp>
        <p:nvGrpSpPr>
          <p:cNvPr id="44034" name="组合 28"/>
          <p:cNvGrpSpPr/>
          <p:nvPr/>
        </p:nvGrpSpPr>
        <p:grpSpPr>
          <a:xfrm>
            <a:off x="381000" y="1371600"/>
            <a:ext cx="8458200" cy="3201036"/>
            <a:chOff x="633382" y="2500306"/>
            <a:chExt cx="8230452" cy="3000992"/>
          </a:xfrm>
        </p:grpSpPr>
        <p:sp>
          <p:nvSpPr>
            <p:cNvPr id="9" name="AutoShape 3"/>
            <p:cNvSpPr>
              <a:spLocks noChangeArrowheads="1"/>
            </p:cNvSpPr>
            <p:nvPr/>
          </p:nvSpPr>
          <p:spPr bwMode="gray">
            <a:xfrm>
              <a:off x="3412704" y="2751530"/>
              <a:ext cx="2587155" cy="2749768"/>
            </a:xfrm>
            <a:prstGeom prst="roundRect">
              <a:avLst>
                <a:gd name="adj" fmla="val 4639"/>
              </a:avLst>
            </a:prstGeom>
            <a:gradFill rotWithShape="1">
              <a:gsLst>
                <a:gs pos="0">
                  <a:srgbClr val="D7D7D7">
                    <a:gamma/>
                    <a:tint val="4314"/>
                    <a:invGamma/>
                  </a:srgbClr>
                </a:gs>
                <a:gs pos="100000">
                  <a:srgbClr val="D7D7D7"/>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AutoShape 4"/>
            <p:cNvSpPr>
              <a:spLocks noChangeArrowheads="1"/>
            </p:cNvSpPr>
            <p:nvPr/>
          </p:nvSpPr>
          <p:spPr bwMode="gray">
            <a:xfrm>
              <a:off x="6175961" y="2751530"/>
              <a:ext cx="2585919" cy="2497949"/>
            </a:xfrm>
            <a:prstGeom prst="roundRect">
              <a:avLst>
                <a:gd name="adj" fmla="val 4639"/>
              </a:avLst>
            </a:prstGeom>
            <a:gradFill rotWithShape="1">
              <a:gsLst>
                <a:gs pos="0">
                  <a:srgbClr val="D7D7D7">
                    <a:gamma/>
                    <a:tint val="4314"/>
                    <a:invGamma/>
                  </a:srgbClr>
                </a:gs>
                <a:gs pos="100000">
                  <a:srgbClr val="D7D7D7"/>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44037" name="Group 5"/>
            <p:cNvGrpSpPr/>
            <p:nvPr/>
          </p:nvGrpSpPr>
          <p:grpSpPr>
            <a:xfrm>
              <a:off x="6315075" y="2500306"/>
              <a:ext cx="2352675" cy="523875"/>
              <a:chOff x="3964" y="2071"/>
              <a:chExt cx="1482" cy="330"/>
            </a:xfrm>
          </p:grpSpPr>
          <p:sp>
            <p:nvSpPr>
              <p:cNvPr id="44038" name="AutoShape 6"/>
              <p:cNvSpPr/>
              <p:nvPr/>
            </p:nvSpPr>
            <p:spPr>
              <a:xfrm>
                <a:off x="3964" y="2071"/>
                <a:ext cx="1482" cy="330"/>
              </a:xfrm>
              <a:prstGeom prst="roundRect">
                <a:avLst>
                  <a:gd name="adj" fmla="val 16667"/>
                </a:avLst>
              </a:prstGeom>
              <a:solidFill>
                <a:srgbClr val="FFC319"/>
              </a:solidFill>
              <a:ln w="38100" cap="flat" cmpd="sng">
                <a:solidFill>
                  <a:srgbClr val="FFFFFF">
                    <a:alpha val="70195"/>
                  </a:srgbClr>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44039" name="AutoShape 7"/>
              <p:cNvSpPr/>
              <p:nvPr/>
            </p:nvSpPr>
            <p:spPr>
              <a:xfrm>
                <a:off x="3987" y="2091"/>
                <a:ext cx="1430" cy="134"/>
              </a:xfrm>
              <a:prstGeom prst="roundRect">
                <a:avLst>
                  <a:gd name="adj" fmla="val 28356"/>
                </a:avLst>
              </a:prstGeom>
              <a:gradFill rotWithShape="1">
                <a:gsLst>
                  <a:gs pos="0">
                    <a:srgbClr val="FFFFFF">
                      <a:alpha val="70000"/>
                    </a:srgbClr>
                  </a:gs>
                  <a:gs pos="100000">
                    <a:srgbClr val="FFC319">
                      <a:alpha val="70000"/>
                    </a:srgbClr>
                  </a:gs>
                </a:gsLst>
                <a:lin ang="5400000" scaled="1"/>
                <a:tileRect/>
              </a:gra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sp>
          <p:nvSpPr>
            <p:cNvPr id="44040" name="Rectangle 8"/>
            <p:cNvSpPr/>
            <p:nvPr/>
          </p:nvSpPr>
          <p:spPr>
            <a:xfrm>
              <a:off x="6861832" y="2567370"/>
              <a:ext cx="1383891" cy="406315"/>
            </a:xfrm>
            <a:prstGeom prst="rect">
              <a:avLst/>
            </a:prstGeom>
            <a:noFill/>
            <a:ln w="9525">
              <a:noFill/>
            </a:ln>
          </p:spPr>
          <p:txBody>
            <a:bodyPr wrap="none" anchor="t" anchorCtr="0">
              <a:spAutoFit/>
            </a:bodyPr>
            <a:p>
              <a:pPr algn="ctr"/>
              <a:r>
                <a:rPr lang="zh-CN" altLang="en-US" sz="2400" b="1" dirty="0">
                  <a:solidFill>
                    <a:srgbClr val="F8F8F8"/>
                  </a:solidFill>
                  <a:latin typeface="宋体" panose="02010600030101010101" pitchFamily="2" charset="-122"/>
                  <a:ea typeface="宋体" panose="02010600030101010101" pitchFamily="2" charset="-122"/>
                </a:rPr>
                <a:t>坏账成本</a:t>
              </a:r>
              <a:endParaRPr lang="en-US" altLang="zh-CN" sz="2400" b="1" dirty="0">
                <a:solidFill>
                  <a:srgbClr val="F8F8F8"/>
                </a:solidFill>
                <a:latin typeface="宋体" panose="02010600030101010101" pitchFamily="2" charset="-122"/>
                <a:ea typeface="宋体" panose="02010600030101010101" pitchFamily="2" charset="-122"/>
              </a:endParaRPr>
            </a:p>
          </p:txBody>
        </p:sp>
        <p:grpSp>
          <p:nvGrpSpPr>
            <p:cNvPr id="44041" name="Group 9"/>
            <p:cNvGrpSpPr/>
            <p:nvPr/>
          </p:nvGrpSpPr>
          <p:grpSpPr>
            <a:xfrm>
              <a:off x="3522663" y="2500306"/>
              <a:ext cx="2355850" cy="523875"/>
              <a:chOff x="2140" y="2071"/>
              <a:chExt cx="1484" cy="330"/>
            </a:xfrm>
          </p:grpSpPr>
          <p:sp>
            <p:nvSpPr>
              <p:cNvPr id="44042" name="AutoShape 10"/>
              <p:cNvSpPr/>
              <p:nvPr/>
            </p:nvSpPr>
            <p:spPr>
              <a:xfrm>
                <a:off x="2140" y="2071"/>
                <a:ext cx="1484" cy="330"/>
              </a:xfrm>
              <a:prstGeom prst="roundRect">
                <a:avLst>
                  <a:gd name="adj" fmla="val 16667"/>
                </a:avLst>
              </a:prstGeom>
              <a:solidFill>
                <a:srgbClr val="5CB1FE"/>
              </a:solidFill>
              <a:ln w="38100" cap="flat" cmpd="sng">
                <a:solidFill>
                  <a:srgbClr val="FFFFFF">
                    <a:alpha val="70195"/>
                  </a:srgbClr>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44043" name="AutoShape 11"/>
              <p:cNvSpPr/>
              <p:nvPr/>
            </p:nvSpPr>
            <p:spPr>
              <a:xfrm>
                <a:off x="2163" y="2091"/>
                <a:ext cx="1432" cy="134"/>
              </a:xfrm>
              <a:prstGeom prst="roundRect">
                <a:avLst>
                  <a:gd name="adj" fmla="val 28356"/>
                </a:avLst>
              </a:prstGeom>
              <a:gradFill rotWithShape="1">
                <a:gsLst>
                  <a:gs pos="0">
                    <a:srgbClr val="FFFFFF">
                      <a:alpha val="70000"/>
                    </a:srgbClr>
                  </a:gs>
                  <a:gs pos="100000">
                    <a:srgbClr val="5CB1FE">
                      <a:alpha val="70000"/>
                    </a:srgbClr>
                  </a:gs>
                </a:gsLst>
                <a:lin ang="5400000" scaled="1"/>
                <a:tileRect/>
              </a:gra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sp>
          <p:nvSpPr>
            <p:cNvPr id="44044" name="Rectangle 12"/>
            <p:cNvSpPr/>
            <p:nvPr/>
          </p:nvSpPr>
          <p:spPr>
            <a:xfrm>
              <a:off x="4044200" y="2567370"/>
              <a:ext cx="1383891" cy="406315"/>
            </a:xfrm>
            <a:prstGeom prst="rect">
              <a:avLst/>
            </a:prstGeom>
            <a:noFill/>
            <a:ln w="9525">
              <a:noFill/>
            </a:ln>
          </p:spPr>
          <p:txBody>
            <a:bodyPr wrap="none" anchor="t" anchorCtr="0">
              <a:spAutoFit/>
            </a:bodyPr>
            <a:p>
              <a:pPr algn="ctr"/>
              <a:r>
                <a:rPr lang="zh-CN" altLang="en-US" sz="2400" b="1" dirty="0">
                  <a:solidFill>
                    <a:srgbClr val="F8F8F8"/>
                  </a:solidFill>
                  <a:latin typeface="宋体" panose="02010600030101010101" pitchFamily="2" charset="-122"/>
                  <a:ea typeface="宋体" panose="02010600030101010101" pitchFamily="2" charset="-122"/>
                </a:rPr>
                <a:t>管理成本</a:t>
              </a:r>
              <a:endParaRPr lang="zh-CN" altLang="en-US" sz="2400" b="1" dirty="0">
                <a:solidFill>
                  <a:srgbClr val="F8F8F8"/>
                </a:solidFill>
                <a:latin typeface="宋体" panose="02010600030101010101" pitchFamily="2" charset="-122"/>
                <a:ea typeface="宋体" panose="02010600030101010101" pitchFamily="2" charset="-122"/>
              </a:endParaRPr>
            </a:p>
          </p:txBody>
        </p:sp>
        <p:sp>
          <p:nvSpPr>
            <p:cNvPr id="17" name="AutoShape 13"/>
            <p:cNvSpPr>
              <a:spLocks noChangeArrowheads="1"/>
            </p:cNvSpPr>
            <p:nvPr/>
          </p:nvSpPr>
          <p:spPr bwMode="gray">
            <a:xfrm>
              <a:off x="648830" y="2751530"/>
              <a:ext cx="2589009" cy="2615226"/>
            </a:xfrm>
            <a:prstGeom prst="roundRect">
              <a:avLst>
                <a:gd name="adj" fmla="val 4639"/>
              </a:avLst>
            </a:prstGeom>
            <a:gradFill rotWithShape="1">
              <a:gsLst>
                <a:gs pos="0">
                  <a:srgbClr val="D7D7D7">
                    <a:gamma/>
                    <a:tint val="4314"/>
                    <a:invGamma/>
                  </a:srgbClr>
                </a:gs>
                <a:gs pos="100000">
                  <a:srgbClr val="D7D7D7"/>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046" name="AutoShape 14"/>
            <p:cNvSpPr/>
            <p:nvPr/>
          </p:nvSpPr>
          <p:spPr>
            <a:xfrm>
              <a:off x="747694" y="2500306"/>
              <a:ext cx="2356094" cy="523879"/>
            </a:xfrm>
            <a:prstGeom prst="roundRect">
              <a:avLst>
                <a:gd name="adj" fmla="val 16667"/>
              </a:avLst>
            </a:prstGeom>
            <a:solidFill>
              <a:srgbClr val="A8D02A"/>
            </a:solidFill>
            <a:ln w="38100" cap="flat" cmpd="sng">
              <a:solidFill>
                <a:srgbClr val="FFFFFF">
                  <a:alpha val="70195"/>
                </a:srgbClr>
              </a:solidFill>
              <a:prstDash val="solid"/>
              <a:round/>
              <a:headEnd type="none" w="med" len="med"/>
              <a:tailEnd type="none" w="med" len="med"/>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44047" name="AutoShape 15"/>
            <p:cNvSpPr/>
            <p:nvPr/>
          </p:nvSpPr>
          <p:spPr>
            <a:xfrm>
              <a:off x="784210" y="2532056"/>
              <a:ext cx="2273535" cy="125413"/>
            </a:xfrm>
            <a:prstGeom prst="roundRect">
              <a:avLst>
                <a:gd name="adj" fmla="val 28356"/>
              </a:avLst>
            </a:prstGeom>
            <a:gradFill rotWithShape="1">
              <a:gsLst>
                <a:gs pos="0">
                  <a:srgbClr val="FFFFFF">
                    <a:alpha val="70000"/>
                  </a:srgbClr>
                </a:gs>
                <a:gs pos="100000">
                  <a:srgbClr val="A8D02A">
                    <a:alpha val="70000"/>
                  </a:srgbClr>
                </a:gs>
              </a:gsLst>
              <a:lin ang="5400000" scaled="1"/>
              <a:tileRect/>
            </a:gra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44048" name="Rectangle 16"/>
            <p:cNvSpPr/>
            <p:nvPr/>
          </p:nvSpPr>
          <p:spPr>
            <a:xfrm>
              <a:off x="1226568" y="2567370"/>
              <a:ext cx="1383891" cy="406315"/>
            </a:xfrm>
            <a:prstGeom prst="rect">
              <a:avLst/>
            </a:prstGeom>
            <a:noFill/>
            <a:ln w="9525">
              <a:noFill/>
            </a:ln>
          </p:spPr>
          <p:txBody>
            <a:bodyPr wrap="none" anchor="t" anchorCtr="0">
              <a:spAutoFit/>
            </a:bodyPr>
            <a:p>
              <a:pPr algn="ctr"/>
              <a:r>
                <a:rPr lang="zh-CN" altLang="en-US" sz="2400" b="1" dirty="0">
                  <a:solidFill>
                    <a:srgbClr val="F8F8F8"/>
                  </a:solidFill>
                  <a:latin typeface="宋体" panose="02010600030101010101" pitchFamily="2" charset="-122"/>
                  <a:ea typeface="宋体" panose="02010600030101010101" pitchFamily="2" charset="-122"/>
                </a:rPr>
                <a:t>机会成本</a:t>
              </a:r>
              <a:endParaRPr lang="zh-CN" altLang="en-US" sz="2400" b="1" dirty="0">
                <a:solidFill>
                  <a:srgbClr val="F8F8F8"/>
                </a:solidFill>
                <a:latin typeface="宋体" panose="02010600030101010101" pitchFamily="2" charset="-122"/>
                <a:ea typeface="宋体" panose="02010600030101010101" pitchFamily="2" charset="-122"/>
              </a:endParaRPr>
            </a:p>
          </p:txBody>
        </p:sp>
        <p:sp>
          <p:nvSpPr>
            <p:cNvPr id="44049" name="Text Box 18"/>
            <p:cNvSpPr txBox="1"/>
            <p:nvPr/>
          </p:nvSpPr>
          <p:spPr>
            <a:xfrm>
              <a:off x="633382" y="3014660"/>
              <a:ext cx="2770474" cy="2105040"/>
            </a:xfrm>
            <a:prstGeom prst="rect">
              <a:avLst/>
            </a:prstGeom>
            <a:noFill/>
            <a:ln w="9525">
              <a:noFill/>
            </a:ln>
          </p:spPr>
          <p:txBody>
            <a:bodyPr anchor="t" anchorCtr="0">
              <a:spAutoFit/>
            </a:bodyPr>
            <a:p>
              <a:endParaRPr lang="zh-CN" altLang="en-US" sz="2000" dirty="0">
                <a:latin typeface="Arial" panose="020B0604020202020204" pitchFamily="34" charset="0"/>
              </a:endParaRPr>
            </a:p>
            <a:p>
              <a:r>
                <a:rPr lang="zh-CN" altLang="en-US" sz="2000" b="1" dirty="0">
                  <a:latin typeface="Arial" panose="020B0604020202020204" pitchFamily="34" charset="0"/>
                </a:rPr>
                <a:t>是指应收账款上占用的资金如果用于其他的用途，也可获得公司要求的最低收益率，这个收益率就是应收账款的机会成本。</a:t>
              </a:r>
              <a:endParaRPr lang="zh-CN" altLang="en-US" sz="2000" b="1" dirty="0">
                <a:latin typeface="Arial" panose="020B0604020202020204" pitchFamily="34" charset="0"/>
                <a:ea typeface="宋体" panose="02010600030101010101" pitchFamily="2" charset="-122"/>
              </a:endParaRPr>
            </a:p>
          </p:txBody>
        </p:sp>
        <p:sp>
          <p:nvSpPr>
            <p:cNvPr id="44050" name="Text Box 19"/>
            <p:cNvSpPr txBox="1"/>
            <p:nvPr/>
          </p:nvSpPr>
          <p:spPr>
            <a:xfrm>
              <a:off x="3411795" y="3013072"/>
              <a:ext cx="2651399" cy="2105040"/>
            </a:xfrm>
            <a:prstGeom prst="rect">
              <a:avLst/>
            </a:prstGeom>
            <a:noFill/>
            <a:ln w="9525">
              <a:noFill/>
            </a:ln>
          </p:spPr>
          <p:txBody>
            <a:bodyPr anchor="t" anchorCtr="0">
              <a:spAutoFit/>
            </a:bodyPr>
            <a:p>
              <a:endParaRPr lang="zh-CN" altLang="en-US" sz="2000" dirty="0">
                <a:latin typeface="Arial" panose="020B0604020202020204" pitchFamily="34" charset="0"/>
              </a:endParaRPr>
            </a:p>
            <a:p>
              <a:r>
                <a:rPr lang="zh-CN" altLang="en-US" sz="2000" b="1" dirty="0">
                  <a:latin typeface="Arial" panose="020B0604020202020204" pitchFamily="34" charset="0"/>
                </a:rPr>
                <a:t>是指对应收账款进行管理所发生的成本，包括对顾客进行信用分析、数据资料的整理、账龄分析、催款等活动所发生的成本。</a:t>
              </a:r>
              <a:endParaRPr lang="zh-CN" altLang="en-US" sz="2000" b="1" dirty="0">
                <a:latin typeface="Arial" panose="020B0604020202020204" pitchFamily="34" charset="0"/>
                <a:ea typeface="宋体" panose="02010600030101010101" pitchFamily="2" charset="-122"/>
              </a:endParaRPr>
            </a:p>
          </p:txBody>
        </p:sp>
        <p:sp>
          <p:nvSpPr>
            <p:cNvPr id="44051" name="Text Box 20"/>
            <p:cNvSpPr txBox="1"/>
            <p:nvPr/>
          </p:nvSpPr>
          <p:spPr>
            <a:xfrm>
              <a:off x="6167980" y="3027360"/>
              <a:ext cx="2695854" cy="2105040"/>
            </a:xfrm>
            <a:prstGeom prst="rect">
              <a:avLst/>
            </a:prstGeom>
            <a:noFill/>
            <a:ln w="9525">
              <a:noFill/>
            </a:ln>
          </p:spPr>
          <p:txBody>
            <a:bodyPr anchor="t" anchorCtr="0">
              <a:spAutoFit/>
            </a:bodyPr>
            <a:p>
              <a:endParaRPr lang="zh-CN" altLang="en-US" sz="2000" b="1" dirty="0">
                <a:latin typeface="Arial" panose="020B0604020202020204" pitchFamily="34" charset="0"/>
              </a:endParaRPr>
            </a:p>
            <a:p>
              <a:r>
                <a:rPr lang="zh-CN" altLang="en-US" sz="2000" b="1" dirty="0">
                  <a:latin typeface="Arial" panose="020B0604020202020204" pitchFamily="34" charset="0"/>
                </a:rPr>
                <a:t>由于客户的信用程度不同，支付能力各异，因此公司的部分应收账款会因少数客户的无力支付而最终不能收回成为坏账。</a:t>
              </a:r>
              <a:endParaRPr lang="zh-CN" altLang="en-US" sz="2000" b="1" dirty="0">
                <a:latin typeface="Arial" panose="020B0604020202020204" pitchFamily="34" charset="0"/>
              </a:endParaRPr>
            </a:p>
          </p:txBody>
        </p:sp>
      </p:grpSp>
      <p:sp>
        <p:nvSpPr>
          <p:cNvPr id="21" name="矩形标注 20"/>
          <p:cNvSpPr/>
          <p:nvPr/>
        </p:nvSpPr>
        <p:spPr>
          <a:xfrm rot="10800000" flipV="1">
            <a:off x="3276600" y="4832350"/>
            <a:ext cx="2667000" cy="1066800"/>
          </a:xfrm>
          <a:prstGeom prst="wedgeRectCallout">
            <a:avLst>
              <a:gd name="adj1" fmla="val -23089"/>
              <a:gd name="adj2" fmla="val -6945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管理成本＝信用调查成本＋账户记录保管成本＋收账成本</a:t>
            </a:r>
            <a:endParaRPr kumimoji="0" lang="zh-CN" altLang="en-US" sz="20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22" name="矩形标注 21"/>
          <p:cNvSpPr/>
          <p:nvPr/>
        </p:nvSpPr>
        <p:spPr>
          <a:xfrm>
            <a:off x="6248400" y="4724400"/>
            <a:ext cx="2514600" cy="1066800"/>
          </a:xfrm>
          <a:prstGeom prst="wedgeRectCallout">
            <a:avLst>
              <a:gd name="adj1" fmla="val -24182"/>
              <a:gd name="adj2" fmla="val -7058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坏账成本＝赊销额</a:t>
            </a:r>
            <a:r>
              <a:rPr kumimoji="0" lang="en-US" altLang="zh-CN" sz="20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实际</a:t>
            </a:r>
            <a:r>
              <a:rPr kumimoji="0" lang="en-US" sz="20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或预期</a:t>
            </a:r>
            <a:r>
              <a:rPr kumimoji="0" lang="en-US" sz="20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a:t>
            </a:r>
            <a:r>
              <a:rPr kumimoji="0" lang="zh-CN" altLang="en-US" sz="20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坏账损失率</a:t>
            </a:r>
            <a:endParaRPr kumimoji="0" lang="zh-CN" altLang="en-US" sz="20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23" name="云形标注 22"/>
          <p:cNvSpPr/>
          <p:nvPr/>
        </p:nvSpPr>
        <p:spPr>
          <a:xfrm>
            <a:off x="533400" y="4724400"/>
            <a:ext cx="2286000" cy="1295400"/>
          </a:xfrm>
          <a:prstGeom prst="cloudCallout">
            <a:avLst>
              <a:gd name="adj1" fmla="val -37675"/>
              <a:gd name="adj2" fmla="val -6474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fontAlgn="base" hangingPunct="1"/>
            <a:r>
              <a:rPr lang="zh-CN" altLang="en-US" sz="2000" b="1" i="1" strike="noStrike" noProof="1" dirty="0">
                <a:solidFill>
                  <a:srgbClr val="C00000"/>
                </a:solidFill>
                <a:latin typeface="Arial" panose="020B0604020202020204" pitchFamily="34" charset="0"/>
              </a:rPr>
              <a:t>具体解释请参照后面</a:t>
            </a:r>
            <a:r>
              <a:rPr lang="en-US" altLang="zh-CN" sz="2000" b="1" i="1" strike="noStrike" noProof="1" dirty="0">
                <a:solidFill>
                  <a:srgbClr val="C00000"/>
                </a:solidFill>
                <a:latin typeface="Arial" panose="020B0604020202020204" pitchFamily="34" charset="0"/>
              </a:rPr>
              <a:t>PPT</a:t>
            </a:r>
            <a:endParaRPr lang="zh-CN" altLang="en-US" sz="2000" b="1" i="1" strike="noStrike" noProof="1" dirty="0">
              <a:solidFill>
                <a:srgbClr val="C00000"/>
              </a:solidFill>
              <a:latin typeface="Arial" panose="020B0604020202020204" pitchFamily="34" charset="0"/>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标题 1"/>
          <p:cNvSpPr>
            <a:spLocks noGrp="1"/>
          </p:cNvSpPr>
          <p:nvPr>
            <p:ph type="title"/>
          </p:nvPr>
        </p:nvSpPr>
        <p:spPr/>
        <p:txBody>
          <a:bodyPr wrap="square" lIns="91440" tIns="45720" rIns="91440" bIns="45720" anchor="ctr" anchorCtr="0"/>
          <a:p>
            <a:r>
              <a:rPr lang="zh-CN" altLang="en-US" sz="3200" i="0" dirty="0">
                <a:solidFill>
                  <a:srgbClr val="FF0000"/>
                </a:solidFill>
                <a:latin typeface="宋体" panose="02010600030101010101" pitchFamily="2" charset="-122"/>
                <a:ea typeface="宋体" panose="02010600030101010101" pitchFamily="2" charset="-122"/>
              </a:rPr>
              <a:t>应收账款的机会成本</a:t>
            </a:r>
            <a:r>
              <a:rPr lang="zh-CN" sz="3200" i="0" noProof="0" dirty="0" smtClean="0">
                <a:ln>
                  <a:noFill/>
                </a:ln>
                <a:solidFill>
                  <a:srgbClr val="FF0000"/>
                </a:solidFill>
                <a:effectLst/>
                <a:uLnTx/>
                <a:uFillTx/>
                <a:latin typeface="宋体" panose="02010600030101010101" pitchFamily="2" charset="-122"/>
                <a:ea typeface="宋体" panose="02010600030101010101" pitchFamily="2" charset="-122"/>
                <a:cs typeface="+mn-cs"/>
                <a:sym typeface="+mn-ea"/>
              </a:rPr>
              <a:t>具体计算公式如下</a:t>
            </a:r>
            <a:endParaRPr lang="zh-CN" altLang="en-US" sz="3200" i="0" noProof="0" dirty="0" smtClean="0">
              <a:ln>
                <a:noFill/>
              </a:ln>
              <a:solidFill>
                <a:srgbClr val="FF0000"/>
              </a:solidFill>
              <a:effectLst/>
              <a:uLnTx/>
              <a:uFillTx/>
              <a:latin typeface="宋体" panose="02010600030101010101" pitchFamily="2" charset="-122"/>
              <a:ea typeface="宋体" panose="02010600030101010101" pitchFamily="2" charset="-122"/>
              <a:cs typeface="+mn-cs"/>
              <a:sym typeface="+mn-ea"/>
            </a:endParaRPr>
          </a:p>
        </p:txBody>
      </p:sp>
      <p:sp>
        <p:nvSpPr>
          <p:cNvPr id="3" name="内容占位符 2"/>
          <p:cNvSpPr>
            <a:spLocks noGrp="1"/>
          </p:cNvSpPr>
          <p:nvPr>
            <p:ph idx="1"/>
          </p:nvPr>
        </p:nvSpPr>
        <p:spPr>
          <a:xfrm>
            <a:off x="152400" y="1371600"/>
            <a:ext cx="8763000" cy="4446905"/>
          </a:xfrm>
        </p:spPr>
        <p:txBody>
          <a:bodyPr vert="horz" wrap="square" lIns="91440" tIns="45720" rIns="91440" bIns="45720" numCol="1" anchor="t" anchorCtr="0" compatLnSpc="1"/>
          <a:lstStyle/>
          <a:p>
            <a:pPr marL="0" marR="0" lvl="0" indent="0" algn="l" defTabSz="914400" rtl="0" eaLnBrk="0" fontAlgn="base" latinLnBrk="0" hangingPunct="0">
              <a:lnSpc>
                <a:spcPct val="150000"/>
              </a:lnSpc>
              <a:spcBef>
                <a:spcPct val="20000"/>
              </a:spcBef>
              <a:spcAft>
                <a:spcPct val="0"/>
              </a:spcAft>
              <a:buClr>
                <a:schemeClr val="folHlink"/>
              </a:buClr>
              <a:buSzTx/>
              <a:buFont typeface="Wingdings" panose="05000000000000000000" pitchFamily="2" charset="2"/>
              <a:buNone/>
              <a:defRPr/>
            </a:pPr>
            <a:r>
              <a:rPr kumimoji="0" lang="en-US" altLang="zh-CN" sz="22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应收账款机会成本＝赊销业务所需资金×资金成本率</a:t>
            </a:r>
            <a:r>
              <a:rPr kumimoji="0" lang="en-US"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ctr" defTabSz="914400" rtl="0" eaLnBrk="0" fontAlgn="base" latinLnBrk="0" hangingPunct="0">
              <a:lnSpc>
                <a:spcPct val="150000"/>
              </a:lnSpc>
              <a:spcBef>
                <a:spcPct val="20000"/>
              </a:spcBef>
              <a:spcAft>
                <a:spcPct val="0"/>
              </a:spcAft>
              <a:buClr>
                <a:schemeClr val="folHlink"/>
              </a:buClr>
              <a:buSzTx/>
              <a:buFont typeface="Wingdings" panose="05000000000000000000" pitchFamily="2" charset="2"/>
              <a:buNone/>
              <a:defRPr/>
            </a:pPr>
            <a:r>
              <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赊销业务所需资金＝应收账款平均余额×变动成本率</a:t>
            </a:r>
            <a:r>
              <a:rPr kumimoji="0" lang="en-US"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ctr" defTabSz="914400" rtl="0" eaLnBrk="0" fontAlgn="base" latinLnBrk="0" hangingPunct="0">
              <a:lnSpc>
                <a:spcPct val="150000"/>
              </a:lnSpc>
              <a:spcBef>
                <a:spcPct val="20000"/>
              </a:spcBef>
              <a:spcAft>
                <a:spcPct val="0"/>
              </a:spcAft>
              <a:buClr>
                <a:schemeClr val="folHlink"/>
              </a:buClr>
              <a:buSzTx/>
              <a:buFont typeface="Wingdings" panose="05000000000000000000" pitchFamily="2" charset="2"/>
              <a:buNone/>
              <a:defRPr/>
            </a:pPr>
            <a:r>
              <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应收账款平均余额＝平均每日赊销额×平均收账期</a:t>
            </a:r>
            <a:r>
              <a:rPr kumimoji="0" lang="en-US"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平均每日赊销额＝年赊销收入净额÷</a:t>
            </a:r>
            <a:r>
              <a:rPr kumimoji="0" lang="en-US"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360                             </a:t>
            </a:r>
            <a:endPar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folHlink"/>
              </a:buClr>
              <a:buSzTx/>
              <a:buFont typeface="Wingdings" panose="05000000000000000000" pitchFamily="2" charset="2"/>
              <a:buNone/>
              <a:defRPr/>
            </a:pPr>
            <a:r>
              <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由此可得：</a:t>
            </a:r>
            <a:endPar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50000"/>
              </a:lnSpc>
              <a:spcBef>
                <a:spcPct val="20000"/>
              </a:spcBef>
              <a:spcAft>
                <a:spcPct val="0"/>
              </a:spcAft>
              <a:buClr>
                <a:schemeClr val="folHlink"/>
              </a:buClr>
              <a:buSzTx/>
              <a:buFont typeface="Wingdings" panose="05000000000000000000" pitchFamily="2" charset="2"/>
              <a:buNone/>
              <a:defRPr/>
            </a:pPr>
            <a:r>
              <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en-US" alt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应收账款机会成本＝赊销业务所需资金×资金成本率</a:t>
            </a:r>
            <a:endPar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ctr" defTabSz="914400" rtl="0" eaLnBrk="0" fontAlgn="base" latinLnBrk="0" hangingPunct="0">
              <a:lnSpc>
                <a:spcPct val="150000"/>
              </a:lnSpc>
              <a:spcBef>
                <a:spcPct val="20000"/>
              </a:spcBef>
              <a:spcAft>
                <a:spcPct val="0"/>
              </a:spcAft>
              <a:buClr>
                <a:schemeClr val="folHlink"/>
              </a:buClr>
              <a:buSzTx/>
              <a:buFont typeface="Wingdings" panose="05000000000000000000" pitchFamily="2" charset="2"/>
              <a:buNone/>
              <a:defRPr/>
            </a:pPr>
            <a:r>
              <a:rPr kumimoji="0" lang="en-US" alt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＝应收账款平均余额×变动成本率×有价证券利率</a:t>
            </a:r>
            <a:endPar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ctr" defTabSz="914400" rtl="0" eaLnBrk="0" fontAlgn="base" latinLnBrk="0" hangingPunct="0">
              <a:lnSpc>
                <a:spcPct val="150000"/>
              </a:lnSpc>
              <a:spcBef>
                <a:spcPct val="20000"/>
              </a:spcBef>
              <a:spcAft>
                <a:spcPct val="0"/>
              </a:spcAft>
              <a:buClr>
                <a:schemeClr val="folHlink"/>
              </a:buClr>
              <a:buSzTx/>
              <a:buFont typeface="Wingdings" panose="05000000000000000000" pitchFamily="2" charset="2"/>
              <a:buNone/>
              <a:defRPr/>
            </a:pPr>
            <a:r>
              <a:rPr kumimoji="0" lang="en-US" alt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            </a:t>
            </a:r>
            <a:r>
              <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rPr>
              <a:t>＝平均每日赊销额×平均收账期×变动成本率×有价证券利率</a:t>
            </a:r>
            <a:endParaRPr kumimoji="0" lang="zh-CN" sz="2000" b="1" i="0" u="none" strike="noStrike" kern="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Rectangle 4"/>
          <p:cNvSpPr>
            <a:spLocks noGrp="1"/>
          </p:cNvSpPr>
          <p:nvPr>
            <p:ph type="body" sz="half" idx="1"/>
          </p:nvPr>
        </p:nvSpPr>
        <p:spPr>
          <a:xfrm>
            <a:off x="140335" y="228600"/>
            <a:ext cx="8894445" cy="5288915"/>
          </a:xfrm>
          <a:solidFill>
            <a:schemeClr val="bg1"/>
          </a:solidFill>
        </p:spPr>
        <p:txBody>
          <a:bodyPr wrap="square" lIns="91440" tIns="45720" rIns="91440" bIns="45720" anchor="t" anchorCtr="0"/>
          <a:p>
            <a:pPr>
              <a:lnSpc>
                <a:spcPct val="150000"/>
              </a:lnSpc>
              <a:buClr>
                <a:schemeClr val="folHlink"/>
              </a:buClr>
              <a:buSzTx/>
              <a:buFont typeface="Wingdings" panose="05000000000000000000" pitchFamily="2" charset="2"/>
              <a:buNone/>
            </a:pPr>
            <a:r>
              <a:rPr sz="2000" b="1" dirty="0"/>
              <a:t>例题8-4：</a:t>
            </a:r>
            <a:endParaRPr sz="2000" b="1" dirty="0"/>
          </a:p>
          <a:p>
            <a:pPr>
              <a:lnSpc>
                <a:spcPct val="150000"/>
              </a:lnSpc>
              <a:buClr>
                <a:schemeClr val="folHlink"/>
              </a:buClr>
              <a:buSzTx/>
              <a:buFont typeface="Wingdings" panose="05000000000000000000" pitchFamily="2" charset="2"/>
              <a:buNone/>
            </a:pPr>
            <a:r>
              <a:rPr sz="2000" b="1" dirty="0"/>
              <a:t> </a:t>
            </a:r>
            <a:r>
              <a:rPr lang="en-US" sz="2000" b="1" dirty="0"/>
              <a:t>  </a:t>
            </a:r>
            <a:r>
              <a:rPr sz="2000" b="1" dirty="0"/>
              <a:t>崇博公司预测年度赊销收入金额为 3 600 000元，应收账款周转期为60天，变动成本率为60%，资本成本率为10%。试计算其应收账款的机会成本。</a:t>
            </a:r>
            <a:endParaRPr sz="2000" b="1" dirty="0"/>
          </a:p>
          <a:p>
            <a:pPr>
              <a:lnSpc>
                <a:spcPct val="150000"/>
              </a:lnSpc>
              <a:buClr>
                <a:schemeClr val="folHlink"/>
              </a:buClr>
              <a:buSzTx/>
              <a:buFont typeface="Wingdings" panose="05000000000000000000" pitchFamily="2" charset="2"/>
              <a:buNone/>
            </a:pPr>
            <a:r>
              <a:rPr sz="2000" b="1" dirty="0"/>
              <a:t>根据以上资料计算</a:t>
            </a:r>
            <a:endParaRPr sz="2000" b="1" dirty="0"/>
          </a:p>
          <a:p>
            <a:pPr>
              <a:lnSpc>
                <a:spcPct val="150000"/>
              </a:lnSpc>
              <a:buClr>
                <a:schemeClr val="folHlink"/>
              </a:buClr>
              <a:buSzTx/>
              <a:buFont typeface="Wingdings" panose="05000000000000000000" pitchFamily="2" charset="2"/>
              <a:buNone/>
            </a:pPr>
            <a:r>
              <a:rPr sz="2000" b="1" dirty="0"/>
              <a:t>应收账款平均余额＝日赊销额×平均收现期＝3 600 000/360×60</a:t>
            </a:r>
            <a:endParaRPr sz="2000" b="1" dirty="0"/>
          </a:p>
          <a:p>
            <a:pPr>
              <a:lnSpc>
                <a:spcPct val="150000"/>
              </a:lnSpc>
              <a:buClr>
                <a:schemeClr val="folHlink"/>
              </a:buClr>
              <a:buSzTx/>
              <a:buFont typeface="Wingdings" panose="05000000000000000000" pitchFamily="2" charset="2"/>
              <a:buNone/>
            </a:pPr>
            <a:r>
              <a:rPr sz="2000" b="1" dirty="0"/>
              <a:t> </a:t>
            </a:r>
            <a:r>
              <a:rPr lang="en-US" sz="2000" b="1" dirty="0"/>
              <a:t>                                                                   </a:t>
            </a:r>
            <a:r>
              <a:rPr sz="2000" b="1" dirty="0"/>
              <a:t>＝600 000（元）</a:t>
            </a:r>
            <a:endParaRPr sz="2000" b="1" dirty="0"/>
          </a:p>
          <a:p>
            <a:pPr>
              <a:lnSpc>
                <a:spcPct val="150000"/>
              </a:lnSpc>
              <a:buClr>
                <a:schemeClr val="folHlink"/>
              </a:buClr>
              <a:buSzTx/>
              <a:buFont typeface="Wingdings" panose="05000000000000000000" pitchFamily="2" charset="2"/>
              <a:buNone/>
            </a:pPr>
            <a:r>
              <a:rPr sz="2000" b="1" dirty="0"/>
              <a:t>应收账款占用资金＝应收账款平均余额×变动成本率 </a:t>
            </a:r>
            <a:endParaRPr sz="2000" b="1" dirty="0"/>
          </a:p>
          <a:p>
            <a:pPr>
              <a:lnSpc>
                <a:spcPct val="150000"/>
              </a:lnSpc>
              <a:buClr>
                <a:schemeClr val="folHlink"/>
              </a:buClr>
              <a:buSzTx/>
              <a:buFont typeface="Wingdings" panose="05000000000000000000" pitchFamily="2" charset="2"/>
              <a:buNone/>
            </a:pPr>
            <a:r>
              <a:rPr lang="en-US" sz="2000" b="1" dirty="0"/>
              <a:t>                             </a:t>
            </a:r>
            <a:r>
              <a:rPr sz="2000" b="1" dirty="0"/>
              <a:t>＝600 000×60%＝360 000（元）</a:t>
            </a:r>
            <a:endParaRPr sz="2000" b="1" dirty="0"/>
          </a:p>
          <a:p>
            <a:pPr>
              <a:lnSpc>
                <a:spcPct val="150000"/>
              </a:lnSpc>
              <a:buClr>
                <a:schemeClr val="folHlink"/>
              </a:buClr>
              <a:buSzTx/>
              <a:buFont typeface="Wingdings" panose="05000000000000000000" pitchFamily="2" charset="2"/>
              <a:buNone/>
            </a:pPr>
            <a:r>
              <a:rPr sz="2000" b="1" dirty="0"/>
              <a:t>应收账款的机会成本＝应收账款占用资金×资本成本率   </a:t>
            </a:r>
            <a:endParaRPr sz="2000" b="1" dirty="0"/>
          </a:p>
          <a:p>
            <a:pPr>
              <a:lnSpc>
                <a:spcPct val="150000"/>
              </a:lnSpc>
              <a:buClr>
                <a:schemeClr val="folHlink"/>
              </a:buClr>
              <a:buSzTx/>
              <a:buFont typeface="Wingdings" panose="05000000000000000000" pitchFamily="2" charset="2"/>
              <a:buNone/>
            </a:pPr>
            <a:r>
              <a:rPr lang="en-US" sz="2000" b="1" dirty="0"/>
              <a:t>                                 </a:t>
            </a:r>
            <a:r>
              <a:rPr sz="2000" b="1" dirty="0"/>
              <a:t>＝360 000×10%＝36 000（元）</a:t>
            </a:r>
            <a:endParaRPr lang="en-US" altLang="zh-CN" sz="2000" b="1" dirty="0">
              <a:ea typeface="宋体" panose="02010600030101010101" pitchFamily="2" charset="-122"/>
            </a:endParaRPr>
          </a:p>
          <a:p>
            <a:pPr>
              <a:lnSpc>
                <a:spcPct val="150000"/>
              </a:lnSpc>
              <a:buClr>
                <a:schemeClr val="folHlink"/>
              </a:buClr>
              <a:buSzTx/>
              <a:buFont typeface="Wingdings" panose="05000000000000000000" pitchFamily="2" charset="2"/>
            </a:pPr>
            <a:endParaRPr lang="en-US" altLang="zh-CN" sz="2000" b="1" dirty="0">
              <a:ea typeface="宋体" panose="02010600030101010101" pitchFamily="2" charset="-122"/>
            </a:endParaRPr>
          </a:p>
          <a:p>
            <a:pPr lvl="1">
              <a:buClr>
                <a:schemeClr val="tx2"/>
              </a:buClr>
              <a:buFont typeface="Wingdings" panose="05000000000000000000" pitchFamily="2" charset="2"/>
              <a:buNone/>
            </a:pPr>
            <a:endParaRPr lang="en-US" altLang="zh-CN" sz="2000" b="1" dirty="0">
              <a:ea typeface="宋体" panose="02010600030101010101" pitchFamily="2" charset="-122"/>
            </a:endParaRPr>
          </a:p>
        </p:txBody>
      </p:sp>
      <p:sp>
        <p:nvSpPr>
          <p:cNvPr id="47106" name="Rectangle 7"/>
          <p:cNvSpPr/>
          <p:nvPr/>
        </p:nvSpPr>
        <p:spPr>
          <a:xfrm>
            <a:off x="0" y="281940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47107" name="Rectangle 9"/>
          <p:cNvSpPr/>
          <p:nvPr/>
        </p:nvSpPr>
        <p:spPr>
          <a:xfrm>
            <a:off x="0" y="3548063"/>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47108"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47109"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47110"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47111"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47112"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灯片编号占位符 5"/>
          <p:cNvSpPr txBox="1">
            <a:spLocks noGrp="1"/>
          </p:cNvSpPr>
          <p:nvPr/>
        </p:nvSpPr>
        <p:spPr>
          <a:xfrm>
            <a:off x="6629400" y="6481763"/>
            <a:ext cx="2133600" cy="223837"/>
          </a:xfrm>
          <a:prstGeom prst="rect">
            <a:avLst/>
          </a:prstGeom>
          <a:noFill/>
          <a:ln w="9525">
            <a:noFill/>
          </a:ln>
        </p:spPr>
        <p:txBody>
          <a:bodyPr anchor="t" anchorCtr="0"/>
          <a:p>
            <a:pPr algn="r">
              <a:buFont typeface="Arial" panose="020B0604020202020204" pitchFamily="34" charset="0"/>
            </a:pPr>
            <a:fld id="{9A0DB2DC-4C9A-4742-B13C-FB6460FD3503}" type="slidenum">
              <a:rPr lang="en-US" altLang="zh-CN" sz="1400" dirty="0">
                <a:latin typeface="Arial" panose="020B0604020202020204" pitchFamily="34" charset="0"/>
                <a:ea typeface="宋体" panose="02010600030101010101" pitchFamily="2" charset="-122"/>
              </a:rPr>
            </a:fld>
            <a:endParaRPr lang="en-US" altLang="zh-CN" sz="1400" dirty="0">
              <a:latin typeface="Arial" panose="020B0604020202020204" pitchFamily="34" charset="0"/>
              <a:ea typeface="宋体" panose="02010600030101010101" pitchFamily="2" charset="-122"/>
            </a:endParaRPr>
          </a:p>
        </p:txBody>
      </p:sp>
      <p:sp>
        <p:nvSpPr>
          <p:cNvPr id="49154" name="矩形 7"/>
          <p:cNvSpPr/>
          <p:nvPr/>
        </p:nvSpPr>
        <p:spPr>
          <a:xfrm>
            <a:off x="304800" y="1249680"/>
            <a:ext cx="8610600" cy="4854575"/>
          </a:xfrm>
          <a:prstGeom prst="rect">
            <a:avLst/>
          </a:prstGeom>
          <a:noFill/>
          <a:ln w="9525">
            <a:noFill/>
          </a:ln>
        </p:spPr>
        <p:txBody>
          <a:bodyPr anchor="t" anchorCtr="0">
            <a:spAutoFit/>
          </a:bodyPr>
          <a:p>
            <a:pPr>
              <a:lnSpc>
                <a:spcPct val="150000"/>
              </a:lnSpc>
              <a:spcBef>
                <a:spcPct val="15000"/>
              </a:spcBef>
            </a:pPr>
            <a:r>
              <a:rPr lang="zh-CN" altLang="en-US" sz="2400" b="1" dirty="0">
                <a:solidFill>
                  <a:schemeClr val="hlink"/>
                </a:solidFill>
                <a:latin typeface="宋体" panose="02010600030101010101" pitchFamily="2" charset="-122"/>
                <a:ea typeface="宋体" panose="02010600030101010101" pitchFamily="2" charset="-122"/>
              </a:rPr>
              <a:t>信用政策是指应收账款的管理政策。</a:t>
            </a:r>
            <a:endParaRPr lang="en-US" altLang="zh-CN" sz="2400" b="1" dirty="0">
              <a:solidFill>
                <a:schemeClr val="hlink"/>
              </a:solidFill>
              <a:latin typeface="宋体" panose="02010600030101010101" pitchFamily="2" charset="-122"/>
              <a:ea typeface="宋体" panose="02010600030101010101" pitchFamily="2" charset="-122"/>
            </a:endParaRPr>
          </a:p>
          <a:p>
            <a:pPr>
              <a:lnSpc>
                <a:spcPct val="150000"/>
              </a:lnSpc>
              <a:spcBef>
                <a:spcPct val="15000"/>
              </a:spcBef>
            </a:pPr>
            <a:r>
              <a:rPr lang="zh-CN" altLang="en-US" sz="2400" b="1" dirty="0">
                <a:latin typeface="宋体" panose="02010600030101010101" pitchFamily="2" charset="-122"/>
                <a:ea typeface="宋体" panose="02010600030101010101" pitchFamily="2" charset="-122"/>
              </a:rPr>
              <a:t>包括：</a:t>
            </a:r>
            <a:br>
              <a:rPr lang="zh-CN" altLang="en-US" sz="2400" b="1" dirty="0">
                <a:latin typeface="宋体" panose="02010600030101010101" pitchFamily="2" charset="-122"/>
                <a:ea typeface="宋体" panose="02010600030101010101" pitchFamily="2" charset="-122"/>
              </a:rPr>
            </a:b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信用标准</a:t>
            </a:r>
            <a:br>
              <a:rPr lang="zh-CN" altLang="en-US" sz="2800" b="1" dirty="0">
                <a:latin typeface="宋体" panose="02010600030101010101" pitchFamily="2" charset="-122"/>
                <a:ea typeface="宋体" panose="02010600030101010101" pitchFamily="2" charset="-122"/>
              </a:rPr>
            </a:br>
            <a:r>
              <a:rPr lang="zh-CN" altLang="en-US" sz="2800" b="1" dirty="0">
                <a:latin typeface="宋体" panose="02010600030101010101" pitchFamily="2" charset="-122"/>
                <a:ea typeface="宋体" panose="02010600030101010101" pitchFamily="2" charset="-122"/>
              </a:rPr>
              <a:t>　　　　        信用条件</a:t>
            </a:r>
            <a:br>
              <a:rPr lang="zh-CN" altLang="en-US" sz="2800" b="1" dirty="0">
                <a:latin typeface="宋体" panose="02010600030101010101" pitchFamily="2" charset="-122"/>
                <a:ea typeface="宋体" panose="02010600030101010101" pitchFamily="2" charset="-122"/>
              </a:rPr>
            </a:br>
            <a:r>
              <a:rPr lang="zh-CN" altLang="en-US" sz="2800" b="1" dirty="0">
                <a:latin typeface="宋体" panose="02010600030101010101" pitchFamily="2" charset="-122"/>
                <a:ea typeface="宋体" panose="02010600030101010101" pitchFamily="2" charset="-122"/>
              </a:rPr>
              <a:t>　　　　        收账政策</a:t>
            </a:r>
            <a:br>
              <a:rPr lang="zh-CN" altLang="en-US" sz="2400" b="1" dirty="0">
                <a:latin typeface="宋体" panose="02010600030101010101" pitchFamily="2" charset="-122"/>
                <a:ea typeface="宋体" panose="02010600030101010101" pitchFamily="2" charset="-122"/>
              </a:rPr>
            </a:br>
            <a:endParaRPr lang="en-US" altLang="zh-CN" sz="2400" b="1" dirty="0">
              <a:latin typeface="宋体" panose="02010600030101010101" pitchFamily="2" charset="-122"/>
              <a:ea typeface="宋体" panose="02010600030101010101" pitchFamily="2" charset="-122"/>
            </a:endParaRPr>
          </a:p>
          <a:p>
            <a:pPr>
              <a:lnSpc>
                <a:spcPct val="150000"/>
              </a:lnSpc>
              <a:spcBef>
                <a:spcPct val="15000"/>
              </a:spcBef>
            </a:pPr>
            <a:r>
              <a:rPr lang="zh-CN" altLang="en-US" sz="2400" b="1" dirty="0">
                <a:solidFill>
                  <a:schemeClr val="hlink"/>
                </a:solidFill>
                <a:latin typeface="宋体" panose="02010600030101010101" pitchFamily="2" charset="-122"/>
                <a:ea typeface="宋体" panose="02010600030101010101" pitchFamily="2" charset="-122"/>
              </a:rPr>
              <a:t>信用政策制订的原则：成本效益原则。</a:t>
            </a:r>
            <a:endParaRPr lang="zh-CN" altLang="en-US" sz="2400" dirty="0">
              <a:latin typeface="宋体" panose="02010600030101010101" pitchFamily="2" charset="-122"/>
              <a:ea typeface="宋体" panose="02010600030101010101" pitchFamily="2" charset="-122"/>
            </a:endParaRPr>
          </a:p>
          <a:p>
            <a:pPr>
              <a:lnSpc>
                <a:spcPct val="120000"/>
              </a:lnSpc>
              <a:spcBef>
                <a:spcPct val="15000"/>
              </a:spcBef>
            </a:pPr>
            <a:endParaRPr lang="en-US" altLang="zh-CN" sz="2400" dirty="0">
              <a:latin typeface="宋体" panose="02010600030101010101" pitchFamily="2" charset="-122"/>
              <a:ea typeface="宋体" panose="02010600030101010101" pitchFamily="2" charset="-122"/>
            </a:endParaRPr>
          </a:p>
        </p:txBody>
      </p:sp>
      <p:sp>
        <p:nvSpPr>
          <p:cNvPr id="49155" name="Rectangle 2"/>
          <p:cNvSpPr txBox="1"/>
          <p:nvPr/>
        </p:nvSpPr>
        <p:spPr>
          <a:xfrm>
            <a:off x="457200" y="381000"/>
            <a:ext cx="8229600" cy="868363"/>
          </a:xfrm>
          <a:prstGeom prst="rect">
            <a:avLst/>
          </a:prstGeom>
          <a:noFill/>
          <a:ln w="9525">
            <a:noFill/>
          </a:ln>
        </p:spPr>
        <p:txBody>
          <a:bodyPr anchor="t" anchorCtr="0"/>
          <a:p>
            <a:pPr defTabSz="914400"/>
            <a:r>
              <a:rPr lang="zh-CN" altLang="en-US" sz="3200" b="1" dirty="0">
                <a:latin typeface="Arial" panose="020B0604020202020204" pitchFamily="34" charset="0"/>
                <a:ea typeface="宋体" panose="02010600030101010101" pitchFamily="2" charset="-122"/>
              </a:rPr>
              <a:t>四、信用政策</a:t>
            </a:r>
            <a:endParaRPr lang="zh-CN" altLang="en-US" sz="3200" b="1" dirty="0">
              <a:latin typeface="Arial" panose="020B0604020202020204" pitchFamily="34" charset="0"/>
              <a:ea typeface="宋体" panose="02010600030101010101"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灯片编号占位符 5"/>
          <p:cNvSpPr txBox="1">
            <a:spLocks noGrp="1"/>
          </p:cNvSpPr>
          <p:nvPr/>
        </p:nvSpPr>
        <p:spPr>
          <a:xfrm>
            <a:off x="6629400" y="6481763"/>
            <a:ext cx="2133600" cy="223837"/>
          </a:xfrm>
          <a:prstGeom prst="rect">
            <a:avLst/>
          </a:prstGeom>
          <a:noFill/>
          <a:ln w="9525">
            <a:noFill/>
          </a:ln>
        </p:spPr>
        <p:txBody>
          <a:bodyPr anchor="t" anchorCtr="0"/>
          <a:p>
            <a:pPr algn="r">
              <a:buFont typeface="Arial" panose="020B0604020202020204" pitchFamily="34" charset="0"/>
            </a:pPr>
            <a:fld id="{9A0DB2DC-4C9A-4742-B13C-FB6460FD3503}" type="slidenum">
              <a:rPr lang="en-US" altLang="zh-CN" sz="1400" dirty="0">
                <a:latin typeface="Arial" panose="020B0604020202020204" pitchFamily="34" charset="0"/>
                <a:ea typeface="宋体" panose="02010600030101010101" pitchFamily="2" charset="-122"/>
              </a:rPr>
            </a:fld>
            <a:endParaRPr lang="en-US" altLang="zh-CN" sz="1400" dirty="0">
              <a:latin typeface="Arial" panose="020B0604020202020204" pitchFamily="34" charset="0"/>
              <a:ea typeface="宋体" panose="02010600030101010101" pitchFamily="2" charset="-122"/>
            </a:endParaRPr>
          </a:p>
        </p:txBody>
      </p:sp>
      <p:sp>
        <p:nvSpPr>
          <p:cNvPr id="50178" name="矩形 7"/>
          <p:cNvSpPr/>
          <p:nvPr/>
        </p:nvSpPr>
        <p:spPr>
          <a:xfrm>
            <a:off x="228600" y="1066800"/>
            <a:ext cx="8610600" cy="4633595"/>
          </a:xfrm>
          <a:prstGeom prst="rect">
            <a:avLst/>
          </a:prstGeom>
          <a:noFill/>
          <a:ln w="9525">
            <a:noFill/>
          </a:ln>
        </p:spPr>
        <p:txBody>
          <a:bodyPr anchor="t" anchorCtr="0">
            <a:spAutoFit/>
          </a:bodyPr>
          <a:p>
            <a:pPr>
              <a:spcBef>
                <a:spcPct val="15000"/>
              </a:spcBef>
            </a:pPr>
            <a:r>
              <a:rPr lang="en-US" altLang="zh-CN" sz="2400" b="1" dirty="0">
                <a:latin typeface="宋体" panose="02010600030101010101" pitchFamily="2" charset="-122"/>
                <a:ea typeface="宋体" panose="02010600030101010101" pitchFamily="2" charset="-122"/>
              </a:rPr>
              <a:t>1.</a:t>
            </a:r>
            <a:r>
              <a:rPr lang="zh-CN" altLang="en-US" sz="2400" b="1" dirty="0">
                <a:latin typeface="宋体" panose="02010600030101010101" pitchFamily="2" charset="-122"/>
                <a:ea typeface="宋体" panose="02010600030101010101" pitchFamily="2" charset="-122"/>
              </a:rPr>
              <a:t>信用标准：即顾客获得企业的交易信用所应具备的条件。通过定性与定量分析确定。</a:t>
            </a:r>
            <a:endParaRPr lang="zh-CN" altLang="en-US" sz="2400" b="1" dirty="0">
              <a:latin typeface="宋体" panose="02010600030101010101" pitchFamily="2" charset="-122"/>
              <a:ea typeface="宋体" panose="02010600030101010101" pitchFamily="2" charset="-122"/>
            </a:endParaRPr>
          </a:p>
          <a:p>
            <a:pPr>
              <a:spcBef>
                <a:spcPct val="15000"/>
              </a:spcBef>
            </a:pPr>
            <a:br>
              <a:rPr lang="zh-CN" altLang="en-US" sz="2400" b="1" dirty="0">
                <a:latin typeface="宋体" panose="02010600030101010101" pitchFamily="2" charset="-122"/>
                <a:ea typeface="宋体" panose="02010600030101010101" pitchFamily="2" charset="-122"/>
              </a:rPr>
            </a:br>
            <a:r>
              <a:rPr lang="zh-CN" altLang="en-US" sz="2400" b="1" dirty="0">
                <a:latin typeface="宋体" panose="02010600030101010101" pitchFamily="2" charset="-122"/>
                <a:ea typeface="宋体" panose="02010600030101010101" pitchFamily="2" charset="-122"/>
              </a:rPr>
              <a:t>　</a:t>
            </a:r>
            <a:r>
              <a:rPr lang="zh-CN" altLang="en-US" sz="2400" b="1" dirty="0">
                <a:solidFill>
                  <a:srgbClr val="7030A0"/>
                </a:solidFill>
                <a:latin typeface="宋体" panose="02010600030101010101" pitchFamily="2" charset="-122"/>
                <a:ea typeface="宋体" panose="02010600030101010101" pitchFamily="2" charset="-122"/>
              </a:rPr>
              <a:t>　定性标准</a:t>
            </a:r>
            <a:r>
              <a:rPr lang="zh-CN" altLang="en-US" sz="2400" b="1" dirty="0">
                <a:solidFill>
                  <a:srgbClr val="7030A0"/>
                </a:solidFill>
                <a:latin typeface="宋体" panose="02010600030101010101" pitchFamily="2" charset="-122"/>
                <a:ea typeface="宋体" panose="02010600030101010101" pitchFamily="2" charset="-122"/>
                <a:sym typeface="Wingdings" panose="05000000000000000000" pitchFamily="2" charset="2"/>
              </a:rPr>
              <a:t>（</a:t>
            </a:r>
            <a:r>
              <a:rPr lang="en-US" altLang="zh-CN" sz="2400" b="1" dirty="0">
                <a:solidFill>
                  <a:srgbClr val="7030A0"/>
                </a:solidFill>
                <a:latin typeface="宋体" panose="02010600030101010101" pitchFamily="2" charset="-122"/>
                <a:ea typeface="宋体" panose="02010600030101010101" pitchFamily="2" charset="-122"/>
                <a:sym typeface="Wingdings" panose="05000000000000000000" pitchFamily="2" charset="2"/>
              </a:rPr>
              <a:t>5C</a:t>
            </a:r>
            <a:r>
              <a:rPr lang="zh-CN" altLang="en-US" sz="2400" b="1" dirty="0">
                <a:solidFill>
                  <a:srgbClr val="7030A0"/>
                </a:solidFill>
                <a:latin typeface="宋体" panose="02010600030101010101" pitchFamily="2" charset="-122"/>
                <a:ea typeface="宋体" panose="02010600030101010101" pitchFamily="2" charset="-122"/>
                <a:sym typeface="Wingdings" panose="05000000000000000000" pitchFamily="2" charset="2"/>
              </a:rPr>
              <a:t>）</a:t>
            </a:r>
            <a:br>
              <a:rPr lang="zh-CN" altLang="en-US" sz="2400" b="1" dirty="0">
                <a:solidFill>
                  <a:srgbClr val="7030A0"/>
                </a:solidFill>
                <a:latin typeface="宋体" panose="02010600030101010101" pitchFamily="2" charset="-122"/>
                <a:ea typeface="宋体" panose="02010600030101010101" pitchFamily="2" charset="-122"/>
              </a:rPr>
            </a:b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1</a:t>
            </a:r>
            <a:r>
              <a:rPr lang="zh-CN" altLang="en-US" sz="2400" b="1" dirty="0">
                <a:latin typeface="宋体" panose="02010600030101010101" pitchFamily="2" charset="-122"/>
                <a:ea typeface="宋体" panose="02010600030101010101" pitchFamily="2" charset="-122"/>
              </a:rPr>
              <a:t>）品德（</a:t>
            </a:r>
            <a:r>
              <a:rPr lang="en-US" altLang="zh-CN" sz="2400" b="1" dirty="0">
                <a:latin typeface="宋体" panose="02010600030101010101" pitchFamily="2" charset="-122"/>
                <a:ea typeface="宋体" panose="02010600030101010101" pitchFamily="2" charset="-122"/>
              </a:rPr>
              <a:t>Character</a:t>
            </a:r>
            <a:r>
              <a:rPr lang="zh-CN" altLang="en-US" sz="2400" b="1" dirty="0">
                <a:latin typeface="宋体" panose="02010600030101010101" pitchFamily="2" charset="-122"/>
                <a:ea typeface="宋体" panose="02010600030101010101" pitchFamily="2" charset="-122"/>
              </a:rPr>
              <a:t>）</a:t>
            </a:r>
            <a:br>
              <a:rPr lang="zh-CN" altLang="en-US" sz="2400" b="1" dirty="0">
                <a:latin typeface="宋体" panose="02010600030101010101" pitchFamily="2" charset="-122"/>
                <a:ea typeface="宋体" panose="02010600030101010101" pitchFamily="2" charset="-122"/>
              </a:rPr>
            </a:b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）偿债能力（</a:t>
            </a:r>
            <a:r>
              <a:rPr lang="en-US" altLang="zh-CN" sz="2400" b="1" dirty="0">
                <a:latin typeface="宋体" panose="02010600030101010101" pitchFamily="2" charset="-122"/>
                <a:ea typeface="宋体" panose="02010600030101010101" pitchFamily="2" charset="-122"/>
              </a:rPr>
              <a:t>Capacity</a:t>
            </a:r>
            <a:r>
              <a:rPr lang="zh-CN" altLang="en-US" sz="2400" b="1" dirty="0">
                <a:latin typeface="宋体" panose="02010600030101010101" pitchFamily="2" charset="-122"/>
                <a:ea typeface="宋体" panose="02010600030101010101" pitchFamily="2" charset="-122"/>
              </a:rPr>
              <a:t>）</a:t>
            </a:r>
            <a:br>
              <a:rPr lang="zh-CN" altLang="en-US" sz="2400" b="1" dirty="0">
                <a:latin typeface="宋体" panose="02010600030101010101" pitchFamily="2" charset="-122"/>
                <a:ea typeface="宋体" panose="02010600030101010101" pitchFamily="2" charset="-122"/>
              </a:rPr>
            </a:b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3</a:t>
            </a:r>
            <a:r>
              <a:rPr lang="zh-CN" altLang="en-US" sz="2400" b="1" dirty="0">
                <a:latin typeface="宋体" panose="02010600030101010101" pitchFamily="2" charset="-122"/>
                <a:ea typeface="宋体" panose="02010600030101010101" pitchFamily="2" charset="-122"/>
              </a:rPr>
              <a:t>）资本（</a:t>
            </a:r>
            <a:r>
              <a:rPr lang="en-US" altLang="zh-CN" sz="2400" b="1" dirty="0">
                <a:latin typeface="宋体" panose="02010600030101010101" pitchFamily="2" charset="-122"/>
                <a:ea typeface="宋体" panose="02010600030101010101" pitchFamily="2" charset="-122"/>
              </a:rPr>
              <a:t>Capital</a:t>
            </a:r>
            <a:r>
              <a:rPr lang="zh-CN" altLang="en-US" sz="2400" b="1" dirty="0">
                <a:latin typeface="宋体" panose="02010600030101010101" pitchFamily="2" charset="-122"/>
                <a:ea typeface="宋体" panose="02010600030101010101" pitchFamily="2" charset="-122"/>
              </a:rPr>
              <a:t>）</a:t>
            </a:r>
            <a:br>
              <a:rPr lang="zh-CN" altLang="en-US" sz="2400" b="1" dirty="0">
                <a:latin typeface="宋体" panose="02010600030101010101" pitchFamily="2" charset="-122"/>
                <a:ea typeface="宋体" panose="02010600030101010101" pitchFamily="2" charset="-122"/>
              </a:rPr>
            </a:b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4</a:t>
            </a:r>
            <a:r>
              <a:rPr lang="zh-CN" altLang="en-US" sz="2400" b="1" dirty="0">
                <a:latin typeface="宋体" panose="02010600030101010101" pitchFamily="2" charset="-122"/>
                <a:ea typeface="宋体" panose="02010600030101010101" pitchFamily="2" charset="-122"/>
              </a:rPr>
              <a:t>）抵押品（</a:t>
            </a:r>
            <a:r>
              <a:rPr lang="en-US" altLang="zh-CN" sz="2400" b="1" dirty="0">
                <a:latin typeface="宋体" panose="02010600030101010101" pitchFamily="2" charset="-122"/>
                <a:ea typeface="宋体" panose="02010600030101010101" pitchFamily="2" charset="-122"/>
              </a:rPr>
              <a:t>Collateral</a:t>
            </a:r>
            <a:r>
              <a:rPr lang="zh-CN" altLang="en-US" sz="2400" b="1" dirty="0">
                <a:latin typeface="宋体" panose="02010600030101010101" pitchFamily="2" charset="-122"/>
                <a:ea typeface="宋体" panose="02010600030101010101" pitchFamily="2" charset="-122"/>
              </a:rPr>
              <a:t>）</a:t>
            </a:r>
            <a:br>
              <a:rPr lang="zh-CN" altLang="en-US" sz="2400" b="1" dirty="0">
                <a:latin typeface="宋体" panose="02010600030101010101" pitchFamily="2" charset="-122"/>
                <a:ea typeface="宋体" panose="02010600030101010101" pitchFamily="2" charset="-122"/>
              </a:rPr>
            </a:b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5</a:t>
            </a:r>
            <a:r>
              <a:rPr lang="zh-CN" altLang="en-US" sz="2400" b="1" dirty="0">
                <a:latin typeface="宋体" panose="02010600030101010101" pitchFamily="2" charset="-122"/>
                <a:ea typeface="宋体" panose="02010600030101010101" pitchFamily="2" charset="-122"/>
              </a:rPr>
              <a:t>）经济状况（</a:t>
            </a:r>
            <a:r>
              <a:rPr lang="en-US" altLang="zh-CN" sz="2400" b="1" dirty="0">
                <a:latin typeface="宋体" panose="02010600030101010101" pitchFamily="2" charset="-122"/>
                <a:ea typeface="宋体" panose="02010600030101010101" pitchFamily="2" charset="-122"/>
              </a:rPr>
              <a:t>Condition</a:t>
            </a:r>
            <a:r>
              <a:rPr lang="zh-CN" altLang="en-US" sz="2400" b="1" dirty="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a:p>
            <a:pPr>
              <a:spcBef>
                <a:spcPct val="15000"/>
              </a:spcBef>
            </a:pPr>
            <a:br>
              <a:rPr lang="zh-CN" altLang="en-US" sz="2400" b="1" dirty="0">
                <a:latin typeface="宋体" panose="02010600030101010101" pitchFamily="2" charset="-122"/>
                <a:ea typeface="宋体" panose="02010600030101010101" pitchFamily="2" charset="-122"/>
              </a:rPr>
            </a:br>
            <a:r>
              <a:rPr lang="zh-CN" altLang="en-US" sz="2400" b="1" dirty="0">
                <a:latin typeface="宋体" panose="02010600030101010101" pitchFamily="2" charset="-122"/>
                <a:ea typeface="宋体" panose="02010600030101010101" pitchFamily="2" charset="-122"/>
              </a:rPr>
              <a:t>  </a:t>
            </a:r>
            <a:r>
              <a:rPr lang="zh-CN" altLang="en-US" sz="2400" b="1" dirty="0">
                <a:solidFill>
                  <a:srgbClr val="7030A0"/>
                </a:solidFill>
                <a:latin typeface="宋体" panose="02010600030101010101" pitchFamily="2" charset="-122"/>
                <a:ea typeface="宋体" panose="02010600030101010101" pitchFamily="2" charset="-122"/>
              </a:rPr>
              <a:t>  定量标准</a:t>
            </a:r>
            <a:br>
              <a:rPr lang="zh-CN" altLang="en-US" sz="2400" b="1" dirty="0">
                <a:solidFill>
                  <a:srgbClr val="7030A0"/>
                </a:solidFill>
                <a:latin typeface="宋体" panose="02010600030101010101" pitchFamily="2" charset="-122"/>
                <a:ea typeface="宋体" panose="02010600030101010101" pitchFamily="2" charset="-122"/>
              </a:rPr>
            </a:b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1</a:t>
            </a:r>
            <a:r>
              <a:rPr lang="zh-CN" altLang="en-US" sz="2400" b="1" dirty="0">
                <a:latin typeface="宋体" panose="02010600030101010101" pitchFamily="2" charset="-122"/>
                <a:ea typeface="宋体" panose="02010600030101010101" pitchFamily="2" charset="-122"/>
              </a:rPr>
              <a:t>）坏账损失率  （</a:t>
            </a:r>
            <a:r>
              <a:rPr lang="en-US" altLang="zh-CN" sz="2400" b="1" dirty="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）客户信用等级</a:t>
            </a:r>
            <a:endParaRPr lang="en-US" altLang="zh-CN" sz="2400" dirty="0">
              <a:latin typeface="宋体" panose="02010600030101010101" pitchFamily="2" charset="-122"/>
              <a:ea typeface="宋体" panose="02010600030101010101" pitchFamily="2" charset="-122"/>
            </a:endParaRPr>
          </a:p>
        </p:txBody>
      </p:sp>
      <p:sp>
        <p:nvSpPr>
          <p:cNvPr id="50179" name="Rectangle 2"/>
          <p:cNvSpPr txBox="1"/>
          <p:nvPr/>
        </p:nvSpPr>
        <p:spPr>
          <a:xfrm>
            <a:off x="457200" y="457200"/>
            <a:ext cx="8229600" cy="868363"/>
          </a:xfrm>
          <a:prstGeom prst="rect">
            <a:avLst/>
          </a:prstGeom>
          <a:noFill/>
          <a:ln w="9525">
            <a:noFill/>
          </a:ln>
        </p:spPr>
        <p:txBody>
          <a:bodyPr anchor="t" anchorCtr="0"/>
          <a:p>
            <a:pPr defTabSz="914400"/>
            <a:r>
              <a:rPr lang="zh-CN" altLang="en-US" sz="2800" b="1" dirty="0">
                <a:solidFill>
                  <a:srgbClr val="FF0000"/>
                </a:solidFill>
                <a:latin typeface="宋体" panose="02010600030101010101" pitchFamily="2" charset="-122"/>
                <a:ea typeface="宋体" panose="02010600030101010101" pitchFamily="2" charset="-122"/>
                <a:sym typeface="+mn-ea"/>
              </a:rPr>
              <a:t>（一）信用标准</a:t>
            </a:r>
            <a:endParaRPr lang="zh-CN" altLang="en-US" sz="2800" b="1" dirty="0">
              <a:solidFill>
                <a:srgbClr val="FF0000"/>
              </a:soli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81000" y="304800"/>
            <a:ext cx="8268970" cy="1487170"/>
          </a:xfrm>
          <a:prstGeom prst="rect">
            <a:avLst/>
          </a:prstGeom>
          <a:noFill/>
          <a:ln w="9525">
            <a:noFill/>
          </a:ln>
        </p:spPr>
        <p:txBody>
          <a:bodyPr>
            <a:noAutofit/>
          </a:bodyPr>
          <a:p>
            <a:pPr indent="267970">
              <a:lnSpc>
                <a:spcPct val="150000"/>
              </a:lnSpc>
            </a:pPr>
            <a:r>
              <a:rPr lang="zh-CN" sz="2100" b="1">
                <a:solidFill>
                  <a:srgbClr val="FF0000"/>
                </a:solidFill>
                <a:ea typeface="宋体" panose="02010600030101010101" pitchFamily="2" charset="-122"/>
              </a:rPr>
              <a:t>例题</a:t>
            </a:r>
            <a:r>
              <a:rPr lang="en-US" sz="2100" b="1">
                <a:solidFill>
                  <a:srgbClr val="FF0000"/>
                </a:solidFill>
                <a:latin typeface="Times New Roman" panose="02020603050405020304" pitchFamily="18" charset="0"/>
                <a:ea typeface="宋体" panose="02010600030101010101" pitchFamily="2" charset="-122"/>
              </a:rPr>
              <a:t>8-5</a:t>
            </a:r>
            <a:r>
              <a:rPr lang="zh-CN" sz="2100" b="1">
                <a:solidFill>
                  <a:srgbClr val="FF0000"/>
                </a:solidFill>
                <a:ea typeface="宋体" panose="02010600030101010101" pitchFamily="2" charset="-122"/>
              </a:rPr>
              <a:t>：</a:t>
            </a:r>
            <a:endParaRPr lang="zh-CN" sz="2100" b="1">
              <a:solidFill>
                <a:srgbClr val="FF0000"/>
              </a:solidFill>
              <a:ea typeface="宋体" panose="02010600030101010101" pitchFamily="2" charset="-122"/>
            </a:endParaRPr>
          </a:p>
          <a:p>
            <a:pPr indent="267970">
              <a:lnSpc>
                <a:spcPct val="150000"/>
              </a:lnSpc>
            </a:pPr>
            <a:r>
              <a:rPr lang="zh-CN" sz="2100" b="1">
                <a:ea typeface="宋体" panose="02010600030101010101" pitchFamily="2" charset="-122"/>
              </a:rPr>
              <a:t>崇博公司目前的信用标准和拟采用的信用标准的相关资料如表</a:t>
            </a:r>
            <a:r>
              <a:rPr lang="en-US" sz="2100" b="1">
                <a:latin typeface="Times New Roman" panose="02020603050405020304" pitchFamily="18" charset="0"/>
                <a:ea typeface="宋体" panose="02010600030101010101" pitchFamily="2" charset="-122"/>
              </a:rPr>
              <a:t>8-3</a:t>
            </a:r>
            <a:r>
              <a:rPr lang="zh-CN" sz="2100" b="1">
                <a:ea typeface="宋体" panose="02010600030101010101" pitchFamily="2" charset="-122"/>
              </a:rPr>
              <a:t>所示，应收账款的机会成本率为</a:t>
            </a:r>
            <a:r>
              <a:rPr lang="en-US" sz="2100" b="1">
                <a:latin typeface="Times New Roman" panose="02020603050405020304" pitchFamily="18" charset="0"/>
                <a:ea typeface="宋体" panose="02010600030101010101" pitchFamily="2" charset="-122"/>
              </a:rPr>
              <a:t>10%</a:t>
            </a:r>
            <a:r>
              <a:rPr lang="zh-CN" sz="2100" b="1">
                <a:ea typeface="宋体" panose="02010600030101010101" pitchFamily="2" charset="-122"/>
              </a:rPr>
              <a:t>，产品的变动成本率为</a:t>
            </a:r>
            <a:r>
              <a:rPr lang="en-US" sz="2100" b="1">
                <a:latin typeface="Times New Roman" panose="02020603050405020304" pitchFamily="18" charset="0"/>
                <a:ea typeface="宋体" panose="02010600030101010101" pitchFamily="2" charset="-122"/>
              </a:rPr>
              <a:t>60%</a:t>
            </a:r>
            <a:r>
              <a:rPr lang="zh-CN" sz="2100" b="1">
                <a:ea typeface="宋体" panose="02010600030101010101" pitchFamily="2" charset="-122"/>
              </a:rPr>
              <a:t>，请根据资料作出正确的信用标准决策。</a:t>
            </a:r>
            <a:endParaRPr lang="zh-CN" sz="2100" b="1">
              <a:ea typeface="宋体" panose="02010600030101010101" pitchFamily="2" charset="-122"/>
            </a:endParaRPr>
          </a:p>
          <a:p>
            <a:pPr indent="267970">
              <a:lnSpc>
                <a:spcPct val="150000"/>
              </a:lnSpc>
            </a:pPr>
            <a:r>
              <a:rPr lang="en-US" altLang="zh-CN" sz="2100" b="1">
                <a:ea typeface="宋体" panose="02010600030101010101" pitchFamily="2" charset="-122"/>
              </a:rPr>
              <a:t>                            </a:t>
            </a:r>
            <a:r>
              <a:rPr lang="zh-CN" sz="2100" b="1">
                <a:ea typeface="宋体" panose="02010600030101010101" pitchFamily="2" charset="-122"/>
              </a:rPr>
              <a:t>表</a:t>
            </a:r>
            <a:r>
              <a:rPr lang="en-US" sz="2100" b="1">
                <a:latin typeface="Times New Roman" panose="02020603050405020304" pitchFamily="18" charset="0"/>
                <a:ea typeface="宋体" panose="02010600030101010101" pitchFamily="2" charset="-122"/>
              </a:rPr>
              <a:t>8-3  </a:t>
            </a:r>
            <a:r>
              <a:rPr lang="zh-CN" sz="2100" b="1">
                <a:ea typeface="宋体" panose="02010600030101010101" pitchFamily="2" charset="-122"/>
              </a:rPr>
              <a:t>信用标准情况表            </a:t>
            </a:r>
            <a:r>
              <a:rPr lang="en-US" sz="1800" b="1">
                <a:latin typeface="Times New Roman" panose="02020603050405020304" pitchFamily="18" charset="0"/>
                <a:ea typeface="宋体" panose="02010600030101010101" pitchFamily="2" charset="-122"/>
              </a:rPr>
              <a:t>                </a:t>
            </a:r>
            <a:r>
              <a:rPr lang="zh-CN" sz="1800" b="1">
                <a:ea typeface="宋体" panose="02010600030101010101" pitchFamily="2" charset="-122"/>
              </a:rPr>
              <a:t>单位：万元</a:t>
            </a:r>
            <a:endParaRPr lang="zh-CN" altLang="en-US" sz="1800" b="1">
              <a:ea typeface="宋体" panose="02010600030101010101" pitchFamily="2" charset="-122"/>
            </a:endParaRPr>
          </a:p>
        </p:txBody>
      </p:sp>
      <p:graphicFrame>
        <p:nvGraphicFramePr>
          <p:cNvPr id="2" name="表格 1"/>
          <p:cNvGraphicFramePr/>
          <p:nvPr>
            <p:custDataLst>
              <p:tags r:id="rId1"/>
            </p:custDataLst>
          </p:nvPr>
        </p:nvGraphicFramePr>
        <p:xfrm>
          <a:off x="544195" y="2743200"/>
          <a:ext cx="7932420" cy="2670175"/>
        </p:xfrm>
        <a:graphic>
          <a:graphicData uri="http://schemas.openxmlformats.org/drawingml/2006/table">
            <a:tbl>
              <a:tblPr/>
              <a:tblGrid>
                <a:gridCol w="2720340"/>
                <a:gridCol w="2689225"/>
                <a:gridCol w="2522855"/>
              </a:tblGrid>
              <a:tr h="944880">
                <a:tc>
                  <a:txBody>
                    <a:bodyPr/>
                    <a:p>
                      <a:pPr indent="0" algn="l">
                        <a:lnSpc>
                          <a:spcPct val="150000"/>
                        </a:lnSpc>
                        <a:buNone/>
                      </a:pPr>
                      <a:r>
                        <a:rPr lang="en-US" altLang="zh-CN" sz="1600" b="0">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b="1">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b="1">
                          <a:latin typeface="Times New Roman" panose="02020603050405020304" pitchFamily="18" charset="0"/>
                          <a:ea typeface="宋体" panose="02010600030101010101" pitchFamily="2" charset="-122"/>
                          <a:cs typeface="Times New Roman" panose="02020603050405020304" pitchFamily="18" charset="0"/>
                        </a:rPr>
                        <a:t>方案</a:t>
                      </a:r>
                      <a:r>
                        <a:rPr lang="en-US" sz="1800" b="1">
                          <a:latin typeface="Times New Roman" panose="02020603050405020304" pitchFamily="18" charset="0"/>
                          <a:cs typeface="Times New Roman" panose="02020603050405020304" pitchFamily="18" charset="0"/>
                        </a:rPr>
                        <a:t>                                                                            项目</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1">
                          <a:latin typeface="Times New Roman" panose="02020603050405020304" pitchFamily="18" charset="0"/>
                          <a:cs typeface="Times New Roman" panose="02020603050405020304" pitchFamily="18" charset="0"/>
                        </a:rPr>
                        <a:t>当前的信用标准</a:t>
                      </a:r>
                      <a:endParaRPr lang="en-US" sz="1800" b="1">
                        <a:latin typeface="Times New Roman" panose="02020603050405020304" pitchFamily="18" charset="0"/>
                        <a:cs typeface="Times New Roman" panose="02020603050405020304" pitchFamily="18" charset="0"/>
                      </a:endParaRPr>
                    </a:p>
                    <a:p>
                      <a:pPr indent="0" algn="ctr">
                        <a:lnSpc>
                          <a:spcPct val="150000"/>
                        </a:lnSpc>
                        <a:buNone/>
                      </a:pPr>
                      <a:r>
                        <a:rPr lang="en-US" sz="1800" b="1">
                          <a:latin typeface="Times New Roman" panose="02020603050405020304" pitchFamily="18" charset="0"/>
                          <a:cs typeface="Times New Roman" panose="02020603050405020304" pitchFamily="18" charset="0"/>
                        </a:rPr>
                        <a:t>（坏账损失率为4%）</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1">
                          <a:latin typeface="Times New Roman" panose="02020603050405020304" pitchFamily="18" charset="0"/>
                          <a:cs typeface="Times New Roman" panose="02020603050405020304" pitchFamily="18" charset="0"/>
                        </a:rPr>
                        <a:t>拟采用的信用标准</a:t>
                      </a:r>
                      <a:endParaRPr lang="en-US" sz="1800" b="1">
                        <a:latin typeface="Times New Roman" panose="02020603050405020304" pitchFamily="18" charset="0"/>
                        <a:cs typeface="Times New Roman" panose="02020603050405020304" pitchFamily="18" charset="0"/>
                      </a:endParaRPr>
                    </a:p>
                    <a:p>
                      <a:pPr indent="0" algn="ctr">
                        <a:lnSpc>
                          <a:spcPct val="150000"/>
                        </a:lnSpc>
                        <a:buNone/>
                      </a:pPr>
                      <a:r>
                        <a:rPr lang="en-US" sz="1800" b="1">
                          <a:latin typeface="Times New Roman" panose="02020603050405020304" pitchFamily="18" charset="0"/>
                          <a:cs typeface="Times New Roman" panose="02020603050405020304" pitchFamily="18" charset="0"/>
                        </a:rPr>
                        <a:t>（坏账损失率为6%）</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6380">
                <a:tc>
                  <a:txBody>
                    <a:bodyPr/>
                    <a:p>
                      <a:pPr indent="0" algn="ctr">
                        <a:buNone/>
                      </a:pPr>
                      <a:r>
                        <a:rPr lang="en-US" sz="1800" b="1">
                          <a:latin typeface="Times New Roman" panose="02020603050405020304" pitchFamily="18" charset="0"/>
                          <a:cs typeface="Times New Roman" panose="02020603050405020304" pitchFamily="18" charset="0"/>
                        </a:rPr>
                        <a:t>年赊销额</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7 200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9 600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6380">
                <a:tc>
                  <a:txBody>
                    <a:bodyPr/>
                    <a:p>
                      <a:pPr indent="0" algn="ctr">
                        <a:buNone/>
                      </a:pPr>
                      <a:r>
                        <a:rPr lang="en-US" sz="1800" b="1">
                          <a:latin typeface="Times New Roman" panose="02020603050405020304" pitchFamily="18" charset="0"/>
                          <a:cs typeface="Times New Roman" panose="02020603050405020304" pitchFamily="18" charset="0"/>
                        </a:rPr>
                        <a:t>应收账款周转率（次）</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12</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8</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6380">
                <a:tc>
                  <a:txBody>
                    <a:bodyPr/>
                    <a:p>
                      <a:pPr indent="0" algn="ctr">
                        <a:buNone/>
                      </a:pPr>
                      <a:r>
                        <a:rPr lang="en-US" sz="1800" b="1">
                          <a:latin typeface="Times New Roman" panose="02020603050405020304" pitchFamily="18" charset="0"/>
                          <a:cs typeface="Times New Roman" panose="02020603050405020304" pitchFamily="18" charset="0"/>
                        </a:rPr>
                        <a:t>应收账款平均余额</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7 200÷12＝600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9 600÷8＝1 200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6380">
                <a:tc>
                  <a:txBody>
                    <a:bodyPr/>
                    <a:p>
                      <a:pPr indent="0" algn="ctr">
                        <a:buNone/>
                      </a:pPr>
                      <a:r>
                        <a:rPr lang="en-US" sz="1800" b="1">
                          <a:latin typeface="Times New Roman" panose="02020603050405020304" pitchFamily="18" charset="0"/>
                          <a:cs typeface="Times New Roman" panose="02020603050405020304" pitchFamily="18" charset="0"/>
                        </a:rPr>
                        <a:t>维持赊销业务所需资金</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600×60%＝360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1 200×60%＝720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7015">
                <a:tc>
                  <a:txBody>
                    <a:bodyPr/>
                    <a:p>
                      <a:pPr indent="0" algn="ctr">
                        <a:buNone/>
                      </a:pPr>
                      <a:r>
                        <a:rPr lang="en-US" sz="1800" b="1">
                          <a:latin typeface="Times New Roman" panose="02020603050405020304" pitchFamily="18" charset="0"/>
                          <a:cs typeface="Times New Roman" panose="02020603050405020304" pitchFamily="18" charset="0"/>
                        </a:rPr>
                        <a:t>坏账损失率</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6380">
                <a:tc>
                  <a:txBody>
                    <a:bodyPr/>
                    <a:p>
                      <a:pPr indent="0" algn="ctr">
                        <a:buNone/>
                      </a:pPr>
                      <a:r>
                        <a:rPr lang="en-US" sz="1800" b="1">
                          <a:latin typeface="Times New Roman" panose="02020603050405020304" pitchFamily="18" charset="0"/>
                          <a:cs typeface="Times New Roman" panose="02020603050405020304" pitchFamily="18" charset="0"/>
                        </a:rPr>
                        <a:t>坏账损失</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7 200×2%＝144</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9 600×4%＝384</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6380">
                <a:tc>
                  <a:txBody>
                    <a:bodyPr/>
                    <a:p>
                      <a:pPr indent="0" algn="ctr">
                        <a:buNone/>
                      </a:pPr>
                      <a:r>
                        <a:rPr lang="en-US" sz="1800" b="1">
                          <a:latin typeface="Times New Roman" panose="02020603050405020304" pitchFamily="18" charset="0"/>
                          <a:cs typeface="Times New Roman" panose="02020603050405020304" pitchFamily="18" charset="0"/>
                        </a:rPr>
                        <a:t>收账费用</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36</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
          <p:cNvPicPr/>
          <p:nvPr/>
        </p:nvPicPr>
        <p:blipFill>
          <a:blip r:embed="rId2"/>
          <a:stretch>
            <a:fillRect/>
          </a:stretch>
        </p:blipFill>
        <p:spPr>
          <a:xfrm>
            <a:off x="544195" y="2743200"/>
            <a:ext cx="2712720" cy="894715"/>
          </a:xfrm>
          <a:prstGeom prst="rect">
            <a:avLst/>
          </a:prstGeom>
          <a:noFill/>
          <a:ln w="9525">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68605" y="304800"/>
            <a:ext cx="8610600" cy="1545590"/>
          </a:xfrm>
          <a:prstGeom prst="rect">
            <a:avLst/>
          </a:prstGeom>
          <a:noFill/>
          <a:ln w="9525">
            <a:noFill/>
          </a:ln>
        </p:spPr>
        <p:txBody>
          <a:bodyPr wrap="square">
            <a:spAutoFit/>
          </a:bodyPr>
          <a:p>
            <a:pPr indent="400050">
              <a:lnSpc>
                <a:spcPct val="150000"/>
              </a:lnSpc>
            </a:pPr>
            <a:r>
              <a:rPr lang="zh-CN" sz="2100" b="1">
                <a:solidFill>
                  <a:srgbClr val="FF0000"/>
                </a:solidFill>
                <a:ea typeface="宋体" panose="02010600030101010101" pitchFamily="2" charset="-122"/>
              </a:rPr>
              <a:t>分析：</a:t>
            </a:r>
            <a:endParaRPr lang="zh-CN" sz="2100" b="1">
              <a:solidFill>
                <a:srgbClr val="FF0000"/>
              </a:solidFill>
              <a:ea typeface="宋体" panose="02010600030101010101" pitchFamily="2" charset="-122"/>
            </a:endParaRPr>
          </a:p>
          <a:p>
            <a:pPr indent="400050">
              <a:lnSpc>
                <a:spcPct val="150000"/>
              </a:lnSpc>
            </a:pPr>
            <a:r>
              <a:rPr lang="zh-CN" sz="2100" b="1">
                <a:ea typeface="宋体" panose="02010600030101010101" pitchFamily="2" charset="-122"/>
              </a:rPr>
              <a:t>根据以上资料，编制信用标准决策计算表，如表</a:t>
            </a:r>
            <a:r>
              <a:rPr lang="en-US" sz="2100" b="1">
                <a:latin typeface="Times New Roman" panose="02020603050405020304" pitchFamily="18" charset="0"/>
                <a:ea typeface="宋体" panose="02010600030101010101" pitchFamily="2" charset="-122"/>
              </a:rPr>
              <a:t>8-4</a:t>
            </a:r>
            <a:r>
              <a:rPr lang="zh-CN" sz="2100" b="1">
                <a:ea typeface="宋体" panose="02010600030101010101" pitchFamily="2" charset="-122"/>
              </a:rPr>
              <a:t>所示。</a:t>
            </a:r>
            <a:r>
              <a:rPr lang="en-US" sz="2100" b="1">
                <a:latin typeface="Times New Roman" panose="02020603050405020304" pitchFamily="18" charset="0"/>
                <a:ea typeface="宋体" panose="02010600030101010101" pitchFamily="2" charset="-122"/>
              </a:rPr>
              <a:t>                                </a:t>
            </a:r>
            <a:r>
              <a:rPr lang="zh-CN" sz="2100" b="1">
                <a:ea typeface="宋体" panose="02010600030101010101" pitchFamily="2" charset="-122"/>
              </a:rPr>
              <a:t>表</a:t>
            </a:r>
            <a:r>
              <a:rPr lang="en-US" sz="2100" b="1">
                <a:latin typeface="Times New Roman" panose="02020603050405020304" pitchFamily="18" charset="0"/>
                <a:ea typeface="宋体" panose="02010600030101010101" pitchFamily="2" charset="-122"/>
              </a:rPr>
              <a:t>8-4  </a:t>
            </a:r>
            <a:r>
              <a:rPr lang="zh-CN" sz="2100" b="1">
                <a:ea typeface="宋体" panose="02010600030101010101" pitchFamily="2" charset="-122"/>
              </a:rPr>
              <a:t>信用标准决策计算表         </a:t>
            </a:r>
            <a:r>
              <a:rPr lang="en-US" sz="1800" b="1">
                <a:latin typeface="Times New Roman" panose="02020603050405020304" pitchFamily="18" charset="0"/>
                <a:ea typeface="宋体" panose="02010600030101010101" pitchFamily="2" charset="-122"/>
              </a:rPr>
              <a:t>   </a:t>
            </a:r>
            <a:r>
              <a:rPr lang="zh-CN" sz="1800" b="1">
                <a:ea typeface="宋体" panose="02010600030101010101" pitchFamily="2" charset="-122"/>
              </a:rPr>
              <a:t>单位：万元</a:t>
            </a:r>
            <a:endParaRPr lang="zh-CN" altLang="en-US" sz="1800" b="1">
              <a:ea typeface="宋体" panose="02010600030101010101" pitchFamily="2" charset="-122"/>
            </a:endParaRPr>
          </a:p>
        </p:txBody>
      </p:sp>
      <p:graphicFrame>
        <p:nvGraphicFramePr>
          <p:cNvPr id="4" name="表格 3"/>
          <p:cNvGraphicFramePr/>
          <p:nvPr>
            <p:custDataLst>
              <p:tags r:id="rId1"/>
            </p:custDataLst>
          </p:nvPr>
        </p:nvGraphicFramePr>
        <p:xfrm>
          <a:off x="533400" y="1850390"/>
          <a:ext cx="8092440" cy="3361690"/>
        </p:xfrm>
        <a:graphic>
          <a:graphicData uri="http://schemas.openxmlformats.org/drawingml/2006/table">
            <a:tbl>
              <a:tblPr/>
              <a:tblGrid>
                <a:gridCol w="2401570"/>
                <a:gridCol w="2983865"/>
                <a:gridCol w="2707005"/>
              </a:tblGrid>
              <a:tr h="840105">
                <a:tc>
                  <a:txBody>
                    <a:bodyPr/>
                    <a:p>
                      <a:pPr indent="0">
                        <a:lnSpc>
                          <a:spcPct val="150000"/>
                        </a:lnSpc>
                        <a:buNone/>
                      </a:pPr>
                      <a:r>
                        <a:rPr lang="en-US" sz="1800" b="1">
                          <a:latin typeface="Times New Roman" panose="02020603050405020304" pitchFamily="18" charset="0"/>
                          <a:cs typeface="Times New Roman" panose="02020603050405020304" pitchFamily="18" charset="0"/>
                        </a:rPr>
                        <a:t>                               方案</a:t>
                      </a:r>
                      <a:endParaRPr lang="en-US" sz="1800" b="1">
                        <a:latin typeface="Times New Roman" panose="02020603050405020304" pitchFamily="18" charset="0"/>
                        <a:cs typeface="Times New Roman" panose="02020603050405020304" pitchFamily="18" charset="0"/>
                      </a:endParaRPr>
                    </a:p>
                    <a:p>
                      <a:pPr indent="0">
                        <a:lnSpc>
                          <a:spcPct val="150000"/>
                        </a:lnSpc>
                        <a:buNone/>
                      </a:pPr>
                      <a:r>
                        <a:rPr lang="en-US" sz="1800" b="1">
                          <a:latin typeface="Times New Roman" panose="02020603050405020304" pitchFamily="18" charset="0"/>
                          <a:cs typeface="Times New Roman" panose="02020603050405020304" pitchFamily="18" charset="0"/>
                        </a:rPr>
                        <a:t>项目</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1">
                          <a:latin typeface="Times New Roman" panose="02020603050405020304" pitchFamily="18" charset="0"/>
                          <a:cs typeface="Times New Roman" panose="02020603050405020304" pitchFamily="18" charset="0"/>
                        </a:rPr>
                        <a:t>当前的信用标准</a:t>
                      </a:r>
                      <a:endParaRPr lang="en-US" sz="1800" b="1">
                        <a:latin typeface="Times New Roman" panose="02020603050405020304" pitchFamily="18" charset="0"/>
                        <a:cs typeface="Times New Roman" panose="02020603050405020304" pitchFamily="18" charset="0"/>
                      </a:endParaRPr>
                    </a:p>
                    <a:p>
                      <a:pPr indent="0" algn="ctr">
                        <a:lnSpc>
                          <a:spcPct val="150000"/>
                        </a:lnSpc>
                        <a:buNone/>
                      </a:pPr>
                      <a:r>
                        <a:rPr lang="en-US" sz="1800" b="1">
                          <a:latin typeface="Times New Roman" panose="02020603050405020304" pitchFamily="18" charset="0"/>
                          <a:cs typeface="Times New Roman" panose="02020603050405020304" pitchFamily="18" charset="0"/>
                        </a:rPr>
                        <a:t>（坏账损失率为4%）</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1">
                          <a:latin typeface="Times New Roman" panose="02020603050405020304" pitchFamily="18" charset="0"/>
                          <a:cs typeface="Times New Roman" panose="02020603050405020304" pitchFamily="18" charset="0"/>
                        </a:rPr>
                        <a:t>拟采用的信用标准</a:t>
                      </a:r>
                      <a:endParaRPr lang="en-US" sz="1800" b="1">
                        <a:latin typeface="Times New Roman" panose="02020603050405020304" pitchFamily="18" charset="0"/>
                        <a:cs typeface="Times New Roman" panose="02020603050405020304" pitchFamily="18" charset="0"/>
                      </a:endParaRPr>
                    </a:p>
                    <a:p>
                      <a:pPr indent="0" algn="ctr">
                        <a:lnSpc>
                          <a:spcPct val="150000"/>
                        </a:lnSpc>
                        <a:buNone/>
                      </a:pPr>
                      <a:r>
                        <a:rPr lang="en-US" sz="1800" b="1">
                          <a:latin typeface="Times New Roman" panose="02020603050405020304" pitchFamily="18" charset="0"/>
                          <a:cs typeface="Times New Roman" panose="02020603050405020304" pitchFamily="18" charset="0"/>
                        </a:rPr>
                        <a:t>（坏账损失率为6%）</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0035">
                <a:tc>
                  <a:txBody>
                    <a:bodyPr/>
                    <a:p>
                      <a:pPr indent="0" algn="ctr">
                        <a:buNone/>
                      </a:pPr>
                      <a:r>
                        <a:rPr lang="en-US" sz="1800" b="1">
                          <a:latin typeface="Times New Roman" panose="02020603050405020304" pitchFamily="18" charset="0"/>
                          <a:cs typeface="Times New Roman" panose="02020603050405020304" pitchFamily="18" charset="0"/>
                        </a:rPr>
                        <a:t>年赊销额</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7 200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9 600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0035">
                <a:tc>
                  <a:txBody>
                    <a:bodyPr/>
                    <a:p>
                      <a:pPr indent="0">
                        <a:buNone/>
                      </a:pPr>
                      <a:r>
                        <a:rPr lang="en-US" sz="1800" b="1">
                          <a:latin typeface="Times New Roman" panose="02020603050405020304" pitchFamily="18" charset="0"/>
                          <a:cs typeface="Times New Roman" panose="02020603050405020304" pitchFamily="18" charset="0"/>
                        </a:rPr>
                        <a:t>变动成本</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7 200×60%＝4 320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9 600×60%＝5 760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1305">
                <a:tc>
                  <a:txBody>
                    <a:bodyPr/>
                    <a:p>
                      <a:pPr indent="0">
                        <a:buNone/>
                      </a:pPr>
                      <a:r>
                        <a:rPr lang="en-US" sz="1800" b="1">
                          <a:latin typeface="Times New Roman" panose="02020603050405020304" pitchFamily="18" charset="0"/>
                          <a:cs typeface="Times New Roman" panose="02020603050405020304" pitchFamily="18" charset="0"/>
                        </a:rPr>
                        <a:t>信用成本前收益</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2 880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3 840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0035">
                <a:tc>
                  <a:txBody>
                    <a:bodyPr/>
                    <a:p>
                      <a:pPr indent="0">
                        <a:buNone/>
                      </a:pPr>
                      <a:r>
                        <a:rPr lang="en-US" sz="1800" b="1">
                          <a:latin typeface="Times New Roman" panose="02020603050405020304" pitchFamily="18" charset="0"/>
                          <a:cs typeface="Times New Roman" panose="02020603050405020304" pitchFamily="18" charset="0"/>
                        </a:rPr>
                        <a:t>信用成本：</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 </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 </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0035">
                <a:tc>
                  <a:txBody>
                    <a:bodyPr/>
                    <a:p>
                      <a:pPr indent="0" algn="ctr">
                        <a:buNone/>
                      </a:pPr>
                      <a:r>
                        <a:rPr lang="en-US" sz="1800" b="1">
                          <a:latin typeface="Times New Roman" panose="02020603050405020304" pitchFamily="18" charset="0"/>
                          <a:cs typeface="Times New Roman" panose="02020603050405020304" pitchFamily="18" charset="0"/>
                        </a:rPr>
                        <a:t>机会成本</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360×10%＝36</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720×10%＝72</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0035">
                <a:tc>
                  <a:txBody>
                    <a:bodyPr/>
                    <a:p>
                      <a:pPr indent="0" algn="ctr">
                        <a:buNone/>
                      </a:pPr>
                      <a:r>
                        <a:rPr lang="en-US" sz="1800" b="1">
                          <a:latin typeface="Times New Roman" panose="02020603050405020304" pitchFamily="18" charset="0"/>
                          <a:cs typeface="Times New Roman" panose="02020603050405020304" pitchFamily="18" charset="0"/>
                        </a:rPr>
                        <a:t>坏账损失</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144</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384</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0035">
                <a:tc>
                  <a:txBody>
                    <a:bodyPr/>
                    <a:p>
                      <a:pPr indent="0" algn="ctr">
                        <a:buNone/>
                      </a:pPr>
                      <a:r>
                        <a:rPr lang="en-US" sz="1800" b="1">
                          <a:latin typeface="Times New Roman" panose="02020603050405020304" pitchFamily="18" charset="0"/>
                          <a:cs typeface="Times New Roman" panose="02020603050405020304" pitchFamily="18" charset="0"/>
                        </a:rPr>
                        <a:t>收账费用</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36</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0035">
                <a:tc>
                  <a:txBody>
                    <a:bodyPr/>
                    <a:p>
                      <a:pPr indent="0" algn="ctr">
                        <a:buNone/>
                      </a:pPr>
                      <a:r>
                        <a:rPr lang="en-US" sz="1800" b="1">
                          <a:latin typeface="Times New Roman" panose="02020603050405020304" pitchFamily="18" charset="0"/>
                          <a:cs typeface="Times New Roman" panose="02020603050405020304" pitchFamily="18" charset="0"/>
                        </a:rPr>
                        <a:t>小计</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492</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0035">
                <a:tc>
                  <a:txBody>
                    <a:bodyPr/>
                    <a:p>
                      <a:pPr indent="0">
                        <a:buNone/>
                      </a:pPr>
                      <a:r>
                        <a:rPr lang="en-US" sz="1800" b="1">
                          <a:latin typeface="Times New Roman" panose="02020603050405020304" pitchFamily="18" charset="0"/>
                          <a:cs typeface="Times New Roman" panose="02020603050405020304" pitchFamily="18" charset="0"/>
                        </a:rPr>
                        <a:t>信用成本后收益</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1 680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3 348</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5" name="图片 4"/>
          <p:cNvPicPr/>
          <p:nvPr/>
        </p:nvPicPr>
        <p:blipFill>
          <a:blip r:embed="rId2"/>
          <a:stretch>
            <a:fillRect/>
          </a:stretch>
        </p:blipFill>
        <p:spPr>
          <a:xfrm>
            <a:off x="533400" y="1850390"/>
            <a:ext cx="2378075" cy="855980"/>
          </a:xfrm>
          <a:prstGeom prst="rect">
            <a:avLst/>
          </a:prstGeom>
          <a:noFill/>
          <a:ln w="9525">
            <a:noFill/>
          </a:ln>
        </p:spPr>
      </p:pic>
      <p:sp>
        <p:nvSpPr>
          <p:cNvPr id="6" name="文本框 5"/>
          <p:cNvSpPr txBox="1"/>
          <p:nvPr/>
        </p:nvSpPr>
        <p:spPr>
          <a:xfrm>
            <a:off x="381000" y="5334000"/>
            <a:ext cx="7491730" cy="922020"/>
          </a:xfrm>
          <a:prstGeom prst="rect">
            <a:avLst/>
          </a:prstGeom>
          <a:noFill/>
          <a:ln w="9525">
            <a:solidFill>
              <a:schemeClr val="accent1"/>
            </a:solidFill>
          </a:ln>
        </p:spPr>
        <p:txBody>
          <a:bodyPr wrap="square">
            <a:spAutoFit/>
          </a:bodyPr>
          <a:p>
            <a:pPr indent="266700">
              <a:lnSpc>
                <a:spcPct val="150000"/>
              </a:lnSpc>
            </a:pPr>
            <a:r>
              <a:rPr lang="zh-CN" sz="1800" b="1">
                <a:ea typeface="宋体" panose="02010600030101010101" pitchFamily="2" charset="-122"/>
              </a:rPr>
              <a:t>根据表</a:t>
            </a:r>
            <a:r>
              <a:rPr lang="en-US" sz="1800" b="1">
                <a:latin typeface="Times New Roman" panose="02020603050405020304" pitchFamily="18" charset="0"/>
                <a:ea typeface="宋体" panose="02010600030101010101" pitchFamily="2" charset="-122"/>
              </a:rPr>
              <a:t>8-4</a:t>
            </a:r>
            <a:r>
              <a:rPr lang="zh-CN" sz="1800" b="1">
                <a:ea typeface="宋体" panose="02010600030101010101" pitchFamily="2" charset="-122"/>
              </a:rPr>
              <a:t>的计算结果可知，采用新的信用标准能为企业带来更多的收益，因此，应将信用标准设为</a:t>
            </a:r>
            <a:r>
              <a:rPr lang="en-US" sz="1800" b="1">
                <a:latin typeface="Times New Roman" panose="02020603050405020304" pitchFamily="18" charset="0"/>
                <a:ea typeface="宋体" panose="02010600030101010101" pitchFamily="2" charset="-122"/>
              </a:rPr>
              <a:t>6%</a:t>
            </a:r>
            <a:r>
              <a:rPr lang="zh-CN" sz="1800" b="1">
                <a:ea typeface="宋体" panose="02010600030101010101" pitchFamily="2" charset="-122"/>
              </a:rPr>
              <a:t>。</a:t>
            </a:r>
            <a:endParaRPr lang="zh-CN" altLang="en-US" sz="1800" b="1">
              <a:ea typeface="宋体" panose="0201060003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灯片编号占位符 5"/>
          <p:cNvSpPr txBox="1">
            <a:spLocks noGrp="1"/>
          </p:cNvSpPr>
          <p:nvPr/>
        </p:nvSpPr>
        <p:spPr>
          <a:xfrm>
            <a:off x="6629400" y="6481763"/>
            <a:ext cx="2133600" cy="223837"/>
          </a:xfrm>
          <a:prstGeom prst="rect">
            <a:avLst/>
          </a:prstGeom>
          <a:noFill/>
          <a:ln w="9525">
            <a:noFill/>
          </a:ln>
        </p:spPr>
        <p:txBody>
          <a:bodyPr anchor="t" anchorCtr="0"/>
          <a:p>
            <a:pPr algn="r">
              <a:buFont typeface="Arial" panose="020B0604020202020204" pitchFamily="34" charset="0"/>
            </a:pPr>
            <a:fld id="{9A0DB2DC-4C9A-4742-B13C-FB6460FD3503}" type="slidenum">
              <a:rPr lang="en-US" altLang="zh-CN" sz="1400" dirty="0">
                <a:latin typeface="Arial" panose="020B0604020202020204" pitchFamily="34" charset="0"/>
                <a:ea typeface="宋体" panose="02010600030101010101" pitchFamily="2" charset="-122"/>
              </a:rPr>
            </a:fld>
            <a:endParaRPr lang="en-US" altLang="zh-CN" sz="1400" dirty="0">
              <a:latin typeface="Arial" panose="020B0604020202020204" pitchFamily="34" charset="0"/>
              <a:ea typeface="宋体" panose="02010600030101010101" pitchFamily="2" charset="-122"/>
            </a:endParaRPr>
          </a:p>
        </p:txBody>
      </p:sp>
      <p:sp>
        <p:nvSpPr>
          <p:cNvPr id="51202" name="矩形 7"/>
          <p:cNvSpPr/>
          <p:nvPr/>
        </p:nvSpPr>
        <p:spPr>
          <a:xfrm>
            <a:off x="304800" y="1371600"/>
            <a:ext cx="8610600" cy="3378200"/>
          </a:xfrm>
          <a:prstGeom prst="rect">
            <a:avLst/>
          </a:prstGeom>
          <a:noFill/>
          <a:ln w="9525">
            <a:noFill/>
          </a:ln>
        </p:spPr>
        <p:txBody>
          <a:bodyPr anchor="t" anchorCtr="0">
            <a:spAutoFit/>
          </a:bodyPr>
          <a:p>
            <a:pPr>
              <a:lnSpc>
                <a:spcPct val="150000"/>
              </a:lnSpc>
              <a:spcBef>
                <a:spcPct val="15000"/>
              </a:spcBef>
            </a:pPr>
            <a:r>
              <a:rPr lang="zh-CN" altLang="en-US" sz="2200" b="1" dirty="0">
                <a:latin typeface="宋体" panose="02010600030101010101" pitchFamily="2" charset="-122"/>
                <a:ea typeface="宋体" panose="02010600030101010101" pitchFamily="2" charset="-122"/>
              </a:rPr>
              <a:t>信用条件是指公司接受客户信用订单时所提出的支付货款要求，主要包括</a:t>
            </a:r>
            <a:r>
              <a:rPr lang="zh-CN" altLang="en-US" sz="2200" b="1" dirty="0">
                <a:gradFill>
                  <a:gsLst>
                    <a:gs pos="0">
                      <a:srgbClr val="7B32B2"/>
                    </a:gs>
                    <a:gs pos="100000">
                      <a:srgbClr val="401A5D"/>
                    </a:gs>
                  </a:gsLst>
                  <a:lin scaled="0"/>
                </a:gradFill>
                <a:latin typeface="宋体" panose="02010600030101010101" pitchFamily="2" charset="-122"/>
                <a:ea typeface="宋体" panose="02010600030101010101" pitchFamily="2" charset="-122"/>
              </a:rPr>
              <a:t>信用期限</a:t>
            </a:r>
            <a:r>
              <a:rPr lang="zh-CN" altLang="en-US" sz="2200" b="1" dirty="0">
                <a:latin typeface="宋体" panose="02010600030101010101" pitchFamily="2" charset="-122"/>
                <a:ea typeface="宋体" panose="02010600030101010101" pitchFamily="2" charset="-122"/>
              </a:rPr>
              <a:t>、</a:t>
            </a:r>
            <a:r>
              <a:rPr lang="zh-CN" altLang="en-US" sz="2200" b="1" dirty="0">
                <a:solidFill>
                  <a:srgbClr val="7030A0"/>
                </a:solidFill>
                <a:latin typeface="宋体" panose="02010600030101010101" pitchFamily="2" charset="-122"/>
                <a:ea typeface="宋体" panose="02010600030101010101" pitchFamily="2" charset="-122"/>
              </a:rPr>
              <a:t>折扣期限</a:t>
            </a:r>
            <a:r>
              <a:rPr lang="zh-CN" altLang="en-US" sz="2200" b="1" dirty="0">
                <a:latin typeface="宋体" panose="02010600030101010101" pitchFamily="2" charset="-122"/>
                <a:ea typeface="宋体" panose="02010600030101010101" pitchFamily="2" charset="-122"/>
              </a:rPr>
              <a:t>及</a:t>
            </a:r>
            <a:r>
              <a:rPr lang="zh-CN" altLang="en-US" sz="2200" b="1" dirty="0">
                <a:solidFill>
                  <a:srgbClr val="7030A0"/>
                </a:solidFill>
                <a:latin typeface="宋体" panose="02010600030101010101" pitchFamily="2" charset="-122"/>
                <a:ea typeface="宋体" panose="02010600030101010101" pitchFamily="2" charset="-122"/>
              </a:rPr>
              <a:t>现金折扣率</a:t>
            </a:r>
            <a:r>
              <a:rPr lang="zh-CN" altLang="en-US" sz="2200" b="1" dirty="0">
                <a:latin typeface="宋体" panose="02010600030101010101" pitchFamily="2" charset="-122"/>
                <a:ea typeface="宋体" panose="02010600030101010101" pitchFamily="2" charset="-122"/>
              </a:rPr>
              <a:t>等。</a:t>
            </a:r>
            <a:endParaRPr lang="zh-CN" altLang="en-US" sz="2200" b="1" dirty="0">
              <a:latin typeface="宋体" panose="02010600030101010101" pitchFamily="2" charset="-122"/>
              <a:ea typeface="宋体" panose="02010600030101010101" pitchFamily="2" charset="-122"/>
            </a:endParaRPr>
          </a:p>
          <a:p>
            <a:pPr>
              <a:lnSpc>
                <a:spcPct val="150000"/>
              </a:lnSpc>
              <a:spcBef>
                <a:spcPct val="15000"/>
              </a:spcBef>
            </a:pPr>
            <a:r>
              <a:rPr lang="zh-CN" sz="2400" b="1">
                <a:ea typeface="宋体" panose="02010600030101010101" pitchFamily="2" charset="-122"/>
                <a:sym typeface="+mn-ea"/>
              </a:rPr>
              <a:t>信用条件的一般形式为</a:t>
            </a:r>
            <a:r>
              <a:rPr lang="en-US" sz="2400" b="1">
                <a:latin typeface="Times New Roman" panose="02020603050405020304" pitchFamily="18" charset="0"/>
                <a:ea typeface="宋体" panose="02010600030101010101" pitchFamily="2" charset="-122"/>
                <a:sym typeface="+mn-ea"/>
              </a:rPr>
              <a:t>“1/10</a:t>
            </a:r>
            <a:r>
              <a:rPr lang="zh-CN" sz="2400" b="1">
                <a:ea typeface="宋体" panose="02010600030101010101" pitchFamily="2" charset="-122"/>
                <a:sym typeface="+mn-ea"/>
              </a:rPr>
              <a:t>，</a:t>
            </a:r>
            <a:r>
              <a:rPr lang="en-US" sz="2400" b="1">
                <a:latin typeface="Times New Roman" panose="02020603050405020304" pitchFamily="18" charset="0"/>
                <a:ea typeface="宋体" panose="02010600030101010101" pitchFamily="2" charset="-122"/>
                <a:sym typeface="+mn-ea"/>
              </a:rPr>
              <a:t>n/30”</a:t>
            </a:r>
            <a:r>
              <a:rPr lang="zh-CN" sz="2400" b="1">
                <a:ea typeface="宋体" panose="02010600030101010101" pitchFamily="2" charset="-122"/>
                <a:sym typeface="+mn-ea"/>
              </a:rPr>
              <a:t>，表示若客户在</a:t>
            </a:r>
            <a:r>
              <a:rPr lang="en-US" sz="2400" b="1">
                <a:latin typeface="Times New Roman" panose="02020603050405020304" pitchFamily="18" charset="0"/>
                <a:ea typeface="宋体" panose="02010600030101010101" pitchFamily="2" charset="-122"/>
                <a:sym typeface="+mn-ea"/>
              </a:rPr>
              <a:t>10</a:t>
            </a:r>
            <a:r>
              <a:rPr lang="zh-CN" sz="2400" b="1">
                <a:ea typeface="宋体" panose="02010600030101010101" pitchFamily="2" charset="-122"/>
                <a:sym typeface="+mn-ea"/>
              </a:rPr>
              <a:t>天内付款，可以享受</a:t>
            </a:r>
            <a:r>
              <a:rPr lang="en-US" sz="2400" b="1">
                <a:latin typeface="Times New Roman" panose="02020603050405020304" pitchFamily="18" charset="0"/>
                <a:ea typeface="宋体" panose="02010600030101010101" pitchFamily="2" charset="-122"/>
                <a:sym typeface="+mn-ea"/>
              </a:rPr>
              <a:t>1%</a:t>
            </a:r>
            <a:r>
              <a:rPr lang="zh-CN" sz="2400" b="1">
                <a:ea typeface="宋体" panose="02010600030101010101" pitchFamily="2" charset="-122"/>
                <a:sym typeface="+mn-ea"/>
              </a:rPr>
              <a:t>的现金折扣；即使客户不享受现金折扣，也必须在</a:t>
            </a:r>
            <a:r>
              <a:rPr lang="en-US" sz="2400" b="1">
                <a:latin typeface="Times New Roman" panose="02020603050405020304" pitchFamily="18" charset="0"/>
                <a:ea typeface="宋体" panose="02010600030101010101" pitchFamily="2" charset="-122"/>
                <a:sym typeface="+mn-ea"/>
              </a:rPr>
              <a:t>30</a:t>
            </a:r>
            <a:r>
              <a:rPr lang="zh-CN" sz="2400" b="1">
                <a:ea typeface="宋体" panose="02010600030101010101" pitchFamily="2" charset="-122"/>
                <a:sym typeface="+mn-ea"/>
              </a:rPr>
              <a:t>天内付款。</a:t>
            </a:r>
            <a:br>
              <a:rPr lang="zh-CN" altLang="en-US" sz="2400" b="1" dirty="0">
                <a:solidFill>
                  <a:srgbClr val="FF3300"/>
                </a:solidFill>
                <a:latin typeface="Arial" panose="020B0604020202020204" pitchFamily="34" charset="0"/>
              </a:rPr>
            </a:br>
            <a:endParaRPr lang="en-US" altLang="zh-CN" sz="2400" b="1" dirty="0">
              <a:latin typeface="Arial" panose="020B0604020202020204" pitchFamily="34" charset="0"/>
            </a:endParaRPr>
          </a:p>
        </p:txBody>
      </p:sp>
      <p:sp>
        <p:nvSpPr>
          <p:cNvPr id="51203" name="Rectangle 2"/>
          <p:cNvSpPr txBox="1"/>
          <p:nvPr/>
        </p:nvSpPr>
        <p:spPr>
          <a:xfrm>
            <a:off x="533400" y="228600"/>
            <a:ext cx="8229600" cy="868363"/>
          </a:xfrm>
          <a:prstGeom prst="rect">
            <a:avLst/>
          </a:prstGeom>
          <a:noFill/>
          <a:ln w="9525">
            <a:noFill/>
          </a:ln>
        </p:spPr>
        <p:txBody>
          <a:bodyPr anchor="t" anchorCtr="0"/>
          <a:p>
            <a:pPr defTabSz="914400"/>
            <a:r>
              <a:rPr lang="zh-CN" altLang="en-US" sz="3200" b="1" dirty="0">
                <a:solidFill>
                  <a:srgbClr val="FF0000"/>
                </a:solidFill>
                <a:latin typeface="宋体" panose="02010600030101010101" pitchFamily="2" charset="-122"/>
                <a:ea typeface="宋体" panose="02010600030101010101" pitchFamily="2" charset="-122"/>
                <a:sym typeface="+mn-ea"/>
              </a:rPr>
              <a:t>（二）信用条件</a:t>
            </a:r>
            <a:endParaRPr lang="zh-CN" altLang="en-US" sz="3200" b="1" dirty="0">
              <a:solidFill>
                <a:srgbClr val="FF0000"/>
              </a:soli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5105" y="304800"/>
            <a:ext cx="8722995" cy="6350635"/>
          </a:xfrm>
          <a:prstGeom prst="rect">
            <a:avLst/>
          </a:prstGeom>
          <a:noFill/>
          <a:ln w="9525">
            <a:noFill/>
          </a:ln>
        </p:spPr>
        <p:txBody>
          <a:bodyPr wrap="square">
            <a:spAutoFit/>
          </a:bodyPr>
          <a:p>
            <a:pPr>
              <a:lnSpc>
                <a:spcPct val="150000"/>
              </a:lnSpc>
              <a:spcBef>
                <a:spcPct val="15000"/>
              </a:spcBef>
            </a:pPr>
            <a:r>
              <a:rPr lang="en-US" altLang="zh-CN" sz="2400" b="1" dirty="0">
                <a:sym typeface="+mn-ea"/>
              </a:rPr>
              <a:t>1.</a:t>
            </a:r>
            <a:r>
              <a:rPr lang="zh-CN" altLang="en-US" sz="2400" b="1" dirty="0">
                <a:sym typeface="+mn-ea"/>
              </a:rPr>
              <a:t>信用期限：是指公司允许客户延迟付款的时间期限。</a:t>
            </a:r>
            <a:br>
              <a:rPr lang="zh-CN" altLang="en-US" sz="2400" b="1" dirty="0">
                <a:sym typeface="+mn-ea"/>
              </a:rPr>
            </a:br>
            <a:r>
              <a:rPr lang="zh-CN" altLang="en-US" sz="2400" b="1" dirty="0">
                <a:sym typeface="+mn-ea"/>
              </a:rPr>
              <a:t>       利：可扩大销售；增加销售收入。</a:t>
            </a:r>
            <a:br>
              <a:rPr lang="zh-CN" altLang="en-US" sz="2400" b="1" dirty="0">
                <a:sym typeface="+mn-ea"/>
              </a:rPr>
            </a:br>
            <a:r>
              <a:rPr lang="zh-CN" altLang="en-US" sz="2400" b="1" dirty="0">
                <a:sym typeface="+mn-ea"/>
              </a:rPr>
              <a:t>       弊：同时机会成本、管理成本、坏账成本也会增加。</a:t>
            </a:r>
            <a:endParaRPr lang="en-US" altLang="zh-CN" sz="2400" b="1" dirty="0">
              <a:latin typeface="Arial" panose="020B0604020202020204" pitchFamily="34" charset="0"/>
            </a:endParaRPr>
          </a:p>
          <a:p>
            <a:pPr>
              <a:lnSpc>
                <a:spcPct val="150000"/>
              </a:lnSpc>
              <a:spcBef>
                <a:spcPct val="15000"/>
              </a:spcBef>
            </a:pPr>
            <a:r>
              <a:rPr lang="en-US" altLang="zh-CN" sz="2400" b="1" dirty="0">
                <a:sym typeface="+mn-ea"/>
              </a:rPr>
              <a:t>2.</a:t>
            </a:r>
            <a:r>
              <a:rPr lang="zh-CN" altLang="en-US" sz="2400" b="1" dirty="0">
                <a:sym typeface="+mn-ea"/>
              </a:rPr>
              <a:t>折扣期限：是指公司允许客户享受现金折扣的付款期限。超过这个期限付款，客户将不能获得现金折扣的好处。由于不同时间的折扣期限所带来的收益和成本不同，公司需要对折扣期限所带来的收益和成本进行权衡。</a:t>
            </a:r>
            <a:endParaRPr lang="zh-CN" altLang="en-US" sz="2400" b="1" dirty="0">
              <a:sym typeface="+mn-ea"/>
            </a:endParaRPr>
          </a:p>
          <a:p>
            <a:pPr marL="0" marR="0" lvl="0" indent="0" algn="l" defTabSz="914400" rtl="0" eaLnBrk="1" fontAlgn="base" latinLnBrk="0" hangingPunct="1">
              <a:lnSpc>
                <a:spcPct val="150000"/>
              </a:lnSpc>
              <a:spcBef>
                <a:spcPct val="15000"/>
              </a:spcBef>
              <a:spcAft>
                <a:spcPct val="0"/>
              </a:spcAft>
              <a:buClrTx/>
              <a:buSzTx/>
              <a:buFontTx/>
              <a:buNone/>
              <a:defRPr/>
            </a:pPr>
            <a:r>
              <a:rPr lang="en-US" altLang="zh-CN" sz="2400" b="1" noProof="0" dirty="0" smtClean="0">
                <a:ln>
                  <a:noFill/>
                </a:ln>
                <a:effectLst/>
                <a:uLnTx/>
                <a:uFillTx/>
                <a:latin typeface="宋体" panose="02010600030101010101" pitchFamily="2" charset="-122"/>
                <a:ea typeface="宋体" panose="02010600030101010101" pitchFamily="2" charset="-122"/>
                <a:sym typeface="+mn-ea"/>
              </a:rPr>
              <a:t>3.</a:t>
            </a:r>
            <a:r>
              <a:rPr lang="zh-CN" altLang="en-US" sz="2400" b="1" noProof="0" dirty="0" smtClean="0">
                <a:ln>
                  <a:noFill/>
                </a:ln>
                <a:effectLst/>
                <a:uLnTx/>
                <a:uFillTx/>
                <a:latin typeface="宋体" panose="02010600030101010101" pitchFamily="2" charset="-122"/>
                <a:ea typeface="宋体" panose="02010600030101010101" pitchFamily="2" charset="-122"/>
                <a:sym typeface="+mn-ea"/>
              </a:rPr>
              <a:t>现金折扣政策</a:t>
            </a:r>
            <a:endParaRPr kumimoji="0" lang="en-US" altLang="zh-CN" sz="24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mn-cs"/>
            </a:endParaRPr>
          </a:p>
          <a:p>
            <a:pPr marL="0" marR="0" lvl="0" indent="457200" algn="l" defTabSz="914400" rtl="0" eaLnBrk="1" fontAlgn="base" latinLnBrk="0" hangingPunct="1">
              <a:lnSpc>
                <a:spcPct val="150000"/>
              </a:lnSpc>
              <a:spcBef>
                <a:spcPct val="15000"/>
              </a:spcBef>
              <a:spcAft>
                <a:spcPct val="0"/>
              </a:spcAft>
              <a:buClrTx/>
              <a:buSzTx/>
              <a:buFontTx/>
              <a:buNone/>
              <a:defRPr/>
            </a:pPr>
            <a:r>
              <a:rPr lang="zh-CN" altLang="en-US" sz="2400" b="1" noProof="0" dirty="0" smtClean="0">
                <a:ln>
                  <a:noFill/>
                </a:ln>
                <a:effectLst/>
                <a:uLnTx/>
                <a:uFillTx/>
                <a:latin typeface="宋体" panose="02010600030101010101" pitchFamily="2" charset="-122"/>
                <a:ea typeface="宋体" panose="02010600030101010101" pitchFamily="2" charset="-122"/>
                <a:sym typeface="+mn-ea"/>
              </a:rPr>
              <a:t>公司为了减少应收账款上的资金占用，加快资金回收，往往在延长信用期限的同时</a:t>
            </a:r>
            <a:r>
              <a:rPr lang="en-US" sz="2400" b="1" noProof="0" dirty="0" smtClean="0">
                <a:ln>
                  <a:noFill/>
                </a:ln>
                <a:effectLst/>
                <a:uLnTx/>
                <a:uFillTx/>
                <a:latin typeface="宋体" panose="02010600030101010101" pitchFamily="2" charset="-122"/>
                <a:ea typeface="宋体" panose="02010600030101010101" pitchFamily="2" charset="-122"/>
                <a:sym typeface="+mn-ea"/>
              </a:rPr>
              <a:t>, </a:t>
            </a:r>
            <a:r>
              <a:rPr lang="zh-CN" altLang="en-US" sz="2400" b="1" noProof="0" dirty="0" smtClean="0">
                <a:ln>
                  <a:noFill/>
                </a:ln>
                <a:effectLst/>
                <a:uLnTx/>
                <a:uFillTx/>
                <a:latin typeface="宋体" panose="02010600030101010101" pitchFamily="2" charset="-122"/>
                <a:ea typeface="宋体" panose="02010600030101010101" pitchFamily="2" charset="-122"/>
                <a:sym typeface="+mn-ea"/>
              </a:rPr>
              <a:t>采用现金折扣办法。现金折扣是公司为了使客户尽早偿付货款而在商品价格上所作的扣减。</a:t>
            </a:r>
            <a:endParaRPr lang="zh-CN" altLang="en-US" sz="2400" b="1">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386" name="Group 12"/>
          <p:cNvGrpSpPr/>
          <p:nvPr/>
        </p:nvGrpSpPr>
        <p:grpSpPr>
          <a:xfrm rot="10082854">
            <a:off x="6127750" y="2644775"/>
            <a:ext cx="1196975" cy="303213"/>
            <a:chOff x="2598" y="1026"/>
            <a:chExt cx="957" cy="242"/>
          </a:xfrm>
        </p:grpSpPr>
        <p:grpSp>
          <p:nvGrpSpPr>
            <p:cNvPr id="16387" name="Group 13"/>
            <p:cNvGrpSpPr/>
            <p:nvPr/>
          </p:nvGrpSpPr>
          <p:grpSpPr>
            <a:xfrm rot="-9970459" flipH="1" flipV="1">
              <a:off x="2598" y="1026"/>
              <a:ext cx="957" cy="242"/>
              <a:chOff x="2532" y="1051"/>
              <a:chExt cx="893" cy="246"/>
            </a:xfrm>
          </p:grpSpPr>
          <p:grpSp>
            <p:nvGrpSpPr>
              <p:cNvPr id="16388" name="Group 14"/>
              <p:cNvGrpSpPr/>
              <p:nvPr/>
            </p:nvGrpSpPr>
            <p:grpSpPr>
              <a:xfrm>
                <a:off x="2532" y="1051"/>
                <a:ext cx="743" cy="185"/>
                <a:chOff x="1565" y="2568"/>
                <a:chExt cx="1118" cy="279"/>
              </a:xfrm>
            </p:grpSpPr>
            <p:sp>
              <p:nvSpPr>
                <p:cNvPr id="16389"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390"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391"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392"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6393" name="Group 19"/>
              <p:cNvGrpSpPr/>
              <p:nvPr/>
            </p:nvGrpSpPr>
            <p:grpSpPr>
              <a:xfrm rot="1353540">
                <a:off x="2682" y="1111"/>
                <a:ext cx="743" cy="186"/>
                <a:chOff x="1565" y="2568"/>
                <a:chExt cx="1118" cy="279"/>
              </a:xfrm>
            </p:grpSpPr>
            <p:sp>
              <p:nvSpPr>
                <p:cNvPr id="16394"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395"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396"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397"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6398" name="Group 24"/>
            <p:cNvGrpSpPr/>
            <p:nvPr/>
          </p:nvGrpSpPr>
          <p:grpSpPr>
            <a:xfrm rot="-9970459" flipH="1" flipV="1">
              <a:off x="2688" y="1056"/>
              <a:ext cx="784" cy="198"/>
              <a:chOff x="2532" y="1051"/>
              <a:chExt cx="893" cy="246"/>
            </a:xfrm>
          </p:grpSpPr>
          <p:grpSp>
            <p:nvGrpSpPr>
              <p:cNvPr id="16399" name="Group 25"/>
              <p:cNvGrpSpPr/>
              <p:nvPr/>
            </p:nvGrpSpPr>
            <p:grpSpPr>
              <a:xfrm>
                <a:off x="2532" y="1051"/>
                <a:ext cx="743" cy="185"/>
                <a:chOff x="1565" y="2568"/>
                <a:chExt cx="1118" cy="279"/>
              </a:xfrm>
            </p:grpSpPr>
            <p:sp>
              <p:nvSpPr>
                <p:cNvPr id="16400"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01"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02"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03"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6404" name="Group 30"/>
              <p:cNvGrpSpPr/>
              <p:nvPr/>
            </p:nvGrpSpPr>
            <p:grpSpPr>
              <a:xfrm rot="1353540">
                <a:off x="2682" y="1111"/>
                <a:ext cx="743" cy="186"/>
                <a:chOff x="1565" y="2568"/>
                <a:chExt cx="1118" cy="279"/>
              </a:xfrm>
            </p:grpSpPr>
            <p:sp>
              <p:nvSpPr>
                <p:cNvPr id="16405"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06"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07"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08"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6409" name="Group 35"/>
          <p:cNvGrpSpPr/>
          <p:nvPr/>
        </p:nvGrpSpPr>
        <p:grpSpPr>
          <a:xfrm rot="10082854">
            <a:off x="5032375" y="4465638"/>
            <a:ext cx="1198563" cy="303212"/>
            <a:chOff x="2598" y="1026"/>
            <a:chExt cx="957" cy="242"/>
          </a:xfrm>
        </p:grpSpPr>
        <p:grpSp>
          <p:nvGrpSpPr>
            <p:cNvPr id="16410" name="Group 36"/>
            <p:cNvGrpSpPr/>
            <p:nvPr/>
          </p:nvGrpSpPr>
          <p:grpSpPr>
            <a:xfrm rot="-9970459" flipH="1" flipV="1">
              <a:off x="2598" y="1026"/>
              <a:ext cx="957" cy="242"/>
              <a:chOff x="2532" y="1051"/>
              <a:chExt cx="893" cy="246"/>
            </a:xfrm>
          </p:grpSpPr>
          <p:grpSp>
            <p:nvGrpSpPr>
              <p:cNvPr id="16411" name="Group 37"/>
              <p:cNvGrpSpPr/>
              <p:nvPr/>
            </p:nvGrpSpPr>
            <p:grpSpPr>
              <a:xfrm>
                <a:off x="2532" y="1051"/>
                <a:ext cx="743" cy="185"/>
                <a:chOff x="1565" y="2568"/>
                <a:chExt cx="1118" cy="279"/>
              </a:xfrm>
            </p:grpSpPr>
            <p:sp>
              <p:nvSpPr>
                <p:cNvPr id="16412"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13"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14"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15"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6416" name="Group 42"/>
              <p:cNvGrpSpPr/>
              <p:nvPr/>
            </p:nvGrpSpPr>
            <p:grpSpPr>
              <a:xfrm rot="1353540">
                <a:off x="2682" y="1111"/>
                <a:ext cx="743" cy="186"/>
                <a:chOff x="1565" y="2568"/>
                <a:chExt cx="1118" cy="279"/>
              </a:xfrm>
            </p:grpSpPr>
            <p:sp>
              <p:nvSpPr>
                <p:cNvPr id="16417"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18"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19"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20"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6421" name="Group 47"/>
            <p:cNvGrpSpPr/>
            <p:nvPr/>
          </p:nvGrpSpPr>
          <p:grpSpPr>
            <a:xfrm rot="-9970459" flipH="1" flipV="1">
              <a:off x="2688" y="1056"/>
              <a:ext cx="784" cy="198"/>
              <a:chOff x="2532" y="1051"/>
              <a:chExt cx="893" cy="246"/>
            </a:xfrm>
          </p:grpSpPr>
          <p:grpSp>
            <p:nvGrpSpPr>
              <p:cNvPr id="16422" name="Group 48"/>
              <p:cNvGrpSpPr/>
              <p:nvPr/>
            </p:nvGrpSpPr>
            <p:grpSpPr>
              <a:xfrm>
                <a:off x="2532" y="1051"/>
                <a:ext cx="743" cy="185"/>
                <a:chOff x="1565" y="2568"/>
                <a:chExt cx="1118" cy="279"/>
              </a:xfrm>
            </p:grpSpPr>
            <p:sp>
              <p:nvSpPr>
                <p:cNvPr id="16423"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24"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25"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26"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6427" name="Group 53"/>
              <p:cNvGrpSpPr/>
              <p:nvPr/>
            </p:nvGrpSpPr>
            <p:grpSpPr>
              <a:xfrm rot="1353540">
                <a:off x="2682" y="1111"/>
                <a:ext cx="743" cy="186"/>
                <a:chOff x="1565" y="2568"/>
                <a:chExt cx="1118" cy="279"/>
              </a:xfrm>
            </p:grpSpPr>
            <p:sp>
              <p:nvSpPr>
                <p:cNvPr id="16428"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29"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30"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31"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6432" name="Group 58"/>
          <p:cNvGrpSpPr/>
          <p:nvPr/>
        </p:nvGrpSpPr>
        <p:grpSpPr>
          <a:xfrm rot="10082854">
            <a:off x="7407275" y="4464050"/>
            <a:ext cx="1196975" cy="303213"/>
            <a:chOff x="2598" y="1026"/>
            <a:chExt cx="957" cy="242"/>
          </a:xfrm>
        </p:grpSpPr>
        <p:grpSp>
          <p:nvGrpSpPr>
            <p:cNvPr id="16433" name="Group 59"/>
            <p:cNvGrpSpPr/>
            <p:nvPr/>
          </p:nvGrpSpPr>
          <p:grpSpPr>
            <a:xfrm rot="-9970459" flipH="1" flipV="1">
              <a:off x="2598" y="1026"/>
              <a:ext cx="957" cy="242"/>
              <a:chOff x="2532" y="1051"/>
              <a:chExt cx="893" cy="246"/>
            </a:xfrm>
          </p:grpSpPr>
          <p:grpSp>
            <p:nvGrpSpPr>
              <p:cNvPr id="16434" name="Group 60"/>
              <p:cNvGrpSpPr/>
              <p:nvPr/>
            </p:nvGrpSpPr>
            <p:grpSpPr>
              <a:xfrm>
                <a:off x="2532" y="1051"/>
                <a:ext cx="743" cy="185"/>
                <a:chOff x="1565" y="2568"/>
                <a:chExt cx="1118" cy="279"/>
              </a:xfrm>
            </p:grpSpPr>
            <p:sp>
              <p:nvSpPr>
                <p:cNvPr id="16435"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36"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37"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38"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6439" name="Group 65"/>
              <p:cNvGrpSpPr/>
              <p:nvPr/>
            </p:nvGrpSpPr>
            <p:grpSpPr>
              <a:xfrm rot="1353540">
                <a:off x="2682" y="1111"/>
                <a:ext cx="743" cy="186"/>
                <a:chOff x="1565" y="2568"/>
                <a:chExt cx="1118" cy="279"/>
              </a:xfrm>
            </p:grpSpPr>
            <p:sp>
              <p:nvSpPr>
                <p:cNvPr id="16440"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41"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42"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43"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6444" name="Group 70"/>
            <p:cNvGrpSpPr/>
            <p:nvPr/>
          </p:nvGrpSpPr>
          <p:grpSpPr>
            <a:xfrm rot="-9970459" flipH="1" flipV="1">
              <a:off x="2688" y="1056"/>
              <a:ext cx="784" cy="198"/>
              <a:chOff x="2532" y="1051"/>
              <a:chExt cx="893" cy="246"/>
            </a:xfrm>
          </p:grpSpPr>
          <p:grpSp>
            <p:nvGrpSpPr>
              <p:cNvPr id="16445" name="Group 71"/>
              <p:cNvGrpSpPr/>
              <p:nvPr/>
            </p:nvGrpSpPr>
            <p:grpSpPr>
              <a:xfrm>
                <a:off x="2532" y="1051"/>
                <a:ext cx="743" cy="185"/>
                <a:chOff x="1565" y="2568"/>
                <a:chExt cx="1118" cy="279"/>
              </a:xfrm>
            </p:grpSpPr>
            <p:sp>
              <p:nvSpPr>
                <p:cNvPr id="16446"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47"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48"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49"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6450" name="Group 76"/>
              <p:cNvGrpSpPr/>
              <p:nvPr/>
            </p:nvGrpSpPr>
            <p:grpSpPr>
              <a:xfrm rot="1353540">
                <a:off x="2682" y="1111"/>
                <a:ext cx="743" cy="186"/>
                <a:chOff x="1565" y="2568"/>
                <a:chExt cx="1118" cy="279"/>
              </a:xfrm>
            </p:grpSpPr>
            <p:sp>
              <p:nvSpPr>
                <p:cNvPr id="16451"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52"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53"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54"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6455" name="Group 81"/>
          <p:cNvGrpSpPr/>
          <p:nvPr/>
        </p:nvGrpSpPr>
        <p:grpSpPr>
          <a:xfrm>
            <a:off x="6675438" y="1809750"/>
            <a:ext cx="1196975" cy="303213"/>
            <a:chOff x="2598" y="1026"/>
            <a:chExt cx="957" cy="242"/>
          </a:xfrm>
        </p:grpSpPr>
        <p:grpSp>
          <p:nvGrpSpPr>
            <p:cNvPr id="16456" name="Group 82"/>
            <p:cNvGrpSpPr/>
            <p:nvPr/>
          </p:nvGrpSpPr>
          <p:grpSpPr>
            <a:xfrm rot="-9970459" flipH="1" flipV="1">
              <a:off x="2598" y="1026"/>
              <a:ext cx="957" cy="242"/>
              <a:chOff x="2532" y="1051"/>
              <a:chExt cx="893" cy="246"/>
            </a:xfrm>
          </p:grpSpPr>
          <p:grpSp>
            <p:nvGrpSpPr>
              <p:cNvPr id="16457" name="Group 83"/>
              <p:cNvGrpSpPr/>
              <p:nvPr/>
            </p:nvGrpSpPr>
            <p:grpSpPr>
              <a:xfrm>
                <a:off x="2532" y="1051"/>
                <a:ext cx="743" cy="185"/>
                <a:chOff x="1565" y="2568"/>
                <a:chExt cx="1118" cy="279"/>
              </a:xfrm>
            </p:grpSpPr>
            <p:sp>
              <p:nvSpPr>
                <p:cNvPr id="16458"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59"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60"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61"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6462" name="Group 88"/>
              <p:cNvGrpSpPr/>
              <p:nvPr/>
            </p:nvGrpSpPr>
            <p:grpSpPr>
              <a:xfrm rot="1353540">
                <a:off x="2682" y="1111"/>
                <a:ext cx="743" cy="186"/>
                <a:chOff x="1565" y="2568"/>
                <a:chExt cx="1118" cy="279"/>
              </a:xfrm>
            </p:grpSpPr>
            <p:sp>
              <p:nvSpPr>
                <p:cNvPr id="16463"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64"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65"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66"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6467" name="Group 93"/>
            <p:cNvGrpSpPr/>
            <p:nvPr/>
          </p:nvGrpSpPr>
          <p:grpSpPr>
            <a:xfrm rot="-9970459" flipH="1" flipV="1">
              <a:off x="2688" y="1056"/>
              <a:ext cx="784" cy="198"/>
              <a:chOff x="2532" y="1051"/>
              <a:chExt cx="893" cy="246"/>
            </a:xfrm>
          </p:grpSpPr>
          <p:grpSp>
            <p:nvGrpSpPr>
              <p:cNvPr id="16468" name="Group 94"/>
              <p:cNvGrpSpPr/>
              <p:nvPr/>
            </p:nvGrpSpPr>
            <p:grpSpPr>
              <a:xfrm>
                <a:off x="2532" y="1051"/>
                <a:ext cx="743" cy="185"/>
                <a:chOff x="1565" y="2568"/>
                <a:chExt cx="1118" cy="279"/>
              </a:xfrm>
            </p:grpSpPr>
            <p:sp>
              <p:nvSpPr>
                <p:cNvPr id="16469"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70"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71"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72"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6473" name="Group 99"/>
              <p:cNvGrpSpPr/>
              <p:nvPr/>
            </p:nvGrpSpPr>
            <p:grpSpPr>
              <a:xfrm rot="1353540">
                <a:off x="2682" y="1111"/>
                <a:ext cx="743" cy="186"/>
                <a:chOff x="1565" y="2568"/>
                <a:chExt cx="1118" cy="279"/>
              </a:xfrm>
            </p:grpSpPr>
            <p:sp>
              <p:nvSpPr>
                <p:cNvPr id="16474"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75"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76"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77"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6478" name="Group 104"/>
          <p:cNvGrpSpPr/>
          <p:nvPr/>
        </p:nvGrpSpPr>
        <p:grpSpPr>
          <a:xfrm rot="344040">
            <a:off x="7958138" y="3644900"/>
            <a:ext cx="1198562" cy="303213"/>
            <a:chOff x="2598" y="1026"/>
            <a:chExt cx="957" cy="242"/>
          </a:xfrm>
        </p:grpSpPr>
        <p:grpSp>
          <p:nvGrpSpPr>
            <p:cNvPr id="16479" name="Group 105"/>
            <p:cNvGrpSpPr/>
            <p:nvPr/>
          </p:nvGrpSpPr>
          <p:grpSpPr>
            <a:xfrm rot="-9970459" flipH="1" flipV="1">
              <a:off x="2598" y="1026"/>
              <a:ext cx="957" cy="242"/>
              <a:chOff x="2532" y="1051"/>
              <a:chExt cx="893" cy="246"/>
            </a:xfrm>
          </p:grpSpPr>
          <p:grpSp>
            <p:nvGrpSpPr>
              <p:cNvPr id="16480" name="Group 106"/>
              <p:cNvGrpSpPr/>
              <p:nvPr/>
            </p:nvGrpSpPr>
            <p:grpSpPr>
              <a:xfrm>
                <a:off x="2532" y="1051"/>
                <a:ext cx="743" cy="185"/>
                <a:chOff x="1565" y="2568"/>
                <a:chExt cx="1118" cy="279"/>
              </a:xfrm>
            </p:grpSpPr>
            <p:sp>
              <p:nvSpPr>
                <p:cNvPr id="16481"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82"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83"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84"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6485" name="Group 111"/>
              <p:cNvGrpSpPr/>
              <p:nvPr/>
            </p:nvGrpSpPr>
            <p:grpSpPr>
              <a:xfrm rot="1353540">
                <a:off x="2682" y="1111"/>
                <a:ext cx="743" cy="186"/>
                <a:chOff x="1565" y="2568"/>
                <a:chExt cx="1118" cy="279"/>
              </a:xfrm>
            </p:grpSpPr>
            <p:sp>
              <p:nvSpPr>
                <p:cNvPr id="16486"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87"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88"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89"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6490" name="Group 116"/>
            <p:cNvGrpSpPr/>
            <p:nvPr/>
          </p:nvGrpSpPr>
          <p:grpSpPr>
            <a:xfrm rot="-9970459" flipH="1" flipV="1">
              <a:off x="2688" y="1056"/>
              <a:ext cx="784" cy="198"/>
              <a:chOff x="2532" y="1051"/>
              <a:chExt cx="893" cy="246"/>
            </a:xfrm>
          </p:grpSpPr>
          <p:grpSp>
            <p:nvGrpSpPr>
              <p:cNvPr id="16491" name="Group 117"/>
              <p:cNvGrpSpPr/>
              <p:nvPr/>
            </p:nvGrpSpPr>
            <p:grpSpPr>
              <a:xfrm>
                <a:off x="2532" y="1051"/>
                <a:ext cx="743" cy="185"/>
                <a:chOff x="1565" y="2568"/>
                <a:chExt cx="1118" cy="279"/>
              </a:xfrm>
            </p:grpSpPr>
            <p:sp>
              <p:nvSpPr>
                <p:cNvPr id="16492"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93"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94"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95"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6496" name="Group 122"/>
              <p:cNvGrpSpPr/>
              <p:nvPr/>
            </p:nvGrpSpPr>
            <p:grpSpPr>
              <a:xfrm rot="1353540">
                <a:off x="2682" y="1111"/>
                <a:ext cx="743" cy="186"/>
                <a:chOff x="1565" y="2568"/>
                <a:chExt cx="1118" cy="279"/>
              </a:xfrm>
            </p:grpSpPr>
            <p:sp>
              <p:nvSpPr>
                <p:cNvPr id="16497"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98"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499"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00"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6501" name="Group 127"/>
          <p:cNvGrpSpPr/>
          <p:nvPr/>
        </p:nvGrpSpPr>
        <p:grpSpPr>
          <a:xfrm rot="-232145">
            <a:off x="5551488" y="3617913"/>
            <a:ext cx="1235075" cy="331787"/>
            <a:chOff x="1824" y="2448"/>
            <a:chExt cx="987" cy="266"/>
          </a:xfrm>
        </p:grpSpPr>
        <p:grpSp>
          <p:nvGrpSpPr>
            <p:cNvPr id="16502" name="Group 128"/>
            <p:cNvGrpSpPr/>
            <p:nvPr/>
          </p:nvGrpSpPr>
          <p:grpSpPr>
            <a:xfrm rot="513316">
              <a:off x="1824" y="2448"/>
              <a:ext cx="957" cy="242"/>
              <a:chOff x="2598" y="1026"/>
              <a:chExt cx="957" cy="242"/>
            </a:xfrm>
          </p:grpSpPr>
          <p:grpSp>
            <p:nvGrpSpPr>
              <p:cNvPr id="16503" name="Group 129"/>
              <p:cNvGrpSpPr/>
              <p:nvPr/>
            </p:nvGrpSpPr>
            <p:grpSpPr>
              <a:xfrm rot="-9970459" flipH="1" flipV="1">
                <a:off x="2598" y="1026"/>
                <a:ext cx="957" cy="242"/>
                <a:chOff x="2532" y="1051"/>
                <a:chExt cx="893" cy="246"/>
              </a:xfrm>
            </p:grpSpPr>
            <p:grpSp>
              <p:nvGrpSpPr>
                <p:cNvPr id="16504" name="Group 130"/>
                <p:cNvGrpSpPr/>
                <p:nvPr/>
              </p:nvGrpSpPr>
              <p:grpSpPr>
                <a:xfrm>
                  <a:off x="2532" y="1051"/>
                  <a:ext cx="743" cy="185"/>
                  <a:chOff x="1565" y="2568"/>
                  <a:chExt cx="1118" cy="279"/>
                </a:xfrm>
              </p:grpSpPr>
              <p:sp>
                <p:nvSpPr>
                  <p:cNvPr id="16505"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06"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07"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08"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6509" name="Group 135"/>
                <p:cNvGrpSpPr/>
                <p:nvPr/>
              </p:nvGrpSpPr>
              <p:grpSpPr>
                <a:xfrm rot="1353540">
                  <a:off x="2682" y="1111"/>
                  <a:ext cx="743" cy="186"/>
                  <a:chOff x="1565" y="2568"/>
                  <a:chExt cx="1118" cy="279"/>
                </a:xfrm>
              </p:grpSpPr>
              <p:sp>
                <p:nvSpPr>
                  <p:cNvPr id="16510"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11"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12"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13"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6514" name="Group 140"/>
              <p:cNvGrpSpPr/>
              <p:nvPr/>
            </p:nvGrpSpPr>
            <p:grpSpPr>
              <a:xfrm rot="-9970459" flipH="1" flipV="1">
                <a:off x="2688" y="1056"/>
                <a:ext cx="784" cy="198"/>
                <a:chOff x="2532" y="1051"/>
                <a:chExt cx="893" cy="246"/>
              </a:xfrm>
            </p:grpSpPr>
            <p:grpSp>
              <p:nvGrpSpPr>
                <p:cNvPr id="16515" name="Group 141"/>
                <p:cNvGrpSpPr/>
                <p:nvPr/>
              </p:nvGrpSpPr>
              <p:grpSpPr>
                <a:xfrm>
                  <a:off x="2532" y="1051"/>
                  <a:ext cx="743" cy="185"/>
                  <a:chOff x="1565" y="2568"/>
                  <a:chExt cx="1118" cy="279"/>
                </a:xfrm>
              </p:grpSpPr>
              <p:sp>
                <p:nvSpPr>
                  <p:cNvPr id="16516"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17"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18"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19"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6520" name="Group 146"/>
                <p:cNvGrpSpPr/>
                <p:nvPr/>
              </p:nvGrpSpPr>
              <p:grpSpPr>
                <a:xfrm rot="1353540">
                  <a:off x="2682" y="1111"/>
                  <a:ext cx="743" cy="186"/>
                  <a:chOff x="1565" y="2568"/>
                  <a:chExt cx="1118" cy="279"/>
                </a:xfrm>
              </p:grpSpPr>
              <p:sp>
                <p:nvSpPr>
                  <p:cNvPr id="16521"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22"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23"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24"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6525" name="Group 151"/>
            <p:cNvGrpSpPr/>
            <p:nvPr/>
          </p:nvGrpSpPr>
          <p:grpSpPr>
            <a:xfrm rot="513316">
              <a:off x="1854" y="2472"/>
              <a:ext cx="957" cy="242"/>
              <a:chOff x="2598" y="1026"/>
              <a:chExt cx="957" cy="242"/>
            </a:xfrm>
          </p:grpSpPr>
          <p:grpSp>
            <p:nvGrpSpPr>
              <p:cNvPr id="16526" name="Group 152"/>
              <p:cNvGrpSpPr/>
              <p:nvPr/>
            </p:nvGrpSpPr>
            <p:grpSpPr>
              <a:xfrm rot="-9970459" flipH="1" flipV="1">
                <a:off x="2598" y="1026"/>
                <a:ext cx="957" cy="242"/>
                <a:chOff x="2532" y="1051"/>
                <a:chExt cx="893" cy="246"/>
              </a:xfrm>
            </p:grpSpPr>
            <p:grpSp>
              <p:nvGrpSpPr>
                <p:cNvPr id="16527" name="Group 153"/>
                <p:cNvGrpSpPr/>
                <p:nvPr/>
              </p:nvGrpSpPr>
              <p:grpSpPr>
                <a:xfrm>
                  <a:off x="2532" y="1051"/>
                  <a:ext cx="743" cy="185"/>
                  <a:chOff x="1565" y="2568"/>
                  <a:chExt cx="1118" cy="279"/>
                </a:xfrm>
              </p:grpSpPr>
              <p:sp>
                <p:nvSpPr>
                  <p:cNvPr id="16528"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29"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30"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31"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6532" name="Group 158"/>
                <p:cNvGrpSpPr/>
                <p:nvPr/>
              </p:nvGrpSpPr>
              <p:grpSpPr>
                <a:xfrm rot="1353540">
                  <a:off x="2682" y="1111"/>
                  <a:ext cx="743" cy="186"/>
                  <a:chOff x="1565" y="2568"/>
                  <a:chExt cx="1118" cy="279"/>
                </a:xfrm>
              </p:grpSpPr>
              <p:sp>
                <p:nvSpPr>
                  <p:cNvPr id="16533"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34"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35"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36"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6537" name="Group 163"/>
              <p:cNvGrpSpPr/>
              <p:nvPr/>
            </p:nvGrpSpPr>
            <p:grpSpPr>
              <a:xfrm rot="-9970459" flipH="1" flipV="1">
                <a:off x="2688" y="1056"/>
                <a:ext cx="784" cy="198"/>
                <a:chOff x="2532" y="1051"/>
                <a:chExt cx="893" cy="246"/>
              </a:xfrm>
            </p:grpSpPr>
            <p:grpSp>
              <p:nvGrpSpPr>
                <p:cNvPr id="16538" name="Group 164"/>
                <p:cNvGrpSpPr/>
                <p:nvPr/>
              </p:nvGrpSpPr>
              <p:grpSpPr>
                <a:xfrm>
                  <a:off x="2532" y="1051"/>
                  <a:ext cx="743" cy="185"/>
                  <a:chOff x="1565" y="2568"/>
                  <a:chExt cx="1118" cy="279"/>
                </a:xfrm>
              </p:grpSpPr>
              <p:sp>
                <p:nvSpPr>
                  <p:cNvPr id="16539"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40"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41"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42"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6543" name="Group 169"/>
                <p:cNvGrpSpPr/>
                <p:nvPr/>
              </p:nvGrpSpPr>
              <p:grpSpPr>
                <a:xfrm rot="1353540">
                  <a:off x="2682" y="1111"/>
                  <a:ext cx="743" cy="186"/>
                  <a:chOff x="1565" y="2568"/>
                  <a:chExt cx="1118" cy="279"/>
                </a:xfrm>
              </p:grpSpPr>
              <p:sp>
                <p:nvSpPr>
                  <p:cNvPr id="16544"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45"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46"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6547"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16548" name="Rectangle 177"/>
          <p:cNvSpPr/>
          <p:nvPr/>
        </p:nvSpPr>
        <p:spPr>
          <a:xfrm>
            <a:off x="434975" y="274320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广义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16549" name="Rectangle 178"/>
          <p:cNvSpPr/>
          <p:nvPr/>
        </p:nvSpPr>
        <p:spPr>
          <a:xfrm>
            <a:off x="434975" y="3571875"/>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16550" name="Rectangle 179"/>
          <p:cNvSpPr/>
          <p:nvPr/>
        </p:nvSpPr>
        <p:spPr>
          <a:xfrm>
            <a:off x="434975" y="436245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16551" name="TextBox 168"/>
          <p:cNvSpPr txBox="1"/>
          <p:nvPr/>
        </p:nvSpPr>
        <p:spPr>
          <a:xfrm>
            <a:off x="883285" y="533400"/>
            <a:ext cx="5638800" cy="521970"/>
          </a:xfrm>
          <a:prstGeom prst="rect">
            <a:avLst/>
          </a:prstGeom>
          <a:noFill/>
          <a:ln w="9525">
            <a:noFill/>
          </a:ln>
        </p:spPr>
        <p:txBody>
          <a:bodyPr anchor="t" anchorCtr="0">
            <a:spAutoFit/>
          </a:bodyPr>
          <a:p>
            <a:r>
              <a:rPr lang="zh-CN" altLang="en-US" sz="2800" b="1" dirty="0">
                <a:latin typeface="宋体" panose="02010600030101010101" pitchFamily="2" charset="-122"/>
                <a:ea typeface="宋体" panose="02010600030101010101" pitchFamily="2" charset="-122"/>
              </a:rPr>
              <a:t>三、营运资金管理内容</a:t>
            </a:r>
            <a:endParaRPr lang="zh-CN" altLang="en-US" sz="2800" b="1" dirty="0">
              <a:latin typeface="宋体" panose="02010600030101010101" pitchFamily="2" charset="-122"/>
              <a:ea typeface="宋体" panose="02010600030101010101" pitchFamily="2" charset="-122"/>
            </a:endParaRPr>
          </a:p>
        </p:txBody>
      </p:sp>
      <p:graphicFrame>
        <p:nvGraphicFramePr>
          <p:cNvPr id="170" name="图示 169"/>
          <p:cNvGraphicFramePr/>
          <p:nvPr/>
        </p:nvGraphicFramePr>
        <p:xfrm>
          <a:off x="914400" y="1489075"/>
          <a:ext cx="7696835" cy="468376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2400" y="228600"/>
            <a:ext cx="8731250" cy="2999740"/>
          </a:xfrm>
          <a:prstGeom prst="rect">
            <a:avLst/>
          </a:prstGeom>
          <a:noFill/>
          <a:ln w="9525">
            <a:noFill/>
          </a:ln>
        </p:spPr>
        <p:txBody>
          <a:bodyPr wrap="square">
            <a:spAutoFit/>
          </a:bodyPr>
          <a:p>
            <a:pPr indent="267970">
              <a:lnSpc>
                <a:spcPct val="150000"/>
              </a:lnSpc>
            </a:pPr>
            <a:r>
              <a:rPr lang="zh-CN" sz="2100" b="1">
                <a:solidFill>
                  <a:srgbClr val="FF0000"/>
                </a:solidFill>
                <a:ea typeface="宋体" panose="02010600030101010101" pitchFamily="2" charset="-122"/>
              </a:rPr>
              <a:t>例题</a:t>
            </a:r>
            <a:r>
              <a:rPr lang="en-US" sz="2100" b="1">
                <a:solidFill>
                  <a:srgbClr val="FF0000"/>
                </a:solidFill>
                <a:latin typeface="Times New Roman" panose="02020603050405020304" pitchFamily="18" charset="0"/>
                <a:ea typeface="宋体" panose="02010600030101010101" pitchFamily="2" charset="-122"/>
              </a:rPr>
              <a:t>8-8</a:t>
            </a:r>
            <a:r>
              <a:rPr lang="zh-CN" sz="2100" b="1">
                <a:solidFill>
                  <a:srgbClr val="FF0000"/>
                </a:solidFill>
                <a:ea typeface="宋体" panose="02010600030101010101" pitchFamily="2" charset="-122"/>
              </a:rPr>
              <a:t>：</a:t>
            </a:r>
            <a:endParaRPr lang="zh-CN" sz="2100" b="1">
              <a:solidFill>
                <a:srgbClr val="FF0000"/>
              </a:solidFill>
              <a:ea typeface="宋体" panose="02010600030101010101" pitchFamily="2" charset="-122"/>
            </a:endParaRPr>
          </a:p>
          <a:p>
            <a:pPr indent="267970">
              <a:lnSpc>
                <a:spcPct val="150000"/>
              </a:lnSpc>
            </a:pPr>
            <a:r>
              <a:rPr lang="zh-CN" sz="2100" b="1">
                <a:ea typeface="宋体" panose="02010600030101010101" pitchFamily="2" charset="-122"/>
              </a:rPr>
              <a:t>崇博公司目前的信用条件和拟采用的信用条件相关资料如表</a:t>
            </a:r>
            <a:r>
              <a:rPr lang="en-US" sz="2100" b="1">
                <a:latin typeface="Times New Roman" panose="02020603050405020304" pitchFamily="18" charset="0"/>
                <a:ea typeface="宋体" panose="02010600030101010101" pitchFamily="2" charset="-122"/>
              </a:rPr>
              <a:t>8-8</a:t>
            </a:r>
            <a:r>
              <a:rPr lang="zh-CN" sz="2100" b="1">
                <a:ea typeface="宋体" panose="02010600030101010101" pitchFamily="2" charset="-122"/>
              </a:rPr>
              <a:t>所示，应收账款的机会成本率为</a:t>
            </a:r>
            <a:r>
              <a:rPr lang="en-US" sz="2100" b="1">
                <a:latin typeface="Times New Roman" panose="02020603050405020304" pitchFamily="18" charset="0"/>
                <a:ea typeface="宋体" panose="02010600030101010101" pitchFamily="2" charset="-122"/>
              </a:rPr>
              <a:t>12%</a:t>
            </a:r>
            <a:r>
              <a:rPr lang="zh-CN" sz="2100" b="1">
                <a:ea typeface="宋体" panose="02010600030101010101" pitchFamily="2" charset="-122"/>
              </a:rPr>
              <a:t>，产品的变动成本率为</a:t>
            </a:r>
            <a:r>
              <a:rPr lang="en-US" sz="2100" b="1">
                <a:latin typeface="Times New Roman" panose="02020603050405020304" pitchFamily="18" charset="0"/>
                <a:ea typeface="宋体" panose="02010600030101010101" pitchFamily="2" charset="-122"/>
              </a:rPr>
              <a:t>60%</a:t>
            </a:r>
            <a:r>
              <a:rPr lang="zh-CN" sz="2100" b="1">
                <a:ea typeface="宋体" panose="02010600030101010101" pitchFamily="2" charset="-122"/>
              </a:rPr>
              <a:t>。估计改变信用条件后，将有</a:t>
            </a:r>
            <a:r>
              <a:rPr lang="en-US" sz="2100" b="1">
                <a:latin typeface="Times New Roman" panose="02020603050405020304" pitchFamily="18" charset="0"/>
                <a:ea typeface="宋体" panose="02010600030101010101" pitchFamily="2" charset="-122"/>
              </a:rPr>
              <a:t>80%</a:t>
            </a:r>
            <a:r>
              <a:rPr lang="zh-CN" sz="2100" b="1">
                <a:ea typeface="宋体" panose="02010600030101010101" pitchFamily="2" charset="-122"/>
              </a:rPr>
              <a:t>的赊销收入会利用现金折扣，</a:t>
            </a:r>
            <a:r>
              <a:rPr lang="en-US" sz="2100" b="1">
                <a:latin typeface="Times New Roman" panose="02020603050405020304" pitchFamily="18" charset="0"/>
                <a:ea typeface="宋体" panose="02010600030101010101" pitchFamily="2" charset="-122"/>
              </a:rPr>
              <a:t>20%</a:t>
            </a:r>
            <a:r>
              <a:rPr lang="zh-CN" sz="2100" b="1">
                <a:ea typeface="宋体" panose="02010600030101010101" pitchFamily="2" charset="-122"/>
              </a:rPr>
              <a:t>的赊销收入在折扣期后、信用期内收回。请根据资料作出正确的信用条件决策。</a:t>
            </a:r>
            <a:r>
              <a:rPr lang="en-US" altLang="zh-CN" sz="2100" b="1">
                <a:ea typeface="宋体" panose="02010600030101010101" pitchFamily="2" charset="-122"/>
              </a:rPr>
              <a:t>                           </a:t>
            </a:r>
            <a:r>
              <a:rPr lang="zh-CN" sz="2100" b="1">
                <a:ea typeface="宋体" panose="02010600030101010101" pitchFamily="2" charset="-122"/>
              </a:rPr>
              <a:t>表</a:t>
            </a:r>
            <a:r>
              <a:rPr lang="en-US" sz="2100" b="1">
                <a:latin typeface="Times New Roman" panose="02020603050405020304" pitchFamily="18" charset="0"/>
                <a:ea typeface="宋体" panose="02010600030101010101" pitchFamily="2" charset="-122"/>
              </a:rPr>
              <a:t>8-8    </a:t>
            </a:r>
            <a:r>
              <a:rPr lang="zh-CN" sz="2100" b="1">
                <a:ea typeface="宋体" panose="02010600030101010101" pitchFamily="2" charset="-122"/>
              </a:rPr>
              <a:t>信用条件情况表        </a:t>
            </a:r>
            <a:r>
              <a:rPr lang="en-US" sz="2100" b="1">
                <a:latin typeface="Times New Roman" panose="02020603050405020304" pitchFamily="18" charset="0"/>
                <a:cs typeface="Times New Roman" panose="02020603050405020304" pitchFamily="18" charset="0"/>
              </a:rPr>
              <a:t>    </a:t>
            </a:r>
            <a:r>
              <a:rPr lang="en-US" sz="2100" b="1">
                <a:latin typeface="Times New Roman" panose="02020603050405020304" pitchFamily="18" charset="0"/>
                <a:ea typeface="宋体" panose="02010600030101010101" pitchFamily="2" charset="-122"/>
              </a:rPr>
              <a:t> </a:t>
            </a:r>
            <a:r>
              <a:rPr lang="en-US" sz="1800" b="1">
                <a:latin typeface="Times New Roman" panose="02020603050405020304" pitchFamily="18" charset="0"/>
                <a:ea typeface="宋体" panose="02010600030101010101" pitchFamily="2" charset="-122"/>
              </a:rPr>
              <a:t>         </a:t>
            </a:r>
            <a:r>
              <a:rPr lang="zh-CN" sz="1800" b="1">
                <a:ea typeface="宋体" panose="02010600030101010101" pitchFamily="2" charset="-122"/>
              </a:rPr>
              <a:t>单位：万元</a:t>
            </a:r>
            <a:endParaRPr lang="zh-CN" altLang="en-US" sz="1800" b="1">
              <a:ea typeface="宋体" panose="02010600030101010101" pitchFamily="2" charset="-122"/>
            </a:endParaRPr>
          </a:p>
        </p:txBody>
      </p:sp>
      <p:graphicFrame>
        <p:nvGraphicFramePr>
          <p:cNvPr id="2" name="表格 1"/>
          <p:cNvGraphicFramePr/>
          <p:nvPr>
            <p:custDataLst>
              <p:tags r:id="rId1"/>
            </p:custDataLst>
          </p:nvPr>
        </p:nvGraphicFramePr>
        <p:xfrm>
          <a:off x="685800" y="3297555"/>
          <a:ext cx="7813040" cy="2560955"/>
        </p:xfrm>
        <a:graphic>
          <a:graphicData uri="http://schemas.openxmlformats.org/drawingml/2006/table">
            <a:tbl>
              <a:tblPr/>
              <a:tblGrid>
                <a:gridCol w="2586355"/>
                <a:gridCol w="2421255"/>
                <a:gridCol w="2805430"/>
              </a:tblGrid>
              <a:tr h="693420">
                <a:tc>
                  <a:txBody>
                    <a:bodyPr/>
                    <a:p>
                      <a:pPr indent="0" algn="r">
                        <a:buNone/>
                      </a:pPr>
                      <a:r>
                        <a:rPr lang="en-US" sz="1600" b="1">
                          <a:latin typeface="Times New Roman" panose="02020603050405020304" pitchFamily="18" charset="0"/>
                          <a:cs typeface="Times New Roman" panose="02020603050405020304" pitchFamily="18" charset="0"/>
                          <a:sym typeface="+mn-ea"/>
                        </a:rPr>
                        <a:t>方案</a:t>
                      </a:r>
                      <a:r>
                        <a:rPr lang="en-US" sz="1600" b="1">
                          <a:latin typeface="Times New Roman" panose="02020603050405020304" pitchFamily="18" charset="0"/>
                          <a:cs typeface="Times New Roman" panose="02020603050405020304" pitchFamily="18" charset="0"/>
                        </a:rPr>
                        <a:t>                                                                          </a:t>
                      </a:r>
                      <a:endParaRPr lang="en-US" sz="1600" b="1">
                        <a:latin typeface="Times New Roman" panose="02020603050405020304" pitchFamily="18" charset="0"/>
                        <a:cs typeface="Times New Roman" panose="02020603050405020304" pitchFamily="18" charset="0"/>
                      </a:endParaRPr>
                    </a:p>
                    <a:p>
                      <a:pPr indent="0" algn="l">
                        <a:buNone/>
                      </a:pPr>
                      <a:r>
                        <a:rPr lang="en-US" sz="1600" b="1">
                          <a:latin typeface="Times New Roman" panose="02020603050405020304" pitchFamily="18" charset="0"/>
                          <a:cs typeface="Times New Roman" panose="02020603050405020304" pitchFamily="18" charset="0"/>
                        </a:rPr>
                        <a:t>项目</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当前的信用条件（N/30）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拟采用的信用条件（2/10，N/50）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6700">
                <a:tc>
                  <a:txBody>
                    <a:bodyPr/>
                    <a:p>
                      <a:pPr indent="0" algn="ctr">
                        <a:buNone/>
                      </a:pPr>
                      <a:r>
                        <a:rPr lang="en-US" sz="1600" b="1">
                          <a:latin typeface="Times New Roman" panose="02020603050405020304" pitchFamily="18" charset="0"/>
                          <a:cs typeface="Times New Roman" panose="02020603050405020304" pitchFamily="18" charset="0"/>
                        </a:rPr>
                        <a:t>年赊销额</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4 800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7 600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7335">
                <a:tc>
                  <a:txBody>
                    <a:bodyPr/>
                    <a:p>
                      <a:pPr indent="0">
                        <a:buNone/>
                      </a:pPr>
                      <a:r>
                        <a:rPr lang="en-US" sz="1600" b="1">
                          <a:latin typeface="Times New Roman" panose="02020603050405020304" pitchFamily="18" charset="0"/>
                          <a:cs typeface="Times New Roman" panose="02020603050405020304" pitchFamily="18" charset="0"/>
                        </a:rPr>
                        <a:t>应收账款周转率（次）</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12</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20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6700">
                <a:tc>
                  <a:txBody>
                    <a:bodyPr/>
                    <a:p>
                      <a:pPr indent="0">
                        <a:buNone/>
                      </a:pPr>
                      <a:r>
                        <a:rPr lang="en-US" sz="1600" b="1">
                          <a:latin typeface="Times New Roman" panose="02020603050405020304" pitchFamily="18" charset="0"/>
                          <a:cs typeface="Times New Roman" panose="02020603050405020304" pitchFamily="18" charset="0"/>
                        </a:rPr>
                        <a:t>应收账款平均余额</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4 800÷12＝400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7 600÷20＝380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6700">
                <a:tc>
                  <a:txBody>
                    <a:bodyPr/>
                    <a:p>
                      <a:pPr indent="0">
                        <a:buNone/>
                      </a:pPr>
                      <a:r>
                        <a:rPr lang="en-US" sz="1600" b="1">
                          <a:latin typeface="Times New Roman" panose="02020603050405020304" pitchFamily="18" charset="0"/>
                          <a:cs typeface="Times New Roman" panose="02020603050405020304" pitchFamily="18" charset="0"/>
                        </a:rPr>
                        <a:t>维持赊销业务所需资金</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400×60%＝240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380×60%＝228</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6700">
                <a:tc>
                  <a:txBody>
                    <a:bodyPr/>
                    <a:p>
                      <a:pPr indent="0">
                        <a:buNone/>
                      </a:pPr>
                      <a:r>
                        <a:rPr lang="en-US" sz="1600" b="1">
                          <a:latin typeface="Times New Roman" panose="02020603050405020304" pitchFamily="18" charset="0"/>
                          <a:cs typeface="Times New Roman" panose="02020603050405020304" pitchFamily="18" charset="0"/>
                        </a:rPr>
                        <a:t>坏账损失率</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2%</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1%</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6700">
                <a:tc>
                  <a:txBody>
                    <a:bodyPr/>
                    <a:p>
                      <a:pPr indent="0">
                        <a:buNone/>
                      </a:pPr>
                      <a:r>
                        <a:rPr lang="en-US" sz="1600" b="1">
                          <a:latin typeface="Times New Roman" panose="02020603050405020304" pitchFamily="18" charset="0"/>
                          <a:cs typeface="Times New Roman" panose="02020603050405020304" pitchFamily="18" charset="0"/>
                        </a:rPr>
                        <a:t>坏账损失</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4 800×2%＝96</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7 600×1%＝76</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6700">
                <a:tc>
                  <a:txBody>
                    <a:bodyPr/>
                    <a:p>
                      <a:pPr indent="0">
                        <a:buNone/>
                      </a:pPr>
                      <a:r>
                        <a:rPr lang="en-US" sz="1600" b="1">
                          <a:latin typeface="Times New Roman" panose="02020603050405020304" pitchFamily="18" charset="0"/>
                          <a:cs typeface="Times New Roman" panose="02020603050405020304" pitchFamily="18" charset="0"/>
                        </a:rPr>
                        <a:t>收账费用</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40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16</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
          <p:cNvPicPr/>
          <p:nvPr/>
        </p:nvPicPr>
        <p:blipFill>
          <a:blip r:embed="rId2"/>
          <a:stretch>
            <a:fillRect/>
          </a:stretch>
        </p:blipFill>
        <p:spPr>
          <a:xfrm>
            <a:off x="686435" y="3354070"/>
            <a:ext cx="2558415" cy="635635"/>
          </a:xfrm>
          <a:prstGeom prst="rect">
            <a:avLst/>
          </a:prstGeom>
          <a:noFill/>
          <a:ln w="9525">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2400" y="304800"/>
            <a:ext cx="8660765" cy="1476375"/>
          </a:xfrm>
          <a:prstGeom prst="rect">
            <a:avLst/>
          </a:prstGeom>
          <a:noFill/>
          <a:ln w="9525">
            <a:noFill/>
          </a:ln>
        </p:spPr>
        <p:txBody>
          <a:bodyPr wrap="square">
            <a:spAutoFit/>
          </a:bodyPr>
          <a:p>
            <a:pPr indent="266700">
              <a:lnSpc>
                <a:spcPct val="150000"/>
              </a:lnSpc>
            </a:pPr>
            <a:r>
              <a:rPr lang="zh-CN" sz="2000" b="1">
                <a:ea typeface="宋体" panose="02010600030101010101" pitchFamily="2" charset="-122"/>
              </a:rPr>
              <a:t>注：表</a:t>
            </a:r>
            <a:r>
              <a:rPr lang="en-US" sz="2000" b="1">
                <a:latin typeface="Times New Roman" panose="02020603050405020304" pitchFamily="18" charset="0"/>
                <a:ea typeface="宋体" panose="02010600030101010101" pitchFamily="2" charset="-122"/>
              </a:rPr>
              <a:t>8-8</a:t>
            </a:r>
            <a:r>
              <a:rPr lang="zh-CN" sz="2000" b="1">
                <a:ea typeface="宋体" panose="02010600030101010101" pitchFamily="2" charset="-122"/>
              </a:rPr>
              <a:t>中，在拟采用的信用条件下的应收账款周转率由下边计算得出：</a:t>
            </a:r>
            <a:r>
              <a:rPr lang="en-US" sz="2000" b="1">
                <a:latin typeface="Times New Roman" panose="02020603050405020304" pitchFamily="18" charset="0"/>
                <a:ea typeface="宋体" panose="02010600030101010101" pitchFamily="2" charset="-122"/>
              </a:rPr>
              <a:t>  </a:t>
            </a:r>
            <a:r>
              <a:rPr lang="zh-CN" sz="2000" b="1">
                <a:ea typeface="宋体" panose="02010600030101010101" pitchFamily="2" charset="-122"/>
              </a:rPr>
              <a:t>应收账款周转期＝</a:t>
            </a:r>
            <a:r>
              <a:rPr lang="en-US" sz="2000" b="1">
                <a:latin typeface="Times New Roman" panose="02020603050405020304" pitchFamily="18" charset="0"/>
                <a:ea typeface="宋体" panose="02010600030101010101" pitchFamily="2" charset="-122"/>
              </a:rPr>
              <a:t>10×80%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50×20%</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18</a:t>
            </a:r>
            <a:r>
              <a:rPr lang="zh-CN" sz="2000" b="1">
                <a:ea typeface="宋体" panose="02010600030101010101" pitchFamily="2" charset="-122"/>
              </a:rPr>
              <a:t>（天）应收账款周转率＝</a:t>
            </a:r>
            <a:r>
              <a:rPr lang="en-US" sz="2000" b="1">
                <a:latin typeface="Times New Roman" panose="02020603050405020304" pitchFamily="18" charset="0"/>
                <a:ea typeface="宋体" panose="02010600030101010101" pitchFamily="2" charset="-122"/>
              </a:rPr>
              <a:t>360÷18</a:t>
            </a:r>
            <a:r>
              <a:rPr lang="zh-CN" sz="2000" b="1">
                <a:ea typeface="宋体" panose="02010600030101010101" pitchFamily="2" charset="-122"/>
              </a:rPr>
              <a:t>＝</a:t>
            </a:r>
            <a:r>
              <a:rPr lang="en-US" sz="2000" b="1">
                <a:latin typeface="Times New Roman" panose="02020603050405020304" pitchFamily="18" charset="0"/>
                <a:ea typeface="宋体" panose="02010600030101010101" pitchFamily="2" charset="-122"/>
              </a:rPr>
              <a:t>20</a:t>
            </a:r>
            <a:r>
              <a:rPr lang="zh-CN" sz="2000" b="1">
                <a:ea typeface="宋体" panose="02010600030101010101" pitchFamily="2" charset="-122"/>
              </a:rPr>
              <a:t>（次）</a:t>
            </a:r>
            <a:endParaRPr lang="zh-CN" altLang="en-US" sz="2000" b="1">
              <a:ea typeface="宋体" panose="02010600030101010101" pitchFamily="2" charset="-122"/>
            </a:endParaRPr>
          </a:p>
        </p:txBody>
      </p:sp>
      <p:sp>
        <p:nvSpPr>
          <p:cNvPr id="2" name="文本框 1"/>
          <p:cNvSpPr txBox="1"/>
          <p:nvPr/>
        </p:nvSpPr>
        <p:spPr>
          <a:xfrm>
            <a:off x="413385" y="1774825"/>
            <a:ext cx="8131810" cy="1060450"/>
          </a:xfrm>
          <a:prstGeom prst="rect">
            <a:avLst/>
          </a:prstGeom>
          <a:noFill/>
          <a:ln w="9525">
            <a:noFill/>
          </a:ln>
        </p:spPr>
        <p:txBody>
          <a:bodyPr wrap="square">
            <a:spAutoFit/>
          </a:bodyPr>
          <a:p>
            <a:pPr indent="400050">
              <a:lnSpc>
                <a:spcPct val="150000"/>
              </a:lnSpc>
            </a:pPr>
            <a:r>
              <a:rPr lang="zh-CN" sz="2100" b="1">
                <a:solidFill>
                  <a:srgbClr val="FF0000"/>
                </a:solidFill>
                <a:ea typeface="宋体" panose="02010600030101010101" pitchFamily="2" charset="-122"/>
              </a:rPr>
              <a:t>分析</a:t>
            </a:r>
            <a:r>
              <a:rPr lang="zh-CN" sz="2100" b="1">
                <a:ea typeface="宋体" panose="02010600030101010101" pitchFamily="2" charset="-122"/>
              </a:rPr>
              <a:t>：根据以上资料，编制信用条件决策计算表，如表</a:t>
            </a:r>
            <a:r>
              <a:rPr lang="en-US" sz="2100" b="1">
                <a:latin typeface="Times New Roman" panose="02020603050405020304" pitchFamily="18" charset="0"/>
                <a:ea typeface="宋体" panose="02010600030101010101" pitchFamily="2" charset="-122"/>
              </a:rPr>
              <a:t>8-9</a:t>
            </a:r>
            <a:r>
              <a:rPr lang="zh-CN" sz="2100" b="1">
                <a:ea typeface="宋体" panose="02010600030101010101" pitchFamily="2" charset="-122"/>
              </a:rPr>
              <a:t>所示。</a:t>
            </a:r>
            <a:r>
              <a:rPr lang="en-US" sz="2100" b="1">
                <a:latin typeface="Times New Roman" panose="02020603050405020304" pitchFamily="18" charset="0"/>
                <a:ea typeface="宋体" panose="02010600030101010101" pitchFamily="2" charset="-122"/>
              </a:rPr>
              <a:t>                       </a:t>
            </a:r>
            <a:r>
              <a:rPr lang="zh-CN" sz="2100" b="1">
                <a:ea typeface="宋体" panose="02010600030101010101" pitchFamily="2" charset="-122"/>
              </a:rPr>
              <a:t>表</a:t>
            </a:r>
            <a:r>
              <a:rPr lang="en-US" sz="2100" b="1">
                <a:latin typeface="Times New Roman" panose="02020603050405020304" pitchFamily="18" charset="0"/>
                <a:ea typeface="宋体" panose="02010600030101010101" pitchFamily="2" charset="-122"/>
              </a:rPr>
              <a:t>8-9    </a:t>
            </a:r>
            <a:r>
              <a:rPr lang="zh-CN" sz="2100" b="1">
                <a:ea typeface="宋体" panose="02010600030101010101" pitchFamily="2" charset="-122"/>
              </a:rPr>
              <a:t>信用条件决策计算表       </a:t>
            </a:r>
            <a:r>
              <a:rPr lang="en-US" sz="2100" b="1">
                <a:latin typeface="Times New Roman" panose="02020603050405020304" pitchFamily="18" charset="0"/>
                <a:cs typeface="Times New Roman" panose="02020603050405020304" pitchFamily="18" charset="0"/>
              </a:rPr>
              <a:t>     </a:t>
            </a:r>
            <a:r>
              <a:rPr lang="zh-CN" sz="1800" b="1">
                <a:ea typeface="宋体" panose="02010600030101010101" pitchFamily="2" charset="-122"/>
              </a:rPr>
              <a:t>单位：万元</a:t>
            </a:r>
            <a:endParaRPr lang="zh-CN" altLang="en-US" sz="1800" b="1">
              <a:ea typeface="宋体" panose="02010600030101010101" pitchFamily="2" charset="-122"/>
            </a:endParaRPr>
          </a:p>
        </p:txBody>
      </p:sp>
      <p:graphicFrame>
        <p:nvGraphicFramePr>
          <p:cNvPr id="3" name="表格 2"/>
          <p:cNvGraphicFramePr/>
          <p:nvPr>
            <p:custDataLst>
              <p:tags r:id="rId1"/>
            </p:custDataLst>
          </p:nvPr>
        </p:nvGraphicFramePr>
        <p:xfrm>
          <a:off x="1066800" y="2891790"/>
          <a:ext cx="6627495" cy="1508760"/>
        </p:xfrm>
        <a:graphic>
          <a:graphicData uri="http://schemas.openxmlformats.org/drawingml/2006/table">
            <a:tbl>
              <a:tblPr/>
              <a:tblGrid>
                <a:gridCol w="2355215"/>
                <a:gridCol w="1930400"/>
                <a:gridCol w="2341880"/>
              </a:tblGrid>
              <a:tr h="722630">
                <a:tc>
                  <a:txBody>
                    <a:bodyPr/>
                    <a:p>
                      <a:pPr indent="0">
                        <a:buNone/>
                      </a:pPr>
                      <a:r>
                        <a:rPr lang="en-US" sz="1600" b="1">
                          <a:latin typeface="Times New Roman" panose="02020603050405020304" pitchFamily="18" charset="0"/>
                          <a:cs typeface="Times New Roman" panose="02020603050405020304" pitchFamily="18" charset="0"/>
                        </a:rPr>
                        <a:t>                                   </a:t>
                      </a:r>
                      <a:r>
                        <a:rPr lang="en-US" sz="1600" b="1">
                          <a:latin typeface="Times New Roman" panose="02020603050405020304" pitchFamily="18" charset="0"/>
                          <a:cs typeface="Times New Roman" panose="02020603050405020304" pitchFamily="18" charset="0"/>
                          <a:sym typeface="+mn-ea"/>
                        </a:rPr>
                        <a:t>方案</a:t>
                      </a:r>
                      <a:r>
                        <a:rPr lang="en-US" sz="1600" b="1">
                          <a:latin typeface="Times New Roman" panose="02020603050405020304" pitchFamily="18" charset="0"/>
                          <a:cs typeface="Times New Roman" panose="02020603050405020304" pitchFamily="18" charset="0"/>
                        </a:rPr>
                        <a:t>             项目</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600" b="1">
                          <a:latin typeface="Times New Roman" panose="02020603050405020304" pitchFamily="18" charset="0"/>
                          <a:cs typeface="Times New Roman" panose="02020603050405020304" pitchFamily="18" charset="0"/>
                        </a:rPr>
                        <a:t>当前的信用条件（N/30）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600" b="1">
                          <a:latin typeface="Times New Roman" panose="02020603050405020304" pitchFamily="18" charset="0"/>
                          <a:cs typeface="Times New Roman" panose="02020603050405020304" pitchFamily="18" charset="0"/>
                        </a:rPr>
                        <a:t>拟采用的信用条件</a:t>
                      </a:r>
                      <a:endParaRPr lang="en-US" sz="1600" b="1">
                        <a:latin typeface="Times New Roman" panose="02020603050405020304" pitchFamily="18" charset="0"/>
                        <a:cs typeface="Times New Roman" panose="02020603050405020304" pitchFamily="18" charset="0"/>
                      </a:endParaRPr>
                    </a:p>
                    <a:p>
                      <a:pPr indent="0" algn="ctr">
                        <a:lnSpc>
                          <a:spcPct val="150000"/>
                        </a:lnSpc>
                        <a:buNone/>
                      </a:pPr>
                      <a:r>
                        <a:rPr lang="en-US" sz="1600" b="1">
                          <a:latin typeface="Times New Roman" panose="02020603050405020304" pitchFamily="18" charset="0"/>
                          <a:cs typeface="Times New Roman" panose="02020603050405020304" pitchFamily="18" charset="0"/>
                        </a:rPr>
                        <a:t>（2/10，N/50）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600" b="1">
                          <a:latin typeface="Times New Roman" panose="02020603050405020304" pitchFamily="18" charset="0"/>
                          <a:cs typeface="Times New Roman" panose="02020603050405020304" pitchFamily="18" charset="0"/>
                        </a:rPr>
                        <a:t>年赊销额</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4 800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7 600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600" b="1">
                          <a:latin typeface="Times New Roman" panose="02020603050405020304" pitchFamily="18" charset="0"/>
                          <a:cs typeface="Times New Roman" panose="02020603050405020304" pitchFamily="18" charset="0"/>
                        </a:rPr>
                        <a:t>减：现金折扣</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7 600×80%×2%＝121.6</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600" b="1">
                          <a:latin typeface="Times New Roman" panose="02020603050405020304" pitchFamily="18" charset="0"/>
                          <a:cs typeface="Times New Roman" panose="02020603050405020304" pitchFamily="18" charset="0"/>
                        </a:rPr>
                        <a:t>变动成本</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4 800×60%＝2 880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7 600×60%＝4 560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600" b="1">
                          <a:latin typeface="Times New Roman" panose="02020603050405020304" pitchFamily="18" charset="0"/>
                          <a:cs typeface="Times New Roman" panose="02020603050405020304" pitchFamily="18" charset="0"/>
                        </a:rPr>
                        <a:t>信用成本前收益</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1 920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2 918.4</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600" b="1">
                          <a:latin typeface="Times New Roman" panose="02020603050405020304" pitchFamily="18" charset="0"/>
                          <a:cs typeface="Times New Roman" panose="02020603050405020304" pitchFamily="18" charset="0"/>
                        </a:rPr>
                        <a:t>信用成本：</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 </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 </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600" b="1">
                          <a:latin typeface="Times New Roman" panose="02020603050405020304" pitchFamily="18" charset="0"/>
                          <a:cs typeface="Times New Roman" panose="02020603050405020304" pitchFamily="18" charset="0"/>
                        </a:rPr>
                        <a:t>机会成本</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240×12%＝28.8</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228×12%＝27.36</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600" b="1">
                          <a:latin typeface="Times New Roman" panose="02020603050405020304" pitchFamily="18" charset="0"/>
                          <a:cs typeface="Times New Roman" panose="02020603050405020304" pitchFamily="18" charset="0"/>
                        </a:rPr>
                        <a:t>坏账损失</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96</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76</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600" b="1">
                          <a:latin typeface="Times New Roman" panose="02020603050405020304" pitchFamily="18" charset="0"/>
                          <a:cs typeface="Times New Roman" panose="02020603050405020304" pitchFamily="18" charset="0"/>
                        </a:rPr>
                        <a:t>收账费用</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40</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16</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600" b="1">
                          <a:latin typeface="Times New Roman" panose="02020603050405020304" pitchFamily="18" charset="0"/>
                          <a:cs typeface="Times New Roman" panose="02020603050405020304" pitchFamily="18" charset="0"/>
                        </a:rPr>
                        <a:t>小计</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164.8</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119.36</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600" b="1">
                          <a:latin typeface="Times New Roman" panose="02020603050405020304" pitchFamily="18" charset="0"/>
                          <a:cs typeface="Times New Roman" panose="02020603050405020304" pitchFamily="18" charset="0"/>
                        </a:rPr>
                        <a:t>信用成本后收益</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1 755.2</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Times New Roman" panose="02020603050405020304" pitchFamily="18" charset="0"/>
                          <a:cs typeface="Times New Roman" panose="02020603050405020304" pitchFamily="18" charset="0"/>
                        </a:rPr>
                        <a:t>2 799.04</a:t>
                      </a:r>
                      <a:endParaRPr lang="en-US" altLang="en-US" sz="16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4" name="图片 3"/>
          <p:cNvPicPr/>
          <p:nvPr/>
        </p:nvPicPr>
        <p:blipFill>
          <a:blip r:embed="rId2"/>
          <a:stretch>
            <a:fillRect/>
          </a:stretch>
        </p:blipFill>
        <p:spPr>
          <a:xfrm>
            <a:off x="1066165" y="2914015"/>
            <a:ext cx="2324100" cy="668020"/>
          </a:xfrm>
          <a:prstGeom prst="rect">
            <a:avLst/>
          </a:prstGeom>
          <a:noFill/>
          <a:ln w="9525">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Rectangle 7"/>
          <p:cNvSpPr/>
          <p:nvPr/>
        </p:nvSpPr>
        <p:spPr>
          <a:xfrm>
            <a:off x="0" y="281940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52227" name="Rectangle 9"/>
          <p:cNvSpPr/>
          <p:nvPr/>
        </p:nvSpPr>
        <p:spPr>
          <a:xfrm>
            <a:off x="0" y="3548063"/>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52228"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2229"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2230"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2231"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2232"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2" name="文本占位符 1"/>
          <p:cNvSpPr/>
          <p:nvPr>
            <p:ph type="body" sz="half" idx="1"/>
          </p:nvPr>
        </p:nvSpPr>
        <p:spPr>
          <a:xfrm>
            <a:off x="381000" y="1371600"/>
            <a:ext cx="8562975" cy="1835150"/>
          </a:xfrm>
        </p:spPr>
        <p:txBody>
          <a:bodyPr/>
          <a:p>
            <a:pPr>
              <a:lnSpc>
                <a:spcPct val="150000"/>
              </a:lnSpc>
            </a:pPr>
            <a:r>
              <a:rPr lang="zh-CN" altLang="en-US" sz="2400" b="1"/>
              <a:t>根据表8-9的计算结果可知，采用新的信用条件能为企业带来更多的收益，因此，应将信用条件改为（2/10，N/50）。</a:t>
            </a:r>
            <a:endParaRPr lang="zh-CN" altLang="en-US" sz="2400" b="1"/>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灯片编号占位符 5"/>
          <p:cNvSpPr txBox="1">
            <a:spLocks noGrp="1"/>
          </p:cNvSpPr>
          <p:nvPr/>
        </p:nvSpPr>
        <p:spPr>
          <a:xfrm>
            <a:off x="6629400" y="6481763"/>
            <a:ext cx="2133600" cy="223837"/>
          </a:xfrm>
          <a:prstGeom prst="rect">
            <a:avLst/>
          </a:prstGeom>
          <a:noFill/>
          <a:ln w="9525">
            <a:noFill/>
          </a:ln>
        </p:spPr>
        <p:txBody>
          <a:bodyPr anchor="t" anchorCtr="0"/>
          <a:p>
            <a:pPr algn="r">
              <a:buFont typeface="Arial" panose="020B0604020202020204" pitchFamily="34" charset="0"/>
            </a:pPr>
            <a:fld id="{9A0DB2DC-4C9A-4742-B13C-FB6460FD3503}" type="slidenum">
              <a:rPr lang="en-US" altLang="zh-CN" sz="1400" dirty="0">
                <a:latin typeface="Arial" panose="020B0604020202020204" pitchFamily="34" charset="0"/>
                <a:ea typeface="宋体" panose="02010600030101010101" pitchFamily="2" charset="-122"/>
              </a:rPr>
            </a:fld>
            <a:endParaRPr lang="en-US" altLang="zh-CN" sz="1400" dirty="0">
              <a:latin typeface="Arial" panose="020B0604020202020204" pitchFamily="34" charset="0"/>
              <a:ea typeface="宋体" panose="02010600030101010101" pitchFamily="2" charset="-122"/>
            </a:endParaRPr>
          </a:p>
        </p:txBody>
      </p:sp>
      <p:sp>
        <p:nvSpPr>
          <p:cNvPr id="54275" name="Rectangle 2"/>
          <p:cNvSpPr txBox="1"/>
          <p:nvPr/>
        </p:nvSpPr>
        <p:spPr>
          <a:xfrm>
            <a:off x="457200" y="381000"/>
            <a:ext cx="8229600" cy="868363"/>
          </a:xfrm>
          <a:prstGeom prst="rect">
            <a:avLst/>
          </a:prstGeom>
          <a:noFill/>
          <a:ln w="9525">
            <a:noFill/>
          </a:ln>
        </p:spPr>
        <p:txBody>
          <a:bodyPr anchor="t" anchorCtr="0"/>
          <a:p>
            <a:pPr defTabSz="914400"/>
            <a:r>
              <a:rPr lang="zh-CN" altLang="en-US" sz="3200" b="1" dirty="0">
                <a:solidFill>
                  <a:srgbClr val="FF0000"/>
                </a:solidFill>
                <a:latin typeface="Arial" panose="020B0604020202020204" pitchFamily="34" charset="0"/>
                <a:ea typeface="宋体" panose="02010600030101010101" pitchFamily="2" charset="-122"/>
              </a:rPr>
              <a:t>（三）收账政策</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54277" name="TextBox 6"/>
          <p:cNvSpPr txBox="1"/>
          <p:nvPr/>
        </p:nvSpPr>
        <p:spPr>
          <a:xfrm>
            <a:off x="228600" y="1249680"/>
            <a:ext cx="8493125" cy="4523105"/>
          </a:xfrm>
          <a:prstGeom prst="rect">
            <a:avLst/>
          </a:prstGeom>
          <a:noFill/>
          <a:ln w="9525">
            <a:noFill/>
          </a:ln>
        </p:spPr>
        <p:txBody>
          <a:bodyPr wrap="square" anchor="t" anchorCtr="0">
            <a:spAutoFit/>
          </a:bodyPr>
          <a:p>
            <a:pPr>
              <a:lnSpc>
                <a:spcPct val="150000"/>
              </a:lnSpc>
            </a:pPr>
            <a:r>
              <a:rPr lang="zh-CN" altLang="en-US" sz="2400" b="1" dirty="0">
                <a:latin typeface="宋体" panose="02010600030101010101" pitchFamily="2" charset="-122"/>
                <a:ea typeface="宋体" panose="02010600030101010101" pitchFamily="2" charset="-122"/>
              </a:rPr>
              <a:t>收账政策也称催收政策，是指当应收账款超过规定的信用期限仍未收回时，企业采取相关收账措施、手段和方法等催收的策略。</a:t>
            </a:r>
            <a:endParaRPr lang="zh-CN" altLang="en-US" sz="2400" b="1" dirty="0">
              <a:latin typeface="宋体" panose="02010600030101010101" pitchFamily="2" charset="-122"/>
              <a:ea typeface="宋体" panose="02010600030101010101" pitchFamily="2" charset="-122"/>
            </a:endParaRPr>
          </a:p>
          <a:p>
            <a:pPr>
              <a:lnSpc>
                <a:spcPct val="150000"/>
              </a:lnSpc>
            </a:pPr>
            <a:r>
              <a:rPr lang="zh-CN" altLang="en-US" sz="2400" b="1" dirty="0">
                <a:latin typeface="宋体" panose="02010600030101010101" pitchFamily="2" charset="-122"/>
                <a:ea typeface="宋体" panose="02010600030101010101" pitchFamily="2" charset="-122"/>
              </a:rPr>
              <a:t>如果采取积极地收账政策，就会减少坏账损失的发生，也会降低机会成本，但是会增加收账成本，并且可能使企业与客户的关系受到影响。消极的收账政策虽然可以减少收账费用，但会增加机会成本或坏账成本。无论采用什么收账政策，都应权衡得失。</a:t>
            </a:r>
            <a:endParaRPr lang="zh-CN" altLang="en-US" sz="2400" b="1" dirty="0">
              <a:latin typeface="宋体" panose="02010600030101010101" pitchFamily="2" charset="-122"/>
              <a:ea typeface="宋体" panose="0201060003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灯片编号占位符 5"/>
          <p:cNvSpPr txBox="1">
            <a:spLocks noGrp="1"/>
          </p:cNvSpPr>
          <p:nvPr/>
        </p:nvSpPr>
        <p:spPr>
          <a:xfrm>
            <a:off x="6629400" y="6481763"/>
            <a:ext cx="2133600" cy="223837"/>
          </a:xfrm>
          <a:prstGeom prst="rect">
            <a:avLst/>
          </a:prstGeom>
          <a:noFill/>
          <a:ln w="9525">
            <a:noFill/>
          </a:ln>
        </p:spPr>
        <p:txBody>
          <a:bodyPr anchor="t" anchorCtr="0"/>
          <a:p>
            <a:pPr algn="r">
              <a:buFont typeface="Arial" panose="020B0604020202020204" pitchFamily="34" charset="0"/>
            </a:pPr>
            <a:fld id="{9A0DB2DC-4C9A-4742-B13C-FB6460FD3503}" type="slidenum">
              <a:rPr lang="en-US" altLang="zh-CN" sz="1400" dirty="0">
                <a:latin typeface="Arial" panose="020B0604020202020204" pitchFamily="34" charset="0"/>
                <a:ea typeface="宋体" panose="02010600030101010101" pitchFamily="2" charset="-122"/>
              </a:rPr>
            </a:fld>
            <a:endParaRPr lang="en-US" altLang="zh-CN" sz="1400" dirty="0">
              <a:latin typeface="Arial" panose="020B0604020202020204" pitchFamily="34" charset="0"/>
              <a:ea typeface="宋体" panose="02010600030101010101" pitchFamily="2" charset="-122"/>
            </a:endParaRPr>
          </a:p>
        </p:txBody>
      </p:sp>
      <p:sp>
        <p:nvSpPr>
          <p:cNvPr id="100" name="文本框 99"/>
          <p:cNvSpPr txBox="1"/>
          <p:nvPr/>
        </p:nvSpPr>
        <p:spPr>
          <a:xfrm>
            <a:off x="556895" y="609600"/>
            <a:ext cx="7929880" cy="1430020"/>
          </a:xfrm>
          <a:prstGeom prst="rect">
            <a:avLst/>
          </a:prstGeom>
          <a:noFill/>
          <a:ln w="9525">
            <a:noFill/>
          </a:ln>
        </p:spPr>
        <p:txBody>
          <a:bodyPr wrap="square">
            <a:spAutoFit/>
          </a:bodyPr>
          <a:p>
            <a:pPr indent="267970">
              <a:lnSpc>
                <a:spcPct val="150000"/>
              </a:lnSpc>
            </a:pPr>
            <a:r>
              <a:rPr lang="zh-CN" sz="2000" b="1">
                <a:solidFill>
                  <a:srgbClr val="FF0000"/>
                </a:solidFill>
                <a:ea typeface="宋体" panose="02010600030101010101" pitchFamily="2" charset="-122"/>
              </a:rPr>
              <a:t>例题</a:t>
            </a:r>
            <a:r>
              <a:rPr lang="en-US" sz="2000" b="1">
                <a:solidFill>
                  <a:srgbClr val="FF0000"/>
                </a:solidFill>
                <a:latin typeface="Times New Roman" panose="02020603050405020304" pitchFamily="18" charset="0"/>
                <a:ea typeface="宋体" panose="02010600030101010101" pitchFamily="2" charset="-122"/>
              </a:rPr>
              <a:t>8-10</a:t>
            </a:r>
            <a:r>
              <a:rPr lang="zh-CN" sz="2000" b="1">
                <a:solidFill>
                  <a:srgbClr val="FF0000"/>
                </a:solidFill>
                <a:ea typeface="宋体" panose="02010600030101010101" pitchFamily="2" charset="-122"/>
              </a:rPr>
              <a:t>：</a:t>
            </a:r>
            <a:endParaRPr lang="zh-CN" sz="2000" b="1">
              <a:solidFill>
                <a:srgbClr val="FF0000"/>
              </a:solidFill>
              <a:ea typeface="宋体" panose="02010600030101010101" pitchFamily="2" charset="-122"/>
            </a:endParaRPr>
          </a:p>
          <a:p>
            <a:pPr indent="267970">
              <a:lnSpc>
                <a:spcPct val="150000"/>
              </a:lnSpc>
            </a:pPr>
            <a:r>
              <a:rPr lang="en-US" altLang="zh-CN" sz="2000" b="1">
                <a:ea typeface="宋体" panose="02010600030101010101" pitchFamily="2" charset="-122"/>
              </a:rPr>
              <a:t>      </a:t>
            </a:r>
            <a:r>
              <a:rPr lang="zh-CN" sz="2000" b="1">
                <a:ea typeface="宋体" panose="02010600030101010101" pitchFamily="2" charset="-122"/>
              </a:rPr>
              <a:t>某企业不同收账政策条件下的有关资料见表</a:t>
            </a:r>
            <a:r>
              <a:rPr lang="en-US" sz="2000" b="1">
                <a:latin typeface="Times New Roman" panose="02020603050405020304" pitchFamily="18" charset="0"/>
                <a:ea typeface="宋体" panose="02010600030101010101" pitchFamily="2" charset="-122"/>
              </a:rPr>
              <a:t>8-10</a:t>
            </a:r>
            <a:r>
              <a:rPr lang="zh-CN" sz="2000" b="1">
                <a:ea typeface="宋体" panose="02010600030101010101" pitchFamily="2" charset="-122"/>
              </a:rPr>
              <a:t>。</a:t>
            </a:r>
            <a:r>
              <a:rPr lang="en-US" altLang="zh-CN" sz="1800" b="1">
                <a:ea typeface="宋体" panose="02010600030101010101" pitchFamily="2" charset="-122"/>
              </a:rPr>
              <a:t>                                    </a:t>
            </a:r>
            <a:r>
              <a:rPr lang="zh-CN" sz="1800" b="1">
                <a:ea typeface="宋体" panose="02010600030101010101" pitchFamily="2" charset="-122"/>
              </a:rPr>
              <a:t>表</a:t>
            </a:r>
            <a:r>
              <a:rPr lang="en-US" sz="1800" b="1">
                <a:latin typeface="Times New Roman" panose="02020603050405020304" pitchFamily="18" charset="0"/>
                <a:ea typeface="宋体" panose="02010600030101010101" pitchFamily="2" charset="-122"/>
              </a:rPr>
              <a:t>8-10    </a:t>
            </a:r>
            <a:r>
              <a:rPr lang="zh-CN" sz="1800" b="1">
                <a:ea typeface="宋体" panose="02010600030101010101" pitchFamily="2" charset="-122"/>
              </a:rPr>
              <a:t>收账政策情况</a:t>
            </a:r>
            <a:endParaRPr lang="zh-CN" altLang="en-US" sz="1800" b="1">
              <a:ea typeface="宋体" panose="02010600030101010101" pitchFamily="2" charset="-122"/>
            </a:endParaRPr>
          </a:p>
        </p:txBody>
      </p:sp>
      <p:graphicFrame>
        <p:nvGraphicFramePr>
          <p:cNvPr id="2" name="表格 1"/>
          <p:cNvGraphicFramePr/>
          <p:nvPr>
            <p:custDataLst>
              <p:tags r:id="rId1"/>
            </p:custDataLst>
          </p:nvPr>
        </p:nvGraphicFramePr>
        <p:xfrm>
          <a:off x="1066800" y="2209800"/>
          <a:ext cx="6909435" cy="1351915"/>
        </p:xfrm>
        <a:graphic>
          <a:graphicData uri="http://schemas.openxmlformats.org/drawingml/2006/table">
            <a:tbl>
              <a:tblPr/>
              <a:tblGrid>
                <a:gridCol w="2721610"/>
                <a:gridCol w="1699260"/>
                <a:gridCol w="2488565"/>
              </a:tblGrid>
              <a:tr h="381000">
                <a:tc>
                  <a:txBody>
                    <a:bodyPr/>
                    <a:p>
                      <a:pPr indent="0" algn="ctr">
                        <a:buNone/>
                      </a:pPr>
                      <a:r>
                        <a:rPr lang="en-US" sz="1800" b="1">
                          <a:latin typeface="Times New Roman" panose="02020603050405020304" pitchFamily="18" charset="0"/>
                          <a:cs typeface="Times New Roman" panose="02020603050405020304" pitchFamily="18" charset="0"/>
                        </a:rPr>
                        <a:t>项目</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现行收账政策</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拟采用的收账政策</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675">
                <a:tc>
                  <a:txBody>
                    <a:bodyPr/>
                    <a:p>
                      <a:pPr indent="0">
                        <a:buNone/>
                      </a:pPr>
                      <a:r>
                        <a:rPr lang="en-US" sz="1800" b="1">
                          <a:latin typeface="Times New Roman" panose="02020603050405020304" pitchFamily="18" charset="0"/>
                          <a:cs typeface="Times New Roman" panose="02020603050405020304" pitchFamily="18" charset="0"/>
                        </a:rPr>
                        <a:t>年收账费用（元）</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50 000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5440">
                <a:tc>
                  <a:txBody>
                    <a:bodyPr/>
                    <a:p>
                      <a:pPr indent="0">
                        <a:buNone/>
                      </a:pPr>
                      <a:r>
                        <a:rPr lang="en-US" sz="1800" b="1">
                          <a:latin typeface="Times New Roman" panose="02020603050405020304" pitchFamily="18" charset="0"/>
                          <a:cs typeface="Times New Roman" panose="02020603050405020304" pitchFamily="18" charset="0"/>
                        </a:rPr>
                        <a:t>应收账款平均回收期（天）</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45</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30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0020">
                <a:tc>
                  <a:txBody>
                    <a:bodyPr/>
                    <a:p>
                      <a:pPr indent="0">
                        <a:buNone/>
                      </a:pPr>
                      <a:r>
                        <a:rPr lang="en-US" sz="2000" b="1">
                          <a:latin typeface="Times New Roman" panose="02020603050405020304" pitchFamily="18" charset="0"/>
                          <a:cs typeface="Times New Roman" panose="02020603050405020304" pitchFamily="18" charset="0"/>
                        </a:rPr>
                        <a:t>坏账损失率（%）</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pitchFamily="18" charset="0"/>
                          <a:cs typeface="Times New Roman" panose="02020603050405020304" pitchFamily="18" charset="0"/>
                        </a:rPr>
                        <a:t>4</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Times New Roman" panose="02020603050405020304" pitchFamily="18" charset="0"/>
                          <a:cs typeface="Times New Roman" panose="02020603050405020304" pitchFamily="18" charset="0"/>
                        </a:rPr>
                        <a:t>3</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720725" y="3810000"/>
            <a:ext cx="7665720" cy="1476375"/>
          </a:xfrm>
          <a:prstGeom prst="rect">
            <a:avLst/>
          </a:prstGeom>
          <a:noFill/>
          <a:ln w="9525">
            <a:noFill/>
          </a:ln>
        </p:spPr>
        <p:txBody>
          <a:bodyPr wrap="square">
            <a:spAutoFit/>
          </a:bodyPr>
          <a:p>
            <a:pPr indent="266700">
              <a:lnSpc>
                <a:spcPct val="150000"/>
              </a:lnSpc>
            </a:pPr>
            <a:r>
              <a:rPr lang="zh-CN" sz="2000" b="1">
                <a:ea typeface="宋体" panose="02010600030101010101" pitchFamily="2" charset="-122"/>
              </a:rPr>
              <a:t>该改企业当年销售额为</a:t>
            </a:r>
            <a:r>
              <a:rPr lang="en-US" sz="2000" b="1">
                <a:latin typeface="Times New Roman" panose="02020603050405020304" pitchFamily="18" charset="0"/>
                <a:ea typeface="宋体" panose="02010600030101010101" pitchFamily="2" charset="-122"/>
              </a:rPr>
              <a:t>4 800 000</a:t>
            </a:r>
            <a:r>
              <a:rPr lang="zh-CN" sz="2000" b="1">
                <a:ea typeface="宋体" panose="02010600030101010101" pitchFamily="2" charset="-122"/>
              </a:rPr>
              <a:t>（全部赊销），不计收账政策对销售收入的影响。该企业应收账款的机会成本率为</a:t>
            </a:r>
            <a:r>
              <a:rPr lang="en-US" sz="2000" b="1">
                <a:latin typeface="Times New Roman" panose="02020603050405020304" pitchFamily="18" charset="0"/>
                <a:ea typeface="宋体" panose="02010600030101010101" pitchFamily="2" charset="-122"/>
              </a:rPr>
              <a:t>10%</a:t>
            </a:r>
            <a:r>
              <a:rPr lang="zh-CN" sz="2000" b="1">
                <a:ea typeface="宋体" panose="02010600030101010101" pitchFamily="2" charset="-122"/>
              </a:rPr>
              <a:t>，根据以上资料可列表计算，见表</a:t>
            </a:r>
            <a:r>
              <a:rPr lang="en-US" sz="2000" b="1">
                <a:latin typeface="Times New Roman" panose="02020603050405020304" pitchFamily="18" charset="0"/>
                <a:ea typeface="宋体" panose="02010600030101010101" pitchFamily="2" charset="-122"/>
              </a:rPr>
              <a:t>8-11</a:t>
            </a:r>
            <a:r>
              <a:rPr lang="zh-CN" sz="2000" b="1">
                <a:ea typeface="宋体" panose="02010600030101010101" pitchFamily="2" charset="-122"/>
              </a:rPr>
              <a:t>。 </a:t>
            </a:r>
            <a:endParaRPr lang="zh-CN" altLang="en-US" sz="2000" b="1">
              <a:ea typeface="宋体" panose="02010600030101010101"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66800" y="533400"/>
            <a:ext cx="7266305" cy="414020"/>
          </a:xfrm>
          <a:prstGeom prst="rect">
            <a:avLst/>
          </a:prstGeom>
          <a:noFill/>
          <a:ln w="9525">
            <a:noFill/>
          </a:ln>
        </p:spPr>
        <p:txBody>
          <a:bodyPr wrap="square">
            <a:spAutoFit/>
          </a:bodyPr>
          <a:p>
            <a:pPr indent="669290"/>
            <a:r>
              <a:rPr lang="en-US" altLang="zh-CN" sz="2100" b="1">
                <a:ea typeface="宋体" panose="02010600030101010101" pitchFamily="2" charset="-122"/>
              </a:rPr>
              <a:t>            </a:t>
            </a:r>
            <a:r>
              <a:rPr lang="zh-CN" sz="2100" b="1">
                <a:ea typeface="宋体" panose="02010600030101010101" pitchFamily="2" charset="-122"/>
              </a:rPr>
              <a:t>表</a:t>
            </a:r>
            <a:r>
              <a:rPr lang="en-US" sz="2100" b="1">
                <a:latin typeface="Times New Roman" panose="02020603050405020304" pitchFamily="18" charset="0"/>
                <a:ea typeface="宋体" panose="02010600030101010101" pitchFamily="2" charset="-122"/>
              </a:rPr>
              <a:t>8-11   </a:t>
            </a:r>
            <a:r>
              <a:rPr lang="zh-CN" sz="2100" b="1">
                <a:ea typeface="宋体" panose="02010600030101010101" pitchFamily="2" charset="-122"/>
              </a:rPr>
              <a:t>收账政策决策计算表        </a:t>
            </a:r>
            <a:r>
              <a:rPr lang="en-US" sz="1800">
                <a:latin typeface="Times New Roman" panose="02020603050405020304" pitchFamily="18" charset="0"/>
                <a:ea typeface="宋体" panose="02010600030101010101" pitchFamily="2" charset="-122"/>
              </a:rPr>
              <a:t>  </a:t>
            </a:r>
            <a:r>
              <a:rPr lang="zh-CN" sz="1800">
                <a:ea typeface="宋体" panose="02010600030101010101" pitchFamily="2" charset="-122"/>
              </a:rPr>
              <a:t>单位：元</a:t>
            </a:r>
            <a:endParaRPr lang="zh-CN" altLang="en-US" sz="1800">
              <a:ea typeface="宋体" panose="02010600030101010101" pitchFamily="2" charset="-122"/>
            </a:endParaRPr>
          </a:p>
        </p:txBody>
      </p:sp>
      <p:graphicFrame>
        <p:nvGraphicFramePr>
          <p:cNvPr id="2" name="表格 1"/>
          <p:cNvGraphicFramePr/>
          <p:nvPr>
            <p:custDataLst>
              <p:tags r:id="rId1"/>
            </p:custDataLst>
          </p:nvPr>
        </p:nvGraphicFramePr>
        <p:xfrm>
          <a:off x="1323340" y="1295400"/>
          <a:ext cx="6682105" cy="2658745"/>
        </p:xfrm>
        <a:graphic>
          <a:graphicData uri="http://schemas.openxmlformats.org/drawingml/2006/table">
            <a:tbl>
              <a:tblPr/>
              <a:tblGrid>
                <a:gridCol w="2273935"/>
                <a:gridCol w="2060575"/>
                <a:gridCol w="2347595"/>
              </a:tblGrid>
              <a:tr h="426085">
                <a:tc>
                  <a:txBody>
                    <a:bodyPr/>
                    <a:p>
                      <a:pPr indent="0" algn="ctr">
                        <a:buNone/>
                      </a:pPr>
                      <a:r>
                        <a:rPr lang="en-US" sz="1800" b="1">
                          <a:latin typeface="Times New Roman" panose="02020603050405020304" pitchFamily="18" charset="0"/>
                          <a:cs typeface="Times New Roman" panose="02020603050405020304" pitchFamily="18" charset="0"/>
                        </a:rPr>
                        <a:t>项目</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现行收账政策</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拟采用的收账政策</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0670">
                <a:tc>
                  <a:txBody>
                    <a:bodyPr/>
                    <a:p>
                      <a:pPr indent="0">
                        <a:buNone/>
                      </a:pPr>
                      <a:r>
                        <a:rPr lang="en-US" sz="1800" b="1">
                          <a:latin typeface="Times New Roman" panose="02020603050405020304" pitchFamily="18" charset="0"/>
                          <a:cs typeface="Times New Roman" panose="02020603050405020304" pitchFamily="18" charset="0"/>
                        </a:rPr>
                        <a:t>年赊销收入</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4 800 000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4 800 000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8135">
                <a:tc>
                  <a:txBody>
                    <a:bodyPr/>
                    <a:p>
                      <a:pPr indent="0">
                        <a:buNone/>
                      </a:pPr>
                      <a:r>
                        <a:rPr lang="en-US" sz="1800" b="1">
                          <a:latin typeface="Times New Roman" panose="02020603050405020304" pitchFamily="18" charset="0"/>
                          <a:cs typeface="Times New Roman" panose="02020603050405020304" pitchFamily="18" charset="0"/>
                        </a:rPr>
                        <a:t>应收账款周转率（次）</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8</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12</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indent="0">
                        <a:buNone/>
                      </a:pPr>
                      <a:r>
                        <a:rPr lang="en-US" sz="1800" b="1">
                          <a:latin typeface="Times New Roman" panose="02020603050405020304" pitchFamily="18" charset="0"/>
                          <a:cs typeface="Times New Roman" panose="02020603050405020304" pitchFamily="18" charset="0"/>
                        </a:rPr>
                        <a:t>应收账款平均占用额</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600 000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400 000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660">
                <a:tc>
                  <a:txBody>
                    <a:bodyPr/>
                    <a:p>
                      <a:pPr indent="0">
                        <a:buNone/>
                      </a:pPr>
                      <a:r>
                        <a:rPr lang="en-US" sz="1800" b="1">
                          <a:latin typeface="Times New Roman" panose="02020603050405020304" pitchFamily="18" charset="0"/>
                          <a:cs typeface="Times New Roman" panose="02020603050405020304" pitchFamily="18" charset="0"/>
                        </a:rPr>
                        <a:t>应收账款机会成本</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60 000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635">
                <a:tc>
                  <a:txBody>
                    <a:bodyPr/>
                    <a:p>
                      <a:pPr indent="0">
                        <a:buNone/>
                      </a:pPr>
                      <a:r>
                        <a:rPr lang="en-US" sz="1800" b="1">
                          <a:latin typeface="Times New Roman" panose="02020603050405020304" pitchFamily="18" charset="0"/>
                          <a:cs typeface="Times New Roman" panose="02020603050405020304" pitchFamily="18" charset="0"/>
                        </a:rPr>
                        <a:t>应收账款的坏账损失</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192 000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144 000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0035">
                <a:tc>
                  <a:txBody>
                    <a:bodyPr/>
                    <a:p>
                      <a:pPr indent="0">
                        <a:buNone/>
                      </a:pPr>
                      <a:r>
                        <a:rPr lang="en-US" sz="1800" b="1">
                          <a:latin typeface="Times New Roman" panose="02020603050405020304" pitchFamily="18" charset="0"/>
                          <a:cs typeface="Times New Roman" panose="02020603050405020304" pitchFamily="18" charset="0"/>
                        </a:rPr>
                        <a:t>收账费用</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50 000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0670">
                <a:tc>
                  <a:txBody>
                    <a:bodyPr/>
                    <a:p>
                      <a:pPr indent="0">
                        <a:buNone/>
                      </a:pPr>
                      <a:r>
                        <a:rPr lang="en-US" sz="1800" b="1">
                          <a:latin typeface="Times New Roman" panose="02020603050405020304" pitchFamily="18" charset="0"/>
                          <a:cs typeface="Times New Roman" panose="02020603050405020304" pitchFamily="18" charset="0"/>
                        </a:rPr>
                        <a:t>费用与成本合计</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272 000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234 000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304800" y="4267200"/>
            <a:ext cx="8512175" cy="1198880"/>
          </a:xfrm>
          <a:prstGeom prst="rect">
            <a:avLst/>
          </a:prstGeom>
          <a:noFill/>
          <a:ln w="9525">
            <a:noFill/>
          </a:ln>
        </p:spPr>
        <p:txBody>
          <a:bodyPr wrap="square">
            <a:spAutoFit/>
          </a:bodyPr>
          <a:p>
            <a:pPr indent="266700">
              <a:lnSpc>
                <a:spcPct val="150000"/>
              </a:lnSpc>
            </a:pPr>
            <a:r>
              <a:rPr lang="zh-CN" sz="2400" b="1">
                <a:latin typeface="Calibri" panose="020F0502020204030204" charset="0"/>
                <a:ea typeface="宋体" panose="02010600030101010101" pitchFamily="2" charset="-122"/>
              </a:rPr>
              <a:t>可见，采用新的收账政策的费用与成本合计低于现行的收账政策的费用以成本合计，所以，应采用新采用的收账政策。</a:t>
            </a:r>
            <a:endParaRPr lang="zh-CN" altLang="en-US" sz="2400" b="1">
              <a:latin typeface="Calibri" panose="020F0502020204030204" charset="0"/>
              <a:ea typeface="宋体" panose="02010600030101010101" pitchFamily="2"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灯片编号占位符 5"/>
          <p:cNvSpPr txBox="1">
            <a:spLocks noGrp="1"/>
          </p:cNvSpPr>
          <p:nvPr/>
        </p:nvSpPr>
        <p:spPr>
          <a:xfrm>
            <a:off x="6629400" y="6481763"/>
            <a:ext cx="2133600" cy="223837"/>
          </a:xfrm>
          <a:prstGeom prst="rect">
            <a:avLst/>
          </a:prstGeom>
          <a:noFill/>
          <a:ln w="9525">
            <a:noFill/>
          </a:ln>
        </p:spPr>
        <p:txBody>
          <a:bodyPr anchor="t" anchorCtr="0"/>
          <a:p>
            <a:pPr algn="r">
              <a:buFont typeface="Arial" panose="020B0604020202020204" pitchFamily="34" charset="0"/>
            </a:pPr>
            <a:fld id="{9A0DB2DC-4C9A-4742-B13C-FB6460FD3503}" type="slidenum">
              <a:rPr lang="en-US" altLang="zh-CN" sz="1400" dirty="0">
                <a:latin typeface="Arial" panose="020B0604020202020204" pitchFamily="34" charset="0"/>
                <a:ea typeface="宋体" panose="02010600030101010101" pitchFamily="2" charset="-122"/>
              </a:rPr>
            </a:fld>
            <a:endParaRPr lang="en-US" altLang="zh-CN" sz="1400" dirty="0">
              <a:latin typeface="Arial" panose="020B0604020202020204" pitchFamily="34" charset="0"/>
              <a:ea typeface="宋体" panose="02010600030101010101" pitchFamily="2" charset="-122"/>
            </a:endParaRPr>
          </a:p>
        </p:txBody>
      </p:sp>
      <p:sp>
        <p:nvSpPr>
          <p:cNvPr id="55298" name="矩形 7"/>
          <p:cNvSpPr/>
          <p:nvPr/>
        </p:nvSpPr>
        <p:spPr>
          <a:xfrm>
            <a:off x="385445" y="990600"/>
            <a:ext cx="8610600" cy="1060450"/>
          </a:xfrm>
          <a:prstGeom prst="rect">
            <a:avLst/>
          </a:prstGeom>
          <a:noFill/>
          <a:ln w="9525">
            <a:noFill/>
          </a:ln>
        </p:spPr>
        <p:txBody>
          <a:bodyPr wrap="square" anchor="t" anchorCtr="0">
            <a:spAutoFit/>
          </a:bodyPr>
          <a:p>
            <a:pPr>
              <a:lnSpc>
                <a:spcPct val="150000"/>
              </a:lnSpc>
              <a:spcBef>
                <a:spcPct val="15000"/>
              </a:spcBef>
            </a:pPr>
            <a:r>
              <a:rPr lang="zh-CN" altLang="en-US" sz="2000" b="1" dirty="0">
                <a:latin typeface="宋体" panose="02010600030101010101" pitchFamily="2" charset="-122"/>
                <a:ea typeface="宋体" panose="02010600030101010101" pitchFamily="2" charset="-122"/>
              </a:rPr>
              <a:t>（一）应收账款追踪分析</a:t>
            </a:r>
            <a:endParaRPr lang="zh-CN" altLang="en-US" sz="2000" b="1" dirty="0">
              <a:latin typeface="宋体" panose="02010600030101010101" pitchFamily="2" charset="-122"/>
              <a:ea typeface="宋体" panose="02010600030101010101" pitchFamily="2" charset="-122"/>
            </a:endParaRPr>
          </a:p>
          <a:p>
            <a:pPr>
              <a:lnSpc>
                <a:spcPct val="150000"/>
              </a:lnSpc>
              <a:spcBef>
                <a:spcPct val="15000"/>
              </a:spcBef>
            </a:pPr>
            <a:r>
              <a:rPr lang="zh-CN" altLang="en-US" sz="2000" b="1" dirty="0">
                <a:latin typeface="Arial" panose="020B0604020202020204" pitchFamily="34" charset="0"/>
              </a:rPr>
              <a:t> </a:t>
            </a:r>
            <a:r>
              <a:rPr sz="2000" b="1" dirty="0">
                <a:latin typeface="Arial" panose="020B0604020202020204" pitchFamily="34" charset="0"/>
              </a:rPr>
              <a:t>（二）应收账款账龄分析</a:t>
            </a:r>
            <a:endParaRPr sz="2000" b="1" dirty="0">
              <a:latin typeface="Arial" panose="020B0604020202020204" pitchFamily="34" charset="0"/>
            </a:endParaRPr>
          </a:p>
        </p:txBody>
      </p:sp>
      <p:sp>
        <p:nvSpPr>
          <p:cNvPr id="55299" name="Rectangle 2"/>
          <p:cNvSpPr txBox="1"/>
          <p:nvPr/>
        </p:nvSpPr>
        <p:spPr>
          <a:xfrm>
            <a:off x="457200" y="381000"/>
            <a:ext cx="8229600" cy="581660"/>
          </a:xfrm>
          <a:prstGeom prst="rect">
            <a:avLst/>
          </a:prstGeom>
          <a:noFill/>
          <a:ln w="9525">
            <a:noFill/>
          </a:ln>
        </p:spPr>
        <p:txBody>
          <a:bodyPr anchor="t" anchorCtr="0"/>
          <a:p>
            <a:pPr defTabSz="914400"/>
            <a:r>
              <a:rPr lang="zh-CN" altLang="en-US" sz="3200" b="1" dirty="0">
                <a:latin typeface="Arial" panose="020B0604020202020204" pitchFamily="34" charset="0"/>
                <a:ea typeface="宋体" panose="02010600030101010101" pitchFamily="2" charset="-122"/>
              </a:rPr>
              <a:t>五、应收账款的日常管理</a:t>
            </a:r>
            <a:endParaRPr lang="zh-CN" altLang="en-US" sz="3200" b="1" dirty="0">
              <a:latin typeface="Arial" panose="020B0604020202020204" pitchFamily="34" charset="0"/>
              <a:ea typeface="宋体" panose="02010600030101010101" pitchFamily="2" charset="-122"/>
            </a:endParaRPr>
          </a:p>
        </p:txBody>
      </p:sp>
      <p:sp>
        <p:nvSpPr>
          <p:cNvPr id="100" name="文本框 99"/>
          <p:cNvSpPr txBox="1"/>
          <p:nvPr/>
        </p:nvSpPr>
        <p:spPr>
          <a:xfrm>
            <a:off x="721360" y="2133600"/>
            <a:ext cx="8041640" cy="1014730"/>
          </a:xfrm>
          <a:prstGeom prst="rect">
            <a:avLst/>
          </a:prstGeom>
          <a:noFill/>
          <a:ln w="9525">
            <a:noFill/>
          </a:ln>
        </p:spPr>
        <p:txBody>
          <a:bodyPr wrap="square">
            <a:spAutoFit/>
          </a:bodyPr>
          <a:p>
            <a:pPr>
              <a:lnSpc>
                <a:spcPct val="150000"/>
              </a:lnSpc>
            </a:pPr>
            <a:r>
              <a:rPr lang="zh-CN" sz="2000" b="1">
                <a:ea typeface="宋体" panose="02010600030101010101" pitchFamily="2" charset="-122"/>
              </a:rPr>
              <a:t>例题</a:t>
            </a:r>
            <a:r>
              <a:rPr lang="en-US" sz="2000" b="1">
                <a:latin typeface="Times New Roman" panose="02020603050405020304" pitchFamily="18" charset="0"/>
                <a:ea typeface="宋体" panose="02010600030101010101" pitchFamily="2" charset="-122"/>
              </a:rPr>
              <a:t>8-11</a:t>
            </a:r>
            <a:r>
              <a:rPr lang="zh-CN" sz="2000" b="1">
                <a:ea typeface="宋体" panose="02010600030101010101" pitchFamily="2" charset="-122"/>
              </a:rPr>
              <a:t>：某企业应收账款账龄结构见表</a:t>
            </a:r>
            <a:r>
              <a:rPr lang="en-US" sz="2000" b="1">
                <a:latin typeface="Times New Roman" panose="02020603050405020304" pitchFamily="18" charset="0"/>
                <a:ea typeface="宋体" panose="02010600030101010101" pitchFamily="2" charset="-122"/>
              </a:rPr>
              <a:t>8-12</a:t>
            </a:r>
            <a:r>
              <a:rPr lang="zh-CN" sz="2000" b="1">
                <a:ea typeface="宋体" panose="02010600030101010101" pitchFamily="2" charset="-122"/>
              </a:rPr>
              <a:t>。</a:t>
            </a:r>
            <a:r>
              <a:rPr lang="en-US" altLang="zh-CN" sz="2000" b="1">
                <a:ea typeface="宋体" panose="02010600030101010101" pitchFamily="2" charset="-122"/>
              </a:rPr>
              <a:t>                          </a:t>
            </a:r>
            <a:r>
              <a:rPr lang="zh-CN" sz="2000" b="1">
                <a:ea typeface="宋体" panose="02010600030101010101" pitchFamily="2" charset="-122"/>
              </a:rPr>
              <a:t>表</a:t>
            </a:r>
            <a:r>
              <a:rPr lang="en-US" sz="2000" b="1">
                <a:latin typeface="Times New Roman" panose="02020603050405020304" pitchFamily="18" charset="0"/>
                <a:ea typeface="宋体" panose="02010600030101010101" pitchFamily="2" charset="-122"/>
              </a:rPr>
              <a:t>8-12   </a:t>
            </a:r>
            <a:r>
              <a:rPr lang="zh-CN" sz="2000" b="1">
                <a:ea typeface="宋体" panose="02010600030101010101" pitchFamily="2" charset="-122"/>
              </a:rPr>
              <a:t>应收账款结构表</a:t>
            </a:r>
            <a:endParaRPr lang="zh-CN" altLang="en-US" sz="2000" b="1">
              <a:ea typeface="宋体" panose="02010600030101010101" pitchFamily="2" charset="-122"/>
            </a:endParaRPr>
          </a:p>
        </p:txBody>
      </p:sp>
      <p:graphicFrame>
        <p:nvGraphicFramePr>
          <p:cNvPr id="2" name="表格 1"/>
          <p:cNvGraphicFramePr/>
          <p:nvPr>
            <p:custDataLst>
              <p:tags r:id="rId1"/>
            </p:custDataLst>
          </p:nvPr>
        </p:nvGraphicFramePr>
        <p:xfrm>
          <a:off x="1143000" y="3200400"/>
          <a:ext cx="6667500" cy="2499360"/>
        </p:xfrm>
        <a:graphic>
          <a:graphicData uri="http://schemas.openxmlformats.org/drawingml/2006/table">
            <a:tbl>
              <a:tblPr/>
              <a:tblGrid>
                <a:gridCol w="2373630"/>
                <a:gridCol w="2087880"/>
                <a:gridCol w="2205990"/>
              </a:tblGrid>
              <a:tr h="312420">
                <a:tc>
                  <a:txBody>
                    <a:bodyPr/>
                    <a:p>
                      <a:pPr indent="0" algn="ctr">
                        <a:buNone/>
                      </a:pPr>
                      <a:r>
                        <a:rPr lang="en-US" sz="1800" b="1">
                          <a:latin typeface="Times New Roman" panose="02020603050405020304" pitchFamily="18" charset="0"/>
                          <a:cs typeface="Times New Roman" panose="02020603050405020304" pitchFamily="18" charset="0"/>
                        </a:rPr>
                        <a:t>应收账款账龄</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金额（万元）</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比重（%）</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2420">
                <a:tc>
                  <a:txBody>
                    <a:bodyPr/>
                    <a:p>
                      <a:pPr indent="0">
                        <a:buNone/>
                      </a:pPr>
                      <a:r>
                        <a:rPr lang="en-US" sz="1800" b="1">
                          <a:latin typeface="Times New Roman" panose="02020603050405020304" pitchFamily="18" charset="0"/>
                          <a:cs typeface="Times New Roman" panose="02020603050405020304" pitchFamily="18" charset="0"/>
                        </a:rPr>
                        <a:t>信用期内</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1 200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60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2420">
                <a:tc>
                  <a:txBody>
                    <a:bodyPr/>
                    <a:p>
                      <a:pPr indent="0">
                        <a:buNone/>
                      </a:pPr>
                      <a:r>
                        <a:rPr lang="en-US" sz="1800" b="1">
                          <a:latin typeface="Times New Roman" panose="02020603050405020304" pitchFamily="18" charset="0"/>
                          <a:cs typeface="Times New Roman" panose="02020603050405020304" pitchFamily="18" charset="0"/>
                        </a:rPr>
                        <a:t>逾期不超过半年</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2420">
                <a:tc>
                  <a:txBody>
                    <a:bodyPr/>
                    <a:p>
                      <a:pPr indent="0">
                        <a:buNone/>
                      </a:pPr>
                      <a:r>
                        <a:rPr lang="en-US" sz="1800" b="1">
                          <a:latin typeface="Times New Roman" panose="02020603050405020304" pitchFamily="18" charset="0"/>
                          <a:cs typeface="Times New Roman" panose="02020603050405020304" pitchFamily="18" charset="0"/>
                        </a:rPr>
                        <a:t>逾期半年至1年</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2420">
                <a:tc>
                  <a:txBody>
                    <a:bodyPr/>
                    <a:p>
                      <a:pPr indent="0">
                        <a:buNone/>
                      </a:pPr>
                      <a:r>
                        <a:rPr lang="en-US" sz="1800" b="1">
                          <a:latin typeface="Times New Roman" panose="02020603050405020304" pitchFamily="18" charset="0"/>
                          <a:cs typeface="Times New Roman" panose="02020603050405020304" pitchFamily="18" charset="0"/>
                        </a:rPr>
                        <a:t>逾期1年至2年</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5</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2420">
                <a:tc>
                  <a:txBody>
                    <a:bodyPr/>
                    <a:p>
                      <a:pPr indent="0">
                        <a:buNone/>
                      </a:pPr>
                      <a:r>
                        <a:rPr lang="en-US" sz="1800" b="1">
                          <a:latin typeface="Times New Roman" panose="02020603050405020304" pitchFamily="18" charset="0"/>
                          <a:cs typeface="Times New Roman" panose="02020603050405020304" pitchFamily="18" charset="0"/>
                        </a:rPr>
                        <a:t>逾期2年至3年</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80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4</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2420">
                <a:tc>
                  <a:txBody>
                    <a:bodyPr/>
                    <a:p>
                      <a:pPr indent="0">
                        <a:buNone/>
                      </a:pPr>
                      <a:r>
                        <a:rPr lang="en-US" sz="1800" b="1">
                          <a:latin typeface="Times New Roman" panose="02020603050405020304" pitchFamily="18" charset="0"/>
                          <a:cs typeface="Times New Roman" panose="02020603050405020304" pitchFamily="18" charset="0"/>
                        </a:rPr>
                        <a:t>逾期3年以上</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2420">
                <a:tc>
                  <a:txBody>
                    <a:bodyPr/>
                    <a:p>
                      <a:pPr indent="0">
                        <a:buNone/>
                      </a:pPr>
                      <a:r>
                        <a:rPr lang="en-US" sz="1800" b="1">
                          <a:latin typeface="Times New Roman" panose="02020603050405020304" pitchFamily="18" charset="0"/>
                          <a:cs typeface="Times New Roman" panose="02020603050405020304" pitchFamily="18" charset="0"/>
                        </a:rPr>
                        <a:t>应收账款总计</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2 000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latin typeface="Times New Roman" panose="02020603050405020304" pitchFamily="18" charset="0"/>
                          <a:cs typeface="Times New Roman" panose="02020603050405020304" pitchFamily="18" charset="0"/>
                        </a:rPr>
                        <a:t>100</a:t>
                      </a:r>
                      <a:endParaRPr lang="en-US" altLang="en-US" sz="18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04800" y="1219200"/>
            <a:ext cx="8481695" cy="3415030"/>
          </a:xfrm>
          <a:prstGeom prst="rect">
            <a:avLst/>
          </a:prstGeom>
          <a:noFill/>
          <a:ln w="9525">
            <a:noFill/>
          </a:ln>
        </p:spPr>
        <p:txBody>
          <a:bodyPr wrap="square">
            <a:spAutoFit/>
          </a:bodyPr>
          <a:p>
            <a:pPr indent="266700">
              <a:lnSpc>
                <a:spcPct val="150000"/>
              </a:lnSpc>
            </a:pPr>
            <a:r>
              <a:rPr lang="zh-CN" sz="2400" b="1">
                <a:ea typeface="宋体" panose="02010600030101010101" pitchFamily="2" charset="-122"/>
              </a:rPr>
              <a:t>表</a:t>
            </a:r>
            <a:r>
              <a:rPr lang="en-US" sz="2400" b="1">
                <a:latin typeface="Times New Roman" panose="02020603050405020304" pitchFamily="18" charset="0"/>
                <a:ea typeface="宋体" panose="02010600030101010101" pitchFamily="2" charset="-122"/>
              </a:rPr>
              <a:t>8-12</a:t>
            </a:r>
            <a:r>
              <a:rPr lang="zh-CN" sz="2400" b="1">
                <a:ea typeface="宋体" panose="02010600030101010101" pitchFamily="2" charset="-122"/>
              </a:rPr>
              <a:t>表明，该企业应收账款总计</a:t>
            </a:r>
            <a:r>
              <a:rPr lang="en-US" sz="2400" b="1">
                <a:latin typeface="Times New Roman" panose="02020603050405020304" pitchFamily="18" charset="0"/>
                <a:ea typeface="宋体" panose="02010600030101010101" pitchFamily="2" charset="-122"/>
              </a:rPr>
              <a:t>2 000</a:t>
            </a:r>
            <a:r>
              <a:rPr lang="zh-CN" sz="2400" b="1">
                <a:ea typeface="宋体" panose="02010600030101010101" pitchFamily="2" charset="-122"/>
              </a:rPr>
              <a:t>万元，其中在信用期内的</a:t>
            </a:r>
            <a:r>
              <a:rPr lang="en-US" sz="2400" b="1">
                <a:latin typeface="Times New Roman" panose="02020603050405020304" pitchFamily="18" charset="0"/>
                <a:ea typeface="宋体" panose="02010600030101010101" pitchFamily="2" charset="-122"/>
              </a:rPr>
              <a:t>1 200</a:t>
            </a:r>
            <a:r>
              <a:rPr lang="zh-CN" sz="2400" b="1">
                <a:ea typeface="宋体" panose="02010600030101010101" pitchFamily="2" charset="-122"/>
              </a:rPr>
              <a:t>万元，占</a:t>
            </a:r>
            <a:r>
              <a:rPr lang="en-US" sz="2400" b="1">
                <a:latin typeface="Times New Roman" panose="02020603050405020304" pitchFamily="18" charset="0"/>
                <a:ea typeface="宋体" panose="02010600030101010101" pitchFamily="2" charset="-122"/>
              </a:rPr>
              <a:t>60%</a:t>
            </a:r>
            <a:r>
              <a:rPr lang="zh-CN" sz="2400" b="1">
                <a:ea typeface="宋体" panose="02010600030101010101" pitchFamily="2" charset="-122"/>
              </a:rPr>
              <a:t>；逾期不超过半年的</a:t>
            </a:r>
            <a:r>
              <a:rPr lang="en-US" sz="2400" b="1">
                <a:latin typeface="Times New Roman" panose="02020603050405020304" pitchFamily="18" charset="0"/>
                <a:ea typeface="宋体" panose="02010600030101010101" pitchFamily="2" charset="-122"/>
              </a:rPr>
              <a:t>400</a:t>
            </a:r>
            <a:r>
              <a:rPr lang="zh-CN" sz="2400" b="1">
                <a:ea typeface="宋体" panose="02010600030101010101" pitchFamily="2" charset="-122"/>
              </a:rPr>
              <a:t>万元，占</a:t>
            </a:r>
            <a:r>
              <a:rPr lang="en-US" sz="2400" b="1">
                <a:latin typeface="Times New Roman" panose="02020603050405020304" pitchFamily="18" charset="0"/>
                <a:ea typeface="宋体" panose="02010600030101010101" pitchFamily="2" charset="-122"/>
              </a:rPr>
              <a:t>20%</a:t>
            </a:r>
            <a:r>
              <a:rPr lang="zh-CN" sz="2400" b="1">
                <a:ea typeface="宋体" panose="02010600030101010101" pitchFamily="2" charset="-122"/>
              </a:rPr>
              <a:t>；逾期半年至</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年的</a:t>
            </a:r>
            <a:r>
              <a:rPr lang="en-US" sz="2400" b="1">
                <a:latin typeface="Times New Roman" panose="02020603050405020304" pitchFamily="18" charset="0"/>
                <a:ea typeface="宋体" panose="02010600030101010101" pitchFamily="2" charset="-122"/>
              </a:rPr>
              <a:t>200</a:t>
            </a:r>
            <a:r>
              <a:rPr lang="zh-CN" sz="2400" b="1">
                <a:ea typeface="宋体" panose="02010600030101010101" pitchFamily="2" charset="-122"/>
              </a:rPr>
              <a:t>万元，占</a:t>
            </a:r>
            <a:r>
              <a:rPr lang="en-US" sz="2400" b="1">
                <a:latin typeface="Times New Roman" panose="02020603050405020304" pitchFamily="18" charset="0"/>
                <a:ea typeface="宋体" panose="02010600030101010101" pitchFamily="2" charset="-122"/>
              </a:rPr>
              <a:t>10%</a:t>
            </a:r>
            <a:r>
              <a:rPr lang="zh-CN" sz="2400" b="1">
                <a:ea typeface="宋体" panose="02010600030101010101" pitchFamily="2" charset="-122"/>
              </a:rPr>
              <a:t>；逾期</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年至</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年的</a:t>
            </a:r>
            <a:r>
              <a:rPr lang="en-US" sz="2400" b="1">
                <a:latin typeface="Times New Roman" panose="02020603050405020304" pitchFamily="18" charset="0"/>
                <a:ea typeface="宋体" panose="02010600030101010101" pitchFamily="2" charset="-122"/>
              </a:rPr>
              <a:t>100</a:t>
            </a:r>
            <a:r>
              <a:rPr lang="zh-CN" sz="2400" b="1">
                <a:ea typeface="宋体" panose="02010600030101010101" pitchFamily="2" charset="-122"/>
              </a:rPr>
              <a:t>万元，占</a:t>
            </a:r>
            <a:r>
              <a:rPr lang="en-US" sz="2400" b="1">
                <a:latin typeface="Times New Roman" panose="02020603050405020304" pitchFamily="18" charset="0"/>
                <a:ea typeface="宋体" panose="02010600030101010101" pitchFamily="2" charset="-122"/>
              </a:rPr>
              <a:t>5%</a:t>
            </a:r>
            <a:r>
              <a:rPr lang="zh-CN" sz="2400" b="1">
                <a:ea typeface="宋体" panose="02010600030101010101" pitchFamily="2" charset="-122"/>
              </a:rPr>
              <a:t>；逾期</a:t>
            </a:r>
            <a:r>
              <a:rPr lang="en-US" sz="2400" b="1">
                <a:latin typeface="Times New Roman" panose="02020603050405020304" pitchFamily="18" charset="0"/>
                <a:ea typeface="宋体" panose="02010600030101010101" pitchFamily="2" charset="-122"/>
              </a:rPr>
              <a:t>2</a:t>
            </a:r>
            <a:r>
              <a:rPr lang="zh-CN" sz="2400" b="1">
                <a:ea typeface="宋体" panose="02010600030101010101" pitchFamily="2" charset="-122"/>
              </a:rPr>
              <a:t>年至</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年的</a:t>
            </a:r>
            <a:r>
              <a:rPr lang="en-US" sz="2400" b="1">
                <a:latin typeface="Times New Roman" panose="02020603050405020304" pitchFamily="18" charset="0"/>
                <a:ea typeface="宋体" panose="02010600030101010101" pitchFamily="2" charset="-122"/>
              </a:rPr>
              <a:t>80</a:t>
            </a:r>
            <a:r>
              <a:rPr lang="zh-CN" sz="2400" b="1">
                <a:ea typeface="宋体" panose="02010600030101010101" pitchFamily="2" charset="-122"/>
              </a:rPr>
              <a:t>万元，占</a:t>
            </a:r>
            <a:r>
              <a:rPr lang="en-US" sz="2400" b="1">
                <a:latin typeface="Times New Roman" panose="02020603050405020304" pitchFamily="18" charset="0"/>
                <a:ea typeface="宋体" panose="02010600030101010101" pitchFamily="2" charset="-122"/>
              </a:rPr>
              <a:t>4%</a:t>
            </a:r>
            <a:r>
              <a:rPr lang="zh-CN" sz="2400" b="1">
                <a:ea typeface="宋体" panose="02010600030101010101" pitchFamily="2" charset="-122"/>
              </a:rPr>
              <a:t>；逾期</a:t>
            </a:r>
            <a:r>
              <a:rPr lang="en-US" sz="2400" b="1">
                <a:latin typeface="Times New Roman" panose="02020603050405020304" pitchFamily="18" charset="0"/>
                <a:ea typeface="宋体" panose="02010600030101010101" pitchFamily="2" charset="-122"/>
              </a:rPr>
              <a:t>3</a:t>
            </a:r>
            <a:r>
              <a:rPr lang="zh-CN" sz="2400" b="1">
                <a:ea typeface="宋体" panose="02010600030101010101" pitchFamily="2" charset="-122"/>
              </a:rPr>
              <a:t>年以上的</a:t>
            </a:r>
            <a:r>
              <a:rPr lang="en-US" sz="2400" b="1">
                <a:latin typeface="Times New Roman" panose="02020603050405020304" pitchFamily="18" charset="0"/>
                <a:ea typeface="宋体" panose="02010600030101010101" pitchFamily="2" charset="-122"/>
              </a:rPr>
              <a:t>20</a:t>
            </a:r>
            <a:r>
              <a:rPr lang="zh-CN" sz="2400" b="1">
                <a:ea typeface="宋体" panose="02010600030101010101" pitchFamily="2" charset="-122"/>
              </a:rPr>
              <a:t>万元，占</a:t>
            </a:r>
            <a:r>
              <a:rPr lang="en-US" sz="2400" b="1">
                <a:latin typeface="Times New Roman" panose="02020603050405020304" pitchFamily="18" charset="0"/>
                <a:ea typeface="宋体" panose="02010600030101010101" pitchFamily="2" charset="-122"/>
              </a:rPr>
              <a:t>1%</a:t>
            </a:r>
            <a:r>
              <a:rPr lang="zh-CN" sz="2400" b="1">
                <a:ea typeface="宋体" panose="02010600030101010101" pitchFamily="2" charset="-122"/>
              </a:rPr>
              <a:t>。从总体上看，该企业逾期的应收账款为</a:t>
            </a:r>
            <a:r>
              <a:rPr lang="en-US" sz="2400" b="1">
                <a:latin typeface="Times New Roman" panose="02020603050405020304" pitchFamily="18" charset="0"/>
                <a:ea typeface="宋体" panose="02010600030101010101" pitchFamily="2" charset="-122"/>
              </a:rPr>
              <a:t>800</a:t>
            </a:r>
            <a:r>
              <a:rPr lang="zh-CN" sz="2400" b="1">
                <a:ea typeface="宋体" panose="02010600030101010101" pitchFamily="2" charset="-122"/>
              </a:rPr>
              <a:t>万元，占</a:t>
            </a:r>
            <a:r>
              <a:rPr lang="en-US" sz="2400" b="1">
                <a:latin typeface="Times New Roman" panose="02020603050405020304" pitchFamily="18" charset="0"/>
                <a:ea typeface="宋体" panose="02010600030101010101" pitchFamily="2" charset="-122"/>
              </a:rPr>
              <a:t>40%</a:t>
            </a:r>
            <a:r>
              <a:rPr lang="zh-CN" sz="2400" b="1">
                <a:ea typeface="宋体" panose="02010600030101010101" pitchFamily="2" charset="-122"/>
              </a:rPr>
              <a:t>，比重较大，所以应引起财务管理人员的高度重视。</a:t>
            </a:r>
            <a:endParaRPr lang="zh-CN" altLang="en-US" sz="2400" b="1">
              <a:ea typeface="宋体" panose="02010600030101010101" pitchFamily="2"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Rectangle 4"/>
          <p:cNvSpPr>
            <a:spLocks noGrp="1"/>
          </p:cNvSpPr>
          <p:nvPr>
            <p:ph type="body" sz="half" idx="1"/>
          </p:nvPr>
        </p:nvSpPr>
        <p:spPr>
          <a:xfrm>
            <a:off x="533400" y="304800"/>
            <a:ext cx="8229600" cy="690880"/>
          </a:xfrm>
          <a:solidFill>
            <a:srgbClr val="00B050"/>
          </a:solidFill>
        </p:spPr>
        <p:txBody>
          <a:bodyPr wrap="square" lIns="91440" tIns="45720" rIns="91440" bIns="45720" anchor="t" anchorCtr="0"/>
          <a:p>
            <a:pPr>
              <a:lnSpc>
                <a:spcPct val="150000"/>
              </a:lnSpc>
              <a:buClr>
                <a:schemeClr val="folHlink"/>
              </a:buClr>
              <a:buSzTx/>
              <a:buFont typeface="Wingdings" panose="05000000000000000000" pitchFamily="2" charset="2"/>
              <a:buNone/>
            </a:pPr>
            <a:r>
              <a:rPr lang="zh-CN" altLang="zh-CN" sz="2400" b="1" dirty="0">
                <a:ea typeface="宋体" panose="02010600030101010101" pitchFamily="2" charset="-122"/>
              </a:rPr>
              <a:t>【</a:t>
            </a:r>
            <a:r>
              <a:rPr lang="zh-CN" altLang="zh-CN" sz="2400" b="1" dirty="0">
                <a:solidFill>
                  <a:srgbClr val="FF0000"/>
                </a:solidFill>
                <a:ea typeface="宋体" panose="02010600030101010101" pitchFamily="2" charset="-122"/>
              </a:rPr>
              <a:t>补充例题</a:t>
            </a:r>
            <a:r>
              <a:rPr lang="zh-CN" altLang="zh-CN" sz="2400" b="1" dirty="0">
                <a:ea typeface="宋体" panose="02010600030101010101" pitchFamily="2" charset="-122"/>
              </a:rPr>
              <a:t>】</a:t>
            </a:r>
            <a:r>
              <a:rPr lang="zh-CN" altLang="x-none" sz="2400" dirty="0"/>
              <a:t>某公司</a:t>
            </a:r>
            <a:r>
              <a:rPr lang="en-US" altLang="zh-CN" sz="2400" dirty="0"/>
              <a:t>2021</a:t>
            </a:r>
            <a:r>
              <a:rPr lang="zh-CN" altLang="x-none" sz="2400" dirty="0"/>
              <a:t>年应收账款账龄结构如下表所示。</a:t>
            </a:r>
            <a:endParaRPr lang="zh-CN" altLang="zh-CN" sz="2400" dirty="0">
              <a:ea typeface="宋体" panose="02010600030101010101" pitchFamily="2" charset="-122"/>
            </a:endParaRPr>
          </a:p>
          <a:p>
            <a:pPr>
              <a:lnSpc>
                <a:spcPct val="150000"/>
              </a:lnSpc>
              <a:buClr>
                <a:schemeClr val="folHlink"/>
              </a:buClr>
              <a:buSzTx/>
              <a:buFont typeface="Wingdings" panose="05000000000000000000" pitchFamily="2" charset="2"/>
              <a:buNone/>
            </a:pPr>
            <a:endParaRPr lang="en-US" altLang="zh-CN" sz="2400" b="1" dirty="0">
              <a:ea typeface="宋体" panose="02010600030101010101" pitchFamily="2" charset="-122"/>
            </a:endParaRPr>
          </a:p>
          <a:p>
            <a:pPr>
              <a:buClr>
                <a:schemeClr val="folHlink"/>
              </a:buClr>
              <a:buSzTx/>
              <a:buFont typeface="Wingdings" panose="05000000000000000000" pitchFamily="2" charset="2"/>
            </a:pPr>
            <a:endParaRPr lang="en-US" altLang="zh-CN" sz="2400" b="1" dirty="0">
              <a:ea typeface="宋体" panose="02010600030101010101" pitchFamily="2" charset="-122"/>
            </a:endParaRPr>
          </a:p>
          <a:p>
            <a:pPr lvl="1">
              <a:buClr>
                <a:schemeClr val="tx2"/>
              </a:buClr>
              <a:buFont typeface="Wingdings" panose="05000000000000000000" pitchFamily="2" charset="2"/>
              <a:buNone/>
            </a:pPr>
            <a:endParaRPr lang="en-US" altLang="zh-CN" sz="2400" dirty="0">
              <a:ea typeface="宋体" panose="02010600030101010101" pitchFamily="2" charset="-122"/>
            </a:endParaRPr>
          </a:p>
        </p:txBody>
      </p:sp>
      <p:sp>
        <p:nvSpPr>
          <p:cNvPr id="56322" name="Rectangle 7"/>
          <p:cNvSpPr/>
          <p:nvPr/>
        </p:nvSpPr>
        <p:spPr>
          <a:xfrm>
            <a:off x="0" y="281940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56323" name="Rectangle 9"/>
          <p:cNvSpPr/>
          <p:nvPr/>
        </p:nvSpPr>
        <p:spPr>
          <a:xfrm>
            <a:off x="0" y="3548063"/>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graphicFrame>
        <p:nvGraphicFramePr>
          <p:cNvPr id="12" name="表格 11"/>
          <p:cNvGraphicFramePr>
            <a:graphicFrameLocks noGrp="1"/>
          </p:cNvGraphicFramePr>
          <p:nvPr>
            <p:custDataLst>
              <p:tags r:id="rId1"/>
            </p:custDataLst>
          </p:nvPr>
        </p:nvGraphicFramePr>
        <p:xfrm>
          <a:off x="1524000" y="1600200"/>
          <a:ext cx="6052820" cy="2880360"/>
        </p:xfrm>
        <a:graphic>
          <a:graphicData uri="http://schemas.openxmlformats.org/drawingml/2006/table">
            <a:tbl>
              <a:tblPr firstRow="1" bandRow="1">
                <a:tableStyleId>{5C22544A-7EE6-4342-B048-85BDC9FD1C3A}</a:tableStyleId>
              </a:tblPr>
              <a:tblGrid>
                <a:gridCol w="2461260"/>
                <a:gridCol w="2032000"/>
                <a:gridCol w="1559560"/>
              </a:tblGrid>
              <a:tr h="411480">
                <a:tc>
                  <a:txBody>
                    <a:bodyPr/>
                    <a:lstStyle/>
                    <a:p>
                      <a:pPr indent="266700" algn="l">
                        <a:lnSpc>
                          <a:spcPct val="150000"/>
                        </a:lnSpc>
                        <a:spcAft>
                          <a:spcPts val="0"/>
                        </a:spcAft>
                      </a:pPr>
                      <a:r>
                        <a:rPr lang="zh-CN" sz="1800" b="1" kern="100" dirty="0">
                          <a:latin typeface="宋体" panose="02010600030101010101" pitchFamily="2" charset="-122"/>
                          <a:ea typeface="宋体" panose="02010600030101010101" pitchFamily="2" charset="-122"/>
                          <a:cs typeface="Times New Roman" panose="02020603050405020304"/>
                        </a:rPr>
                        <a:t>应收账款账龄</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nchor="ctr"/>
                </a:tc>
                <a:tc>
                  <a:txBody>
                    <a:bodyPr/>
                    <a:lstStyle/>
                    <a:p>
                      <a:pPr indent="266700" algn="l">
                        <a:lnSpc>
                          <a:spcPct val="150000"/>
                        </a:lnSpc>
                        <a:spcAft>
                          <a:spcPts val="0"/>
                        </a:spcAft>
                      </a:pPr>
                      <a:r>
                        <a:rPr lang="zh-CN" sz="1800" b="1" kern="100">
                          <a:latin typeface="宋体" panose="02010600030101010101" pitchFamily="2" charset="-122"/>
                          <a:ea typeface="宋体" panose="02010600030101010101" pitchFamily="2" charset="-122"/>
                          <a:cs typeface="Times New Roman" panose="02020603050405020304"/>
                        </a:rPr>
                        <a:t>金</a:t>
                      </a:r>
                      <a:r>
                        <a:rPr lang="en-US" sz="1800" b="1" kern="100">
                          <a:latin typeface="宋体" panose="02010600030101010101" pitchFamily="2" charset="-122"/>
                          <a:ea typeface="宋体" panose="02010600030101010101" pitchFamily="2" charset="-122"/>
                          <a:cs typeface="Times New Roman" panose="02020603050405020304"/>
                        </a:rPr>
                        <a:t>  </a:t>
                      </a:r>
                      <a:r>
                        <a:rPr lang="zh-CN" sz="1800" b="1" kern="100">
                          <a:latin typeface="宋体" panose="02010600030101010101" pitchFamily="2" charset="-122"/>
                          <a:ea typeface="宋体" panose="02010600030101010101" pitchFamily="2" charset="-122"/>
                          <a:cs typeface="Times New Roman" panose="02020603050405020304"/>
                        </a:rPr>
                        <a:t>额</a:t>
                      </a:r>
                      <a:r>
                        <a:rPr lang="en-US" sz="1800" b="1" kern="100">
                          <a:latin typeface="宋体" panose="02010600030101010101" pitchFamily="2" charset="-122"/>
                          <a:ea typeface="宋体" panose="02010600030101010101" pitchFamily="2" charset="-122"/>
                          <a:cs typeface="Times New Roman" panose="02020603050405020304"/>
                        </a:rPr>
                        <a:t>(</a:t>
                      </a:r>
                      <a:r>
                        <a:rPr lang="zh-CN" sz="1800" b="1" kern="100">
                          <a:latin typeface="宋体" panose="02010600030101010101" pitchFamily="2" charset="-122"/>
                          <a:ea typeface="宋体" panose="02010600030101010101" pitchFamily="2" charset="-122"/>
                          <a:cs typeface="Times New Roman" panose="02020603050405020304"/>
                        </a:rPr>
                        <a:t>万元</a:t>
                      </a:r>
                      <a:r>
                        <a:rPr lang="en-US" sz="1800" b="1" kern="100">
                          <a:latin typeface="宋体" panose="02010600030101010101" pitchFamily="2" charset="-122"/>
                          <a:ea typeface="宋体" panose="02010600030101010101" pitchFamily="2" charset="-122"/>
                          <a:cs typeface="Times New Roman" panose="02020603050405020304"/>
                        </a:rPr>
                        <a:t>)</a:t>
                      </a:r>
                      <a:endParaRPr lang="zh-CN" sz="1800" b="1" kern="100">
                        <a:latin typeface="宋体" panose="02010600030101010101" pitchFamily="2" charset="-122"/>
                        <a:ea typeface="宋体" panose="02010600030101010101" pitchFamily="2" charset="-122"/>
                        <a:cs typeface="Times New Roman" panose="02020603050405020304"/>
                      </a:endParaRPr>
                    </a:p>
                  </a:txBody>
                  <a:tcPr marL="68580" marR="68580" marT="0" marB="0" anchor="ctr"/>
                </a:tc>
                <a:tc>
                  <a:txBody>
                    <a:bodyPr/>
                    <a:lstStyle/>
                    <a:p>
                      <a:pPr indent="266700" algn="l">
                        <a:lnSpc>
                          <a:spcPct val="150000"/>
                        </a:lnSpc>
                        <a:spcAft>
                          <a:spcPts val="0"/>
                        </a:spcAft>
                      </a:pPr>
                      <a:r>
                        <a:rPr lang="zh-CN" sz="1800" b="1" kern="100">
                          <a:latin typeface="宋体" panose="02010600030101010101" pitchFamily="2" charset="-122"/>
                          <a:ea typeface="宋体" panose="02010600030101010101" pitchFamily="2" charset="-122"/>
                          <a:cs typeface="Times New Roman" panose="02020603050405020304"/>
                        </a:rPr>
                        <a:t>比</a:t>
                      </a:r>
                      <a:r>
                        <a:rPr lang="en-US" sz="1800" b="1" kern="100">
                          <a:latin typeface="宋体" panose="02010600030101010101" pitchFamily="2" charset="-122"/>
                          <a:ea typeface="宋体" panose="02010600030101010101" pitchFamily="2" charset="-122"/>
                          <a:cs typeface="Times New Roman" panose="02020603050405020304"/>
                        </a:rPr>
                        <a:t>  </a:t>
                      </a:r>
                      <a:r>
                        <a:rPr lang="zh-CN" sz="1800" b="1" kern="100">
                          <a:latin typeface="宋体" panose="02010600030101010101" pitchFamily="2" charset="-122"/>
                          <a:ea typeface="宋体" panose="02010600030101010101" pitchFamily="2" charset="-122"/>
                          <a:cs typeface="Times New Roman" panose="02020603050405020304"/>
                        </a:rPr>
                        <a:t>重</a:t>
                      </a:r>
                      <a:r>
                        <a:rPr lang="en-US" sz="1800" b="1" kern="100">
                          <a:latin typeface="宋体" panose="02010600030101010101" pitchFamily="2" charset="-122"/>
                          <a:ea typeface="宋体" panose="02010600030101010101" pitchFamily="2" charset="-122"/>
                          <a:cs typeface="Times New Roman" panose="02020603050405020304"/>
                        </a:rPr>
                        <a:t>(%)</a:t>
                      </a:r>
                      <a:endParaRPr lang="zh-CN" sz="1800" b="1" kern="100">
                        <a:latin typeface="宋体" panose="02010600030101010101" pitchFamily="2" charset="-122"/>
                        <a:ea typeface="宋体" panose="02010600030101010101" pitchFamily="2" charset="-122"/>
                        <a:cs typeface="Times New Roman" panose="02020603050405020304"/>
                      </a:endParaRPr>
                    </a:p>
                  </a:txBody>
                  <a:tcPr marL="68580" marR="68580" marT="0" marB="0" anchor="ctr"/>
                </a:tc>
              </a:tr>
              <a:tr h="411480">
                <a:tc>
                  <a:txBody>
                    <a:bodyPr/>
                    <a:lstStyle/>
                    <a:p>
                      <a:pPr indent="266700" algn="l">
                        <a:lnSpc>
                          <a:spcPct val="150000"/>
                        </a:lnSpc>
                        <a:spcAft>
                          <a:spcPts val="0"/>
                        </a:spcAft>
                      </a:pPr>
                      <a:r>
                        <a:rPr lang="zh-CN" sz="1800" b="1" kern="100" dirty="0">
                          <a:latin typeface="宋体" panose="02010600030101010101" pitchFamily="2" charset="-122"/>
                          <a:ea typeface="宋体" panose="02010600030101010101" pitchFamily="2" charset="-122"/>
                          <a:cs typeface="Times New Roman" panose="02020603050405020304"/>
                        </a:rPr>
                        <a:t>信用期内</a:t>
                      </a:r>
                      <a:endParaRPr lang="zh-CN" sz="18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nchor="ctr"/>
                </a:tc>
                <a:tc>
                  <a:txBody>
                    <a:bodyPr/>
                    <a:lstStyle/>
                    <a:p>
                      <a:pPr indent="266700" algn="ctr">
                        <a:lnSpc>
                          <a:spcPct val="150000"/>
                        </a:lnSpc>
                        <a:spcAft>
                          <a:spcPts val="0"/>
                        </a:spcAft>
                      </a:pPr>
                      <a:r>
                        <a:rPr lang="en-US" sz="1800" b="1" kern="100" dirty="0">
                          <a:latin typeface="宋体" panose="02010600030101010101" pitchFamily="2" charset="-122"/>
                          <a:ea typeface="宋体" panose="02010600030101010101" pitchFamily="2" charset="-122"/>
                          <a:cs typeface="Times New Roman" panose="02020603050405020304"/>
                        </a:rPr>
                        <a:t>5000</a:t>
                      </a:r>
                      <a:endParaRPr lang="en-US" sz="18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nchor="ctr"/>
                </a:tc>
                <a:tc>
                  <a:txBody>
                    <a:bodyPr/>
                    <a:lstStyle/>
                    <a:p>
                      <a:pPr indent="266700" algn="ctr">
                        <a:lnSpc>
                          <a:spcPct val="150000"/>
                        </a:lnSpc>
                        <a:spcAft>
                          <a:spcPts val="0"/>
                        </a:spcAft>
                      </a:pPr>
                      <a:r>
                        <a:rPr lang="en-US" sz="1800" b="1" kern="100" dirty="0">
                          <a:latin typeface="宋体" panose="02010600030101010101" pitchFamily="2" charset="-122"/>
                          <a:ea typeface="宋体" panose="02010600030101010101" pitchFamily="2" charset="-122"/>
                          <a:cs typeface="Times New Roman" panose="02020603050405020304"/>
                        </a:rPr>
                        <a:t>50</a:t>
                      </a:r>
                      <a:endParaRPr lang="en-US" sz="18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nchor="ctr"/>
                </a:tc>
              </a:tr>
              <a:tr h="411480">
                <a:tc>
                  <a:txBody>
                    <a:bodyPr/>
                    <a:lstStyle/>
                    <a:p>
                      <a:pPr indent="266700" algn="l">
                        <a:lnSpc>
                          <a:spcPct val="150000"/>
                        </a:lnSpc>
                        <a:spcAft>
                          <a:spcPts val="0"/>
                        </a:spcAft>
                      </a:pPr>
                      <a:r>
                        <a:rPr lang="zh-CN" sz="1800" b="1" kern="100">
                          <a:latin typeface="宋体" panose="02010600030101010101" pitchFamily="2" charset="-122"/>
                          <a:ea typeface="宋体" panose="02010600030101010101" pitchFamily="2" charset="-122"/>
                          <a:cs typeface="Times New Roman" panose="02020603050405020304"/>
                        </a:rPr>
                        <a:t>逾期</a:t>
                      </a:r>
                      <a:r>
                        <a:rPr lang="en-US" sz="1800" b="1" kern="100">
                          <a:latin typeface="宋体" panose="02010600030101010101" pitchFamily="2" charset="-122"/>
                          <a:ea typeface="宋体" panose="02010600030101010101" pitchFamily="2" charset="-122"/>
                          <a:cs typeface="Times New Roman" panose="02020603050405020304"/>
                        </a:rPr>
                        <a:t>1</a:t>
                      </a:r>
                      <a:r>
                        <a:rPr lang="zh-CN" sz="1800" b="1" kern="100">
                          <a:latin typeface="宋体" panose="02010600030101010101" pitchFamily="2" charset="-122"/>
                          <a:ea typeface="宋体" panose="02010600030101010101" pitchFamily="2" charset="-122"/>
                          <a:cs typeface="Times New Roman" panose="02020603050405020304"/>
                        </a:rPr>
                        <a:t>个月内</a:t>
                      </a:r>
                      <a:endParaRPr lang="zh-CN" sz="18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sz="1800" b="1" kern="100" dirty="0">
                          <a:latin typeface="宋体" panose="02010600030101010101" pitchFamily="2" charset="-122"/>
                          <a:ea typeface="宋体" panose="02010600030101010101" pitchFamily="2" charset="-122"/>
                          <a:cs typeface="Times New Roman" panose="02020603050405020304"/>
                        </a:rPr>
                        <a:t>2800</a:t>
                      </a:r>
                      <a:endParaRPr lang="en-US" sz="18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sz="1800" b="1" kern="100" dirty="0">
                          <a:latin typeface="宋体" panose="02010600030101010101" pitchFamily="2" charset="-122"/>
                          <a:ea typeface="宋体" panose="02010600030101010101" pitchFamily="2" charset="-122"/>
                          <a:cs typeface="Times New Roman" panose="02020603050405020304"/>
                        </a:rPr>
                        <a:t>28</a:t>
                      </a:r>
                      <a:endParaRPr lang="en-US" sz="18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nchor="ctr"/>
                </a:tc>
              </a:tr>
              <a:tr h="411480">
                <a:tc>
                  <a:txBody>
                    <a:bodyPr/>
                    <a:lstStyle/>
                    <a:p>
                      <a:pPr indent="266700" algn="l">
                        <a:lnSpc>
                          <a:spcPct val="150000"/>
                        </a:lnSpc>
                        <a:spcAft>
                          <a:spcPts val="0"/>
                        </a:spcAft>
                      </a:pPr>
                      <a:r>
                        <a:rPr lang="zh-CN" sz="1800" b="1" kern="100">
                          <a:latin typeface="宋体" panose="02010600030101010101" pitchFamily="2" charset="-122"/>
                          <a:ea typeface="宋体" panose="02010600030101010101" pitchFamily="2" charset="-122"/>
                          <a:cs typeface="Times New Roman" panose="02020603050405020304"/>
                        </a:rPr>
                        <a:t>逾期</a:t>
                      </a:r>
                      <a:r>
                        <a:rPr lang="en-US" sz="1800" b="1" kern="100">
                          <a:latin typeface="宋体" panose="02010600030101010101" pitchFamily="2" charset="-122"/>
                          <a:ea typeface="宋体" panose="02010600030101010101" pitchFamily="2" charset="-122"/>
                          <a:cs typeface="Times New Roman" panose="02020603050405020304"/>
                        </a:rPr>
                        <a:t> 1</a:t>
                      </a:r>
                      <a:r>
                        <a:rPr lang="zh-CN" sz="1800" b="1" kern="100">
                          <a:latin typeface="宋体" panose="02010600030101010101" pitchFamily="2" charset="-122"/>
                          <a:ea typeface="宋体" panose="02010600030101010101" pitchFamily="2" charset="-122"/>
                          <a:cs typeface="Times New Roman" panose="02020603050405020304"/>
                        </a:rPr>
                        <a:t>个月至</a:t>
                      </a:r>
                      <a:r>
                        <a:rPr lang="en-US" sz="1800" b="1" kern="100">
                          <a:latin typeface="宋体" panose="02010600030101010101" pitchFamily="2" charset="-122"/>
                          <a:ea typeface="宋体" panose="02010600030101010101" pitchFamily="2" charset="-122"/>
                          <a:cs typeface="Times New Roman" panose="02020603050405020304"/>
                        </a:rPr>
                        <a:t>2</a:t>
                      </a:r>
                      <a:r>
                        <a:rPr lang="zh-CN" sz="1800" b="1" kern="100">
                          <a:latin typeface="宋体" panose="02010600030101010101" pitchFamily="2" charset="-122"/>
                          <a:ea typeface="宋体" panose="02010600030101010101" pitchFamily="2" charset="-122"/>
                          <a:cs typeface="Times New Roman" panose="02020603050405020304"/>
                        </a:rPr>
                        <a:t>个月</a:t>
                      </a:r>
                      <a:endParaRPr lang="zh-CN" sz="1800" b="1" kern="100">
                        <a:latin typeface="宋体" panose="02010600030101010101" pitchFamily="2" charset="-122"/>
                        <a:ea typeface="宋体" panose="02010600030101010101" pitchFamily="2" charset="-122"/>
                        <a:cs typeface="Times New Roman" panose="02020603050405020304"/>
                      </a:endParaRPr>
                    </a:p>
                  </a:txBody>
                  <a:tcPr marL="68580" marR="68580" marT="0" marB="0" anchor="ctr"/>
                </a:tc>
                <a:tc>
                  <a:txBody>
                    <a:bodyPr/>
                    <a:lstStyle/>
                    <a:p>
                      <a:pPr indent="266700" algn="ctr">
                        <a:lnSpc>
                          <a:spcPct val="150000"/>
                        </a:lnSpc>
                        <a:spcAft>
                          <a:spcPts val="0"/>
                        </a:spcAft>
                      </a:pPr>
                      <a:r>
                        <a:rPr lang="en-US" sz="1800" b="1" kern="100" dirty="0">
                          <a:latin typeface="宋体" panose="02010600030101010101" pitchFamily="2" charset="-122"/>
                          <a:ea typeface="宋体" panose="02010600030101010101" pitchFamily="2" charset="-122"/>
                          <a:cs typeface="Times New Roman" panose="02020603050405020304"/>
                        </a:rPr>
                        <a:t>1200</a:t>
                      </a:r>
                      <a:endParaRPr lang="en-US" sz="18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nchor="ctr"/>
                </a:tc>
                <a:tc>
                  <a:txBody>
                    <a:bodyPr/>
                    <a:lstStyle/>
                    <a:p>
                      <a:pPr indent="266700" algn="ctr">
                        <a:lnSpc>
                          <a:spcPct val="150000"/>
                        </a:lnSpc>
                        <a:spcAft>
                          <a:spcPts val="0"/>
                        </a:spcAft>
                      </a:pPr>
                      <a:r>
                        <a:rPr lang="en-US" sz="1800" b="1" kern="100" dirty="0">
                          <a:latin typeface="宋体" panose="02010600030101010101" pitchFamily="2" charset="-122"/>
                          <a:ea typeface="宋体" panose="02010600030101010101" pitchFamily="2" charset="-122"/>
                          <a:cs typeface="Times New Roman" panose="02020603050405020304"/>
                        </a:rPr>
                        <a:t>12</a:t>
                      </a:r>
                      <a:endParaRPr lang="en-US" sz="18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nchor="ctr"/>
                </a:tc>
              </a:tr>
              <a:tr h="411480">
                <a:tc>
                  <a:txBody>
                    <a:bodyPr/>
                    <a:lstStyle/>
                    <a:p>
                      <a:pPr indent="266700" algn="l">
                        <a:lnSpc>
                          <a:spcPct val="150000"/>
                        </a:lnSpc>
                        <a:spcAft>
                          <a:spcPts val="0"/>
                        </a:spcAft>
                      </a:pPr>
                      <a:r>
                        <a:rPr lang="zh-CN" sz="1800" b="1" kern="100">
                          <a:latin typeface="宋体" panose="02010600030101010101" pitchFamily="2" charset="-122"/>
                          <a:ea typeface="宋体" panose="02010600030101010101" pitchFamily="2" charset="-122"/>
                          <a:cs typeface="Times New Roman" panose="02020603050405020304"/>
                        </a:rPr>
                        <a:t>逾期</a:t>
                      </a:r>
                      <a:r>
                        <a:rPr lang="en-US" sz="1800" b="1" kern="100">
                          <a:latin typeface="宋体" panose="02010600030101010101" pitchFamily="2" charset="-122"/>
                          <a:ea typeface="宋体" panose="02010600030101010101" pitchFamily="2" charset="-122"/>
                          <a:cs typeface="Times New Roman" panose="02020603050405020304"/>
                        </a:rPr>
                        <a:t>2</a:t>
                      </a:r>
                      <a:r>
                        <a:rPr lang="zh-CN" sz="1800" b="1" kern="100">
                          <a:latin typeface="宋体" panose="02010600030101010101" pitchFamily="2" charset="-122"/>
                          <a:ea typeface="宋体" panose="02010600030101010101" pitchFamily="2" charset="-122"/>
                          <a:cs typeface="Times New Roman" panose="02020603050405020304"/>
                        </a:rPr>
                        <a:t>个月至</a:t>
                      </a:r>
                      <a:r>
                        <a:rPr lang="en-US" sz="1800" b="1" kern="100">
                          <a:latin typeface="宋体" panose="02010600030101010101" pitchFamily="2" charset="-122"/>
                          <a:ea typeface="宋体" panose="02010600030101010101" pitchFamily="2" charset="-122"/>
                          <a:cs typeface="Times New Roman" panose="02020603050405020304"/>
                        </a:rPr>
                        <a:t>3</a:t>
                      </a:r>
                      <a:r>
                        <a:rPr lang="zh-CN" sz="1800" b="1" kern="100">
                          <a:latin typeface="宋体" panose="02010600030101010101" pitchFamily="2" charset="-122"/>
                          <a:ea typeface="宋体" panose="02010600030101010101" pitchFamily="2" charset="-122"/>
                          <a:cs typeface="Times New Roman" panose="02020603050405020304"/>
                        </a:rPr>
                        <a:t>个月</a:t>
                      </a:r>
                      <a:endParaRPr lang="zh-CN" sz="1800" b="1" kern="100">
                        <a:latin typeface="宋体" panose="02010600030101010101" pitchFamily="2" charset="-122"/>
                        <a:ea typeface="宋体" panose="02010600030101010101" pitchFamily="2" charset="-122"/>
                        <a:cs typeface="Times New Roman" panose="02020603050405020304"/>
                      </a:endParaRPr>
                    </a:p>
                  </a:txBody>
                  <a:tcPr marL="68580" marR="68580" marT="0" marB="0" anchor="ctr"/>
                </a:tc>
                <a:tc>
                  <a:txBody>
                    <a:bodyPr/>
                    <a:lstStyle/>
                    <a:p>
                      <a:pPr indent="266700" algn="ctr">
                        <a:lnSpc>
                          <a:spcPct val="150000"/>
                        </a:lnSpc>
                        <a:spcAft>
                          <a:spcPts val="0"/>
                        </a:spcAft>
                      </a:pPr>
                      <a:r>
                        <a:rPr lang="en-US" sz="1800" b="1" kern="100" dirty="0">
                          <a:latin typeface="宋体" panose="02010600030101010101" pitchFamily="2" charset="-122"/>
                          <a:ea typeface="宋体" panose="02010600030101010101" pitchFamily="2" charset="-122"/>
                          <a:cs typeface="Times New Roman" panose="02020603050405020304"/>
                        </a:rPr>
                        <a:t>700</a:t>
                      </a:r>
                      <a:endParaRPr lang="en-US" sz="18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nchor="ctr"/>
                </a:tc>
                <a:tc>
                  <a:txBody>
                    <a:bodyPr/>
                    <a:lstStyle/>
                    <a:p>
                      <a:pPr indent="266700" algn="ctr">
                        <a:lnSpc>
                          <a:spcPct val="150000"/>
                        </a:lnSpc>
                        <a:spcAft>
                          <a:spcPts val="0"/>
                        </a:spcAft>
                      </a:pPr>
                      <a:r>
                        <a:rPr lang="en-US" sz="1800" b="1" kern="100" dirty="0">
                          <a:latin typeface="宋体" panose="02010600030101010101" pitchFamily="2" charset="-122"/>
                          <a:ea typeface="宋体" panose="02010600030101010101" pitchFamily="2" charset="-122"/>
                          <a:cs typeface="Times New Roman" panose="02020603050405020304"/>
                        </a:rPr>
                        <a:t>7</a:t>
                      </a:r>
                      <a:endParaRPr lang="en-US" sz="18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nchor="ctr"/>
                </a:tc>
              </a:tr>
              <a:tr h="411480">
                <a:tc>
                  <a:txBody>
                    <a:bodyPr/>
                    <a:lstStyle/>
                    <a:p>
                      <a:pPr indent="266700" algn="l">
                        <a:lnSpc>
                          <a:spcPct val="150000"/>
                        </a:lnSpc>
                        <a:spcAft>
                          <a:spcPts val="0"/>
                        </a:spcAft>
                      </a:pPr>
                      <a:r>
                        <a:rPr lang="zh-CN" sz="1800" b="1" kern="100">
                          <a:latin typeface="宋体" panose="02010600030101010101" pitchFamily="2" charset="-122"/>
                          <a:ea typeface="宋体" panose="02010600030101010101" pitchFamily="2" charset="-122"/>
                          <a:cs typeface="Times New Roman" panose="02020603050405020304"/>
                        </a:rPr>
                        <a:t>逾期 </a:t>
                      </a:r>
                      <a:r>
                        <a:rPr lang="en-US" sz="1800" b="1" kern="100">
                          <a:latin typeface="宋体" panose="02010600030101010101" pitchFamily="2" charset="-122"/>
                          <a:ea typeface="宋体" panose="02010600030101010101" pitchFamily="2" charset="-122"/>
                          <a:cs typeface="Times New Roman" panose="02020603050405020304"/>
                        </a:rPr>
                        <a:t>3</a:t>
                      </a:r>
                      <a:r>
                        <a:rPr lang="zh-CN" sz="1800" b="1" kern="100">
                          <a:latin typeface="宋体" panose="02010600030101010101" pitchFamily="2" charset="-122"/>
                          <a:ea typeface="宋体" panose="02010600030101010101" pitchFamily="2" charset="-122"/>
                          <a:cs typeface="Times New Roman" panose="02020603050405020304"/>
                        </a:rPr>
                        <a:t>个月以上</a:t>
                      </a:r>
                      <a:endParaRPr lang="zh-CN" sz="1800" b="1" kern="100">
                        <a:latin typeface="宋体" panose="02010600030101010101" pitchFamily="2" charset="-122"/>
                        <a:ea typeface="宋体" panose="02010600030101010101" pitchFamily="2" charset="-122"/>
                        <a:cs typeface="Times New Roman" panose="02020603050405020304"/>
                      </a:endParaRPr>
                    </a:p>
                  </a:txBody>
                  <a:tcPr marL="68580" marR="68580" marT="0" marB="0" anchor="ctr"/>
                </a:tc>
                <a:tc>
                  <a:txBody>
                    <a:bodyPr/>
                    <a:lstStyle/>
                    <a:p>
                      <a:pPr indent="266700" algn="ctr">
                        <a:lnSpc>
                          <a:spcPct val="150000"/>
                        </a:lnSpc>
                        <a:spcAft>
                          <a:spcPts val="0"/>
                        </a:spcAft>
                      </a:pPr>
                      <a:r>
                        <a:rPr lang="en-US" sz="1800" b="1" kern="100">
                          <a:latin typeface="宋体" panose="02010600030101010101" pitchFamily="2" charset="-122"/>
                          <a:ea typeface="宋体" panose="02010600030101010101" pitchFamily="2" charset="-122"/>
                          <a:cs typeface="Times New Roman" panose="02020603050405020304"/>
                        </a:rPr>
                        <a:t>300</a:t>
                      </a:r>
                      <a:endParaRPr lang="en-US" sz="1800" b="1" kern="100">
                        <a:latin typeface="宋体" panose="02010600030101010101" pitchFamily="2" charset="-122"/>
                        <a:ea typeface="宋体" panose="02010600030101010101" pitchFamily="2" charset="-122"/>
                        <a:cs typeface="Times New Roman" panose="02020603050405020304"/>
                      </a:endParaRPr>
                    </a:p>
                  </a:txBody>
                  <a:tcPr marL="68580" marR="68580" marT="0" marB="0" anchor="ctr"/>
                </a:tc>
                <a:tc>
                  <a:txBody>
                    <a:bodyPr/>
                    <a:lstStyle/>
                    <a:p>
                      <a:pPr indent="266700" algn="ctr">
                        <a:lnSpc>
                          <a:spcPct val="150000"/>
                        </a:lnSpc>
                        <a:spcAft>
                          <a:spcPts val="0"/>
                        </a:spcAft>
                      </a:pPr>
                      <a:r>
                        <a:rPr lang="en-US" sz="1800" b="1" kern="100" dirty="0">
                          <a:latin typeface="宋体" panose="02010600030101010101" pitchFamily="2" charset="-122"/>
                          <a:ea typeface="宋体" panose="02010600030101010101" pitchFamily="2" charset="-122"/>
                          <a:cs typeface="Times New Roman" panose="02020603050405020304"/>
                        </a:rPr>
                        <a:t>3</a:t>
                      </a:r>
                      <a:endParaRPr lang="en-US" sz="18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nchor="ctr"/>
                </a:tc>
              </a:tr>
              <a:tr h="411480">
                <a:tc>
                  <a:txBody>
                    <a:bodyPr/>
                    <a:lstStyle/>
                    <a:p>
                      <a:pPr indent="266700" algn="l">
                        <a:lnSpc>
                          <a:spcPct val="150000"/>
                        </a:lnSpc>
                        <a:spcAft>
                          <a:spcPts val="0"/>
                        </a:spcAft>
                      </a:pPr>
                      <a:r>
                        <a:rPr lang="zh-CN" sz="1800" b="1" kern="100">
                          <a:latin typeface="宋体" panose="02010600030101010101" pitchFamily="2" charset="-122"/>
                          <a:ea typeface="宋体" panose="02010600030101010101" pitchFamily="2" charset="-122"/>
                          <a:cs typeface="Times New Roman" panose="02020603050405020304"/>
                        </a:rPr>
                        <a:t>合</a:t>
                      </a:r>
                      <a:r>
                        <a:rPr lang="en-US" sz="1800" b="1" kern="100">
                          <a:latin typeface="宋体" panose="02010600030101010101" pitchFamily="2" charset="-122"/>
                          <a:ea typeface="宋体" panose="02010600030101010101" pitchFamily="2" charset="-122"/>
                          <a:cs typeface="Times New Roman" panose="02020603050405020304"/>
                        </a:rPr>
                        <a:t>     </a:t>
                      </a:r>
                      <a:r>
                        <a:rPr lang="zh-CN" sz="1800" b="1" kern="100">
                          <a:latin typeface="宋体" panose="02010600030101010101" pitchFamily="2" charset="-122"/>
                          <a:ea typeface="宋体" panose="02010600030101010101" pitchFamily="2" charset="-122"/>
                          <a:cs typeface="Times New Roman" panose="02020603050405020304"/>
                        </a:rPr>
                        <a:t>计</a:t>
                      </a:r>
                      <a:endParaRPr lang="zh-CN" sz="1800" b="1" kern="100">
                        <a:latin typeface="宋体" panose="02010600030101010101" pitchFamily="2" charset="-122"/>
                        <a:ea typeface="宋体" panose="02010600030101010101" pitchFamily="2" charset="-122"/>
                        <a:cs typeface="Times New Roman" panose="02020603050405020304"/>
                      </a:endParaRPr>
                    </a:p>
                  </a:txBody>
                  <a:tcPr marL="68580" marR="68580" marT="0" marB="0" anchor="ctr"/>
                </a:tc>
                <a:tc>
                  <a:txBody>
                    <a:bodyPr/>
                    <a:lstStyle/>
                    <a:p>
                      <a:pPr indent="266700" algn="ctr">
                        <a:lnSpc>
                          <a:spcPct val="150000"/>
                        </a:lnSpc>
                        <a:spcAft>
                          <a:spcPts val="0"/>
                        </a:spcAft>
                      </a:pPr>
                      <a:r>
                        <a:rPr lang="en-US" sz="1800" b="1" kern="100">
                          <a:latin typeface="宋体" panose="02010600030101010101" pitchFamily="2" charset="-122"/>
                          <a:ea typeface="宋体" panose="02010600030101010101" pitchFamily="2" charset="-122"/>
                          <a:cs typeface="Times New Roman" panose="02020603050405020304"/>
                        </a:rPr>
                        <a:t>10000</a:t>
                      </a:r>
                      <a:endParaRPr lang="en-US" sz="1800" b="1" kern="100">
                        <a:latin typeface="宋体" panose="02010600030101010101" pitchFamily="2" charset="-122"/>
                        <a:ea typeface="宋体" panose="02010600030101010101" pitchFamily="2" charset="-122"/>
                        <a:cs typeface="Times New Roman" panose="02020603050405020304"/>
                      </a:endParaRPr>
                    </a:p>
                  </a:txBody>
                  <a:tcPr marL="68580" marR="68580" marT="0" marB="0" anchor="ctr"/>
                </a:tc>
                <a:tc>
                  <a:txBody>
                    <a:bodyPr/>
                    <a:lstStyle/>
                    <a:p>
                      <a:pPr indent="266700" algn="ctr">
                        <a:lnSpc>
                          <a:spcPct val="150000"/>
                        </a:lnSpc>
                        <a:spcAft>
                          <a:spcPts val="0"/>
                        </a:spcAft>
                      </a:pPr>
                      <a:r>
                        <a:rPr lang="en-US" sz="1800" b="1" kern="100" dirty="0">
                          <a:latin typeface="宋体" panose="02010600030101010101" pitchFamily="2" charset="-122"/>
                          <a:ea typeface="宋体" panose="02010600030101010101" pitchFamily="2" charset="-122"/>
                          <a:cs typeface="Times New Roman" panose="02020603050405020304"/>
                        </a:rPr>
                        <a:t>100</a:t>
                      </a:r>
                      <a:endParaRPr lang="en-US" sz="18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nchor="ctr"/>
                </a:tc>
              </a:tr>
            </a:tbl>
          </a:graphicData>
        </a:graphic>
      </p:graphicFrame>
      <p:sp>
        <p:nvSpPr>
          <p:cNvPr id="56358" name="Rectangle 4"/>
          <p:cNvSpPr/>
          <p:nvPr/>
        </p:nvSpPr>
        <p:spPr>
          <a:xfrm>
            <a:off x="2514600" y="1143159"/>
            <a:ext cx="3051810" cy="368300"/>
          </a:xfrm>
          <a:prstGeom prst="rect">
            <a:avLst/>
          </a:prstGeom>
          <a:noFill/>
          <a:ln w="9525">
            <a:noFill/>
          </a:ln>
        </p:spPr>
        <p:txBody>
          <a:bodyPr wrap="none" anchor="ctr" anchorCtr="0">
            <a:spAutoFit/>
          </a:bodyPr>
          <a:p>
            <a:pPr eaLnBrk="0" hangingPunct="0"/>
            <a:r>
              <a:rPr lang="en-US" altLang="zh-CN" dirty="0">
                <a:latin typeface="宋体" panose="02010600030101010101" pitchFamily="2" charset="-122"/>
                <a:ea typeface="宋体" panose="02010600030101010101" pitchFamily="2" charset="-122"/>
              </a:rPr>
              <a:t>       </a:t>
            </a:r>
            <a:r>
              <a:rPr lang="zh-CN" altLang="en-US" b="1" dirty="0">
                <a:latin typeface="宋体" panose="02010600030101010101" pitchFamily="2" charset="-122"/>
                <a:ea typeface="宋体" panose="02010600030101010101" pitchFamily="2" charset="-122"/>
              </a:rPr>
              <a:t>应收账款账龄结构表</a:t>
            </a:r>
            <a:endParaRPr lang="zh-CN" altLang="en-US" b="1" dirty="0">
              <a:latin typeface="Arial" panose="020B0604020202020204" pitchFamily="34" charset="0"/>
              <a:ea typeface="宋体" panose="02010600030101010101" pitchFamily="2" charset="-122"/>
            </a:endParaRPr>
          </a:p>
        </p:txBody>
      </p:sp>
      <p:sp>
        <p:nvSpPr>
          <p:cNvPr id="8" name="TextBox 7"/>
          <p:cNvSpPr txBox="1"/>
          <p:nvPr/>
        </p:nvSpPr>
        <p:spPr>
          <a:xfrm>
            <a:off x="150495" y="4572000"/>
            <a:ext cx="8993505" cy="2030095"/>
          </a:xfrm>
          <a:prstGeom prst="rect">
            <a:avLst/>
          </a:prstGeom>
          <a:noFill/>
        </p:spPr>
        <p:txBody>
          <a:bodyPr wrap="square" rtlCol="0">
            <a:spAutoFit/>
          </a:bodyPr>
          <a:lstStyle/>
          <a:p>
            <a:pPr marR="0" defTabSz="914400">
              <a:buClrTx/>
              <a:buSzTx/>
              <a:buFontTx/>
              <a:buNone/>
              <a:defRPr/>
            </a:pP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该公司按如下标准提取应收账款坏账准备金：</a:t>
            </a:r>
            <a:endParaRPr kumimoji="0" lang="en-US" altLang="zh-CN" sz="1800" b="1" kern="1200" cap="none" spc="0" normalizeH="0" baseline="0" noProof="0" dirty="0" smtClean="0">
              <a:latin typeface="宋体" panose="02010600030101010101" pitchFamily="2" charset="-122"/>
              <a:ea typeface="宋体" panose="02010600030101010101" pitchFamily="2" charset="-122"/>
              <a:cs typeface="+mn-cs"/>
            </a:endParaRPr>
          </a:p>
          <a:p>
            <a:pPr marR="0" indent="457200" defTabSz="914400">
              <a:buClrTx/>
              <a:buSzTx/>
              <a:buFontTx/>
              <a:buNone/>
              <a:defRPr/>
            </a:pP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信用期内</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按该部分应收账款余额</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1%</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计提；逾期</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1</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个月以内的</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按该部分应收账款余额的</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2%</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计提；逾期</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1</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个月至</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2</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个月的按该部分应收账款余额的</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3%</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计提；逾期</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2</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个月至</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3</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个月的</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 </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该部分按应收账余额的</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5%</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计提；逾期</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3</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个月以上</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按其余额的</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8%</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计提。则该企业计提的坏账准备金的计算如下</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a:t>
            </a:r>
            <a:endParaRPr kumimoji="0" lang="zh-CN" altLang="en-US" sz="1800" b="1" kern="1200" cap="none" spc="0" normalizeH="0" baseline="0" noProof="0" dirty="0" smtClean="0">
              <a:latin typeface="宋体" panose="02010600030101010101" pitchFamily="2" charset="-122"/>
              <a:ea typeface="宋体" panose="02010600030101010101" pitchFamily="2" charset="-122"/>
              <a:cs typeface="+mn-cs"/>
            </a:endParaRPr>
          </a:p>
          <a:p>
            <a:pPr marR="0" defTabSz="914400">
              <a:buClrTx/>
              <a:buSzTx/>
              <a:buFontTx/>
              <a:buNone/>
              <a:defRPr/>
            </a:pP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应计提的坏账准备金</a:t>
            </a:r>
            <a:endParaRPr kumimoji="0" lang="zh-CN" altLang="en-US" sz="1800" b="1" kern="1200" cap="none" spc="0" normalizeH="0" baseline="0" noProof="0" dirty="0" smtClean="0">
              <a:latin typeface="宋体" panose="02010600030101010101" pitchFamily="2" charset="-122"/>
              <a:ea typeface="宋体" panose="02010600030101010101" pitchFamily="2" charset="-122"/>
              <a:cs typeface="+mn-cs"/>
            </a:endParaRPr>
          </a:p>
          <a:p>
            <a:pPr marR="0" defTabSz="914400">
              <a:buClrTx/>
              <a:buSzTx/>
              <a:buFontTx/>
              <a:buNone/>
              <a:defRPr/>
            </a:pP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5000</a:t>
            </a:r>
            <a:r>
              <a:rPr kumimoji="0" lang="en-US" altLang="zh-CN" sz="1800" b="1" kern="1200" cap="none" spc="0" normalizeH="0" baseline="0" noProof="0" dirty="0" smtClean="0">
                <a:latin typeface="宋体" panose="02010600030101010101" pitchFamily="2" charset="-122"/>
                <a:ea typeface="宋体" panose="02010600030101010101" pitchFamily="2" charset="-122"/>
                <a:cs typeface="+mn-cs"/>
              </a:rPr>
              <a:t>×</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1%+2800</a:t>
            </a:r>
            <a:r>
              <a:rPr kumimoji="0" lang="en-US" altLang="zh-CN" sz="1800" b="1" kern="1200" cap="none" spc="0" normalizeH="0" baseline="0" noProof="0" dirty="0" smtClean="0">
                <a:latin typeface="宋体" panose="02010600030101010101" pitchFamily="2" charset="-122"/>
                <a:ea typeface="宋体" panose="02010600030101010101" pitchFamily="2" charset="-122"/>
                <a:cs typeface="+mn-cs"/>
              </a:rPr>
              <a:t>×</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2%+1200</a:t>
            </a:r>
            <a:r>
              <a:rPr kumimoji="0" lang="en-US" altLang="zh-CN" sz="1800" b="1" kern="1200" cap="none" spc="0" normalizeH="0" baseline="0" noProof="0" dirty="0" smtClean="0">
                <a:latin typeface="宋体" panose="02010600030101010101" pitchFamily="2" charset="-122"/>
                <a:ea typeface="宋体" panose="02010600030101010101" pitchFamily="2" charset="-122"/>
                <a:cs typeface="+mn-cs"/>
              </a:rPr>
              <a:t>×</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3%+700</a:t>
            </a:r>
            <a:r>
              <a:rPr kumimoji="0" lang="en-US" altLang="zh-CN" sz="1800" b="1" kern="1200" cap="none" spc="0" normalizeH="0" baseline="0" noProof="0" dirty="0" smtClean="0">
                <a:latin typeface="宋体" panose="02010600030101010101" pitchFamily="2" charset="-122"/>
                <a:ea typeface="宋体" panose="02010600030101010101" pitchFamily="2" charset="-122"/>
                <a:cs typeface="+mn-cs"/>
              </a:rPr>
              <a:t>×</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5%+300</a:t>
            </a:r>
            <a:r>
              <a:rPr kumimoji="0" lang="en-US" altLang="zh-CN" sz="1800" b="1" kern="1200" cap="none" spc="0" normalizeH="0" baseline="0" noProof="0" dirty="0" smtClean="0">
                <a:latin typeface="宋体" panose="02010600030101010101" pitchFamily="2" charset="-122"/>
                <a:ea typeface="宋体" panose="02010600030101010101" pitchFamily="2" charset="-122"/>
                <a:cs typeface="+mn-cs"/>
              </a:rPr>
              <a:t>×</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8%</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201( </a:t>
            </a:r>
            <a:r>
              <a:rPr kumimoji="0" lang="zh-CN" altLang="en-US" sz="1800" b="1" kern="1200" cap="none" spc="0" normalizeH="0" baseline="0" noProof="0" dirty="0" smtClean="0">
                <a:latin typeface="宋体" panose="02010600030101010101" pitchFamily="2" charset="-122"/>
                <a:ea typeface="宋体" panose="02010600030101010101" pitchFamily="2" charset="-122"/>
                <a:cs typeface="+mn-cs"/>
              </a:rPr>
              <a:t>万元</a:t>
            </a:r>
            <a:r>
              <a:rPr kumimoji="0" lang="en-US" sz="1800" b="1" kern="1200" cap="none" spc="0" normalizeH="0" baseline="0" noProof="0" dirty="0" smtClean="0">
                <a:latin typeface="宋体" panose="02010600030101010101" pitchFamily="2" charset="-122"/>
                <a:ea typeface="宋体" panose="02010600030101010101" pitchFamily="2" charset="-122"/>
                <a:cs typeface="+mn-cs"/>
              </a:rPr>
              <a:t>)</a:t>
            </a:r>
            <a:endParaRPr kumimoji="0" lang="zh-CN" altLang="en-US" sz="1800" b="1" kern="1200" cap="none" spc="0" normalizeH="0" baseline="0" noProof="0" dirty="0" smtClean="0">
              <a:latin typeface="宋体" panose="02010600030101010101" pitchFamily="2" charset="-122"/>
              <a:ea typeface="宋体" panose="02010600030101010101" pitchFamily="2" charset="-122"/>
              <a:cs typeface="+mn-cs"/>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46380" y="304800"/>
            <a:ext cx="8681720" cy="5631180"/>
          </a:xfrm>
          <a:prstGeom prst="rect">
            <a:avLst/>
          </a:prstGeom>
          <a:noFill/>
          <a:ln w="9525">
            <a:noFill/>
          </a:ln>
        </p:spPr>
        <p:txBody>
          <a:bodyPr wrap="square">
            <a:spAutoFit/>
          </a:bodyPr>
          <a:p>
            <a:pPr>
              <a:lnSpc>
                <a:spcPct val="150000"/>
              </a:lnSpc>
            </a:pPr>
            <a:r>
              <a:rPr lang="zh-CN" sz="2400" b="1">
                <a:solidFill>
                  <a:srgbClr val="FF0000"/>
                </a:solidFill>
                <a:latin typeface="Calibri" panose="020F0502020204030204" charset="0"/>
                <a:ea typeface="宋体" panose="02010600030101010101" pitchFamily="2" charset="-122"/>
              </a:rPr>
              <a:t>（三）应收账款收现保证率分析</a:t>
            </a:r>
            <a:r>
              <a:rPr lang="zh-CN" sz="2400" b="1">
                <a:solidFill>
                  <a:srgbClr val="FF0000"/>
                </a:solidFill>
                <a:ea typeface="宋体" panose="02010600030101010101" pitchFamily="2" charset="-122"/>
              </a:rPr>
              <a:t></a:t>
            </a:r>
            <a:r>
              <a:rPr lang="zh-CN" sz="2400" b="1">
                <a:ea typeface="宋体" panose="02010600030101010101" pitchFamily="2" charset="-122"/>
              </a:rPr>
              <a:t>应收账款收现保证率是指在一定会计期间内必须收现的应收账款占全部应收账款（</a:t>
            </a:r>
            <a:r>
              <a:rPr lang="en-US" sz="2400" b="1">
                <a:latin typeface="Times New Roman" panose="02020603050405020304" pitchFamily="18" charset="0"/>
                <a:ea typeface="宋体" panose="02010600030101010101" pitchFamily="2" charset="-122"/>
              </a:rPr>
              <a:t>R</a:t>
            </a:r>
            <a:r>
              <a:rPr lang="zh-CN" sz="2400" b="1">
                <a:ea typeface="宋体" panose="02010600030101010101" pitchFamily="2" charset="-122"/>
              </a:rPr>
              <a:t>）的比重。所谓的必须收现的应收账款是指在一定会计期间内，为了企业正常的现金流转，特别是满足具有刚性的约束的纳税及偿付不能展期的到期债务的需要，而必须通过应收账款收现来补充的现金，其数值等于当期必要现金支付总额（</a:t>
            </a:r>
            <a:r>
              <a:rPr lang="en-US" sz="2400" b="1">
                <a:latin typeface="Times New Roman" panose="02020603050405020304" pitchFamily="18" charset="0"/>
                <a:ea typeface="宋体" panose="02010600030101010101" pitchFamily="2" charset="-122"/>
              </a:rPr>
              <a:t>CB</a:t>
            </a:r>
            <a:r>
              <a:rPr lang="zh-CN" sz="2400" b="1">
                <a:ea typeface="宋体" panose="02010600030101010101" pitchFamily="2" charset="-122"/>
              </a:rPr>
              <a:t>）与当期其他稳定可靠地现金流入总额（</a:t>
            </a:r>
            <a:r>
              <a:rPr lang="en-US" sz="2400" b="1">
                <a:latin typeface="Times New Roman" panose="02020603050405020304" pitchFamily="18" charset="0"/>
                <a:ea typeface="宋体" panose="02010600030101010101" pitchFamily="2" charset="-122"/>
              </a:rPr>
              <a:t>CW</a:t>
            </a:r>
            <a:r>
              <a:rPr lang="zh-CN" sz="2400" b="1">
                <a:ea typeface="宋体" panose="02010600030101010101" pitchFamily="2" charset="-122"/>
              </a:rPr>
              <a:t>）之间的差额。即必须收现的应收账款＝</a:t>
            </a:r>
            <a:r>
              <a:rPr lang="en-US" sz="2400" b="1">
                <a:latin typeface="Times New Roman" panose="02020603050405020304" pitchFamily="18" charset="0"/>
                <a:ea typeface="宋体" panose="02010600030101010101" pitchFamily="2" charset="-122"/>
              </a:rPr>
              <a:t>CB</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CW</a:t>
            </a:r>
            <a:r>
              <a:rPr lang="zh-CN" sz="2400" b="1">
                <a:ea typeface="宋体" panose="02010600030101010101" pitchFamily="2" charset="-122"/>
              </a:rPr>
              <a:t>应收账款保证率＝（</a:t>
            </a:r>
            <a:r>
              <a:rPr lang="en-US" sz="2400" b="1">
                <a:latin typeface="Times New Roman" panose="02020603050405020304" pitchFamily="18" charset="0"/>
                <a:ea typeface="宋体" panose="02010600030101010101" pitchFamily="2" charset="-122"/>
              </a:rPr>
              <a:t>CB</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CW</a:t>
            </a:r>
            <a:r>
              <a:rPr lang="zh-CN" sz="2400" b="1">
                <a:ea typeface="宋体" panose="02010600030101010101" pitchFamily="2" charset="-122"/>
              </a:rPr>
              <a:t>）</a:t>
            </a:r>
            <a:r>
              <a:rPr lang="en-US" sz="2400" b="1">
                <a:latin typeface="Times New Roman" panose="02020603050405020304" pitchFamily="18" charset="0"/>
                <a:ea typeface="宋体" panose="02010600030101010101" pitchFamily="2" charset="-122"/>
              </a:rPr>
              <a:t>÷R</a:t>
            </a:r>
            <a:endParaRPr lang="en-US" altLang="en-US" sz="2400" b="1">
              <a:latin typeface="Times New Roman" panose="02020603050405020304" pitchFamily="18" charset="0"/>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290" name="Group 12"/>
          <p:cNvGrpSpPr/>
          <p:nvPr/>
        </p:nvGrpSpPr>
        <p:grpSpPr>
          <a:xfrm rot="10082854">
            <a:off x="6127750" y="2644775"/>
            <a:ext cx="1196975" cy="303213"/>
            <a:chOff x="2598" y="1026"/>
            <a:chExt cx="957" cy="242"/>
          </a:xfrm>
        </p:grpSpPr>
        <p:grpSp>
          <p:nvGrpSpPr>
            <p:cNvPr id="12291" name="Group 13"/>
            <p:cNvGrpSpPr/>
            <p:nvPr/>
          </p:nvGrpSpPr>
          <p:grpSpPr>
            <a:xfrm rot="-9970459" flipH="1" flipV="1">
              <a:off x="2598" y="1026"/>
              <a:ext cx="957" cy="242"/>
              <a:chOff x="2532" y="1051"/>
              <a:chExt cx="893" cy="246"/>
            </a:xfrm>
          </p:grpSpPr>
          <p:grpSp>
            <p:nvGrpSpPr>
              <p:cNvPr id="12292" name="Group 14"/>
              <p:cNvGrpSpPr/>
              <p:nvPr/>
            </p:nvGrpSpPr>
            <p:grpSpPr>
              <a:xfrm>
                <a:off x="2532" y="1051"/>
                <a:ext cx="743" cy="185"/>
                <a:chOff x="1565" y="2568"/>
                <a:chExt cx="1118" cy="279"/>
              </a:xfrm>
            </p:grpSpPr>
            <p:sp>
              <p:nvSpPr>
                <p:cNvPr id="12293"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294"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295"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296"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2297" name="Group 19"/>
              <p:cNvGrpSpPr/>
              <p:nvPr/>
            </p:nvGrpSpPr>
            <p:grpSpPr>
              <a:xfrm rot="1353540">
                <a:off x="2682" y="1111"/>
                <a:ext cx="743" cy="186"/>
                <a:chOff x="1565" y="2568"/>
                <a:chExt cx="1118" cy="279"/>
              </a:xfrm>
            </p:grpSpPr>
            <p:sp>
              <p:nvSpPr>
                <p:cNvPr id="12298"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299"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00"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01"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2302" name="Group 24"/>
            <p:cNvGrpSpPr/>
            <p:nvPr/>
          </p:nvGrpSpPr>
          <p:grpSpPr>
            <a:xfrm rot="-9970459" flipH="1" flipV="1">
              <a:off x="2688" y="1056"/>
              <a:ext cx="784" cy="198"/>
              <a:chOff x="2532" y="1051"/>
              <a:chExt cx="893" cy="246"/>
            </a:xfrm>
          </p:grpSpPr>
          <p:grpSp>
            <p:nvGrpSpPr>
              <p:cNvPr id="12303" name="Group 25"/>
              <p:cNvGrpSpPr/>
              <p:nvPr/>
            </p:nvGrpSpPr>
            <p:grpSpPr>
              <a:xfrm>
                <a:off x="2532" y="1051"/>
                <a:ext cx="743" cy="185"/>
                <a:chOff x="1565" y="2568"/>
                <a:chExt cx="1118" cy="279"/>
              </a:xfrm>
            </p:grpSpPr>
            <p:sp>
              <p:nvSpPr>
                <p:cNvPr id="12304"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05"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06"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07"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2308" name="Group 30"/>
              <p:cNvGrpSpPr/>
              <p:nvPr/>
            </p:nvGrpSpPr>
            <p:grpSpPr>
              <a:xfrm rot="1353540">
                <a:off x="2682" y="1111"/>
                <a:ext cx="743" cy="186"/>
                <a:chOff x="1565" y="2568"/>
                <a:chExt cx="1118" cy="279"/>
              </a:xfrm>
            </p:grpSpPr>
            <p:sp>
              <p:nvSpPr>
                <p:cNvPr id="12309"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10"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11"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12"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2313" name="Group 35"/>
          <p:cNvGrpSpPr/>
          <p:nvPr/>
        </p:nvGrpSpPr>
        <p:grpSpPr>
          <a:xfrm rot="10082854">
            <a:off x="5032375" y="4465638"/>
            <a:ext cx="1198563" cy="303212"/>
            <a:chOff x="2598" y="1026"/>
            <a:chExt cx="957" cy="242"/>
          </a:xfrm>
        </p:grpSpPr>
        <p:grpSp>
          <p:nvGrpSpPr>
            <p:cNvPr id="12314" name="Group 36"/>
            <p:cNvGrpSpPr/>
            <p:nvPr/>
          </p:nvGrpSpPr>
          <p:grpSpPr>
            <a:xfrm rot="-9970459" flipH="1" flipV="1">
              <a:off x="2598" y="1026"/>
              <a:ext cx="957" cy="242"/>
              <a:chOff x="2532" y="1051"/>
              <a:chExt cx="893" cy="246"/>
            </a:xfrm>
          </p:grpSpPr>
          <p:grpSp>
            <p:nvGrpSpPr>
              <p:cNvPr id="12315" name="Group 37"/>
              <p:cNvGrpSpPr/>
              <p:nvPr/>
            </p:nvGrpSpPr>
            <p:grpSpPr>
              <a:xfrm>
                <a:off x="2532" y="1051"/>
                <a:ext cx="743" cy="185"/>
                <a:chOff x="1565" y="2568"/>
                <a:chExt cx="1118" cy="279"/>
              </a:xfrm>
            </p:grpSpPr>
            <p:sp>
              <p:nvSpPr>
                <p:cNvPr id="12316"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17"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18"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19"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2320" name="Group 42"/>
              <p:cNvGrpSpPr/>
              <p:nvPr/>
            </p:nvGrpSpPr>
            <p:grpSpPr>
              <a:xfrm rot="1353540">
                <a:off x="2682" y="1111"/>
                <a:ext cx="743" cy="186"/>
                <a:chOff x="1565" y="2568"/>
                <a:chExt cx="1118" cy="279"/>
              </a:xfrm>
            </p:grpSpPr>
            <p:sp>
              <p:nvSpPr>
                <p:cNvPr id="12321"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22"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23"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24"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2325" name="Group 47"/>
            <p:cNvGrpSpPr/>
            <p:nvPr/>
          </p:nvGrpSpPr>
          <p:grpSpPr>
            <a:xfrm rot="-9970459" flipH="1" flipV="1">
              <a:off x="2688" y="1056"/>
              <a:ext cx="784" cy="198"/>
              <a:chOff x="2532" y="1051"/>
              <a:chExt cx="893" cy="246"/>
            </a:xfrm>
          </p:grpSpPr>
          <p:grpSp>
            <p:nvGrpSpPr>
              <p:cNvPr id="12326" name="Group 48"/>
              <p:cNvGrpSpPr/>
              <p:nvPr/>
            </p:nvGrpSpPr>
            <p:grpSpPr>
              <a:xfrm>
                <a:off x="2532" y="1051"/>
                <a:ext cx="743" cy="185"/>
                <a:chOff x="1565" y="2568"/>
                <a:chExt cx="1118" cy="279"/>
              </a:xfrm>
            </p:grpSpPr>
            <p:sp>
              <p:nvSpPr>
                <p:cNvPr id="12327"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28"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29"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30"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2331" name="Group 53"/>
              <p:cNvGrpSpPr/>
              <p:nvPr/>
            </p:nvGrpSpPr>
            <p:grpSpPr>
              <a:xfrm rot="1353540">
                <a:off x="2682" y="1111"/>
                <a:ext cx="743" cy="186"/>
                <a:chOff x="1565" y="2568"/>
                <a:chExt cx="1118" cy="279"/>
              </a:xfrm>
            </p:grpSpPr>
            <p:sp>
              <p:nvSpPr>
                <p:cNvPr id="12332"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33"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34"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35"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2336" name="Group 58"/>
          <p:cNvGrpSpPr/>
          <p:nvPr/>
        </p:nvGrpSpPr>
        <p:grpSpPr>
          <a:xfrm rot="10082854">
            <a:off x="7407275" y="4464050"/>
            <a:ext cx="1196975" cy="303213"/>
            <a:chOff x="2598" y="1026"/>
            <a:chExt cx="957" cy="242"/>
          </a:xfrm>
        </p:grpSpPr>
        <p:grpSp>
          <p:nvGrpSpPr>
            <p:cNvPr id="12337" name="Group 59"/>
            <p:cNvGrpSpPr/>
            <p:nvPr/>
          </p:nvGrpSpPr>
          <p:grpSpPr>
            <a:xfrm rot="-9970459" flipH="1" flipV="1">
              <a:off x="2598" y="1026"/>
              <a:ext cx="957" cy="242"/>
              <a:chOff x="2532" y="1051"/>
              <a:chExt cx="893" cy="246"/>
            </a:xfrm>
          </p:grpSpPr>
          <p:grpSp>
            <p:nvGrpSpPr>
              <p:cNvPr id="12338" name="Group 60"/>
              <p:cNvGrpSpPr/>
              <p:nvPr/>
            </p:nvGrpSpPr>
            <p:grpSpPr>
              <a:xfrm>
                <a:off x="2532" y="1051"/>
                <a:ext cx="743" cy="185"/>
                <a:chOff x="1565" y="2568"/>
                <a:chExt cx="1118" cy="279"/>
              </a:xfrm>
            </p:grpSpPr>
            <p:sp>
              <p:nvSpPr>
                <p:cNvPr id="12339"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40"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41"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42"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2343" name="Group 65"/>
              <p:cNvGrpSpPr/>
              <p:nvPr/>
            </p:nvGrpSpPr>
            <p:grpSpPr>
              <a:xfrm rot="1353540">
                <a:off x="2682" y="1111"/>
                <a:ext cx="743" cy="186"/>
                <a:chOff x="1565" y="2568"/>
                <a:chExt cx="1118" cy="279"/>
              </a:xfrm>
            </p:grpSpPr>
            <p:sp>
              <p:nvSpPr>
                <p:cNvPr id="12344"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45"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46"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47"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2348" name="Group 70"/>
            <p:cNvGrpSpPr/>
            <p:nvPr/>
          </p:nvGrpSpPr>
          <p:grpSpPr>
            <a:xfrm rot="-9970459" flipH="1" flipV="1">
              <a:off x="2688" y="1056"/>
              <a:ext cx="784" cy="198"/>
              <a:chOff x="2532" y="1051"/>
              <a:chExt cx="893" cy="246"/>
            </a:xfrm>
          </p:grpSpPr>
          <p:grpSp>
            <p:nvGrpSpPr>
              <p:cNvPr id="12349" name="Group 71"/>
              <p:cNvGrpSpPr/>
              <p:nvPr/>
            </p:nvGrpSpPr>
            <p:grpSpPr>
              <a:xfrm>
                <a:off x="2532" y="1051"/>
                <a:ext cx="743" cy="185"/>
                <a:chOff x="1565" y="2568"/>
                <a:chExt cx="1118" cy="279"/>
              </a:xfrm>
            </p:grpSpPr>
            <p:sp>
              <p:nvSpPr>
                <p:cNvPr id="12350"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51"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52"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53"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2354" name="Group 76"/>
              <p:cNvGrpSpPr/>
              <p:nvPr/>
            </p:nvGrpSpPr>
            <p:grpSpPr>
              <a:xfrm rot="1353540">
                <a:off x="2682" y="1111"/>
                <a:ext cx="743" cy="186"/>
                <a:chOff x="1565" y="2568"/>
                <a:chExt cx="1118" cy="279"/>
              </a:xfrm>
            </p:grpSpPr>
            <p:sp>
              <p:nvSpPr>
                <p:cNvPr id="12355"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56"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57"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58"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2359" name="Group 81"/>
          <p:cNvGrpSpPr/>
          <p:nvPr/>
        </p:nvGrpSpPr>
        <p:grpSpPr>
          <a:xfrm>
            <a:off x="6675438" y="1809750"/>
            <a:ext cx="1196975" cy="303213"/>
            <a:chOff x="2598" y="1026"/>
            <a:chExt cx="957" cy="242"/>
          </a:xfrm>
        </p:grpSpPr>
        <p:grpSp>
          <p:nvGrpSpPr>
            <p:cNvPr id="12360" name="Group 82"/>
            <p:cNvGrpSpPr/>
            <p:nvPr/>
          </p:nvGrpSpPr>
          <p:grpSpPr>
            <a:xfrm rot="-9970459" flipH="1" flipV="1">
              <a:off x="2598" y="1026"/>
              <a:ext cx="957" cy="242"/>
              <a:chOff x="2532" y="1051"/>
              <a:chExt cx="893" cy="246"/>
            </a:xfrm>
          </p:grpSpPr>
          <p:grpSp>
            <p:nvGrpSpPr>
              <p:cNvPr id="12361" name="Group 83"/>
              <p:cNvGrpSpPr/>
              <p:nvPr/>
            </p:nvGrpSpPr>
            <p:grpSpPr>
              <a:xfrm>
                <a:off x="2532" y="1051"/>
                <a:ext cx="743" cy="185"/>
                <a:chOff x="1565" y="2568"/>
                <a:chExt cx="1118" cy="279"/>
              </a:xfrm>
            </p:grpSpPr>
            <p:sp>
              <p:nvSpPr>
                <p:cNvPr id="12362"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63"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64"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65"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2366" name="Group 88"/>
              <p:cNvGrpSpPr/>
              <p:nvPr/>
            </p:nvGrpSpPr>
            <p:grpSpPr>
              <a:xfrm rot="1353540">
                <a:off x="2682" y="1111"/>
                <a:ext cx="743" cy="186"/>
                <a:chOff x="1565" y="2568"/>
                <a:chExt cx="1118" cy="279"/>
              </a:xfrm>
            </p:grpSpPr>
            <p:sp>
              <p:nvSpPr>
                <p:cNvPr id="12367"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68"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69"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70"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2371" name="Group 93"/>
            <p:cNvGrpSpPr/>
            <p:nvPr/>
          </p:nvGrpSpPr>
          <p:grpSpPr>
            <a:xfrm rot="-9970459" flipH="1" flipV="1">
              <a:off x="2688" y="1056"/>
              <a:ext cx="784" cy="198"/>
              <a:chOff x="2532" y="1051"/>
              <a:chExt cx="893" cy="246"/>
            </a:xfrm>
          </p:grpSpPr>
          <p:grpSp>
            <p:nvGrpSpPr>
              <p:cNvPr id="12372" name="Group 94"/>
              <p:cNvGrpSpPr/>
              <p:nvPr/>
            </p:nvGrpSpPr>
            <p:grpSpPr>
              <a:xfrm>
                <a:off x="2532" y="1051"/>
                <a:ext cx="743" cy="185"/>
                <a:chOff x="1565" y="2568"/>
                <a:chExt cx="1118" cy="279"/>
              </a:xfrm>
            </p:grpSpPr>
            <p:sp>
              <p:nvSpPr>
                <p:cNvPr id="12373"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74"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75"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76"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2377" name="Group 99"/>
              <p:cNvGrpSpPr/>
              <p:nvPr/>
            </p:nvGrpSpPr>
            <p:grpSpPr>
              <a:xfrm rot="1353540">
                <a:off x="2682" y="1111"/>
                <a:ext cx="743" cy="186"/>
                <a:chOff x="1565" y="2568"/>
                <a:chExt cx="1118" cy="279"/>
              </a:xfrm>
            </p:grpSpPr>
            <p:sp>
              <p:nvSpPr>
                <p:cNvPr id="12378"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79"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80"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81"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2382" name="Group 104"/>
          <p:cNvGrpSpPr/>
          <p:nvPr/>
        </p:nvGrpSpPr>
        <p:grpSpPr>
          <a:xfrm rot="344040">
            <a:off x="7958138" y="3644900"/>
            <a:ext cx="1198562" cy="303213"/>
            <a:chOff x="2598" y="1026"/>
            <a:chExt cx="957" cy="242"/>
          </a:xfrm>
        </p:grpSpPr>
        <p:grpSp>
          <p:nvGrpSpPr>
            <p:cNvPr id="12383" name="Group 105"/>
            <p:cNvGrpSpPr/>
            <p:nvPr/>
          </p:nvGrpSpPr>
          <p:grpSpPr>
            <a:xfrm rot="-9970459" flipH="1" flipV="1">
              <a:off x="2598" y="1026"/>
              <a:ext cx="957" cy="242"/>
              <a:chOff x="2532" y="1051"/>
              <a:chExt cx="893" cy="246"/>
            </a:xfrm>
          </p:grpSpPr>
          <p:grpSp>
            <p:nvGrpSpPr>
              <p:cNvPr id="12384" name="Group 106"/>
              <p:cNvGrpSpPr/>
              <p:nvPr/>
            </p:nvGrpSpPr>
            <p:grpSpPr>
              <a:xfrm>
                <a:off x="2532" y="1051"/>
                <a:ext cx="743" cy="185"/>
                <a:chOff x="1565" y="2568"/>
                <a:chExt cx="1118" cy="279"/>
              </a:xfrm>
            </p:grpSpPr>
            <p:sp>
              <p:nvSpPr>
                <p:cNvPr id="12385"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86"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87"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88"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2389" name="Group 111"/>
              <p:cNvGrpSpPr/>
              <p:nvPr/>
            </p:nvGrpSpPr>
            <p:grpSpPr>
              <a:xfrm rot="1353540">
                <a:off x="2682" y="1111"/>
                <a:ext cx="743" cy="186"/>
                <a:chOff x="1565" y="2568"/>
                <a:chExt cx="1118" cy="279"/>
              </a:xfrm>
            </p:grpSpPr>
            <p:sp>
              <p:nvSpPr>
                <p:cNvPr id="12390"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91"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92"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93"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2394" name="Group 116"/>
            <p:cNvGrpSpPr/>
            <p:nvPr/>
          </p:nvGrpSpPr>
          <p:grpSpPr>
            <a:xfrm rot="-9970459" flipH="1" flipV="1">
              <a:off x="2688" y="1056"/>
              <a:ext cx="784" cy="198"/>
              <a:chOff x="2532" y="1051"/>
              <a:chExt cx="893" cy="246"/>
            </a:xfrm>
          </p:grpSpPr>
          <p:grpSp>
            <p:nvGrpSpPr>
              <p:cNvPr id="12395" name="Group 117"/>
              <p:cNvGrpSpPr/>
              <p:nvPr/>
            </p:nvGrpSpPr>
            <p:grpSpPr>
              <a:xfrm>
                <a:off x="2532" y="1051"/>
                <a:ext cx="743" cy="185"/>
                <a:chOff x="1565" y="2568"/>
                <a:chExt cx="1118" cy="279"/>
              </a:xfrm>
            </p:grpSpPr>
            <p:sp>
              <p:nvSpPr>
                <p:cNvPr id="12396"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97"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98"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399"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2400" name="Group 122"/>
              <p:cNvGrpSpPr/>
              <p:nvPr/>
            </p:nvGrpSpPr>
            <p:grpSpPr>
              <a:xfrm rot="1353540">
                <a:off x="2682" y="1111"/>
                <a:ext cx="743" cy="186"/>
                <a:chOff x="1565" y="2568"/>
                <a:chExt cx="1118" cy="279"/>
              </a:xfrm>
            </p:grpSpPr>
            <p:sp>
              <p:nvSpPr>
                <p:cNvPr id="12401"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02"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03"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04"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2405" name="Group 127"/>
          <p:cNvGrpSpPr/>
          <p:nvPr/>
        </p:nvGrpSpPr>
        <p:grpSpPr>
          <a:xfrm rot="-232145">
            <a:off x="5551488" y="3617913"/>
            <a:ext cx="1235075" cy="331787"/>
            <a:chOff x="1824" y="2448"/>
            <a:chExt cx="987" cy="266"/>
          </a:xfrm>
        </p:grpSpPr>
        <p:grpSp>
          <p:nvGrpSpPr>
            <p:cNvPr id="12406" name="Group 128"/>
            <p:cNvGrpSpPr/>
            <p:nvPr/>
          </p:nvGrpSpPr>
          <p:grpSpPr>
            <a:xfrm rot="513316">
              <a:off x="1824" y="2448"/>
              <a:ext cx="957" cy="242"/>
              <a:chOff x="2598" y="1026"/>
              <a:chExt cx="957" cy="242"/>
            </a:xfrm>
          </p:grpSpPr>
          <p:grpSp>
            <p:nvGrpSpPr>
              <p:cNvPr id="12407" name="Group 129"/>
              <p:cNvGrpSpPr/>
              <p:nvPr/>
            </p:nvGrpSpPr>
            <p:grpSpPr>
              <a:xfrm rot="-9970459" flipH="1" flipV="1">
                <a:off x="2598" y="1026"/>
                <a:ext cx="957" cy="242"/>
                <a:chOff x="2532" y="1051"/>
                <a:chExt cx="893" cy="246"/>
              </a:xfrm>
            </p:grpSpPr>
            <p:grpSp>
              <p:nvGrpSpPr>
                <p:cNvPr id="12408" name="Group 130"/>
                <p:cNvGrpSpPr/>
                <p:nvPr/>
              </p:nvGrpSpPr>
              <p:grpSpPr>
                <a:xfrm>
                  <a:off x="2532" y="1051"/>
                  <a:ext cx="743" cy="185"/>
                  <a:chOff x="1565" y="2568"/>
                  <a:chExt cx="1118" cy="279"/>
                </a:xfrm>
              </p:grpSpPr>
              <p:sp>
                <p:nvSpPr>
                  <p:cNvPr id="12409"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10"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11"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12"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2413" name="Group 135"/>
                <p:cNvGrpSpPr/>
                <p:nvPr/>
              </p:nvGrpSpPr>
              <p:grpSpPr>
                <a:xfrm rot="1353540">
                  <a:off x="2682" y="1111"/>
                  <a:ext cx="743" cy="186"/>
                  <a:chOff x="1565" y="2568"/>
                  <a:chExt cx="1118" cy="279"/>
                </a:xfrm>
              </p:grpSpPr>
              <p:sp>
                <p:nvSpPr>
                  <p:cNvPr id="12414"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15"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16"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17"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2418" name="Group 140"/>
              <p:cNvGrpSpPr/>
              <p:nvPr/>
            </p:nvGrpSpPr>
            <p:grpSpPr>
              <a:xfrm rot="-9970459" flipH="1" flipV="1">
                <a:off x="2688" y="1056"/>
                <a:ext cx="784" cy="198"/>
                <a:chOff x="2532" y="1051"/>
                <a:chExt cx="893" cy="246"/>
              </a:xfrm>
            </p:grpSpPr>
            <p:grpSp>
              <p:nvGrpSpPr>
                <p:cNvPr id="12419" name="Group 141"/>
                <p:cNvGrpSpPr/>
                <p:nvPr/>
              </p:nvGrpSpPr>
              <p:grpSpPr>
                <a:xfrm>
                  <a:off x="2532" y="1051"/>
                  <a:ext cx="743" cy="185"/>
                  <a:chOff x="1565" y="2568"/>
                  <a:chExt cx="1118" cy="279"/>
                </a:xfrm>
              </p:grpSpPr>
              <p:sp>
                <p:nvSpPr>
                  <p:cNvPr id="12420"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21"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22"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23"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2424" name="Group 146"/>
                <p:cNvGrpSpPr/>
                <p:nvPr/>
              </p:nvGrpSpPr>
              <p:grpSpPr>
                <a:xfrm rot="1353540">
                  <a:off x="2682" y="1111"/>
                  <a:ext cx="743" cy="186"/>
                  <a:chOff x="1565" y="2568"/>
                  <a:chExt cx="1118" cy="279"/>
                </a:xfrm>
              </p:grpSpPr>
              <p:sp>
                <p:nvSpPr>
                  <p:cNvPr id="12425"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26"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27"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28"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12429" name="Group 151"/>
            <p:cNvGrpSpPr/>
            <p:nvPr/>
          </p:nvGrpSpPr>
          <p:grpSpPr>
            <a:xfrm rot="513316">
              <a:off x="1854" y="2472"/>
              <a:ext cx="957" cy="242"/>
              <a:chOff x="2598" y="1026"/>
              <a:chExt cx="957" cy="242"/>
            </a:xfrm>
          </p:grpSpPr>
          <p:grpSp>
            <p:nvGrpSpPr>
              <p:cNvPr id="12430" name="Group 152"/>
              <p:cNvGrpSpPr/>
              <p:nvPr/>
            </p:nvGrpSpPr>
            <p:grpSpPr>
              <a:xfrm rot="-9970459" flipH="1" flipV="1">
                <a:off x="2598" y="1026"/>
                <a:ext cx="957" cy="242"/>
                <a:chOff x="2532" y="1051"/>
                <a:chExt cx="893" cy="246"/>
              </a:xfrm>
            </p:grpSpPr>
            <p:grpSp>
              <p:nvGrpSpPr>
                <p:cNvPr id="12431" name="Group 153"/>
                <p:cNvGrpSpPr/>
                <p:nvPr/>
              </p:nvGrpSpPr>
              <p:grpSpPr>
                <a:xfrm>
                  <a:off x="2532" y="1051"/>
                  <a:ext cx="743" cy="185"/>
                  <a:chOff x="1565" y="2568"/>
                  <a:chExt cx="1118" cy="279"/>
                </a:xfrm>
              </p:grpSpPr>
              <p:sp>
                <p:nvSpPr>
                  <p:cNvPr id="12432"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33"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34"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35"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2436" name="Group 158"/>
                <p:cNvGrpSpPr/>
                <p:nvPr/>
              </p:nvGrpSpPr>
              <p:grpSpPr>
                <a:xfrm rot="1353540">
                  <a:off x="2682" y="1111"/>
                  <a:ext cx="743" cy="186"/>
                  <a:chOff x="1565" y="2568"/>
                  <a:chExt cx="1118" cy="279"/>
                </a:xfrm>
              </p:grpSpPr>
              <p:sp>
                <p:nvSpPr>
                  <p:cNvPr id="12437"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38"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39"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40"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12441" name="Group 163"/>
              <p:cNvGrpSpPr/>
              <p:nvPr/>
            </p:nvGrpSpPr>
            <p:grpSpPr>
              <a:xfrm rot="-9970459" flipH="1" flipV="1">
                <a:off x="2688" y="1056"/>
                <a:ext cx="784" cy="198"/>
                <a:chOff x="2532" y="1051"/>
                <a:chExt cx="893" cy="246"/>
              </a:xfrm>
            </p:grpSpPr>
            <p:grpSp>
              <p:nvGrpSpPr>
                <p:cNvPr id="12442" name="Group 164"/>
                <p:cNvGrpSpPr/>
                <p:nvPr/>
              </p:nvGrpSpPr>
              <p:grpSpPr>
                <a:xfrm>
                  <a:off x="2532" y="1051"/>
                  <a:ext cx="743" cy="185"/>
                  <a:chOff x="1565" y="2568"/>
                  <a:chExt cx="1118" cy="279"/>
                </a:xfrm>
              </p:grpSpPr>
              <p:sp>
                <p:nvSpPr>
                  <p:cNvPr id="12443"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44"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45"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46"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12447" name="Group 169"/>
                <p:cNvGrpSpPr/>
                <p:nvPr/>
              </p:nvGrpSpPr>
              <p:grpSpPr>
                <a:xfrm rot="1353540">
                  <a:off x="2682" y="1111"/>
                  <a:ext cx="743" cy="186"/>
                  <a:chOff x="1565" y="2568"/>
                  <a:chExt cx="1118" cy="279"/>
                </a:xfrm>
              </p:grpSpPr>
              <p:sp>
                <p:nvSpPr>
                  <p:cNvPr id="12448"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49"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50"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12451"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12452" name="Rectangle 177"/>
          <p:cNvSpPr/>
          <p:nvPr/>
        </p:nvSpPr>
        <p:spPr>
          <a:xfrm>
            <a:off x="434975" y="274320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广义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12453" name="Rectangle 178"/>
          <p:cNvSpPr/>
          <p:nvPr/>
        </p:nvSpPr>
        <p:spPr>
          <a:xfrm>
            <a:off x="434975" y="3571875"/>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12454" name="Rectangle 179"/>
          <p:cNvSpPr/>
          <p:nvPr/>
        </p:nvSpPr>
        <p:spPr>
          <a:xfrm>
            <a:off x="434975" y="436245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12455" name="TextBox 168"/>
          <p:cNvSpPr txBox="1"/>
          <p:nvPr/>
        </p:nvSpPr>
        <p:spPr>
          <a:xfrm>
            <a:off x="609600" y="457835"/>
            <a:ext cx="5638800" cy="521970"/>
          </a:xfrm>
          <a:prstGeom prst="rect">
            <a:avLst/>
          </a:prstGeom>
          <a:noFill/>
          <a:ln w="9525">
            <a:noFill/>
          </a:ln>
        </p:spPr>
        <p:txBody>
          <a:bodyPr anchor="t" anchorCtr="0">
            <a:spAutoFit/>
          </a:bodyPr>
          <a:p>
            <a:r>
              <a:rPr lang="zh-CN" altLang="en-US" sz="2800" b="1" dirty="0">
                <a:latin typeface="宋体" panose="02010600030101010101" pitchFamily="2" charset="-122"/>
                <a:ea typeface="宋体" panose="02010600030101010101" pitchFamily="2" charset="-122"/>
              </a:rPr>
              <a:t>四、营运资金管理的特点</a:t>
            </a:r>
            <a:endParaRPr lang="zh-CN" altLang="en-US" sz="2800" b="1" dirty="0">
              <a:latin typeface="宋体" panose="02010600030101010101" pitchFamily="2" charset="-122"/>
              <a:ea typeface="宋体" panose="02010600030101010101" pitchFamily="2" charset="-122"/>
            </a:endParaRPr>
          </a:p>
        </p:txBody>
      </p:sp>
      <p:graphicFrame>
        <p:nvGraphicFramePr>
          <p:cNvPr id="170" name="图示 169"/>
          <p:cNvGraphicFramePr/>
          <p:nvPr/>
        </p:nvGraphicFramePr>
        <p:xfrm>
          <a:off x="1371600" y="1296035"/>
          <a:ext cx="6096000" cy="4064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9" name="Rectangle 2"/>
          <p:cNvSpPr>
            <a:spLocks noGrp="1"/>
          </p:cNvSpPr>
          <p:nvPr>
            <p:ph type="title"/>
          </p:nvPr>
        </p:nvSpPr>
        <p:spPr>
          <a:xfrm>
            <a:off x="381000" y="228600"/>
            <a:ext cx="8229600" cy="868363"/>
          </a:xfrm>
        </p:spPr>
        <p:txBody>
          <a:bodyPr wrap="square" lIns="91440" tIns="45720" rIns="91440" bIns="45720" anchor="ctr" anchorCtr="0"/>
          <a:p>
            <a:pPr eaLnBrk="1" hangingPunct="1"/>
            <a:r>
              <a:rPr lang="zh-CN" altLang="en-US" sz="3200" i="0" dirty="0">
                <a:ea typeface="宋体" panose="02010600030101010101" pitchFamily="2" charset="-122"/>
              </a:rPr>
              <a:t>第四节  存货的管理</a:t>
            </a:r>
            <a:endParaRPr lang="zh-CN" altLang="en-US" sz="3200" i="0" dirty="0">
              <a:ea typeface="宋体" panose="02010600030101010101" pitchFamily="2" charset="-122"/>
            </a:endParaRPr>
          </a:p>
        </p:txBody>
      </p:sp>
      <p:sp>
        <p:nvSpPr>
          <p:cNvPr id="57351" name="AutoShape 8"/>
          <p:cNvSpPr/>
          <p:nvPr/>
        </p:nvSpPr>
        <p:spPr>
          <a:xfrm>
            <a:off x="3962400" y="3581400"/>
            <a:ext cx="376238" cy="344488"/>
          </a:xfrm>
          <a:prstGeom prst="rightArrow">
            <a:avLst>
              <a:gd name="adj1" fmla="val 50000"/>
              <a:gd name="adj2" fmla="val 45501"/>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57352" name="AutoShape 10"/>
          <p:cNvSpPr/>
          <p:nvPr/>
        </p:nvSpPr>
        <p:spPr>
          <a:xfrm>
            <a:off x="3943350" y="4284663"/>
            <a:ext cx="376238" cy="347662"/>
          </a:xfrm>
          <a:prstGeom prst="rightArrow">
            <a:avLst>
              <a:gd name="adj1" fmla="val 50000"/>
              <a:gd name="adj2" fmla="val 45086"/>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57354" name="AutoShape 12"/>
          <p:cNvSpPr/>
          <p:nvPr/>
        </p:nvSpPr>
        <p:spPr>
          <a:xfrm>
            <a:off x="3963988" y="1892300"/>
            <a:ext cx="376237" cy="344488"/>
          </a:xfrm>
          <a:prstGeom prst="rightArrow">
            <a:avLst>
              <a:gd name="adj1" fmla="val 50000"/>
              <a:gd name="adj2" fmla="val 45501"/>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40973" name="AutoShape 13"/>
          <p:cNvSpPr>
            <a:spLocks noChangeArrowheads="1"/>
          </p:cNvSpPr>
          <p:nvPr/>
        </p:nvSpPr>
        <p:spPr bwMode="gray">
          <a:xfrm>
            <a:off x="2520950" y="1363980"/>
            <a:ext cx="3716020" cy="909955"/>
          </a:xfrm>
          <a:prstGeom prst="roundRect">
            <a:avLst>
              <a:gd name="adj" fmla="val 11921"/>
            </a:avLst>
          </a:prstGeom>
          <a:gradFill rotWithShape="1">
            <a:gsLst>
              <a:gs pos="0">
                <a:schemeClr val="hlink"/>
              </a:gs>
              <a:gs pos="100000">
                <a:schemeClr val="hlink">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74" name="Freeform 14"/>
          <p:cNvSpPr/>
          <p:nvPr/>
        </p:nvSpPr>
        <p:spPr bwMode="gray">
          <a:xfrm>
            <a:off x="2584450" y="1495425"/>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75" name="AutoShape 15"/>
          <p:cNvSpPr>
            <a:spLocks noChangeArrowheads="1"/>
          </p:cNvSpPr>
          <p:nvPr/>
        </p:nvSpPr>
        <p:spPr bwMode="gray">
          <a:xfrm>
            <a:off x="3200400" y="2819400"/>
            <a:ext cx="3626485" cy="727710"/>
          </a:xfrm>
          <a:prstGeom prst="roundRect">
            <a:avLst>
              <a:gd name="adj" fmla="val 11921"/>
            </a:avLst>
          </a:prstGeom>
          <a:gradFill rotWithShape="1">
            <a:gsLst>
              <a:gs pos="0">
                <a:schemeClr val="folHlink"/>
              </a:gs>
              <a:gs pos="100000">
                <a:schemeClr val="folHlink">
                  <a:gamma/>
                  <a:shade val="69804"/>
                  <a:invGamma/>
                </a:schemeClr>
              </a:gs>
            </a:gsLst>
            <a:lin ang="5400000" scaled="1"/>
          </a:gra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362" name="Text Box 24">
            <a:hlinkClick r:id="rId1" action="ppaction://hlinksldjump"/>
          </p:cNvPr>
          <p:cNvSpPr txBox="1"/>
          <p:nvPr/>
        </p:nvSpPr>
        <p:spPr>
          <a:xfrm>
            <a:off x="2584450" y="1560830"/>
            <a:ext cx="3368675" cy="460375"/>
          </a:xfrm>
          <a:prstGeom prst="rect">
            <a:avLst/>
          </a:prstGeom>
          <a:noFill/>
          <a:ln w="9525">
            <a:noFill/>
          </a:ln>
        </p:spPr>
        <p:txBody>
          <a:bodyPr wrap="square"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存货管理的目标与内容</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57363" name="Text Box 25">
            <a:hlinkClick r:id="" action="ppaction://noaction"/>
          </p:cNvPr>
          <p:cNvSpPr txBox="1"/>
          <p:nvPr/>
        </p:nvSpPr>
        <p:spPr>
          <a:xfrm>
            <a:off x="3429000" y="2922905"/>
            <a:ext cx="2743200" cy="460375"/>
          </a:xfrm>
          <a:prstGeom prst="rect">
            <a:avLst/>
          </a:prstGeom>
          <a:noFill/>
          <a:ln w="9525">
            <a:noFill/>
          </a:ln>
        </p:spPr>
        <p:txBody>
          <a:bodyPr wrap="square"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存货的功能与成本</a:t>
            </a:r>
            <a:endParaRPr lang="en-US" altLang="zh-CN" sz="2400" b="1" dirty="0">
              <a:solidFill>
                <a:srgbClr val="FEFFFF"/>
              </a:solidFill>
              <a:latin typeface="Arial" panose="020B0604020202020204" pitchFamily="34" charset="0"/>
              <a:ea typeface="宋体" panose="02010600030101010101" pitchFamily="2" charset="-122"/>
            </a:endParaRPr>
          </a:p>
        </p:txBody>
      </p:sp>
      <p:sp>
        <p:nvSpPr>
          <p:cNvPr id="57364" name="AutoShape 33"/>
          <p:cNvSpPr/>
          <p:nvPr/>
        </p:nvSpPr>
        <p:spPr>
          <a:xfrm>
            <a:off x="2667000" y="3926840"/>
            <a:ext cx="3669665" cy="598170"/>
          </a:xfrm>
          <a:prstGeom prst="roundRect">
            <a:avLst>
              <a:gd name="adj" fmla="val 11505"/>
            </a:avLst>
          </a:prstGeom>
          <a:gradFill rotWithShape="1">
            <a:gsLst>
              <a:gs pos="0">
                <a:srgbClr val="FF7C80"/>
              </a:gs>
              <a:gs pos="100000">
                <a:srgbClr val="76393B">
                  <a:alpha val="0"/>
                </a:srgbClr>
              </a:gs>
            </a:gsLst>
            <a:lin ang="0" scaled="1"/>
            <a:tileRect/>
          </a:gradFill>
          <a:ln w="6350">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57366" name="AutoShape 44"/>
          <p:cNvSpPr/>
          <p:nvPr/>
        </p:nvSpPr>
        <p:spPr>
          <a:xfrm>
            <a:off x="3949700" y="5486400"/>
            <a:ext cx="376238" cy="347663"/>
          </a:xfrm>
          <a:prstGeom prst="rightArrow">
            <a:avLst>
              <a:gd name="adj1" fmla="val 50000"/>
              <a:gd name="adj2" fmla="val 45086"/>
            </a:avLst>
          </a:prstGeom>
          <a:solidFill>
            <a:srgbClr val="FEFEFE"/>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57367" name="Text Box 41"/>
          <p:cNvSpPr txBox="1"/>
          <p:nvPr/>
        </p:nvSpPr>
        <p:spPr>
          <a:xfrm>
            <a:off x="6629400" y="1206500"/>
            <a:ext cx="1673225" cy="457200"/>
          </a:xfrm>
          <a:prstGeom prst="rect">
            <a:avLst/>
          </a:prstGeom>
          <a:noFill/>
          <a:ln w="9525">
            <a:noFill/>
          </a:ln>
        </p:spPr>
        <p:txBody>
          <a:bodyPr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 一、概述</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40992" name="AutoShape 32"/>
          <p:cNvSpPr>
            <a:spLocks noChangeArrowheads="1"/>
          </p:cNvSpPr>
          <p:nvPr/>
        </p:nvSpPr>
        <p:spPr bwMode="gray">
          <a:xfrm>
            <a:off x="2501900" y="4975860"/>
            <a:ext cx="2816225" cy="920115"/>
          </a:xfrm>
          <a:prstGeom prst="roundRect">
            <a:avLst>
              <a:gd name="adj" fmla="val 11921"/>
            </a:avLst>
          </a:prstGeom>
          <a:solidFill>
            <a:srgbClr val="FF7C80"/>
          </a:solidFill>
          <a:ln w="25400">
            <a:solidFill>
              <a:srgbClr val="FEFEFE"/>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94" name="Freeform 34"/>
          <p:cNvSpPr/>
          <p:nvPr/>
        </p:nvSpPr>
        <p:spPr bwMode="gray">
          <a:xfrm>
            <a:off x="2578100" y="5105400"/>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FF5050">
                  <a:gamma/>
                  <a:tint val="48627"/>
                  <a:invGamma/>
                </a:srgbClr>
              </a:gs>
              <a:gs pos="50000">
                <a:srgbClr val="FF5050">
                  <a:alpha val="0"/>
                </a:srgbClr>
              </a:gs>
              <a:gs pos="100000">
                <a:srgbClr val="FF5050">
                  <a:gamma/>
                  <a:tint val="48627"/>
                  <a:invGamma/>
                </a:srgbClr>
              </a:gs>
            </a:gsLst>
            <a:lin ang="2700000" scaled="1"/>
          </a:gra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370" name="Text Box 42">
            <a:hlinkClick r:id="" action="ppaction://noaction"/>
          </p:cNvPr>
          <p:cNvSpPr txBox="1"/>
          <p:nvPr/>
        </p:nvSpPr>
        <p:spPr>
          <a:xfrm>
            <a:off x="2667000" y="5177155"/>
            <a:ext cx="2388870" cy="460375"/>
          </a:xfrm>
          <a:prstGeom prst="rect">
            <a:avLst/>
          </a:prstGeom>
          <a:noFill/>
          <a:ln w="9525">
            <a:noFill/>
          </a:ln>
        </p:spPr>
        <p:txBody>
          <a:bodyPr wrap="square" anchor="t" anchorCtr="0">
            <a:spAutoFit/>
          </a:bodyPr>
          <a:p>
            <a:pPr algn="ctr">
              <a:spcBef>
                <a:spcPct val="50000"/>
              </a:spcBef>
            </a:pPr>
            <a:r>
              <a:rPr lang="zh-CN" altLang="en-US" sz="2400" b="1" dirty="0">
                <a:solidFill>
                  <a:srgbClr val="FEFFFF"/>
                </a:solidFill>
                <a:latin typeface="Arial" panose="020B0604020202020204" pitchFamily="34" charset="0"/>
                <a:ea typeface="宋体" panose="02010600030101010101" pitchFamily="2" charset="-122"/>
              </a:rPr>
              <a:t>存货的日常控制</a:t>
            </a:r>
            <a:endParaRPr lang="zh-CN" altLang="en-US" sz="2400" b="1" dirty="0">
              <a:solidFill>
                <a:srgbClr val="FEFFFF"/>
              </a:solidFill>
              <a:latin typeface="Arial" panose="020B0604020202020204" pitchFamily="34" charset="0"/>
              <a:ea typeface="宋体" panose="02010600030101010101" pitchFamily="2" charset="-122"/>
            </a:endParaRPr>
          </a:p>
        </p:txBody>
      </p:sp>
      <p:sp>
        <p:nvSpPr>
          <p:cNvPr id="40982" name="Text Box 22"/>
          <p:cNvSpPr txBox="1"/>
          <p:nvPr/>
        </p:nvSpPr>
        <p:spPr>
          <a:xfrm>
            <a:off x="2895600" y="3977640"/>
            <a:ext cx="3995738" cy="460375"/>
          </a:xfrm>
          <a:prstGeom prst="rect">
            <a:avLst/>
          </a:prstGeom>
          <a:noFill/>
          <a:ln w="9525">
            <a:noFill/>
          </a:ln>
        </p:spPr>
        <p:txBody>
          <a:bodyPr anchor="t" anchorCtr="0">
            <a:spAutoFit/>
          </a:bodyPr>
          <a:p>
            <a:r>
              <a:rPr lang="zh-CN" altLang="en-US" sz="2400" b="1" dirty="0">
                <a:latin typeface="宋体" panose="02010600030101010101" pitchFamily="2" charset="-122"/>
                <a:ea typeface="宋体" panose="02010600030101010101" pitchFamily="2" charset="-122"/>
              </a:rPr>
              <a:t>存货经济批量决策</a:t>
            </a:r>
            <a:endParaRPr lang="zh-CN" altLang="en-US" sz="24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40982"/>
                                        </p:tgtEl>
                                        <p:attrNameLst>
                                          <p:attrName>style.visibility</p:attrName>
                                        </p:attrNameLst>
                                      </p:cBhvr>
                                      <p:to>
                                        <p:strVal val="visible"/>
                                      </p:to>
                                    </p:set>
                                    <p:anim calcmode="lin" valueType="num">
                                      <p:cBhvr>
                                        <p:cTn id="7" dur="500" fill="hold"/>
                                        <p:tgtEl>
                                          <p:spTgt spid="40982"/>
                                        </p:tgtEl>
                                        <p:attrNameLst>
                                          <p:attrName>ppt_w</p:attrName>
                                        </p:attrNameLst>
                                      </p:cBhvr>
                                      <p:tavLst>
                                        <p:tav tm="0">
                                          <p:val>
                                            <p:strVal val="#ppt_w*0.05"/>
                                          </p:val>
                                        </p:tav>
                                        <p:tav tm="100000">
                                          <p:val>
                                            <p:strVal val="#ppt_w"/>
                                          </p:val>
                                        </p:tav>
                                      </p:tavLst>
                                    </p:anim>
                                    <p:anim calcmode="lin" valueType="num">
                                      <p:cBhvr>
                                        <p:cTn id="8" dur="500" fill="hold"/>
                                        <p:tgtEl>
                                          <p:spTgt spid="40982"/>
                                        </p:tgtEl>
                                        <p:attrNameLst>
                                          <p:attrName>ppt_h</p:attrName>
                                        </p:attrNameLst>
                                      </p:cBhvr>
                                      <p:tavLst>
                                        <p:tav tm="0">
                                          <p:val>
                                            <p:strVal val="#ppt_h"/>
                                          </p:val>
                                        </p:tav>
                                        <p:tav tm="100000">
                                          <p:val>
                                            <p:strVal val="#ppt_h"/>
                                          </p:val>
                                        </p:tav>
                                      </p:tavLst>
                                    </p:anim>
                                    <p:anim calcmode="lin" valueType="num">
                                      <p:cBhvr>
                                        <p:cTn id="9" dur="500" fill="hold"/>
                                        <p:tgtEl>
                                          <p:spTgt spid="40982"/>
                                        </p:tgtEl>
                                        <p:attrNameLst>
                                          <p:attrName>ppt_x</p:attrName>
                                        </p:attrNameLst>
                                      </p:cBhvr>
                                      <p:tavLst>
                                        <p:tav tm="0">
                                          <p:val>
                                            <p:strVal val="#ppt_x-.2"/>
                                          </p:val>
                                        </p:tav>
                                        <p:tav tm="100000">
                                          <p:val>
                                            <p:strVal val="#ppt_x"/>
                                          </p:val>
                                        </p:tav>
                                      </p:tavLst>
                                    </p:anim>
                                    <p:anim calcmode="lin" valueType="num">
                                      <p:cBhvr>
                                        <p:cTn id="10" dur="500" fill="hold"/>
                                        <p:tgtEl>
                                          <p:spTgt spid="40982"/>
                                        </p:tgtEl>
                                        <p:attrNameLst>
                                          <p:attrName>ppt_y</p:attrName>
                                        </p:attrNameLst>
                                      </p:cBhvr>
                                      <p:tavLst>
                                        <p:tav tm="0">
                                          <p:val>
                                            <p:strVal val="#ppt_y"/>
                                          </p:val>
                                        </p:tav>
                                        <p:tav tm="100000">
                                          <p:val>
                                            <p:strVal val="#ppt_y"/>
                                          </p:val>
                                        </p:tav>
                                      </p:tavLst>
                                    </p:anim>
                                    <p:animEffect transition="in" filter="fade">
                                      <p:cBhvr>
                                        <p:cTn id="11" dur="500"/>
                                        <p:tgtEl>
                                          <p:spTgt spid="409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8600" y="1066800"/>
            <a:ext cx="8475345" cy="2793365"/>
          </a:xfrm>
        </p:spPr>
        <p:txBody>
          <a:bodyPr/>
          <a:p>
            <a:pPr>
              <a:lnSpc>
                <a:spcPct val="150000"/>
              </a:lnSpc>
            </a:pPr>
            <a:r>
              <a:rPr lang="zh-CN" altLang="en-US" sz="2800" b="1"/>
              <a:t> 存货是指企业在生产经营过程中为了销售而储备的物资。</a:t>
            </a:r>
            <a:endParaRPr lang="zh-CN" altLang="en-US" sz="2800" b="1"/>
          </a:p>
          <a:p>
            <a:pPr>
              <a:lnSpc>
                <a:spcPct val="150000"/>
              </a:lnSpc>
            </a:pPr>
            <a:r>
              <a:rPr lang="zh-CN" altLang="en-US" sz="2800" b="1"/>
              <a:t>具体而言，为生产而储备的存货主要包括企业的库存原材料、辅助材料、包装物、低值易耗品等，为销售而储备的存货主要包括库存商品、产成品等。</a:t>
            </a:r>
            <a:endParaRPr lang="zh-CN" altLang="en-US" sz="2800" b="1"/>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200" i="0"/>
              <a:t>一、存货管理的目标与内容</a:t>
            </a:r>
            <a:endParaRPr lang="zh-CN" altLang="en-US" sz="3200" i="0"/>
          </a:p>
        </p:txBody>
      </p:sp>
      <p:sp>
        <p:nvSpPr>
          <p:cNvPr id="3" name="内容占位符 2"/>
          <p:cNvSpPr>
            <a:spLocks noGrp="1"/>
          </p:cNvSpPr>
          <p:nvPr>
            <p:ph idx="1"/>
          </p:nvPr>
        </p:nvSpPr>
        <p:spPr>
          <a:xfrm>
            <a:off x="295910" y="1600200"/>
            <a:ext cx="8390890" cy="3460750"/>
          </a:xfrm>
        </p:spPr>
        <p:txBody>
          <a:bodyPr/>
          <a:p>
            <a:pPr marL="0" indent="0">
              <a:buNone/>
            </a:pPr>
            <a:r>
              <a:rPr lang="zh-CN" altLang="en-US" sz="2800" b="1">
                <a:solidFill>
                  <a:srgbClr val="FF0000"/>
                </a:solidFill>
                <a:sym typeface="+mn-ea"/>
              </a:rPr>
              <a:t>（一）存货管理的目标</a:t>
            </a:r>
            <a:endParaRPr lang="zh-CN" altLang="en-US" sz="2800" b="1">
              <a:solidFill>
                <a:srgbClr val="FF0000"/>
              </a:solidFill>
            </a:endParaRPr>
          </a:p>
          <a:p>
            <a:pPr>
              <a:lnSpc>
                <a:spcPct val="150000"/>
              </a:lnSpc>
            </a:pPr>
            <a:r>
              <a:rPr lang="zh-CN" altLang="en-US" sz="2800" b="1">
                <a:solidFill>
                  <a:schemeClr val="tx1"/>
                </a:solidFill>
              </a:rPr>
              <a:t>存货管理的目标就是要在充分发挥存货作用的前提下，不断降低存货成本，以最低的存货成本保障企业生产经营的顺利进行。</a:t>
            </a:r>
            <a:endParaRPr lang="zh-CN" altLang="en-US" sz="2800" b="1">
              <a:solidFill>
                <a:schemeClr val="tx1"/>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200" i="0"/>
              <a:t>一、存货管理的目标与内容</a:t>
            </a:r>
            <a:endParaRPr lang="zh-CN" altLang="en-US" sz="3200" i="0"/>
          </a:p>
        </p:txBody>
      </p:sp>
      <p:sp>
        <p:nvSpPr>
          <p:cNvPr id="3" name="内容占位符 2"/>
          <p:cNvSpPr>
            <a:spLocks noGrp="1"/>
          </p:cNvSpPr>
          <p:nvPr>
            <p:ph idx="1"/>
          </p:nvPr>
        </p:nvSpPr>
        <p:spPr>
          <a:xfrm>
            <a:off x="169545" y="1447800"/>
            <a:ext cx="8848090" cy="3460750"/>
          </a:xfrm>
        </p:spPr>
        <p:txBody>
          <a:bodyPr/>
          <a:p>
            <a:pPr marL="0" indent="0">
              <a:buNone/>
            </a:pPr>
            <a:r>
              <a:rPr lang="zh-CN" altLang="en-US" sz="2400" b="1">
                <a:solidFill>
                  <a:srgbClr val="FF0000"/>
                </a:solidFill>
                <a:sym typeface="+mn-ea"/>
              </a:rPr>
              <a:t>（二）存货管理的内容</a:t>
            </a:r>
            <a:endParaRPr lang="zh-CN" altLang="en-US" sz="2400" b="1">
              <a:solidFill>
                <a:srgbClr val="FF0000"/>
              </a:solidFill>
            </a:endParaRPr>
          </a:p>
          <a:p>
            <a:pPr>
              <a:lnSpc>
                <a:spcPct val="150000"/>
              </a:lnSpc>
            </a:pPr>
            <a:r>
              <a:rPr lang="zh-CN" altLang="en-US" sz="2400" b="1">
                <a:solidFill>
                  <a:schemeClr val="tx1"/>
                </a:solidFill>
              </a:rPr>
              <a:t>存货管理的内容主要有以下几个方面：</a:t>
            </a:r>
            <a:endParaRPr lang="zh-CN" altLang="en-US" sz="2400" b="1">
              <a:solidFill>
                <a:schemeClr val="tx1"/>
              </a:solidFill>
            </a:endParaRPr>
          </a:p>
          <a:p>
            <a:pPr marL="0" indent="0">
              <a:lnSpc>
                <a:spcPct val="150000"/>
              </a:lnSpc>
              <a:buNone/>
            </a:pPr>
            <a:r>
              <a:rPr lang="zh-CN" altLang="en-US" sz="2400" b="1">
                <a:solidFill>
                  <a:schemeClr val="tx1"/>
                </a:solidFill>
              </a:rPr>
              <a:t>（1）根据企业生产经营的特点，制定存货管理的程序和办法。</a:t>
            </a:r>
            <a:endParaRPr lang="zh-CN" altLang="en-US" sz="2400" b="1">
              <a:solidFill>
                <a:schemeClr val="tx1"/>
              </a:solidFill>
            </a:endParaRPr>
          </a:p>
          <a:p>
            <a:pPr marL="0" indent="0">
              <a:lnSpc>
                <a:spcPct val="150000"/>
              </a:lnSpc>
              <a:buNone/>
            </a:pPr>
            <a:r>
              <a:rPr lang="zh-CN" altLang="en-US" sz="2400" b="1">
                <a:solidFill>
                  <a:schemeClr val="tx1"/>
                </a:solidFill>
              </a:rPr>
              <a:t>（2）合理确定存货的采购批量和储存期，降低各种相关成本。</a:t>
            </a:r>
            <a:endParaRPr lang="zh-CN" altLang="en-US" sz="2400" b="1">
              <a:solidFill>
                <a:schemeClr val="tx1"/>
              </a:solidFill>
            </a:endParaRPr>
          </a:p>
          <a:p>
            <a:pPr marL="0" indent="0">
              <a:lnSpc>
                <a:spcPct val="150000"/>
              </a:lnSpc>
              <a:buNone/>
            </a:pPr>
            <a:r>
              <a:rPr lang="zh-CN" altLang="en-US" sz="2400" b="1">
                <a:solidFill>
                  <a:schemeClr val="tx1"/>
                </a:solidFill>
              </a:rPr>
              <a:t>（3）对存货实行归口分级管理，使存货管理责任具体化。</a:t>
            </a:r>
            <a:endParaRPr lang="zh-CN" altLang="en-US" sz="2400" b="1">
              <a:solidFill>
                <a:schemeClr val="tx1"/>
              </a:solidFill>
            </a:endParaRPr>
          </a:p>
          <a:p>
            <a:pPr marL="0" indent="0">
              <a:lnSpc>
                <a:spcPct val="150000"/>
              </a:lnSpc>
              <a:buNone/>
            </a:pPr>
            <a:r>
              <a:rPr lang="zh-CN" altLang="en-US" sz="2400" b="1">
                <a:solidFill>
                  <a:schemeClr val="tx1"/>
                </a:solidFill>
              </a:rPr>
              <a:t>（4）加强存货的日常控制与监督，充分发挥存货的作用。</a:t>
            </a:r>
            <a:endParaRPr lang="zh-CN" altLang="en-US" sz="2400" b="1">
              <a:solidFill>
                <a:schemeClr val="tx1"/>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Rectangle 3"/>
          <p:cNvSpPr>
            <a:spLocks noGrp="1"/>
          </p:cNvSpPr>
          <p:nvPr>
            <p:ph type="body" sz="half" idx="4294967295"/>
          </p:nvPr>
        </p:nvSpPr>
        <p:spPr>
          <a:xfrm>
            <a:off x="1295400" y="2057400"/>
            <a:ext cx="6630988" cy="3200400"/>
          </a:xfrm>
        </p:spPr>
        <p:txBody>
          <a:bodyPr wrap="square" lIns="91440" tIns="45720" rIns="91440" bIns="45720" anchor="t" anchorCtr="0"/>
          <a:lstStyle>
            <a:lvl1pPr lvl="0">
              <a:buClr>
                <a:schemeClr val="folHlink"/>
              </a:buClr>
              <a:buSzTx/>
              <a:buFont typeface="Wingdings" panose="05000000000000000000" pitchFamily="2" charset="2"/>
              <a:defRPr sz="2800"/>
            </a:lvl1pPr>
            <a:lvl2pPr lvl="1">
              <a:buClr>
                <a:schemeClr val="tx2"/>
              </a:buClr>
              <a:buSzTx/>
              <a:buFont typeface="Wingdings" panose="05000000000000000000" pitchFamily="2" charset="2"/>
              <a:defRPr sz="2400"/>
            </a:lvl2pPr>
            <a:lvl3pPr lvl="2">
              <a:buClrTx/>
              <a:buSzTx/>
              <a:buFontTx/>
              <a:defRPr sz="2000"/>
            </a:lvl3pPr>
            <a:lvl4pPr lvl="3">
              <a:buClrTx/>
              <a:buSzTx/>
              <a:buFontTx/>
              <a:defRPr sz="1800"/>
            </a:lvl4pPr>
            <a:lvl5pPr lvl="4">
              <a:buClrTx/>
              <a:buSzTx/>
              <a:buFontTx/>
              <a:defRPr sz="1800"/>
            </a:lvl5pPr>
          </a:lstStyle>
          <a:p>
            <a:pPr lvl="0" indent="-342900">
              <a:lnSpc>
                <a:spcPct val="150000"/>
              </a:lnSpc>
              <a:buChar char="Ø"/>
            </a:pPr>
            <a:r>
              <a:rPr lang="zh-CN" altLang="en-US" sz="2400" b="1" dirty="0">
                <a:ea typeface="楷体_GB2312" pitchFamily="49" charset="-122"/>
              </a:rPr>
              <a:t>1.保证生产或销售的需要</a:t>
            </a:r>
            <a:r>
              <a:rPr lang="zh-CN" altLang="x-none" sz="2400" b="1" dirty="0"/>
              <a:t>有利于销售</a:t>
            </a:r>
            <a:endParaRPr lang="zh-CN" altLang="x-none" sz="2400" b="1" dirty="0"/>
          </a:p>
          <a:p>
            <a:pPr lvl="0" indent="-342900">
              <a:lnSpc>
                <a:spcPct val="150000"/>
              </a:lnSpc>
              <a:buChar char="Ø"/>
            </a:pPr>
            <a:r>
              <a:rPr lang="zh-CN" altLang="x-none" sz="2400" b="1" dirty="0"/>
              <a:t>2.适应市场变化</a:t>
            </a:r>
            <a:endParaRPr lang="zh-CN" altLang="x-none" sz="2400" b="1" dirty="0"/>
          </a:p>
          <a:p>
            <a:pPr lvl="0" indent="-342900">
              <a:lnSpc>
                <a:spcPct val="150000"/>
              </a:lnSpc>
              <a:buChar char="Ø"/>
            </a:pPr>
            <a:r>
              <a:rPr lang="zh-CN" altLang="x-none" sz="2400" b="1" dirty="0"/>
              <a:t>3.降低进货成本</a:t>
            </a:r>
            <a:endParaRPr lang="zh-CN" altLang="x-none" sz="2400" b="1" dirty="0"/>
          </a:p>
          <a:p>
            <a:pPr lvl="0" indent="-342900">
              <a:lnSpc>
                <a:spcPct val="150000"/>
              </a:lnSpc>
              <a:buChar char="Ø"/>
            </a:pPr>
            <a:r>
              <a:rPr lang="zh-CN" altLang="x-none" sz="2400" b="1" dirty="0"/>
              <a:t>维持均衡生产</a:t>
            </a:r>
            <a:endParaRPr lang="zh-CN" altLang="x-none" sz="2400" b="1" dirty="0"/>
          </a:p>
          <a:p>
            <a:pPr lvl="0" indent="-342900">
              <a:lnSpc>
                <a:spcPct val="150000"/>
              </a:lnSpc>
              <a:buChar char="Ø"/>
            </a:pPr>
            <a:r>
              <a:rPr lang="zh-CN" altLang="en-US" sz="2400" b="1" dirty="0"/>
              <a:t>获取规模效应</a:t>
            </a:r>
            <a:endParaRPr lang="zh-CN" altLang="en-US" sz="2400" b="1" dirty="0"/>
          </a:p>
        </p:txBody>
      </p:sp>
      <p:sp>
        <p:nvSpPr>
          <p:cNvPr id="58370" name="Rectangle 2"/>
          <p:cNvSpPr>
            <a:spLocks noGrp="1"/>
          </p:cNvSpPr>
          <p:nvPr>
            <p:ph type="title"/>
          </p:nvPr>
        </p:nvSpPr>
        <p:spPr/>
        <p:txBody>
          <a:bodyPr wrap="square" lIns="91440" tIns="45720" rIns="91440" bIns="45720" anchor="ctr" anchorCtr="0"/>
          <a:p>
            <a:pPr algn="l" eaLnBrk="1" hangingPunct="1"/>
            <a:r>
              <a:rPr lang="zh-CN" altLang="en-US" sz="3200" i="0" dirty="0">
                <a:ea typeface="宋体" panose="02010600030101010101" pitchFamily="2" charset="-122"/>
              </a:rPr>
              <a:t>二、存货的功能与成本</a:t>
            </a:r>
            <a:endParaRPr lang="zh-CN" altLang="en-US" sz="3200" i="0" dirty="0">
              <a:ea typeface="宋体" panose="02010600030101010101" pitchFamily="2" charset="-122"/>
            </a:endParaRPr>
          </a:p>
        </p:txBody>
      </p:sp>
      <p:sp>
        <p:nvSpPr>
          <p:cNvPr id="2" name="文本框 1"/>
          <p:cNvSpPr txBox="1"/>
          <p:nvPr/>
        </p:nvSpPr>
        <p:spPr>
          <a:xfrm>
            <a:off x="838200" y="1371600"/>
            <a:ext cx="4572000" cy="460375"/>
          </a:xfrm>
          <a:prstGeom prst="rect">
            <a:avLst/>
          </a:prstGeom>
          <a:noFill/>
        </p:spPr>
        <p:txBody>
          <a:bodyPr wrap="square" rtlCol="0" anchor="t">
            <a:spAutoFit/>
          </a:bodyPr>
          <a:p>
            <a:pPr marL="0" indent="0">
              <a:buNone/>
            </a:pPr>
            <a:r>
              <a:rPr lang="zh-CN" altLang="en-US" sz="2400" b="1">
                <a:solidFill>
                  <a:srgbClr val="FF0000"/>
                </a:solidFill>
                <a:sym typeface="+mn-ea"/>
              </a:rPr>
              <a:t>（一）存货的功能</a:t>
            </a:r>
            <a:endParaRPr lang="zh-CN" altLang="en-US" sz="2400" b="1">
              <a:solidFill>
                <a:srgbClr val="FF0000"/>
              </a:solidFill>
              <a:sym typeface="+mn-e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Rectangle 2"/>
          <p:cNvSpPr>
            <a:spLocks noGrp="1"/>
          </p:cNvSpPr>
          <p:nvPr>
            <p:ph type="title"/>
          </p:nvPr>
        </p:nvSpPr>
        <p:spPr/>
        <p:txBody>
          <a:bodyPr wrap="square" lIns="91440" tIns="45720" rIns="91440" bIns="45720" anchor="ctr" anchorCtr="0"/>
          <a:p>
            <a:pPr algn="l" eaLnBrk="1" hangingPunct="1"/>
            <a:r>
              <a:rPr lang="zh-CN" altLang="en-US" sz="2800" i="0" dirty="0">
                <a:solidFill>
                  <a:srgbClr val="FF0000"/>
                </a:solidFill>
                <a:ea typeface="宋体" panose="02010600030101010101" pitchFamily="2" charset="-122"/>
              </a:rPr>
              <a:t>（二）存货的成本</a:t>
            </a:r>
            <a:endParaRPr lang="zh-CN" altLang="en-US" sz="2800" i="0" dirty="0">
              <a:solidFill>
                <a:srgbClr val="FF0000"/>
              </a:solidFill>
              <a:ea typeface="宋体" panose="02010600030101010101" pitchFamily="2" charset="-122"/>
            </a:endParaRPr>
          </a:p>
        </p:txBody>
      </p:sp>
      <p:sp>
        <p:nvSpPr>
          <p:cNvPr id="5" name="Rectangle 3"/>
          <p:cNvSpPr>
            <a:spLocks noChangeArrowheads="1"/>
          </p:cNvSpPr>
          <p:nvPr/>
        </p:nvSpPr>
        <p:spPr bwMode="auto">
          <a:xfrm>
            <a:off x="0" y="2492375"/>
            <a:ext cx="647700" cy="1584325"/>
          </a:xfrm>
          <a:prstGeom prst="rect">
            <a:avLst/>
          </a:prstGeom>
          <a:solidFill>
            <a:schemeClr val="bg1"/>
          </a:solidFill>
          <a:ln w="9525">
            <a:solidFill>
              <a:schemeClr val="bg1"/>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进</a:t>
            </a:r>
            <a:endPar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货</a:t>
            </a:r>
            <a:endPar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成</a:t>
            </a:r>
            <a:endPar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本</a:t>
            </a:r>
            <a:endPar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sp>
        <p:nvSpPr>
          <p:cNvPr id="59395" name="AutoShape 8"/>
          <p:cNvSpPr/>
          <p:nvPr/>
        </p:nvSpPr>
        <p:spPr>
          <a:xfrm>
            <a:off x="827723" y="2057083"/>
            <a:ext cx="215900" cy="2160587"/>
          </a:xfrm>
          <a:prstGeom prst="leftBrace">
            <a:avLst>
              <a:gd name="adj1" fmla="val 83348"/>
              <a:gd name="adj2" fmla="val 50000"/>
            </a:avLst>
          </a:prstGeom>
          <a:noFill/>
          <a:ln w="28575" cap="flat" cmpd="sng">
            <a:solidFill>
              <a:schemeClr val="tx1"/>
            </a:solidFill>
            <a:prstDash val="solid"/>
            <a:roun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7" name="Rectangle 4"/>
          <p:cNvSpPr>
            <a:spLocks noChangeArrowheads="1"/>
          </p:cNvSpPr>
          <p:nvPr/>
        </p:nvSpPr>
        <p:spPr bwMode="auto">
          <a:xfrm>
            <a:off x="1142683" y="1904683"/>
            <a:ext cx="6351588" cy="431800"/>
          </a:xfrm>
          <a:prstGeom prst="rect">
            <a:avLst/>
          </a:prstGeom>
          <a:solidFill>
            <a:schemeClr val="bg1"/>
          </a:solidFill>
          <a:ln w="9525">
            <a:solidFill>
              <a:schemeClr val="bg1"/>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购置成本（</a:t>
            </a:r>
            <a:r>
              <a:rPr kumimoji="0" lang="zh-CN" altLang="en-US" sz="24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mn-cs"/>
              </a:rPr>
              <a:t>指存货本身的价值</a:t>
            </a:r>
            <a:r>
              <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）＝单价</a:t>
            </a:r>
            <a:r>
              <a:rPr kumimoji="0" lang="en-US" altLang="zh-CN"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数量 </a:t>
            </a:r>
            <a:endPar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sp>
        <p:nvSpPr>
          <p:cNvPr id="8" name="Rectangle 5"/>
          <p:cNvSpPr>
            <a:spLocks noChangeArrowheads="1"/>
          </p:cNvSpPr>
          <p:nvPr/>
        </p:nvSpPr>
        <p:spPr bwMode="auto">
          <a:xfrm>
            <a:off x="1115378" y="2895600"/>
            <a:ext cx="1368425" cy="1752600"/>
          </a:xfrm>
          <a:prstGeom prst="rect">
            <a:avLst/>
          </a:prstGeom>
          <a:solidFill>
            <a:schemeClr val="bg1"/>
          </a:solidFill>
          <a:ln w="9525">
            <a:solidFill>
              <a:schemeClr val="bg1"/>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订货成本</a:t>
            </a:r>
            <a:endParaRPr kumimoji="0" lang="en-US" altLang="zh-CN"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mn-cs"/>
              </a:rPr>
              <a:t>（指公司为组</a:t>
            </a:r>
            <a:endParaRPr kumimoji="0" lang="en-US" altLang="zh-CN" sz="20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mn-cs"/>
              </a:rPr>
              <a:t>织进货而开</a:t>
            </a:r>
            <a:endParaRPr kumimoji="0" lang="en-US" altLang="zh-CN" sz="20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mn-cs"/>
              </a:rPr>
              <a:t>支的费用）</a:t>
            </a:r>
            <a:endParaRPr kumimoji="0" lang="zh-CN" altLang="en-US" sz="2000" b="1" i="0" u="none" strike="noStrike" kern="1200" cap="none" spc="0" normalizeH="0" baseline="0" noProof="0" dirty="0" smtClean="0">
              <a:ln>
                <a:noFill/>
              </a:ln>
              <a:solidFill>
                <a:srgbClr val="7030A0"/>
              </a:solidFill>
              <a:effectLst/>
              <a:uLnTx/>
              <a:uFillTx/>
              <a:latin typeface="宋体" panose="02010600030101010101" pitchFamily="2" charset="-122"/>
              <a:ea typeface="宋体" panose="02010600030101010101" pitchFamily="2" charset="-122"/>
              <a:cs typeface="+mn-cs"/>
            </a:endParaRPr>
          </a:p>
        </p:txBody>
      </p:sp>
      <p:sp>
        <p:nvSpPr>
          <p:cNvPr id="9" name="Rectangle 6"/>
          <p:cNvSpPr>
            <a:spLocks noChangeArrowheads="1"/>
          </p:cNvSpPr>
          <p:nvPr/>
        </p:nvSpPr>
        <p:spPr bwMode="auto">
          <a:xfrm>
            <a:off x="2913380" y="2839720"/>
            <a:ext cx="6040120" cy="1689100"/>
          </a:xfrm>
          <a:prstGeom prst="rect">
            <a:avLst/>
          </a:prstGeom>
          <a:solidFill>
            <a:schemeClr val="bg1"/>
          </a:solidFill>
          <a:ln w="9525">
            <a:solidFill>
              <a:schemeClr val="bg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固定订货成本：如常设机构的基本开支，固定</a:t>
            </a:r>
            <a:endPar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成本与决策无关。</a:t>
            </a:r>
            <a:endPar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变动订货成本：如差旅费、邮资等与订货次数</a:t>
            </a:r>
            <a:endParaRPr kumimoji="0" lang="en-US" altLang="zh-CN"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成比例。 </a:t>
            </a:r>
            <a:endParaRPr kumimoji="0" lang="zh-CN"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sp>
        <p:nvSpPr>
          <p:cNvPr id="59399" name="AutoShape 9"/>
          <p:cNvSpPr/>
          <p:nvPr/>
        </p:nvSpPr>
        <p:spPr>
          <a:xfrm>
            <a:off x="2590800" y="2743200"/>
            <a:ext cx="215900" cy="1728788"/>
          </a:xfrm>
          <a:prstGeom prst="leftBrace">
            <a:avLst>
              <a:gd name="adj1" fmla="val 66690"/>
              <a:gd name="adj2" fmla="val 50000"/>
            </a:avLst>
          </a:prstGeom>
          <a:noFill/>
          <a:ln w="9525" cap="flat" cmpd="sng">
            <a:solidFill>
              <a:schemeClr val="tx1"/>
            </a:solidFill>
            <a:prstDash val="solid"/>
            <a:roun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9400" name="Rectangle 7"/>
          <p:cNvSpPr/>
          <p:nvPr/>
        </p:nvSpPr>
        <p:spPr>
          <a:xfrm>
            <a:off x="245110" y="4953000"/>
            <a:ext cx="8719820" cy="1162685"/>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p>
            <a:r>
              <a:rPr lang="zh-CN" altLang="en-US" sz="2400" b="1" dirty="0">
                <a:gradFill>
                  <a:gsLst>
                    <a:gs pos="0">
                      <a:srgbClr val="14CD68"/>
                    </a:gs>
                    <a:gs pos="100000">
                      <a:srgbClr val="035C7D"/>
                    </a:gs>
                  </a:gsLst>
                  <a:lin scaled="0"/>
                </a:gradFill>
                <a:latin typeface="宋体" panose="02010600030101010101" pitchFamily="2" charset="-122"/>
                <a:ea typeface="宋体" panose="02010600030101010101" pitchFamily="2" charset="-122"/>
              </a:rPr>
              <a:t>进货成本＝订货成本＋购置成本</a:t>
            </a:r>
            <a:endParaRPr lang="zh-CN" altLang="en-US" sz="2400" b="1" dirty="0">
              <a:gradFill>
                <a:gsLst>
                  <a:gs pos="0">
                    <a:srgbClr val="14CD68"/>
                  </a:gs>
                  <a:gs pos="100000">
                    <a:srgbClr val="035C7D"/>
                  </a:gs>
                </a:gsLst>
                <a:lin scaled="0"/>
              </a:gradFill>
              <a:latin typeface="宋体" panose="02010600030101010101" pitchFamily="2" charset="-122"/>
              <a:ea typeface="宋体" panose="02010600030101010101" pitchFamily="2" charset="-122"/>
            </a:endParaRPr>
          </a:p>
          <a:p>
            <a:r>
              <a:rPr lang="zh-CN" altLang="en-US" sz="2400" b="1" dirty="0">
                <a:gradFill>
                  <a:gsLst>
                    <a:gs pos="0">
                      <a:srgbClr val="14CD68"/>
                    </a:gs>
                    <a:gs pos="100000">
                      <a:srgbClr val="035C7D"/>
                    </a:gs>
                  </a:gsLst>
                  <a:lin scaled="0"/>
                </a:gradFill>
                <a:latin typeface="宋体" panose="02010600030101010101" pitchFamily="2" charset="-122"/>
                <a:ea typeface="宋体" panose="02010600030101010101" pitchFamily="2" charset="-122"/>
              </a:rPr>
              <a:t>　　　　＝固定订货成本＋变动订货成本 ＋购置成本</a:t>
            </a:r>
            <a:r>
              <a:rPr lang="zh-CN" altLang="en-US" sz="2400" b="1" dirty="0">
                <a:solidFill>
                  <a:srgbClr val="C00000"/>
                </a:solidFill>
                <a:latin typeface="宋体" panose="02010600030101010101" pitchFamily="2" charset="-122"/>
                <a:ea typeface="宋体" panose="02010600030101010101" pitchFamily="2" charset="-122"/>
              </a:rPr>
              <a:t> </a:t>
            </a:r>
            <a:endParaRPr lang="zh-CN" altLang="en-US" sz="2400" b="1" dirty="0">
              <a:solidFill>
                <a:srgbClr val="C00000"/>
              </a:solidFill>
              <a:latin typeface="宋体" panose="02010600030101010101" pitchFamily="2" charset="-122"/>
              <a:ea typeface="宋体" panose="02010600030101010101" pitchFamily="2" charset="-122"/>
            </a:endParaRPr>
          </a:p>
        </p:txBody>
      </p:sp>
      <p:sp>
        <p:nvSpPr>
          <p:cNvPr id="59401" name="TextBox 11"/>
          <p:cNvSpPr txBox="1"/>
          <p:nvPr/>
        </p:nvSpPr>
        <p:spPr>
          <a:xfrm>
            <a:off x="152400" y="1117600"/>
            <a:ext cx="8991600" cy="706755"/>
          </a:xfrm>
          <a:prstGeom prst="rect">
            <a:avLst/>
          </a:prstGeom>
          <a:noFill/>
          <a:ln w="9525">
            <a:noFill/>
          </a:ln>
        </p:spPr>
        <p:txBody>
          <a:bodyPr anchor="t" anchorCtr="0">
            <a:spAutoFit/>
          </a:bodyPr>
          <a:p>
            <a:r>
              <a:rPr lang="en-US" altLang="zh-CN" sz="2000" b="1" dirty="0">
                <a:latin typeface="宋体" panose="02010600030101010101" pitchFamily="2" charset="-122"/>
                <a:ea typeface="宋体" panose="02010600030101010101" pitchFamily="2" charset="-122"/>
              </a:rPr>
              <a:t>1.</a:t>
            </a:r>
            <a:r>
              <a:rPr lang="zh-CN" altLang="en-US" sz="2000" b="1" dirty="0">
                <a:latin typeface="宋体" panose="02010600030101010101" pitchFamily="2" charset="-122"/>
                <a:ea typeface="宋体" panose="02010600030101010101" pitchFamily="2" charset="-122"/>
              </a:rPr>
              <a:t>进货（取得）成本：是指公司为取得某种存货而支出的成本，包括存货购置成本和进货费用（或订货成本）。</a:t>
            </a:r>
            <a:endParaRPr lang="zh-CN" altLang="en-US" sz="2000" b="1" dirty="0">
              <a:latin typeface="宋体" panose="02010600030101010101" pitchFamily="2" charset="-122"/>
              <a:ea typeface="宋体" panose="02010600030101010101" pitchFamily="2"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TextBox 11"/>
          <p:cNvSpPr txBox="1"/>
          <p:nvPr/>
        </p:nvSpPr>
        <p:spPr>
          <a:xfrm>
            <a:off x="304800" y="609600"/>
            <a:ext cx="8991600" cy="5108575"/>
          </a:xfrm>
          <a:prstGeom prst="rect">
            <a:avLst/>
          </a:prstGeom>
          <a:noFill/>
          <a:ln w="9525">
            <a:noFill/>
          </a:ln>
        </p:spPr>
        <p:txBody>
          <a:bodyPr anchor="t" anchorCtr="0">
            <a:spAutoFit/>
          </a:bodyPr>
          <a:p>
            <a:r>
              <a:rPr lang="en-US" altLang="zh-CN" sz="2000" b="1" dirty="0">
                <a:latin typeface="宋体" panose="02010600030101010101" pitchFamily="2" charset="-122"/>
                <a:ea typeface="宋体" panose="02010600030101010101" pitchFamily="2" charset="-122"/>
              </a:rPr>
              <a:t>2.</a:t>
            </a:r>
            <a:r>
              <a:rPr lang="zh-CN" altLang="en-US" sz="2000" b="1" dirty="0">
                <a:latin typeface="宋体" panose="02010600030101010101" pitchFamily="2" charset="-122"/>
                <a:ea typeface="宋体" panose="02010600030101010101" pitchFamily="2" charset="-122"/>
              </a:rPr>
              <a:t>储存成本</a:t>
            </a:r>
            <a:endParaRPr lang="en-US" altLang="zh-CN" sz="2000" b="1" dirty="0">
              <a:latin typeface="宋体" panose="02010600030101010101" pitchFamily="2" charset="-122"/>
              <a:ea typeface="宋体" panose="02010600030101010101" pitchFamily="2" charset="-122"/>
            </a:endParaRPr>
          </a:p>
          <a:p>
            <a:pPr>
              <a:lnSpc>
                <a:spcPct val="150000"/>
              </a:lnSpc>
            </a:pPr>
            <a:r>
              <a:rPr lang="en-US" altLang="zh-CN" sz="2000" b="1" dirty="0">
                <a:latin typeface="宋体" panose="02010600030101010101" pitchFamily="2" charset="-122"/>
                <a:ea typeface="宋体" panose="02010600030101010101" pitchFamily="2" charset="-122"/>
              </a:rPr>
              <a:t>    </a:t>
            </a:r>
            <a:r>
              <a:rPr lang="zh-CN" altLang="en-US" sz="2000" dirty="0">
                <a:latin typeface="宋体" panose="02010600030101010101" pitchFamily="2" charset="-122"/>
                <a:ea typeface="宋体" panose="02010600030101010101" pitchFamily="2" charset="-122"/>
              </a:rPr>
              <a:t>是指公司为储存存货而发生的费用，主要包括存货资金应计利息或机会成本、仓储费用、保险费用、存货残损和霉变损失等。</a:t>
            </a:r>
            <a:endParaRPr lang="en-US" altLang="zh-CN" sz="2000" b="1" dirty="0">
              <a:latin typeface="宋体" panose="02010600030101010101" pitchFamily="2" charset="-122"/>
              <a:ea typeface="宋体" panose="02010600030101010101" pitchFamily="2" charset="-122"/>
            </a:endParaRPr>
          </a:p>
          <a:p>
            <a:pPr>
              <a:lnSpc>
                <a:spcPct val="150000"/>
              </a:lnSpc>
            </a:pPr>
            <a:r>
              <a:rPr lang="en-US" altLang="zh-CN" sz="2000" b="1" dirty="0">
                <a:latin typeface="宋体" panose="02010600030101010101" pitchFamily="2" charset="-122"/>
                <a:ea typeface="宋体" panose="02010600030101010101" pitchFamily="2" charset="-122"/>
              </a:rPr>
              <a:t>    </a:t>
            </a:r>
            <a:r>
              <a:rPr lang="zh-CN" altLang="en-US" sz="2000" b="1" dirty="0">
                <a:solidFill>
                  <a:srgbClr val="C00000"/>
                </a:solidFill>
                <a:latin typeface="宋体" panose="02010600030101010101" pitchFamily="2" charset="-122"/>
                <a:ea typeface="宋体" panose="02010600030101010101" pitchFamily="2" charset="-122"/>
              </a:rPr>
              <a:t>固定储存成本：</a:t>
            </a:r>
            <a:r>
              <a:rPr lang="zh-CN" altLang="en-US" sz="2000" dirty="0">
                <a:latin typeface="宋体" panose="02010600030101010101" pitchFamily="2" charset="-122"/>
                <a:ea typeface="宋体" panose="02010600030101010101" pitchFamily="2" charset="-122"/>
              </a:rPr>
              <a:t>如仓库折旧、仓管员工的固定工资等，与决策无关。</a:t>
            </a:r>
            <a:br>
              <a:rPr lang="zh-CN" altLang="en-US" sz="2000" dirty="0">
                <a:latin typeface="宋体" panose="02010600030101010101" pitchFamily="2" charset="-122"/>
                <a:ea typeface="宋体" panose="02010600030101010101" pitchFamily="2" charset="-122"/>
              </a:rPr>
            </a:br>
            <a:r>
              <a:rPr lang="zh-CN" altLang="en-US" sz="2000" dirty="0">
                <a:latin typeface="宋体" panose="02010600030101010101" pitchFamily="2" charset="-122"/>
                <a:ea typeface="宋体" panose="02010600030101010101" pitchFamily="2" charset="-122"/>
              </a:rPr>
              <a:t>    </a:t>
            </a:r>
            <a:r>
              <a:rPr lang="zh-CN" altLang="en-US" sz="2000" b="1" dirty="0">
                <a:solidFill>
                  <a:srgbClr val="C00000"/>
                </a:solidFill>
                <a:latin typeface="宋体" panose="02010600030101010101" pitchFamily="2" charset="-122"/>
                <a:ea typeface="宋体" panose="02010600030101010101" pitchFamily="2" charset="-122"/>
              </a:rPr>
              <a:t>变动储存成本：</a:t>
            </a:r>
            <a:r>
              <a:rPr lang="zh-CN" altLang="en-US" sz="2000" dirty="0">
                <a:latin typeface="宋体" panose="02010600030101010101" pitchFamily="2" charset="-122"/>
                <a:ea typeface="宋体" panose="02010600030101010101" pitchFamily="2" charset="-122"/>
              </a:rPr>
              <a:t>如存货资金的应计利息、存货损失和保险等。与存货数量、储存时间成正相关。</a:t>
            </a:r>
            <a:endParaRPr lang="en-US" altLang="zh-CN" sz="2000" dirty="0">
              <a:latin typeface="宋体" panose="02010600030101010101" pitchFamily="2" charset="-122"/>
              <a:ea typeface="宋体" panose="02010600030101010101" pitchFamily="2" charset="-122"/>
            </a:endParaRPr>
          </a:p>
          <a:p>
            <a:pPr algn="ctr">
              <a:lnSpc>
                <a:spcPct val="150000"/>
              </a:lnSpc>
            </a:pPr>
            <a:r>
              <a:rPr lang="zh-CN" altLang="en-US" sz="2400" b="1" dirty="0">
                <a:gradFill>
                  <a:gsLst>
                    <a:gs pos="0">
                      <a:srgbClr val="14CD68"/>
                    </a:gs>
                    <a:gs pos="100000">
                      <a:srgbClr val="035C7D"/>
                    </a:gs>
                  </a:gsLst>
                  <a:lin scaled="0"/>
                </a:gradFill>
                <a:latin typeface="宋体" panose="02010600030101010101" pitchFamily="2" charset="-122"/>
                <a:ea typeface="宋体" panose="02010600030101010101" pitchFamily="2" charset="-122"/>
              </a:rPr>
              <a:t>储存成本＝固定储存成本＋变动储存成本</a:t>
            </a:r>
            <a:endParaRPr lang="en-US" altLang="zh-CN" sz="2400" b="1" dirty="0">
              <a:gradFill>
                <a:gsLst>
                  <a:gs pos="0">
                    <a:srgbClr val="14CD68"/>
                  </a:gs>
                  <a:gs pos="100000">
                    <a:srgbClr val="035C7D"/>
                  </a:gs>
                </a:gsLst>
                <a:lin scaled="0"/>
              </a:gradFill>
              <a:latin typeface="宋体" panose="02010600030101010101" pitchFamily="2" charset="-122"/>
              <a:ea typeface="宋体" panose="02010600030101010101" pitchFamily="2" charset="-122"/>
            </a:endParaRPr>
          </a:p>
          <a:p>
            <a:pPr>
              <a:lnSpc>
                <a:spcPct val="150000"/>
              </a:lnSpc>
            </a:pPr>
            <a:endParaRPr lang="en-US" altLang="zh-CN" sz="2000" b="1" dirty="0">
              <a:latin typeface="宋体" panose="02010600030101010101" pitchFamily="2" charset="-122"/>
              <a:ea typeface="宋体" panose="02010600030101010101" pitchFamily="2" charset="-122"/>
            </a:endParaRPr>
          </a:p>
          <a:p>
            <a:pPr>
              <a:lnSpc>
                <a:spcPct val="150000"/>
              </a:lnSpc>
            </a:pPr>
            <a:r>
              <a:rPr lang="en-US" altLang="zh-CN" sz="2000" b="1" dirty="0">
                <a:latin typeface="宋体" panose="02010600030101010101" pitchFamily="2" charset="-122"/>
                <a:ea typeface="宋体" panose="02010600030101010101" pitchFamily="2" charset="-122"/>
              </a:rPr>
              <a:t>3.</a:t>
            </a:r>
            <a:r>
              <a:rPr lang="zh-CN" altLang="en-US" sz="2000" b="1" dirty="0">
                <a:latin typeface="宋体" panose="02010600030101010101" pitchFamily="2" charset="-122"/>
                <a:ea typeface="宋体" panose="02010600030101010101" pitchFamily="2" charset="-122"/>
              </a:rPr>
              <a:t>缺货成本</a:t>
            </a:r>
            <a:endParaRPr lang="en-US" altLang="zh-CN" sz="2000" b="1" dirty="0">
              <a:latin typeface="宋体" panose="02010600030101010101" pitchFamily="2" charset="-122"/>
              <a:ea typeface="宋体" panose="02010600030101010101" pitchFamily="2" charset="-122"/>
            </a:endParaRPr>
          </a:p>
          <a:p>
            <a:pPr>
              <a:lnSpc>
                <a:spcPct val="150000"/>
              </a:lnSpc>
            </a:pPr>
            <a:r>
              <a:rPr lang="zh-CN" altLang="en-US" sz="2000" dirty="0">
                <a:latin typeface="宋体" panose="02010600030101010101" pitchFamily="2" charset="-122"/>
                <a:ea typeface="宋体" panose="02010600030101010101" pitchFamily="2" charset="-122"/>
              </a:rPr>
              <a:t>    是指因存货不足而给公司造成的停产损失、延误发货的信誉损失而丧失销售机会的损失等。</a:t>
            </a:r>
            <a:endParaRPr lang="zh-CN" altLang="en-US" sz="2000" dirty="0">
              <a:latin typeface="宋体" panose="02010600030101010101" pitchFamily="2" charset="-122"/>
              <a:ea typeface="宋体" panose="02010600030101010101" pitchFamily="2"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Rectangle 2"/>
          <p:cNvSpPr>
            <a:spLocks noGrp="1"/>
          </p:cNvSpPr>
          <p:nvPr>
            <p:ph type="title"/>
          </p:nvPr>
        </p:nvSpPr>
        <p:spPr>
          <a:xfrm>
            <a:off x="472440" y="457200"/>
            <a:ext cx="8229600" cy="868363"/>
          </a:xfrm>
        </p:spPr>
        <p:txBody>
          <a:bodyPr wrap="square" lIns="91440" tIns="45720" rIns="91440" bIns="45720" anchor="ctr" anchorCtr="0"/>
          <a:p>
            <a:pPr algn="l" eaLnBrk="1" hangingPunct="1"/>
            <a:r>
              <a:rPr lang="zh-CN" altLang="en-US" sz="3200" i="0" dirty="0">
                <a:ea typeface="宋体" panose="02010600030101010101" pitchFamily="2" charset="-122"/>
              </a:rPr>
              <a:t>三、存货经济批量决策</a:t>
            </a:r>
            <a:endParaRPr lang="zh-CN" altLang="en-US" sz="3200" i="0" dirty="0">
              <a:ea typeface="宋体" panose="02010600030101010101" pitchFamily="2" charset="-122"/>
            </a:endParaRPr>
          </a:p>
        </p:txBody>
      </p:sp>
      <p:grpSp>
        <p:nvGrpSpPr>
          <p:cNvPr id="62466" name="Group 12"/>
          <p:cNvGrpSpPr/>
          <p:nvPr/>
        </p:nvGrpSpPr>
        <p:grpSpPr>
          <a:xfrm rot="10082854">
            <a:off x="6127750" y="2644775"/>
            <a:ext cx="1196975" cy="303213"/>
            <a:chOff x="2598" y="1026"/>
            <a:chExt cx="957" cy="242"/>
          </a:xfrm>
        </p:grpSpPr>
        <p:grpSp>
          <p:nvGrpSpPr>
            <p:cNvPr id="62467" name="Group 13"/>
            <p:cNvGrpSpPr/>
            <p:nvPr/>
          </p:nvGrpSpPr>
          <p:grpSpPr>
            <a:xfrm rot="-9970459" flipH="1" flipV="1">
              <a:off x="2598" y="1026"/>
              <a:ext cx="957" cy="242"/>
              <a:chOff x="2532" y="1051"/>
              <a:chExt cx="893" cy="246"/>
            </a:xfrm>
          </p:grpSpPr>
          <p:grpSp>
            <p:nvGrpSpPr>
              <p:cNvPr id="62468" name="Group 14"/>
              <p:cNvGrpSpPr/>
              <p:nvPr/>
            </p:nvGrpSpPr>
            <p:grpSpPr>
              <a:xfrm>
                <a:off x="2532" y="1051"/>
                <a:ext cx="743" cy="185"/>
                <a:chOff x="1565" y="2568"/>
                <a:chExt cx="1118" cy="279"/>
              </a:xfrm>
            </p:grpSpPr>
            <p:sp>
              <p:nvSpPr>
                <p:cNvPr id="62469"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0"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1"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2"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473" name="Group 19"/>
              <p:cNvGrpSpPr/>
              <p:nvPr/>
            </p:nvGrpSpPr>
            <p:grpSpPr>
              <a:xfrm rot="1353540">
                <a:off x="2682" y="1111"/>
                <a:ext cx="743" cy="186"/>
                <a:chOff x="1565" y="2568"/>
                <a:chExt cx="1118" cy="279"/>
              </a:xfrm>
            </p:grpSpPr>
            <p:sp>
              <p:nvSpPr>
                <p:cNvPr id="62474"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5"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6"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7"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478" name="Group 24"/>
            <p:cNvGrpSpPr/>
            <p:nvPr/>
          </p:nvGrpSpPr>
          <p:grpSpPr>
            <a:xfrm rot="-9970459" flipH="1" flipV="1">
              <a:off x="2688" y="1056"/>
              <a:ext cx="784" cy="198"/>
              <a:chOff x="2532" y="1051"/>
              <a:chExt cx="893" cy="246"/>
            </a:xfrm>
          </p:grpSpPr>
          <p:grpSp>
            <p:nvGrpSpPr>
              <p:cNvPr id="62479" name="Group 25"/>
              <p:cNvGrpSpPr/>
              <p:nvPr/>
            </p:nvGrpSpPr>
            <p:grpSpPr>
              <a:xfrm>
                <a:off x="2532" y="1051"/>
                <a:ext cx="743" cy="185"/>
                <a:chOff x="1565" y="2568"/>
                <a:chExt cx="1118" cy="279"/>
              </a:xfrm>
            </p:grpSpPr>
            <p:sp>
              <p:nvSpPr>
                <p:cNvPr id="62480"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1"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2"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3"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484" name="Group 30"/>
              <p:cNvGrpSpPr/>
              <p:nvPr/>
            </p:nvGrpSpPr>
            <p:grpSpPr>
              <a:xfrm rot="1353540">
                <a:off x="2682" y="1111"/>
                <a:ext cx="743" cy="186"/>
                <a:chOff x="1565" y="2568"/>
                <a:chExt cx="1118" cy="279"/>
              </a:xfrm>
            </p:grpSpPr>
            <p:sp>
              <p:nvSpPr>
                <p:cNvPr id="62485"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6"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7"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8"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489" name="Group 35"/>
          <p:cNvGrpSpPr/>
          <p:nvPr/>
        </p:nvGrpSpPr>
        <p:grpSpPr>
          <a:xfrm rot="10082854">
            <a:off x="5032375" y="4465638"/>
            <a:ext cx="1198563" cy="303212"/>
            <a:chOff x="2598" y="1026"/>
            <a:chExt cx="957" cy="242"/>
          </a:xfrm>
        </p:grpSpPr>
        <p:grpSp>
          <p:nvGrpSpPr>
            <p:cNvPr id="62490" name="Group 36"/>
            <p:cNvGrpSpPr/>
            <p:nvPr/>
          </p:nvGrpSpPr>
          <p:grpSpPr>
            <a:xfrm rot="-9970459" flipH="1" flipV="1">
              <a:off x="2598" y="1026"/>
              <a:ext cx="957" cy="242"/>
              <a:chOff x="2532" y="1051"/>
              <a:chExt cx="893" cy="246"/>
            </a:xfrm>
          </p:grpSpPr>
          <p:grpSp>
            <p:nvGrpSpPr>
              <p:cNvPr id="62491" name="Group 37"/>
              <p:cNvGrpSpPr/>
              <p:nvPr/>
            </p:nvGrpSpPr>
            <p:grpSpPr>
              <a:xfrm>
                <a:off x="2532" y="1051"/>
                <a:ext cx="743" cy="185"/>
                <a:chOff x="1565" y="2568"/>
                <a:chExt cx="1118" cy="279"/>
              </a:xfrm>
            </p:grpSpPr>
            <p:sp>
              <p:nvSpPr>
                <p:cNvPr id="62492"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93"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94"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95"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496" name="Group 42"/>
              <p:cNvGrpSpPr/>
              <p:nvPr/>
            </p:nvGrpSpPr>
            <p:grpSpPr>
              <a:xfrm rot="1353540">
                <a:off x="2682" y="1111"/>
                <a:ext cx="743" cy="186"/>
                <a:chOff x="1565" y="2568"/>
                <a:chExt cx="1118" cy="279"/>
              </a:xfrm>
            </p:grpSpPr>
            <p:sp>
              <p:nvSpPr>
                <p:cNvPr id="62497"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98"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99"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00"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501" name="Group 47"/>
            <p:cNvGrpSpPr/>
            <p:nvPr/>
          </p:nvGrpSpPr>
          <p:grpSpPr>
            <a:xfrm rot="-9970459" flipH="1" flipV="1">
              <a:off x="2688" y="1056"/>
              <a:ext cx="784" cy="198"/>
              <a:chOff x="2532" y="1051"/>
              <a:chExt cx="893" cy="246"/>
            </a:xfrm>
          </p:grpSpPr>
          <p:grpSp>
            <p:nvGrpSpPr>
              <p:cNvPr id="62502" name="Group 48"/>
              <p:cNvGrpSpPr/>
              <p:nvPr/>
            </p:nvGrpSpPr>
            <p:grpSpPr>
              <a:xfrm>
                <a:off x="2532" y="1051"/>
                <a:ext cx="743" cy="185"/>
                <a:chOff x="1565" y="2568"/>
                <a:chExt cx="1118" cy="279"/>
              </a:xfrm>
            </p:grpSpPr>
            <p:sp>
              <p:nvSpPr>
                <p:cNvPr id="62503"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04"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05"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06"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07" name="Group 53"/>
              <p:cNvGrpSpPr/>
              <p:nvPr/>
            </p:nvGrpSpPr>
            <p:grpSpPr>
              <a:xfrm rot="1353540">
                <a:off x="2682" y="1111"/>
                <a:ext cx="743" cy="186"/>
                <a:chOff x="1565" y="2568"/>
                <a:chExt cx="1118" cy="279"/>
              </a:xfrm>
            </p:grpSpPr>
            <p:sp>
              <p:nvSpPr>
                <p:cNvPr id="62508"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09"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10"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11"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512" name="Group 58"/>
          <p:cNvGrpSpPr/>
          <p:nvPr/>
        </p:nvGrpSpPr>
        <p:grpSpPr>
          <a:xfrm rot="10082854">
            <a:off x="7407275" y="4464050"/>
            <a:ext cx="1196975" cy="303213"/>
            <a:chOff x="2598" y="1026"/>
            <a:chExt cx="957" cy="242"/>
          </a:xfrm>
        </p:grpSpPr>
        <p:grpSp>
          <p:nvGrpSpPr>
            <p:cNvPr id="62513" name="Group 59"/>
            <p:cNvGrpSpPr/>
            <p:nvPr/>
          </p:nvGrpSpPr>
          <p:grpSpPr>
            <a:xfrm rot="-9970459" flipH="1" flipV="1">
              <a:off x="2598" y="1026"/>
              <a:ext cx="957" cy="242"/>
              <a:chOff x="2532" y="1051"/>
              <a:chExt cx="893" cy="246"/>
            </a:xfrm>
          </p:grpSpPr>
          <p:grpSp>
            <p:nvGrpSpPr>
              <p:cNvPr id="62514" name="Group 60"/>
              <p:cNvGrpSpPr/>
              <p:nvPr/>
            </p:nvGrpSpPr>
            <p:grpSpPr>
              <a:xfrm>
                <a:off x="2532" y="1051"/>
                <a:ext cx="743" cy="185"/>
                <a:chOff x="1565" y="2568"/>
                <a:chExt cx="1118" cy="279"/>
              </a:xfrm>
            </p:grpSpPr>
            <p:sp>
              <p:nvSpPr>
                <p:cNvPr id="62515"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16"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17"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18"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19" name="Group 65"/>
              <p:cNvGrpSpPr/>
              <p:nvPr/>
            </p:nvGrpSpPr>
            <p:grpSpPr>
              <a:xfrm rot="1353540">
                <a:off x="2682" y="1111"/>
                <a:ext cx="743" cy="186"/>
                <a:chOff x="1565" y="2568"/>
                <a:chExt cx="1118" cy="279"/>
              </a:xfrm>
            </p:grpSpPr>
            <p:sp>
              <p:nvSpPr>
                <p:cNvPr id="62520"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1"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2"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3"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524" name="Group 70"/>
            <p:cNvGrpSpPr/>
            <p:nvPr/>
          </p:nvGrpSpPr>
          <p:grpSpPr>
            <a:xfrm rot="-9970459" flipH="1" flipV="1">
              <a:off x="2688" y="1056"/>
              <a:ext cx="784" cy="198"/>
              <a:chOff x="2532" y="1051"/>
              <a:chExt cx="893" cy="246"/>
            </a:xfrm>
          </p:grpSpPr>
          <p:grpSp>
            <p:nvGrpSpPr>
              <p:cNvPr id="62525" name="Group 71"/>
              <p:cNvGrpSpPr/>
              <p:nvPr/>
            </p:nvGrpSpPr>
            <p:grpSpPr>
              <a:xfrm>
                <a:off x="2532" y="1051"/>
                <a:ext cx="743" cy="185"/>
                <a:chOff x="1565" y="2568"/>
                <a:chExt cx="1118" cy="279"/>
              </a:xfrm>
            </p:grpSpPr>
            <p:sp>
              <p:nvSpPr>
                <p:cNvPr id="62526"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7"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8"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9"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30" name="Group 76"/>
              <p:cNvGrpSpPr/>
              <p:nvPr/>
            </p:nvGrpSpPr>
            <p:grpSpPr>
              <a:xfrm rot="1353540">
                <a:off x="2682" y="1111"/>
                <a:ext cx="743" cy="186"/>
                <a:chOff x="1565" y="2568"/>
                <a:chExt cx="1118" cy="279"/>
              </a:xfrm>
            </p:grpSpPr>
            <p:sp>
              <p:nvSpPr>
                <p:cNvPr id="62531"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32"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33"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34"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535" name="Group 81"/>
          <p:cNvGrpSpPr/>
          <p:nvPr/>
        </p:nvGrpSpPr>
        <p:grpSpPr>
          <a:xfrm>
            <a:off x="6675438" y="1809750"/>
            <a:ext cx="1196975" cy="303213"/>
            <a:chOff x="2598" y="1026"/>
            <a:chExt cx="957" cy="242"/>
          </a:xfrm>
        </p:grpSpPr>
        <p:grpSp>
          <p:nvGrpSpPr>
            <p:cNvPr id="62536" name="Group 82"/>
            <p:cNvGrpSpPr/>
            <p:nvPr/>
          </p:nvGrpSpPr>
          <p:grpSpPr>
            <a:xfrm rot="-9970459" flipH="1" flipV="1">
              <a:off x="2598" y="1026"/>
              <a:ext cx="957" cy="242"/>
              <a:chOff x="2532" y="1051"/>
              <a:chExt cx="893" cy="246"/>
            </a:xfrm>
          </p:grpSpPr>
          <p:grpSp>
            <p:nvGrpSpPr>
              <p:cNvPr id="62537" name="Group 83"/>
              <p:cNvGrpSpPr/>
              <p:nvPr/>
            </p:nvGrpSpPr>
            <p:grpSpPr>
              <a:xfrm>
                <a:off x="2532" y="1051"/>
                <a:ext cx="743" cy="185"/>
                <a:chOff x="1565" y="2568"/>
                <a:chExt cx="1118" cy="279"/>
              </a:xfrm>
            </p:grpSpPr>
            <p:sp>
              <p:nvSpPr>
                <p:cNvPr id="62538"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39"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40"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41"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42" name="Group 88"/>
              <p:cNvGrpSpPr/>
              <p:nvPr/>
            </p:nvGrpSpPr>
            <p:grpSpPr>
              <a:xfrm rot="1353540">
                <a:off x="2682" y="1111"/>
                <a:ext cx="743" cy="186"/>
                <a:chOff x="1565" y="2568"/>
                <a:chExt cx="1118" cy="279"/>
              </a:xfrm>
            </p:grpSpPr>
            <p:sp>
              <p:nvSpPr>
                <p:cNvPr id="62543"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44"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45"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46"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547" name="Group 93"/>
            <p:cNvGrpSpPr/>
            <p:nvPr/>
          </p:nvGrpSpPr>
          <p:grpSpPr>
            <a:xfrm rot="-9970459" flipH="1" flipV="1">
              <a:off x="2688" y="1056"/>
              <a:ext cx="784" cy="198"/>
              <a:chOff x="2532" y="1051"/>
              <a:chExt cx="893" cy="246"/>
            </a:xfrm>
          </p:grpSpPr>
          <p:grpSp>
            <p:nvGrpSpPr>
              <p:cNvPr id="62548" name="Group 94"/>
              <p:cNvGrpSpPr/>
              <p:nvPr/>
            </p:nvGrpSpPr>
            <p:grpSpPr>
              <a:xfrm>
                <a:off x="2532" y="1051"/>
                <a:ext cx="743" cy="185"/>
                <a:chOff x="1565" y="2568"/>
                <a:chExt cx="1118" cy="279"/>
              </a:xfrm>
            </p:grpSpPr>
            <p:sp>
              <p:nvSpPr>
                <p:cNvPr id="62549"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0"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1"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2"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53" name="Group 99"/>
              <p:cNvGrpSpPr/>
              <p:nvPr/>
            </p:nvGrpSpPr>
            <p:grpSpPr>
              <a:xfrm rot="1353540">
                <a:off x="2682" y="1111"/>
                <a:ext cx="743" cy="186"/>
                <a:chOff x="1565" y="2568"/>
                <a:chExt cx="1118" cy="279"/>
              </a:xfrm>
            </p:grpSpPr>
            <p:sp>
              <p:nvSpPr>
                <p:cNvPr id="62554"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5"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6"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7"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558" name="Group 104"/>
          <p:cNvGrpSpPr/>
          <p:nvPr/>
        </p:nvGrpSpPr>
        <p:grpSpPr>
          <a:xfrm rot="344040">
            <a:off x="7958138" y="3644900"/>
            <a:ext cx="1198562" cy="303213"/>
            <a:chOff x="2598" y="1026"/>
            <a:chExt cx="957" cy="242"/>
          </a:xfrm>
        </p:grpSpPr>
        <p:grpSp>
          <p:nvGrpSpPr>
            <p:cNvPr id="62559" name="Group 105"/>
            <p:cNvGrpSpPr/>
            <p:nvPr/>
          </p:nvGrpSpPr>
          <p:grpSpPr>
            <a:xfrm rot="-9970459" flipH="1" flipV="1">
              <a:off x="2598" y="1026"/>
              <a:ext cx="957" cy="242"/>
              <a:chOff x="2532" y="1051"/>
              <a:chExt cx="893" cy="246"/>
            </a:xfrm>
          </p:grpSpPr>
          <p:grpSp>
            <p:nvGrpSpPr>
              <p:cNvPr id="62560" name="Group 106"/>
              <p:cNvGrpSpPr/>
              <p:nvPr/>
            </p:nvGrpSpPr>
            <p:grpSpPr>
              <a:xfrm>
                <a:off x="2532" y="1051"/>
                <a:ext cx="743" cy="185"/>
                <a:chOff x="1565" y="2568"/>
                <a:chExt cx="1118" cy="279"/>
              </a:xfrm>
            </p:grpSpPr>
            <p:sp>
              <p:nvSpPr>
                <p:cNvPr id="62561"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2"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3"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4"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65" name="Group 111"/>
              <p:cNvGrpSpPr/>
              <p:nvPr/>
            </p:nvGrpSpPr>
            <p:grpSpPr>
              <a:xfrm rot="1353540">
                <a:off x="2682" y="1111"/>
                <a:ext cx="743" cy="186"/>
                <a:chOff x="1565" y="2568"/>
                <a:chExt cx="1118" cy="279"/>
              </a:xfrm>
            </p:grpSpPr>
            <p:sp>
              <p:nvSpPr>
                <p:cNvPr id="62566"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7"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8"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9"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570" name="Group 116"/>
            <p:cNvGrpSpPr/>
            <p:nvPr/>
          </p:nvGrpSpPr>
          <p:grpSpPr>
            <a:xfrm rot="-9970459" flipH="1" flipV="1">
              <a:off x="2688" y="1056"/>
              <a:ext cx="784" cy="198"/>
              <a:chOff x="2532" y="1051"/>
              <a:chExt cx="893" cy="246"/>
            </a:xfrm>
          </p:grpSpPr>
          <p:grpSp>
            <p:nvGrpSpPr>
              <p:cNvPr id="62571" name="Group 117"/>
              <p:cNvGrpSpPr/>
              <p:nvPr/>
            </p:nvGrpSpPr>
            <p:grpSpPr>
              <a:xfrm>
                <a:off x="2532" y="1051"/>
                <a:ext cx="743" cy="185"/>
                <a:chOff x="1565" y="2568"/>
                <a:chExt cx="1118" cy="279"/>
              </a:xfrm>
            </p:grpSpPr>
            <p:sp>
              <p:nvSpPr>
                <p:cNvPr id="62572"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73"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74"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75"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76" name="Group 122"/>
              <p:cNvGrpSpPr/>
              <p:nvPr/>
            </p:nvGrpSpPr>
            <p:grpSpPr>
              <a:xfrm rot="1353540">
                <a:off x="2682" y="1111"/>
                <a:ext cx="743" cy="186"/>
                <a:chOff x="1565" y="2568"/>
                <a:chExt cx="1118" cy="279"/>
              </a:xfrm>
            </p:grpSpPr>
            <p:sp>
              <p:nvSpPr>
                <p:cNvPr id="62577"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78"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79"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80"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581" name="Group 127"/>
          <p:cNvGrpSpPr/>
          <p:nvPr/>
        </p:nvGrpSpPr>
        <p:grpSpPr>
          <a:xfrm rot="-232145">
            <a:off x="5551488" y="3617913"/>
            <a:ext cx="1235075" cy="331787"/>
            <a:chOff x="1824" y="2448"/>
            <a:chExt cx="987" cy="266"/>
          </a:xfrm>
        </p:grpSpPr>
        <p:grpSp>
          <p:nvGrpSpPr>
            <p:cNvPr id="62582" name="Group 128"/>
            <p:cNvGrpSpPr/>
            <p:nvPr/>
          </p:nvGrpSpPr>
          <p:grpSpPr>
            <a:xfrm rot="513316">
              <a:off x="1824" y="2448"/>
              <a:ext cx="957" cy="242"/>
              <a:chOff x="2598" y="1026"/>
              <a:chExt cx="957" cy="242"/>
            </a:xfrm>
          </p:grpSpPr>
          <p:grpSp>
            <p:nvGrpSpPr>
              <p:cNvPr id="62583" name="Group 129"/>
              <p:cNvGrpSpPr/>
              <p:nvPr/>
            </p:nvGrpSpPr>
            <p:grpSpPr>
              <a:xfrm rot="-9970459" flipH="1" flipV="1">
                <a:off x="2598" y="1026"/>
                <a:ext cx="957" cy="242"/>
                <a:chOff x="2532" y="1051"/>
                <a:chExt cx="893" cy="246"/>
              </a:xfrm>
            </p:grpSpPr>
            <p:grpSp>
              <p:nvGrpSpPr>
                <p:cNvPr id="62584" name="Group 130"/>
                <p:cNvGrpSpPr/>
                <p:nvPr/>
              </p:nvGrpSpPr>
              <p:grpSpPr>
                <a:xfrm>
                  <a:off x="2532" y="1051"/>
                  <a:ext cx="743" cy="185"/>
                  <a:chOff x="1565" y="2568"/>
                  <a:chExt cx="1118" cy="279"/>
                </a:xfrm>
              </p:grpSpPr>
              <p:sp>
                <p:nvSpPr>
                  <p:cNvPr id="62585"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86"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87"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88"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89" name="Group 135"/>
                <p:cNvGrpSpPr/>
                <p:nvPr/>
              </p:nvGrpSpPr>
              <p:grpSpPr>
                <a:xfrm rot="1353540">
                  <a:off x="2682" y="1111"/>
                  <a:ext cx="743" cy="186"/>
                  <a:chOff x="1565" y="2568"/>
                  <a:chExt cx="1118" cy="279"/>
                </a:xfrm>
              </p:grpSpPr>
              <p:sp>
                <p:nvSpPr>
                  <p:cNvPr id="62590"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1"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2"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3"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594" name="Group 140"/>
              <p:cNvGrpSpPr/>
              <p:nvPr/>
            </p:nvGrpSpPr>
            <p:grpSpPr>
              <a:xfrm rot="-9970459" flipH="1" flipV="1">
                <a:off x="2688" y="1056"/>
                <a:ext cx="784" cy="198"/>
                <a:chOff x="2532" y="1051"/>
                <a:chExt cx="893" cy="246"/>
              </a:xfrm>
            </p:grpSpPr>
            <p:grpSp>
              <p:nvGrpSpPr>
                <p:cNvPr id="62595" name="Group 141"/>
                <p:cNvGrpSpPr/>
                <p:nvPr/>
              </p:nvGrpSpPr>
              <p:grpSpPr>
                <a:xfrm>
                  <a:off x="2532" y="1051"/>
                  <a:ext cx="743" cy="185"/>
                  <a:chOff x="1565" y="2568"/>
                  <a:chExt cx="1118" cy="279"/>
                </a:xfrm>
              </p:grpSpPr>
              <p:sp>
                <p:nvSpPr>
                  <p:cNvPr id="62596"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7"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8"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9"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600" name="Group 146"/>
                <p:cNvGrpSpPr/>
                <p:nvPr/>
              </p:nvGrpSpPr>
              <p:grpSpPr>
                <a:xfrm rot="1353540">
                  <a:off x="2682" y="1111"/>
                  <a:ext cx="743" cy="186"/>
                  <a:chOff x="1565" y="2568"/>
                  <a:chExt cx="1118" cy="279"/>
                </a:xfrm>
              </p:grpSpPr>
              <p:sp>
                <p:nvSpPr>
                  <p:cNvPr id="62601"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02"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03"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04"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605" name="Group 151"/>
            <p:cNvGrpSpPr/>
            <p:nvPr/>
          </p:nvGrpSpPr>
          <p:grpSpPr>
            <a:xfrm rot="513316">
              <a:off x="1854" y="2472"/>
              <a:ext cx="957" cy="242"/>
              <a:chOff x="2598" y="1026"/>
              <a:chExt cx="957" cy="242"/>
            </a:xfrm>
          </p:grpSpPr>
          <p:grpSp>
            <p:nvGrpSpPr>
              <p:cNvPr id="62606" name="Group 152"/>
              <p:cNvGrpSpPr/>
              <p:nvPr/>
            </p:nvGrpSpPr>
            <p:grpSpPr>
              <a:xfrm rot="-9970459" flipH="1" flipV="1">
                <a:off x="2598" y="1026"/>
                <a:ext cx="957" cy="242"/>
                <a:chOff x="2532" y="1051"/>
                <a:chExt cx="893" cy="246"/>
              </a:xfrm>
            </p:grpSpPr>
            <p:grpSp>
              <p:nvGrpSpPr>
                <p:cNvPr id="62607" name="Group 153"/>
                <p:cNvGrpSpPr/>
                <p:nvPr/>
              </p:nvGrpSpPr>
              <p:grpSpPr>
                <a:xfrm>
                  <a:off x="2532" y="1051"/>
                  <a:ext cx="743" cy="185"/>
                  <a:chOff x="1565" y="2568"/>
                  <a:chExt cx="1118" cy="279"/>
                </a:xfrm>
              </p:grpSpPr>
              <p:sp>
                <p:nvSpPr>
                  <p:cNvPr id="62608"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09"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10"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11"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612" name="Group 158"/>
                <p:cNvGrpSpPr/>
                <p:nvPr/>
              </p:nvGrpSpPr>
              <p:grpSpPr>
                <a:xfrm rot="1353540">
                  <a:off x="2682" y="1111"/>
                  <a:ext cx="743" cy="186"/>
                  <a:chOff x="1565" y="2568"/>
                  <a:chExt cx="1118" cy="279"/>
                </a:xfrm>
              </p:grpSpPr>
              <p:sp>
                <p:nvSpPr>
                  <p:cNvPr id="62613"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14"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15"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16"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617" name="Group 163"/>
              <p:cNvGrpSpPr/>
              <p:nvPr/>
            </p:nvGrpSpPr>
            <p:grpSpPr>
              <a:xfrm rot="-9970459" flipH="1" flipV="1">
                <a:off x="2688" y="1056"/>
                <a:ext cx="784" cy="198"/>
                <a:chOff x="2532" y="1051"/>
                <a:chExt cx="893" cy="246"/>
              </a:xfrm>
            </p:grpSpPr>
            <p:grpSp>
              <p:nvGrpSpPr>
                <p:cNvPr id="62618" name="Group 164"/>
                <p:cNvGrpSpPr/>
                <p:nvPr/>
              </p:nvGrpSpPr>
              <p:grpSpPr>
                <a:xfrm>
                  <a:off x="2532" y="1051"/>
                  <a:ext cx="743" cy="185"/>
                  <a:chOff x="1565" y="2568"/>
                  <a:chExt cx="1118" cy="279"/>
                </a:xfrm>
              </p:grpSpPr>
              <p:sp>
                <p:nvSpPr>
                  <p:cNvPr id="62619"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0"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1"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2"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623" name="Group 169"/>
                <p:cNvGrpSpPr/>
                <p:nvPr/>
              </p:nvGrpSpPr>
              <p:grpSpPr>
                <a:xfrm rot="1353540">
                  <a:off x="2682" y="1111"/>
                  <a:ext cx="743" cy="186"/>
                  <a:chOff x="1565" y="2568"/>
                  <a:chExt cx="1118" cy="279"/>
                </a:xfrm>
              </p:grpSpPr>
              <p:sp>
                <p:nvSpPr>
                  <p:cNvPr id="62624"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5"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6"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7"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62628" name="Rectangle 177"/>
          <p:cNvSpPr/>
          <p:nvPr/>
        </p:nvSpPr>
        <p:spPr>
          <a:xfrm>
            <a:off x="434975" y="274320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广义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62629" name="Rectangle 178"/>
          <p:cNvSpPr/>
          <p:nvPr/>
        </p:nvSpPr>
        <p:spPr>
          <a:xfrm>
            <a:off x="434975" y="3571875"/>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62630" name="Rectangle 187"/>
          <p:cNvSpPr/>
          <p:nvPr/>
        </p:nvSpPr>
        <p:spPr>
          <a:xfrm>
            <a:off x="202565" y="1566545"/>
            <a:ext cx="8673465" cy="4338320"/>
          </a:xfrm>
          <a:prstGeom prst="rect">
            <a:avLst/>
          </a:prstGeom>
          <a:noFill/>
          <a:ln w="9525">
            <a:noFill/>
          </a:ln>
        </p:spPr>
        <p:txBody>
          <a:bodyPr wrap="square" anchor="t" anchorCtr="0">
            <a:spAutoFit/>
          </a:bodyPr>
          <a:p>
            <a:pPr>
              <a:lnSpc>
                <a:spcPct val="150000"/>
              </a:lnSpc>
            </a:pPr>
            <a:r>
              <a:rPr lang="zh-CN" altLang="en-US" sz="2400" b="1" dirty="0">
                <a:solidFill>
                  <a:srgbClr val="FF0000"/>
                </a:solidFill>
                <a:latin typeface="宋体" panose="02010600030101010101" pitchFamily="2" charset="-122"/>
                <a:ea typeface="宋体" panose="02010600030101010101" pitchFamily="2" charset="-122"/>
              </a:rPr>
              <a:t>（一）存货经济批量基本模型</a:t>
            </a:r>
            <a:endParaRPr lang="en-US" altLang="zh-CN" sz="2400" b="1" dirty="0">
              <a:solidFill>
                <a:srgbClr val="FF0000"/>
              </a:solidFill>
              <a:latin typeface="宋体" panose="02010600030101010101" pitchFamily="2" charset="-122"/>
              <a:ea typeface="宋体" panose="02010600030101010101" pitchFamily="2" charset="-122"/>
            </a:endParaRPr>
          </a:p>
          <a:p>
            <a:pPr>
              <a:lnSpc>
                <a:spcPct val="150000"/>
              </a:lnSpc>
            </a:pPr>
            <a:r>
              <a:rPr lang="zh-CN" altLang="en-US" sz="2400" b="1" dirty="0">
                <a:latin typeface="宋体" panose="02010600030101010101" pitchFamily="2" charset="-122"/>
                <a:ea typeface="宋体" panose="02010600030101010101" pitchFamily="2" charset="-122"/>
              </a:rPr>
              <a:t>    是指在一定时期之内能够使存货总成本最低的订货数量。从前面的分析可知，与存货经济批量相关的存货总成本包括变动性订货成本（简称订货成本）、变动性储存成本（简称储存成本）和允许缺货情况下的缺货成本。</a:t>
            </a:r>
            <a:endParaRPr lang="zh-CN" altLang="en-US" sz="2400" b="1" dirty="0">
              <a:latin typeface="宋体" panose="02010600030101010101" pitchFamily="2" charset="-122"/>
              <a:ea typeface="宋体" panose="02010600030101010101" pitchFamily="2" charset="-122"/>
            </a:endParaRPr>
          </a:p>
          <a:p>
            <a:pPr>
              <a:lnSpc>
                <a:spcPct val="150000"/>
              </a:lnSpc>
            </a:pPr>
            <a:endParaRPr lang="en-US" altLang="zh-CN" sz="2400" b="1" dirty="0">
              <a:latin typeface="宋体" panose="02010600030101010101" pitchFamily="2" charset="-122"/>
              <a:ea typeface="宋体" panose="02010600030101010101" pitchFamily="2" charset="-122"/>
            </a:endParaRPr>
          </a:p>
          <a:p>
            <a:pPr algn="ctr">
              <a:lnSpc>
                <a:spcPct val="150000"/>
              </a:lnSpc>
            </a:pPr>
            <a:r>
              <a:rPr lang="zh-CN" altLang="en-US" sz="2400" b="1" dirty="0">
                <a:gradFill>
                  <a:gsLst>
                    <a:gs pos="0">
                      <a:srgbClr val="14CD68"/>
                    </a:gs>
                    <a:gs pos="100000">
                      <a:srgbClr val="035C7D"/>
                    </a:gs>
                  </a:gsLst>
                  <a:lin scaled="0"/>
                </a:gradFill>
                <a:latin typeface="宋体" panose="02010600030101010101" pitchFamily="2" charset="-122"/>
                <a:ea typeface="宋体" panose="02010600030101010101" pitchFamily="2" charset="-122"/>
              </a:rPr>
              <a:t>存货总成本</a:t>
            </a:r>
            <a:r>
              <a:rPr lang="en-US" altLang="zh-CN" sz="2400" b="1" dirty="0">
                <a:gradFill>
                  <a:gsLst>
                    <a:gs pos="0">
                      <a:srgbClr val="14CD68"/>
                    </a:gs>
                    <a:gs pos="100000">
                      <a:srgbClr val="035C7D"/>
                    </a:gs>
                  </a:gsLst>
                  <a:lin scaled="0"/>
                </a:gradFill>
                <a:latin typeface="宋体" panose="02010600030101010101" pitchFamily="2" charset="-122"/>
                <a:ea typeface="宋体" panose="02010600030101010101" pitchFamily="2" charset="-122"/>
              </a:rPr>
              <a:t>=</a:t>
            </a:r>
            <a:r>
              <a:rPr lang="zh-CN" altLang="en-US" sz="2400" b="1" dirty="0">
                <a:gradFill>
                  <a:gsLst>
                    <a:gs pos="0">
                      <a:srgbClr val="14CD68"/>
                    </a:gs>
                    <a:gs pos="100000">
                      <a:srgbClr val="035C7D"/>
                    </a:gs>
                  </a:gsLst>
                  <a:lin scaled="0"/>
                </a:gradFill>
                <a:latin typeface="宋体" panose="02010600030101010101" pitchFamily="2" charset="-122"/>
                <a:ea typeface="宋体" panose="02010600030101010101" pitchFamily="2" charset="-122"/>
              </a:rPr>
              <a:t>订货成本</a:t>
            </a:r>
            <a:r>
              <a:rPr lang="en-US" altLang="zh-CN" sz="2400" b="1" dirty="0">
                <a:gradFill>
                  <a:gsLst>
                    <a:gs pos="0">
                      <a:srgbClr val="14CD68"/>
                    </a:gs>
                    <a:gs pos="100000">
                      <a:srgbClr val="035C7D"/>
                    </a:gs>
                  </a:gsLst>
                  <a:lin scaled="0"/>
                </a:gradFill>
                <a:latin typeface="宋体" panose="02010600030101010101" pitchFamily="2" charset="-122"/>
                <a:ea typeface="宋体" panose="02010600030101010101" pitchFamily="2" charset="-122"/>
              </a:rPr>
              <a:t>+</a:t>
            </a:r>
            <a:r>
              <a:rPr lang="zh-CN" altLang="en-US" sz="2400" b="1" dirty="0">
                <a:gradFill>
                  <a:gsLst>
                    <a:gs pos="0">
                      <a:srgbClr val="14CD68"/>
                    </a:gs>
                    <a:gs pos="100000">
                      <a:srgbClr val="035C7D"/>
                    </a:gs>
                  </a:gsLst>
                  <a:lin scaled="0"/>
                </a:gradFill>
                <a:latin typeface="宋体" panose="02010600030101010101" pitchFamily="2" charset="-122"/>
                <a:ea typeface="宋体" panose="02010600030101010101" pitchFamily="2" charset="-122"/>
              </a:rPr>
              <a:t>储存成本</a:t>
            </a:r>
            <a:r>
              <a:rPr lang="en-US" altLang="zh-CN" sz="2400" b="1" dirty="0">
                <a:gradFill>
                  <a:gsLst>
                    <a:gs pos="0">
                      <a:srgbClr val="14CD68"/>
                    </a:gs>
                    <a:gs pos="100000">
                      <a:srgbClr val="035C7D"/>
                    </a:gs>
                  </a:gsLst>
                  <a:lin scaled="0"/>
                </a:gradFill>
                <a:latin typeface="宋体" panose="02010600030101010101" pitchFamily="2" charset="-122"/>
                <a:ea typeface="宋体" panose="02010600030101010101" pitchFamily="2" charset="-122"/>
              </a:rPr>
              <a:t>+</a:t>
            </a:r>
            <a:r>
              <a:rPr lang="zh-CN" altLang="en-US" sz="2400" b="1" dirty="0">
                <a:gradFill>
                  <a:gsLst>
                    <a:gs pos="0">
                      <a:srgbClr val="14CD68"/>
                    </a:gs>
                    <a:gs pos="100000">
                      <a:srgbClr val="035C7D"/>
                    </a:gs>
                  </a:gsLst>
                  <a:lin scaled="0"/>
                </a:gradFill>
                <a:latin typeface="宋体" panose="02010600030101010101" pitchFamily="2" charset="-122"/>
                <a:ea typeface="宋体" panose="02010600030101010101" pitchFamily="2" charset="-122"/>
              </a:rPr>
              <a:t>缺货成本</a:t>
            </a:r>
            <a:endParaRPr lang="en-US" altLang="zh-CN" sz="2400" b="1" dirty="0">
              <a:latin typeface="Arial" panose="020B0604020202020204" pitchFamily="34" charset="0"/>
            </a:endParaRPr>
          </a:p>
          <a:p>
            <a:endParaRPr lang="zh-CN" altLang="en-US" sz="2400" b="1" dirty="0">
              <a:latin typeface="Times New Roman" panose="02020603050405020304" pitchFamily="18" charset="0"/>
              <a:ea typeface="宋体" panose="02010600030101010101" pitchFamily="2" charset="-122"/>
            </a:endParaRPr>
          </a:p>
        </p:txBody>
      </p:sp>
      <p:sp>
        <p:nvSpPr>
          <p:cNvPr id="62631"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62632" name="Rectangle 17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2466" name="Group 12"/>
          <p:cNvGrpSpPr/>
          <p:nvPr/>
        </p:nvGrpSpPr>
        <p:grpSpPr>
          <a:xfrm rot="10082854">
            <a:off x="6127750" y="2644775"/>
            <a:ext cx="1196975" cy="303213"/>
            <a:chOff x="2598" y="1026"/>
            <a:chExt cx="957" cy="242"/>
          </a:xfrm>
        </p:grpSpPr>
        <p:grpSp>
          <p:nvGrpSpPr>
            <p:cNvPr id="62467" name="Group 13"/>
            <p:cNvGrpSpPr/>
            <p:nvPr/>
          </p:nvGrpSpPr>
          <p:grpSpPr>
            <a:xfrm rot="-9970459" flipH="1" flipV="1">
              <a:off x="2598" y="1026"/>
              <a:ext cx="957" cy="242"/>
              <a:chOff x="2532" y="1051"/>
              <a:chExt cx="893" cy="246"/>
            </a:xfrm>
          </p:grpSpPr>
          <p:grpSp>
            <p:nvGrpSpPr>
              <p:cNvPr id="62468" name="Group 14"/>
              <p:cNvGrpSpPr/>
              <p:nvPr/>
            </p:nvGrpSpPr>
            <p:grpSpPr>
              <a:xfrm>
                <a:off x="2532" y="1051"/>
                <a:ext cx="743" cy="185"/>
                <a:chOff x="1565" y="2568"/>
                <a:chExt cx="1118" cy="279"/>
              </a:xfrm>
            </p:grpSpPr>
            <p:sp>
              <p:nvSpPr>
                <p:cNvPr id="62469"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0"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1"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2"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473" name="Group 19"/>
              <p:cNvGrpSpPr/>
              <p:nvPr/>
            </p:nvGrpSpPr>
            <p:grpSpPr>
              <a:xfrm rot="1353540">
                <a:off x="2682" y="1111"/>
                <a:ext cx="743" cy="186"/>
                <a:chOff x="1565" y="2568"/>
                <a:chExt cx="1118" cy="279"/>
              </a:xfrm>
            </p:grpSpPr>
            <p:sp>
              <p:nvSpPr>
                <p:cNvPr id="62474"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5"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6"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7"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478" name="Group 24"/>
            <p:cNvGrpSpPr/>
            <p:nvPr/>
          </p:nvGrpSpPr>
          <p:grpSpPr>
            <a:xfrm rot="-9970459" flipH="1" flipV="1">
              <a:off x="2688" y="1056"/>
              <a:ext cx="784" cy="198"/>
              <a:chOff x="2532" y="1051"/>
              <a:chExt cx="893" cy="246"/>
            </a:xfrm>
          </p:grpSpPr>
          <p:grpSp>
            <p:nvGrpSpPr>
              <p:cNvPr id="62479" name="Group 25"/>
              <p:cNvGrpSpPr/>
              <p:nvPr/>
            </p:nvGrpSpPr>
            <p:grpSpPr>
              <a:xfrm>
                <a:off x="2532" y="1051"/>
                <a:ext cx="743" cy="185"/>
                <a:chOff x="1565" y="2568"/>
                <a:chExt cx="1118" cy="279"/>
              </a:xfrm>
            </p:grpSpPr>
            <p:sp>
              <p:nvSpPr>
                <p:cNvPr id="62480"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1"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2"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3"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484" name="Group 30"/>
              <p:cNvGrpSpPr/>
              <p:nvPr/>
            </p:nvGrpSpPr>
            <p:grpSpPr>
              <a:xfrm rot="1353540">
                <a:off x="2682" y="1111"/>
                <a:ext cx="743" cy="186"/>
                <a:chOff x="1565" y="2568"/>
                <a:chExt cx="1118" cy="279"/>
              </a:xfrm>
            </p:grpSpPr>
            <p:sp>
              <p:nvSpPr>
                <p:cNvPr id="62485"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6"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7"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8"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489" name="Group 35"/>
          <p:cNvGrpSpPr/>
          <p:nvPr/>
        </p:nvGrpSpPr>
        <p:grpSpPr>
          <a:xfrm rot="10082854">
            <a:off x="5032375" y="4465638"/>
            <a:ext cx="1198563" cy="303212"/>
            <a:chOff x="2598" y="1026"/>
            <a:chExt cx="957" cy="242"/>
          </a:xfrm>
        </p:grpSpPr>
        <p:grpSp>
          <p:nvGrpSpPr>
            <p:cNvPr id="62490" name="Group 36"/>
            <p:cNvGrpSpPr/>
            <p:nvPr/>
          </p:nvGrpSpPr>
          <p:grpSpPr>
            <a:xfrm rot="-9970459" flipH="1" flipV="1">
              <a:off x="2598" y="1026"/>
              <a:ext cx="957" cy="242"/>
              <a:chOff x="2532" y="1051"/>
              <a:chExt cx="893" cy="246"/>
            </a:xfrm>
          </p:grpSpPr>
          <p:grpSp>
            <p:nvGrpSpPr>
              <p:cNvPr id="62491" name="Group 37"/>
              <p:cNvGrpSpPr/>
              <p:nvPr/>
            </p:nvGrpSpPr>
            <p:grpSpPr>
              <a:xfrm>
                <a:off x="2532" y="1051"/>
                <a:ext cx="743" cy="185"/>
                <a:chOff x="1565" y="2568"/>
                <a:chExt cx="1118" cy="279"/>
              </a:xfrm>
            </p:grpSpPr>
            <p:sp>
              <p:nvSpPr>
                <p:cNvPr id="62492"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93"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94"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95"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496" name="Group 42"/>
              <p:cNvGrpSpPr/>
              <p:nvPr/>
            </p:nvGrpSpPr>
            <p:grpSpPr>
              <a:xfrm rot="1353540">
                <a:off x="2682" y="1111"/>
                <a:ext cx="743" cy="186"/>
                <a:chOff x="1565" y="2568"/>
                <a:chExt cx="1118" cy="279"/>
              </a:xfrm>
            </p:grpSpPr>
            <p:sp>
              <p:nvSpPr>
                <p:cNvPr id="62497"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98"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99"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00"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501" name="Group 47"/>
            <p:cNvGrpSpPr/>
            <p:nvPr/>
          </p:nvGrpSpPr>
          <p:grpSpPr>
            <a:xfrm rot="-9970459" flipH="1" flipV="1">
              <a:off x="2688" y="1056"/>
              <a:ext cx="784" cy="198"/>
              <a:chOff x="2532" y="1051"/>
              <a:chExt cx="893" cy="246"/>
            </a:xfrm>
          </p:grpSpPr>
          <p:grpSp>
            <p:nvGrpSpPr>
              <p:cNvPr id="62502" name="Group 48"/>
              <p:cNvGrpSpPr/>
              <p:nvPr/>
            </p:nvGrpSpPr>
            <p:grpSpPr>
              <a:xfrm>
                <a:off x="2532" y="1051"/>
                <a:ext cx="743" cy="185"/>
                <a:chOff x="1565" y="2568"/>
                <a:chExt cx="1118" cy="279"/>
              </a:xfrm>
            </p:grpSpPr>
            <p:sp>
              <p:nvSpPr>
                <p:cNvPr id="62503"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04"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05"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06"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07" name="Group 53"/>
              <p:cNvGrpSpPr/>
              <p:nvPr/>
            </p:nvGrpSpPr>
            <p:grpSpPr>
              <a:xfrm rot="1353540">
                <a:off x="2682" y="1111"/>
                <a:ext cx="743" cy="186"/>
                <a:chOff x="1565" y="2568"/>
                <a:chExt cx="1118" cy="279"/>
              </a:xfrm>
            </p:grpSpPr>
            <p:sp>
              <p:nvSpPr>
                <p:cNvPr id="62508"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09"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10"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11"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512" name="Group 58"/>
          <p:cNvGrpSpPr/>
          <p:nvPr/>
        </p:nvGrpSpPr>
        <p:grpSpPr>
          <a:xfrm rot="10082854">
            <a:off x="7407275" y="4464050"/>
            <a:ext cx="1196975" cy="303213"/>
            <a:chOff x="2598" y="1026"/>
            <a:chExt cx="957" cy="242"/>
          </a:xfrm>
        </p:grpSpPr>
        <p:grpSp>
          <p:nvGrpSpPr>
            <p:cNvPr id="62513" name="Group 59"/>
            <p:cNvGrpSpPr/>
            <p:nvPr/>
          </p:nvGrpSpPr>
          <p:grpSpPr>
            <a:xfrm rot="-9970459" flipH="1" flipV="1">
              <a:off x="2598" y="1026"/>
              <a:ext cx="957" cy="242"/>
              <a:chOff x="2532" y="1051"/>
              <a:chExt cx="893" cy="246"/>
            </a:xfrm>
          </p:grpSpPr>
          <p:grpSp>
            <p:nvGrpSpPr>
              <p:cNvPr id="62514" name="Group 60"/>
              <p:cNvGrpSpPr/>
              <p:nvPr/>
            </p:nvGrpSpPr>
            <p:grpSpPr>
              <a:xfrm>
                <a:off x="2532" y="1051"/>
                <a:ext cx="743" cy="185"/>
                <a:chOff x="1565" y="2568"/>
                <a:chExt cx="1118" cy="279"/>
              </a:xfrm>
            </p:grpSpPr>
            <p:sp>
              <p:nvSpPr>
                <p:cNvPr id="62515"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16"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17"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18"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19" name="Group 65"/>
              <p:cNvGrpSpPr/>
              <p:nvPr/>
            </p:nvGrpSpPr>
            <p:grpSpPr>
              <a:xfrm rot="1353540">
                <a:off x="2682" y="1111"/>
                <a:ext cx="743" cy="186"/>
                <a:chOff x="1565" y="2568"/>
                <a:chExt cx="1118" cy="279"/>
              </a:xfrm>
            </p:grpSpPr>
            <p:sp>
              <p:nvSpPr>
                <p:cNvPr id="62520"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1"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2"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3"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524" name="Group 70"/>
            <p:cNvGrpSpPr/>
            <p:nvPr/>
          </p:nvGrpSpPr>
          <p:grpSpPr>
            <a:xfrm rot="-9970459" flipH="1" flipV="1">
              <a:off x="2688" y="1056"/>
              <a:ext cx="784" cy="198"/>
              <a:chOff x="2532" y="1051"/>
              <a:chExt cx="893" cy="246"/>
            </a:xfrm>
          </p:grpSpPr>
          <p:grpSp>
            <p:nvGrpSpPr>
              <p:cNvPr id="62525" name="Group 71"/>
              <p:cNvGrpSpPr/>
              <p:nvPr/>
            </p:nvGrpSpPr>
            <p:grpSpPr>
              <a:xfrm>
                <a:off x="2532" y="1051"/>
                <a:ext cx="743" cy="185"/>
                <a:chOff x="1565" y="2568"/>
                <a:chExt cx="1118" cy="279"/>
              </a:xfrm>
            </p:grpSpPr>
            <p:sp>
              <p:nvSpPr>
                <p:cNvPr id="62526"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7"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8"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9"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30" name="Group 76"/>
              <p:cNvGrpSpPr/>
              <p:nvPr/>
            </p:nvGrpSpPr>
            <p:grpSpPr>
              <a:xfrm rot="1353540">
                <a:off x="2682" y="1111"/>
                <a:ext cx="743" cy="186"/>
                <a:chOff x="1565" y="2568"/>
                <a:chExt cx="1118" cy="279"/>
              </a:xfrm>
            </p:grpSpPr>
            <p:sp>
              <p:nvSpPr>
                <p:cNvPr id="62531"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32"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33"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34"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535" name="Group 81"/>
          <p:cNvGrpSpPr/>
          <p:nvPr/>
        </p:nvGrpSpPr>
        <p:grpSpPr>
          <a:xfrm>
            <a:off x="6675438" y="1809750"/>
            <a:ext cx="1196975" cy="303213"/>
            <a:chOff x="2598" y="1026"/>
            <a:chExt cx="957" cy="242"/>
          </a:xfrm>
        </p:grpSpPr>
        <p:grpSp>
          <p:nvGrpSpPr>
            <p:cNvPr id="62536" name="Group 82"/>
            <p:cNvGrpSpPr/>
            <p:nvPr/>
          </p:nvGrpSpPr>
          <p:grpSpPr>
            <a:xfrm rot="-9970459" flipH="1" flipV="1">
              <a:off x="2598" y="1026"/>
              <a:ext cx="957" cy="242"/>
              <a:chOff x="2532" y="1051"/>
              <a:chExt cx="893" cy="246"/>
            </a:xfrm>
          </p:grpSpPr>
          <p:grpSp>
            <p:nvGrpSpPr>
              <p:cNvPr id="62537" name="Group 83"/>
              <p:cNvGrpSpPr/>
              <p:nvPr/>
            </p:nvGrpSpPr>
            <p:grpSpPr>
              <a:xfrm>
                <a:off x="2532" y="1051"/>
                <a:ext cx="743" cy="185"/>
                <a:chOff x="1565" y="2568"/>
                <a:chExt cx="1118" cy="279"/>
              </a:xfrm>
            </p:grpSpPr>
            <p:sp>
              <p:nvSpPr>
                <p:cNvPr id="62538"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39"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40"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41"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42" name="Group 88"/>
              <p:cNvGrpSpPr/>
              <p:nvPr/>
            </p:nvGrpSpPr>
            <p:grpSpPr>
              <a:xfrm rot="1353540">
                <a:off x="2682" y="1111"/>
                <a:ext cx="743" cy="186"/>
                <a:chOff x="1565" y="2568"/>
                <a:chExt cx="1118" cy="279"/>
              </a:xfrm>
            </p:grpSpPr>
            <p:sp>
              <p:nvSpPr>
                <p:cNvPr id="62543"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44"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45"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46"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547" name="Group 93"/>
            <p:cNvGrpSpPr/>
            <p:nvPr/>
          </p:nvGrpSpPr>
          <p:grpSpPr>
            <a:xfrm rot="-9970459" flipH="1" flipV="1">
              <a:off x="2688" y="1056"/>
              <a:ext cx="784" cy="198"/>
              <a:chOff x="2532" y="1051"/>
              <a:chExt cx="893" cy="246"/>
            </a:xfrm>
          </p:grpSpPr>
          <p:grpSp>
            <p:nvGrpSpPr>
              <p:cNvPr id="62548" name="Group 94"/>
              <p:cNvGrpSpPr/>
              <p:nvPr/>
            </p:nvGrpSpPr>
            <p:grpSpPr>
              <a:xfrm>
                <a:off x="2532" y="1051"/>
                <a:ext cx="743" cy="185"/>
                <a:chOff x="1565" y="2568"/>
                <a:chExt cx="1118" cy="279"/>
              </a:xfrm>
            </p:grpSpPr>
            <p:sp>
              <p:nvSpPr>
                <p:cNvPr id="62549"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0"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1"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2"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53" name="Group 99"/>
              <p:cNvGrpSpPr/>
              <p:nvPr/>
            </p:nvGrpSpPr>
            <p:grpSpPr>
              <a:xfrm rot="1353540">
                <a:off x="2682" y="1111"/>
                <a:ext cx="743" cy="186"/>
                <a:chOff x="1565" y="2568"/>
                <a:chExt cx="1118" cy="279"/>
              </a:xfrm>
            </p:grpSpPr>
            <p:sp>
              <p:nvSpPr>
                <p:cNvPr id="62554"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5"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6"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7"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558" name="Group 104"/>
          <p:cNvGrpSpPr/>
          <p:nvPr/>
        </p:nvGrpSpPr>
        <p:grpSpPr>
          <a:xfrm rot="344040">
            <a:off x="7958138" y="3644900"/>
            <a:ext cx="1198562" cy="303213"/>
            <a:chOff x="2598" y="1026"/>
            <a:chExt cx="957" cy="242"/>
          </a:xfrm>
        </p:grpSpPr>
        <p:grpSp>
          <p:nvGrpSpPr>
            <p:cNvPr id="62559" name="Group 105"/>
            <p:cNvGrpSpPr/>
            <p:nvPr/>
          </p:nvGrpSpPr>
          <p:grpSpPr>
            <a:xfrm rot="-9970459" flipH="1" flipV="1">
              <a:off x="2598" y="1026"/>
              <a:ext cx="957" cy="242"/>
              <a:chOff x="2532" y="1051"/>
              <a:chExt cx="893" cy="246"/>
            </a:xfrm>
          </p:grpSpPr>
          <p:grpSp>
            <p:nvGrpSpPr>
              <p:cNvPr id="62560" name="Group 106"/>
              <p:cNvGrpSpPr/>
              <p:nvPr/>
            </p:nvGrpSpPr>
            <p:grpSpPr>
              <a:xfrm>
                <a:off x="2532" y="1051"/>
                <a:ext cx="743" cy="185"/>
                <a:chOff x="1565" y="2568"/>
                <a:chExt cx="1118" cy="279"/>
              </a:xfrm>
            </p:grpSpPr>
            <p:sp>
              <p:nvSpPr>
                <p:cNvPr id="62561"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2"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3"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4"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65" name="Group 111"/>
              <p:cNvGrpSpPr/>
              <p:nvPr/>
            </p:nvGrpSpPr>
            <p:grpSpPr>
              <a:xfrm rot="1353540">
                <a:off x="2682" y="1111"/>
                <a:ext cx="743" cy="186"/>
                <a:chOff x="1565" y="2568"/>
                <a:chExt cx="1118" cy="279"/>
              </a:xfrm>
            </p:grpSpPr>
            <p:sp>
              <p:nvSpPr>
                <p:cNvPr id="62566"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7"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8"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9"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570" name="Group 116"/>
            <p:cNvGrpSpPr/>
            <p:nvPr/>
          </p:nvGrpSpPr>
          <p:grpSpPr>
            <a:xfrm rot="-9970459" flipH="1" flipV="1">
              <a:off x="2688" y="1056"/>
              <a:ext cx="784" cy="198"/>
              <a:chOff x="2532" y="1051"/>
              <a:chExt cx="893" cy="246"/>
            </a:xfrm>
          </p:grpSpPr>
          <p:grpSp>
            <p:nvGrpSpPr>
              <p:cNvPr id="62571" name="Group 117"/>
              <p:cNvGrpSpPr/>
              <p:nvPr/>
            </p:nvGrpSpPr>
            <p:grpSpPr>
              <a:xfrm>
                <a:off x="2532" y="1051"/>
                <a:ext cx="743" cy="185"/>
                <a:chOff x="1565" y="2568"/>
                <a:chExt cx="1118" cy="279"/>
              </a:xfrm>
            </p:grpSpPr>
            <p:sp>
              <p:nvSpPr>
                <p:cNvPr id="62572"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73"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74"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75"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76" name="Group 122"/>
              <p:cNvGrpSpPr/>
              <p:nvPr/>
            </p:nvGrpSpPr>
            <p:grpSpPr>
              <a:xfrm rot="1353540">
                <a:off x="2682" y="1111"/>
                <a:ext cx="743" cy="186"/>
                <a:chOff x="1565" y="2568"/>
                <a:chExt cx="1118" cy="279"/>
              </a:xfrm>
            </p:grpSpPr>
            <p:sp>
              <p:nvSpPr>
                <p:cNvPr id="62577"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78"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79"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80"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581" name="Group 127"/>
          <p:cNvGrpSpPr/>
          <p:nvPr/>
        </p:nvGrpSpPr>
        <p:grpSpPr>
          <a:xfrm rot="-232145">
            <a:off x="5551488" y="3617913"/>
            <a:ext cx="1235075" cy="331787"/>
            <a:chOff x="1824" y="2448"/>
            <a:chExt cx="987" cy="266"/>
          </a:xfrm>
        </p:grpSpPr>
        <p:grpSp>
          <p:nvGrpSpPr>
            <p:cNvPr id="62582" name="Group 128"/>
            <p:cNvGrpSpPr/>
            <p:nvPr/>
          </p:nvGrpSpPr>
          <p:grpSpPr>
            <a:xfrm rot="513316">
              <a:off x="1824" y="2448"/>
              <a:ext cx="957" cy="242"/>
              <a:chOff x="2598" y="1026"/>
              <a:chExt cx="957" cy="242"/>
            </a:xfrm>
          </p:grpSpPr>
          <p:grpSp>
            <p:nvGrpSpPr>
              <p:cNvPr id="62583" name="Group 129"/>
              <p:cNvGrpSpPr/>
              <p:nvPr/>
            </p:nvGrpSpPr>
            <p:grpSpPr>
              <a:xfrm rot="-9970459" flipH="1" flipV="1">
                <a:off x="2598" y="1026"/>
                <a:ext cx="957" cy="242"/>
                <a:chOff x="2532" y="1051"/>
                <a:chExt cx="893" cy="246"/>
              </a:xfrm>
            </p:grpSpPr>
            <p:grpSp>
              <p:nvGrpSpPr>
                <p:cNvPr id="62584" name="Group 130"/>
                <p:cNvGrpSpPr/>
                <p:nvPr/>
              </p:nvGrpSpPr>
              <p:grpSpPr>
                <a:xfrm>
                  <a:off x="2532" y="1051"/>
                  <a:ext cx="743" cy="185"/>
                  <a:chOff x="1565" y="2568"/>
                  <a:chExt cx="1118" cy="279"/>
                </a:xfrm>
              </p:grpSpPr>
              <p:sp>
                <p:nvSpPr>
                  <p:cNvPr id="62585"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86"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87"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88"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89" name="Group 135"/>
                <p:cNvGrpSpPr/>
                <p:nvPr/>
              </p:nvGrpSpPr>
              <p:grpSpPr>
                <a:xfrm rot="1353540">
                  <a:off x="2682" y="1111"/>
                  <a:ext cx="743" cy="186"/>
                  <a:chOff x="1565" y="2568"/>
                  <a:chExt cx="1118" cy="279"/>
                </a:xfrm>
              </p:grpSpPr>
              <p:sp>
                <p:nvSpPr>
                  <p:cNvPr id="62590"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1"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2"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3"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594" name="Group 140"/>
              <p:cNvGrpSpPr/>
              <p:nvPr/>
            </p:nvGrpSpPr>
            <p:grpSpPr>
              <a:xfrm rot="-9970459" flipH="1" flipV="1">
                <a:off x="2688" y="1056"/>
                <a:ext cx="784" cy="198"/>
                <a:chOff x="2532" y="1051"/>
                <a:chExt cx="893" cy="246"/>
              </a:xfrm>
            </p:grpSpPr>
            <p:grpSp>
              <p:nvGrpSpPr>
                <p:cNvPr id="62595" name="Group 141"/>
                <p:cNvGrpSpPr/>
                <p:nvPr/>
              </p:nvGrpSpPr>
              <p:grpSpPr>
                <a:xfrm>
                  <a:off x="2532" y="1051"/>
                  <a:ext cx="743" cy="185"/>
                  <a:chOff x="1565" y="2568"/>
                  <a:chExt cx="1118" cy="279"/>
                </a:xfrm>
              </p:grpSpPr>
              <p:sp>
                <p:nvSpPr>
                  <p:cNvPr id="62596"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7"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8"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9"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600" name="Group 146"/>
                <p:cNvGrpSpPr/>
                <p:nvPr/>
              </p:nvGrpSpPr>
              <p:grpSpPr>
                <a:xfrm rot="1353540">
                  <a:off x="2682" y="1111"/>
                  <a:ext cx="743" cy="186"/>
                  <a:chOff x="1565" y="2568"/>
                  <a:chExt cx="1118" cy="279"/>
                </a:xfrm>
              </p:grpSpPr>
              <p:sp>
                <p:nvSpPr>
                  <p:cNvPr id="62601"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02"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03"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04"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605" name="Group 151"/>
            <p:cNvGrpSpPr/>
            <p:nvPr/>
          </p:nvGrpSpPr>
          <p:grpSpPr>
            <a:xfrm rot="513316">
              <a:off x="1854" y="2472"/>
              <a:ext cx="957" cy="242"/>
              <a:chOff x="2598" y="1026"/>
              <a:chExt cx="957" cy="242"/>
            </a:xfrm>
          </p:grpSpPr>
          <p:grpSp>
            <p:nvGrpSpPr>
              <p:cNvPr id="62606" name="Group 152"/>
              <p:cNvGrpSpPr/>
              <p:nvPr/>
            </p:nvGrpSpPr>
            <p:grpSpPr>
              <a:xfrm rot="-9970459" flipH="1" flipV="1">
                <a:off x="2598" y="1026"/>
                <a:ext cx="957" cy="242"/>
                <a:chOff x="2532" y="1051"/>
                <a:chExt cx="893" cy="246"/>
              </a:xfrm>
            </p:grpSpPr>
            <p:grpSp>
              <p:nvGrpSpPr>
                <p:cNvPr id="62607" name="Group 153"/>
                <p:cNvGrpSpPr/>
                <p:nvPr/>
              </p:nvGrpSpPr>
              <p:grpSpPr>
                <a:xfrm>
                  <a:off x="2532" y="1051"/>
                  <a:ext cx="743" cy="185"/>
                  <a:chOff x="1565" y="2568"/>
                  <a:chExt cx="1118" cy="279"/>
                </a:xfrm>
              </p:grpSpPr>
              <p:sp>
                <p:nvSpPr>
                  <p:cNvPr id="62608"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09"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10"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11"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612" name="Group 158"/>
                <p:cNvGrpSpPr/>
                <p:nvPr/>
              </p:nvGrpSpPr>
              <p:grpSpPr>
                <a:xfrm rot="1353540">
                  <a:off x="2682" y="1111"/>
                  <a:ext cx="743" cy="186"/>
                  <a:chOff x="1565" y="2568"/>
                  <a:chExt cx="1118" cy="279"/>
                </a:xfrm>
              </p:grpSpPr>
              <p:sp>
                <p:nvSpPr>
                  <p:cNvPr id="62613"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14"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15"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16"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617" name="Group 163"/>
              <p:cNvGrpSpPr/>
              <p:nvPr/>
            </p:nvGrpSpPr>
            <p:grpSpPr>
              <a:xfrm rot="-9970459" flipH="1" flipV="1">
                <a:off x="2688" y="1056"/>
                <a:ext cx="784" cy="198"/>
                <a:chOff x="2532" y="1051"/>
                <a:chExt cx="893" cy="246"/>
              </a:xfrm>
            </p:grpSpPr>
            <p:grpSp>
              <p:nvGrpSpPr>
                <p:cNvPr id="62618" name="Group 164"/>
                <p:cNvGrpSpPr/>
                <p:nvPr/>
              </p:nvGrpSpPr>
              <p:grpSpPr>
                <a:xfrm>
                  <a:off x="2532" y="1051"/>
                  <a:ext cx="743" cy="185"/>
                  <a:chOff x="1565" y="2568"/>
                  <a:chExt cx="1118" cy="279"/>
                </a:xfrm>
              </p:grpSpPr>
              <p:sp>
                <p:nvSpPr>
                  <p:cNvPr id="62619"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0"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1"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2"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623" name="Group 169"/>
                <p:cNvGrpSpPr/>
                <p:nvPr/>
              </p:nvGrpSpPr>
              <p:grpSpPr>
                <a:xfrm rot="1353540">
                  <a:off x="2682" y="1111"/>
                  <a:ext cx="743" cy="186"/>
                  <a:chOff x="1565" y="2568"/>
                  <a:chExt cx="1118" cy="279"/>
                </a:xfrm>
              </p:grpSpPr>
              <p:sp>
                <p:nvSpPr>
                  <p:cNvPr id="62624"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5"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6"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7"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62628" name="Rectangle 177"/>
          <p:cNvSpPr/>
          <p:nvPr/>
        </p:nvSpPr>
        <p:spPr>
          <a:xfrm>
            <a:off x="434975" y="274320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广义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62629" name="Rectangle 178"/>
          <p:cNvSpPr/>
          <p:nvPr/>
        </p:nvSpPr>
        <p:spPr>
          <a:xfrm>
            <a:off x="434975" y="3571875"/>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62630" name="Rectangle 187"/>
          <p:cNvSpPr/>
          <p:nvPr/>
        </p:nvSpPr>
        <p:spPr>
          <a:xfrm>
            <a:off x="381000" y="990600"/>
            <a:ext cx="8535670" cy="4707890"/>
          </a:xfrm>
          <a:prstGeom prst="rect">
            <a:avLst/>
          </a:prstGeom>
          <a:noFill/>
          <a:ln w="9525">
            <a:noFill/>
          </a:ln>
        </p:spPr>
        <p:txBody>
          <a:bodyPr wrap="square" anchor="t" anchorCtr="0">
            <a:spAutoFit/>
          </a:bodyPr>
          <a:p>
            <a:r>
              <a:rPr lang="zh-CN" altLang="en-US" sz="2400" b="1" dirty="0">
                <a:solidFill>
                  <a:srgbClr val="FF0000"/>
                </a:solidFill>
                <a:latin typeface="宋体" panose="02010600030101010101" pitchFamily="2" charset="-122"/>
                <a:ea typeface="宋体" panose="02010600030101010101" pitchFamily="2" charset="-122"/>
              </a:rPr>
              <a:t>（一）存货经济批量基本模型</a:t>
            </a:r>
            <a:endParaRPr lang="zh-CN" altLang="en-US" sz="2400" b="1" dirty="0">
              <a:solidFill>
                <a:srgbClr val="FF0000"/>
              </a:solidFill>
              <a:latin typeface="宋体" panose="02010600030101010101" pitchFamily="2" charset="-122"/>
              <a:ea typeface="宋体" panose="02010600030101010101" pitchFamily="2" charset="-122"/>
            </a:endParaRPr>
          </a:p>
          <a:p>
            <a:endParaRPr lang="en-US" altLang="zh-CN" sz="2400" b="1" dirty="0">
              <a:latin typeface="宋体" panose="02010600030101010101" pitchFamily="2" charset="-122"/>
              <a:ea typeface="宋体" panose="02010600030101010101" pitchFamily="2" charset="-122"/>
            </a:endParaRPr>
          </a:p>
          <a:p>
            <a:pPr>
              <a:lnSpc>
                <a:spcPct val="150000"/>
              </a:lnSpc>
            </a:pPr>
            <a:r>
              <a:rPr lang="zh-CN" altLang="en-US" sz="2400" b="1" dirty="0">
                <a:latin typeface="宋体" panose="02010600030101010101" pitchFamily="2" charset="-122"/>
                <a:ea typeface="宋体" panose="02010600030101010101" pitchFamily="2" charset="-122"/>
              </a:rPr>
              <a:t>  </a:t>
            </a:r>
            <a:r>
              <a:rPr lang="en-US" altLang="zh-CN" sz="2400" b="1" dirty="0">
                <a:latin typeface="Times New Roman" panose="02020603050405020304" pitchFamily="18" charset="0"/>
                <a:ea typeface="宋体" panose="02010600030101010101" pitchFamily="2" charset="-122"/>
              </a:rPr>
              <a:t>1.</a:t>
            </a:r>
            <a:r>
              <a:rPr lang="zh-CN" altLang="en-US" sz="2400" b="1" dirty="0">
                <a:latin typeface="Times New Roman" panose="02020603050405020304" pitchFamily="18" charset="0"/>
                <a:ea typeface="宋体" panose="02010600030101010101" pitchFamily="2" charset="-122"/>
              </a:rPr>
              <a:t>基本模型的假设条件</a:t>
            </a:r>
            <a:endParaRPr lang="zh-CN" altLang="en-US" sz="2400" b="1" dirty="0">
              <a:latin typeface="Times New Roman" panose="02020603050405020304" pitchFamily="18" charset="0"/>
              <a:ea typeface="宋体" panose="02010600030101010101" pitchFamily="2" charset="-122"/>
            </a:endParaRPr>
          </a:p>
          <a:p>
            <a:pPr>
              <a:lnSpc>
                <a:spcPct val="150000"/>
              </a:lnSpc>
            </a:pP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1</a:t>
            </a:r>
            <a:r>
              <a:rPr lang="zh-CN" altLang="en-US" sz="2400" b="1" dirty="0">
                <a:latin typeface="Times New Roman" panose="02020603050405020304" pitchFamily="18" charset="0"/>
                <a:ea typeface="宋体" panose="02010600030101010101" pitchFamily="2" charset="-122"/>
              </a:rPr>
              <a:t>）存货的全年需要量可以较准确地预知；</a:t>
            </a:r>
            <a:endParaRPr lang="zh-CN" altLang="en-US" sz="2400" b="1" dirty="0">
              <a:latin typeface="Times New Roman" panose="02020603050405020304" pitchFamily="18" charset="0"/>
              <a:ea typeface="宋体" panose="02010600030101010101" pitchFamily="2" charset="-122"/>
            </a:endParaRPr>
          </a:p>
          <a:p>
            <a:pPr>
              <a:lnSpc>
                <a:spcPct val="150000"/>
              </a:lnSpc>
            </a:pP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2</a:t>
            </a:r>
            <a:r>
              <a:rPr lang="zh-CN" altLang="en-US" sz="2400" b="1" dirty="0">
                <a:latin typeface="Times New Roman" panose="02020603050405020304" pitchFamily="18" charset="0"/>
                <a:ea typeface="宋体" panose="02010600030101010101" pitchFamily="2" charset="-122"/>
              </a:rPr>
              <a:t>）存货的单价不变，不考虑现金折扣；</a:t>
            </a:r>
            <a:endParaRPr lang="zh-CN" altLang="en-US" sz="2400" b="1" dirty="0">
              <a:latin typeface="Times New Roman" panose="02020603050405020304" pitchFamily="18" charset="0"/>
              <a:ea typeface="宋体" panose="02010600030101010101" pitchFamily="2" charset="-122"/>
            </a:endParaRPr>
          </a:p>
          <a:p>
            <a:pPr>
              <a:lnSpc>
                <a:spcPct val="150000"/>
              </a:lnSpc>
            </a:pP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3</a:t>
            </a:r>
            <a:r>
              <a:rPr lang="zh-CN" altLang="en-US" sz="2400" b="1" dirty="0">
                <a:latin typeface="Times New Roman" panose="02020603050405020304" pitchFamily="18" charset="0"/>
                <a:ea typeface="宋体" panose="02010600030101010101" pitchFamily="2" charset="-122"/>
              </a:rPr>
              <a:t>）存货的日耗量均衡；</a:t>
            </a:r>
            <a:endParaRPr lang="zh-CN" altLang="en-US" sz="2400" b="1" dirty="0">
              <a:latin typeface="Times New Roman" panose="02020603050405020304" pitchFamily="18" charset="0"/>
              <a:ea typeface="宋体" panose="02010600030101010101" pitchFamily="2" charset="-122"/>
            </a:endParaRPr>
          </a:p>
          <a:p>
            <a:pPr>
              <a:lnSpc>
                <a:spcPct val="150000"/>
              </a:lnSpc>
            </a:pP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4</a:t>
            </a:r>
            <a:r>
              <a:rPr lang="zh-CN" altLang="en-US" sz="2400" b="1" dirty="0">
                <a:latin typeface="Times New Roman" panose="02020603050405020304" pitchFamily="18" charset="0"/>
                <a:ea typeface="宋体" panose="02010600030101010101" pitchFamily="2" charset="-122"/>
              </a:rPr>
              <a:t>）发出订单后能够一次性地到货入库，而不是陆续入库；</a:t>
            </a:r>
            <a:endParaRPr lang="zh-CN" altLang="en-US" sz="2400" b="1" dirty="0">
              <a:latin typeface="Times New Roman" panose="02020603050405020304" pitchFamily="18" charset="0"/>
              <a:ea typeface="宋体" panose="02010600030101010101" pitchFamily="2" charset="-122"/>
            </a:endParaRPr>
          </a:p>
          <a:p>
            <a:pPr>
              <a:lnSpc>
                <a:spcPct val="150000"/>
              </a:lnSpc>
            </a:pP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5</a:t>
            </a:r>
            <a:r>
              <a:rPr lang="zh-CN" altLang="en-US" sz="2400" b="1" dirty="0">
                <a:latin typeface="Times New Roman" panose="02020603050405020304" pitchFamily="18" charset="0"/>
                <a:ea typeface="宋体" panose="02010600030101010101" pitchFamily="2" charset="-122"/>
              </a:rPr>
              <a:t>）仓储条件和现金不受限制，保证进货需要；</a:t>
            </a:r>
            <a:endParaRPr lang="zh-CN" altLang="en-US" sz="2400" b="1" dirty="0">
              <a:latin typeface="Times New Roman" panose="02020603050405020304" pitchFamily="18" charset="0"/>
              <a:ea typeface="宋体" panose="02010600030101010101" pitchFamily="2" charset="-122"/>
            </a:endParaRPr>
          </a:p>
          <a:p>
            <a:pPr>
              <a:lnSpc>
                <a:spcPct val="150000"/>
              </a:lnSpc>
            </a:pP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6</a:t>
            </a:r>
            <a:r>
              <a:rPr lang="zh-CN" altLang="en-US" sz="2400" b="1" dirty="0">
                <a:latin typeface="Times New Roman" panose="02020603050405020304" pitchFamily="18" charset="0"/>
                <a:ea typeface="宋体" panose="02010600030101010101" pitchFamily="2" charset="-122"/>
              </a:rPr>
              <a:t>）不存在缺货，即无缺货成本。</a:t>
            </a:r>
            <a:endParaRPr lang="zh-CN" altLang="en-US" sz="2400" b="1" dirty="0">
              <a:latin typeface="Times New Roman" panose="02020603050405020304" pitchFamily="18" charset="0"/>
              <a:ea typeface="宋体" panose="02010600030101010101" pitchFamily="2" charset="-122"/>
            </a:endParaRPr>
          </a:p>
        </p:txBody>
      </p:sp>
      <p:sp>
        <p:nvSpPr>
          <p:cNvPr id="62631"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62632" name="Rectangle 17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2466" name="Group 12"/>
          <p:cNvGrpSpPr/>
          <p:nvPr/>
        </p:nvGrpSpPr>
        <p:grpSpPr>
          <a:xfrm rot="10082854">
            <a:off x="6127750" y="2644775"/>
            <a:ext cx="1196975" cy="303213"/>
            <a:chOff x="2598" y="1026"/>
            <a:chExt cx="957" cy="242"/>
          </a:xfrm>
        </p:grpSpPr>
        <p:grpSp>
          <p:nvGrpSpPr>
            <p:cNvPr id="62467" name="Group 13"/>
            <p:cNvGrpSpPr/>
            <p:nvPr/>
          </p:nvGrpSpPr>
          <p:grpSpPr>
            <a:xfrm rot="-9970459" flipH="1" flipV="1">
              <a:off x="2598" y="1026"/>
              <a:ext cx="957" cy="242"/>
              <a:chOff x="2532" y="1051"/>
              <a:chExt cx="893" cy="246"/>
            </a:xfrm>
          </p:grpSpPr>
          <p:grpSp>
            <p:nvGrpSpPr>
              <p:cNvPr id="62468" name="Group 14"/>
              <p:cNvGrpSpPr/>
              <p:nvPr/>
            </p:nvGrpSpPr>
            <p:grpSpPr>
              <a:xfrm>
                <a:off x="2532" y="1051"/>
                <a:ext cx="743" cy="185"/>
                <a:chOff x="1565" y="2568"/>
                <a:chExt cx="1118" cy="279"/>
              </a:xfrm>
            </p:grpSpPr>
            <p:sp>
              <p:nvSpPr>
                <p:cNvPr id="62469"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0"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1"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2"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473" name="Group 19"/>
              <p:cNvGrpSpPr/>
              <p:nvPr/>
            </p:nvGrpSpPr>
            <p:grpSpPr>
              <a:xfrm rot="1353540">
                <a:off x="2682" y="1111"/>
                <a:ext cx="743" cy="186"/>
                <a:chOff x="1565" y="2568"/>
                <a:chExt cx="1118" cy="279"/>
              </a:xfrm>
            </p:grpSpPr>
            <p:sp>
              <p:nvSpPr>
                <p:cNvPr id="62474"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5"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6"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77"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478" name="Group 24"/>
            <p:cNvGrpSpPr/>
            <p:nvPr/>
          </p:nvGrpSpPr>
          <p:grpSpPr>
            <a:xfrm rot="-9970459" flipH="1" flipV="1">
              <a:off x="2688" y="1056"/>
              <a:ext cx="784" cy="198"/>
              <a:chOff x="2532" y="1051"/>
              <a:chExt cx="893" cy="246"/>
            </a:xfrm>
          </p:grpSpPr>
          <p:grpSp>
            <p:nvGrpSpPr>
              <p:cNvPr id="62479" name="Group 25"/>
              <p:cNvGrpSpPr/>
              <p:nvPr/>
            </p:nvGrpSpPr>
            <p:grpSpPr>
              <a:xfrm>
                <a:off x="2532" y="1051"/>
                <a:ext cx="743" cy="185"/>
                <a:chOff x="1565" y="2568"/>
                <a:chExt cx="1118" cy="279"/>
              </a:xfrm>
            </p:grpSpPr>
            <p:sp>
              <p:nvSpPr>
                <p:cNvPr id="62480"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1"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2"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3"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484" name="Group 30"/>
              <p:cNvGrpSpPr/>
              <p:nvPr/>
            </p:nvGrpSpPr>
            <p:grpSpPr>
              <a:xfrm rot="1353540">
                <a:off x="2682" y="1111"/>
                <a:ext cx="743" cy="186"/>
                <a:chOff x="1565" y="2568"/>
                <a:chExt cx="1118" cy="279"/>
              </a:xfrm>
            </p:grpSpPr>
            <p:sp>
              <p:nvSpPr>
                <p:cNvPr id="62485"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6"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7"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88"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489" name="Group 35"/>
          <p:cNvGrpSpPr/>
          <p:nvPr/>
        </p:nvGrpSpPr>
        <p:grpSpPr>
          <a:xfrm rot="10082854">
            <a:off x="5032375" y="4465638"/>
            <a:ext cx="1198563" cy="303212"/>
            <a:chOff x="2598" y="1026"/>
            <a:chExt cx="957" cy="242"/>
          </a:xfrm>
        </p:grpSpPr>
        <p:grpSp>
          <p:nvGrpSpPr>
            <p:cNvPr id="62490" name="Group 36"/>
            <p:cNvGrpSpPr/>
            <p:nvPr/>
          </p:nvGrpSpPr>
          <p:grpSpPr>
            <a:xfrm rot="-9970459" flipH="1" flipV="1">
              <a:off x="2598" y="1026"/>
              <a:ext cx="957" cy="242"/>
              <a:chOff x="2532" y="1051"/>
              <a:chExt cx="893" cy="246"/>
            </a:xfrm>
          </p:grpSpPr>
          <p:grpSp>
            <p:nvGrpSpPr>
              <p:cNvPr id="62491" name="Group 37"/>
              <p:cNvGrpSpPr/>
              <p:nvPr/>
            </p:nvGrpSpPr>
            <p:grpSpPr>
              <a:xfrm>
                <a:off x="2532" y="1051"/>
                <a:ext cx="743" cy="185"/>
                <a:chOff x="1565" y="2568"/>
                <a:chExt cx="1118" cy="279"/>
              </a:xfrm>
            </p:grpSpPr>
            <p:sp>
              <p:nvSpPr>
                <p:cNvPr id="62492"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93"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94"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95"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496" name="Group 42"/>
              <p:cNvGrpSpPr/>
              <p:nvPr/>
            </p:nvGrpSpPr>
            <p:grpSpPr>
              <a:xfrm rot="1353540">
                <a:off x="2682" y="1111"/>
                <a:ext cx="743" cy="186"/>
                <a:chOff x="1565" y="2568"/>
                <a:chExt cx="1118" cy="279"/>
              </a:xfrm>
            </p:grpSpPr>
            <p:sp>
              <p:nvSpPr>
                <p:cNvPr id="62497"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98"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499"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00"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501" name="Group 47"/>
            <p:cNvGrpSpPr/>
            <p:nvPr/>
          </p:nvGrpSpPr>
          <p:grpSpPr>
            <a:xfrm rot="-9970459" flipH="1" flipV="1">
              <a:off x="2688" y="1056"/>
              <a:ext cx="784" cy="198"/>
              <a:chOff x="2532" y="1051"/>
              <a:chExt cx="893" cy="246"/>
            </a:xfrm>
          </p:grpSpPr>
          <p:grpSp>
            <p:nvGrpSpPr>
              <p:cNvPr id="62502" name="Group 48"/>
              <p:cNvGrpSpPr/>
              <p:nvPr/>
            </p:nvGrpSpPr>
            <p:grpSpPr>
              <a:xfrm>
                <a:off x="2532" y="1051"/>
                <a:ext cx="743" cy="185"/>
                <a:chOff x="1565" y="2568"/>
                <a:chExt cx="1118" cy="279"/>
              </a:xfrm>
            </p:grpSpPr>
            <p:sp>
              <p:nvSpPr>
                <p:cNvPr id="62503"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04"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05"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06"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07" name="Group 53"/>
              <p:cNvGrpSpPr/>
              <p:nvPr/>
            </p:nvGrpSpPr>
            <p:grpSpPr>
              <a:xfrm rot="1353540">
                <a:off x="2682" y="1111"/>
                <a:ext cx="743" cy="186"/>
                <a:chOff x="1565" y="2568"/>
                <a:chExt cx="1118" cy="279"/>
              </a:xfrm>
            </p:grpSpPr>
            <p:sp>
              <p:nvSpPr>
                <p:cNvPr id="62508"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09"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10"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11"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512" name="Group 58"/>
          <p:cNvGrpSpPr/>
          <p:nvPr/>
        </p:nvGrpSpPr>
        <p:grpSpPr>
          <a:xfrm rot="10082854">
            <a:off x="7407275" y="4464050"/>
            <a:ext cx="1196975" cy="303213"/>
            <a:chOff x="2598" y="1026"/>
            <a:chExt cx="957" cy="242"/>
          </a:xfrm>
        </p:grpSpPr>
        <p:grpSp>
          <p:nvGrpSpPr>
            <p:cNvPr id="62513" name="Group 59"/>
            <p:cNvGrpSpPr/>
            <p:nvPr/>
          </p:nvGrpSpPr>
          <p:grpSpPr>
            <a:xfrm rot="-9970459" flipH="1" flipV="1">
              <a:off x="2598" y="1026"/>
              <a:ext cx="957" cy="242"/>
              <a:chOff x="2532" y="1051"/>
              <a:chExt cx="893" cy="246"/>
            </a:xfrm>
          </p:grpSpPr>
          <p:grpSp>
            <p:nvGrpSpPr>
              <p:cNvPr id="62514" name="Group 60"/>
              <p:cNvGrpSpPr/>
              <p:nvPr/>
            </p:nvGrpSpPr>
            <p:grpSpPr>
              <a:xfrm>
                <a:off x="2532" y="1051"/>
                <a:ext cx="743" cy="185"/>
                <a:chOff x="1565" y="2568"/>
                <a:chExt cx="1118" cy="279"/>
              </a:xfrm>
            </p:grpSpPr>
            <p:sp>
              <p:nvSpPr>
                <p:cNvPr id="62515"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16"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17"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18"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19" name="Group 65"/>
              <p:cNvGrpSpPr/>
              <p:nvPr/>
            </p:nvGrpSpPr>
            <p:grpSpPr>
              <a:xfrm rot="1353540">
                <a:off x="2682" y="1111"/>
                <a:ext cx="743" cy="186"/>
                <a:chOff x="1565" y="2568"/>
                <a:chExt cx="1118" cy="279"/>
              </a:xfrm>
            </p:grpSpPr>
            <p:sp>
              <p:nvSpPr>
                <p:cNvPr id="62520"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1"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2"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3"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524" name="Group 70"/>
            <p:cNvGrpSpPr/>
            <p:nvPr/>
          </p:nvGrpSpPr>
          <p:grpSpPr>
            <a:xfrm rot="-9970459" flipH="1" flipV="1">
              <a:off x="2688" y="1056"/>
              <a:ext cx="784" cy="198"/>
              <a:chOff x="2532" y="1051"/>
              <a:chExt cx="893" cy="246"/>
            </a:xfrm>
          </p:grpSpPr>
          <p:grpSp>
            <p:nvGrpSpPr>
              <p:cNvPr id="62525" name="Group 71"/>
              <p:cNvGrpSpPr/>
              <p:nvPr/>
            </p:nvGrpSpPr>
            <p:grpSpPr>
              <a:xfrm>
                <a:off x="2532" y="1051"/>
                <a:ext cx="743" cy="185"/>
                <a:chOff x="1565" y="2568"/>
                <a:chExt cx="1118" cy="279"/>
              </a:xfrm>
            </p:grpSpPr>
            <p:sp>
              <p:nvSpPr>
                <p:cNvPr id="62526"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7"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8"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29"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30" name="Group 76"/>
              <p:cNvGrpSpPr/>
              <p:nvPr/>
            </p:nvGrpSpPr>
            <p:grpSpPr>
              <a:xfrm rot="1353540">
                <a:off x="2682" y="1111"/>
                <a:ext cx="743" cy="186"/>
                <a:chOff x="1565" y="2568"/>
                <a:chExt cx="1118" cy="279"/>
              </a:xfrm>
            </p:grpSpPr>
            <p:sp>
              <p:nvSpPr>
                <p:cNvPr id="62531"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32"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33"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34"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535" name="Group 81"/>
          <p:cNvGrpSpPr/>
          <p:nvPr/>
        </p:nvGrpSpPr>
        <p:grpSpPr>
          <a:xfrm>
            <a:off x="6675438" y="1809750"/>
            <a:ext cx="1196975" cy="303213"/>
            <a:chOff x="2598" y="1026"/>
            <a:chExt cx="957" cy="242"/>
          </a:xfrm>
        </p:grpSpPr>
        <p:grpSp>
          <p:nvGrpSpPr>
            <p:cNvPr id="62536" name="Group 82"/>
            <p:cNvGrpSpPr/>
            <p:nvPr/>
          </p:nvGrpSpPr>
          <p:grpSpPr>
            <a:xfrm rot="-9970459" flipH="1" flipV="1">
              <a:off x="2598" y="1026"/>
              <a:ext cx="957" cy="242"/>
              <a:chOff x="2532" y="1051"/>
              <a:chExt cx="893" cy="246"/>
            </a:xfrm>
          </p:grpSpPr>
          <p:grpSp>
            <p:nvGrpSpPr>
              <p:cNvPr id="62537" name="Group 83"/>
              <p:cNvGrpSpPr/>
              <p:nvPr/>
            </p:nvGrpSpPr>
            <p:grpSpPr>
              <a:xfrm>
                <a:off x="2532" y="1051"/>
                <a:ext cx="743" cy="185"/>
                <a:chOff x="1565" y="2568"/>
                <a:chExt cx="1118" cy="279"/>
              </a:xfrm>
            </p:grpSpPr>
            <p:sp>
              <p:nvSpPr>
                <p:cNvPr id="62538"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39"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40"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41"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42" name="Group 88"/>
              <p:cNvGrpSpPr/>
              <p:nvPr/>
            </p:nvGrpSpPr>
            <p:grpSpPr>
              <a:xfrm rot="1353540">
                <a:off x="2682" y="1111"/>
                <a:ext cx="743" cy="186"/>
                <a:chOff x="1565" y="2568"/>
                <a:chExt cx="1118" cy="279"/>
              </a:xfrm>
            </p:grpSpPr>
            <p:sp>
              <p:nvSpPr>
                <p:cNvPr id="62543"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44"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45"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46"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547" name="Group 93"/>
            <p:cNvGrpSpPr/>
            <p:nvPr/>
          </p:nvGrpSpPr>
          <p:grpSpPr>
            <a:xfrm rot="-9970459" flipH="1" flipV="1">
              <a:off x="2688" y="1056"/>
              <a:ext cx="784" cy="198"/>
              <a:chOff x="2532" y="1051"/>
              <a:chExt cx="893" cy="246"/>
            </a:xfrm>
          </p:grpSpPr>
          <p:grpSp>
            <p:nvGrpSpPr>
              <p:cNvPr id="62548" name="Group 94"/>
              <p:cNvGrpSpPr/>
              <p:nvPr/>
            </p:nvGrpSpPr>
            <p:grpSpPr>
              <a:xfrm>
                <a:off x="2532" y="1051"/>
                <a:ext cx="743" cy="185"/>
                <a:chOff x="1565" y="2568"/>
                <a:chExt cx="1118" cy="279"/>
              </a:xfrm>
            </p:grpSpPr>
            <p:sp>
              <p:nvSpPr>
                <p:cNvPr id="62549"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0"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1"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2"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53" name="Group 99"/>
              <p:cNvGrpSpPr/>
              <p:nvPr/>
            </p:nvGrpSpPr>
            <p:grpSpPr>
              <a:xfrm rot="1353540">
                <a:off x="2682" y="1111"/>
                <a:ext cx="743" cy="186"/>
                <a:chOff x="1565" y="2568"/>
                <a:chExt cx="1118" cy="279"/>
              </a:xfrm>
            </p:grpSpPr>
            <p:sp>
              <p:nvSpPr>
                <p:cNvPr id="62554"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5"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6"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57"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558" name="Group 104"/>
          <p:cNvGrpSpPr/>
          <p:nvPr/>
        </p:nvGrpSpPr>
        <p:grpSpPr>
          <a:xfrm rot="344040">
            <a:off x="7958138" y="3644900"/>
            <a:ext cx="1198562" cy="303213"/>
            <a:chOff x="2598" y="1026"/>
            <a:chExt cx="957" cy="242"/>
          </a:xfrm>
        </p:grpSpPr>
        <p:grpSp>
          <p:nvGrpSpPr>
            <p:cNvPr id="62559" name="Group 105"/>
            <p:cNvGrpSpPr/>
            <p:nvPr/>
          </p:nvGrpSpPr>
          <p:grpSpPr>
            <a:xfrm rot="-9970459" flipH="1" flipV="1">
              <a:off x="2598" y="1026"/>
              <a:ext cx="957" cy="242"/>
              <a:chOff x="2532" y="1051"/>
              <a:chExt cx="893" cy="246"/>
            </a:xfrm>
          </p:grpSpPr>
          <p:grpSp>
            <p:nvGrpSpPr>
              <p:cNvPr id="62560" name="Group 106"/>
              <p:cNvGrpSpPr/>
              <p:nvPr/>
            </p:nvGrpSpPr>
            <p:grpSpPr>
              <a:xfrm>
                <a:off x="2532" y="1051"/>
                <a:ext cx="743" cy="185"/>
                <a:chOff x="1565" y="2568"/>
                <a:chExt cx="1118" cy="279"/>
              </a:xfrm>
            </p:grpSpPr>
            <p:sp>
              <p:nvSpPr>
                <p:cNvPr id="62561"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2"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3"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4"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65" name="Group 111"/>
              <p:cNvGrpSpPr/>
              <p:nvPr/>
            </p:nvGrpSpPr>
            <p:grpSpPr>
              <a:xfrm rot="1353540">
                <a:off x="2682" y="1111"/>
                <a:ext cx="743" cy="186"/>
                <a:chOff x="1565" y="2568"/>
                <a:chExt cx="1118" cy="279"/>
              </a:xfrm>
            </p:grpSpPr>
            <p:sp>
              <p:nvSpPr>
                <p:cNvPr id="62566"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7"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8"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69"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570" name="Group 116"/>
            <p:cNvGrpSpPr/>
            <p:nvPr/>
          </p:nvGrpSpPr>
          <p:grpSpPr>
            <a:xfrm rot="-9970459" flipH="1" flipV="1">
              <a:off x="2688" y="1056"/>
              <a:ext cx="784" cy="198"/>
              <a:chOff x="2532" y="1051"/>
              <a:chExt cx="893" cy="246"/>
            </a:xfrm>
          </p:grpSpPr>
          <p:grpSp>
            <p:nvGrpSpPr>
              <p:cNvPr id="62571" name="Group 117"/>
              <p:cNvGrpSpPr/>
              <p:nvPr/>
            </p:nvGrpSpPr>
            <p:grpSpPr>
              <a:xfrm>
                <a:off x="2532" y="1051"/>
                <a:ext cx="743" cy="185"/>
                <a:chOff x="1565" y="2568"/>
                <a:chExt cx="1118" cy="279"/>
              </a:xfrm>
            </p:grpSpPr>
            <p:sp>
              <p:nvSpPr>
                <p:cNvPr id="62572"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73"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74"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75"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76" name="Group 122"/>
              <p:cNvGrpSpPr/>
              <p:nvPr/>
            </p:nvGrpSpPr>
            <p:grpSpPr>
              <a:xfrm rot="1353540">
                <a:off x="2682" y="1111"/>
                <a:ext cx="743" cy="186"/>
                <a:chOff x="1565" y="2568"/>
                <a:chExt cx="1118" cy="279"/>
              </a:xfrm>
            </p:grpSpPr>
            <p:sp>
              <p:nvSpPr>
                <p:cNvPr id="62577"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78"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79"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80"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581" name="Group 127"/>
          <p:cNvGrpSpPr/>
          <p:nvPr/>
        </p:nvGrpSpPr>
        <p:grpSpPr>
          <a:xfrm rot="-232145">
            <a:off x="5551488" y="3617913"/>
            <a:ext cx="1235075" cy="331787"/>
            <a:chOff x="1824" y="2448"/>
            <a:chExt cx="987" cy="266"/>
          </a:xfrm>
        </p:grpSpPr>
        <p:grpSp>
          <p:nvGrpSpPr>
            <p:cNvPr id="62582" name="Group 128"/>
            <p:cNvGrpSpPr/>
            <p:nvPr/>
          </p:nvGrpSpPr>
          <p:grpSpPr>
            <a:xfrm rot="513316">
              <a:off x="1824" y="2448"/>
              <a:ext cx="957" cy="242"/>
              <a:chOff x="2598" y="1026"/>
              <a:chExt cx="957" cy="242"/>
            </a:xfrm>
          </p:grpSpPr>
          <p:grpSp>
            <p:nvGrpSpPr>
              <p:cNvPr id="62583" name="Group 129"/>
              <p:cNvGrpSpPr/>
              <p:nvPr/>
            </p:nvGrpSpPr>
            <p:grpSpPr>
              <a:xfrm rot="-9970459" flipH="1" flipV="1">
                <a:off x="2598" y="1026"/>
                <a:ext cx="957" cy="242"/>
                <a:chOff x="2532" y="1051"/>
                <a:chExt cx="893" cy="246"/>
              </a:xfrm>
            </p:grpSpPr>
            <p:grpSp>
              <p:nvGrpSpPr>
                <p:cNvPr id="62584" name="Group 130"/>
                <p:cNvGrpSpPr/>
                <p:nvPr/>
              </p:nvGrpSpPr>
              <p:grpSpPr>
                <a:xfrm>
                  <a:off x="2532" y="1051"/>
                  <a:ext cx="743" cy="185"/>
                  <a:chOff x="1565" y="2568"/>
                  <a:chExt cx="1118" cy="279"/>
                </a:xfrm>
              </p:grpSpPr>
              <p:sp>
                <p:nvSpPr>
                  <p:cNvPr id="62585"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86"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87"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88"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589" name="Group 135"/>
                <p:cNvGrpSpPr/>
                <p:nvPr/>
              </p:nvGrpSpPr>
              <p:grpSpPr>
                <a:xfrm rot="1353540">
                  <a:off x="2682" y="1111"/>
                  <a:ext cx="743" cy="186"/>
                  <a:chOff x="1565" y="2568"/>
                  <a:chExt cx="1118" cy="279"/>
                </a:xfrm>
              </p:grpSpPr>
              <p:sp>
                <p:nvSpPr>
                  <p:cNvPr id="62590"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1"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2"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3"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594" name="Group 140"/>
              <p:cNvGrpSpPr/>
              <p:nvPr/>
            </p:nvGrpSpPr>
            <p:grpSpPr>
              <a:xfrm rot="-9970459" flipH="1" flipV="1">
                <a:off x="2688" y="1056"/>
                <a:ext cx="784" cy="198"/>
                <a:chOff x="2532" y="1051"/>
                <a:chExt cx="893" cy="246"/>
              </a:xfrm>
            </p:grpSpPr>
            <p:grpSp>
              <p:nvGrpSpPr>
                <p:cNvPr id="62595" name="Group 141"/>
                <p:cNvGrpSpPr/>
                <p:nvPr/>
              </p:nvGrpSpPr>
              <p:grpSpPr>
                <a:xfrm>
                  <a:off x="2532" y="1051"/>
                  <a:ext cx="743" cy="185"/>
                  <a:chOff x="1565" y="2568"/>
                  <a:chExt cx="1118" cy="279"/>
                </a:xfrm>
              </p:grpSpPr>
              <p:sp>
                <p:nvSpPr>
                  <p:cNvPr id="62596"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7"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8"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599"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600" name="Group 146"/>
                <p:cNvGrpSpPr/>
                <p:nvPr/>
              </p:nvGrpSpPr>
              <p:grpSpPr>
                <a:xfrm rot="1353540">
                  <a:off x="2682" y="1111"/>
                  <a:ext cx="743" cy="186"/>
                  <a:chOff x="1565" y="2568"/>
                  <a:chExt cx="1118" cy="279"/>
                </a:xfrm>
              </p:grpSpPr>
              <p:sp>
                <p:nvSpPr>
                  <p:cNvPr id="62601"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02"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03"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04"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2605" name="Group 151"/>
            <p:cNvGrpSpPr/>
            <p:nvPr/>
          </p:nvGrpSpPr>
          <p:grpSpPr>
            <a:xfrm rot="513316">
              <a:off x="1854" y="2472"/>
              <a:ext cx="957" cy="242"/>
              <a:chOff x="2598" y="1026"/>
              <a:chExt cx="957" cy="242"/>
            </a:xfrm>
          </p:grpSpPr>
          <p:grpSp>
            <p:nvGrpSpPr>
              <p:cNvPr id="62606" name="Group 152"/>
              <p:cNvGrpSpPr/>
              <p:nvPr/>
            </p:nvGrpSpPr>
            <p:grpSpPr>
              <a:xfrm rot="-9970459" flipH="1" flipV="1">
                <a:off x="2598" y="1026"/>
                <a:ext cx="957" cy="242"/>
                <a:chOff x="2532" y="1051"/>
                <a:chExt cx="893" cy="246"/>
              </a:xfrm>
            </p:grpSpPr>
            <p:grpSp>
              <p:nvGrpSpPr>
                <p:cNvPr id="62607" name="Group 153"/>
                <p:cNvGrpSpPr/>
                <p:nvPr/>
              </p:nvGrpSpPr>
              <p:grpSpPr>
                <a:xfrm>
                  <a:off x="2532" y="1051"/>
                  <a:ext cx="743" cy="185"/>
                  <a:chOff x="1565" y="2568"/>
                  <a:chExt cx="1118" cy="279"/>
                </a:xfrm>
              </p:grpSpPr>
              <p:sp>
                <p:nvSpPr>
                  <p:cNvPr id="62608"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09"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10"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11"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612" name="Group 158"/>
                <p:cNvGrpSpPr/>
                <p:nvPr/>
              </p:nvGrpSpPr>
              <p:grpSpPr>
                <a:xfrm rot="1353540">
                  <a:off x="2682" y="1111"/>
                  <a:ext cx="743" cy="186"/>
                  <a:chOff x="1565" y="2568"/>
                  <a:chExt cx="1118" cy="279"/>
                </a:xfrm>
              </p:grpSpPr>
              <p:sp>
                <p:nvSpPr>
                  <p:cNvPr id="62613"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14"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15"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16"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2617" name="Group 163"/>
              <p:cNvGrpSpPr/>
              <p:nvPr/>
            </p:nvGrpSpPr>
            <p:grpSpPr>
              <a:xfrm rot="-9970459" flipH="1" flipV="1">
                <a:off x="2688" y="1056"/>
                <a:ext cx="784" cy="198"/>
                <a:chOff x="2532" y="1051"/>
                <a:chExt cx="893" cy="246"/>
              </a:xfrm>
            </p:grpSpPr>
            <p:grpSp>
              <p:nvGrpSpPr>
                <p:cNvPr id="62618" name="Group 164"/>
                <p:cNvGrpSpPr/>
                <p:nvPr/>
              </p:nvGrpSpPr>
              <p:grpSpPr>
                <a:xfrm>
                  <a:off x="2532" y="1051"/>
                  <a:ext cx="743" cy="185"/>
                  <a:chOff x="1565" y="2568"/>
                  <a:chExt cx="1118" cy="279"/>
                </a:xfrm>
              </p:grpSpPr>
              <p:sp>
                <p:nvSpPr>
                  <p:cNvPr id="62619"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0"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1"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2"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2623" name="Group 169"/>
                <p:cNvGrpSpPr/>
                <p:nvPr/>
              </p:nvGrpSpPr>
              <p:grpSpPr>
                <a:xfrm rot="1353540">
                  <a:off x="2682" y="1111"/>
                  <a:ext cx="743" cy="186"/>
                  <a:chOff x="1565" y="2568"/>
                  <a:chExt cx="1118" cy="279"/>
                </a:xfrm>
              </p:grpSpPr>
              <p:sp>
                <p:nvSpPr>
                  <p:cNvPr id="62624"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5"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6"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2627"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62628" name="Rectangle 177"/>
          <p:cNvSpPr/>
          <p:nvPr/>
        </p:nvSpPr>
        <p:spPr>
          <a:xfrm>
            <a:off x="434975" y="274320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广义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62629" name="Rectangle 178"/>
          <p:cNvSpPr/>
          <p:nvPr/>
        </p:nvSpPr>
        <p:spPr>
          <a:xfrm>
            <a:off x="434975" y="3571875"/>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62631"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62632" name="Rectangle 17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2633" name="Object 171"/>
          <p:cNvGraphicFramePr/>
          <p:nvPr/>
        </p:nvGraphicFramePr>
        <p:xfrm>
          <a:off x="259715" y="381000"/>
          <a:ext cx="8442325" cy="3219450"/>
        </p:xfrm>
        <a:graphic>
          <a:graphicData uri="http://schemas.openxmlformats.org/presentationml/2006/ole">
            <mc:AlternateContent xmlns:mc="http://schemas.openxmlformats.org/markup-compatibility/2006">
              <mc:Choice xmlns:v="urn:schemas-microsoft-com:vml" Requires="v">
                <p:oleObj spid="_x0000_s3090" name="" r:id="rId1" imgW="5307965" imgH="2529205" progId="Visio.Drawing.11">
                  <p:embed/>
                </p:oleObj>
              </mc:Choice>
              <mc:Fallback>
                <p:oleObj name="" r:id="rId1" imgW="5307965" imgH="2529205" progId="Visio.Drawing.11">
                  <p:embed/>
                  <p:pic>
                    <p:nvPicPr>
                      <p:cNvPr id="0" name="图片 3089"/>
                      <p:cNvPicPr/>
                      <p:nvPr/>
                    </p:nvPicPr>
                    <p:blipFill>
                      <a:blip r:embed="rId2"/>
                      <a:stretch>
                        <a:fillRect/>
                      </a:stretch>
                    </p:blipFill>
                    <p:spPr>
                      <a:xfrm>
                        <a:off x="259715" y="381000"/>
                        <a:ext cx="8442325" cy="3219450"/>
                      </a:xfrm>
                      <a:prstGeom prst="rect">
                        <a:avLst/>
                      </a:prstGeom>
                      <a:noFill/>
                      <a:ln w="38100">
                        <a:noFill/>
                        <a:miter/>
                      </a:ln>
                    </p:spPr>
                  </p:pic>
                </p:oleObj>
              </mc:Fallback>
            </mc:AlternateContent>
          </a:graphicData>
        </a:graphic>
      </p:graphicFrame>
      <p:sp>
        <p:nvSpPr>
          <p:cNvPr id="62634" name="TextBox 172"/>
          <p:cNvSpPr txBox="1"/>
          <p:nvPr/>
        </p:nvSpPr>
        <p:spPr>
          <a:xfrm>
            <a:off x="3489325" y="3672205"/>
            <a:ext cx="3124200" cy="363220"/>
          </a:xfrm>
          <a:prstGeom prst="rect">
            <a:avLst/>
          </a:prstGeom>
          <a:noFill/>
          <a:ln w="9525">
            <a:noFill/>
          </a:ln>
        </p:spPr>
        <p:txBody>
          <a:bodyPr anchor="t" anchorCtr="0">
            <a:noAutofit/>
          </a:bodyPr>
          <a:p>
            <a:r>
              <a:rPr lang="zh-CN" altLang="en-US" sz="2400" b="1" dirty="0">
                <a:latin typeface="宋体" panose="02010600030101010101" pitchFamily="2" charset="-122"/>
                <a:ea typeface="宋体" panose="02010600030101010101" pitchFamily="2" charset="-122"/>
              </a:rPr>
              <a:t>存货数量变动示意图</a:t>
            </a:r>
            <a:endParaRPr lang="zh-CN" altLang="en-US" sz="2400" dirty="0">
              <a:latin typeface="Arial" panose="020B0604020202020204" pitchFamily="34" charset="0"/>
            </a:endParaRPr>
          </a:p>
        </p:txBody>
      </p:sp>
      <p:sp>
        <p:nvSpPr>
          <p:cNvPr id="3" name="TextBox 172"/>
          <p:cNvSpPr txBox="1"/>
          <p:nvPr>
            <p:custDataLst>
              <p:tags r:id="rId3"/>
            </p:custDataLst>
          </p:nvPr>
        </p:nvSpPr>
        <p:spPr>
          <a:xfrm>
            <a:off x="1905000" y="228600"/>
            <a:ext cx="410210" cy="875665"/>
          </a:xfrm>
          <a:prstGeom prst="rect">
            <a:avLst/>
          </a:prstGeom>
          <a:noFill/>
          <a:ln w="9525">
            <a:noFill/>
          </a:ln>
        </p:spPr>
        <p:txBody>
          <a:bodyPr anchor="t" anchorCtr="0">
            <a:noAutofit/>
          </a:bodyPr>
          <a:p>
            <a:r>
              <a:rPr lang="zh-CN" altLang="en-US" sz="1800" b="1" dirty="0">
                <a:latin typeface="宋体" panose="02010600030101010101" pitchFamily="2" charset="-122"/>
                <a:ea typeface="宋体" panose="02010600030101010101" pitchFamily="2" charset="-122"/>
              </a:rPr>
              <a:t>存货量</a:t>
            </a:r>
            <a:endParaRPr lang="zh-CN" altLang="en-US" sz="1800" b="1" dirty="0">
              <a:latin typeface="宋体" panose="02010600030101010101" pitchFamily="2" charset="-122"/>
              <a:ea typeface="宋体" panose="02010600030101010101" pitchFamily="2" charset="-122"/>
            </a:endParaRPr>
          </a:p>
          <a:p>
            <a:endParaRPr lang="zh-CN" altLang="en-US" sz="1800" b="1" dirty="0">
              <a:latin typeface="宋体" panose="02010600030101010101" pitchFamily="2" charset="-122"/>
              <a:ea typeface="宋体" panose="02010600030101010101" pitchFamily="2" charset="-122"/>
            </a:endParaRPr>
          </a:p>
        </p:txBody>
      </p:sp>
      <p:sp>
        <p:nvSpPr>
          <p:cNvPr id="4" name="TextBox 172"/>
          <p:cNvSpPr txBox="1"/>
          <p:nvPr>
            <p:custDataLst>
              <p:tags r:id="rId4"/>
            </p:custDataLst>
          </p:nvPr>
        </p:nvSpPr>
        <p:spPr>
          <a:xfrm>
            <a:off x="7741285" y="3556635"/>
            <a:ext cx="748030" cy="408305"/>
          </a:xfrm>
          <a:prstGeom prst="rect">
            <a:avLst/>
          </a:prstGeom>
          <a:noFill/>
          <a:ln w="9525">
            <a:noFill/>
          </a:ln>
        </p:spPr>
        <p:txBody>
          <a:bodyPr anchor="t" anchorCtr="0">
            <a:noAutofit/>
          </a:bodyPr>
          <a:p>
            <a:r>
              <a:rPr lang="zh-CN" altLang="en-US" sz="1800" b="1" dirty="0">
                <a:latin typeface="宋体" panose="02010600030101010101" pitchFamily="2" charset="-122"/>
                <a:ea typeface="宋体" panose="02010600030101010101" pitchFamily="2" charset="-122"/>
              </a:rPr>
              <a:t>时间</a:t>
            </a:r>
            <a:endParaRPr lang="zh-CN" altLang="en-US" sz="1800" b="1" dirty="0">
              <a:latin typeface="宋体" panose="02010600030101010101" pitchFamily="2" charset="-122"/>
              <a:ea typeface="宋体" panose="02010600030101010101" pitchFamily="2" charset="-122"/>
            </a:endParaRPr>
          </a:p>
          <a:p>
            <a:endParaRPr lang="zh-CN" altLang="en-US" sz="1800" b="1" dirty="0">
              <a:latin typeface="宋体" panose="02010600030101010101" pitchFamily="2" charset="-122"/>
              <a:ea typeface="宋体" panose="02010600030101010101" pitchFamily="2" charset="-122"/>
            </a:endParaRPr>
          </a:p>
        </p:txBody>
      </p:sp>
      <p:sp>
        <p:nvSpPr>
          <p:cNvPr id="8" name="文本框 7"/>
          <p:cNvSpPr txBox="1"/>
          <p:nvPr/>
        </p:nvSpPr>
        <p:spPr>
          <a:xfrm>
            <a:off x="591820" y="4307205"/>
            <a:ext cx="7943215" cy="1198880"/>
          </a:xfrm>
          <a:prstGeom prst="rect">
            <a:avLst/>
          </a:prstGeom>
          <a:noFill/>
          <a:ln w="9525">
            <a:noFill/>
          </a:ln>
        </p:spPr>
        <p:txBody>
          <a:bodyPr wrap="square">
            <a:spAutoFit/>
          </a:bodyPr>
          <a:p>
            <a:pPr indent="266700">
              <a:lnSpc>
                <a:spcPct val="150000"/>
              </a:lnSpc>
            </a:pPr>
            <a:r>
              <a:rPr lang="en-US" sz="2400" b="1">
                <a:latin typeface="Times New Roman" panose="02020603050405020304" pitchFamily="18" charset="0"/>
                <a:ea typeface="宋体" panose="02010600030101010101" pitchFamily="2" charset="-122"/>
              </a:rPr>
              <a:t>Q</a:t>
            </a:r>
            <a:r>
              <a:rPr lang="zh-CN" sz="2400" b="1">
                <a:ea typeface="宋体" panose="02010600030101010101" pitchFamily="2" charset="-122"/>
              </a:rPr>
              <a:t>为每次进货数量，即采购批量；是存货数量的最高点，平均存货量为</a:t>
            </a:r>
            <a:r>
              <a:rPr lang="en-US" altLang="zh-CN" sz="2400" b="1">
                <a:ea typeface="宋体" panose="02010600030101010101" pitchFamily="2" charset="-122"/>
              </a:rPr>
              <a:t>Q/2</a:t>
            </a:r>
            <a:r>
              <a:rPr lang="zh-CN" altLang="en-US" sz="2400" b="1">
                <a:ea typeface="宋体" panose="02010600030101010101" pitchFamily="2" charset="-122"/>
              </a:rPr>
              <a:t>。</a:t>
            </a:r>
            <a:endParaRPr lang="zh-CN" altLang="en-US" sz="2400" b="1">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1"/>
          <p:cNvSpPr>
            <a:spLocks noGrp="1"/>
          </p:cNvSpPr>
          <p:nvPr>
            <p:ph type="title"/>
          </p:nvPr>
        </p:nvSpPr>
        <p:spPr>
          <a:xfrm>
            <a:off x="381000" y="381000"/>
            <a:ext cx="8229600" cy="457200"/>
          </a:xfrm>
        </p:spPr>
        <p:txBody>
          <a:bodyPr wrap="square" lIns="91440" tIns="45720" rIns="91440" bIns="45720" anchor="ctr" anchorCtr="0"/>
          <a:p>
            <a:r>
              <a:rPr lang="en-US" altLang="zh-CN" sz="2000" i="0" dirty="0"/>
              <a:t>                         </a:t>
            </a:r>
            <a:r>
              <a:rPr lang="zh-CN" altLang="en-US" sz="2000" i="0" dirty="0"/>
              <a:t>某公司简易资产负债表</a:t>
            </a:r>
            <a:r>
              <a:rPr lang="en-US" altLang="zh-CN" sz="2000" i="0" dirty="0"/>
              <a:t>            </a:t>
            </a:r>
            <a:r>
              <a:rPr lang="zh-CN" altLang="en-US" sz="2000" i="0" dirty="0"/>
              <a:t>金额单位：万元</a:t>
            </a:r>
            <a:endParaRPr lang="zh-CN" altLang="en-US" dirty="0"/>
          </a:p>
        </p:txBody>
      </p:sp>
      <p:graphicFrame>
        <p:nvGraphicFramePr>
          <p:cNvPr id="4" name="表格 3"/>
          <p:cNvGraphicFramePr>
            <a:graphicFrameLocks noGrp="1"/>
          </p:cNvGraphicFramePr>
          <p:nvPr>
            <p:custDataLst>
              <p:tags r:id="rId1"/>
            </p:custDataLst>
          </p:nvPr>
        </p:nvGraphicFramePr>
        <p:xfrm>
          <a:off x="298450" y="926465"/>
          <a:ext cx="8392795" cy="4961255"/>
        </p:xfrm>
        <a:graphic>
          <a:graphicData uri="http://schemas.openxmlformats.org/drawingml/2006/table">
            <a:tbl>
              <a:tblPr firstRow="1" bandRow="1">
                <a:tableStyleId>{5C22544A-7EE6-4342-B048-85BDC9FD1C3A}</a:tableStyleId>
              </a:tblPr>
              <a:tblGrid>
                <a:gridCol w="2277110"/>
                <a:gridCol w="1798955"/>
                <a:gridCol w="2516505"/>
                <a:gridCol w="1800225"/>
              </a:tblGrid>
              <a:tr h="381635">
                <a:tc>
                  <a:txBody>
                    <a:bodyPr/>
                    <a:lstStyle/>
                    <a:p>
                      <a:pPr indent="266700" algn="l">
                        <a:lnSpc>
                          <a:spcPct val="150000"/>
                        </a:lnSpc>
                        <a:spcAft>
                          <a:spcPts val="0"/>
                        </a:spcAft>
                      </a:pPr>
                      <a:r>
                        <a:rPr lang="zh-CN" sz="1600" b="1" kern="100" dirty="0">
                          <a:latin typeface="宋体" panose="02010600030101010101" pitchFamily="2" charset="-122"/>
                          <a:ea typeface="宋体" panose="02010600030101010101" pitchFamily="2" charset="-122"/>
                          <a:cs typeface="Times New Roman" panose="02020603050405020304"/>
                        </a:rPr>
                        <a:t>资</a:t>
                      </a:r>
                      <a:r>
                        <a:rPr lang="en-US" sz="1600" b="1" kern="100" dirty="0">
                          <a:latin typeface="宋体" panose="02010600030101010101" pitchFamily="2" charset="-122"/>
                          <a:ea typeface="宋体" panose="02010600030101010101" pitchFamily="2" charset="-122"/>
                          <a:cs typeface="Times New Roman" panose="02020603050405020304"/>
                        </a:rPr>
                        <a:t>    </a:t>
                      </a:r>
                      <a:r>
                        <a:rPr lang="zh-CN" sz="1600" b="1" kern="100" dirty="0">
                          <a:latin typeface="宋体" panose="02010600030101010101" pitchFamily="2" charset="-122"/>
                          <a:ea typeface="宋体" panose="02010600030101010101" pitchFamily="2" charset="-122"/>
                          <a:cs typeface="Times New Roman" panose="02020603050405020304"/>
                        </a:rPr>
                        <a:t>产</a:t>
                      </a:r>
                      <a:endParaRPr lang="zh-CN"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nchor="ctr"/>
                </a:tc>
                <a:tc>
                  <a:txBody>
                    <a:bodyPr/>
                    <a:lstStyle/>
                    <a:p>
                      <a:pPr indent="266700" algn="ctr">
                        <a:lnSpc>
                          <a:spcPct val="150000"/>
                        </a:lnSpc>
                        <a:spcAft>
                          <a:spcPts val="0"/>
                        </a:spcAft>
                      </a:pPr>
                      <a:r>
                        <a:rPr lang="zh-CN" sz="1600" b="1" kern="100" dirty="0">
                          <a:latin typeface="宋体" panose="02010600030101010101" pitchFamily="2" charset="-122"/>
                          <a:ea typeface="宋体" panose="02010600030101010101" pitchFamily="2" charset="-122"/>
                          <a:cs typeface="Times New Roman" panose="02020603050405020304"/>
                        </a:rPr>
                        <a:t>金</a:t>
                      </a:r>
                      <a:r>
                        <a:rPr lang="en-US" sz="1600" b="1" kern="100" dirty="0">
                          <a:latin typeface="宋体" panose="02010600030101010101" pitchFamily="2" charset="-122"/>
                          <a:ea typeface="宋体" panose="02010600030101010101" pitchFamily="2" charset="-122"/>
                          <a:cs typeface="Times New Roman" panose="02020603050405020304"/>
                        </a:rPr>
                        <a:t>    </a:t>
                      </a:r>
                      <a:r>
                        <a:rPr lang="zh-CN" sz="1600" b="1" kern="100" dirty="0">
                          <a:latin typeface="宋体" panose="02010600030101010101" pitchFamily="2" charset="-122"/>
                          <a:ea typeface="宋体" panose="02010600030101010101" pitchFamily="2" charset="-122"/>
                          <a:cs typeface="Times New Roman" panose="02020603050405020304"/>
                        </a:rPr>
                        <a:t>额</a:t>
                      </a:r>
                      <a:endParaRPr lang="zh-CN"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nchor="ctr"/>
                </a:tc>
                <a:tc>
                  <a:txBody>
                    <a:bodyPr/>
                    <a:lstStyle/>
                    <a:p>
                      <a:pPr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负债及所有者权益</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nchor="ctr"/>
                </a:tc>
                <a:tc>
                  <a:txBody>
                    <a:bodyPr/>
                    <a:lstStyle/>
                    <a:p>
                      <a:pPr indent="266700" algn="ctr">
                        <a:lnSpc>
                          <a:spcPct val="150000"/>
                        </a:lnSpc>
                        <a:spcAft>
                          <a:spcPts val="0"/>
                        </a:spcAft>
                      </a:pPr>
                      <a:r>
                        <a:rPr lang="zh-CN" sz="1600" b="1" kern="100" dirty="0">
                          <a:latin typeface="宋体" panose="02010600030101010101" pitchFamily="2" charset="-122"/>
                          <a:ea typeface="宋体" panose="02010600030101010101" pitchFamily="2" charset="-122"/>
                          <a:cs typeface="Times New Roman" panose="02020603050405020304"/>
                        </a:rPr>
                        <a:t>金</a:t>
                      </a:r>
                      <a:r>
                        <a:rPr lang="en-US" sz="1600" b="1" kern="100" dirty="0">
                          <a:latin typeface="宋体" panose="02010600030101010101" pitchFamily="2" charset="-122"/>
                          <a:ea typeface="宋体" panose="02010600030101010101" pitchFamily="2" charset="-122"/>
                          <a:cs typeface="Times New Roman" panose="02020603050405020304"/>
                        </a:rPr>
                        <a:t>    </a:t>
                      </a:r>
                      <a:r>
                        <a:rPr lang="zh-CN" sz="1600" b="1" kern="100" dirty="0">
                          <a:latin typeface="宋体" panose="02010600030101010101" pitchFamily="2" charset="-122"/>
                          <a:ea typeface="宋体" panose="02010600030101010101" pitchFamily="2" charset="-122"/>
                          <a:cs typeface="Times New Roman" panose="02020603050405020304"/>
                        </a:rPr>
                        <a:t>额</a:t>
                      </a:r>
                      <a:endParaRPr lang="zh-CN"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nchor="ctr"/>
                </a:tc>
              </a:tr>
              <a:tr h="381635">
                <a:tc>
                  <a:txBody>
                    <a:bodyPr/>
                    <a:lstStyle/>
                    <a:p>
                      <a:pPr indent="266700"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流动资产：</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sz="1600" b="1" kern="100" dirty="0">
                          <a:latin typeface="宋体" panose="02010600030101010101" pitchFamily="2" charset="-122"/>
                          <a:ea typeface="宋体" panose="02010600030101010101" pitchFamily="2" charset="-122"/>
                          <a:cs typeface="Times New Roman" panose="02020603050405020304"/>
                        </a:rPr>
                        <a:t>33000</a:t>
                      </a:r>
                      <a:endParaRPr lang="en-US"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流动负债：</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marL="0" indent="266700" algn="ctr" defTabSz="914400" rtl="0" eaLnBrk="1" latinLnBrk="0" hangingPunct="1">
                        <a:lnSpc>
                          <a:spcPct val="150000"/>
                        </a:lnSpc>
                        <a:spcAft>
                          <a:spcPts val="0"/>
                        </a:spcAft>
                      </a:pPr>
                      <a:r>
                        <a:rPr lang="en-US" sz="1600" b="1" kern="100" dirty="0">
                          <a:solidFill>
                            <a:schemeClr val="dk1"/>
                          </a:solidFill>
                          <a:latin typeface="宋体" panose="02010600030101010101" pitchFamily="2" charset="-122"/>
                          <a:ea typeface="宋体" panose="02010600030101010101" pitchFamily="2" charset="-122"/>
                          <a:cs typeface="Times New Roman" panose="02020603050405020304"/>
                        </a:rPr>
                        <a:t>20000</a:t>
                      </a:r>
                      <a:endParaRPr lang="en-US" sz="1600" b="1" kern="100" dirty="0">
                        <a:solidFill>
                          <a:schemeClr val="dk1"/>
                        </a:solidFill>
                        <a:latin typeface="宋体" panose="02010600030101010101" pitchFamily="2" charset="-122"/>
                        <a:ea typeface="宋体" panose="02010600030101010101" pitchFamily="2" charset="-122"/>
                        <a:cs typeface="Times New Roman" panose="02020603050405020304"/>
                      </a:endParaRPr>
                    </a:p>
                  </a:txBody>
                  <a:tcPr marL="68580" marR="68580" marT="0" marB="0"/>
                </a:tc>
              </a:tr>
              <a:tr h="381635">
                <a:tc>
                  <a:txBody>
                    <a:bodyPr/>
                    <a:lstStyle/>
                    <a:p>
                      <a:pPr indent="266700"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货币资金</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sz="1600" b="1" kern="100" dirty="0">
                          <a:latin typeface="宋体" panose="02010600030101010101" pitchFamily="2" charset="-122"/>
                          <a:ea typeface="宋体" panose="02010600030101010101" pitchFamily="2" charset="-122"/>
                          <a:cs typeface="Times New Roman" panose="02020603050405020304"/>
                        </a:rPr>
                        <a:t>4000</a:t>
                      </a:r>
                      <a:endParaRPr lang="en-US"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交易性金融负债</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marL="0" indent="266700" algn="ctr" defTabSz="914400" rtl="0" eaLnBrk="1" latinLnBrk="0" hangingPunct="1">
                        <a:lnSpc>
                          <a:spcPct val="150000"/>
                        </a:lnSpc>
                        <a:spcAft>
                          <a:spcPts val="0"/>
                        </a:spcAft>
                      </a:pPr>
                      <a:r>
                        <a:rPr lang="en-US" sz="1600" b="1" kern="100" dirty="0">
                          <a:solidFill>
                            <a:schemeClr val="dk1"/>
                          </a:solidFill>
                          <a:latin typeface="宋体" panose="02010600030101010101" pitchFamily="2" charset="-122"/>
                          <a:ea typeface="宋体" panose="02010600030101010101" pitchFamily="2" charset="-122"/>
                          <a:cs typeface="Times New Roman" panose="02020603050405020304"/>
                        </a:rPr>
                        <a:t>8000</a:t>
                      </a:r>
                      <a:endParaRPr lang="en-US" sz="1600" b="1" kern="100" dirty="0">
                        <a:solidFill>
                          <a:schemeClr val="dk1"/>
                        </a:solidFill>
                        <a:latin typeface="宋体" panose="02010600030101010101" pitchFamily="2" charset="-122"/>
                        <a:ea typeface="宋体" panose="02010600030101010101" pitchFamily="2" charset="-122"/>
                        <a:cs typeface="Times New Roman" panose="02020603050405020304"/>
                      </a:endParaRPr>
                    </a:p>
                  </a:txBody>
                  <a:tcPr marL="68580" marR="68580" marT="0" marB="0"/>
                </a:tc>
              </a:tr>
              <a:tr h="381635">
                <a:tc>
                  <a:txBody>
                    <a:bodyPr/>
                    <a:lstStyle/>
                    <a:p>
                      <a:pPr indent="266700"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交易性金融资产</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sz="1600" b="1" kern="100" dirty="0">
                          <a:latin typeface="宋体" panose="02010600030101010101" pitchFamily="2" charset="-122"/>
                          <a:ea typeface="宋体" panose="02010600030101010101" pitchFamily="2" charset="-122"/>
                          <a:cs typeface="Times New Roman" panose="02020603050405020304"/>
                        </a:rPr>
                        <a:t>2000</a:t>
                      </a:r>
                      <a:endParaRPr lang="en-US"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应付账款</a:t>
                      </a:r>
                      <a:r>
                        <a:rPr lang="en-US" sz="1600" b="1" kern="100">
                          <a:latin typeface="宋体" panose="02010600030101010101" pitchFamily="2" charset="-122"/>
                          <a:ea typeface="宋体" panose="02010600030101010101" pitchFamily="2" charset="-122"/>
                          <a:cs typeface="Times New Roman" panose="02020603050405020304"/>
                        </a:rPr>
                        <a:t>   </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marL="0" indent="266700" algn="ctr" defTabSz="914400" rtl="0" eaLnBrk="1" latinLnBrk="0" hangingPunct="1">
                        <a:lnSpc>
                          <a:spcPct val="150000"/>
                        </a:lnSpc>
                        <a:spcAft>
                          <a:spcPts val="0"/>
                        </a:spcAft>
                      </a:pPr>
                      <a:r>
                        <a:rPr lang="en-US" sz="1600" b="1" kern="100" dirty="0">
                          <a:solidFill>
                            <a:schemeClr val="dk1"/>
                          </a:solidFill>
                          <a:latin typeface="宋体" panose="02010600030101010101" pitchFamily="2" charset="-122"/>
                          <a:ea typeface="宋体" panose="02010600030101010101" pitchFamily="2" charset="-122"/>
                          <a:cs typeface="Times New Roman" panose="02020603050405020304"/>
                        </a:rPr>
                        <a:t>12000</a:t>
                      </a:r>
                      <a:endParaRPr lang="en-US" sz="1600" b="1" kern="100" dirty="0">
                        <a:solidFill>
                          <a:schemeClr val="dk1"/>
                        </a:solidFill>
                        <a:latin typeface="宋体" panose="02010600030101010101" pitchFamily="2" charset="-122"/>
                        <a:ea typeface="宋体" panose="02010600030101010101" pitchFamily="2" charset="-122"/>
                        <a:cs typeface="Times New Roman" panose="02020603050405020304"/>
                      </a:endParaRPr>
                    </a:p>
                  </a:txBody>
                  <a:tcPr marL="68580" marR="68580" marT="0" marB="0"/>
                </a:tc>
              </a:tr>
              <a:tr h="381635">
                <a:tc>
                  <a:txBody>
                    <a:bodyPr/>
                    <a:lstStyle/>
                    <a:p>
                      <a:pPr indent="266700"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应收账款</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sz="1600" b="1" kern="100" dirty="0">
                          <a:latin typeface="宋体" panose="02010600030101010101" pitchFamily="2" charset="-122"/>
                          <a:ea typeface="宋体" panose="02010600030101010101" pitchFamily="2" charset="-122"/>
                          <a:cs typeface="Times New Roman" panose="02020603050405020304"/>
                        </a:rPr>
                        <a:t>8000</a:t>
                      </a:r>
                      <a:endParaRPr lang="en-US"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非流动负债；</a:t>
                      </a:r>
                      <a:r>
                        <a:rPr lang="en-US" sz="1600" b="1" kern="100">
                          <a:latin typeface="宋体" panose="02010600030101010101" pitchFamily="2" charset="-122"/>
                          <a:ea typeface="宋体" panose="02010600030101010101" pitchFamily="2" charset="-122"/>
                          <a:cs typeface="Times New Roman" panose="02020603050405020304"/>
                        </a:rPr>
                        <a:t>    </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marL="0" indent="266700" algn="ctr" defTabSz="914400" rtl="0" eaLnBrk="1" latinLnBrk="0" hangingPunct="1">
                        <a:lnSpc>
                          <a:spcPct val="150000"/>
                        </a:lnSpc>
                        <a:spcAft>
                          <a:spcPts val="0"/>
                        </a:spcAft>
                      </a:pPr>
                      <a:r>
                        <a:rPr lang="en-US" sz="1600" b="1" kern="100" dirty="0">
                          <a:solidFill>
                            <a:schemeClr val="dk1"/>
                          </a:solidFill>
                          <a:latin typeface="宋体" panose="02010600030101010101" pitchFamily="2" charset="-122"/>
                          <a:ea typeface="宋体" panose="02010600030101010101" pitchFamily="2" charset="-122"/>
                          <a:cs typeface="Times New Roman" panose="02020603050405020304"/>
                        </a:rPr>
                        <a:t>18000</a:t>
                      </a:r>
                      <a:endParaRPr lang="en-US" sz="1600" b="1" kern="100" dirty="0">
                        <a:solidFill>
                          <a:schemeClr val="dk1"/>
                        </a:solidFill>
                        <a:latin typeface="宋体" panose="02010600030101010101" pitchFamily="2" charset="-122"/>
                        <a:ea typeface="宋体" panose="02010600030101010101" pitchFamily="2" charset="-122"/>
                        <a:cs typeface="Times New Roman" panose="02020603050405020304"/>
                      </a:endParaRPr>
                    </a:p>
                  </a:txBody>
                  <a:tcPr marL="68580" marR="68580" marT="0" marB="0"/>
                </a:tc>
              </a:tr>
              <a:tr h="381635">
                <a:tc>
                  <a:txBody>
                    <a:bodyPr/>
                    <a:lstStyle/>
                    <a:p>
                      <a:pPr indent="266700"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存</a:t>
                      </a:r>
                      <a:r>
                        <a:rPr lang="en-US" sz="1600" b="1" kern="100">
                          <a:latin typeface="宋体" panose="02010600030101010101" pitchFamily="2" charset="-122"/>
                          <a:ea typeface="宋体" panose="02010600030101010101" pitchFamily="2" charset="-122"/>
                          <a:cs typeface="Times New Roman" panose="02020603050405020304"/>
                        </a:rPr>
                        <a:t>    </a:t>
                      </a:r>
                      <a:r>
                        <a:rPr lang="zh-CN" sz="1600" b="1" kern="100">
                          <a:latin typeface="宋体" panose="02010600030101010101" pitchFamily="2" charset="-122"/>
                          <a:ea typeface="宋体" panose="02010600030101010101" pitchFamily="2" charset="-122"/>
                          <a:cs typeface="Times New Roman" panose="02020603050405020304"/>
                        </a:rPr>
                        <a:t>货</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sz="1600" b="1" kern="100" dirty="0">
                          <a:latin typeface="宋体" panose="02010600030101010101" pitchFamily="2" charset="-122"/>
                          <a:ea typeface="宋体" panose="02010600030101010101" pitchFamily="2" charset="-122"/>
                          <a:cs typeface="Times New Roman" panose="02020603050405020304"/>
                        </a:rPr>
                        <a:t>17000</a:t>
                      </a:r>
                      <a:endParaRPr lang="en-US"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zh-CN" sz="1600" b="1" kern="100" dirty="0">
                          <a:latin typeface="宋体" panose="02010600030101010101" pitchFamily="2" charset="-122"/>
                          <a:ea typeface="宋体" panose="02010600030101010101" pitchFamily="2" charset="-122"/>
                          <a:cs typeface="Times New Roman" panose="02020603050405020304"/>
                        </a:rPr>
                        <a:t>长期借款</a:t>
                      </a:r>
                      <a:endParaRPr lang="zh-CN"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marL="0" indent="266700" algn="ctr" defTabSz="914400" rtl="0" eaLnBrk="1" latinLnBrk="0" hangingPunct="1">
                        <a:lnSpc>
                          <a:spcPct val="150000"/>
                        </a:lnSpc>
                        <a:spcAft>
                          <a:spcPts val="0"/>
                        </a:spcAft>
                      </a:pPr>
                      <a:r>
                        <a:rPr lang="en-US" sz="1600" b="1" kern="100" dirty="0">
                          <a:solidFill>
                            <a:schemeClr val="dk1"/>
                          </a:solidFill>
                          <a:latin typeface="宋体" panose="02010600030101010101" pitchFamily="2" charset="-122"/>
                          <a:ea typeface="宋体" panose="02010600030101010101" pitchFamily="2" charset="-122"/>
                          <a:cs typeface="Times New Roman" panose="02020603050405020304"/>
                        </a:rPr>
                        <a:t>12000</a:t>
                      </a:r>
                      <a:endParaRPr lang="en-US" sz="1600" b="1" kern="100" dirty="0">
                        <a:solidFill>
                          <a:schemeClr val="dk1"/>
                        </a:solidFill>
                        <a:latin typeface="宋体" panose="02010600030101010101" pitchFamily="2" charset="-122"/>
                        <a:ea typeface="宋体" panose="02010600030101010101" pitchFamily="2" charset="-122"/>
                        <a:cs typeface="Times New Roman" panose="02020603050405020304"/>
                      </a:endParaRPr>
                    </a:p>
                  </a:txBody>
                  <a:tcPr marL="68580" marR="68580" marT="0" marB="0"/>
                </a:tc>
              </a:tr>
              <a:tr h="381635">
                <a:tc>
                  <a:txBody>
                    <a:bodyPr/>
                    <a:lstStyle/>
                    <a:p>
                      <a:pPr indent="266700"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其他流动资产</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sz="1600" b="1" kern="100" dirty="0">
                          <a:latin typeface="宋体" panose="02010600030101010101" pitchFamily="2" charset="-122"/>
                          <a:ea typeface="宋体" panose="02010600030101010101" pitchFamily="2" charset="-122"/>
                          <a:cs typeface="Times New Roman" panose="02020603050405020304"/>
                        </a:rPr>
                        <a:t>2000</a:t>
                      </a:r>
                      <a:endParaRPr lang="en-US"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zh-CN" sz="1600" b="1" kern="100" dirty="0">
                          <a:latin typeface="宋体" panose="02010600030101010101" pitchFamily="2" charset="-122"/>
                          <a:ea typeface="宋体" panose="02010600030101010101" pitchFamily="2" charset="-122"/>
                          <a:cs typeface="Times New Roman" panose="02020603050405020304"/>
                        </a:rPr>
                        <a:t>应付债券</a:t>
                      </a:r>
                      <a:r>
                        <a:rPr lang="en-US" sz="1600" b="1" kern="100" dirty="0">
                          <a:latin typeface="宋体" panose="02010600030101010101" pitchFamily="2" charset="-122"/>
                          <a:ea typeface="宋体" panose="02010600030101010101" pitchFamily="2" charset="-122"/>
                          <a:cs typeface="Times New Roman" panose="02020603050405020304"/>
                        </a:rPr>
                        <a:t>  </a:t>
                      </a:r>
                      <a:endParaRPr lang="zh-CN"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marL="0" indent="266700" algn="ctr" defTabSz="914400" rtl="0" eaLnBrk="1" latinLnBrk="0" hangingPunct="1">
                        <a:lnSpc>
                          <a:spcPct val="150000"/>
                        </a:lnSpc>
                        <a:spcAft>
                          <a:spcPts val="0"/>
                        </a:spcAft>
                      </a:pPr>
                      <a:r>
                        <a:rPr lang="en-US" sz="1600" b="1" kern="100" dirty="0">
                          <a:solidFill>
                            <a:schemeClr val="dk1"/>
                          </a:solidFill>
                          <a:latin typeface="宋体" panose="02010600030101010101" pitchFamily="2" charset="-122"/>
                          <a:ea typeface="宋体" panose="02010600030101010101" pitchFamily="2" charset="-122"/>
                          <a:cs typeface="Times New Roman" panose="02020603050405020304"/>
                        </a:rPr>
                        <a:t>4000</a:t>
                      </a:r>
                      <a:endParaRPr lang="en-US" sz="1600" b="1" kern="100" dirty="0">
                        <a:solidFill>
                          <a:schemeClr val="dk1"/>
                        </a:solidFill>
                        <a:latin typeface="宋体" panose="02010600030101010101" pitchFamily="2" charset="-122"/>
                        <a:ea typeface="宋体" panose="02010600030101010101" pitchFamily="2" charset="-122"/>
                        <a:cs typeface="Times New Roman" panose="02020603050405020304"/>
                      </a:endParaRPr>
                    </a:p>
                  </a:txBody>
                  <a:tcPr marL="68580" marR="68580" marT="0" marB="0"/>
                </a:tc>
              </a:tr>
              <a:tr h="381635">
                <a:tc>
                  <a:txBody>
                    <a:bodyPr/>
                    <a:lstStyle/>
                    <a:p>
                      <a:pPr indent="266700"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非流动资产：</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sz="1600" b="1" kern="100" dirty="0">
                          <a:latin typeface="宋体" panose="02010600030101010101" pitchFamily="2" charset="-122"/>
                          <a:ea typeface="宋体" panose="02010600030101010101" pitchFamily="2" charset="-122"/>
                          <a:cs typeface="Times New Roman" panose="02020603050405020304"/>
                        </a:rPr>
                        <a:t>17000</a:t>
                      </a:r>
                      <a:endParaRPr lang="en-US"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zh-CN" sz="1600" b="1" kern="100" dirty="0">
                          <a:latin typeface="宋体" panose="02010600030101010101" pitchFamily="2" charset="-122"/>
                          <a:ea typeface="宋体" panose="02010600030101010101" pitchFamily="2" charset="-122"/>
                          <a:cs typeface="Times New Roman" panose="02020603050405020304"/>
                        </a:rPr>
                        <a:t>长期应付款</a:t>
                      </a:r>
                      <a:endParaRPr lang="zh-CN"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marL="0" indent="266700" algn="ctr" defTabSz="914400" rtl="0" eaLnBrk="1" latinLnBrk="0" hangingPunct="1">
                        <a:lnSpc>
                          <a:spcPct val="150000"/>
                        </a:lnSpc>
                        <a:spcAft>
                          <a:spcPts val="0"/>
                        </a:spcAft>
                      </a:pPr>
                      <a:r>
                        <a:rPr lang="en-US" sz="1600" b="1" kern="100" dirty="0">
                          <a:solidFill>
                            <a:schemeClr val="dk1"/>
                          </a:solidFill>
                          <a:latin typeface="宋体" panose="02010600030101010101" pitchFamily="2" charset="-122"/>
                          <a:ea typeface="宋体" panose="02010600030101010101" pitchFamily="2" charset="-122"/>
                          <a:cs typeface="Times New Roman" panose="02020603050405020304"/>
                        </a:rPr>
                        <a:t>2000</a:t>
                      </a:r>
                      <a:endParaRPr lang="en-US" sz="1600" b="1" kern="100" dirty="0">
                        <a:solidFill>
                          <a:schemeClr val="dk1"/>
                        </a:solidFill>
                        <a:latin typeface="宋体" panose="02010600030101010101" pitchFamily="2" charset="-122"/>
                        <a:ea typeface="宋体" panose="02010600030101010101" pitchFamily="2" charset="-122"/>
                        <a:cs typeface="Times New Roman" panose="02020603050405020304"/>
                      </a:endParaRPr>
                    </a:p>
                  </a:txBody>
                  <a:tcPr marL="68580" marR="68580" marT="0" marB="0"/>
                </a:tc>
              </a:tr>
              <a:tr h="381635">
                <a:tc>
                  <a:txBody>
                    <a:bodyPr/>
                    <a:lstStyle/>
                    <a:p>
                      <a:pPr indent="266700"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长期股权投资</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sz="1600" b="1" kern="100" dirty="0">
                          <a:latin typeface="宋体" panose="02010600030101010101" pitchFamily="2" charset="-122"/>
                          <a:ea typeface="宋体" panose="02010600030101010101" pitchFamily="2" charset="-122"/>
                          <a:cs typeface="Times New Roman" panose="02020603050405020304"/>
                        </a:rPr>
                        <a:t>3000</a:t>
                      </a:r>
                      <a:endParaRPr lang="en-US"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zh-CN" sz="1600" b="1" kern="100" dirty="0">
                          <a:latin typeface="宋体" panose="02010600030101010101" pitchFamily="2" charset="-122"/>
                          <a:ea typeface="宋体" panose="02010600030101010101" pitchFamily="2" charset="-122"/>
                          <a:cs typeface="Times New Roman" panose="02020603050405020304"/>
                        </a:rPr>
                        <a:t>所有者权益：</a:t>
                      </a:r>
                      <a:endParaRPr lang="zh-CN"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marL="0" indent="266700" algn="ctr" defTabSz="914400" rtl="0" eaLnBrk="1" latinLnBrk="0" hangingPunct="1">
                        <a:lnSpc>
                          <a:spcPct val="150000"/>
                        </a:lnSpc>
                        <a:spcAft>
                          <a:spcPts val="0"/>
                        </a:spcAft>
                      </a:pPr>
                      <a:r>
                        <a:rPr lang="en-US" sz="1600" b="1" kern="100" dirty="0">
                          <a:solidFill>
                            <a:schemeClr val="dk1"/>
                          </a:solidFill>
                          <a:latin typeface="宋体" panose="02010600030101010101" pitchFamily="2" charset="-122"/>
                          <a:ea typeface="宋体" panose="02010600030101010101" pitchFamily="2" charset="-122"/>
                          <a:cs typeface="Times New Roman" panose="02020603050405020304"/>
                        </a:rPr>
                        <a:t>12000</a:t>
                      </a:r>
                      <a:endParaRPr lang="en-US" sz="1600" b="1" kern="100" dirty="0">
                        <a:solidFill>
                          <a:schemeClr val="dk1"/>
                        </a:solidFill>
                        <a:latin typeface="宋体" panose="02010600030101010101" pitchFamily="2" charset="-122"/>
                        <a:ea typeface="宋体" panose="02010600030101010101" pitchFamily="2" charset="-122"/>
                        <a:cs typeface="Times New Roman" panose="02020603050405020304"/>
                      </a:endParaRPr>
                    </a:p>
                  </a:txBody>
                  <a:tcPr marL="68580" marR="68580" marT="0" marB="0"/>
                </a:tc>
              </a:tr>
              <a:tr h="381635">
                <a:tc>
                  <a:txBody>
                    <a:bodyPr/>
                    <a:lstStyle/>
                    <a:p>
                      <a:pPr indent="266700"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固定资产</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sz="1600" b="1" kern="100" dirty="0">
                          <a:latin typeface="宋体" panose="02010600030101010101" pitchFamily="2" charset="-122"/>
                          <a:ea typeface="宋体" panose="02010600030101010101" pitchFamily="2" charset="-122"/>
                          <a:cs typeface="Times New Roman" panose="02020603050405020304"/>
                        </a:rPr>
                        <a:t>10000</a:t>
                      </a:r>
                      <a:endParaRPr lang="en-US"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zh-CN" sz="1600" b="1" kern="100" dirty="0">
                          <a:latin typeface="宋体" panose="02010600030101010101" pitchFamily="2" charset="-122"/>
                          <a:ea typeface="宋体" panose="02010600030101010101" pitchFamily="2" charset="-122"/>
                          <a:cs typeface="Times New Roman" panose="02020603050405020304"/>
                        </a:rPr>
                        <a:t>实收资本</a:t>
                      </a:r>
                      <a:endParaRPr lang="zh-CN"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marL="0" indent="266700" algn="ctr" defTabSz="914400" rtl="0" eaLnBrk="1" latinLnBrk="0" hangingPunct="1">
                        <a:lnSpc>
                          <a:spcPct val="150000"/>
                        </a:lnSpc>
                        <a:spcAft>
                          <a:spcPts val="0"/>
                        </a:spcAft>
                      </a:pPr>
                      <a:r>
                        <a:rPr lang="en-US" sz="1600" b="1" kern="100" dirty="0">
                          <a:solidFill>
                            <a:schemeClr val="dk1"/>
                          </a:solidFill>
                          <a:latin typeface="宋体" panose="02010600030101010101" pitchFamily="2" charset="-122"/>
                          <a:ea typeface="宋体" panose="02010600030101010101" pitchFamily="2" charset="-122"/>
                          <a:cs typeface="Times New Roman" panose="02020603050405020304"/>
                        </a:rPr>
                        <a:t>8000</a:t>
                      </a:r>
                      <a:endParaRPr lang="en-US" sz="1600" b="1" kern="100" dirty="0">
                        <a:solidFill>
                          <a:schemeClr val="dk1"/>
                        </a:solidFill>
                        <a:latin typeface="宋体" panose="02010600030101010101" pitchFamily="2" charset="-122"/>
                        <a:ea typeface="宋体" panose="02010600030101010101" pitchFamily="2" charset="-122"/>
                        <a:cs typeface="Times New Roman" panose="02020603050405020304"/>
                      </a:endParaRPr>
                    </a:p>
                  </a:txBody>
                  <a:tcPr marL="68580" marR="68580" marT="0" marB="0"/>
                </a:tc>
              </a:tr>
              <a:tr h="381635">
                <a:tc>
                  <a:txBody>
                    <a:bodyPr/>
                    <a:lstStyle/>
                    <a:p>
                      <a:pPr indent="266700"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无形资产</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sz="1600" b="1" kern="100" dirty="0">
                          <a:latin typeface="宋体" panose="02010600030101010101" pitchFamily="2" charset="-122"/>
                          <a:ea typeface="宋体" panose="02010600030101010101" pitchFamily="2" charset="-122"/>
                          <a:cs typeface="Times New Roman" panose="02020603050405020304"/>
                        </a:rPr>
                        <a:t>2000</a:t>
                      </a:r>
                      <a:endParaRPr lang="en-US"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zh-CN" sz="1600" b="1" kern="100" dirty="0">
                          <a:latin typeface="宋体" panose="02010600030101010101" pitchFamily="2" charset="-122"/>
                          <a:ea typeface="宋体" panose="02010600030101010101" pitchFamily="2" charset="-122"/>
                          <a:cs typeface="Times New Roman" panose="02020603050405020304"/>
                        </a:rPr>
                        <a:t>资本公积</a:t>
                      </a:r>
                      <a:endParaRPr lang="zh-CN"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marL="0" indent="266700" algn="ctr" defTabSz="914400" rtl="0" eaLnBrk="1" latinLnBrk="0" hangingPunct="1">
                        <a:lnSpc>
                          <a:spcPct val="150000"/>
                        </a:lnSpc>
                        <a:spcAft>
                          <a:spcPts val="0"/>
                        </a:spcAft>
                      </a:pPr>
                      <a:r>
                        <a:rPr lang="en-US" sz="1600" b="1" kern="100" dirty="0">
                          <a:solidFill>
                            <a:schemeClr val="dk1"/>
                          </a:solidFill>
                          <a:latin typeface="宋体" panose="02010600030101010101" pitchFamily="2" charset="-122"/>
                          <a:ea typeface="宋体" panose="02010600030101010101" pitchFamily="2" charset="-122"/>
                          <a:cs typeface="Times New Roman" panose="02020603050405020304"/>
                        </a:rPr>
                        <a:t>2200</a:t>
                      </a:r>
                      <a:endParaRPr lang="en-US" sz="1600" b="1" kern="100" dirty="0">
                        <a:solidFill>
                          <a:schemeClr val="dk1"/>
                        </a:solidFill>
                        <a:latin typeface="宋体" panose="02010600030101010101" pitchFamily="2" charset="-122"/>
                        <a:ea typeface="宋体" panose="02010600030101010101" pitchFamily="2" charset="-122"/>
                        <a:cs typeface="Times New Roman" panose="02020603050405020304"/>
                      </a:endParaRPr>
                    </a:p>
                  </a:txBody>
                  <a:tcPr marL="68580" marR="68580" marT="0" marB="0"/>
                </a:tc>
              </a:tr>
              <a:tr h="381635">
                <a:tc>
                  <a:txBody>
                    <a:bodyPr/>
                    <a:lstStyle/>
                    <a:p>
                      <a:pPr indent="266700"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递延及其他资产</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sz="1600" b="1" kern="100" dirty="0">
                          <a:latin typeface="宋体" panose="02010600030101010101" pitchFamily="2" charset="-122"/>
                          <a:ea typeface="宋体" panose="02010600030101010101" pitchFamily="2" charset="-122"/>
                          <a:cs typeface="Times New Roman" panose="02020603050405020304"/>
                        </a:rPr>
                        <a:t>2000</a:t>
                      </a:r>
                      <a:endParaRPr lang="en-US"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l">
                        <a:lnSpc>
                          <a:spcPct val="150000"/>
                        </a:lnSpc>
                        <a:spcAft>
                          <a:spcPts val="0"/>
                        </a:spcAft>
                      </a:pPr>
                      <a:r>
                        <a:rPr lang="zh-CN" sz="1600" b="1" kern="100" dirty="0">
                          <a:latin typeface="宋体" panose="02010600030101010101" pitchFamily="2" charset="-122"/>
                          <a:ea typeface="宋体" panose="02010600030101010101" pitchFamily="2" charset="-122"/>
                          <a:cs typeface="Times New Roman" panose="02020603050405020304"/>
                        </a:rPr>
                        <a:t>未分配利润</a:t>
                      </a:r>
                      <a:endParaRPr lang="zh-CN"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marL="0" indent="266700" algn="ctr" defTabSz="914400" rtl="0" eaLnBrk="1" latinLnBrk="0" hangingPunct="1">
                        <a:lnSpc>
                          <a:spcPct val="150000"/>
                        </a:lnSpc>
                        <a:spcAft>
                          <a:spcPts val="0"/>
                        </a:spcAft>
                      </a:pPr>
                      <a:r>
                        <a:rPr lang="en-US" sz="1600" b="1" kern="100" dirty="0">
                          <a:solidFill>
                            <a:schemeClr val="dk1"/>
                          </a:solidFill>
                          <a:latin typeface="宋体" panose="02010600030101010101" pitchFamily="2" charset="-122"/>
                          <a:ea typeface="宋体" panose="02010600030101010101" pitchFamily="2" charset="-122"/>
                          <a:cs typeface="Times New Roman" panose="02020603050405020304"/>
                        </a:rPr>
                        <a:t>1800</a:t>
                      </a:r>
                      <a:endParaRPr lang="en-US" sz="1600" b="1" kern="100" dirty="0">
                        <a:solidFill>
                          <a:schemeClr val="dk1"/>
                        </a:solidFill>
                        <a:latin typeface="宋体" panose="02010600030101010101" pitchFamily="2" charset="-122"/>
                        <a:ea typeface="宋体" panose="02010600030101010101" pitchFamily="2" charset="-122"/>
                        <a:cs typeface="Times New Roman" panose="02020603050405020304"/>
                      </a:endParaRPr>
                    </a:p>
                  </a:txBody>
                  <a:tcPr marL="68580" marR="68580" marT="0" marB="0"/>
                </a:tc>
              </a:tr>
              <a:tr h="381635">
                <a:tc>
                  <a:txBody>
                    <a:bodyPr/>
                    <a:lstStyle/>
                    <a:p>
                      <a:pPr indent="266700"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资产总额</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indent="266700" algn="ctr">
                        <a:lnSpc>
                          <a:spcPct val="150000"/>
                        </a:lnSpc>
                        <a:spcAft>
                          <a:spcPts val="0"/>
                        </a:spcAft>
                      </a:pPr>
                      <a:r>
                        <a:rPr lang="en-US" sz="1600" b="1" kern="100" dirty="0">
                          <a:latin typeface="宋体" panose="02010600030101010101" pitchFamily="2" charset="-122"/>
                          <a:ea typeface="宋体" panose="02010600030101010101" pitchFamily="2" charset="-122"/>
                          <a:cs typeface="Times New Roman" panose="02020603050405020304"/>
                        </a:rPr>
                        <a:t>50000</a:t>
                      </a:r>
                      <a:endParaRPr lang="en-US" sz="1600" b="1" kern="100" dirty="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algn="l">
                        <a:lnSpc>
                          <a:spcPct val="150000"/>
                        </a:lnSpc>
                        <a:spcAft>
                          <a:spcPts val="0"/>
                        </a:spcAft>
                      </a:pPr>
                      <a:r>
                        <a:rPr lang="zh-CN" sz="1600" b="1" kern="100">
                          <a:latin typeface="宋体" panose="02010600030101010101" pitchFamily="2" charset="-122"/>
                          <a:ea typeface="宋体" panose="02010600030101010101" pitchFamily="2" charset="-122"/>
                          <a:cs typeface="Times New Roman" panose="02020603050405020304"/>
                        </a:rPr>
                        <a:t>负债及所有者权益</a:t>
                      </a:r>
                      <a:endParaRPr lang="zh-CN" sz="1600" b="1" kern="100">
                        <a:latin typeface="宋体" panose="02010600030101010101" pitchFamily="2" charset="-122"/>
                        <a:ea typeface="宋体" panose="02010600030101010101" pitchFamily="2" charset="-122"/>
                        <a:cs typeface="Times New Roman" panose="02020603050405020304"/>
                      </a:endParaRPr>
                    </a:p>
                  </a:txBody>
                  <a:tcPr marL="68580" marR="68580" marT="0" marB="0"/>
                </a:tc>
                <a:tc>
                  <a:txBody>
                    <a:bodyPr/>
                    <a:lstStyle/>
                    <a:p>
                      <a:pPr marL="0" indent="266700" algn="ctr" defTabSz="914400" rtl="0" eaLnBrk="1" latinLnBrk="0" hangingPunct="1">
                        <a:lnSpc>
                          <a:spcPct val="150000"/>
                        </a:lnSpc>
                        <a:spcAft>
                          <a:spcPts val="0"/>
                        </a:spcAft>
                      </a:pPr>
                      <a:r>
                        <a:rPr lang="en-US" sz="1600" b="1" kern="100" dirty="0">
                          <a:solidFill>
                            <a:schemeClr val="dk1"/>
                          </a:solidFill>
                          <a:latin typeface="宋体" panose="02010600030101010101" pitchFamily="2" charset="-122"/>
                          <a:ea typeface="宋体" panose="02010600030101010101" pitchFamily="2" charset="-122"/>
                          <a:cs typeface="Times New Roman" panose="02020603050405020304"/>
                        </a:rPr>
                        <a:t>50000</a:t>
                      </a:r>
                      <a:endParaRPr lang="en-US" sz="1600" b="1" kern="100" dirty="0">
                        <a:solidFill>
                          <a:schemeClr val="dk1"/>
                        </a:solidFill>
                        <a:latin typeface="宋体" panose="02010600030101010101" pitchFamily="2" charset="-122"/>
                        <a:ea typeface="宋体" panose="02010600030101010101" pitchFamily="2" charset="-122"/>
                        <a:cs typeface="Times New Roman" panose="02020603050405020304"/>
                      </a:endParaRPr>
                    </a:p>
                  </a:txBody>
                  <a:tcPr marL="68580" marR="68580" marT="0" marB="0"/>
                </a:tc>
              </a:tr>
            </a:tbl>
          </a:graphicData>
        </a:graphic>
      </p:graphicFrame>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104" name="文本框 103"/>
              <p:cNvSpPr txBox="1"/>
              <p:nvPr>
                <p:custDataLst>
                  <p:tags r:id="rId1"/>
                </p:custDataLst>
              </p:nvPr>
            </p:nvSpPr>
            <p:spPr>
              <a:xfrm>
                <a:off x="381000" y="381000"/>
                <a:ext cx="8405495" cy="2646045"/>
              </a:xfrm>
              <a:prstGeom prst="rect">
                <a:avLst/>
              </a:prstGeom>
              <a:noFill/>
              <a:ln w="9525">
                <a:noFill/>
              </a:ln>
            </p:spPr>
            <p:txBody>
              <a:bodyPr wrap="square">
                <a:spAutoFit/>
              </a:bodyPr>
              <a:p>
                <a:pPr indent="266700">
                  <a:lnSpc>
                    <a:spcPct val="150000"/>
                  </a:lnSpc>
                </a:pPr>
                <a:r>
                  <a:rPr lang="zh-CN" sz="2000" b="1">
                    <a:ea typeface="宋体" panose="02010600030101010101" pitchFamily="2" charset="-122"/>
                  </a:rPr>
                  <a:t>假设</a:t>
                </a:r>
                <a:r>
                  <a:rPr lang="en-US" sz="2000" b="1">
                    <a:latin typeface="Times New Roman" panose="02020603050405020304" pitchFamily="18" charset="0"/>
                    <a:ea typeface="宋体" panose="02010600030101010101" pitchFamily="2" charset="-122"/>
                  </a:rPr>
                  <a:t>TC</a:t>
                </a:r>
                <a:r>
                  <a:rPr lang="zh-CN" sz="2000" b="1">
                    <a:ea typeface="宋体" panose="02010600030101010101" pitchFamily="2" charset="-122"/>
                  </a:rPr>
                  <a:t>为和决策相关的总成本；</a:t>
                </a:r>
                <a:r>
                  <a:rPr lang="en-US" sz="2000" b="1">
                    <a:latin typeface="Times New Roman" panose="02020603050405020304" pitchFamily="18" charset="0"/>
                    <a:ea typeface="宋体" panose="02010600030101010101" pitchFamily="2" charset="-122"/>
                  </a:rPr>
                  <a:t>B</a:t>
                </a:r>
                <a:r>
                  <a:rPr lang="zh-CN" sz="2000" b="1">
                    <a:ea typeface="宋体" panose="02010600030101010101" pitchFamily="2" charset="-122"/>
                  </a:rPr>
                  <a:t>为平均每次进货费用；</a:t>
                </a:r>
                <a:r>
                  <a:rPr lang="en-US" sz="2000" b="1">
                    <a:latin typeface="Times New Roman" panose="02020603050405020304" pitchFamily="18" charset="0"/>
                    <a:ea typeface="宋体" panose="02010600030101010101" pitchFamily="2" charset="-122"/>
                  </a:rPr>
                  <a:t>C</a:t>
                </a:r>
                <a:r>
                  <a:rPr lang="zh-CN" sz="2000" b="1">
                    <a:ea typeface="宋体" panose="02010600030101010101" pitchFamily="2" charset="-122"/>
                  </a:rPr>
                  <a:t>为单位存货年平均储存成本；</a:t>
                </a:r>
                <a:r>
                  <a:rPr lang="en-US" sz="2000" b="1">
                    <a:latin typeface="Times New Roman" panose="02020603050405020304" pitchFamily="18" charset="0"/>
                    <a:ea typeface="宋体" panose="02010600030101010101" pitchFamily="2" charset="-122"/>
                  </a:rPr>
                  <a:t>P</a:t>
                </a:r>
                <a:r>
                  <a:rPr lang="zh-CN" sz="2000" b="1">
                    <a:ea typeface="宋体" panose="02010600030101010101" pitchFamily="2" charset="-122"/>
                  </a:rPr>
                  <a:t>为某种存货的单位采购价格。则</a:t>
                </a:r>
                <a:r>
                  <a:rPr lang="zh-CN" altLang="en-US" sz="2000" b="1">
                    <a:ea typeface="宋体" panose="02010600030101010101" pitchFamily="2" charset="-122"/>
                  </a:rPr>
                  <a:t>存货总成本的计算公式如下：</a:t>
                </a:r>
                <a:endParaRPr lang="zh-CN" altLang="en-US" sz="2000" b="1">
                  <a:ea typeface="宋体" panose="02010600030101010101" pitchFamily="2" charset="-122"/>
                </a:endParaRPr>
              </a:p>
              <a:p>
                <a:pPr indent="266700">
                  <a:lnSpc>
                    <a:spcPct val="150000"/>
                  </a:lnSpc>
                </a:pPr>
                <a:r>
                  <a:rPr lang="en-US" altLang="zh-CN" sz="2000" b="1">
                    <a:ea typeface="宋体" panose="02010600030101010101" pitchFamily="2" charset="-122"/>
                  </a:rPr>
                  <a:t>   </a:t>
                </a:r>
                <a14:m>
                  <m:oMath xmlns:m="http://schemas.openxmlformats.org/officeDocument/2006/math">
                    <m:r>
                      <a:rPr lang="en-US" altLang="zh-CN" sz="2000" b="1" i="1">
                        <a:latin typeface="Cambria Math" panose="02040503050406030204" charset="0"/>
                        <a:ea typeface="宋体" panose="02010600030101010101" pitchFamily="2" charset="-122"/>
                        <a:cs typeface="Cambria Math" panose="02040503050406030204" charset="0"/>
                      </a:rPr>
                      <m:t>𝑻𝑪</m:t>
                    </m:r>
                    <m:r>
                      <a:rPr lang="en-US" altLang="zh-CN" sz="2000" b="1" i="1">
                        <a:latin typeface="Cambria Math" panose="02040503050406030204" charset="0"/>
                        <a:ea typeface="宋体" panose="02010600030101010101" pitchFamily="2" charset="-122"/>
                        <a:cs typeface="Cambria Math" panose="02040503050406030204" charset="0"/>
                      </a:rPr>
                      <m:t>=</m:t>
                    </m:r>
                    <m:f>
                      <m:fPr>
                        <m:ctrlPr>
                          <a:rPr lang="en-US" altLang="zh-CN" sz="2000" b="1" i="1">
                            <a:latin typeface="Cambria Math" panose="02040503050406030204" charset="0"/>
                            <a:ea typeface="宋体" panose="02010600030101010101" pitchFamily="2" charset="-122"/>
                            <a:cs typeface="Cambria Math" panose="02040503050406030204" charset="0"/>
                          </a:rPr>
                        </m:ctrlPr>
                      </m:fPr>
                      <m:num>
                        <m:r>
                          <a:rPr lang="en-US" altLang="zh-CN" sz="2000" b="1" i="1">
                            <a:latin typeface="Cambria Math" panose="02040503050406030204" charset="0"/>
                            <a:ea typeface="宋体" panose="02010600030101010101" pitchFamily="2" charset="-122"/>
                            <a:cs typeface="Cambria Math" panose="02040503050406030204" charset="0"/>
                          </a:rPr>
                          <m:t>𝑨</m:t>
                        </m:r>
                      </m:num>
                      <m:den>
                        <m:r>
                          <a:rPr lang="en-US" altLang="zh-CN" sz="2000" b="1" i="1">
                            <a:latin typeface="Cambria Math" panose="02040503050406030204" charset="0"/>
                            <a:ea typeface="宋体" panose="02010600030101010101" pitchFamily="2" charset="-122"/>
                            <a:cs typeface="Cambria Math" panose="02040503050406030204" charset="0"/>
                          </a:rPr>
                          <m:t>𝑸</m:t>
                        </m:r>
                      </m:den>
                    </m:f>
                    <m:r>
                      <a:rPr lang="en-US" altLang="zh-CN" sz="2000" b="1" i="1">
                        <a:latin typeface="Cambria Math" panose="02040503050406030204" charset="0"/>
                        <a:ea typeface="宋体" panose="02010600030101010101" pitchFamily="2" charset="-122"/>
                        <a:cs typeface="Cambria Math" panose="02040503050406030204" charset="0"/>
                      </a:rPr>
                      <m:t>×</m:t>
                    </m:r>
                    <m:r>
                      <a:rPr lang="en-US" altLang="zh-CN" sz="2000" b="1" i="1">
                        <a:latin typeface="Cambria Math" panose="02040503050406030204" charset="0"/>
                        <a:ea typeface="宋体" panose="02010600030101010101" pitchFamily="2" charset="-122"/>
                        <a:cs typeface="Cambria Math" panose="02040503050406030204" charset="0"/>
                      </a:rPr>
                      <m:t>𝑩</m:t>
                    </m:r>
                    <m:r>
                      <a:rPr lang="en-US" altLang="zh-CN" sz="2000" b="1" i="1">
                        <a:latin typeface="Cambria Math" panose="02040503050406030204" charset="0"/>
                        <a:ea typeface="宋体" panose="02010600030101010101" pitchFamily="2" charset="-122"/>
                        <a:cs typeface="Cambria Math" panose="02040503050406030204" charset="0"/>
                      </a:rPr>
                      <m:t>+</m:t>
                    </m:r>
                    <m:f>
                      <m:fPr>
                        <m:ctrlPr>
                          <a:rPr lang="en-US" altLang="zh-CN" sz="2000" b="1" i="1">
                            <a:latin typeface="Cambria Math" panose="02040503050406030204" charset="0"/>
                            <a:ea typeface="宋体" panose="02010600030101010101" pitchFamily="2" charset="-122"/>
                            <a:cs typeface="Cambria Math" panose="02040503050406030204" charset="0"/>
                          </a:rPr>
                        </m:ctrlPr>
                      </m:fPr>
                      <m:num>
                        <m:r>
                          <a:rPr lang="en-US" altLang="zh-CN" sz="2000" b="1" i="1">
                            <a:latin typeface="Cambria Math" panose="02040503050406030204" charset="0"/>
                            <a:ea typeface="宋体" panose="02010600030101010101" pitchFamily="2" charset="-122"/>
                            <a:cs typeface="Cambria Math" panose="02040503050406030204" charset="0"/>
                          </a:rPr>
                          <m:t>𝑸</m:t>
                        </m:r>
                      </m:num>
                      <m:den>
                        <m:r>
                          <a:rPr lang="en-US" altLang="zh-CN" sz="2000" b="1" i="1">
                            <a:latin typeface="Cambria Math" panose="02040503050406030204" charset="0"/>
                            <a:ea typeface="宋体" panose="02010600030101010101" pitchFamily="2" charset="-122"/>
                            <a:cs typeface="Cambria Math" panose="02040503050406030204" charset="0"/>
                          </a:rPr>
                          <m:t>𝟐</m:t>
                        </m:r>
                      </m:den>
                    </m:f>
                    <m:r>
                      <a:rPr lang="en-US" altLang="zh-CN" sz="2000" b="1" i="1">
                        <a:latin typeface="Cambria Math" panose="02040503050406030204" charset="0"/>
                        <a:ea typeface="宋体" panose="02010600030101010101" pitchFamily="2" charset="-122"/>
                        <a:cs typeface="Cambria Math" panose="02040503050406030204" charset="0"/>
                      </a:rPr>
                      <m:t>×</m:t>
                    </m:r>
                    <m:r>
                      <a:rPr lang="en-US" altLang="zh-CN" sz="2000" b="1" i="1">
                        <a:latin typeface="Cambria Math" panose="02040503050406030204" charset="0"/>
                        <a:ea typeface="宋体" panose="02010600030101010101" pitchFamily="2" charset="-122"/>
                        <a:cs typeface="Cambria Math" panose="02040503050406030204" charset="0"/>
                      </a:rPr>
                      <m:t>𝑪</m:t>
                    </m:r>
                  </m:oMath>
                </a14:m>
                <a:endParaRPr lang="en-US" altLang="zh-CN" sz="2000" b="1" i="1">
                  <a:latin typeface="Cambria Math" panose="02040503050406030204" charset="0"/>
                  <a:ea typeface="宋体" panose="02010600030101010101" pitchFamily="2" charset="-122"/>
                  <a:cs typeface="Cambria Math" panose="02040503050406030204" charset="0"/>
                </a:endParaRPr>
              </a:p>
              <a:p>
                <a:pPr indent="266700">
                  <a:lnSpc>
                    <a:spcPct val="150000"/>
                  </a:lnSpc>
                </a:pPr>
                <a:r>
                  <a:rPr lang="en-US" altLang="zh-CN" sz="2000" b="1">
                    <a:ea typeface="宋体" panose="02010600030101010101" pitchFamily="2" charset="-122"/>
                  </a:rPr>
                  <a:t>采购批量与总成本、年储存成本和年订货成本之间的关系</a:t>
                </a:r>
                <a:r>
                  <a:rPr lang="zh-CN" altLang="en-US" sz="2000" b="1">
                    <a:ea typeface="宋体" panose="02010600030101010101" pitchFamily="2" charset="-122"/>
                  </a:rPr>
                  <a:t>如下</a:t>
                </a:r>
                <a:r>
                  <a:rPr lang="en-US" altLang="zh-CN" sz="2000" b="1">
                    <a:ea typeface="宋体" panose="02010600030101010101" pitchFamily="2" charset="-122"/>
                  </a:rPr>
                  <a:t>。</a:t>
                </a:r>
                <a:endParaRPr lang="en-US" altLang="zh-CN" sz="2000" b="1">
                  <a:ea typeface="宋体" panose="02010600030101010101" pitchFamily="2" charset="-122"/>
                </a:endParaRPr>
              </a:p>
            </p:txBody>
          </p:sp>
        </mc:Choice>
        <mc:Fallback>
          <p:sp>
            <p:nvSpPr>
              <p:cNvPr id="104" name="文本框 103"/>
              <p:cNvSpPr txBox="1">
                <a:spLocks noRot="1" noChangeAspect="1" noMove="1" noResize="1" noEditPoints="1" noAdjustHandles="1" noChangeArrowheads="1" noChangeShapeType="1" noTextEdit="1"/>
              </p:cNvSpPr>
              <p:nvPr>
                <p:custDataLst>
                  <p:tags r:id="rId2"/>
                </p:custDataLst>
              </p:nvPr>
            </p:nvSpPr>
            <p:spPr>
              <a:xfrm>
                <a:off x="381000" y="381000"/>
                <a:ext cx="8405495" cy="2646045"/>
              </a:xfrm>
              <a:prstGeom prst="rect">
                <a:avLst/>
              </a:prstGeom>
              <a:blipFill rotWithShape="1">
                <a:blip r:embed="rId3"/>
                <a:stretch>
                  <a:fillRect/>
                </a:stretch>
              </a:blipFill>
              <a:ln w="9525">
                <a:noFill/>
              </a:ln>
            </p:spPr>
            <p:txBody>
              <a:bodyPr/>
              <a:lstStyle/>
              <a:p>
                <a:r>
                  <a:rPr lang="zh-CN" altLang="en-US">
                    <a:noFill/>
                  </a:rPr>
                  <a:t> </a:t>
                </a:r>
              </a:p>
            </p:txBody>
          </p:sp>
        </mc:Fallback>
      </mc:AlternateContent>
      <p:pic>
        <p:nvPicPr>
          <p:cNvPr id="219" name="图片 3" descr="IMG_256"/>
          <p:cNvPicPr>
            <a:picLocks noChangeAspect="1"/>
          </p:cNvPicPr>
          <p:nvPr>
            <p:custDataLst>
              <p:tags r:id="rId4"/>
            </p:custDataLst>
          </p:nvPr>
        </p:nvPicPr>
        <p:blipFill>
          <a:blip r:embed="rId5"/>
          <a:stretch>
            <a:fillRect/>
          </a:stretch>
        </p:blipFill>
        <p:spPr>
          <a:xfrm>
            <a:off x="1379855" y="3201670"/>
            <a:ext cx="5858510" cy="2983230"/>
          </a:xfrm>
          <a:prstGeom prst="rect">
            <a:avLst/>
          </a:prstGeom>
          <a:noFill/>
          <a:ln w="9525">
            <a:noFill/>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4513" name="Group 12"/>
          <p:cNvGrpSpPr/>
          <p:nvPr/>
        </p:nvGrpSpPr>
        <p:grpSpPr>
          <a:xfrm rot="10082854">
            <a:off x="6127750" y="2644775"/>
            <a:ext cx="1196975" cy="303213"/>
            <a:chOff x="2598" y="1026"/>
            <a:chExt cx="957" cy="242"/>
          </a:xfrm>
        </p:grpSpPr>
        <p:grpSp>
          <p:nvGrpSpPr>
            <p:cNvPr id="64514" name="Group 13"/>
            <p:cNvGrpSpPr/>
            <p:nvPr/>
          </p:nvGrpSpPr>
          <p:grpSpPr>
            <a:xfrm rot="-9970459" flipH="1" flipV="1">
              <a:off x="2598" y="1026"/>
              <a:ext cx="957" cy="242"/>
              <a:chOff x="2532" y="1051"/>
              <a:chExt cx="893" cy="246"/>
            </a:xfrm>
          </p:grpSpPr>
          <p:grpSp>
            <p:nvGrpSpPr>
              <p:cNvPr id="64515" name="Group 14"/>
              <p:cNvGrpSpPr/>
              <p:nvPr/>
            </p:nvGrpSpPr>
            <p:grpSpPr>
              <a:xfrm>
                <a:off x="2532" y="1051"/>
                <a:ext cx="743" cy="185"/>
                <a:chOff x="1565" y="2568"/>
                <a:chExt cx="1118" cy="279"/>
              </a:xfrm>
            </p:grpSpPr>
            <p:sp>
              <p:nvSpPr>
                <p:cNvPr id="64516"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17"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18"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19"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4520" name="Group 19"/>
              <p:cNvGrpSpPr/>
              <p:nvPr/>
            </p:nvGrpSpPr>
            <p:grpSpPr>
              <a:xfrm rot="1353540">
                <a:off x="2682" y="1111"/>
                <a:ext cx="743" cy="186"/>
                <a:chOff x="1565" y="2568"/>
                <a:chExt cx="1118" cy="279"/>
              </a:xfrm>
            </p:grpSpPr>
            <p:sp>
              <p:nvSpPr>
                <p:cNvPr id="64521"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22"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23"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24"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4525" name="Group 24"/>
            <p:cNvGrpSpPr/>
            <p:nvPr/>
          </p:nvGrpSpPr>
          <p:grpSpPr>
            <a:xfrm rot="-9970459" flipH="1" flipV="1">
              <a:off x="2688" y="1056"/>
              <a:ext cx="784" cy="198"/>
              <a:chOff x="2532" y="1051"/>
              <a:chExt cx="893" cy="246"/>
            </a:xfrm>
          </p:grpSpPr>
          <p:grpSp>
            <p:nvGrpSpPr>
              <p:cNvPr id="64526" name="Group 25"/>
              <p:cNvGrpSpPr/>
              <p:nvPr/>
            </p:nvGrpSpPr>
            <p:grpSpPr>
              <a:xfrm>
                <a:off x="2532" y="1051"/>
                <a:ext cx="743" cy="185"/>
                <a:chOff x="1565" y="2568"/>
                <a:chExt cx="1118" cy="279"/>
              </a:xfrm>
            </p:grpSpPr>
            <p:sp>
              <p:nvSpPr>
                <p:cNvPr id="64527"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28"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29"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30"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4531" name="Group 30"/>
              <p:cNvGrpSpPr/>
              <p:nvPr/>
            </p:nvGrpSpPr>
            <p:grpSpPr>
              <a:xfrm rot="1353540">
                <a:off x="2682" y="1111"/>
                <a:ext cx="743" cy="186"/>
                <a:chOff x="1565" y="2568"/>
                <a:chExt cx="1118" cy="279"/>
              </a:xfrm>
            </p:grpSpPr>
            <p:sp>
              <p:nvSpPr>
                <p:cNvPr id="64532"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33"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34"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35"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4536" name="Group 35"/>
          <p:cNvGrpSpPr/>
          <p:nvPr/>
        </p:nvGrpSpPr>
        <p:grpSpPr>
          <a:xfrm rot="10082854">
            <a:off x="5032375" y="4465638"/>
            <a:ext cx="1198563" cy="303212"/>
            <a:chOff x="2598" y="1026"/>
            <a:chExt cx="957" cy="242"/>
          </a:xfrm>
        </p:grpSpPr>
        <p:grpSp>
          <p:nvGrpSpPr>
            <p:cNvPr id="64537" name="Group 36"/>
            <p:cNvGrpSpPr/>
            <p:nvPr/>
          </p:nvGrpSpPr>
          <p:grpSpPr>
            <a:xfrm rot="-9970459" flipH="1" flipV="1">
              <a:off x="2598" y="1026"/>
              <a:ext cx="957" cy="242"/>
              <a:chOff x="2532" y="1051"/>
              <a:chExt cx="893" cy="246"/>
            </a:xfrm>
          </p:grpSpPr>
          <p:grpSp>
            <p:nvGrpSpPr>
              <p:cNvPr id="64538" name="Group 37"/>
              <p:cNvGrpSpPr/>
              <p:nvPr/>
            </p:nvGrpSpPr>
            <p:grpSpPr>
              <a:xfrm>
                <a:off x="2532" y="1051"/>
                <a:ext cx="743" cy="185"/>
                <a:chOff x="1565" y="2568"/>
                <a:chExt cx="1118" cy="279"/>
              </a:xfrm>
            </p:grpSpPr>
            <p:sp>
              <p:nvSpPr>
                <p:cNvPr id="64539"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40"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41"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42"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4543" name="Group 42"/>
              <p:cNvGrpSpPr/>
              <p:nvPr/>
            </p:nvGrpSpPr>
            <p:grpSpPr>
              <a:xfrm rot="1353540">
                <a:off x="2682" y="1111"/>
                <a:ext cx="743" cy="186"/>
                <a:chOff x="1565" y="2568"/>
                <a:chExt cx="1118" cy="279"/>
              </a:xfrm>
            </p:grpSpPr>
            <p:sp>
              <p:nvSpPr>
                <p:cNvPr id="64544"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45"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46"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47"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4548" name="Group 47"/>
            <p:cNvGrpSpPr/>
            <p:nvPr/>
          </p:nvGrpSpPr>
          <p:grpSpPr>
            <a:xfrm rot="-9970459" flipH="1" flipV="1">
              <a:off x="2688" y="1056"/>
              <a:ext cx="784" cy="198"/>
              <a:chOff x="2532" y="1051"/>
              <a:chExt cx="893" cy="246"/>
            </a:xfrm>
          </p:grpSpPr>
          <p:grpSp>
            <p:nvGrpSpPr>
              <p:cNvPr id="64549" name="Group 48"/>
              <p:cNvGrpSpPr/>
              <p:nvPr/>
            </p:nvGrpSpPr>
            <p:grpSpPr>
              <a:xfrm>
                <a:off x="2532" y="1051"/>
                <a:ext cx="743" cy="185"/>
                <a:chOff x="1565" y="2568"/>
                <a:chExt cx="1118" cy="279"/>
              </a:xfrm>
            </p:grpSpPr>
            <p:sp>
              <p:nvSpPr>
                <p:cNvPr id="64550"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51"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52"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53"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4554" name="Group 53"/>
              <p:cNvGrpSpPr/>
              <p:nvPr/>
            </p:nvGrpSpPr>
            <p:grpSpPr>
              <a:xfrm rot="1353540">
                <a:off x="2682" y="1111"/>
                <a:ext cx="743" cy="186"/>
                <a:chOff x="1565" y="2568"/>
                <a:chExt cx="1118" cy="279"/>
              </a:xfrm>
            </p:grpSpPr>
            <p:sp>
              <p:nvSpPr>
                <p:cNvPr id="64555"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56"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57"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58"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4559" name="Group 58"/>
          <p:cNvGrpSpPr/>
          <p:nvPr/>
        </p:nvGrpSpPr>
        <p:grpSpPr>
          <a:xfrm rot="10082854">
            <a:off x="7407275" y="4464050"/>
            <a:ext cx="1196975" cy="303213"/>
            <a:chOff x="2598" y="1026"/>
            <a:chExt cx="957" cy="242"/>
          </a:xfrm>
        </p:grpSpPr>
        <p:grpSp>
          <p:nvGrpSpPr>
            <p:cNvPr id="64560" name="Group 59"/>
            <p:cNvGrpSpPr/>
            <p:nvPr/>
          </p:nvGrpSpPr>
          <p:grpSpPr>
            <a:xfrm rot="-9970459" flipH="1" flipV="1">
              <a:off x="2598" y="1026"/>
              <a:ext cx="957" cy="242"/>
              <a:chOff x="2532" y="1051"/>
              <a:chExt cx="893" cy="246"/>
            </a:xfrm>
          </p:grpSpPr>
          <p:grpSp>
            <p:nvGrpSpPr>
              <p:cNvPr id="64561" name="Group 60"/>
              <p:cNvGrpSpPr/>
              <p:nvPr/>
            </p:nvGrpSpPr>
            <p:grpSpPr>
              <a:xfrm>
                <a:off x="2532" y="1051"/>
                <a:ext cx="743" cy="185"/>
                <a:chOff x="1565" y="2568"/>
                <a:chExt cx="1118" cy="279"/>
              </a:xfrm>
            </p:grpSpPr>
            <p:sp>
              <p:nvSpPr>
                <p:cNvPr id="64562"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63"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64"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65"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4566" name="Group 65"/>
              <p:cNvGrpSpPr/>
              <p:nvPr/>
            </p:nvGrpSpPr>
            <p:grpSpPr>
              <a:xfrm rot="1353540">
                <a:off x="2682" y="1111"/>
                <a:ext cx="743" cy="186"/>
                <a:chOff x="1565" y="2568"/>
                <a:chExt cx="1118" cy="279"/>
              </a:xfrm>
            </p:grpSpPr>
            <p:sp>
              <p:nvSpPr>
                <p:cNvPr id="64567"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68"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69"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70"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4571" name="Group 70"/>
            <p:cNvGrpSpPr/>
            <p:nvPr/>
          </p:nvGrpSpPr>
          <p:grpSpPr>
            <a:xfrm rot="-9970459" flipH="1" flipV="1">
              <a:off x="2688" y="1056"/>
              <a:ext cx="784" cy="198"/>
              <a:chOff x="2532" y="1051"/>
              <a:chExt cx="893" cy="246"/>
            </a:xfrm>
          </p:grpSpPr>
          <p:grpSp>
            <p:nvGrpSpPr>
              <p:cNvPr id="64572" name="Group 71"/>
              <p:cNvGrpSpPr/>
              <p:nvPr/>
            </p:nvGrpSpPr>
            <p:grpSpPr>
              <a:xfrm>
                <a:off x="2532" y="1051"/>
                <a:ext cx="743" cy="185"/>
                <a:chOff x="1565" y="2568"/>
                <a:chExt cx="1118" cy="279"/>
              </a:xfrm>
            </p:grpSpPr>
            <p:sp>
              <p:nvSpPr>
                <p:cNvPr id="64573"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74"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75"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76"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4577" name="Group 76"/>
              <p:cNvGrpSpPr/>
              <p:nvPr/>
            </p:nvGrpSpPr>
            <p:grpSpPr>
              <a:xfrm rot="1353540">
                <a:off x="2682" y="1111"/>
                <a:ext cx="743" cy="186"/>
                <a:chOff x="1565" y="2568"/>
                <a:chExt cx="1118" cy="279"/>
              </a:xfrm>
            </p:grpSpPr>
            <p:sp>
              <p:nvSpPr>
                <p:cNvPr id="64578"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79"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80"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81"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4582" name="Group 81"/>
          <p:cNvGrpSpPr/>
          <p:nvPr/>
        </p:nvGrpSpPr>
        <p:grpSpPr>
          <a:xfrm>
            <a:off x="6675438" y="1809750"/>
            <a:ext cx="1196975" cy="303213"/>
            <a:chOff x="2598" y="1026"/>
            <a:chExt cx="957" cy="242"/>
          </a:xfrm>
        </p:grpSpPr>
        <p:grpSp>
          <p:nvGrpSpPr>
            <p:cNvPr id="64583" name="Group 82"/>
            <p:cNvGrpSpPr/>
            <p:nvPr/>
          </p:nvGrpSpPr>
          <p:grpSpPr>
            <a:xfrm rot="-9970459" flipH="1" flipV="1">
              <a:off x="2598" y="1026"/>
              <a:ext cx="957" cy="242"/>
              <a:chOff x="2532" y="1051"/>
              <a:chExt cx="893" cy="246"/>
            </a:xfrm>
          </p:grpSpPr>
          <p:grpSp>
            <p:nvGrpSpPr>
              <p:cNvPr id="64584" name="Group 83"/>
              <p:cNvGrpSpPr/>
              <p:nvPr/>
            </p:nvGrpSpPr>
            <p:grpSpPr>
              <a:xfrm>
                <a:off x="2532" y="1051"/>
                <a:ext cx="743" cy="185"/>
                <a:chOff x="1565" y="2568"/>
                <a:chExt cx="1118" cy="279"/>
              </a:xfrm>
            </p:grpSpPr>
            <p:sp>
              <p:nvSpPr>
                <p:cNvPr id="64585"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86"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87"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88"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4589" name="Group 88"/>
              <p:cNvGrpSpPr/>
              <p:nvPr/>
            </p:nvGrpSpPr>
            <p:grpSpPr>
              <a:xfrm rot="1353540">
                <a:off x="2682" y="1111"/>
                <a:ext cx="743" cy="186"/>
                <a:chOff x="1565" y="2568"/>
                <a:chExt cx="1118" cy="279"/>
              </a:xfrm>
            </p:grpSpPr>
            <p:sp>
              <p:nvSpPr>
                <p:cNvPr id="64590"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91"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92"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93"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4594" name="Group 93"/>
            <p:cNvGrpSpPr/>
            <p:nvPr/>
          </p:nvGrpSpPr>
          <p:grpSpPr>
            <a:xfrm rot="-9970459" flipH="1" flipV="1">
              <a:off x="2688" y="1056"/>
              <a:ext cx="784" cy="198"/>
              <a:chOff x="2532" y="1051"/>
              <a:chExt cx="893" cy="246"/>
            </a:xfrm>
          </p:grpSpPr>
          <p:grpSp>
            <p:nvGrpSpPr>
              <p:cNvPr id="64595" name="Group 94"/>
              <p:cNvGrpSpPr/>
              <p:nvPr/>
            </p:nvGrpSpPr>
            <p:grpSpPr>
              <a:xfrm>
                <a:off x="2532" y="1051"/>
                <a:ext cx="743" cy="185"/>
                <a:chOff x="1565" y="2568"/>
                <a:chExt cx="1118" cy="279"/>
              </a:xfrm>
            </p:grpSpPr>
            <p:sp>
              <p:nvSpPr>
                <p:cNvPr id="64596"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97"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98"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599"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4600" name="Group 99"/>
              <p:cNvGrpSpPr/>
              <p:nvPr/>
            </p:nvGrpSpPr>
            <p:grpSpPr>
              <a:xfrm rot="1353540">
                <a:off x="2682" y="1111"/>
                <a:ext cx="743" cy="186"/>
                <a:chOff x="1565" y="2568"/>
                <a:chExt cx="1118" cy="279"/>
              </a:xfrm>
            </p:grpSpPr>
            <p:sp>
              <p:nvSpPr>
                <p:cNvPr id="64601"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02"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03"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04"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4605" name="Group 104"/>
          <p:cNvGrpSpPr/>
          <p:nvPr/>
        </p:nvGrpSpPr>
        <p:grpSpPr>
          <a:xfrm rot="344040">
            <a:off x="7958138" y="3644900"/>
            <a:ext cx="1198562" cy="303213"/>
            <a:chOff x="2598" y="1026"/>
            <a:chExt cx="957" cy="242"/>
          </a:xfrm>
        </p:grpSpPr>
        <p:grpSp>
          <p:nvGrpSpPr>
            <p:cNvPr id="64606" name="Group 105"/>
            <p:cNvGrpSpPr/>
            <p:nvPr/>
          </p:nvGrpSpPr>
          <p:grpSpPr>
            <a:xfrm rot="-9970459" flipH="1" flipV="1">
              <a:off x="2598" y="1026"/>
              <a:ext cx="957" cy="242"/>
              <a:chOff x="2532" y="1051"/>
              <a:chExt cx="893" cy="246"/>
            </a:xfrm>
          </p:grpSpPr>
          <p:grpSp>
            <p:nvGrpSpPr>
              <p:cNvPr id="64607" name="Group 106"/>
              <p:cNvGrpSpPr/>
              <p:nvPr/>
            </p:nvGrpSpPr>
            <p:grpSpPr>
              <a:xfrm>
                <a:off x="2532" y="1051"/>
                <a:ext cx="743" cy="185"/>
                <a:chOff x="1565" y="2568"/>
                <a:chExt cx="1118" cy="279"/>
              </a:xfrm>
            </p:grpSpPr>
            <p:sp>
              <p:nvSpPr>
                <p:cNvPr id="64608"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09"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10"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11"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4612" name="Group 111"/>
              <p:cNvGrpSpPr/>
              <p:nvPr/>
            </p:nvGrpSpPr>
            <p:grpSpPr>
              <a:xfrm rot="1353540">
                <a:off x="2682" y="1111"/>
                <a:ext cx="743" cy="186"/>
                <a:chOff x="1565" y="2568"/>
                <a:chExt cx="1118" cy="279"/>
              </a:xfrm>
            </p:grpSpPr>
            <p:sp>
              <p:nvSpPr>
                <p:cNvPr id="64613"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14"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15"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16"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4617" name="Group 116"/>
            <p:cNvGrpSpPr/>
            <p:nvPr/>
          </p:nvGrpSpPr>
          <p:grpSpPr>
            <a:xfrm rot="-9970459" flipH="1" flipV="1">
              <a:off x="2688" y="1056"/>
              <a:ext cx="784" cy="198"/>
              <a:chOff x="2532" y="1051"/>
              <a:chExt cx="893" cy="246"/>
            </a:xfrm>
          </p:grpSpPr>
          <p:grpSp>
            <p:nvGrpSpPr>
              <p:cNvPr id="64618" name="Group 117"/>
              <p:cNvGrpSpPr/>
              <p:nvPr/>
            </p:nvGrpSpPr>
            <p:grpSpPr>
              <a:xfrm>
                <a:off x="2532" y="1051"/>
                <a:ext cx="743" cy="185"/>
                <a:chOff x="1565" y="2568"/>
                <a:chExt cx="1118" cy="279"/>
              </a:xfrm>
            </p:grpSpPr>
            <p:sp>
              <p:nvSpPr>
                <p:cNvPr id="64619"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20"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21"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22"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4623" name="Group 122"/>
              <p:cNvGrpSpPr/>
              <p:nvPr/>
            </p:nvGrpSpPr>
            <p:grpSpPr>
              <a:xfrm rot="1353540">
                <a:off x="2682" y="1111"/>
                <a:ext cx="743" cy="186"/>
                <a:chOff x="1565" y="2568"/>
                <a:chExt cx="1118" cy="279"/>
              </a:xfrm>
            </p:grpSpPr>
            <p:sp>
              <p:nvSpPr>
                <p:cNvPr id="64624"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25"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26"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27"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4628" name="Group 127"/>
          <p:cNvGrpSpPr/>
          <p:nvPr/>
        </p:nvGrpSpPr>
        <p:grpSpPr>
          <a:xfrm rot="-232145">
            <a:off x="5551488" y="3617913"/>
            <a:ext cx="1235075" cy="331787"/>
            <a:chOff x="1824" y="2448"/>
            <a:chExt cx="987" cy="266"/>
          </a:xfrm>
        </p:grpSpPr>
        <p:grpSp>
          <p:nvGrpSpPr>
            <p:cNvPr id="64629" name="Group 128"/>
            <p:cNvGrpSpPr/>
            <p:nvPr/>
          </p:nvGrpSpPr>
          <p:grpSpPr>
            <a:xfrm rot="513316">
              <a:off x="1824" y="2448"/>
              <a:ext cx="957" cy="242"/>
              <a:chOff x="2598" y="1026"/>
              <a:chExt cx="957" cy="242"/>
            </a:xfrm>
          </p:grpSpPr>
          <p:grpSp>
            <p:nvGrpSpPr>
              <p:cNvPr id="64630" name="Group 129"/>
              <p:cNvGrpSpPr/>
              <p:nvPr/>
            </p:nvGrpSpPr>
            <p:grpSpPr>
              <a:xfrm rot="-9970459" flipH="1" flipV="1">
                <a:off x="2598" y="1026"/>
                <a:ext cx="957" cy="242"/>
                <a:chOff x="2532" y="1051"/>
                <a:chExt cx="893" cy="246"/>
              </a:xfrm>
            </p:grpSpPr>
            <p:grpSp>
              <p:nvGrpSpPr>
                <p:cNvPr id="64631" name="Group 130"/>
                <p:cNvGrpSpPr/>
                <p:nvPr/>
              </p:nvGrpSpPr>
              <p:grpSpPr>
                <a:xfrm>
                  <a:off x="2532" y="1051"/>
                  <a:ext cx="743" cy="185"/>
                  <a:chOff x="1565" y="2568"/>
                  <a:chExt cx="1118" cy="279"/>
                </a:xfrm>
              </p:grpSpPr>
              <p:sp>
                <p:nvSpPr>
                  <p:cNvPr id="64632"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33"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34"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35"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4636" name="Group 135"/>
                <p:cNvGrpSpPr/>
                <p:nvPr/>
              </p:nvGrpSpPr>
              <p:grpSpPr>
                <a:xfrm rot="1353540">
                  <a:off x="2682" y="1111"/>
                  <a:ext cx="743" cy="186"/>
                  <a:chOff x="1565" y="2568"/>
                  <a:chExt cx="1118" cy="279"/>
                </a:xfrm>
              </p:grpSpPr>
              <p:sp>
                <p:nvSpPr>
                  <p:cNvPr id="64637"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38"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39"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40"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4641" name="Group 140"/>
              <p:cNvGrpSpPr/>
              <p:nvPr/>
            </p:nvGrpSpPr>
            <p:grpSpPr>
              <a:xfrm rot="-9970459" flipH="1" flipV="1">
                <a:off x="2688" y="1056"/>
                <a:ext cx="784" cy="198"/>
                <a:chOff x="2532" y="1051"/>
                <a:chExt cx="893" cy="246"/>
              </a:xfrm>
            </p:grpSpPr>
            <p:grpSp>
              <p:nvGrpSpPr>
                <p:cNvPr id="64642" name="Group 141"/>
                <p:cNvGrpSpPr/>
                <p:nvPr/>
              </p:nvGrpSpPr>
              <p:grpSpPr>
                <a:xfrm>
                  <a:off x="2532" y="1051"/>
                  <a:ext cx="743" cy="185"/>
                  <a:chOff x="1565" y="2568"/>
                  <a:chExt cx="1118" cy="279"/>
                </a:xfrm>
              </p:grpSpPr>
              <p:sp>
                <p:nvSpPr>
                  <p:cNvPr id="64643"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44"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45"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46"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4647" name="Group 146"/>
                <p:cNvGrpSpPr/>
                <p:nvPr/>
              </p:nvGrpSpPr>
              <p:grpSpPr>
                <a:xfrm rot="1353540">
                  <a:off x="2682" y="1111"/>
                  <a:ext cx="743" cy="186"/>
                  <a:chOff x="1565" y="2568"/>
                  <a:chExt cx="1118" cy="279"/>
                </a:xfrm>
              </p:grpSpPr>
              <p:sp>
                <p:nvSpPr>
                  <p:cNvPr id="64648"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49"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50"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51"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4652" name="Group 151"/>
            <p:cNvGrpSpPr/>
            <p:nvPr/>
          </p:nvGrpSpPr>
          <p:grpSpPr>
            <a:xfrm rot="513316">
              <a:off x="1854" y="2472"/>
              <a:ext cx="957" cy="242"/>
              <a:chOff x="2598" y="1026"/>
              <a:chExt cx="957" cy="242"/>
            </a:xfrm>
          </p:grpSpPr>
          <p:grpSp>
            <p:nvGrpSpPr>
              <p:cNvPr id="64653" name="Group 152"/>
              <p:cNvGrpSpPr/>
              <p:nvPr/>
            </p:nvGrpSpPr>
            <p:grpSpPr>
              <a:xfrm rot="-9970459" flipH="1" flipV="1">
                <a:off x="2598" y="1026"/>
                <a:ext cx="957" cy="242"/>
                <a:chOff x="2532" y="1051"/>
                <a:chExt cx="893" cy="246"/>
              </a:xfrm>
            </p:grpSpPr>
            <p:grpSp>
              <p:nvGrpSpPr>
                <p:cNvPr id="64654" name="Group 153"/>
                <p:cNvGrpSpPr/>
                <p:nvPr/>
              </p:nvGrpSpPr>
              <p:grpSpPr>
                <a:xfrm>
                  <a:off x="2532" y="1051"/>
                  <a:ext cx="743" cy="185"/>
                  <a:chOff x="1565" y="2568"/>
                  <a:chExt cx="1118" cy="279"/>
                </a:xfrm>
              </p:grpSpPr>
              <p:sp>
                <p:nvSpPr>
                  <p:cNvPr id="64655"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56"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57"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58"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4659" name="Group 158"/>
                <p:cNvGrpSpPr/>
                <p:nvPr/>
              </p:nvGrpSpPr>
              <p:grpSpPr>
                <a:xfrm rot="1353540">
                  <a:off x="2682" y="1111"/>
                  <a:ext cx="743" cy="186"/>
                  <a:chOff x="1565" y="2568"/>
                  <a:chExt cx="1118" cy="279"/>
                </a:xfrm>
              </p:grpSpPr>
              <p:sp>
                <p:nvSpPr>
                  <p:cNvPr id="64660"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61"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62"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63"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4664" name="Group 163"/>
              <p:cNvGrpSpPr/>
              <p:nvPr/>
            </p:nvGrpSpPr>
            <p:grpSpPr>
              <a:xfrm rot="-9970459" flipH="1" flipV="1">
                <a:off x="2688" y="1056"/>
                <a:ext cx="784" cy="198"/>
                <a:chOff x="2532" y="1051"/>
                <a:chExt cx="893" cy="246"/>
              </a:xfrm>
            </p:grpSpPr>
            <p:grpSp>
              <p:nvGrpSpPr>
                <p:cNvPr id="64665" name="Group 164"/>
                <p:cNvGrpSpPr/>
                <p:nvPr/>
              </p:nvGrpSpPr>
              <p:grpSpPr>
                <a:xfrm>
                  <a:off x="2532" y="1051"/>
                  <a:ext cx="743" cy="185"/>
                  <a:chOff x="1565" y="2568"/>
                  <a:chExt cx="1118" cy="279"/>
                </a:xfrm>
              </p:grpSpPr>
              <p:sp>
                <p:nvSpPr>
                  <p:cNvPr id="64666"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67"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68"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69"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4670" name="Group 169"/>
                <p:cNvGrpSpPr/>
                <p:nvPr/>
              </p:nvGrpSpPr>
              <p:grpSpPr>
                <a:xfrm rot="1353540">
                  <a:off x="2682" y="1111"/>
                  <a:ext cx="743" cy="186"/>
                  <a:chOff x="1565" y="2568"/>
                  <a:chExt cx="1118" cy="279"/>
                </a:xfrm>
              </p:grpSpPr>
              <p:sp>
                <p:nvSpPr>
                  <p:cNvPr id="64671"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72"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73"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4674"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64675" name="Rectangle 177"/>
          <p:cNvSpPr/>
          <p:nvPr/>
        </p:nvSpPr>
        <p:spPr>
          <a:xfrm>
            <a:off x="434975" y="274320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广义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64676" name="Rectangle 178"/>
          <p:cNvSpPr/>
          <p:nvPr/>
        </p:nvSpPr>
        <p:spPr>
          <a:xfrm>
            <a:off x="434975" y="3571875"/>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64677" name="Rectangle 187"/>
          <p:cNvSpPr/>
          <p:nvPr/>
        </p:nvSpPr>
        <p:spPr>
          <a:xfrm>
            <a:off x="346075" y="533400"/>
            <a:ext cx="8482965" cy="5169535"/>
          </a:xfrm>
          <a:prstGeom prst="rect">
            <a:avLst/>
          </a:prstGeom>
          <a:noFill/>
          <a:ln w="9525">
            <a:noFill/>
          </a:ln>
        </p:spPr>
        <p:txBody>
          <a:bodyPr wrap="square" anchor="t" anchorCtr="0">
            <a:spAutoFit/>
          </a:bodyPr>
          <a:p>
            <a:pPr>
              <a:lnSpc>
                <a:spcPct val="150000"/>
              </a:lnSpc>
            </a:pPr>
            <a:r>
              <a:rPr lang="zh-CN" altLang="en-US" sz="2000" b="1" dirty="0">
                <a:latin typeface="Times New Roman" panose="02020603050405020304" pitchFamily="18" charset="0"/>
                <a:ea typeface="宋体" panose="02010600030101010101" pitchFamily="2" charset="-122"/>
              </a:rPr>
              <a:t>从上图可以看出变动订货成本线与变动储存成本线相交点，相关总成本最低，亦即该处的订货量为最佳经济批量。</a:t>
            </a:r>
            <a:endParaRPr lang="zh-CN" altLang="en-US" sz="2000" b="1" dirty="0">
              <a:latin typeface="Times New Roman" panose="02020603050405020304" pitchFamily="18" charset="0"/>
              <a:ea typeface="宋体" panose="02010600030101010101" pitchFamily="2" charset="-122"/>
            </a:endParaRPr>
          </a:p>
          <a:p>
            <a:pPr>
              <a:lnSpc>
                <a:spcPct val="150000"/>
              </a:lnSpc>
            </a:pPr>
            <a:r>
              <a:rPr lang="zh-CN" altLang="en-US" sz="2000" b="1" dirty="0">
                <a:latin typeface="Times New Roman" panose="02020603050405020304" pitchFamily="18" charset="0"/>
                <a:ea typeface="宋体" panose="02010600030101010101" pitchFamily="2" charset="-122"/>
              </a:rPr>
              <a:t>在这种情况下</a:t>
            </a:r>
            <a:endParaRPr lang="zh-CN" altLang="en-US" sz="2000" b="1" dirty="0">
              <a:latin typeface="Times New Roman" panose="02020603050405020304" pitchFamily="18" charset="0"/>
              <a:ea typeface="宋体" panose="02010600030101010101" pitchFamily="2" charset="-122"/>
            </a:endParaRPr>
          </a:p>
          <a:p>
            <a:pPr>
              <a:lnSpc>
                <a:spcPct val="150000"/>
              </a:lnSpc>
            </a:pPr>
            <a:r>
              <a:rPr lang="zh-CN" altLang="en-US" sz="2000" b="1" dirty="0">
                <a:latin typeface="Times New Roman" panose="02020603050405020304" pitchFamily="18" charset="0"/>
                <a:ea typeface="宋体" panose="02010600030101010101" pitchFamily="2" charset="-122"/>
              </a:rPr>
              <a:t>可求得经济订货批量 </a:t>
            </a:r>
            <a:r>
              <a:rPr lang="en-US" altLang="zh-CN" sz="2000" b="1" dirty="0">
                <a:latin typeface="Times New Roman" panose="02020603050405020304" pitchFamily="18" charset="0"/>
                <a:ea typeface="宋体" panose="02010600030101010101" pitchFamily="2" charset="-122"/>
              </a:rPr>
              <a:t>                                     </a:t>
            </a:r>
            <a:endParaRPr lang="zh-CN" altLang="en-US" sz="2000" b="1" dirty="0">
              <a:latin typeface="Times New Roman" panose="02020603050405020304" pitchFamily="18" charset="0"/>
              <a:ea typeface="宋体" panose="02010600030101010101" pitchFamily="2" charset="-122"/>
            </a:endParaRPr>
          </a:p>
          <a:p>
            <a:pPr>
              <a:lnSpc>
                <a:spcPct val="150000"/>
              </a:lnSpc>
            </a:pPr>
            <a:r>
              <a:rPr lang="zh-CN" altLang="en-US" sz="2000" b="1" dirty="0">
                <a:latin typeface="Times New Roman" panose="02020603050405020304" pitchFamily="18" charset="0"/>
                <a:ea typeface="宋体" panose="02010600030101010101" pitchFamily="2" charset="-122"/>
                <a:sym typeface="+mn-ea"/>
              </a:rPr>
              <a:t>经济批量相关总成本</a:t>
            </a:r>
            <a:endParaRPr lang="en-US" altLang="zh-CN" sz="2000" b="1" dirty="0">
              <a:latin typeface="Times New Roman" panose="02020603050405020304" pitchFamily="18" charset="0"/>
              <a:ea typeface="宋体" panose="02010600030101010101" pitchFamily="2" charset="-122"/>
            </a:endParaRPr>
          </a:p>
          <a:p>
            <a:pPr>
              <a:lnSpc>
                <a:spcPct val="150000"/>
              </a:lnSpc>
            </a:pPr>
            <a:r>
              <a:rPr lang="zh-CN" altLang="en-US" sz="2000" b="1" dirty="0">
                <a:latin typeface="Times New Roman" panose="02020603050405020304" pitchFamily="18" charset="0"/>
                <a:ea typeface="宋体" panose="02010600030101010101" pitchFamily="2" charset="-122"/>
              </a:rPr>
              <a:t>全年最佳订货批次 </a:t>
            </a:r>
            <a:r>
              <a:rPr lang="en-US" altLang="zh-CN" sz="2000" b="1" dirty="0">
                <a:latin typeface="Times New Roman" panose="02020603050405020304" pitchFamily="18" charset="0"/>
                <a:ea typeface="宋体" panose="02010600030101010101" pitchFamily="2" charset="-122"/>
              </a:rPr>
              <a:t>                                 </a:t>
            </a:r>
            <a:endParaRPr lang="zh-CN" altLang="en-US" sz="2000" b="1" dirty="0">
              <a:latin typeface="Times New Roman" panose="02020603050405020304" pitchFamily="18" charset="0"/>
              <a:ea typeface="宋体" panose="02010600030101010101" pitchFamily="2" charset="-122"/>
            </a:endParaRPr>
          </a:p>
          <a:p>
            <a:pPr>
              <a:lnSpc>
                <a:spcPct val="150000"/>
              </a:lnSpc>
            </a:pPr>
            <a:endParaRPr lang="en-US" altLang="zh-CN" sz="2000" b="1" dirty="0">
              <a:latin typeface="Times New Roman" panose="02020603050405020304" pitchFamily="18" charset="0"/>
              <a:ea typeface="宋体" panose="02010600030101010101" pitchFamily="2" charset="-122"/>
            </a:endParaRPr>
          </a:p>
          <a:p>
            <a:pPr>
              <a:lnSpc>
                <a:spcPct val="150000"/>
              </a:lnSpc>
            </a:pPr>
            <a:r>
              <a:rPr lang="zh-CN" altLang="en-US" sz="2000" b="1" dirty="0">
                <a:latin typeface="Times New Roman" panose="02020603050405020304" pitchFamily="18" charset="0"/>
                <a:ea typeface="宋体" panose="02010600030101010101" pitchFamily="2" charset="-122"/>
              </a:rPr>
              <a:t>经济批量平均占用资金 </a:t>
            </a:r>
            <a:r>
              <a:rPr lang="en-US" altLang="zh-CN" sz="2000" b="1" dirty="0">
                <a:latin typeface="Times New Roman" panose="02020603050405020304" pitchFamily="18" charset="0"/>
                <a:ea typeface="宋体" panose="02010600030101010101" pitchFamily="2" charset="-122"/>
              </a:rPr>
              <a:t>                                  </a:t>
            </a:r>
            <a:endParaRPr lang="zh-CN" altLang="en-US" sz="2000" b="1" dirty="0">
              <a:latin typeface="Times New Roman" panose="02020603050405020304" pitchFamily="18" charset="0"/>
              <a:ea typeface="宋体" panose="02010600030101010101" pitchFamily="2" charset="-122"/>
            </a:endParaRPr>
          </a:p>
          <a:p>
            <a:pPr>
              <a:lnSpc>
                <a:spcPct val="150000"/>
              </a:lnSpc>
            </a:pPr>
            <a:endParaRPr lang="en-US" altLang="zh-CN" sz="2000" b="1" dirty="0">
              <a:latin typeface="Times New Roman" panose="02020603050405020304" pitchFamily="18" charset="0"/>
              <a:ea typeface="宋体" panose="02010600030101010101" pitchFamily="2" charset="-122"/>
            </a:endParaRPr>
          </a:p>
          <a:p>
            <a:pPr>
              <a:lnSpc>
                <a:spcPct val="150000"/>
              </a:lnSpc>
            </a:pPr>
            <a:r>
              <a:rPr lang="en-US" altLang="zh-CN" sz="2000" b="1" dirty="0">
                <a:latin typeface="Times New Roman" panose="02020603050405020304" pitchFamily="18" charset="0"/>
                <a:ea typeface="宋体" panose="02010600030101010101" pitchFamily="2" charset="-122"/>
              </a:rPr>
              <a:t>        </a:t>
            </a:r>
            <a:r>
              <a:rPr lang="zh-CN" altLang="en-US" sz="2000" b="1" dirty="0">
                <a:latin typeface="Times New Roman" panose="02020603050405020304" pitchFamily="18" charset="0"/>
                <a:ea typeface="宋体" panose="02010600030101010101" pitchFamily="2" charset="-122"/>
              </a:rPr>
              <a:t>式中，</a:t>
            </a:r>
            <a:r>
              <a:rPr lang="en-US" altLang="zh-CN" sz="2000" b="1" dirty="0">
                <a:latin typeface="Times New Roman" panose="02020603050405020304" pitchFamily="18" charset="0"/>
                <a:ea typeface="宋体" panose="02010600030101010101" pitchFamily="2" charset="-122"/>
              </a:rPr>
              <a:t>P--</a:t>
            </a:r>
            <a:r>
              <a:rPr lang="zh-CN" altLang="en-US" sz="2000" b="1" dirty="0">
                <a:latin typeface="Times New Roman" panose="02020603050405020304" pitchFamily="18" charset="0"/>
                <a:ea typeface="宋体" panose="02010600030101010101" pitchFamily="2" charset="-122"/>
              </a:rPr>
              <a:t>存货的单价。</a:t>
            </a:r>
            <a:endParaRPr lang="zh-CN" altLang="en-US" sz="2000" b="1" dirty="0">
              <a:latin typeface="Times New Roman" panose="02020603050405020304" pitchFamily="18" charset="0"/>
              <a:ea typeface="宋体" panose="02010600030101010101" pitchFamily="2" charset="-122"/>
            </a:endParaRPr>
          </a:p>
          <a:p>
            <a:pPr>
              <a:lnSpc>
                <a:spcPct val="150000"/>
              </a:lnSpc>
            </a:pPr>
            <a:endParaRPr lang="zh-CN" altLang="en-US" sz="2000" b="1" dirty="0">
              <a:latin typeface="Times New Roman" panose="02020603050405020304" pitchFamily="18" charset="0"/>
              <a:ea typeface="宋体" panose="02010600030101010101" pitchFamily="2" charset="-122"/>
            </a:endParaRPr>
          </a:p>
        </p:txBody>
      </p:sp>
      <p:sp>
        <p:nvSpPr>
          <p:cNvPr id="64678"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64679" name="Rectangle 17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4680"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4682"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4684"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4685" name="Object 7"/>
          <p:cNvGraphicFramePr/>
          <p:nvPr/>
        </p:nvGraphicFramePr>
        <p:xfrm>
          <a:off x="2971800" y="2004060"/>
          <a:ext cx="1524000" cy="392113"/>
        </p:xfrm>
        <a:graphic>
          <a:graphicData uri="http://schemas.openxmlformats.org/presentationml/2006/ole">
            <mc:AlternateContent xmlns:mc="http://schemas.openxmlformats.org/markup-compatibility/2006">
              <mc:Choice xmlns:v="urn:schemas-microsoft-com:vml" Requires="v">
                <p:oleObj spid="_x0000_s3094" name="" r:id="rId1" imgW="965200" imgH="254000" progId="Equation.3">
                  <p:embed/>
                </p:oleObj>
              </mc:Choice>
              <mc:Fallback>
                <p:oleObj name="" r:id="rId1" imgW="965200" imgH="254000" progId="Equation.3">
                  <p:embed/>
                  <p:pic>
                    <p:nvPicPr>
                      <p:cNvPr id="0" name="图片 3093"/>
                      <p:cNvPicPr/>
                      <p:nvPr/>
                    </p:nvPicPr>
                    <p:blipFill>
                      <a:blip r:embed="rId2"/>
                      <a:stretch>
                        <a:fillRect/>
                      </a:stretch>
                    </p:blipFill>
                    <p:spPr>
                      <a:xfrm>
                        <a:off x="2971800" y="2004060"/>
                        <a:ext cx="1524000" cy="392113"/>
                      </a:xfrm>
                      <a:prstGeom prst="rect">
                        <a:avLst/>
                      </a:prstGeom>
                      <a:noFill/>
                      <a:ln w="38100">
                        <a:noFill/>
                        <a:miter/>
                      </a:ln>
                    </p:spPr>
                  </p:pic>
                </p:oleObj>
              </mc:Fallback>
            </mc:AlternateContent>
          </a:graphicData>
        </a:graphic>
      </p:graphicFrame>
      <p:sp>
        <p:nvSpPr>
          <p:cNvPr id="64686" name="Rectangle 10"/>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4687" name="Object 9"/>
          <p:cNvGraphicFramePr/>
          <p:nvPr/>
        </p:nvGraphicFramePr>
        <p:xfrm>
          <a:off x="2743200" y="2844165"/>
          <a:ext cx="1066800" cy="714375"/>
        </p:xfrm>
        <a:graphic>
          <a:graphicData uri="http://schemas.openxmlformats.org/presentationml/2006/ole">
            <mc:AlternateContent xmlns:mc="http://schemas.openxmlformats.org/markup-compatibility/2006">
              <mc:Choice xmlns:v="urn:schemas-microsoft-com:vml" Requires="v">
                <p:oleObj spid="_x0000_s3095" name="" r:id="rId3" imgW="622300" imgH="419100" progId="Equation.3">
                  <p:embed/>
                </p:oleObj>
              </mc:Choice>
              <mc:Fallback>
                <p:oleObj name="" r:id="rId3" imgW="622300" imgH="419100" progId="Equation.3">
                  <p:embed/>
                  <p:pic>
                    <p:nvPicPr>
                      <p:cNvPr id="0" name="图片 3094"/>
                      <p:cNvPicPr/>
                      <p:nvPr/>
                    </p:nvPicPr>
                    <p:blipFill>
                      <a:blip r:embed="rId4"/>
                      <a:stretch>
                        <a:fillRect/>
                      </a:stretch>
                    </p:blipFill>
                    <p:spPr>
                      <a:xfrm>
                        <a:off x="2743200" y="2844165"/>
                        <a:ext cx="1066800" cy="714375"/>
                      </a:xfrm>
                      <a:prstGeom prst="rect">
                        <a:avLst/>
                      </a:prstGeom>
                      <a:noFill/>
                      <a:ln w="38100">
                        <a:noFill/>
                        <a:miter/>
                      </a:ln>
                    </p:spPr>
                  </p:pic>
                </p:oleObj>
              </mc:Fallback>
            </mc:AlternateContent>
          </a:graphicData>
        </a:graphic>
      </p:graphicFrame>
      <p:sp>
        <p:nvSpPr>
          <p:cNvPr id="64688" name="Rectangle 1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4689" name="Object 11"/>
          <p:cNvGraphicFramePr/>
          <p:nvPr/>
        </p:nvGraphicFramePr>
        <p:xfrm>
          <a:off x="3311843" y="3743325"/>
          <a:ext cx="1148715" cy="593725"/>
        </p:xfrm>
        <a:graphic>
          <a:graphicData uri="http://schemas.openxmlformats.org/presentationml/2006/ole">
            <mc:AlternateContent xmlns:mc="http://schemas.openxmlformats.org/markup-compatibility/2006">
              <mc:Choice xmlns:v="urn:schemas-microsoft-com:vml" Requires="v">
                <p:oleObj spid="_x0000_s3096" name="" r:id="rId5" imgW="812800" imgH="419100" progId="Equation.3">
                  <p:embed/>
                </p:oleObj>
              </mc:Choice>
              <mc:Fallback>
                <p:oleObj name="" r:id="rId5" imgW="812800" imgH="419100" progId="Equation.3">
                  <p:embed/>
                  <p:pic>
                    <p:nvPicPr>
                      <p:cNvPr id="0" name="图片 3095"/>
                      <p:cNvPicPr/>
                      <p:nvPr/>
                    </p:nvPicPr>
                    <p:blipFill>
                      <a:blip r:embed="rId6"/>
                      <a:stretch>
                        <a:fillRect/>
                      </a:stretch>
                    </p:blipFill>
                    <p:spPr>
                      <a:xfrm>
                        <a:off x="3311843" y="3743325"/>
                        <a:ext cx="1148715" cy="593725"/>
                      </a:xfrm>
                      <a:prstGeom prst="rect">
                        <a:avLst/>
                      </a:prstGeom>
                      <a:noFill/>
                      <a:ln w="38100">
                        <a:noFill/>
                        <a:miter/>
                      </a:ln>
                    </p:spPr>
                  </p:pic>
                </p:oleObj>
              </mc:Fallback>
            </mc:AlternateContent>
          </a:graphicData>
        </a:graphic>
      </p:graphicFrame>
      <p:sp>
        <p:nvSpPr>
          <p:cNvPr id="64690" name="Rectangle 1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4691" name="Object 13"/>
          <p:cNvGraphicFramePr/>
          <p:nvPr/>
        </p:nvGraphicFramePr>
        <p:xfrm>
          <a:off x="3167698" y="2506028"/>
          <a:ext cx="1665605" cy="409575"/>
        </p:xfrm>
        <a:graphic>
          <a:graphicData uri="http://schemas.openxmlformats.org/presentationml/2006/ole">
            <mc:AlternateContent xmlns:mc="http://schemas.openxmlformats.org/markup-compatibility/2006">
              <mc:Choice xmlns:v="urn:schemas-microsoft-com:vml" Requires="v">
                <p:oleObj spid="_x0000_s3097" name="" r:id="rId7" imgW="914400" imgH="228600" progId="Equation.3">
                  <p:embed/>
                </p:oleObj>
              </mc:Choice>
              <mc:Fallback>
                <p:oleObj name="" r:id="rId7" imgW="914400" imgH="228600" progId="Equation.3">
                  <p:embed/>
                  <p:pic>
                    <p:nvPicPr>
                      <p:cNvPr id="0" name="图片 3096"/>
                      <p:cNvPicPr/>
                      <p:nvPr/>
                    </p:nvPicPr>
                    <p:blipFill>
                      <a:blip r:embed="rId8"/>
                      <a:stretch>
                        <a:fillRect/>
                      </a:stretch>
                    </p:blipFill>
                    <p:spPr>
                      <a:xfrm>
                        <a:off x="3167698" y="2506028"/>
                        <a:ext cx="1665605" cy="409575"/>
                      </a:xfrm>
                      <a:prstGeom prst="rect">
                        <a:avLst/>
                      </a:prstGeom>
                      <a:noFill/>
                      <a:ln w="38100">
                        <a:noFill/>
                        <a:miter/>
                      </a:ln>
                    </p:spPr>
                  </p:pic>
                </p:oleObj>
              </mc:Fallback>
            </mc:AlternateContent>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129540" y="152400"/>
                <a:ext cx="8822055" cy="6156960"/>
              </a:xfrm>
            </p:spPr>
            <p:txBody>
              <a:bodyPr/>
              <a:p>
                <a:pPr>
                  <a:lnSpc>
                    <a:spcPct val="150000"/>
                  </a:lnSpc>
                </a:pPr>
                <a:r>
                  <a:rPr lang="zh-CN" altLang="en-US" sz="2000" b="1">
                    <a:solidFill>
                      <a:srgbClr val="FF0000"/>
                    </a:solidFill>
                  </a:rPr>
                  <a:t>例题8-12：</a:t>
                </a:r>
                <a:endParaRPr lang="zh-CN" altLang="en-US" sz="2000" b="1">
                  <a:solidFill>
                    <a:srgbClr val="FF0000"/>
                  </a:solidFill>
                </a:endParaRPr>
              </a:p>
              <a:p>
                <a:pPr marL="0" indent="0">
                  <a:lnSpc>
                    <a:spcPct val="150000"/>
                  </a:lnSpc>
                  <a:buNone/>
                </a:pPr>
                <a:r>
                  <a:rPr lang="zh-CN" altLang="en-US" sz="2000" b="1"/>
                  <a:t>假设崇博公司每年所需的原材料为80 000千克，单位成本为15元/千克。每次订货的变动成本为20元，单位变动储存成本为0.8元/千克。一年按360天计算。则：</a:t>
                </a:r>
                <a:endParaRPr lang="zh-CN" altLang="en-US" sz="2000" b="1"/>
              </a:p>
              <a:p>
                <a:pPr marL="0" indent="0">
                  <a:lnSpc>
                    <a:spcPct val="150000"/>
                  </a:lnSpc>
                  <a:buNone/>
                </a:pPr>
                <a:r>
                  <a:rPr lang="zh-CN" altLang="en-US" sz="2000" b="1"/>
                  <a:t>存货的经济批量Q</a:t>
                </a:r>
                <a:r>
                  <a:rPr lang="en-US" altLang="zh-CN" sz="2000" b="1"/>
                  <a:t>*</a:t>
                </a:r>
                <a:r>
                  <a:rPr lang="zh-CN" altLang="en-US" sz="2000" b="1"/>
                  <a:t>＝</a:t>
                </a:r>
                <a14:m>
                  <m:oMath xmlns:m="http://schemas.openxmlformats.org/officeDocument/2006/math">
                    <m:rad>
                      <m:radPr>
                        <m:degHide m:val="on"/>
                        <m:ctrlPr>
                          <a:rPr lang="en-US" altLang="zh-CN" sz="2000" b="1" i="1">
                            <a:latin typeface="Cambria Math" panose="02040503050406030204" charset="0"/>
                            <a:cs typeface="Cambria Math" panose="02040503050406030204" charset="0"/>
                          </a:rPr>
                        </m:ctrlPr>
                      </m:radPr>
                      <m:deg/>
                      <m:e>
                        <m:r>
                          <a:rPr lang="en-US" altLang="zh-CN" sz="2000" b="1" i="1">
                            <a:latin typeface="Cambria Math" panose="02040503050406030204" charset="0"/>
                            <a:cs typeface="Cambria Math" panose="02040503050406030204" charset="0"/>
                          </a:rPr>
                          <m:t>𝟐𝑨𝑩</m:t>
                        </m:r>
                        <m:r>
                          <a:rPr lang="en-US" altLang="zh-CN" sz="2000" b="1" i="1">
                            <a:latin typeface="Cambria Math" panose="02040503050406030204" charset="0"/>
                            <a:cs typeface="Cambria Math" panose="02040503050406030204" charset="0"/>
                          </a:rPr>
                          <m:t>/</m:t>
                        </m:r>
                        <m:r>
                          <a:rPr lang="en-US" altLang="zh-CN" sz="2000" b="1" i="1">
                            <a:latin typeface="Cambria Math" panose="02040503050406030204" charset="0"/>
                            <a:cs typeface="Cambria Math" panose="02040503050406030204" charset="0"/>
                          </a:rPr>
                          <m:t>𝑪</m:t>
                        </m:r>
                      </m:e>
                    </m:rad>
                  </m:oMath>
                </a14:m>
                <a:r>
                  <a:rPr lang="en-US" altLang="zh-CN" sz="2000" b="1"/>
                  <a:t>=</a:t>
                </a:r>
                <a14:m>
                  <m:oMathPara xmlns:m="http://schemas.openxmlformats.org/officeDocument/2006/math">
                    <m:oMathParaPr>
                      <m:jc m:val="centerGroup"/>
                    </m:oMathParaPr>
                    <m:oMath xmlns:m="http://schemas.openxmlformats.org/officeDocument/2006/math">
                      <m:rad>
                        <m:radPr>
                          <m:degHide m:val="on"/>
                          <m:ctrlPr>
                            <a:rPr lang="en-US" altLang="zh-CN" sz="2000" b="1" i="1">
                              <a:latin typeface="Cambria Math" panose="02040503050406030204" charset="0"/>
                              <a:cs typeface="Cambria Math" panose="02040503050406030204" charset="0"/>
                            </a:rPr>
                          </m:ctrlPr>
                        </m:radPr>
                        <m:deg/>
                        <m:e>
                          <m:r>
                            <a:rPr lang="en-US" altLang="zh-CN" sz="2000" b="1" i="1">
                              <a:latin typeface="Cambria Math" panose="02040503050406030204" charset="0"/>
                              <a:cs typeface="Cambria Math" panose="02040503050406030204" charset="0"/>
                            </a:rPr>
                            <m:t>𝟐</m:t>
                          </m:r>
                          <m:r>
                            <a:rPr lang="en-US" altLang="zh-CN" sz="2000" b="1" i="1">
                              <a:latin typeface="Cambria Math" panose="02040503050406030204" charset="0"/>
                              <a:cs typeface="Cambria Math" panose="02040503050406030204" charset="0"/>
                            </a:rPr>
                            <m:t>×</m:t>
                          </m:r>
                          <m:r>
                            <a:rPr lang="en-US" altLang="zh-CN" sz="2000" b="1" i="1">
                              <a:latin typeface="Cambria Math" panose="02040503050406030204" charset="0"/>
                              <a:cs typeface="Cambria Math" panose="02040503050406030204" charset="0"/>
                            </a:rPr>
                            <m:t>𝟖𝟎𝟎𝟎𝟎</m:t>
                          </m:r>
                          <m:r>
                            <a:rPr lang="en-US" altLang="zh-CN" sz="2000" b="1" i="1">
                              <a:latin typeface="Cambria Math" panose="02040503050406030204" charset="0"/>
                              <a:cs typeface="Cambria Math" panose="02040503050406030204" charset="0"/>
                            </a:rPr>
                            <m:t>×</m:t>
                          </m:r>
                          <m:r>
                            <a:rPr lang="en-US" altLang="zh-CN" sz="2000" b="1" i="1">
                              <a:latin typeface="Cambria Math" panose="02040503050406030204" charset="0"/>
                              <a:cs typeface="Cambria Math" panose="02040503050406030204" charset="0"/>
                            </a:rPr>
                            <m:t>𝟐𝟎</m:t>
                          </m:r>
                          <m:r>
                            <a:rPr lang="en-US" altLang="zh-CN" sz="2000" b="1" i="1">
                              <a:latin typeface="Cambria Math" panose="02040503050406030204" charset="0"/>
                              <a:cs typeface="Cambria Math" panose="02040503050406030204" charset="0"/>
                            </a:rPr>
                            <m:t>/</m:t>
                          </m:r>
                          <m:r>
                            <a:rPr lang="en-US" altLang="zh-CN" sz="2000" b="1" i="1">
                              <a:latin typeface="Cambria Math" panose="02040503050406030204" charset="0"/>
                              <a:cs typeface="Cambria Math" panose="02040503050406030204" charset="0"/>
                            </a:rPr>
                            <m:t>𝟎</m:t>
                          </m:r>
                          <m:r>
                            <a:rPr lang="en-US" altLang="zh-CN" sz="2000" b="1" i="1">
                              <a:latin typeface="Cambria Math" panose="02040503050406030204" charset="0"/>
                              <a:cs typeface="Cambria Math" panose="02040503050406030204" charset="0"/>
                            </a:rPr>
                            <m:t>.</m:t>
                          </m:r>
                          <m:r>
                            <a:rPr lang="en-US" altLang="zh-CN" sz="2000" b="1" i="1">
                              <a:latin typeface="Cambria Math" panose="02040503050406030204" charset="0"/>
                              <a:cs typeface="Cambria Math" panose="02040503050406030204" charset="0"/>
                            </a:rPr>
                            <m:t>𝟖</m:t>
                          </m:r>
                        </m:e>
                      </m:rad>
                    </m:oMath>
                  </m:oMathPara>
                </a14:m>
                <a:r>
                  <a:rPr lang="en-US" altLang="zh-CN" sz="2000" b="1">
                    <a:sym typeface="+mn-ea"/>
                  </a:rPr>
                  <a:t>=</a:t>
                </a:r>
                <a:r>
                  <a:rPr lang="zh-CN" altLang="en-US" sz="2000" b="1"/>
                  <a:t>2 000（千克）</a:t>
                </a:r>
                <a:endParaRPr lang="zh-CN" altLang="en-US" sz="2000" b="1"/>
              </a:p>
              <a:p>
                <a:pPr marL="0" indent="0">
                  <a:lnSpc>
                    <a:spcPct val="150000"/>
                  </a:lnSpc>
                  <a:buNone/>
                </a:pPr>
                <a:r>
                  <a:rPr lang="zh-CN" altLang="en-US" sz="2000" b="1"/>
                  <a:t>与经济订货存批量相关的总成本TC=</a:t>
                </a:r>
                <a14:m>
                  <m:oMath xmlns:m="http://schemas.openxmlformats.org/officeDocument/2006/math">
                    <m:rad>
                      <m:radPr>
                        <m:degHide m:val="on"/>
                        <m:ctrlPr>
                          <a:rPr lang="en-US" altLang="zh-CN" sz="2000" b="1" i="1">
                            <a:latin typeface="Cambria Math" panose="02040503050406030204" charset="0"/>
                            <a:cs typeface="Cambria Math" panose="02040503050406030204" charset="0"/>
                          </a:rPr>
                        </m:ctrlPr>
                      </m:radPr>
                      <m:deg/>
                      <m:e>
                        <m:r>
                          <a:rPr lang="en-US" altLang="zh-CN" sz="2000" b="1" i="1">
                            <a:latin typeface="Cambria Math" panose="02040503050406030204" charset="0"/>
                            <a:cs typeface="Cambria Math" panose="02040503050406030204" charset="0"/>
                          </a:rPr>
                          <m:t>𝟐</m:t>
                        </m:r>
                        <m:r>
                          <a:rPr lang="en-US" altLang="zh-CN" sz="2000" b="1" i="1">
                            <a:latin typeface="Cambria Math" panose="02040503050406030204" charset="0"/>
                            <a:cs typeface="Cambria Math" panose="02040503050406030204" charset="0"/>
                          </a:rPr>
                          <m:t>𝑨𝑩𝑪</m:t>
                        </m:r>
                      </m:e>
                    </m:rad>
                  </m:oMath>
                </a14:m>
                <a:r>
                  <a:rPr lang="en-US" altLang="zh-CN" sz="2000" b="1"/>
                  <a:t> </a:t>
                </a:r>
                <a:r>
                  <a:rPr lang="zh-CN" altLang="en-US" sz="2000" b="1"/>
                  <a:t>=</a:t>
                </a:r>
                <a14:m>
                  <m:oMath xmlns:m="http://schemas.openxmlformats.org/officeDocument/2006/math">
                    <m:rad>
                      <m:radPr>
                        <m:degHide m:val="on"/>
                        <m:ctrlPr>
                          <a:rPr lang="en-US" altLang="zh-CN" sz="2000" b="1" i="1">
                            <a:latin typeface="Cambria Math" panose="02040503050406030204" charset="0"/>
                            <a:cs typeface="Cambria Math" panose="02040503050406030204" charset="0"/>
                          </a:rPr>
                        </m:ctrlPr>
                      </m:radPr>
                      <m:deg/>
                      <m:e>
                        <m:r>
                          <a:rPr lang="en-US" altLang="zh-CN" sz="2000" b="1" i="1">
                            <a:latin typeface="Cambria Math" panose="02040503050406030204" charset="0"/>
                            <a:cs typeface="Cambria Math" panose="02040503050406030204" charset="0"/>
                          </a:rPr>
                          <m:t>𝟐</m:t>
                        </m:r>
                        <m:r>
                          <a:rPr lang="en-US" altLang="zh-CN" sz="2000" b="1" i="1">
                            <a:latin typeface="Cambria Math" panose="02040503050406030204" charset="0"/>
                            <a:cs typeface="Cambria Math" panose="02040503050406030204" charset="0"/>
                          </a:rPr>
                          <m:t>×</m:t>
                        </m:r>
                        <m:r>
                          <a:rPr lang="en-US" altLang="zh-CN" sz="2000" b="1" i="1">
                            <a:latin typeface="Cambria Math" panose="02040503050406030204" charset="0"/>
                            <a:cs typeface="Cambria Math" panose="02040503050406030204" charset="0"/>
                          </a:rPr>
                          <m:t>𝟖𝟎𝟎𝟎𝟎</m:t>
                        </m:r>
                        <m:r>
                          <a:rPr lang="en-US" altLang="zh-CN" sz="2000" b="1" i="1">
                            <a:latin typeface="Cambria Math" panose="02040503050406030204" charset="0"/>
                            <a:cs typeface="Cambria Math" panose="02040503050406030204" charset="0"/>
                          </a:rPr>
                          <m:t>×</m:t>
                        </m:r>
                        <m:r>
                          <a:rPr lang="en-US" altLang="zh-CN" sz="2000" b="1" i="1">
                            <a:latin typeface="Cambria Math" panose="02040503050406030204" charset="0"/>
                            <a:cs typeface="Cambria Math" panose="02040503050406030204" charset="0"/>
                          </a:rPr>
                          <m:t>𝟐𝟎</m:t>
                        </m:r>
                        <m:r>
                          <a:rPr lang="en-US" altLang="zh-CN" sz="2000" b="1" i="1">
                            <a:latin typeface="Cambria Math" panose="02040503050406030204" charset="0"/>
                            <a:cs typeface="Cambria Math" panose="02040503050406030204" charset="0"/>
                          </a:rPr>
                          <m:t>×</m:t>
                        </m:r>
                        <m:r>
                          <a:rPr lang="en-US" altLang="zh-CN" sz="2000" b="1" i="1">
                            <a:latin typeface="Cambria Math" panose="02040503050406030204" charset="0"/>
                            <a:cs typeface="Cambria Math" panose="02040503050406030204" charset="0"/>
                          </a:rPr>
                          <m:t>𝟎</m:t>
                        </m:r>
                        <m:r>
                          <a:rPr lang="en-US" altLang="zh-CN" sz="2000" b="1" i="1">
                            <a:latin typeface="Cambria Math" panose="02040503050406030204" charset="0"/>
                            <a:cs typeface="Cambria Math" panose="02040503050406030204" charset="0"/>
                          </a:rPr>
                          <m:t>.</m:t>
                        </m:r>
                        <m:r>
                          <a:rPr lang="en-US" altLang="zh-CN" sz="2000" b="1" i="1">
                            <a:latin typeface="Cambria Math" panose="02040503050406030204" charset="0"/>
                            <a:cs typeface="Cambria Math" panose="02040503050406030204" charset="0"/>
                          </a:rPr>
                          <m:t>𝟖</m:t>
                        </m:r>
                      </m:e>
                    </m:rad>
                  </m:oMath>
                </a14:m>
                <a:endParaRPr lang="en-US" altLang="zh-CN" sz="2000" b="1" i="1">
                  <a:latin typeface="Cambria Math" panose="02040503050406030204" charset="0"/>
                  <a:cs typeface="Cambria Math" panose="02040503050406030204" charset="0"/>
                </a:endParaRPr>
              </a:p>
              <a:p>
                <a:pPr marL="0" indent="0">
                  <a:lnSpc>
                    <a:spcPct val="150000"/>
                  </a:lnSpc>
                  <a:buNone/>
                </a:pPr>
                <a:r>
                  <a:rPr lang="en-US" altLang="zh-CN" sz="2000" b="1" i="1">
                    <a:latin typeface="Cambria Math" panose="02040503050406030204" charset="0"/>
                    <a:cs typeface="Cambria Math" panose="02040503050406030204" charset="0"/>
                  </a:rPr>
                  <a:t>                                                                    </a:t>
                </a:r>
                <a:r>
                  <a:rPr lang="zh-CN" altLang="en-US" sz="2000" b="1"/>
                  <a:t>＝1 600（元）</a:t>
                </a:r>
                <a:endParaRPr lang="zh-CN" altLang="en-US" sz="2000" b="1"/>
              </a:p>
              <a:p>
                <a:pPr marL="0" indent="0">
                  <a:lnSpc>
                    <a:spcPct val="150000"/>
                  </a:lnSpc>
                  <a:buNone/>
                </a:pPr>
                <a:r>
                  <a:rPr lang="zh-CN" altLang="en-US" sz="2000" b="1"/>
                  <a:t>最佳订货次数（N</a:t>
                </a:r>
                <a:r>
                  <a:rPr lang="en-US" altLang="zh-CN" sz="2000" b="1"/>
                  <a:t>*</a:t>
                </a:r>
                <a:r>
                  <a:rPr lang="zh-CN" altLang="en-US" sz="2000" b="1"/>
                  <a:t>）＝A/Q＝80 000/2 000＝40（次）</a:t>
                </a:r>
                <a:endParaRPr lang="zh-CN" altLang="en-US" sz="2000" b="1"/>
              </a:p>
              <a:p>
                <a:pPr marL="0" indent="0">
                  <a:lnSpc>
                    <a:spcPct val="150000"/>
                  </a:lnSpc>
                  <a:buNone/>
                </a:pPr>
                <a:r>
                  <a:rPr lang="zh-CN" altLang="en-US" sz="2000" b="1"/>
                  <a:t>最佳订货周期＝360/N</a:t>
                </a:r>
                <a:r>
                  <a:rPr lang="en-US" altLang="zh-CN" sz="2000" b="1"/>
                  <a:t>*</a:t>
                </a:r>
                <a:r>
                  <a:rPr lang="zh-CN" altLang="en-US" sz="2000" b="1"/>
                  <a:t>＝360/40＝9（天）</a:t>
                </a:r>
                <a:endParaRPr lang="zh-CN" altLang="en-US" sz="2000" b="1"/>
              </a:p>
              <a:p>
                <a:pPr marL="0" indent="0">
                  <a:lnSpc>
                    <a:spcPct val="150000"/>
                  </a:lnSpc>
                  <a:buNone/>
                </a:pPr>
                <a:r>
                  <a:rPr lang="zh-CN" altLang="en-US" sz="2000" b="1"/>
                  <a:t>经济批量平均占用资金（W）＝2 000/215＝15 000（元）</a:t>
                </a:r>
                <a:endParaRPr lang="zh-CN" altLang="en-US" sz="2000" b="1"/>
              </a:p>
              <a:p>
                <a:pPr marL="0" indent="0">
                  <a:lnSpc>
                    <a:spcPct val="150000"/>
                  </a:lnSpc>
                  <a:buNone/>
                </a:pPr>
                <a:r>
                  <a:rPr lang="zh-CN" altLang="en-US" sz="2000" b="1"/>
                  <a:t>在经济订货批量下，变动订货成本＝40×20＝800（元）；变动储存成本＝</a:t>
                </a:r>
                <a14:m>
                  <m:oMath xmlns:m="http://schemas.openxmlformats.org/officeDocument/2006/math">
                    <m:f>
                      <m:fPr>
                        <m:ctrlPr>
                          <a:rPr lang="en-US" altLang="zh-CN" sz="2000" b="1" i="1">
                            <a:latin typeface="Cambria Math" panose="02040503050406030204" charset="0"/>
                            <a:cs typeface="Cambria Math" panose="02040503050406030204" charset="0"/>
                          </a:rPr>
                        </m:ctrlPr>
                      </m:fPr>
                      <m:num>
                        <m:r>
                          <a:rPr lang="en-US" altLang="zh-CN" sz="2000" b="1" i="1">
                            <a:latin typeface="Cambria Math" panose="02040503050406030204" charset="0"/>
                            <a:cs typeface="Cambria Math" panose="02040503050406030204" charset="0"/>
                          </a:rPr>
                          <m:t>𝟐𝟎𝟎𝟎</m:t>
                        </m:r>
                      </m:num>
                      <m:den>
                        <m:r>
                          <a:rPr lang="en-US" altLang="zh-CN" sz="2000" b="1" i="1">
                            <a:latin typeface="Cambria Math" panose="02040503050406030204" charset="0"/>
                            <a:cs typeface="Cambria Math" panose="02040503050406030204" charset="0"/>
                          </a:rPr>
                          <m:t>𝟐</m:t>
                        </m:r>
                      </m:den>
                    </m:f>
                  </m:oMath>
                </a14:m>
                <a:r>
                  <a:rPr lang="zh-CN" altLang="en-US" sz="2000" b="1"/>
                  <a:t>×0.8＝800（元）</a:t>
                </a:r>
                <a:endParaRPr lang="zh-CN" altLang="en-US" sz="2000" b="1"/>
              </a:p>
            </p:txBody>
          </p:sp>
        </mc:Choice>
        <mc:Fallback>
          <p:sp>
            <p:nvSpPr>
              <p:cNvPr id="3" name="内容占位符 2"/>
              <p:cNvSpPr>
                <a:spLocks noRot="1" noChangeAspect="1" noMove="1" noResize="1" noEditPoints="1" noAdjustHandles="1" noChangeArrowheads="1" noChangeShapeType="1" noTextEdit="1"/>
              </p:cNvSpPr>
              <p:nvPr>
                <p:ph idx="1"/>
              </p:nvPr>
            </p:nvSpPr>
            <p:spPr>
              <a:xfrm>
                <a:off x="129540" y="152400"/>
                <a:ext cx="8822055" cy="6156960"/>
              </a:xfrm>
              <a:blipFill rotWithShape="1">
                <a:blip r:embed="rId1"/>
                <a:stretch>
                  <a:fillRect b="-2372"/>
                </a:stretch>
              </a:blipFill>
            </p:spPr>
            <p:txBody>
              <a:bodyPr/>
              <a:lstStyle/>
              <a:p>
                <a:r>
                  <a:rPr lang="zh-CN" altLang="en-US">
                    <a:noFill/>
                  </a:rPr>
                  <a:t> </a:t>
                </a:r>
              </a:p>
            </p:txBody>
          </p:sp>
        </mc:Fallback>
      </mc:AlternateContent>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Rectangle 2"/>
          <p:cNvSpPr>
            <a:spLocks noGrp="1"/>
          </p:cNvSpPr>
          <p:nvPr>
            <p:ph type="title"/>
          </p:nvPr>
        </p:nvSpPr>
        <p:spPr/>
        <p:txBody>
          <a:bodyPr wrap="square" lIns="91440" tIns="45720" rIns="91440" bIns="45720" anchor="ctr" anchorCtr="0"/>
          <a:p>
            <a:pPr algn="l" eaLnBrk="1" hangingPunct="1"/>
            <a:r>
              <a:rPr lang="zh-CN" altLang="en-US" sz="2400" i="0" dirty="0">
                <a:solidFill>
                  <a:srgbClr val="FF0000"/>
                </a:solidFill>
                <a:latin typeface="宋体" panose="02010600030101010101" pitchFamily="2" charset="-122"/>
                <a:ea typeface="宋体" panose="02010600030101010101" pitchFamily="2" charset="-122"/>
                <a:sym typeface="+mn-ea"/>
              </a:rPr>
              <a:t>（二）存在商业折扣情况下的采购决策</a:t>
            </a:r>
            <a:endParaRPr lang="zh-CN" altLang="en-US" sz="2400" i="0" dirty="0">
              <a:solidFill>
                <a:srgbClr val="FF0000"/>
              </a:solidFill>
              <a:latin typeface="宋体" panose="02010600030101010101" pitchFamily="2" charset="-122"/>
              <a:ea typeface="宋体" panose="02010600030101010101" pitchFamily="2" charset="-122"/>
              <a:sym typeface="+mn-ea"/>
            </a:endParaRPr>
          </a:p>
        </p:txBody>
      </p:sp>
      <p:grpSp>
        <p:nvGrpSpPr>
          <p:cNvPr id="68610" name="Group 12"/>
          <p:cNvGrpSpPr/>
          <p:nvPr/>
        </p:nvGrpSpPr>
        <p:grpSpPr>
          <a:xfrm rot="10082854">
            <a:off x="6127750" y="2644775"/>
            <a:ext cx="1196975" cy="303213"/>
            <a:chOff x="2598" y="1026"/>
            <a:chExt cx="957" cy="242"/>
          </a:xfrm>
        </p:grpSpPr>
        <p:grpSp>
          <p:nvGrpSpPr>
            <p:cNvPr id="68611" name="Group 13"/>
            <p:cNvGrpSpPr/>
            <p:nvPr/>
          </p:nvGrpSpPr>
          <p:grpSpPr>
            <a:xfrm rot="-9970459" flipH="1" flipV="1">
              <a:off x="2598" y="1026"/>
              <a:ext cx="957" cy="242"/>
              <a:chOff x="2532" y="1051"/>
              <a:chExt cx="893" cy="246"/>
            </a:xfrm>
          </p:grpSpPr>
          <p:grpSp>
            <p:nvGrpSpPr>
              <p:cNvPr id="68612" name="Group 14"/>
              <p:cNvGrpSpPr/>
              <p:nvPr/>
            </p:nvGrpSpPr>
            <p:grpSpPr>
              <a:xfrm>
                <a:off x="2532" y="1051"/>
                <a:ext cx="743" cy="185"/>
                <a:chOff x="1565" y="2568"/>
                <a:chExt cx="1118" cy="279"/>
              </a:xfrm>
            </p:grpSpPr>
            <p:sp>
              <p:nvSpPr>
                <p:cNvPr id="68613"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14"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15"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16"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8617" name="Group 19"/>
              <p:cNvGrpSpPr/>
              <p:nvPr/>
            </p:nvGrpSpPr>
            <p:grpSpPr>
              <a:xfrm rot="1353540">
                <a:off x="2682" y="1111"/>
                <a:ext cx="743" cy="186"/>
                <a:chOff x="1565" y="2568"/>
                <a:chExt cx="1118" cy="279"/>
              </a:xfrm>
            </p:grpSpPr>
            <p:sp>
              <p:nvSpPr>
                <p:cNvPr id="68618"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19"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20"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21"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8622" name="Group 24"/>
            <p:cNvGrpSpPr/>
            <p:nvPr/>
          </p:nvGrpSpPr>
          <p:grpSpPr>
            <a:xfrm rot="-9970459" flipH="1" flipV="1">
              <a:off x="2688" y="1056"/>
              <a:ext cx="784" cy="198"/>
              <a:chOff x="2532" y="1051"/>
              <a:chExt cx="893" cy="246"/>
            </a:xfrm>
          </p:grpSpPr>
          <p:grpSp>
            <p:nvGrpSpPr>
              <p:cNvPr id="68623" name="Group 25"/>
              <p:cNvGrpSpPr/>
              <p:nvPr/>
            </p:nvGrpSpPr>
            <p:grpSpPr>
              <a:xfrm>
                <a:off x="2532" y="1051"/>
                <a:ext cx="743" cy="185"/>
                <a:chOff x="1565" y="2568"/>
                <a:chExt cx="1118" cy="279"/>
              </a:xfrm>
            </p:grpSpPr>
            <p:sp>
              <p:nvSpPr>
                <p:cNvPr id="68624"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25"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26"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27"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8628" name="Group 30"/>
              <p:cNvGrpSpPr/>
              <p:nvPr/>
            </p:nvGrpSpPr>
            <p:grpSpPr>
              <a:xfrm rot="1353540">
                <a:off x="2682" y="1111"/>
                <a:ext cx="743" cy="186"/>
                <a:chOff x="1565" y="2568"/>
                <a:chExt cx="1118" cy="279"/>
              </a:xfrm>
            </p:grpSpPr>
            <p:sp>
              <p:nvSpPr>
                <p:cNvPr id="68629"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30"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31"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32"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8633" name="Group 35"/>
          <p:cNvGrpSpPr/>
          <p:nvPr/>
        </p:nvGrpSpPr>
        <p:grpSpPr>
          <a:xfrm rot="10082854">
            <a:off x="5032375" y="4465638"/>
            <a:ext cx="1198563" cy="303212"/>
            <a:chOff x="2598" y="1026"/>
            <a:chExt cx="957" cy="242"/>
          </a:xfrm>
        </p:grpSpPr>
        <p:grpSp>
          <p:nvGrpSpPr>
            <p:cNvPr id="68634" name="Group 36"/>
            <p:cNvGrpSpPr/>
            <p:nvPr/>
          </p:nvGrpSpPr>
          <p:grpSpPr>
            <a:xfrm rot="-9970459" flipH="1" flipV="1">
              <a:off x="2598" y="1026"/>
              <a:ext cx="957" cy="242"/>
              <a:chOff x="2532" y="1051"/>
              <a:chExt cx="893" cy="246"/>
            </a:xfrm>
          </p:grpSpPr>
          <p:grpSp>
            <p:nvGrpSpPr>
              <p:cNvPr id="68635" name="Group 37"/>
              <p:cNvGrpSpPr/>
              <p:nvPr/>
            </p:nvGrpSpPr>
            <p:grpSpPr>
              <a:xfrm>
                <a:off x="2532" y="1051"/>
                <a:ext cx="743" cy="185"/>
                <a:chOff x="1565" y="2568"/>
                <a:chExt cx="1118" cy="279"/>
              </a:xfrm>
            </p:grpSpPr>
            <p:sp>
              <p:nvSpPr>
                <p:cNvPr id="68636"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37"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38"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39"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8640" name="Group 42"/>
              <p:cNvGrpSpPr/>
              <p:nvPr/>
            </p:nvGrpSpPr>
            <p:grpSpPr>
              <a:xfrm rot="1353540">
                <a:off x="2682" y="1111"/>
                <a:ext cx="743" cy="186"/>
                <a:chOff x="1565" y="2568"/>
                <a:chExt cx="1118" cy="279"/>
              </a:xfrm>
            </p:grpSpPr>
            <p:sp>
              <p:nvSpPr>
                <p:cNvPr id="68641"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42"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43"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44"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8645" name="Group 47"/>
            <p:cNvGrpSpPr/>
            <p:nvPr/>
          </p:nvGrpSpPr>
          <p:grpSpPr>
            <a:xfrm rot="-9970459" flipH="1" flipV="1">
              <a:off x="2688" y="1056"/>
              <a:ext cx="784" cy="198"/>
              <a:chOff x="2532" y="1051"/>
              <a:chExt cx="893" cy="246"/>
            </a:xfrm>
          </p:grpSpPr>
          <p:grpSp>
            <p:nvGrpSpPr>
              <p:cNvPr id="68646" name="Group 48"/>
              <p:cNvGrpSpPr/>
              <p:nvPr/>
            </p:nvGrpSpPr>
            <p:grpSpPr>
              <a:xfrm>
                <a:off x="2532" y="1051"/>
                <a:ext cx="743" cy="185"/>
                <a:chOff x="1565" y="2568"/>
                <a:chExt cx="1118" cy="279"/>
              </a:xfrm>
            </p:grpSpPr>
            <p:sp>
              <p:nvSpPr>
                <p:cNvPr id="68647"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48"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49"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50"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8651" name="Group 53"/>
              <p:cNvGrpSpPr/>
              <p:nvPr/>
            </p:nvGrpSpPr>
            <p:grpSpPr>
              <a:xfrm rot="1353540">
                <a:off x="2682" y="1111"/>
                <a:ext cx="743" cy="186"/>
                <a:chOff x="1565" y="2568"/>
                <a:chExt cx="1118" cy="279"/>
              </a:xfrm>
            </p:grpSpPr>
            <p:sp>
              <p:nvSpPr>
                <p:cNvPr id="68652"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53"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54"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55"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8656" name="Group 58"/>
          <p:cNvGrpSpPr/>
          <p:nvPr/>
        </p:nvGrpSpPr>
        <p:grpSpPr>
          <a:xfrm rot="10082854">
            <a:off x="7407275" y="4464050"/>
            <a:ext cx="1196975" cy="303213"/>
            <a:chOff x="2598" y="1026"/>
            <a:chExt cx="957" cy="242"/>
          </a:xfrm>
        </p:grpSpPr>
        <p:grpSp>
          <p:nvGrpSpPr>
            <p:cNvPr id="68657" name="Group 59"/>
            <p:cNvGrpSpPr/>
            <p:nvPr/>
          </p:nvGrpSpPr>
          <p:grpSpPr>
            <a:xfrm rot="-9970459" flipH="1" flipV="1">
              <a:off x="2598" y="1026"/>
              <a:ext cx="957" cy="242"/>
              <a:chOff x="2532" y="1051"/>
              <a:chExt cx="893" cy="246"/>
            </a:xfrm>
          </p:grpSpPr>
          <p:grpSp>
            <p:nvGrpSpPr>
              <p:cNvPr id="68658" name="Group 60"/>
              <p:cNvGrpSpPr/>
              <p:nvPr/>
            </p:nvGrpSpPr>
            <p:grpSpPr>
              <a:xfrm>
                <a:off x="2532" y="1051"/>
                <a:ext cx="743" cy="185"/>
                <a:chOff x="1565" y="2568"/>
                <a:chExt cx="1118" cy="279"/>
              </a:xfrm>
            </p:grpSpPr>
            <p:sp>
              <p:nvSpPr>
                <p:cNvPr id="68659"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60"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61"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62"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8663" name="Group 65"/>
              <p:cNvGrpSpPr/>
              <p:nvPr/>
            </p:nvGrpSpPr>
            <p:grpSpPr>
              <a:xfrm rot="1353540">
                <a:off x="2682" y="1111"/>
                <a:ext cx="743" cy="186"/>
                <a:chOff x="1565" y="2568"/>
                <a:chExt cx="1118" cy="279"/>
              </a:xfrm>
            </p:grpSpPr>
            <p:sp>
              <p:nvSpPr>
                <p:cNvPr id="68664"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65"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66"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67"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8668" name="Group 70"/>
            <p:cNvGrpSpPr/>
            <p:nvPr/>
          </p:nvGrpSpPr>
          <p:grpSpPr>
            <a:xfrm rot="-9970459" flipH="1" flipV="1">
              <a:off x="2688" y="1056"/>
              <a:ext cx="784" cy="198"/>
              <a:chOff x="2532" y="1051"/>
              <a:chExt cx="893" cy="246"/>
            </a:xfrm>
          </p:grpSpPr>
          <p:grpSp>
            <p:nvGrpSpPr>
              <p:cNvPr id="68669" name="Group 71"/>
              <p:cNvGrpSpPr/>
              <p:nvPr/>
            </p:nvGrpSpPr>
            <p:grpSpPr>
              <a:xfrm>
                <a:off x="2532" y="1051"/>
                <a:ext cx="743" cy="185"/>
                <a:chOff x="1565" y="2568"/>
                <a:chExt cx="1118" cy="279"/>
              </a:xfrm>
            </p:grpSpPr>
            <p:sp>
              <p:nvSpPr>
                <p:cNvPr id="68670"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71"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72"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73"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8674" name="Group 76"/>
              <p:cNvGrpSpPr/>
              <p:nvPr/>
            </p:nvGrpSpPr>
            <p:grpSpPr>
              <a:xfrm rot="1353540">
                <a:off x="2682" y="1111"/>
                <a:ext cx="743" cy="186"/>
                <a:chOff x="1565" y="2568"/>
                <a:chExt cx="1118" cy="279"/>
              </a:xfrm>
            </p:grpSpPr>
            <p:sp>
              <p:nvSpPr>
                <p:cNvPr id="68675"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76"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77"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78"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8679" name="Group 81"/>
          <p:cNvGrpSpPr/>
          <p:nvPr/>
        </p:nvGrpSpPr>
        <p:grpSpPr>
          <a:xfrm>
            <a:off x="6675438" y="1809750"/>
            <a:ext cx="1196975" cy="303213"/>
            <a:chOff x="2598" y="1026"/>
            <a:chExt cx="957" cy="242"/>
          </a:xfrm>
        </p:grpSpPr>
        <p:grpSp>
          <p:nvGrpSpPr>
            <p:cNvPr id="68680" name="Group 82"/>
            <p:cNvGrpSpPr/>
            <p:nvPr/>
          </p:nvGrpSpPr>
          <p:grpSpPr>
            <a:xfrm rot="-9970459" flipH="1" flipV="1">
              <a:off x="2598" y="1026"/>
              <a:ext cx="957" cy="242"/>
              <a:chOff x="2532" y="1051"/>
              <a:chExt cx="893" cy="246"/>
            </a:xfrm>
          </p:grpSpPr>
          <p:grpSp>
            <p:nvGrpSpPr>
              <p:cNvPr id="68681" name="Group 83"/>
              <p:cNvGrpSpPr/>
              <p:nvPr/>
            </p:nvGrpSpPr>
            <p:grpSpPr>
              <a:xfrm>
                <a:off x="2532" y="1051"/>
                <a:ext cx="743" cy="185"/>
                <a:chOff x="1565" y="2568"/>
                <a:chExt cx="1118" cy="279"/>
              </a:xfrm>
            </p:grpSpPr>
            <p:sp>
              <p:nvSpPr>
                <p:cNvPr id="68682"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83"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84"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85"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8686" name="Group 88"/>
              <p:cNvGrpSpPr/>
              <p:nvPr/>
            </p:nvGrpSpPr>
            <p:grpSpPr>
              <a:xfrm rot="1353540">
                <a:off x="2682" y="1111"/>
                <a:ext cx="743" cy="186"/>
                <a:chOff x="1565" y="2568"/>
                <a:chExt cx="1118" cy="279"/>
              </a:xfrm>
            </p:grpSpPr>
            <p:sp>
              <p:nvSpPr>
                <p:cNvPr id="68687"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88"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89"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90"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8691" name="Group 93"/>
            <p:cNvGrpSpPr/>
            <p:nvPr/>
          </p:nvGrpSpPr>
          <p:grpSpPr>
            <a:xfrm rot="-9970459" flipH="1" flipV="1">
              <a:off x="2688" y="1056"/>
              <a:ext cx="784" cy="198"/>
              <a:chOff x="2532" y="1051"/>
              <a:chExt cx="893" cy="246"/>
            </a:xfrm>
          </p:grpSpPr>
          <p:grpSp>
            <p:nvGrpSpPr>
              <p:cNvPr id="68692" name="Group 94"/>
              <p:cNvGrpSpPr/>
              <p:nvPr/>
            </p:nvGrpSpPr>
            <p:grpSpPr>
              <a:xfrm>
                <a:off x="2532" y="1051"/>
                <a:ext cx="743" cy="185"/>
                <a:chOff x="1565" y="2568"/>
                <a:chExt cx="1118" cy="279"/>
              </a:xfrm>
            </p:grpSpPr>
            <p:sp>
              <p:nvSpPr>
                <p:cNvPr id="68693"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94"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95"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96"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8697" name="Group 99"/>
              <p:cNvGrpSpPr/>
              <p:nvPr/>
            </p:nvGrpSpPr>
            <p:grpSpPr>
              <a:xfrm rot="1353540">
                <a:off x="2682" y="1111"/>
                <a:ext cx="743" cy="186"/>
                <a:chOff x="1565" y="2568"/>
                <a:chExt cx="1118" cy="279"/>
              </a:xfrm>
            </p:grpSpPr>
            <p:sp>
              <p:nvSpPr>
                <p:cNvPr id="68698"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699"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00"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01"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8702" name="Group 104"/>
          <p:cNvGrpSpPr/>
          <p:nvPr/>
        </p:nvGrpSpPr>
        <p:grpSpPr>
          <a:xfrm rot="344040">
            <a:off x="7958138" y="3644900"/>
            <a:ext cx="1198562" cy="303213"/>
            <a:chOff x="2598" y="1026"/>
            <a:chExt cx="957" cy="242"/>
          </a:xfrm>
        </p:grpSpPr>
        <p:grpSp>
          <p:nvGrpSpPr>
            <p:cNvPr id="68703" name="Group 105"/>
            <p:cNvGrpSpPr/>
            <p:nvPr/>
          </p:nvGrpSpPr>
          <p:grpSpPr>
            <a:xfrm rot="-9970459" flipH="1" flipV="1">
              <a:off x="2598" y="1026"/>
              <a:ext cx="957" cy="242"/>
              <a:chOff x="2532" y="1051"/>
              <a:chExt cx="893" cy="246"/>
            </a:xfrm>
          </p:grpSpPr>
          <p:grpSp>
            <p:nvGrpSpPr>
              <p:cNvPr id="68704" name="Group 106"/>
              <p:cNvGrpSpPr/>
              <p:nvPr/>
            </p:nvGrpSpPr>
            <p:grpSpPr>
              <a:xfrm>
                <a:off x="2532" y="1051"/>
                <a:ext cx="743" cy="185"/>
                <a:chOff x="1565" y="2568"/>
                <a:chExt cx="1118" cy="279"/>
              </a:xfrm>
            </p:grpSpPr>
            <p:sp>
              <p:nvSpPr>
                <p:cNvPr id="68705"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06"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07"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08"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8709" name="Group 111"/>
              <p:cNvGrpSpPr/>
              <p:nvPr/>
            </p:nvGrpSpPr>
            <p:grpSpPr>
              <a:xfrm rot="1353540">
                <a:off x="2682" y="1111"/>
                <a:ext cx="743" cy="186"/>
                <a:chOff x="1565" y="2568"/>
                <a:chExt cx="1118" cy="279"/>
              </a:xfrm>
            </p:grpSpPr>
            <p:sp>
              <p:nvSpPr>
                <p:cNvPr id="68710"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11"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12"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13"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8714" name="Group 116"/>
            <p:cNvGrpSpPr/>
            <p:nvPr/>
          </p:nvGrpSpPr>
          <p:grpSpPr>
            <a:xfrm rot="-9970459" flipH="1" flipV="1">
              <a:off x="2688" y="1056"/>
              <a:ext cx="784" cy="198"/>
              <a:chOff x="2532" y="1051"/>
              <a:chExt cx="893" cy="246"/>
            </a:xfrm>
          </p:grpSpPr>
          <p:grpSp>
            <p:nvGrpSpPr>
              <p:cNvPr id="68715" name="Group 117"/>
              <p:cNvGrpSpPr/>
              <p:nvPr/>
            </p:nvGrpSpPr>
            <p:grpSpPr>
              <a:xfrm>
                <a:off x="2532" y="1051"/>
                <a:ext cx="743" cy="185"/>
                <a:chOff x="1565" y="2568"/>
                <a:chExt cx="1118" cy="279"/>
              </a:xfrm>
            </p:grpSpPr>
            <p:sp>
              <p:nvSpPr>
                <p:cNvPr id="68716"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17"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18"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19"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8720" name="Group 122"/>
              <p:cNvGrpSpPr/>
              <p:nvPr/>
            </p:nvGrpSpPr>
            <p:grpSpPr>
              <a:xfrm rot="1353540">
                <a:off x="2682" y="1111"/>
                <a:ext cx="743" cy="186"/>
                <a:chOff x="1565" y="2568"/>
                <a:chExt cx="1118" cy="279"/>
              </a:xfrm>
            </p:grpSpPr>
            <p:sp>
              <p:nvSpPr>
                <p:cNvPr id="68721"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22"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23"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24"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8725" name="Group 127"/>
          <p:cNvGrpSpPr/>
          <p:nvPr/>
        </p:nvGrpSpPr>
        <p:grpSpPr>
          <a:xfrm rot="-232145">
            <a:off x="5551488" y="3617913"/>
            <a:ext cx="1235075" cy="331787"/>
            <a:chOff x="1824" y="2448"/>
            <a:chExt cx="987" cy="266"/>
          </a:xfrm>
        </p:grpSpPr>
        <p:grpSp>
          <p:nvGrpSpPr>
            <p:cNvPr id="68726" name="Group 128"/>
            <p:cNvGrpSpPr/>
            <p:nvPr/>
          </p:nvGrpSpPr>
          <p:grpSpPr>
            <a:xfrm rot="513316">
              <a:off x="1824" y="2448"/>
              <a:ext cx="957" cy="242"/>
              <a:chOff x="2598" y="1026"/>
              <a:chExt cx="957" cy="242"/>
            </a:xfrm>
          </p:grpSpPr>
          <p:grpSp>
            <p:nvGrpSpPr>
              <p:cNvPr id="68727" name="Group 129"/>
              <p:cNvGrpSpPr/>
              <p:nvPr/>
            </p:nvGrpSpPr>
            <p:grpSpPr>
              <a:xfrm rot="-9970459" flipH="1" flipV="1">
                <a:off x="2598" y="1026"/>
                <a:ext cx="957" cy="242"/>
                <a:chOff x="2532" y="1051"/>
                <a:chExt cx="893" cy="246"/>
              </a:xfrm>
            </p:grpSpPr>
            <p:grpSp>
              <p:nvGrpSpPr>
                <p:cNvPr id="68728" name="Group 130"/>
                <p:cNvGrpSpPr/>
                <p:nvPr/>
              </p:nvGrpSpPr>
              <p:grpSpPr>
                <a:xfrm>
                  <a:off x="2532" y="1051"/>
                  <a:ext cx="743" cy="185"/>
                  <a:chOff x="1565" y="2568"/>
                  <a:chExt cx="1118" cy="279"/>
                </a:xfrm>
              </p:grpSpPr>
              <p:sp>
                <p:nvSpPr>
                  <p:cNvPr id="68729"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30"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31"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32"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8733" name="Group 135"/>
                <p:cNvGrpSpPr/>
                <p:nvPr/>
              </p:nvGrpSpPr>
              <p:grpSpPr>
                <a:xfrm rot="1353540">
                  <a:off x="2682" y="1111"/>
                  <a:ext cx="743" cy="186"/>
                  <a:chOff x="1565" y="2568"/>
                  <a:chExt cx="1118" cy="279"/>
                </a:xfrm>
              </p:grpSpPr>
              <p:sp>
                <p:nvSpPr>
                  <p:cNvPr id="68734"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35"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36"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37"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8738" name="Group 140"/>
              <p:cNvGrpSpPr/>
              <p:nvPr/>
            </p:nvGrpSpPr>
            <p:grpSpPr>
              <a:xfrm rot="-9970459" flipH="1" flipV="1">
                <a:off x="2688" y="1056"/>
                <a:ext cx="784" cy="198"/>
                <a:chOff x="2532" y="1051"/>
                <a:chExt cx="893" cy="246"/>
              </a:xfrm>
            </p:grpSpPr>
            <p:grpSp>
              <p:nvGrpSpPr>
                <p:cNvPr id="68739" name="Group 141"/>
                <p:cNvGrpSpPr/>
                <p:nvPr/>
              </p:nvGrpSpPr>
              <p:grpSpPr>
                <a:xfrm>
                  <a:off x="2532" y="1051"/>
                  <a:ext cx="743" cy="185"/>
                  <a:chOff x="1565" y="2568"/>
                  <a:chExt cx="1118" cy="279"/>
                </a:xfrm>
              </p:grpSpPr>
              <p:sp>
                <p:nvSpPr>
                  <p:cNvPr id="68740"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41"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42"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43"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8744" name="Group 146"/>
                <p:cNvGrpSpPr/>
                <p:nvPr/>
              </p:nvGrpSpPr>
              <p:grpSpPr>
                <a:xfrm rot="1353540">
                  <a:off x="2682" y="1111"/>
                  <a:ext cx="743" cy="186"/>
                  <a:chOff x="1565" y="2568"/>
                  <a:chExt cx="1118" cy="279"/>
                </a:xfrm>
              </p:grpSpPr>
              <p:sp>
                <p:nvSpPr>
                  <p:cNvPr id="68745"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46"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47"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48"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8749" name="Group 151"/>
            <p:cNvGrpSpPr/>
            <p:nvPr/>
          </p:nvGrpSpPr>
          <p:grpSpPr>
            <a:xfrm rot="513316">
              <a:off x="1854" y="2472"/>
              <a:ext cx="957" cy="242"/>
              <a:chOff x="2598" y="1026"/>
              <a:chExt cx="957" cy="242"/>
            </a:xfrm>
          </p:grpSpPr>
          <p:grpSp>
            <p:nvGrpSpPr>
              <p:cNvPr id="68750" name="Group 152"/>
              <p:cNvGrpSpPr/>
              <p:nvPr/>
            </p:nvGrpSpPr>
            <p:grpSpPr>
              <a:xfrm rot="-9970459" flipH="1" flipV="1">
                <a:off x="2598" y="1026"/>
                <a:ext cx="957" cy="242"/>
                <a:chOff x="2532" y="1051"/>
                <a:chExt cx="893" cy="246"/>
              </a:xfrm>
            </p:grpSpPr>
            <p:grpSp>
              <p:nvGrpSpPr>
                <p:cNvPr id="68751" name="Group 153"/>
                <p:cNvGrpSpPr/>
                <p:nvPr/>
              </p:nvGrpSpPr>
              <p:grpSpPr>
                <a:xfrm>
                  <a:off x="2532" y="1051"/>
                  <a:ext cx="743" cy="185"/>
                  <a:chOff x="1565" y="2568"/>
                  <a:chExt cx="1118" cy="279"/>
                </a:xfrm>
              </p:grpSpPr>
              <p:sp>
                <p:nvSpPr>
                  <p:cNvPr id="68752"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53"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54"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55"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8756" name="Group 158"/>
                <p:cNvGrpSpPr/>
                <p:nvPr/>
              </p:nvGrpSpPr>
              <p:grpSpPr>
                <a:xfrm rot="1353540">
                  <a:off x="2682" y="1111"/>
                  <a:ext cx="743" cy="186"/>
                  <a:chOff x="1565" y="2568"/>
                  <a:chExt cx="1118" cy="279"/>
                </a:xfrm>
              </p:grpSpPr>
              <p:sp>
                <p:nvSpPr>
                  <p:cNvPr id="68757"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58"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59"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60"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8761" name="Group 163"/>
              <p:cNvGrpSpPr/>
              <p:nvPr/>
            </p:nvGrpSpPr>
            <p:grpSpPr>
              <a:xfrm rot="-9970459" flipH="1" flipV="1">
                <a:off x="2688" y="1056"/>
                <a:ext cx="784" cy="198"/>
                <a:chOff x="2532" y="1051"/>
                <a:chExt cx="893" cy="246"/>
              </a:xfrm>
            </p:grpSpPr>
            <p:grpSp>
              <p:nvGrpSpPr>
                <p:cNvPr id="68762" name="Group 164"/>
                <p:cNvGrpSpPr/>
                <p:nvPr/>
              </p:nvGrpSpPr>
              <p:grpSpPr>
                <a:xfrm>
                  <a:off x="2532" y="1051"/>
                  <a:ext cx="743" cy="185"/>
                  <a:chOff x="1565" y="2568"/>
                  <a:chExt cx="1118" cy="279"/>
                </a:xfrm>
              </p:grpSpPr>
              <p:sp>
                <p:nvSpPr>
                  <p:cNvPr id="68763"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64"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65"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66"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8767" name="Group 169"/>
                <p:cNvGrpSpPr/>
                <p:nvPr/>
              </p:nvGrpSpPr>
              <p:grpSpPr>
                <a:xfrm rot="1353540">
                  <a:off x="2682" y="1111"/>
                  <a:ext cx="743" cy="186"/>
                  <a:chOff x="1565" y="2568"/>
                  <a:chExt cx="1118" cy="279"/>
                </a:xfrm>
              </p:grpSpPr>
              <p:sp>
                <p:nvSpPr>
                  <p:cNvPr id="68768"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69"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70"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8771"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68772" name="Rectangle 177"/>
          <p:cNvSpPr/>
          <p:nvPr/>
        </p:nvSpPr>
        <p:spPr>
          <a:xfrm>
            <a:off x="434975" y="274320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广义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68773" name="Rectangle 178"/>
          <p:cNvSpPr/>
          <p:nvPr/>
        </p:nvSpPr>
        <p:spPr>
          <a:xfrm>
            <a:off x="434975" y="3571875"/>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68774" name="Rectangle 187"/>
          <p:cNvSpPr/>
          <p:nvPr/>
        </p:nvSpPr>
        <p:spPr>
          <a:xfrm>
            <a:off x="381000" y="1371600"/>
            <a:ext cx="8348345" cy="3969385"/>
          </a:xfrm>
          <a:prstGeom prst="rect">
            <a:avLst/>
          </a:prstGeom>
          <a:noFill/>
          <a:ln w="9525">
            <a:noFill/>
          </a:ln>
        </p:spPr>
        <p:txBody>
          <a:bodyPr wrap="square" anchor="t" anchorCtr="0">
            <a:spAutoFit/>
          </a:bodyPr>
          <a:p>
            <a:pPr>
              <a:lnSpc>
                <a:spcPct val="150000"/>
              </a:lnSpc>
            </a:pPr>
            <a:r>
              <a:rPr lang="zh-CN" altLang="en-US" sz="2400" b="1" dirty="0">
                <a:latin typeface="Times New Roman" panose="02020603050405020304" pitchFamily="18" charset="0"/>
                <a:ea typeface="宋体" panose="02010600030101010101" pitchFamily="2" charset="-122"/>
              </a:rPr>
              <a:t>    在市场经济条件下，为了鼓励客户多购买产品，销售方常常以提供商业折扣的方式吸引购买方。此时，购买方在进行存货的经济批量决策时，除了要考虑进货费用和储存成本外，还须考虑采购价格的影响。这时的经济批量决策程序是首先考虑确定无数量折扣情况下的基本经济批量及其总成本，然后考虑享受商业折扣情况下的最低批量的采购总成本，最后比较这两种情况下的总成本并选择较低的采购方案。</a:t>
            </a:r>
            <a:endParaRPr lang="zh-CN" altLang="en-US" sz="2400" b="1" dirty="0">
              <a:latin typeface="Times New Roman" panose="02020603050405020304" pitchFamily="18" charset="0"/>
              <a:ea typeface="宋体" panose="02010600030101010101" pitchFamily="2" charset="-122"/>
            </a:endParaRPr>
          </a:p>
        </p:txBody>
      </p:sp>
      <p:sp>
        <p:nvSpPr>
          <p:cNvPr id="68775"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68776" name="Rectangle 17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8777"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8600" y="152400"/>
            <a:ext cx="8798560" cy="5029200"/>
          </a:xfrm>
        </p:spPr>
        <p:txBody>
          <a:bodyPr/>
          <a:p>
            <a:pPr>
              <a:lnSpc>
                <a:spcPct val="150000"/>
              </a:lnSpc>
            </a:pPr>
            <a:r>
              <a:rPr lang="zh-CN" altLang="en-US" sz="2000" b="1">
                <a:solidFill>
                  <a:srgbClr val="FF0000"/>
                </a:solidFill>
              </a:rPr>
              <a:t>例题8-13：</a:t>
            </a:r>
            <a:endParaRPr lang="zh-CN" altLang="en-US" sz="2000" b="1">
              <a:solidFill>
                <a:srgbClr val="FF0000"/>
              </a:solidFill>
            </a:endParaRPr>
          </a:p>
          <a:p>
            <a:pPr marL="0" indent="0">
              <a:lnSpc>
                <a:spcPct val="150000"/>
              </a:lnSpc>
              <a:buNone/>
            </a:pPr>
            <a:r>
              <a:rPr lang="zh-CN" altLang="en-US" sz="2000" b="1"/>
              <a:t>假设在【 例题8-12】中，一次订购甲材料超过4 000千克，则可以获得5%的商业折扣，此时应如何做出采购决策？</a:t>
            </a:r>
            <a:endParaRPr lang="zh-CN" altLang="en-US" sz="2000" b="1"/>
          </a:p>
          <a:p>
            <a:pPr marL="0" indent="0">
              <a:lnSpc>
                <a:spcPct val="150000"/>
              </a:lnSpc>
              <a:buNone/>
            </a:pPr>
            <a:r>
              <a:rPr lang="zh-CN" altLang="en-US" sz="2000" b="1"/>
              <a:t>（1）按基本经济批量采购时的总成本：</a:t>
            </a:r>
            <a:endParaRPr lang="zh-CN" altLang="en-US" sz="2000" b="1"/>
          </a:p>
          <a:p>
            <a:pPr marL="0" indent="0">
              <a:lnSpc>
                <a:spcPct val="150000"/>
              </a:lnSpc>
              <a:buNone/>
            </a:pPr>
            <a:r>
              <a:rPr lang="zh-CN" altLang="en-US" sz="2000" b="1"/>
              <a:t>总成本（一次采购2 000千克） ＝年需要量×单价＋经济批量下的存货相关总成本</a:t>
            </a:r>
            <a:r>
              <a:rPr lang="en-US" altLang="zh-CN" sz="2000" b="1"/>
              <a:t>                                 </a:t>
            </a:r>
            <a:r>
              <a:rPr lang="zh-CN" altLang="en-US" sz="2000" b="1"/>
              <a:t>  ＝80 000×15＋1 600＝1 201 600（元）</a:t>
            </a:r>
            <a:endParaRPr lang="zh-CN" altLang="en-US" sz="2000" b="1"/>
          </a:p>
          <a:p>
            <a:pPr marL="0" indent="0">
              <a:lnSpc>
                <a:spcPct val="150000"/>
              </a:lnSpc>
              <a:buNone/>
            </a:pPr>
            <a:r>
              <a:rPr lang="zh-CN" altLang="en-US" sz="2000" b="1"/>
              <a:t>（2）按享受商业折扣的最低批量采购时的总成本：</a:t>
            </a:r>
            <a:endParaRPr lang="zh-CN" altLang="en-US" sz="2000" b="1"/>
          </a:p>
          <a:p>
            <a:pPr marL="0" indent="0">
              <a:lnSpc>
                <a:spcPct val="150000"/>
              </a:lnSpc>
              <a:buNone/>
            </a:pPr>
            <a:r>
              <a:rPr lang="zh-CN" altLang="en-US" sz="2000" b="1"/>
              <a:t>总成本（一次采购4 000千克）＝年需要量×单价×（1－折扣率）+储存成本+年采购费用</a:t>
            </a:r>
            <a:endParaRPr lang="zh-CN" altLang="en-US" sz="2000" b="1"/>
          </a:p>
          <a:p>
            <a:pPr marL="0" indent="0">
              <a:lnSpc>
                <a:spcPct val="150000"/>
              </a:lnSpc>
              <a:buNone/>
            </a:pPr>
            <a:r>
              <a:rPr lang="zh-CN" altLang="en-US" sz="2000" b="1"/>
              <a:t>＝80 000×15×（1－5%）＋0.8×4 000÷2＋20×（80 000/4 000）</a:t>
            </a:r>
            <a:endParaRPr lang="zh-CN" altLang="en-US" sz="2000" b="1"/>
          </a:p>
          <a:p>
            <a:pPr marL="0" indent="0">
              <a:lnSpc>
                <a:spcPct val="150000"/>
              </a:lnSpc>
              <a:buNone/>
            </a:pPr>
            <a:r>
              <a:rPr lang="zh-CN" altLang="en-US" sz="2000" b="1"/>
              <a:t>＝1 142 000（元）</a:t>
            </a:r>
            <a:endParaRPr lang="zh-CN" altLang="en-US" sz="2000" b="1"/>
          </a:p>
          <a:p>
            <a:pPr marL="0" indent="0">
              <a:lnSpc>
                <a:spcPct val="150000"/>
              </a:lnSpc>
              <a:buNone/>
            </a:pPr>
            <a:r>
              <a:rPr lang="zh-CN" altLang="en-US" sz="2000" b="1"/>
              <a:t>经比较可知，应享受商业折扣，即应一次采购4 000千克，这样可以节约59 600元（1 201 600 800-1 142 000）的采购总成本。</a:t>
            </a:r>
            <a:endParaRPr lang="zh-CN" altLang="en-US" sz="2000" b="1"/>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6562" name="Group 12"/>
          <p:cNvGrpSpPr/>
          <p:nvPr/>
        </p:nvGrpSpPr>
        <p:grpSpPr>
          <a:xfrm rot="10082854">
            <a:off x="6127750" y="2644775"/>
            <a:ext cx="1196975" cy="303213"/>
            <a:chOff x="2598" y="1026"/>
            <a:chExt cx="957" cy="242"/>
          </a:xfrm>
        </p:grpSpPr>
        <p:grpSp>
          <p:nvGrpSpPr>
            <p:cNvPr id="66563" name="Group 13"/>
            <p:cNvGrpSpPr/>
            <p:nvPr/>
          </p:nvGrpSpPr>
          <p:grpSpPr>
            <a:xfrm rot="-9970459" flipH="1" flipV="1">
              <a:off x="2598" y="1026"/>
              <a:ext cx="957" cy="242"/>
              <a:chOff x="2532" y="1051"/>
              <a:chExt cx="893" cy="246"/>
            </a:xfrm>
          </p:grpSpPr>
          <p:grpSp>
            <p:nvGrpSpPr>
              <p:cNvPr id="66564" name="Group 14"/>
              <p:cNvGrpSpPr/>
              <p:nvPr/>
            </p:nvGrpSpPr>
            <p:grpSpPr>
              <a:xfrm>
                <a:off x="2532" y="1051"/>
                <a:ext cx="743" cy="185"/>
                <a:chOff x="1565" y="2568"/>
                <a:chExt cx="1118" cy="279"/>
              </a:xfrm>
            </p:grpSpPr>
            <p:sp>
              <p:nvSpPr>
                <p:cNvPr id="66565"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66"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67"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68"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6569" name="Group 19"/>
              <p:cNvGrpSpPr/>
              <p:nvPr/>
            </p:nvGrpSpPr>
            <p:grpSpPr>
              <a:xfrm rot="1353540">
                <a:off x="2682" y="1111"/>
                <a:ext cx="743" cy="186"/>
                <a:chOff x="1565" y="2568"/>
                <a:chExt cx="1118" cy="279"/>
              </a:xfrm>
            </p:grpSpPr>
            <p:sp>
              <p:nvSpPr>
                <p:cNvPr id="66570"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71"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72"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73"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6574" name="Group 24"/>
            <p:cNvGrpSpPr/>
            <p:nvPr/>
          </p:nvGrpSpPr>
          <p:grpSpPr>
            <a:xfrm rot="-9970459" flipH="1" flipV="1">
              <a:off x="2688" y="1056"/>
              <a:ext cx="784" cy="198"/>
              <a:chOff x="2532" y="1051"/>
              <a:chExt cx="893" cy="246"/>
            </a:xfrm>
          </p:grpSpPr>
          <p:grpSp>
            <p:nvGrpSpPr>
              <p:cNvPr id="66575" name="Group 25"/>
              <p:cNvGrpSpPr/>
              <p:nvPr/>
            </p:nvGrpSpPr>
            <p:grpSpPr>
              <a:xfrm>
                <a:off x="2532" y="1051"/>
                <a:ext cx="743" cy="185"/>
                <a:chOff x="1565" y="2568"/>
                <a:chExt cx="1118" cy="279"/>
              </a:xfrm>
            </p:grpSpPr>
            <p:sp>
              <p:nvSpPr>
                <p:cNvPr id="66576"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77"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78"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79"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6580" name="Group 30"/>
              <p:cNvGrpSpPr/>
              <p:nvPr/>
            </p:nvGrpSpPr>
            <p:grpSpPr>
              <a:xfrm rot="1353540">
                <a:off x="2682" y="1111"/>
                <a:ext cx="743" cy="186"/>
                <a:chOff x="1565" y="2568"/>
                <a:chExt cx="1118" cy="279"/>
              </a:xfrm>
            </p:grpSpPr>
            <p:sp>
              <p:nvSpPr>
                <p:cNvPr id="66581"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82"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83"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84"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6585" name="Group 35"/>
          <p:cNvGrpSpPr/>
          <p:nvPr/>
        </p:nvGrpSpPr>
        <p:grpSpPr>
          <a:xfrm rot="10082854">
            <a:off x="5032375" y="4465638"/>
            <a:ext cx="1198563" cy="303212"/>
            <a:chOff x="2598" y="1026"/>
            <a:chExt cx="957" cy="242"/>
          </a:xfrm>
        </p:grpSpPr>
        <p:grpSp>
          <p:nvGrpSpPr>
            <p:cNvPr id="66586" name="Group 36"/>
            <p:cNvGrpSpPr/>
            <p:nvPr/>
          </p:nvGrpSpPr>
          <p:grpSpPr>
            <a:xfrm rot="-9970459" flipH="1" flipV="1">
              <a:off x="2598" y="1026"/>
              <a:ext cx="957" cy="242"/>
              <a:chOff x="2532" y="1051"/>
              <a:chExt cx="893" cy="246"/>
            </a:xfrm>
          </p:grpSpPr>
          <p:grpSp>
            <p:nvGrpSpPr>
              <p:cNvPr id="66587" name="Group 37"/>
              <p:cNvGrpSpPr/>
              <p:nvPr/>
            </p:nvGrpSpPr>
            <p:grpSpPr>
              <a:xfrm>
                <a:off x="2532" y="1051"/>
                <a:ext cx="743" cy="185"/>
                <a:chOff x="1565" y="2568"/>
                <a:chExt cx="1118" cy="279"/>
              </a:xfrm>
            </p:grpSpPr>
            <p:sp>
              <p:nvSpPr>
                <p:cNvPr id="66588"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89"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90"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91"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6592" name="Group 42"/>
              <p:cNvGrpSpPr/>
              <p:nvPr/>
            </p:nvGrpSpPr>
            <p:grpSpPr>
              <a:xfrm rot="1353540">
                <a:off x="2682" y="1111"/>
                <a:ext cx="743" cy="186"/>
                <a:chOff x="1565" y="2568"/>
                <a:chExt cx="1118" cy="279"/>
              </a:xfrm>
            </p:grpSpPr>
            <p:sp>
              <p:nvSpPr>
                <p:cNvPr id="66593"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94"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95"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596"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6597" name="Group 47"/>
            <p:cNvGrpSpPr/>
            <p:nvPr/>
          </p:nvGrpSpPr>
          <p:grpSpPr>
            <a:xfrm rot="-9970459" flipH="1" flipV="1">
              <a:off x="2688" y="1056"/>
              <a:ext cx="784" cy="198"/>
              <a:chOff x="2532" y="1051"/>
              <a:chExt cx="893" cy="246"/>
            </a:xfrm>
          </p:grpSpPr>
          <p:grpSp>
            <p:nvGrpSpPr>
              <p:cNvPr id="66598" name="Group 48"/>
              <p:cNvGrpSpPr/>
              <p:nvPr/>
            </p:nvGrpSpPr>
            <p:grpSpPr>
              <a:xfrm>
                <a:off x="2532" y="1051"/>
                <a:ext cx="743" cy="185"/>
                <a:chOff x="1565" y="2568"/>
                <a:chExt cx="1118" cy="279"/>
              </a:xfrm>
            </p:grpSpPr>
            <p:sp>
              <p:nvSpPr>
                <p:cNvPr id="66599"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00"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01"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02"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6603" name="Group 53"/>
              <p:cNvGrpSpPr/>
              <p:nvPr/>
            </p:nvGrpSpPr>
            <p:grpSpPr>
              <a:xfrm rot="1353540">
                <a:off x="2682" y="1111"/>
                <a:ext cx="743" cy="186"/>
                <a:chOff x="1565" y="2568"/>
                <a:chExt cx="1118" cy="279"/>
              </a:xfrm>
            </p:grpSpPr>
            <p:sp>
              <p:nvSpPr>
                <p:cNvPr id="66604"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05"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06"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07"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6608" name="Group 58"/>
          <p:cNvGrpSpPr/>
          <p:nvPr/>
        </p:nvGrpSpPr>
        <p:grpSpPr>
          <a:xfrm rot="10082854">
            <a:off x="7407275" y="4464050"/>
            <a:ext cx="1196975" cy="303213"/>
            <a:chOff x="2598" y="1026"/>
            <a:chExt cx="957" cy="242"/>
          </a:xfrm>
        </p:grpSpPr>
        <p:grpSp>
          <p:nvGrpSpPr>
            <p:cNvPr id="66609" name="Group 59"/>
            <p:cNvGrpSpPr/>
            <p:nvPr/>
          </p:nvGrpSpPr>
          <p:grpSpPr>
            <a:xfrm rot="-9970459" flipH="1" flipV="1">
              <a:off x="2598" y="1026"/>
              <a:ext cx="957" cy="242"/>
              <a:chOff x="2532" y="1051"/>
              <a:chExt cx="893" cy="246"/>
            </a:xfrm>
          </p:grpSpPr>
          <p:grpSp>
            <p:nvGrpSpPr>
              <p:cNvPr id="66610" name="Group 60"/>
              <p:cNvGrpSpPr/>
              <p:nvPr/>
            </p:nvGrpSpPr>
            <p:grpSpPr>
              <a:xfrm>
                <a:off x="2532" y="1051"/>
                <a:ext cx="743" cy="185"/>
                <a:chOff x="1565" y="2568"/>
                <a:chExt cx="1118" cy="279"/>
              </a:xfrm>
            </p:grpSpPr>
            <p:sp>
              <p:nvSpPr>
                <p:cNvPr id="66611"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12"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13"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14"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6615" name="Group 65"/>
              <p:cNvGrpSpPr/>
              <p:nvPr/>
            </p:nvGrpSpPr>
            <p:grpSpPr>
              <a:xfrm rot="1353540">
                <a:off x="2682" y="1111"/>
                <a:ext cx="743" cy="186"/>
                <a:chOff x="1565" y="2568"/>
                <a:chExt cx="1118" cy="279"/>
              </a:xfrm>
            </p:grpSpPr>
            <p:sp>
              <p:nvSpPr>
                <p:cNvPr id="66616"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17"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18"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19"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6620" name="Group 70"/>
            <p:cNvGrpSpPr/>
            <p:nvPr/>
          </p:nvGrpSpPr>
          <p:grpSpPr>
            <a:xfrm rot="-9970459" flipH="1" flipV="1">
              <a:off x="2688" y="1056"/>
              <a:ext cx="784" cy="198"/>
              <a:chOff x="2532" y="1051"/>
              <a:chExt cx="893" cy="246"/>
            </a:xfrm>
          </p:grpSpPr>
          <p:grpSp>
            <p:nvGrpSpPr>
              <p:cNvPr id="66621" name="Group 71"/>
              <p:cNvGrpSpPr/>
              <p:nvPr/>
            </p:nvGrpSpPr>
            <p:grpSpPr>
              <a:xfrm>
                <a:off x="2532" y="1051"/>
                <a:ext cx="743" cy="185"/>
                <a:chOff x="1565" y="2568"/>
                <a:chExt cx="1118" cy="279"/>
              </a:xfrm>
            </p:grpSpPr>
            <p:sp>
              <p:nvSpPr>
                <p:cNvPr id="66622"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23"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24"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25"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6626" name="Group 76"/>
              <p:cNvGrpSpPr/>
              <p:nvPr/>
            </p:nvGrpSpPr>
            <p:grpSpPr>
              <a:xfrm rot="1353540">
                <a:off x="2682" y="1111"/>
                <a:ext cx="743" cy="186"/>
                <a:chOff x="1565" y="2568"/>
                <a:chExt cx="1118" cy="279"/>
              </a:xfrm>
            </p:grpSpPr>
            <p:sp>
              <p:nvSpPr>
                <p:cNvPr id="66627"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28"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29"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30"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6631" name="Group 81"/>
          <p:cNvGrpSpPr/>
          <p:nvPr/>
        </p:nvGrpSpPr>
        <p:grpSpPr>
          <a:xfrm>
            <a:off x="6675438" y="1809750"/>
            <a:ext cx="1196975" cy="303213"/>
            <a:chOff x="2598" y="1026"/>
            <a:chExt cx="957" cy="242"/>
          </a:xfrm>
        </p:grpSpPr>
        <p:grpSp>
          <p:nvGrpSpPr>
            <p:cNvPr id="66632" name="Group 82"/>
            <p:cNvGrpSpPr/>
            <p:nvPr/>
          </p:nvGrpSpPr>
          <p:grpSpPr>
            <a:xfrm rot="-9970459" flipH="1" flipV="1">
              <a:off x="2598" y="1026"/>
              <a:ext cx="957" cy="242"/>
              <a:chOff x="2532" y="1051"/>
              <a:chExt cx="893" cy="246"/>
            </a:xfrm>
          </p:grpSpPr>
          <p:grpSp>
            <p:nvGrpSpPr>
              <p:cNvPr id="66633" name="Group 83"/>
              <p:cNvGrpSpPr/>
              <p:nvPr/>
            </p:nvGrpSpPr>
            <p:grpSpPr>
              <a:xfrm>
                <a:off x="2532" y="1051"/>
                <a:ext cx="743" cy="185"/>
                <a:chOff x="1565" y="2568"/>
                <a:chExt cx="1118" cy="279"/>
              </a:xfrm>
            </p:grpSpPr>
            <p:sp>
              <p:nvSpPr>
                <p:cNvPr id="66634"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35"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36"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37"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6638" name="Group 88"/>
              <p:cNvGrpSpPr/>
              <p:nvPr/>
            </p:nvGrpSpPr>
            <p:grpSpPr>
              <a:xfrm rot="1353540">
                <a:off x="2682" y="1111"/>
                <a:ext cx="743" cy="186"/>
                <a:chOff x="1565" y="2568"/>
                <a:chExt cx="1118" cy="279"/>
              </a:xfrm>
            </p:grpSpPr>
            <p:sp>
              <p:nvSpPr>
                <p:cNvPr id="66639"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40"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41"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42"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6643" name="Group 93"/>
            <p:cNvGrpSpPr/>
            <p:nvPr/>
          </p:nvGrpSpPr>
          <p:grpSpPr>
            <a:xfrm rot="-9970459" flipH="1" flipV="1">
              <a:off x="2688" y="1056"/>
              <a:ext cx="784" cy="198"/>
              <a:chOff x="2532" y="1051"/>
              <a:chExt cx="893" cy="246"/>
            </a:xfrm>
          </p:grpSpPr>
          <p:grpSp>
            <p:nvGrpSpPr>
              <p:cNvPr id="66644" name="Group 94"/>
              <p:cNvGrpSpPr/>
              <p:nvPr/>
            </p:nvGrpSpPr>
            <p:grpSpPr>
              <a:xfrm>
                <a:off x="2532" y="1051"/>
                <a:ext cx="743" cy="185"/>
                <a:chOff x="1565" y="2568"/>
                <a:chExt cx="1118" cy="279"/>
              </a:xfrm>
            </p:grpSpPr>
            <p:sp>
              <p:nvSpPr>
                <p:cNvPr id="66645"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46"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47"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48"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6649" name="Group 99"/>
              <p:cNvGrpSpPr/>
              <p:nvPr/>
            </p:nvGrpSpPr>
            <p:grpSpPr>
              <a:xfrm rot="1353540">
                <a:off x="2682" y="1111"/>
                <a:ext cx="743" cy="186"/>
                <a:chOff x="1565" y="2568"/>
                <a:chExt cx="1118" cy="279"/>
              </a:xfrm>
            </p:grpSpPr>
            <p:sp>
              <p:nvSpPr>
                <p:cNvPr id="66650"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51"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52"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53"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6654" name="Group 104"/>
          <p:cNvGrpSpPr/>
          <p:nvPr/>
        </p:nvGrpSpPr>
        <p:grpSpPr>
          <a:xfrm rot="344040">
            <a:off x="7958138" y="3644900"/>
            <a:ext cx="1198562" cy="303213"/>
            <a:chOff x="2598" y="1026"/>
            <a:chExt cx="957" cy="242"/>
          </a:xfrm>
        </p:grpSpPr>
        <p:grpSp>
          <p:nvGrpSpPr>
            <p:cNvPr id="66655" name="Group 105"/>
            <p:cNvGrpSpPr/>
            <p:nvPr/>
          </p:nvGrpSpPr>
          <p:grpSpPr>
            <a:xfrm rot="-9970459" flipH="1" flipV="1">
              <a:off x="2598" y="1026"/>
              <a:ext cx="957" cy="242"/>
              <a:chOff x="2532" y="1051"/>
              <a:chExt cx="893" cy="246"/>
            </a:xfrm>
          </p:grpSpPr>
          <p:grpSp>
            <p:nvGrpSpPr>
              <p:cNvPr id="66656" name="Group 106"/>
              <p:cNvGrpSpPr/>
              <p:nvPr/>
            </p:nvGrpSpPr>
            <p:grpSpPr>
              <a:xfrm>
                <a:off x="2532" y="1051"/>
                <a:ext cx="743" cy="185"/>
                <a:chOff x="1565" y="2568"/>
                <a:chExt cx="1118" cy="279"/>
              </a:xfrm>
            </p:grpSpPr>
            <p:sp>
              <p:nvSpPr>
                <p:cNvPr id="66657"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58"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59"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60"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6661" name="Group 111"/>
              <p:cNvGrpSpPr/>
              <p:nvPr/>
            </p:nvGrpSpPr>
            <p:grpSpPr>
              <a:xfrm rot="1353540">
                <a:off x="2682" y="1111"/>
                <a:ext cx="743" cy="186"/>
                <a:chOff x="1565" y="2568"/>
                <a:chExt cx="1118" cy="279"/>
              </a:xfrm>
            </p:grpSpPr>
            <p:sp>
              <p:nvSpPr>
                <p:cNvPr id="66662"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63"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64"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65"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6666" name="Group 116"/>
            <p:cNvGrpSpPr/>
            <p:nvPr/>
          </p:nvGrpSpPr>
          <p:grpSpPr>
            <a:xfrm rot="-9970459" flipH="1" flipV="1">
              <a:off x="2688" y="1056"/>
              <a:ext cx="784" cy="198"/>
              <a:chOff x="2532" y="1051"/>
              <a:chExt cx="893" cy="246"/>
            </a:xfrm>
          </p:grpSpPr>
          <p:grpSp>
            <p:nvGrpSpPr>
              <p:cNvPr id="66667" name="Group 117"/>
              <p:cNvGrpSpPr/>
              <p:nvPr/>
            </p:nvGrpSpPr>
            <p:grpSpPr>
              <a:xfrm>
                <a:off x="2532" y="1051"/>
                <a:ext cx="743" cy="185"/>
                <a:chOff x="1565" y="2568"/>
                <a:chExt cx="1118" cy="279"/>
              </a:xfrm>
            </p:grpSpPr>
            <p:sp>
              <p:nvSpPr>
                <p:cNvPr id="66668"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69"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70"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71"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6672" name="Group 122"/>
              <p:cNvGrpSpPr/>
              <p:nvPr/>
            </p:nvGrpSpPr>
            <p:grpSpPr>
              <a:xfrm rot="1353540">
                <a:off x="2682" y="1111"/>
                <a:ext cx="743" cy="186"/>
                <a:chOff x="1565" y="2568"/>
                <a:chExt cx="1118" cy="279"/>
              </a:xfrm>
            </p:grpSpPr>
            <p:sp>
              <p:nvSpPr>
                <p:cNvPr id="66673"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74"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75"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76"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6677" name="Group 127"/>
          <p:cNvGrpSpPr/>
          <p:nvPr/>
        </p:nvGrpSpPr>
        <p:grpSpPr>
          <a:xfrm rot="-232145">
            <a:off x="5551488" y="3617913"/>
            <a:ext cx="1235075" cy="331787"/>
            <a:chOff x="1824" y="2448"/>
            <a:chExt cx="987" cy="266"/>
          </a:xfrm>
        </p:grpSpPr>
        <p:grpSp>
          <p:nvGrpSpPr>
            <p:cNvPr id="66678" name="Group 128"/>
            <p:cNvGrpSpPr/>
            <p:nvPr/>
          </p:nvGrpSpPr>
          <p:grpSpPr>
            <a:xfrm rot="513316">
              <a:off x="1824" y="2448"/>
              <a:ext cx="957" cy="242"/>
              <a:chOff x="2598" y="1026"/>
              <a:chExt cx="957" cy="242"/>
            </a:xfrm>
          </p:grpSpPr>
          <p:grpSp>
            <p:nvGrpSpPr>
              <p:cNvPr id="66679" name="Group 129"/>
              <p:cNvGrpSpPr/>
              <p:nvPr/>
            </p:nvGrpSpPr>
            <p:grpSpPr>
              <a:xfrm rot="-9970459" flipH="1" flipV="1">
                <a:off x="2598" y="1026"/>
                <a:ext cx="957" cy="242"/>
                <a:chOff x="2532" y="1051"/>
                <a:chExt cx="893" cy="246"/>
              </a:xfrm>
            </p:grpSpPr>
            <p:grpSp>
              <p:nvGrpSpPr>
                <p:cNvPr id="66680" name="Group 130"/>
                <p:cNvGrpSpPr/>
                <p:nvPr/>
              </p:nvGrpSpPr>
              <p:grpSpPr>
                <a:xfrm>
                  <a:off x="2532" y="1051"/>
                  <a:ext cx="743" cy="185"/>
                  <a:chOff x="1565" y="2568"/>
                  <a:chExt cx="1118" cy="279"/>
                </a:xfrm>
              </p:grpSpPr>
              <p:sp>
                <p:nvSpPr>
                  <p:cNvPr id="66681"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82"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83"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84"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6685" name="Group 135"/>
                <p:cNvGrpSpPr/>
                <p:nvPr/>
              </p:nvGrpSpPr>
              <p:grpSpPr>
                <a:xfrm rot="1353540">
                  <a:off x="2682" y="1111"/>
                  <a:ext cx="743" cy="186"/>
                  <a:chOff x="1565" y="2568"/>
                  <a:chExt cx="1118" cy="279"/>
                </a:xfrm>
              </p:grpSpPr>
              <p:sp>
                <p:nvSpPr>
                  <p:cNvPr id="66686"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87"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88"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89"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6690" name="Group 140"/>
              <p:cNvGrpSpPr/>
              <p:nvPr/>
            </p:nvGrpSpPr>
            <p:grpSpPr>
              <a:xfrm rot="-9970459" flipH="1" flipV="1">
                <a:off x="2688" y="1056"/>
                <a:ext cx="784" cy="198"/>
                <a:chOff x="2532" y="1051"/>
                <a:chExt cx="893" cy="246"/>
              </a:xfrm>
            </p:grpSpPr>
            <p:grpSp>
              <p:nvGrpSpPr>
                <p:cNvPr id="66691" name="Group 141"/>
                <p:cNvGrpSpPr/>
                <p:nvPr/>
              </p:nvGrpSpPr>
              <p:grpSpPr>
                <a:xfrm>
                  <a:off x="2532" y="1051"/>
                  <a:ext cx="743" cy="185"/>
                  <a:chOff x="1565" y="2568"/>
                  <a:chExt cx="1118" cy="279"/>
                </a:xfrm>
              </p:grpSpPr>
              <p:sp>
                <p:nvSpPr>
                  <p:cNvPr id="66692"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93"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94"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95"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6696" name="Group 146"/>
                <p:cNvGrpSpPr/>
                <p:nvPr/>
              </p:nvGrpSpPr>
              <p:grpSpPr>
                <a:xfrm rot="1353540">
                  <a:off x="2682" y="1111"/>
                  <a:ext cx="743" cy="186"/>
                  <a:chOff x="1565" y="2568"/>
                  <a:chExt cx="1118" cy="279"/>
                </a:xfrm>
              </p:grpSpPr>
              <p:sp>
                <p:nvSpPr>
                  <p:cNvPr id="66697"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98"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699"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700"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66701" name="Group 151"/>
            <p:cNvGrpSpPr/>
            <p:nvPr/>
          </p:nvGrpSpPr>
          <p:grpSpPr>
            <a:xfrm rot="513316">
              <a:off x="1854" y="2472"/>
              <a:ext cx="957" cy="242"/>
              <a:chOff x="2598" y="1026"/>
              <a:chExt cx="957" cy="242"/>
            </a:xfrm>
          </p:grpSpPr>
          <p:grpSp>
            <p:nvGrpSpPr>
              <p:cNvPr id="66702" name="Group 152"/>
              <p:cNvGrpSpPr/>
              <p:nvPr/>
            </p:nvGrpSpPr>
            <p:grpSpPr>
              <a:xfrm rot="-9970459" flipH="1" flipV="1">
                <a:off x="2598" y="1026"/>
                <a:ext cx="957" cy="242"/>
                <a:chOff x="2532" y="1051"/>
                <a:chExt cx="893" cy="246"/>
              </a:xfrm>
            </p:grpSpPr>
            <p:grpSp>
              <p:nvGrpSpPr>
                <p:cNvPr id="66703" name="Group 153"/>
                <p:cNvGrpSpPr/>
                <p:nvPr/>
              </p:nvGrpSpPr>
              <p:grpSpPr>
                <a:xfrm>
                  <a:off x="2532" y="1051"/>
                  <a:ext cx="743" cy="185"/>
                  <a:chOff x="1565" y="2568"/>
                  <a:chExt cx="1118" cy="279"/>
                </a:xfrm>
              </p:grpSpPr>
              <p:sp>
                <p:nvSpPr>
                  <p:cNvPr id="66704"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705"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706"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707"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6708" name="Group 158"/>
                <p:cNvGrpSpPr/>
                <p:nvPr/>
              </p:nvGrpSpPr>
              <p:grpSpPr>
                <a:xfrm rot="1353540">
                  <a:off x="2682" y="1111"/>
                  <a:ext cx="743" cy="186"/>
                  <a:chOff x="1565" y="2568"/>
                  <a:chExt cx="1118" cy="279"/>
                </a:xfrm>
              </p:grpSpPr>
              <p:sp>
                <p:nvSpPr>
                  <p:cNvPr id="66709"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710"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711"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712"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66713" name="Group 163"/>
              <p:cNvGrpSpPr/>
              <p:nvPr/>
            </p:nvGrpSpPr>
            <p:grpSpPr>
              <a:xfrm rot="-9970459" flipH="1" flipV="1">
                <a:off x="2688" y="1056"/>
                <a:ext cx="784" cy="198"/>
                <a:chOff x="2532" y="1051"/>
                <a:chExt cx="893" cy="246"/>
              </a:xfrm>
            </p:grpSpPr>
            <p:grpSp>
              <p:nvGrpSpPr>
                <p:cNvPr id="66714" name="Group 164"/>
                <p:cNvGrpSpPr/>
                <p:nvPr/>
              </p:nvGrpSpPr>
              <p:grpSpPr>
                <a:xfrm>
                  <a:off x="2532" y="1051"/>
                  <a:ext cx="743" cy="185"/>
                  <a:chOff x="1565" y="2568"/>
                  <a:chExt cx="1118" cy="279"/>
                </a:xfrm>
              </p:grpSpPr>
              <p:sp>
                <p:nvSpPr>
                  <p:cNvPr id="66715"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716"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717"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718"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66719" name="Group 169"/>
                <p:cNvGrpSpPr/>
                <p:nvPr/>
              </p:nvGrpSpPr>
              <p:grpSpPr>
                <a:xfrm rot="1353540">
                  <a:off x="2682" y="1111"/>
                  <a:ext cx="743" cy="186"/>
                  <a:chOff x="1565" y="2568"/>
                  <a:chExt cx="1118" cy="279"/>
                </a:xfrm>
              </p:grpSpPr>
              <p:sp>
                <p:nvSpPr>
                  <p:cNvPr id="66720"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721"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722"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66723"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66724" name="Rectangle 177"/>
          <p:cNvSpPr/>
          <p:nvPr/>
        </p:nvSpPr>
        <p:spPr>
          <a:xfrm>
            <a:off x="434975" y="274320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广义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66725" name="Rectangle 178"/>
          <p:cNvSpPr/>
          <p:nvPr/>
        </p:nvSpPr>
        <p:spPr>
          <a:xfrm>
            <a:off x="434975" y="3571875"/>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66726" name="Rectangle 187"/>
          <p:cNvSpPr/>
          <p:nvPr/>
        </p:nvSpPr>
        <p:spPr>
          <a:xfrm>
            <a:off x="228600" y="457200"/>
            <a:ext cx="8761095" cy="5446395"/>
          </a:xfrm>
          <a:prstGeom prst="rect">
            <a:avLst/>
          </a:prstGeom>
          <a:noFill/>
          <a:ln w="9525">
            <a:noFill/>
          </a:ln>
        </p:spPr>
        <p:txBody>
          <a:bodyPr wrap="square" anchor="t" anchorCtr="0">
            <a:spAutoFit/>
          </a:bodyPr>
          <a:p>
            <a:r>
              <a:rPr lang="zh-CN" altLang="en-US" sz="2400" b="1" dirty="0">
                <a:solidFill>
                  <a:srgbClr val="FF0000"/>
                </a:solidFill>
                <a:latin typeface="宋体" panose="02010600030101010101" pitchFamily="2" charset="-122"/>
                <a:ea typeface="宋体" panose="02010600030101010101" pitchFamily="2" charset="-122"/>
              </a:rPr>
              <a:t>（三）</a:t>
            </a:r>
            <a:r>
              <a:rPr lang="zh-CN" altLang="en-US" sz="2400" b="1" dirty="0">
                <a:solidFill>
                  <a:srgbClr val="FF0000"/>
                </a:solidFill>
                <a:latin typeface="Times New Roman" panose="02020603050405020304" pitchFamily="18" charset="0"/>
                <a:ea typeface="宋体" panose="02010600030101010101" pitchFamily="2" charset="-122"/>
                <a:sym typeface="+mn-ea"/>
              </a:rPr>
              <a:t>再订货点</a:t>
            </a:r>
            <a:endParaRPr lang="zh-CN" altLang="en-US" sz="2400" b="1" dirty="0">
              <a:solidFill>
                <a:srgbClr val="FF0000"/>
              </a:solidFill>
              <a:latin typeface="Times New Roman" panose="02020603050405020304" pitchFamily="18" charset="0"/>
              <a:ea typeface="宋体" panose="02010600030101010101" pitchFamily="2" charset="-122"/>
              <a:sym typeface="+mn-ea"/>
            </a:endParaRPr>
          </a:p>
          <a:p>
            <a:endParaRPr lang="zh-CN" altLang="en-US" sz="2400" b="1" dirty="0">
              <a:latin typeface="Times New Roman" panose="02020603050405020304" pitchFamily="18" charset="0"/>
              <a:ea typeface="宋体" panose="02010600030101010101" pitchFamily="2" charset="-122"/>
            </a:endParaRPr>
          </a:p>
          <a:p>
            <a:pPr>
              <a:lnSpc>
                <a:spcPct val="150000"/>
              </a:lnSpc>
            </a:pPr>
            <a:r>
              <a:rPr lang="zh-CN" altLang="en-US" sz="2000" b="1" dirty="0">
                <a:latin typeface="Times New Roman" panose="02020603050405020304" pitchFamily="18" charset="0"/>
                <a:ea typeface="宋体" panose="02010600030101010101" pitchFamily="2" charset="-122"/>
              </a:rPr>
              <a:t>       </a:t>
            </a:r>
            <a:r>
              <a:rPr sz="2000" b="1" dirty="0">
                <a:latin typeface="Times New Roman" panose="02020603050405020304" pitchFamily="18" charset="0"/>
                <a:ea typeface="宋体" panose="02010600030101010101" pitchFamily="2" charset="-122"/>
              </a:rPr>
              <a:t>一般情况下，企业的存货不能做到随用随补充，因此需要在没有用完时提前订货。再订货点就是在提前订货的情况下，为确保存货用完时订货刚好到达，企业再次发出订货单时应保持库存量，它的数量等于平均交货时间和每日需用量的乘积。</a:t>
            </a:r>
            <a:endParaRPr sz="2000" b="1" dirty="0">
              <a:latin typeface="Times New Roman" panose="02020603050405020304" pitchFamily="18" charset="0"/>
              <a:ea typeface="宋体" panose="02010600030101010101" pitchFamily="2" charset="-122"/>
            </a:endParaRPr>
          </a:p>
          <a:p>
            <a:pPr>
              <a:lnSpc>
                <a:spcPct val="150000"/>
              </a:lnSpc>
            </a:pPr>
            <a:r>
              <a:rPr lang="en-US" sz="2000" b="1" dirty="0">
                <a:latin typeface="Times New Roman" panose="02020603050405020304" pitchFamily="18" charset="0"/>
                <a:ea typeface="宋体" panose="02010600030101010101" pitchFamily="2" charset="-122"/>
              </a:rPr>
              <a:t>                                          </a:t>
            </a:r>
            <a:r>
              <a:rPr sz="2000" b="1" dirty="0">
                <a:latin typeface="Times New Roman" panose="02020603050405020304" pitchFamily="18" charset="0"/>
                <a:ea typeface="宋体" panose="02010600030101010101" pitchFamily="2" charset="-122"/>
              </a:rPr>
              <a:t>R＝L×d</a:t>
            </a:r>
            <a:endParaRPr sz="2000" b="1" dirty="0">
              <a:latin typeface="Times New Roman" panose="02020603050405020304" pitchFamily="18" charset="0"/>
              <a:ea typeface="宋体" panose="02010600030101010101" pitchFamily="2" charset="-122"/>
            </a:endParaRPr>
          </a:p>
          <a:p>
            <a:pPr>
              <a:lnSpc>
                <a:spcPct val="150000"/>
              </a:lnSpc>
            </a:pPr>
            <a:r>
              <a:rPr lang="en-US" sz="2000" b="1" dirty="0">
                <a:latin typeface="Times New Roman" panose="02020603050405020304" pitchFamily="18" charset="0"/>
                <a:ea typeface="宋体" panose="02010600030101010101" pitchFamily="2" charset="-122"/>
              </a:rPr>
              <a:t>        </a:t>
            </a:r>
            <a:r>
              <a:rPr sz="2000" b="1" dirty="0">
                <a:latin typeface="Times New Roman" panose="02020603050405020304" pitchFamily="18" charset="0"/>
                <a:ea typeface="宋体" panose="02010600030101010101" pitchFamily="2" charset="-122"/>
              </a:rPr>
              <a:t>式中，R表示再订货点，L为平均交货时间，d为每日平均需用量</a:t>
            </a:r>
            <a:endParaRPr sz="2000" b="1" dirty="0">
              <a:latin typeface="Times New Roman" panose="02020603050405020304" pitchFamily="18" charset="0"/>
              <a:ea typeface="宋体" panose="02010600030101010101" pitchFamily="2" charset="-122"/>
            </a:endParaRPr>
          </a:p>
          <a:p>
            <a:pPr>
              <a:lnSpc>
                <a:spcPct val="150000"/>
              </a:lnSpc>
            </a:pPr>
            <a:r>
              <a:rPr sz="2000" b="1" dirty="0">
                <a:solidFill>
                  <a:srgbClr val="FF0000"/>
                </a:solidFill>
                <a:latin typeface="Times New Roman" panose="02020603050405020304" pitchFamily="18" charset="0"/>
                <a:ea typeface="宋体" panose="02010600030101010101" pitchFamily="2" charset="-122"/>
              </a:rPr>
              <a:t>例题8-14：</a:t>
            </a:r>
            <a:endParaRPr sz="2000" b="1" dirty="0">
              <a:solidFill>
                <a:srgbClr val="FF0000"/>
              </a:solidFill>
              <a:latin typeface="Times New Roman" panose="02020603050405020304" pitchFamily="18" charset="0"/>
              <a:ea typeface="宋体" panose="02010600030101010101" pitchFamily="2" charset="-122"/>
            </a:endParaRPr>
          </a:p>
          <a:p>
            <a:pPr>
              <a:lnSpc>
                <a:spcPct val="150000"/>
              </a:lnSpc>
            </a:pPr>
            <a:r>
              <a:rPr sz="2000" b="1" dirty="0">
                <a:latin typeface="Times New Roman" panose="02020603050405020304" pitchFamily="18" charset="0"/>
                <a:ea typeface="宋体" panose="02010600030101010101" pitchFamily="2" charset="-122"/>
              </a:rPr>
              <a:t>某企业每日需用甲材料100千克，采购该材料需要时间为10天，则该材料的订货点为1 000千克（100×10），即该该材料商有1 000千克时就应该组织采购，等到下批采购的甲材料到达时，原有库存刚好用完。</a:t>
            </a:r>
            <a:endParaRPr sz="2000" b="1" dirty="0">
              <a:latin typeface="Times New Roman" panose="02020603050405020304" pitchFamily="18" charset="0"/>
              <a:ea typeface="宋体" panose="02010600030101010101" pitchFamily="2" charset="-122"/>
            </a:endParaRPr>
          </a:p>
        </p:txBody>
      </p:sp>
      <p:sp>
        <p:nvSpPr>
          <p:cNvPr id="66727"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66728" name="Rectangle 17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Rectangle 2"/>
          <p:cNvSpPr>
            <a:spLocks noGrp="1"/>
          </p:cNvSpPr>
          <p:nvPr>
            <p:ph type="title"/>
          </p:nvPr>
        </p:nvSpPr>
        <p:spPr>
          <a:xfrm>
            <a:off x="472440" y="304800"/>
            <a:ext cx="8229600" cy="868363"/>
          </a:xfrm>
        </p:spPr>
        <p:txBody>
          <a:bodyPr wrap="square" lIns="91440" tIns="45720" rIns="91440" bIns="45720" anchor="ctr" anchorCtr="0"/>
          <a:p>
            <a:pPr algn="l" eaLnBrk="1" hangingPunct="1"/>
            <a:r>
              <a:rPr lang="zh-CN" altLang="en-US" sz="2800" i="0" dirty="0">
                <a:solidFill>
                  <a:srgbClr val="FF0000"/>
                </a:solidFill>
                <a:latin typeface="Times New Roman" panose="02020603050405020304" pitchFamily="18" charset="0"/>
                <a:ea typeface="宋体" panose="02010600030101010101" pitchFamily="2" charset="-122"/>
                <a:sym typeface="+mn-ea"/>
              </a:rPr>
              <a:t>（四）保险储备量</a:t>
            </a:r>
            <a:endParaRPr lang="zh-CN" altLang="en-US" sz="2800" i="0" dirty="0">
              <a:solidFill>
                <a:srgbClr val="FF0000"/>
              </a:solidFill>
              <a:latin typeface="Times New Roman" panose="02020603050405020304" pitchFamily="18" charset="0"/>
              <a:ea typeface="宋体" panose="02010600030101010101" pitchFamily="2" charset="-122"/>
              <a:sym typeface="+mn-ea"/>
            </a:endParaRPr>
          </a:p>
        </p:txBody>
      </p:sp>
      <p:grpSp>
        <p:nvGrpSpPr>
          <p:cNvPr id="70658" name="Group 12"/>
          <p:cNvGrpSpPr/>
          <p:nvPr/>
        </p:nvGrpSpPr>
        <p:grpSpPr>
          <a:xfrm rot="10082854">
            <a:off x="6127750" y="2644775"/>
            <a:ext cx="1196975" cy="303213"/>
            <a:chOff x="2598" y="1026"/>
            <a:chExt cx="957" cy="242"/>
          </a:xfrm>
        </p:grpSpPr>
        <p:grpSp>
          <p:nvGrpSpPr>
            <p:cNvPr id="70659" name="Group 13"/>
            <p:cNvGrpSpPr/>
            <p:nvPr/>
          </p:nvGrpSpPr>
          <p:grpSpPr>
            <a:xfrm rot="-9970459" flipH="1" flipV="1">
              <a:off x="2598" y="1026"/>
              <a:ext cx="957" cy="242"/>
              <a:chOff x="2532" y="1051"/>
              <a:chExt cx="893" cy="246"/>
            </a:xfrm>
          </p:grpSpPr>
          <p:grpSp>
            <p:nvGrpSpPr>
              <p:cNvPr id="70660" name="Group 14"/>
              <p:cNvGrpSpPr/>
              <p:nvPr/>
            </p:nvGrpSpPr>
            <p:grpSpPr>
              <a:xfrm>
                <a:off x="2532" y="1051"/>
                <a:ext cx="743" cy="185"/>
                <a:chOff x="1565" y="2568"/>
                <a:chExt cx="1118" cy="279"/>
              </a:xfrm>
            </p:grpSpPr>
            <p:sp>
              <p:nvSpPr>
                <p:cNvPr id="70661"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62"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63"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64"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0665" name="Group 19"/>
              <p:cNvGrpSpPr/>
              <p:nvPr/>
            </p:nvGrpSpPr>
            <p:grpSpPr>
              <a:xfrm rot="1353540">
                <a:off x="2682" y="1111"/>
                <a:ext cx="743" cy="186"/>
                <a:chOff x="1565" y="2568"/>
                <a:chExt cx="1118" cy="279"/>
              </a:xfrm>
            </p:grpSpPr>
            <p:sp>
              <p:nvSpPr>
                <p:cNvPr id="70666"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67"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68"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69"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0670" name="Group 24"/>
            <p:cNvGrpSpPr/>
            <p:nvPr/>
          </p:nvGrpSpPr>
          <p:grpSpPr>
            <a:xfrm rot="-9970459" flipH="1" flipV="1">
              <a:off x="2688" y="1056"/>
              <a:ext cx="784" cy="198"/>
              <a:chOff x="2532" y="1051"/>
              <a:chExt cx="893" cy="246"/>
            </a:xfrm>
          </p:grpSpPr>
          <p:grpSp>
            <p:nvGrpSpPr>
              <p:cNvPr id="70671" name="Group 25"/>
              <p:cNvGrpSpPr/>
              <p:nvPr/>
            </p:nvGrpSpPr>
            <p:grpSpPr>
              <a:xfrm>
                <a:off x="2532" y="1051"/>
                <a:ext cx="743" cy="185"/>
                <a:chOff x="1565" y="2568"/>
                <a:chExt cx="1118" cy="279"/>
              </a:xfrm>
            </p:grpSpPr>
            <p:sp>
              <p:nvSpPr>
                <p:cNvPr id="70672"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73"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74"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75"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0676" name="Group 30"/>
              <p:cNvGrpSpPr/>
              <p:nvPr/>
            </p:nvGrpSpPr>
            <p:grpSpPr>
              <a:xfrm rot="1353540">
                <a:off x="2682" y="1111"/>
                <a:ext cx="743" cy="186"/>
                <a:chOff x="1565" y="2568"/>
                <a:chExt cx="1118" cy="279"/>
              </a:xfrm>
            </p:grpSpPr>
            <p:sp>
              <p:nvSpPr>
                <p:cNvPr id="70677"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78"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79"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80"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0681" name="Group 35"/>
          <p:cNvGrpSpPr/>
          <p:nvPr/>
        </p:nvGrpSpPr>
        <p:grpSpPr>
          <a:xfrm rot="10082854">
            <a:off x="5032375" y="4465638"/>
            <a:ext cx="1198563" cy="303212"/>
            <a:chOff x="2598" y="1026"/>
            <a:chExt cx="957" cy="242"/>
          </a:xfrm>
        </p:grpSpPr>
        <p:grpSp>
          <p:nvGrpSpPr>
            <p:cNvPr id="70682" name="Group 36"/>
            <p:cNvGrpSpPr/>
            <p:nvPr/>
          </p:nvGrpSpPr>
          <p:grpSpPr>
            <a:xfrm rot="-9970459" flipH="1" flipV="1">
              <a:off x="2598" y="1026"/>
              <a:ext cx="957" cy="242"/>
              <a:chOff x="2532" y="1051"/>
              <a:chExt cx="893" cy="246"/>
            </a:xfrm>
          </p:grpSpPr>
          <p:grpSp>
            <p:nvGrpSpPr>
              <p:cNvPr id="70683" name="Group 37"/>
              <p:cNvGrpSpPr/>
              <p:nvPr/>
            </p:nvGrpSpPr>
            <p:grpSpPr>
              <a:xfrm>
                <a:off x="2532" y="1051"/>
                <a:ext cx="743" cy="185"/>
                <a:chOff x="1565" y="2568"/>
                <a:chExt cx="1118" cy="279"/>
              </a:xfrm>
            </p:grpSpPr>
            <p:sp>
              <p:nvSpPr>
                <p:cNvPr id="70684"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85"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86"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87"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0688" name="Group 42"/>
              <p:cNvGrpSpPr/>
              <p:nvPr/>
            </p:nvGrpSpPr>
            <p:grpSpPr>
              <a:xfrm rot="1353540">
                <a:off x="2682" y="1111"/>
                <a:ext cx="743" cy="186"/>
                <a:chOff x="1565" y="2568"/>
                <a:chExt cx="1118" cy="279"/>
              </a:xfrm>
            </p:grpSpPr>
            <p:sp>
              <p:nvSpPr>
                <p:cNvPr id="70689"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90"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91"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92"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0693" name="Group 47"/>
            <p:cNvGrpSpPr/>
            <p:nvPr/>
          </p:nvGrpSpPr>
          <p:grpSpPr>
            <a:xfrm rot="-9970459" flipH="1" flipV="1">
              <a:off x="2688" y="1056"/>
              <a:ext cx="784" cy="198"/>
              <a:chOff x="2532" y="1051"/>
              <a:chExt cx="893" cy="246"/>
            </a:xfrm>
          </p:grpSpPr>
          <p:grpSp>
            <p:nvGrpSpPr>
              <p:cNvPr id="70694" name="Group 48"/>
              <p:cNvGrpSpPr/>
              <p:nvPr/>
            </p:nvGrpSpPr>
            <p:grpSpPr>
              <a:xfrm>
                <a:off x="2532" y="1051"/>
                <a:ext cx="743" cy="185"/>
                <a:chOff x="1565" y="2568"/>
                <a:chExt cx="1118" cy="279"/>
              </a:xfrm>
            </p:grpSpPr>
            <p:sp>
              <p:nvSpPr>
                <p:cNvPr id="70695"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96"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97"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698"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0699" name="Group 53"/>
              <p:cNvGrpSpPr/>
              <p:nvPr/>
            </p:nvGrpSpPr>
            <p:grpSpPr>
              <a:xfrm rot="1353540">
                <a:off x="2682" y="1111"/>
                <a:ext cx="743" cy="186"/>
                <a:chOff x="1565" y="2568"/>
                <a:chExt cx="1118" cy="279"/>
              </a:xfrm>
            </p:grpSpPr>
            <p:sp>
              <p:nvSpPr>
                <p:cNvPr id="70700"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01"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02"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03"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0704" name="Group 58"/>
          <p:cNvGrpSpPr/>
          <p:nvPr/>
        </p:nvGrpSpPr>
        <p:grpSpPr>
          <a:xfrm rot="10082854">
            <a:off x="7407275" y="4464050"/>
            <a:ext cx="1196975" cy="303213"/>
            <a:chOff x="2598" y="1026"/>
            <a:chExt cx="957" cy="242"/>
          </a:xfrm>
        </p:grpSpPr>
        <p:grpSp>
          <p:nvGrpSpPr>
            <p:cNvPr id="70705" name="Group 59"/>
            <p:cNvGrpSpPr/>
            <p:nvPr/>
          </p:nvGrpSpPr>
          <p:grpSpPr>
            <a:xfrm rot="-9970459" flipH="1" flipV="1">
              <a:off x="2598" y="1026"/>
              <a:ext cx="957" cy="242"/>
              <a:chOff x="2532" y="1051"/>
              <a:chExt cx="893" cy="246"/>
            </a:xfrm>
          </p:grpSpPr>
          <p:grpSp>
            <p:nvGrpSpPr>
              <p:cNvPr id="70706" name="Group 60"/>
              <p:cNvGrpSpPr/>
              <p:nvPr/>
            </p:nvGrpSpPr>
            <p:grpSpPr>
              <a:xfrm>
                <a:off x="2532" y="1051"/>
                <a:ext cx="743" cy="185"/>
                <a:chOff x="1565" y="2568"/>
                <a:chExt cx="1118" cy="279"/>
              </a:xfrm>
            </p:grpSpPr>
            <p:sp>
              <p:nvSpPr>
                <p:cNvPr id="70707"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08"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09"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10"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0711" name="Group 65"/>
              <p:cNvGrpSpPr/>
              <p:nvPr/>
            </p:nvGrpSpPr>
            <p:grpSpPr>
              <a:xfrm rot="1353540">
                <a:off x="2682" y="1111"/>
                <a:ext cx="743" cy="186"/>
                <a:chOff x="1565" y="2568"/>
                <a:chExt cx="1118" cy="279"/>
              </a:xfrm>
            </p:grpSpPr>
            <p:sp>
              <p:nvSpPr>
                <p:cNvPr id="70712"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13"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14"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15"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0716" name="Group 70"/>
            <p:cNvGrpSpPr/>
            <p:nvPr/>
          </p:nvGrpSpPr>
          <p:grpSpPr>
            <a:xfrm rot="-9970459" flipH="1" flipV="1">
              <a:off x="2688" y="1056"/>
              <a:ext cx="784" cy="198"/>
              <a:chOff x="2532" y="1051"/>
              <a:chExt cx="893" cy="246"/>
            </a:xfrm>
          </p:grpSpPr>
          <p:grpSp>
            <p:nvGrpSpPr>
              <p:cNvPr id="70717" name="Group 71"/>
              <p:cNvGrpSpPr/>
              <p:nvPr/>
            </p:nvGrpSpPr>
            <p:grpSpPr>
              <a:xfrm>
                <a:off x="2532" y="1051"/>
                <a:ext cx="743" cy="185"/>
                <a:chOff x="1565" y="2568"/>
                <a:chExt cx="1118" cy="279"/>
              </a:xfrm>
            </p:grpSpPr>
            <p:sp>
              <p:nvSpPr>
                <p:cNvPr id="70718"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19"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20"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21"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0722" name="Group 76"/>
              <p:cNvGrpSpPr/>
              <p:nvPr/>
            </p:nvGrpSpPr>
            <p:grpSpPr>
              <a:xfrm rot="1353540">
                <a:off x="2682" y="1111"/>
                <a:ext cx="743" cy="186"/>
                <a:chOff x="1565" y="2568"/>
                <a:chExt cx="1118" cy="279"/>
              </a:xfrm>
            </p:grpSpPr>
            <p:sp>
              <p:nvSpPr>
                <p:cNvPr id="70723"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24"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25"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26"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0727" name="Group 81"/>
          <p:cNvGrpSpPr/>
          <p:nvPr/>
        </p:nvGrpSpPr>
        <p:grpSpPr>
          <a:xfrm>
            <a:off x="6675438" y="1809750"/>
            <a:ext cx="1196975" cy="303213"/>
            <a:chOff x="2598" y="1026"/>
            <a:chExt cx="957" cy="242"/>
          </a:xfrm>
        </p:grpSpPr>
        <p:grpSp>
          <p:nvGrpSpPr>
            <p:cNvPr id="70728" name="Group 82"/>
            <p:cNvGrpSpPr/>
            <p:nvPr/>
          </p:nvGrpSpPr>
          <p:grpSpPr>
            <a:xfrm rot="-9970459" flipH="1" flipV="1">
              <a:off x="2598" y="1026"/>
              <a:ext cx="957" cy="242"/>
              <a:chOff x="2532" y="1051"/>
              <a:chExt cx="893" cy="246"/>
            </a:xfrm>
          </p:grpSpPr>
          <p:grpSp>
            <p:nvGrpSpPr>
              <p:cNvPr id="70729" name="Group 83"/>
              <p:cNvGrpSpPr/>
              <p:nvPr/>
            </p:nvGrpSpPr>
            <p:grpSpPr>
              <a:xfrm>
                <a:off x="2532" y="1051"/>
                <a:ext cx="743" cy="185"/>
                <a:chOff x="1565" y="2568"/>
                <a:chExt cx="1118" cy="279"/>
              </a:xfrm>
            </p:grpSpPr>
            <p:sp>
              <p:nvSpPr>
                <p:cNvPr id="70730"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31"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32"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33"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0734" name="Group 88"/>
              <p:cNvGrpSpPr/>
              <p:nvPr/>
            </p:nvGrpSpPr>
            <p:grpSpPr>
              <a:xfrm rot="1353540">
                <a:off x="2682" y="1111"/>
                <a:ext cx="743" cy="186"/>
                <a:chOff x="1565" y="2568"/>
                <a:chExt cx="1118" cy="279"/>
              </a:xfrm>
            </p:grpSpPr>
            <p:sp>
              <p:nvSpPr>
                <p:cNvPr id="70735"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36"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37"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38"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0739" name="Group 93"/>
            <p:cNvGrpSpPr/>
            <p:nvPr/>
          </p:nvGrpSpPr>
          <p:grpSpPr>
            <a:xfrm rot="-9970459" flipH="1" flipV="1">
              <a:off x="2688" y="1056"/>
              <a:ext cx="784" cy="198"/>
              <a:chOff x="2532" y="1051"/>
              <a:chExt cx="893" cy="246"/>
            </a:xfrm>
          </p:grpSpPr>
          <p:grpSp>
            <p:nvGrpSpPr>
              <p:cNvPr id="70740" name="Group 94"/>
              <p:cNvGrpSpPr/>
              <p:nvPr/>
            </p:nvGrpSpPr>
            <p:grpSpPr>
              <a:xfrm>
                <a:off x="2532" y="1051"/>
                <a:ext cx="743" cy="185"/>
                <a:chOff x="1565" y="2568"/>
                <a:chExt cx="1118" cy="279"/>
              </a:xfrm>
            </p:grpSpPr>
            <p:sp>
              <p:nvSpPr>
                <p:cNvPr id="70741"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42"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43"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44"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0745" name="Group 99"/>
              <p:cNvGrpSpPr/>
              <p:nvPr/>
            </p:nvGrpSpPr>
            <p:grpSpPr>
              <a:xfrm rot="1353540">
                <a:off x="2682" y="1111"/>
                <a:ext cx="743" cy="186"/>
                <a:chOff x="1565" y="2568"/>
                <a:chExt cx="1118" cy="279"/>
              </a:xfrm>
            </p:grpSpPr>
            <p:sp>
              <p:nvSpPr>
                <p:cNvPr id="70746"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47"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48"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49"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0750" name="Group 104"/>
          <p:cNvGrpSpPr/>
          <p:nvPr/>
        </p:nvGrpSpPr>
        <p:grpSpPr>
          <a:xfrm rot="344040">
            <a:off x="7958138" y="3644900"/>
            <a:ext cx="1198562" cy="303213"/>
            <a:chOff x="2598" y="1026"/>
            <a:chExt cx="957" cy="242"/>
          </a:xfrm>
        </p:grpSpPr>
        <p:grpSp>
          <p:nvGrpSpPr>
            <p:cNvPr id="70751" name="Group 105"/>
            <p:cNvGrpSpPr/>
            <p:nvPr/>
          </p:nvGrpSpPr>
          <p:grpSpPr>
            <a:xfrm rot="-9970459" flipH="1" flipV="1">
              <a:off x="2598" y="1026"/>
              <a:ext cx="957" cy="242"/>
              <a:chOff x="2532" y="1051"/>
              <a:chExt cx="893" cy="246"/>
            </a:xfrm>
          </p:grpSpPr>
          <p:grpSp>
            <p:nvGrpSpPr>
              <p:cNvPr id="70752" name="Group 106"/>
              <p:cNvGrpSpPr/>
              <p:nvPr/>
            </p:nvGrpSpPr>
            <p:grpSpPr>
              <a:xfrm>
                <a:off x="2532" y="1051"/>
                <a:ext cx="743" cy="185"/>
                <a:chOff x="1565" y="2568"/>
                <a:chExt cx="1118" cy="279"/>
              </a:xfrm>
            </p:grpSpPr>
            <p:sp>
              <p:nvSpPr>
                <p:cNvPr id="70753"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54"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55"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56"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0757" name="Group 111"/>
              <p:cNvGrpSpPr/>
              <p:nvPr/>
            </p:nvGrpSpPr>
            <p:grpSpPr>
              <a:xfrm rot="1353540">
                <a:off x="2682" y="1111"/>
                <a:ext cx="743" cy="186"/>
                <a:chOff x="1565" y="2568"/>
                <a:chExt cx="1118" cy="279"/>
              </a:xfrm>
            </p:grpSpPr>
            <p:sp>
              <p:nvSpPr>
                <p:cNvPr id="70758"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59"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60"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61"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0762" name="Group 116"/>
            <p:cNvGrpSpPr/>
            <p:nvPr/>
          </p:nvGrpSpPr>
          <p:grpSpPr>
            <a:xfrm rot="-9970459" flipH="1" flipV="1">
              <a:off x="2688" y="1056"/>
              <a:ext cx="784" cy="198"/>
              <a:chOff x="2532" y="1051"/>
              <a:chExt cx="893" cy="246"/>
            </a:xfrm>
          </p:grpSpPr>
          <p:grpSp>
            <p:nvGrpSpPr>
              <p:cNvPr id="70763" name="Group 117"/>
              <p:cNvGrpSpPr/>
              <p:nvPr/>
            </p:nvGrpSpPr>
            <p:grpSpPr>
              <a:xfrm>
                <a:off x="2532" y="1051"/>
                <a:ext cx="743" cy="185"/>
                <a:chOff x="1565" y="2568"/>
                <a:chExt cx="1118" cy="279"/>
              </a:xfrm>
            </p:grpSpPr>
            <p:sp>
              <p:nvSpPr>
                <p:cNvPr id="70764"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65"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66"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67"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0768" name="Group 122"/>
              <p:cNvGrpSpPr/>
              <p:nvPr/>
            </p:nvGrpSpPr>
            <p:grpSpPr>
              <a:xfrm rot="1353540">
                <a:off x="2682" y="1111"/>
                <a:ext cx="743" cy="186"/>
                <a:chOff x="1565" y="2568"/>
                <a:chExt cx="1118" cy="279"/>
              </a:xfrm>
            </p:grpSpPr>
            <p:sp>
              <p:nvSpPr>
                <p:cNvPr id="70769"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70"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71"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72"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0773" name="Group 127"/>
          <p:cNvGrpSpPr/>
          <p:nvPr/>
        </p:nvGrpSpPr>
        <p:grpSpPr>
          <a:xfrm rot="-232145">
            <a:off x="5551488" y="3617913"/>
            <a:ext cx="1235075" cy="331787"/>
            <a:chOff x="1824" y="2448"/>
            <a:chExt cx="987" cy="266"/>
          </a:xfrm>
        </p:grpSpPr>
        <p:grpSp>
          <p:nvGrpSpPr>
            <p:cNvPr id="70774" name="Group 128"/>
            <p:cNvGrpSpPr/>
            <p:nvPr/>
          </p:nvGrpSpPr>
          <p:grpSpPr>
            <a:xfrm rot="513316">
              <a:off x="1824" y="2448"/>
              <a:ext cx="957" cy="242"/>
              <a:chOff x="2598" y="1026"/>
              <a:chExt cx="957" cy="242"/>
            </a:xfrm>
          </p:grpSpPr>
          <p:grpSp>
            <p:nvGrpSpPr>
              <p:cNvPr id="70775" name="Group 129"/>
              <p:cNvGrpSpPr/>
              <p:nvPr/>
            </p:nvGrpSpPr>
            <p:grpSpPr>
              <a:xfrm rot="-9970459" flipH="1" flipV="1">
                <a:off x="2598" y="1026"/>
                <a:ext cx="957" cy="242"/>
                <a:chOff x="2532" y="1051"/>
                <a:chExt cx="893" cy="246"/>
              </a:xfrm>
            </p:grpSpPr>
            <p:grpSp>
              <p:nvGrpSpPr>
                <p:cNvPr id="70776" name="Group 130"/>
                <p:cNvGrpSpPr/>
                <p:nvPr/>
              </p:nvGrpSpPr>
              <p:grpSpPr>
                <a:xfrm>
                  <a:off x="2532" y="1051"/>
                  <a:ext cx="743" cy="185"/>
                  <a:chOff x="1565" y="2568"/>
                  <a:chExt cx="1118" cy="279"/>
                </a:xfrm>
              </p:grpSpPr>
              <p:sp>
                <p:nvSpPr>
                  <p:cNvPr id="70777"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78"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79"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80"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0781" name="Group 135"/>
                <p:cNvGrpSpPr/>
                <p:nvPr/>
              </p:nvGrpSpPr>
              <p:grpSpPr>
                <a:xfrm rot="1353540">
                  <a:off x="2682" y="1111"/>
                  <a:ext cx="743" cy="186"/>
                  <a:chOff x="1565" y="2568"/>
                  <a:chExt cx="1118" cy="279"/>
                </a:xfrm>
              </p:grpSpPr>
              <p:sp>
                <p:nvSpPr>
                  <p:cNvPr id="70782"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83"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84"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85"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0786" name="Group 140"/>
              <p:cNvGrpSpPr/>
              <p:nvPr/>
            </p:nvGrpSpPr>
            <p:grpSpPr>
              <a:xfrm rot="-9970459" flipH="1" flipV="1">
                <a:off x="2688" y="1056"/>
                <a:ext cx="784" cy="198"/>
                <a:chOff x="2532" y="1051"/>
                <a:chExt cx="893" cy="246"/>
              </a:xfrm>
            </p:grpSpPr>
            <p:grpSp>
              <p:nvGrpSpPr>
                <p:cNvPr id="70787" name="Group 141"/>
                <p:cNvGrpSpPr/>
                <p:nvPr/>
              </p:nvGrpSpPr>
              <p:grpSpPr>
                <a:xfrm>
                  <a:off x="2532" y="1051"/>
                  <a:ext cx="743" cy="185"/>
                  <a:chOff x="1565" y="2568"/>
                  <a:chExt cx="1118" cy="279"/>
                </a:xfrm>
              </p:grpSpPr>
              <p:sp>
                <p:nvSpPr>
                  <p:cNvPr id="70788"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89"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90"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91"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0792" name="Group 146"/>
                <p:cNvGrpSpPr/>
                <p:nvPr/>
              </p:nvGrpSpPr>
              <p:grpSpPr>
                <a:xfrm rot="1353540">
                  <a:off x="2682" y="1111"/>
                  <a:ext cx="743" cy="186"/>
                  <a:chOff x="1565" y="2568"/>
                  <a:chExt cx="1118" cy="279"/>
                </a:xfrm>
              </p:grpSpPr>
              <p:sp>
                <p:nvSpPr>
                  <p:cNvPr id="70793"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94"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95"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796"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0797" name="Group 151"/>
            <p:cNvGrpSpPr/>
            <p:nvPr/>
          </p:nvGrpSpPr>
          <p:grpSpPr>
            <a:xfrm rot="513316">
              <a:off x="1854" y="2472"/>
              <a:ext cx="957" cy="242"/>
              <a:chOff x="2598" y="1026"/>
              <a:chExt cx="957" cy="242"/>
            </a:xfrm>
          </p:grpSpPr>
          <p:grpSp>
            <p:nvGrpSpPr>
              <p:cNvPr id="70798" name="Group 152"/>
              <p:cNvGrpSpPr/>
              <p:nvPr/>
            </p:nvGrpSpPr>
            <p:grpSpPr>
              <a:xfrm rot="-9970459" flipH="1" flipV="1">
                <a:off x="2598" y="1026"/>
                <a:ext cx="957" cy="242"/>
                <a:chOff x="2532" y="1051"/>
                <a:chExt cx="893" cy="246"/>
              </a:xfrm>
            </p:grpSpPr>
            <p:grpSp>
              <p:nvGrpSpPr>
                <p:cNvPr id="70799" name="Group 153"/>
                <p:cNvGrpSpPr/>
                <p:nvPr/>
              </p:nvGrpSpPr>
              <p:grpSpPr>
                <a:xfrm>
                  <a:off x="2532" y="1051"/>
                  <a:ext cx="743" cy="185"/>
                  <a:chOff x="1565" y="2568"/>
                  <a:chExt cx="1118" cy="279"/>
                </a:xfrm>
              </p:grpSpPr>
              <p:sp>
                <p:nvSpPr>
                  <p:cNvPr id="70800"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801"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802"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803"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0804" name="Group 158"/>
                <p:cNvGrpSpPr/>
                <p:nvPr/>
              </p:nvGrpSpPr>
              <p:grpSpPr>
                <a:xfrm rot="1353540">
                  <a:off x="2682" y="1111"/>
                  <a:ext cx="743" cy="186"/>
                  <a:chOff x="1565" y="2568"/>
                  <a:chExt cx="1118" cy="279"/>
                </a:xfrm>
              </p:grpSpPr>
              <p:sp>
                <p:nvSpPr>
                  <p:cNvPr id="70805"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806"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807"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808"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0809" name="Group 163"/>
              <p:cNvGrpSpPr/>
              <p:nvPr/>
            </p:nvGrpSpPr>
            <p:grpSpPr>
              <a:xfrm rot="-9970459" flipH="1" flipV="1">
                <a:off x="2688" y="1056"/>
                <a:ext cx="784" cy="198"/>
                <a:chOff x="2532" y="1051"/>
                <a:chExt cx="893" cy="246"/>
              </a:xfrm>
            </p:grpSpPr>
            <p:grpSp>
              <p:nvGrpSpPr>
                <p:cNvPr id="70810" name="Group 164"/>
                <p:cNvGrpSpPr/>
                <p:nvPr/>
              </p:nvGrpSpPr>
              <p:grpSpPr>
                <a:xfrm>
                  <a:off x="2532" y="1051"/>
                  <a:ext cx="743" cy="185"/>
                  <a:chOff x="1565" y="2568"/>
                  <a:chExt cx="1118" cy="279"/>
                </a:xfrm>
              </p:grpSpPr>
              <p:sp>
                <p:nvSpPr>
                  <p:cNvPr id="70811"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812"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813"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814"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0815" name="Group 169"/>
                <p:cNvGrpSpPr/>
                <p:nvPr/>
              </p:nvGrpSpPr>
              <p:grpSpPr>
                <a:xfrm rot="1353540">
                  <a:off x="2682" y="1111"/>
                  <a:ext cx="743" cy="186"/>
                  <a:chOff x="1565" y="2568"/>
                  <a:chExt cx="1118" cy="279"/>
                </a:xfrm>
              </p:grpSpPr>
              <p:sp>
                <p:nvSpPr>
                  <p:cNvPr id="70816"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817"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818"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0819"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70820" name="Rectangle 177"/>
          <p:cNvSpPr/>
          <p:nvPr/>
        </p:nvSpPr>
        <p:spPr>
          <a:xfrm>
            <a:off x="434975" y="274320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广义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70821" name="Rectangle 178"/>
          <p:cNvSpPr/>
          <p:nvPr/>
        </p:nvSpPr>
        <p:spPr>
          <a:xfrm>
            <a:off x="434975" y="3571875"/>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70822" name="Rectangle 187"/>
          <p:cNvSpPr/>
          <p:nvPr/>
        </p:nvSpPr>
        <p:spPr>
          <a:xfrm>
            <a:off x="456565" y="1295400"/>
            <a:ext cx="8147685" cy="4523105"/>
          </a:xfrm>
          <a:prstGeom prst="rect">
            <a:avLst/>
          </a:prstGeom>
          <a:noFill/>
          <a:ln w="9525">
            <a:noFill/>
          </a:ln>
        </p:spPr>
        <p:txBody>
          <a:bodyPr wrap="square" anchor="t" anchorCtr="0">
            <a:spAutoFit/>
          </a:bodyPr>
          <a:p>
            <a:pPr>
              <a:lnSpc>
                <a:spcPct val="150000"/>
              </a:lnSpc>
            </a:pPr>
            <a:r>
              <a:rPr lang="zh-CN" altLang="en-US" sz="2400" b="1" dirty="0">
                <a:latin typeface="宋体" panose="02010600030101010101" pitchFamily="2" charset="-122"/>
                <a:ea typeface="宋体" panose="02010600030101010101" pitchFamily="2" charset="-122"/>
              </a:rPr>
              <a:t>    以上讨论都假定存货的供需稳定，即每日需求量不变，交货时间也固定不变。实际上，每日需求量可能发生变化，交货时间也可能发生变化。按照某一订货批量</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如经济订货批量</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和再订货点发出订单后，如果需求增大或送货延迟，就会发生缺货或供货中断。为防止由此造或的损失，就需要多储备一些存货以备应急之需，称为保险储备。</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存货保险储备计算公式为：</a:t>
            </a:r>
            <a:endParaRPr lang="zh-CN" altLang="en-US" sz="2400" b="1" dirty="0">
              <a:latin typeface="宋体" panose="02010600030101010101" pitchFamily="2" charset="-122"/>
              <a:ea typeface="宋体" panose="02010600030101010101" pitchFamily="2" charset="-122"/>
            </a:endParaRPr>
          </a:p>
          <a:p>
            <a:pPr algn="ctr">
              <a:lnSpc>
                <a:spcPct val="150000"/>
              </a:lnSpc>
            </a:pPr>
            <a:r>
              <a:rPr lang="zh-CN" altLang="en-US" sz="2400" b="1" dirty="0">
                <a:gradFill>
                  <a:gsLst>
                    <a:gs pos="0">
                      <a:srgbClr val="14CD68"/>
                    </a:gs>
                    <a:gs pos="100000">
                      <a:srgbClr val="035C7D"/>
                    </a:gs>
                  </a:gsLst>
                  <a:lin scaled="0"/>
                </a:gradFill>
                <a:latin typeface="宋体" panose="02010600030101010101" pitchFamily="2" charset="-122"/>
                <a:ea typeface="宋体" panose="02010600030101010101" pitchFamily="2" charset="-122"/>
              </a:rPr>
              <a:t>保险储备量</a:t>
            </a:r>
            <a:r>
              <a:rPr lang="en-US" altLang="zh-CN" sz="2400" b="1" dirty="0">
                <a:gradFill>
                  <a:gsLst>
                    <a:gs pos="0">
                      <a:srgbClr val="14CD68"/>
                    </a:gs>
                    <a:gs pos="100000">
                      <a:srgbClr val="035C7D"/>
                    </a:gs>
                  </a:gsLst>
                  <a:lin scaled="0"/>
                </a:gradFill>
                <a:latin typeface="宋体" panose="02010600030101010101" pitchFamily="2" charset="-122"/>
                <a:ea typeface="宋体" panose="02010600030101010101" pitchFamily="2" charset="-122"/>
              </a:rPr>
              <a:t>=</a:t>
            </a:r>
            <a:r>
              <a:rPr lang="zh-CN" altLang="en-US" sz="2400" b="1" dirty="0">
                <a:gradFill>
                  <a:gsLst>
                    <a:gs pos="0">
                      <a:srgbClr val="14CD68"/>
                    </a:gs>
                    <a:gs pos="100000">
                      <a:srgbClr val="035C7D"/>
                    </a:gs>
                  </a:gsLst>
                  <a:lin scaled="0"/>
                </a:gradFill>
                <a:latin typeface="宋体" panose="02010600030101010101" pitchFamily="2" charset="-122"/>
                <a:ea typeface="宋体" panose="02010600030101010101" pitchFamily="2" charset="-122"/>
              </a:rPr>
              <a:t>平均每天的正常耗用量</a:t>
            </a:r>
            <a:r>
              <a:rPr lang="en-US" altLang="zh-CN" sz="2400" b="1" dirty="0">
                <a:gradFill>
                  <a:gsLst>
                    <a:gs pos="0">
                      <a:srgbClr val="14CD68"/>
                    </a:gs>
                    <a:gs pos="100000">
                      <a:srgbClr val="035C7D"/>
                    </a:gs>
                  </a:gsLst>
                  <a:lin scaled="0"/>
                </a:gradFill>
                <a:latin typeface="宋体" panose="02010600030101010101" pitchFamily="2" charset="-122"/>
                <a:ea typeface="宋体" panose="02010600030101010101" pitchFamily="2" charset="-122"/>
              </a:rPr>
              <a:t>×</a:t>
            </a:r>
            <a:r>
              <a:rPr lang="zh-CN" altLang="en-US" sz="2400" b="1" dirty="0">
                <a:gradFill>
                  <a:gsLst>
                    <a:gs pos="0">
                      <a:srgbClr val="14CD68"/>
                    </a:gs>
                    <a:gs pos="100000">
                      <a:srgbClr val="035C7D"/>
                    </a:gs>
                  </a:gsLst>
                  <a:lin scaled="0"/>
                </a:gradFill>
                <a:latin typeface="宋体" panose="02010600030101010101" pitchFamily="2" charset="-122"/>
                <a:ea typeface="宋体" panose="02010600030101010101" pitchFamily="2" charset="-122"/>
              </a:rPr>
              <a:t>保险储备天数</a:t>
            </a:r>
            <a:r>
              <a:rPr lang="en-US" altLang="zh-CN" sz="2400" b="1" dirty="0">
                <a:gradFill>
                  <a:gsLst>
                    <a:gs pos="0">
                      <a:srgbClr val="14CD68"/>
                    </a:gs>
                    <a:gs pos="100000">
                      <a:srgbClr val="035C7D"/>
                    </a:gs>
                  </a:gsLst>
                  <a:lin scaled="0"/>
                </a:gradFill>
                <a:latin typeface="宋体" panose="02010600030101010101" pitchFamily="2" charset="-122"/>
                <a:ea typeface="宋体" panose="02010600030101010101" pitchFamily="2" charset="-122"/>
              </a:rPr>
              <a:t> </a:t>
            </a:r>
            <a:endParaRPr lang="en-US" altLang="zh-CN" sz="2400" b="1" dirty="0">
              <a:gradFill>
                <a:gsLst>
                  <a:gs pos="0">
                    <a:srgbClr val="14CD68"/>
                  </a:gs>
                  <a:gs pos="100000">
                    <a:srgbClr val="035C7D"/>
                  </a:gs>
                </a:gsLst>
                <a:lin scaled="0"/>
              </a:gradFill>
              <a:latin typeface="宋体" panose="02010600030101010101" pitchFamily="2" charset="-122"/>
              <a:ea typeface="宋体" panose="02010600030101010101" pitchFamily="2" charset="-122"/>
            </a:endParaRPr>
          </a:p>
        </p:txBody>
      </p:sp>
      <p:sp>
        <p:nvSpPr>
          <p:cNvPr id="70823"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70824" name="Rectangle 17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0825"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Rectangle 4"/>
          <p:cNvSpPr txBox="1"/>
          <p:nvPr/>
        </p:nvSpPr>
        <p:spPr>
          <a:xfrm>
            <a:off x="193040" y="609600"/>
            <a:ext cx="8493760" cy="1753870"/>
          </a:xfrm>
          <a:prstGeom prst="rect">
            <a:avLst/>
          </a:prstGeom>
          <a:solidFill>
            <a:srgbClr val="00B050"/>
          </a:solidFill>
          <a:ln w="9525">
            <a:noFill/>
          </a:ln>
        </p:spPr>
        <p:txBody>
          <a:bodyPr anchor="t" anchorCtr="0"/>
          <a:p>
            <a:pPr marL="342900" indent="-342900" eaLnBrk="0" hangingPunct="0">
              <a:lnSpc>
                <a:spcPct val="150000"/>
              </a:lnSpc>
              <a:spcBef>
                <a:spcPct val="20000"/>
              </a:spcBef>
              <a:buClr>
                <a:schemeClr val="folHlink"/>
              </a:buClr>
            </a:pPr>
            <a:r>
              <a:rPr lang="zh-CN" altLang="en-US" sz="2400" b="1" dirty="0">
                <a:latin typeface="Arial" panose="020B0604020202020204" pitchFamily="34" charset="0"/>
              </a:rPr>
              <a:t>如某公司材料全年需要量</a:t>
            </a:r>
            <a:r>
              <a:rPr lang="en-US" altLang="zh-CN" sz="2400" b="1" dirty="0">
                <a:latin typeface="Arial" panose="020B0604020202020204" pitchFamily="34" charset="0"/>
              </a:rPr>
              <a:t>3600</a:t>
            </a:r>
            <a:r>
              <a:rPr lang="zh-CN" altLang="en-US" sz="2400" b="1" dirty="0">
                <a:latin typeface="Arial" panose="020B0604020202020204" pitchFamily="34" charset="0"/>
              </a:rPr>
              <a:t>千克，全年平均日耗用量为</a:t>
            </a:r>
            <a:r>
              <a:rPr lang="en-US" altLang="zh-CN" sz="2400" b="1" dirty="0">
                <a:latin typeface="Arial" panose="020B0604020202020204" pitchFamily="34" charset="0"/>
              </a:rPr>
              <a:t>20</a:t>
            </a:r>
            <a:r>
              <a:rPr lang="zh-CN" altLang="en-US" sz="2400" b="1" dirty="0">
                <a:latin typeface="Arial" panose="020B0604020202020204" pitchFamily="34" charset="0"/>
              </a:rPr>
              <a:t>千克，每次交货时间为</a:t>
            </a:r>
            <a:r>
              <a:rPr lang="en-US" altLang="zh-CN" sz="2400" b="1" dirty="0">
                <a:latin typeface="Arial" panose="020B0604020202020204" pitchFamily="34" charset="0"/>
              </a:rPr>
              <a:t>10</a:t>
            </a:r>
            <a:r>
              <a:rPr lang="zh-CN" altLang="en-US" sz="2400" b="1" dirty="0">
                <a:latin typeface="Arial" panose="020B0604020202020204" pitchFamily="34" charset="0"/>
              </a:rPr>
              <a:t>天，保险储备天数为</a:t>
            </a:r>
            <a:r>
              <a:rPr lang="en-US" altLang="zh-CN" sz="2400" b="1" dirty="0">
                <a:latin typeface="Arial" panose="020B0604020202020204" pitchFamily="34" charset="0"/>
              </a:rPr>
              <a:t>3</a:t>
            </a:r>
            <a:r>
              <a:rPr lang="zh-CN" altLang="en-US" sz="2400" b="1" dirty="0">
                <a:latin typeface="Arial" panose="020B0604020202020204" pitchFamily="34" charset="0"/>
              </a:rPr>
              <a:t>天，为防止需求变化引起缺货损失，试计算保险储备量。</a:t>
            </a:r>
            <a:endParaRPr lang="zh-CN" altLang="en-US" sz="2400" b="1" dirty="0">
              <a:latin typeface="Arial" panose="020B0604020202020204" pitchFamily="34" charset="0"/>
              <a:ea typeface="宋体" panose="02010600030101010101" pitchFamily="2" charset="-122"/>
            </a:endParaRPr>
          </a:p>
          <a:p>
            <a:pPr marL="342900" indent="-342900" eaLnBrk="0" hangingPunct="0">
              <a:lnSpc>
                <a:spcPct val="150000"/>
              </a:lnSpc>
              <a:spcBef>
                <a:spcPct val="20000"/>
              </a:spcBef>
              <a:buClr>
                <a:schemeClr val="folHlink"/>
              </a:buClr>
            </a:pPr>
            <a:endParaRPr lang="zh-CN" altLang="en-US" sz="2400" b="1" dirty="0">
              <a:latin typeface="Arial" panose="020B0604020202020204" pitchFamily="34" charset="0"/>
              <a:ea typeface="宋体" panose="02010600030101010101" pitchFamily="2" charset="-122"/>
            </a:endParaRPr>
          </a:p>
          <a:p>
            <a:pPr marL="342900" indent="-342900" eaLnBrk="0" hangingPunct="0">
              <a:lnSpc>
                <a:spcPct val="150000"/>
              </a:lnSpc>
              <a:spcBef>
                <a:spcPct val="20000"/>
              </a:spcBef>
              <a:buClr>
                <a:schemeClr val="folHlink"/>
              </a:buClr>
            </a:pPr>
            <a:endParaRPr lang="zh-CN" altLang="zh-CN" sz="2400" b="1" dirty="0">
              <a:latin typeface="Arial" panose="020B0604020202020204" pitchFamily="34" charset="0"/>
              <a:ea typeface="宋体" panose="02010600030101010101" pitchFamily="2" charset="-122"/>
            </a:endParaRPr>
          </a:p>
          <a:p>
            <a:pPr marL="342900" indent="-342900" eaLnBrk="0" hangingPunct="0">
              <a:lnSpc>
                <a:spcPct val="150000"/>
              </a:lnSpc>
              <a:spcBef>
                <a:spcPct val="20000"/>
              </a:spcBef>
              <a:buClr>
                <a:schemeClr val="folHlink"/>
              </a:buClr>
            </a:pPr>
            <a:endParaRPr lang="en-US" altLang="zh-CN" sz="2400" b="1" dirty="0">
              <a:latin typeface="Arial" panose="020B0604020202020204" pitchFamily="34" charset="0"/>
              <a:ea typeface="宋体" panose="02010600030101010101" pitchFamily="2" charset="-122"/>
            </a:endParaRPr>
          </a:p>
        </p:txBody>
      </p:sp>
      <p:sp>
        <p:nvSpPr>
          <p:cNvPr id="71682"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71683"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71684"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71685"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71686"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71687" name="Rectangle 10"/>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71688"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71689"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71690" name="Rectangle 5"/>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71691" name="Rectangle 7"/>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71692" name="Rectangle 9"/>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71693" name="Rectangle 11"/>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71694" name="TextBox 20"/>
          <p:cNvSpPr txBox="1"/>
          <p:nvPr/>
        </p:nvSpPr>
        <p:spPr>
          <a:xfrm>
            <a:off x="304800" y="2819400"/>
            <a:ext cx="8686800" cy="1753235"/>
          </a:xfrm>
          <a:prstGeom prst="rect">
            <a:avLst/>
          </a:prstGeom>
          <a:noFill/>
          <a:ln w="9525">
            <a:noFill/>
          </a:ln>
        </p:spPr>
        <p:txBody>
          <a:bodyPr anchor="t" anchorCtr="0">
            <a:spAutoFit/>
          </a:bodyPr>
          <a:p>
            <a:pPr>
              <a:lnSpc>
                <a:spcPct val="150000"/>
              </a:lnSpc>
            </a:pPr>
            <a:r>
              <a:rPr lang="zh-CN" altLang="en-US" sz="2400" b="1" dirty="0">
                <a:latin typeface="宋体" panose="02010600030101010101" pitchFamily="2" charset="-122"/>
                <a:ea typeface="宋体" panose="02010600030101010101" pitchFamily="2" charset="-122"/>
              </a:rPr>
              <a:t>保险储备量＝平均每天的正常耗用量</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保险储备天数</a:t>
            </a:r>
            <a:endParaRPr lang="en-US" altLang="zh-CN" sz="2400" b="1" dirty="0">
              <a:latin typeface="宋体" panose="02010600030101010101" pitchFamily="2" charset="-122"/>
              <a:ea typeface="宋体" panose="02010600030101010101" pitchFamily="2" charset="-122"/>
            </a:endParaRPr>
          </a:p>
          <a:p>
            <a:pPr>
              <a:lnSpc>
                <a:spcPct val="150000"/>
              </a:lnSpc>
            </a:pP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20×3</a:t>
            </a:r>
            <a:endParaRPr lang="en-US" altLang="zh-CN" sz="2400" b="1" dirty="0">
              <a:latin typeface="宋体" panose="02010600030101010101" pitchFamily="2" charset="-122"/>
              <a:ea typeface="宋体" panose="02010600030101010101" pitchFamily="2" charset="-122"/>
            </a:endParaRPr>
          </a:p>
          <a:p>
            <a:pPr>
              <a:lnSpc>
                <a:spcPct val="150000"/>
              </a:lnSpc>
            </a:pPr>
            <a:r>
              <a:rPr lang="zh-CN" altLang="en-US" sz="2400" b="1" dirty="0">
                <a:latin typeface="宋体" panose="02010600030101010101" pitchFamily="2" charset="-122"/>
                <a:ea typeface="宋体" panose="02010600030101010101" pitchFamily="2" charset="-122"/>
              </a:rPr>
              <a:t>          ＝</a:t>
            </a:r>
            <a:r>
              <a:rPr lang="en-US" altLang="zh-CN" sz="2400" b="1" dirty="0">
                <a:latin typeface="宋体" panose="02010600030101010101" pitchFamily="2" charset="-122"/>
                <a:ea typeface="宋体" panose="02010600030101010101" pitchFamily="2" charset="-122"/>
              </a:rPr>
              <a:t>60(</a:t>
            </a:r>
            <a:r>
              <a:rPr lang="zh-CN" altLang="en-US" sz="2400" b="1" dirty="0">
                <a:latin typeface="宋体" panose="02010600030101010101" pitchFamily="2" charset="-122"/>
                <a:ea typeface="宋体" panose="02010600030101010101" pitchFamily="2" charset="-122"/>
              </a:rPr>
              <a:t>千克</a:t>
            </a:r>
            <a:r>
              <a:rPr lang="en-US" altLang="zh-CN" sz="2400" b="1" dirty="0">
                <a:latin typeface="宋体" panose="02010600030101010101" pitchFamily="2" charset="-122"/>
                <a:ea typeface="宋体" panose="02010600030101010101" pitchFamily="2" charset="-122"/>
              </a:rPr>
              <a:t>) </a:t>
            </a:r>
            <a:endParaRPr lang="en-US" altLang="zh-CN" sz="2400" b="1" dirty="0">
              <a:latin typeface="宋体" panose="02010600030101010101" pitchFamily="2" charset="-122"/>
              <a:ea typeface="宋体" panose="02010600030101010101" pitchFamily="2" charset="-122"/>
            </a:endParaRPr>
          </a:p>
        </p:txBody>
      </p:sp>
      <p:sp>
        <p:nvSpPr>
          <p:cNvPr id="71695" name="Rectangle 63"/>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696" name="Rectangle 65"/>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697" name="Rectangle 67"/>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698" name="Rectangle 69"/>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699" name="Rectangle 71"/>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Tree>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Rectangle 2"/>
          <p:cNvSpPr>
            <a:spLocks noGrp="1"/>
          </p:cNvSpPr>
          <p:nvPr>
            <p:ph type="title"/>
          </p:nvPr>
        </p:nvSpPr>
        <p:spPr>
          <a:xfrm>
            <a:off x="472440" y="152400"/>
            <a:ext cx="8229600" cy="868363"/>
          </a:xfrm>
        </p:spPr>
        <p:txBody>
          <a:bodyPr wrap="square" lIns="91440" tIns="45720" rIns="91440" bIns="45720" anchor="ctr" anchorCtr="0"/>
          <a:p>
            <a:pPr algn="l" eaLnBrk="1" hangingPunct="1"/>
            <a:r>
              <a:rPr lang="zh-CN" altLang="en-US" sz="2800" i="0" dirty="0">
                <a:solidFill>
                  <a:srgbClr val="FF0000"/>
                </a:solidFill>
                <a:ea typeface="宋体" panose="02010600030101010101" pitchFamily="2" charset="-122"/>
              </a:rPr>
              <a:t>四、存货的日常控制</a:t>
            </a:r>
            <a:endParaRPr lang="zh-CN" altLang="en-US" sz="2800" i="0" dirty="0">
              <a:solidFill>
                <a:srgbClr val="FF0000"/>
              </a:solidFill>
              <a:ea typeface="宋体" panose="02010600030101010101" pitchFamily="2" charset="-122"/>
            </a:endParaRPr>
          </a:p>
        </p:txBody>
      </p:sp>
      <p:grpSp>
        <p:nvGrpSpPr>
          <p:cNvPr id="72706" name="Group 12"/>
          <p:cNvGrpSpPr/>
          <p:nvPr/>
        </p:nvGrpSpPr>
        <p:grpSpPr>
          <a:xfrm rot="10082854">
            <a:off x="6127750" y="2644775"/>
            <a:ext cx="1196975" cy="303213"/>
            <a:chOff x="2598" y="1026"/>
            <a:chExt cx="957" cy="242"/>
          </a:xfrm>
        </p:grpSpPr>
        <p:grpSp>
          <p:nvGrpSpPr>
            <p:cNvPr id="72707" name="Group 13"/>
            <p:cNvGrpSpPr/>
            <p:nvPr/>
          </p:nvGrpSpPr>
          <p:grpSpPr>
            <a:xfrm rot="-9970459" flipH="1" flipV="1">
              <a:off x="2598" y="1026"/>
              <a:ext cx="957" cy="242"/>
              <a:chOff x="2532" y="1051"/>
              <a:chExt cx="893" cy="246"/>
            </a:xfrm>
          </p:grpSpPr>
          <p:grpSp>
            <p:nvGrpSpPr>
              <p:cNvPr id="72708" name="Group 14"/>
              <p:cNvGrpSpPr/>
              <p:nvPr/>
            </p:nvGrpSpPr>
            <p:grpSpPr>
              <a:xfrm>
                <a:off x="2532" y="1051"/>
                <a:ext cx="743" cy="185"/>
                <a:chOff x="1565" y="2568"/>
                <a:chExt cx="1118" cy="279"/>
              </a:xfrm>
            </p:grpSpPr>
            <p:sp>
              <p:nvSpPr>
                <p:cNvPr id="72709" name="AutoShape 1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10" name="AutoShape 1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11" name="AutoShape 1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12" name="AutoShape 1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713" name="Group 19"/>
              <p:cNvGrpSpPr/>
              <p:nvPr/>
            </p:nvGrpSpPr>
            <p:grpSpPr>
              <a:xfrm rot="1353540">
                <a:off x="2682" y="1111"/>
                <a:ext cx="743" cy="186"/>
                <a:chOff x="1565" y="2568"/>
                <a:chExt cx="1118" cy="279"/>
              </a:xfrm>
            </p:grpSpPr>
            <p:sp>
              <p:nvSpPr>
                <p:cNvPr id="72714" name="AutoShape 2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15" name="AutoShape 2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16" name="AutoShape 2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17" name="AutoShape 2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2718" name="Group 24"/>
            <p:cNvGrpSpPr/>
            <p:nvPr/>
          </p:nvGrpSpPr>
          <p:grpSpPr>
            <a:xfrm rot="-9970459" flipH="1" flipV="1">
              <a:off x="2688" y="1056"/>
              <a:ext cx="784" cy="198"/>
              <a:chOff x="2532" y="1051"/>
              <a:chExt cx="893" cy="246"/>
            </a:xfrm>
          </p:grpSpPr>
          <p:grpSp>
            <p:nvGrpSpPr>
              <p:cNvPr id="72719" name="Group 25"/>
              <p:cNvGrpSpPr/>
              <p:nvPr/>
            </p:nvGrpSpPr>
            <p:grpSpPr>
              <a:xfrm>
                <a:off x="2532" y="1051"/>
                <a:ext cx="743" cy="185"/>
                <a:chOff x="1565" y="2568"/>
                <a:chExt cx="1118" cy="279"/>
              </a:xfrm>
            </p:grpSpPr>
            <p:sp>
              <p:nvSpPr>
                <p:cNvPr id="72720" name="AutoShape 2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21" name="AutoShape 2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22" name="AutoShape 2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23" name="AutoShape 2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724" name="Group 30"/>
              <p:cNvGrpSpPr/>
              <p:nvPr/>
            </p:nvGrpSpPr>
            <p:grpSpPr>
              <a:xfrm rot="1353540">
                <a:off x="2682" y="1111"/>
                <a:ext cx="743" cy="186"/>
                <a:chOff x="1565" y="2568"/>
                <a:chExt cx="1118" cy="279"/>
              </a:xfrm>
            </p:grpSpPr>
            <p:sp>
              <p:nvSpPr>
                <p:cNvPr id="72725" name="AutoShape 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26" name="AutoShape 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27" name="AutoShape 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28" name="AutoShape 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2729" name="Group 35"/>
          <p:cNvGrpSpPr/>
          <p:nvPr/>
        </p:nvGrpSpPr>
        <p:grpSpPr>
          <a:xfrm rot="10082854">
            <a:off x="5032375" y="4465638"/>
            <a:ext cx="1198563" cy="303212"/>
            <a:chOff x="2598" y="1026"/>
            <a:chExt cx="957" cy="242"/>
          </a:xfrm>
        </p:grpSpPr>
        <p:grpSp>
          <p:nvGrpSpPr>
            <p:cNvPr id="72730" name="Group 36"/>
            <p:cNvGrpSpPr/>
            <p:nvPr/>
          </p:nvGrpSpPr>
          <p:grpSpPr>
            <a:xfrm rot="-9970459" flipH="1" flipV="1">
              <a:off x="2598" y="1026"/>
              <a:ext cx="957" cy="242"/>
              <a:chOff x="2532" y="1051"/>
              <a:chExt cx="893" cy="246"/>
            </a:xfrm>
          </p:grpSpPr>
          <p:grpSp>
            <p:nvGrpSpPr>
              <p:cNvPr id="72731" name="Group 37"/>
              <p:cNvGrpSpPr/>
              <p:nvPr/>
            </p:nvGrpSpPr>
            <p:grpSpPr>
              <a:xfrm>
                <a:off x="2532" y="1051"/>
                <a:ext cx="743" cy="185"/>
                <a:chOff x="1565" y="2568"/>
                <a:chExt cx="1118" cy="279"/>
              </a:xfrm>
            </p:grpSpPr>
            <p:sp>
              <p:nvSpPr>
                <p:cNvPr id="72732" name="AutoShape 3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33" name="AutoShape 3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34" name="AutoShape 4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35" name="AutoShape 4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736" name="Group 42"/>
              <p:cNvGrpSpPr/>
              <p:nvPr/>
            </p:nvGrpSpPr>
            <p:grpSpPr>
              <a:xfrm rot="1353540">
                <a:off x="2682" y="1111"/>
                <a:ext cx="743" cy="186"/>
                <a:chOff x="1565" y="2568"/>
                <a:chExt cx="1118" cy="279"/>
              </a:xfrm>
            </p:grpSpPr>
            <p:sp>
              <p:nvSpPr>
                <p:cNvPr id="72737" name="AutoShape 4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38" name="AutoShape 4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39" name="AutoShape 4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40" name="AutoShape 46"/>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2741" name="Group 47"/>
            <p:cNvGrpSpPr/>
            <p:nvPr/>
          </p:nvGrpSpPr>
          <p:grpSpPr>
            <a:xfrm rot="-9970459" flipH="1" flipV="1">
              <a:off x="2688" y="1056"/>
              <a:ext cx="784" cy="198"/>
              <a:chOff x="2532" y="1051"/>
              <a:chExt cx="893" cy="246"/>
            </a:xfrm>
          </p:grpSpPr>
          <p:grpSp>
            <p:nvGrpSpPr>
              <p:cNvPr id="72742" name="Group 48"/>
              <p:cNvGrpSpPr/>
              <p:nvPr/>
            </p:nvGrpSpPr>
            <p:grpSpPr>
              <a:xfrm>
                <a:off x="2532" y="1051"/>
                <a:ext cx="743" cy="185"/>
                <a:chOff x="1565" y="2568"/>
                <a:chExt cx="1118" cy="279"/>
              </a:xfrm>
            </p:grpSpPr>
            <p:sp>
              <p:nvSpPr>
                <p:cNvPr id="72743" name="AutoShape 4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44" name="AutoShape 5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45" name="AutoShape 5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46" name="AutoShape 5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747" name="Group 53"/>
              <p:cNvGrpSpPr/>
              <p:nvPr/>
            </p:nvGrpSpPr>
            <p:grpSpPr>
              <a:xfrm rot="1353540">
                <a:off x="2682" y="1111"/>
                <a:ext cx="743" cy="186"/>
                <a:chOff x="1565" y="2568"/>
                <a:chExt cx="1118" cy="279"/>
              </a:xfrm>
            </p:grpSpPr>
            <p:sp>
              <p:nvSpPr>
                <p:cNvPr id="72748" name="AutoShape 5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49" name="AutoShape 5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50" name="AutoShape 5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51" name="AutoShape 5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2752" name="Group 58"/>
          <p:cNvGrpSpPr/>
          <p:nvPr/>
        </p:nvGrpSpPr>
        <p:grpSpPr>
          <a:xfrm rot="10082854">
            <a:off x="7407275" y="4464050"/>
            <a:ext cx="1196975" cy="303213"/>
            <a:chOff x="2598" y="1026"/>
            <a:chExt cx="957" cy="242"/>
          </a:xfrm>
        </p:grpSpPr>
        <p:grpSp>
          <p:nvGrpSpPr>
            <p:cNvPr id="72753" name="Group 59"/>
            <p:cNvGrpSpPr/>
            <p:nvPr/>
          </p:nvGrpSpPr>
          <p:grpSpPr>
            <a:xfrm rot="-9970459" flipH="1" flipV="1">
              <a:off x="2598" y="1026"/>
              <a:ext cx="957" cy="242"/>
              <a:chOff x="2532" y="1051"/>
              <a:chExt cx="893" cy="246"/>
            </a:xfrm>
          </p:grpSpPr>
          <p:grpSp>
            <p:nvGrpSpPr>
              <p:cNvPr id="72754" name="Group 60"/>
              <p:cNvGrpSpPr/>
              <p:nvPr/>
            </p:nvGrpSpPr>
            <p:grpSpPr>
              <a:xfrm>
                <a:off x="2532" y="1051"/>
                <a:ext cx="743" cy="185"/>
                <a:chOff x="1565" y="2568"/>
                <a:chExt cx="1118" cy="279"/>
              </a:xfrm>
            </p:grpSpPr>
            <p:sp>
              <p:nvSpPr>
                <p:cNvPr id="72755" name="AutoShape 6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56" name="AutoShape 6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57" name="AutoShape 6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58" name="AutoShape 6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759" name="Group 65"/>
              <p:cNvGrpSpPr/>
              <p:nvPr/>
            </p:nvGrpSpPr>
            <p:grpSpPr>
              <a:xfrm rot="1353540">
                <a:off x="2682" y="1111"/>
                <a:ext cx="743" cy="186"/>
                <a:chOff x="1565" y="2568"/>
                <a:chExt cx="1118" cy="279"/>
              </a:xfrm>
            </p:grpSpPr>
            <p:sp>
              <p:nvSpPr>
                <p:cNvPr id="72760" name="AutoShape 6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61" name="AutoShape 6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62" name="AutoShape 6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63" name="AutoShape 6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2764" name="Group 70"/>
            <p:cNvGrpSpPr/>
            <p:nvPr/>
          </p:nvGrpSpPr>
          <p:grpSpPr>
            <a:xfrm rot="-9970459" flipH="1" flipV="1">
              <a:off x="2688" y="1056"/>
              <a:ext cx="784" cy="198"/>
              <a:chOff x="2532" y="1051"/>
              <a:chExt cx="893" cy="246"/>
            </a:xfrm>
          </p:grpSpPr>
          <p:grpSp>
            <p:nvGrpSpPr>
              <p:cNvPr id="72765" name="Group 71"/>
              <p:cNvGrpSpPr/>
              <p:nvPr/>
            </p:nvGrpSpPr>
            <p:grpSpPr>
              <a:xfrm>
                <a:off x="2532" y="1051"/>
                <a:ext cx="743" cy="185"/>
                <a:chOff x="1565" y="2568"/>
                <a:chExt cx="1118" cy="279"/>
              </a:xfrm>
            </p:grpSpPr>
            <p:sp>
              <p:nvSpPr>
                <p:cNvPr id="72766" name="AutoShape 7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67" name="AutoShape 7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68" name="AutoShape 7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69" name="AutoShape 7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770" name="Group 76"/>
              <p:cNvGrpSpPr/>
              <p:nvPr/>
            </p:nvGrpSpPr>
            <p:grpSpPr>
              <a:xfrm rot="1353540">
                <a:off x="2682" y="1111"/>
                <a:ext cx="743" cy="186"/>
                <a:chOff x="1565" y="2568"/>
                <a:chExt cx="1118" cy="279"/>
              </a:xfrm>
            </p:grpSpPr>
            <p:sp>
              <p:nvSpPr>
                <p:cNvPr id="72771" name="AutoShape 7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72" name="AutoShape 7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73" name="AutoShape 7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74" name="AutoShape 8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2775" name="Group 81"/>
          <p:cNvGrpSpPr/>
          <p:nvPr/>
        </p:nvGrpSpPr>
        <p:grpSpPr>
          <a:xfrm>
            <a:off x="6675438" y="1809750"/>
            <a:ext cx="1196975" cy="303213"/>
            <a:chOff x="2598" y="1026"/>
            <a:chExt cx="957" cy="242"/>
          </a:xfrm>
        </p:grpSpPr>
        <p:grpSp>
          <p:nvGrpSpPr>
            <p:cNvPr id="72776" name="Group 82"/>
            <p:cNvGrpSpPr/>
            <p:nvPr/>
          </p:nvGrpSpPr>
          <p:grpSpPr>
            <a:xfrm rot="-9970459" flipH="1" flipV="1">
              <a:off x="2598" y="1026"/>
              <a:ext cx="957" cy="242"/>
              <a:chOff x="2532" y="1051"/>
              <a:chExt cx="893" cy="246"/>
            </a:xfrm>
          </p:grpSpPr>
          <p:grpSp>
            <p:nvGrpSpPr>
              <p:cNvPr id="72777" name="Group 83"/>
              <p:cNvGrpSpPr/>
              <p:nvPr/>
            </p:nvGrpSpPr>
            <p:grpSpPr>
              <a:xfrm>
                <a:off x="2532" y="1051"/>
                <a:ext cx="743" cy="185"/>
                <a:chOff x="1565" y="2568"/>
                <a:chExt cx="1118" cy="279"/>
              </a:xfrm>
            </p:grpSpPr>
            <p:sp>
              <p:nvSpPr>
                <p:cNvPr id="72778" name="AutoShape 84"/>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79" name="AutoShape 85"/>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80" name="AutoShape 86"/>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81" name="AutoShape 87"/>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782" name="Group 88"/>
              <p:cNvGrpSpPr/>
              <p:nvPr/>
            </p:nvGrpSpPr>
            <p:grpSpPr>
              <a:xfrm rot="1353540">
                <a:off x="2682" y="1111"/>
                <a:ext cx="743" cy="186"/>
                <a:chOff x="1565" y="2568"/>
                <a:chExt cx="1118" cy="279"/>
              </a:xfrm>
            </p:grpSpPr>
            <p:sp>
              <p:nvSpPr>
                <p:cNvPr id="72783" name="AutoShape 89"/>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84" name="AutoShape 90"/>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85" name="AutoShape 91"/>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86" name="AutoShape 92"/>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2787" name="Group 93"/>
            <p:cNvGrpSpPr/>
            <p:nvPr/>
          </p:nvGrpSpPr>
          <p:grpSpPr>
            <a:xfrm rot="-9970459" flipH="1" flipV="1">
              <a:off x="2688" y="1056"/>
              <a:ext cx="784" cy="198"/>
              <a:chOff x="2532" y="1051"/>
              <a:chExt cx="893" cy="246"/>
            </a:xfrm>
          </p:grpSpPr>
          <p:grpSp>
            <p:nvGrpSpPr>
              <p:cNvPr id="72788" name="Group 94"/>
              <p:cNvGrpSpPr/>
              <p:nvPr/>
            </p:nvGrpSpPr>
            <p:grpSpPr>
              <a:xfrm>
                <a:off x="2532" y="1051"/>
                <a:ext cx="743" cy="185"/>
                <a:chOff x="1565" y="2568"/>
                <a:chExt cx="1118" cy="279"/>
              </a:xfrm>
            </p:grpSpPr>
            <p:sp>
              <p:nvSpPr>
                <p:cNvPr id="72789" name="AutoShape 95"/>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90" name="AutoShape 96"/>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91" name="AutoShape 97"/>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92" name="AutoShape 98"/>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793" name="Group 99"/>
              <p:cNvGrpSpPr/>
              <p:nvPr/>
            </p:nvGrpSpPr>
            <p:grpSpPr>
              <a:xfrm rot="1353540">
                <a:off x="2682" y="1111"/>
                <a:ext cx="743" cy="186"/>
                <a:chOff x="1565" y="2568"/>
                <a:chExt cx="1118" cy="279"/>
              </a:xfrm>
            </p:grpSpPr>
            <p:sp>
              <p:nvSpPr>
                <p:cNvPr id="72794" name="AutoShape 100"/>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95" name="AutoShape 101"/>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96" name="AutoShape 102"/>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797" name="AutoShape 103"/>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2798" name="Group 104"/>
          <p:cNvGrpSpPr/>
          <p:nvPr/>
        </p:nvGrpSpPr>
        <p:grpSpPr>
          <a:xfrm rot="344040">
            <a:off x="7958138" y="3644900"/>
            <a:ext cx="1198562" cy="303213"/>
            <a:chOff x="2598" y="1026"/>
            <a:chExt cx="957" cy="242"/>
          </a:xfrm>
        </p:grpSpPr>
        <p:grpSp>
          <p:nvGrpSpPr>
            <p:cNvPr id="72799" name="Group 105"/>
            <p:cNvGrpSpPr/>
            <p:nvPr/>
          </p:nvGrpSpPr>
          <p:grpSpPr>
            <a:xfrm rot="-9970459" flipH="1" flipV="1">
              <a:off x="2598" y="1026"/>
              <a:ext cx="957" cy="242"/>
              <a:chOff x="2532" y="1051"/>
              <a:chExt cx="893" cy="246"/>
            </a:xfrm>
          </p:grpSpPr>
          <p:grpSp>
            <p:nvGrpSpPr>
              <p:cNvPr id="72800" name="Group 106"/>
              <p:cNvGrpSpPr/>
              <p:nvPr/>
            </p:nvGrpSpPr>
            <p:grpSpPr>
              <a:xfrm>
                <a:off x="2532" y="1051"/>
                <a:ext cx="743" cy="185"/>
                <a:chOff x="1565" y="2568"/>
                <a:chExt cx="1118" cy="279"/>
              </a:xfrm>
            </p:grpSpPr>
            <p:sp>
              <p:nvSpPr>
                <p:cNvPr id="72801" name="AutoShape 10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02" name="AutoShape 10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03" name="AutoShape 10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04" name="AutoShape 11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805" name="Group 111"/>
              <p:cNvGrpSpPr/>
              <p:nvPr/>
            </p:nvGrpSpPr>
            <p:grpSpPr>
              <a:xfrm rot="1353540">
                <a:off x="2682" y="1111"/>
                <a:ext cx="743" cy="186"/>
                <a:chOff x="1565" y="2568"/>
                <a:chExt cx="1118" cy="279"/>
              </a:xfrm>
            </p:grpSpPr>
            <p:sp>
              <p:nvSpPr>
                <p:cNvPr id="72806" name="AutoShape 11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07" name="AutoShape 11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08" name="AutoShape 11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09" name="AutoShape 11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2810" name="Group 116"/>
            <p:cNvGrpSpPr/>
            <p:nvPr/>
          </p:nvGrpSpPr>
          <p:grpSpPr>
            <a:xfrm rot="-9970459" flipH="1" flipV="1">
              <a:off x="2688" y="1056"/>
              <a:ext cx="784" cy="198"/>
              <a:chOff x="2532" y="1051"/>
              <a:chExt cx="893" cy="246"/>
            </a:xfrm>
          </p:grpSpPr>
          <p:grpSp>
            <p:nvGrpSpPr>
              <p:cNvPr id="72811" name="Group 117"/>
              <p:cNvGrpSpPr/>
              <p:nvPr/>
            </p:nvGrpSpPr>
            <p:grpSpPr>
              <a:xfrm>
                <a:off x="2532" y="1051"/>
                <a:ext cx="743" cy="185"/>
                <a:chOff x="1565" y="2568"/>
                <a:chExt cx="1118" cy="279"/>
              </a:xfrm>
            </p:grpSpPr>
            <p:sp>
              <p:nvSpPr>
                <p:cNvPr id="72812" name="AutoShape 118"/>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13" name="AutoShape 119"/>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14" name="AutoShape 120"/>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15" name="AutoShape 121"/>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816" name="Group 122"/>
              <p:cNvGrpSpPr/>
              <p:nvPr/>
            </p:nvGrpSpPr>
            <p:grpSpPr>
              <a:xfrm rot="1353540">
                <a:off x="2682" y="1111"/>
                <a:ext cx="743" cy="186"/>
                <a:chOff x="1565" y="2568"/>
                <a:chExt cx="1118" cy="279"/>
              </a:xfrm>
            </p:grpSpPr>
            <p:sp>
              <p:nvSpPr>
                <p:cNvPr id="72817" name="AutoShape 123"/>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18" name="AutoShape 124"/>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19" name="AutoShape 125"/>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20" name="AutoShape 126"/>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2821" name="Group 127"/>
          <p:cNvGrpSpPr/>
          <p:nvPr/>
        </p:nvGrpSpPr>
        <p:grpSpPr>
          <a:xfrm rot="-232145">
            <a:off x="5551488" y="3617913"/>
            <a:ext cx="1235075" cy="331787"/>
            <a:chOff x="1824" y="2448"/>
            <a:chExt cx="987" cy="266"/>
          </a:xfrm>
        </p:grpSpPr>
        <p:grpSp>
          <p:nvGrpSpPr>
            <p:cNvPr id="72822" name="Group 128"/>
            <p:cNvGrpSpPr/>
            <p:nvPr/>
          </p:nvGrpSpPr>
          <p:grpSpPr>
            <a:xfrm rot="513316">
              <a:off x="1824" y="2448"/>
              <a:ext cx="957" cy="242"/>
              <a:chOff x="2598" y="1026"/>
              <a:chExt cx="957" cy="242"/>
            </a:xfrm>
          </p:grpSpPr>
          <p:grpSp>
            <p:nvGrpSpPr>
              <p:cNvPr id="72823" name="Group 129"/>
              <p:cNvGrpSpPr/>
              <p:nvPr/>
            </p:nvGrpSpPr>
            <p:grpSpPr>
              <a:xfrm rot="-9970459" flipH="1" flipV="1">
                <a:off x="2598" y="1026"/>
                <a:ext cx="957" cy="242"/>
                <a:chOff x="2532" y="1051"/>
                <a:chExt cx="893" cy="246"/>
              </a:xfrm>
            </p:grpSpPr>
            <p:grpSp>
              <p:nvGrpSpPr>
                <p:cNvPr id="72824" name="Group 130"/>
                <p:cNvGrpSpPr/>
                <p:nvPr/>
              </p:nvGrpSpPr>
              <p:grpSpPr>
                <a:xfrm>
                  <a:off x="2532" y="1051"/>
                  <a:ext cx="743" cy="185"/>
                  <a:chOff x="1565" y="2568"/>
                  <a:chExt cx="1118" cy="279"/>
                </a:xfrm>
              </p:grpSpPr>
              <p:sp>
                <p:nvSpPr>
                  <p:cNvPr id="72825" name="AutoShape 131"/>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26" name="AutoShape 132"/>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27" name="AutoShape 133"/>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28" name="AutoShape 134"/>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829" name="Group 135"/>
                <p:cNvGrpSpPr/>
                <p:nvPr/>
              </p:nvGrpSpPr>
              <p:grpSpPr>
                <a:xfrm rot="1353540">
                  <a:off x="2682" y="1111"/>
                  <a:ext cx="743" cy="186"/>
                  <a:chOff x="1565" y="2568"/>
                  <a:chExt cx="1118" cy="279"/>
                </a:xfrm>
              </p:grpSpPr>
              <p:sp>
                <p:nvSpPr>
                  <p:cNvPr id="72830" name="AutoShape 136"/>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31" name="AutoShape 137"/>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32" name="AutoShape 138"/>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33" name="AutoShape 139"/>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2834" name="Group 140"/>
              <p:cNvGrpSpPr/>
              <p:nvPr/>
            </p:nvGrpSpPr>
            <p:grpSpPr>
              <a:xfrm rot="-9970459" flipH="1" flipV="1">
                <a:off x="2688" y="1056"/>
                <a:ext cx="784" cy="198"/>
                <a:chOff x="2532" y="1051"/>
                <a:chExt cx="893" cy="246"/>
              </a:xfrm>
            </p:grpSpPr>
            <p:grpSp>
              <p:nvGrpSpPr>
                <p:cNvPr id="72835" name="Group 141"/>
                <p:cNvGrpSpPr/>
                <p:nvPr/>
              </p:nvGrpSpPr>
              <p:grpSpPr>
                <a:xfrm>
                  <a:off x="2532" y="1051"/>
                  <a:ext cx="743" cy="185"/>
                  <a:chOff x="1565" y="2568"/>
                  <a:chExt cx="1118" cy="279"/>
                </a:xfrm>
              </p:grpSpPr>
              <p:sp>
                <p:nvSpPr>
                  <p:cNvPr id="72836" name="AutoShape 142"/>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37" name="AutoShape 143"/>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38" name="AutoShape 144"/>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39" name="AutoShape 145"/>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840" name="Group 146"/>
                <p:cNvGrpSpPr/>
                <p:nvPr/>
              </p:nvGrpSpPr>
              <p:grpSpPr>
                <a:xfrm rot="1353540">
                  <a:off x="2682" y="1111"/>
                  <a:ext cx="743" cy="186"/>
                  <a:chOff x="1565" y="2568"/>
                  <a:chExt cx="1118" cy="279"/>
                </a:xfrm>
              </p:grpSpPr>
              <p:sp>
                <p:nvSpPr>
                  <p:cNvPr id="72841" name="AutoShape 147"/>
                  <p:cNvSpPr/>
                  <p:nvPr/>
                </p:nvSpPr>
                <p:spPr>
                  <a:xfrm rot="5263130">
                    <a:off x="1858"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42" name="AutoShape 148"/>
                  <p:cNvSpPr/>
                  <p:nvPr/>
                </p:nvSpPr>
                <p:spPr>
                  <a:xfrm rot="6078281">
                    <a:off x="1994" y="2272"/>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43" name="AutoShape 149"/>
                  <p:cNvSpPr/>
                  <p:nvPr/>
                </p:nvSpPr>
                <p:spPr>
                  <a:xfrm rot="6373927">
                    <a:off x="2070" y="229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44" name="AutoShape 150"/>
                  <p:cNvSpPr/>
                  <p:nvPr/>
                </p:nvSpPr>
                <p:spPr>
                  <a:xfrm rot="6906312">
                    <a:off x="2160" y="2324"/>
                    <a:ext cx="227" cy="816"/>
                  </a:xfrm>
                  <a:prstGeom prst="moon">
                    <a:avLst>
                      <a:gd name="adj" fmla="val 49773"/>
                    </a:avLst>
                  </a:prstGeom>
                  <a:solidFill>
                    <a:srgbClr val="FFFFFF">
                      <a:alpha val="3922"/>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nvGrpSpPr>
            <p:cNvPr id="72845" name="Group 151"/>
            <p:cNvGrpSpPr/>
            <p:nvPr/>
          </p:nvGrpSpPr>
          <p:grpSpPr>
            <a:xfrm rot="513316">
              <a:off x="1854" y="2472"/>
              <a:ext cx="957" cy="242"/>
              <a:chOff x="2598" y="1026"/>
              <a:chExt cx="957" cy="242"/>
            </a:xfrm>
          </p:grpSpPr>
          <p:grpSp>
            <p:nvGrpSpPr>
              <p:cNvPr id="72846" name="Group 152"/>
              <p:cNvGrpSpPr/>
              <p:nvPr/>
            </p:nvGrpSpPr>
            <p:grpSpPr>
              <a:xfrm rot="-9970459" flipH="1" flipV="1">
                <a:off x="2598" y="1026"/>
                <a:ext cx="957" cy="242"/>
                <a:chOff x="2532" y="1051"/>
                <a:chExt cx="893" cy="246"/>
              </a:xfrm>
            </p:grpSpPr>
            <p:grpSp>
              <p:nvGrpSpPr>
                <p:cNvPr id="72847" name="Group 153"/>
                <p:cNvGrpSpPr/>
                <p:nvPr/>
              </p:nvGrpSpPr>
              <p:grpSpPr>
                <a:xfrm>
                  <a:off x="2532" y="1051"/>
                  <a:ext cx="743" cy="185"/>
                  <a:chOff x="1565" y="2568"/>
                  <a:chExt cx="1118" cy="279"/>
                </a:xfrm>
              </p:grpSpPr>
              <p:sp>
                <p:nvSpPr>
                  <p:cNvPr id="72848" name="AutoShape 154"/>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49" name="AutoShape 155"/>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50" name="AutoShape 156"/>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51" name="AutoShape 157"/>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852" name="Group 158"/>
                <p:cNvGrpSpPr/>
                <p:nvPr/>
              </p:nvGrpSpPr>
              <p:grpSpPr>
                <a:xfrm rot="1353540">
                  <a:off x="2682" y="1111"/>
                  <a:ext cx="743" cy="186"/>
                  <a:chOff x="1565" y="2568"/>
                  <a:chExt cx="1118" cy="279"/>
                </a:xfrm>
              </p:grpSpPr>
              <p:sp>
                <p:nvSpPr>
                  <p:cNvPr id="72853" name="AutoShape 159"/>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54" name="AutoShape 160"/>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55" name="AutoShape 161"/>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56" name="AutoShape 162"/>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nvGrpSpPr>
              <p:cNvPr id="72857" name="Group 163"/>
              <p:cNvGrpSpPr/>
              <p:nvPr/>
            </p:nvGrpSpPr>
            <p:grpSpPr>
              <a:xfrm rot="-9970459" flipH="1" flipV="1">
                <a:off x="2688" y="1056"/>
                <a:ext cx="784" cy="198"/>
                <a:chOff x="2532" y="1051"/>
                <a:chExt cx="893" cy="246"/>
              </a:xfrm>
            </p:grpSpPr>
            <p:grpSp>
              <p:nvGrpSpPr>
                <p:cNvPr id="72858" name="Group 164"/>
                <p:cNvGrpSpPr/>
                <p:nvPr/>
              </p:nvGrpSpPr>
              <p:grpSpPr>
                <a:xfrm>
                  <a:off x="2532" y="1051"/>
                  <a:ext cx="743" cy="185"/>
                  <a:chOff x="1565" y="2568"/>
                  <a:chExt cx="1118" cy="279"/>
                </a:xfrm>
              </p:grpSpPr>
              <p:sp>
                <p:nvSpPr>
                  <p:cNvPr id="72859" name="AutoShape 165"/>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60" name="AutoShape 166"/>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61" name="AutoShape 167"/>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62" name="AutoShape 168"/>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nvGrpSpPr>
                <p:cNvPr id="72863" name="Group 169"/>
                <p:cNvGrpSpPr/>
                <p:nvPr/>
              </p:nvGrpSpPr>
              <p:grpSpPr>
                <a:xfrm rot="1353540">
                  <a:off x="2682" y="1111"/>
                  <a:ext cx="743" cy="186"/>
                  <a:chOff x="1565" y="2568"/>
                  <a:chExt cx="1118" cy="279"/>
                </a:xfrm>
              </p:grpSpPr>
              <p:sp>
                <p:nvSpPr>
                  <p:cNvPr id="72864" name="AutoShape 170"/>
                  <p:cNvSpPr/>
                  <p:nvPr/>
                </p:nvSpPr>
                <p:spPr>
                  <a:xfrm rot="5263130">
                    <a:off x="1858"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65" name="AutoShape 171"/>
                  <p:cNvSpPr/>
                  <p:nvPr/>
                </p:nvSpPr>
                <p:spPr>
                  <a:xfrm rot="6078281">
                    <a:off x="1994" y="2272"/>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66" name="AutoShape 172"/>
                  <p:cNvSpPr/>
                  <p:nvPr/>
                </p:nvSpPr>
                <p:spPr>
                  <a:xfrm rot="6373927">
                    <a:off x="2070" y="229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sp>
                <p:nvSpPr>
                  <p:cNvPr id="72867" name="AutoShape 173"/>
                  <p:cNvSpPr/>
                  <p:nvPr/>
                </p:nvSpPr>
                <p:spPr>
                  <a:xfrm rot="6906312">
                    <a:off x="2160" y="2324"/>
                    <a:ext cx="227" cy="816"/>
                  </a:xfrm>
                  <a:prstGeom prst="moon">
                    <a:avLst>
                      <a:gd name="adj" fmla="val 49773"/>
                    </a:avLst>
                  </a:prstGeom>
                  <a:solidFill>
                    <a:srgbClr val="FFFFFF">
                      <a:alpha val="1961"/>
                    </a:srgbClr>
                  </a:solidFill>
                  <a:ln w="9525">
                    <a:noFill/>
                  </a:ln>
                </p:spPr>
                <p:txBody>
                  <a:bodyPr wrap="none" anchor="ctr" anchorCtr="0"/>
                  <a:p>
                    <a:endParaRPr lang="zh-CN" altLang="en-US" dirty="0">
                      <a:latin typeface="Arial" panose="020B0604020202020204" pitchFamily="34" charset="0"/>
                      <a:ea typeface="宋体" panose="02010600030101010101" pitchFamily="2" charset="-122"/>
                    </a:endParaRPr>
                  </a:p>
                </p:txBody>
              </p:sp>
            </p:grpSp>
          </p:grpSp>
        </p:grpSp>
      </p:grpSp>
      <p:sp>
        <p:nvSpPr>
          <p:cNvPr id="72868" name="Rectangle 177"/>
          <p:cNvSpPr/>
          <p:nvPr/>
        </p:nvSpPr>
        <p:spPr>
          <a:xfrm>
            <a:off x="434975" y="2743200"/>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广义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72869" name="Rectangle 178"/>
          <p:cNvSpPr/>
          <p:nvPr/>
        </p:nvSpPr>
        <p:spPr>
          <a:xfrm>
            <a:off x="434975" y="3571875"/>
            <a:ext cx="598488" cy="338138"/>
          </a:xfrm>
          <a:prstGeom prst="rect">
            <a:avLst/>
          </a:prstGeom>
          <a:noFill/>
          <a:ln w="9525">
            <a:noFill/>
          </a:ln>
        </p:spPr>
        <p:txBody>
          <a:bodyPr wrap="none" anchor="t" anchorCtr="0">
            <a:spAutoFit/>
          </a:bodyPr>
          <a:p>
            <a:pPr algn="ctr"/>
            <a:r>
              <a:rPr lang="zh-CN" altLang="en-US" sz="1600" b="1" dirty="0">
                <a:solidFill>
                  <a:srgbClr val="FFFFFF"/>
                </a:solidFill>
                <a:latin typeface="Arial" panose="020B0604020202020204" pitchFamily="34" charset="0"/>
                <a:ea typeface="宋体" panose="02010600030101010101" pitchFamily="2" charset="-122"/>
              </a:rPr>
              <a:t>狭义</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72870" name="Rectangle 187"/>
          <p:cNvSpPr/>
          <p:nvPr/>
        </p:nvSpPr>
        <p:spPr>
          <a:xfrm>
            <a:off x="139065" y="914400"/>
            <a:ext cx="8686165" cy="5815965"/>
          </a:xfrm>
          <a:prstGeom prst="rect">
            <a:avLst/>
          </a:prstGeom>
          <a:noFill/>
          <a:ln w="9525">
            <a:noFill/>
          </a:ln>
        </p:spPr>
        <p:txBody>
          <a:bodyPr wrap="square" anchor="t" anchorCtr="0">
            <a:spAutoFit/>
          </a:bodyPr>
          <a:p>
            <a:pPr>
              <a:lnSpc>
                <a:spcPct val="150000"/>
              </a:lnSpc>
            </a:pPr>
            <a:r>
              <a:rPr lang="zh-CN" altLang="en-US" sz="2400" b="1" dirty="0">
                <a:latin typeface="Times New Roman" panose="02020603050405020304" pitchFamily="18" charset="0"/>
                <a:ea typeface="宋体" panose="02010600030101010101" pitchFamily="2" charset="-122"/>
                <a:sym typeface="+mn-ea"/>
              </a:rPr>
              <a:t>（一）存货储存期控制</a:t>
            </a:r>
            <a:endParaRPr lang="zh-CN" altLang="en-US" sz="2400" b="1" dirty="0">
              <a:latin typeface="Times New Roman" panose="02020603050405020304" pitchFamily="18" charset="0"/>
              <a:ea typeface="宋体" panose="02010600030101010101" pitchFamily="2" charset="-122"/>
            </a:endParaRPr>
          </a:p>
          <a:p>
            <a:pPr>
              <a:lnSpc>
                <a:spcPct val="150000"/>
              </a:lnSpc>
            </a:pPr>
            <a:r>
              <a:rPr lang="zh-CN" altLang="en-US" sz="2400" dirty="0">
                <a:latin typeface="Times New Roman" panose="02020603050405020304" pitchFamily="18" charset="0"/>
                <a:ea typeface="宋体" panose="02010600030101010101" pitchFamily="2" charset="-122"/>
                <a:sym typeface="+mn-ea"/>
              </a:rPr>
              <a:t>    是指在日常生产经营过程中，按照存货计划的要求和周转情况进行的组织、调节和监督</a:t>
            </a:r>
            <a:r>
              <a:rPr lang="zh-CN" altLang="en-US" sz="2400" dirty="0">
                <a:latin typeface="Times New Roman" panose="02020603050405020304" pitchFamily="18" charset="0"/>
                <a:sym typeface="+mn-ea"/>
              </a:rPr>
              <a:t>。</a:t>
            </a:r>
            <a:endParaRPr lang="zh-CN" altLang="en-US" sz="2400" dirty="0">
              <a:latin typeface="Times New Roman" panose="02020603050405020304" pitchFamily="18" charset="0"/>
              <a:sym typeface="+mn-ea"/>
            </a:endParaRPr>
          </a:p>
          <a:p>
            <a:pPr>
              <a:lnSpc>
                <a:spcPct val="150000"/>
              </a:lnSpc>
            </a:pPr>
            <a:r>
              <a:rPr lang="zh-CN" altLang="en-US" sz="2400" b="1" dirty="0">
                <a:latin typeface="Times New Roman" panose="02020603050405020304" pitchFamily="18" charset="0"/>
                <a:ea typeface="宋体" panose="02010600030101010101" pitchFamily="2" charset="-122"/>
                <a:sym typeface="+mn-ea"/>
              </a:rPr>
              <a:t>（二）</a:t>
            </a:r>
            <a:r>
              <a:rPr lang="en-US" altLang="zh-CN" sz="2400" b="1" dirty="0">
                <a:latin typeface="Times New Roman" panose="02020603050405020304" pitchFamily="18" charset="0"/>
                <a:ea typeface="宋体" panose="02010600030101010101" pitchFamily="2" charset="-122"/>
                <a:sym typeface="+mn-ea"/>
              </a:rPr>
              <a:t>ABC</a:t>
            </a:r>
            <a:r>
              <a:rPr lang="zh-CN" altLang="en-US" sz="2400" b="1" dirty="0">
                <a:latin typeface="Times New Roman" panose="02020603050405020304" pitchFamily="18" charset="0"/>
                <a:ea typeface="宋体" panose="02010600030101010101" pitchFamily="2" charset="-122"/>
                <a:sym typeface="+mn-ea"/>
              </a:rPr>
              <a:t>分类控制法</a:t>
            </a:r>
            <a:endParaRPr lang="zh-CN" altLang="en-US" sz="2400" b="1" dirty="0">
              <a:latin typeface="Times New Roman" panose="02020603050405020304" pitchFamily="18" charset="0"/>
              <a:ea typeface="宋体" panose="02010600030101010101" pitchFamily="2" charset="-122"/>
            </a:endParaRPr>
          </a:p>
          <a:p>
            <a:pPr>
              <a:lnSpc>
                <a:spcPct val="150000"/>
              </a:lnSpc>
            </a:pPr>
            <a:r>
              <a:rPr lang="en-US" altLang="en-US" sz="2400" dirty="0">
                <a:latin typeface="Times New Roman" panose="02020603050405020304" pitchFamily="18" charset="0"/>
                <a:ea typeface="宋体" panose="02010600030101010101" pitchFamily="2" charset="-122"/>
                <a:sym typeface="+mn-ea"/>
              </a:rPr>
              <a:t>1.ABC</a:t>
            </a:r>
            <a:r>
              <a:rPr lang="zh-CN" altLang="en-US" sz="2400" dirty="0">
                <a:latin typeface="Times New Roman" panose="02020603050405020304" pitchFamily="18" charset="0"/>
                <a:ea typeface="宋体" panose="02010600030101010101" pitchFamily="2" charset="-122"/>
                <a:sym typeface="+mn-ea"/>
              </a:rPr>
              <a:t>分类控制法原理</a:t>
            </a:r>
            <a:endParaRPr lang="zh-CN" altLang="en-US" sz="2400" dirty="0">
              <a:latin typeface="Times New Roman" panose="02020603050405020304" pitchFamily="18" charset="0"/>
              <a:ea typeface="宋体" panose="02010600030101010101" pitchFamily="2" charset="-122"/>
            </a:endParaRPr>
          </a:p>
          <a:p>
            <a:pPr>
              <a:lnSpc>
                <a:spcPct val="150000"/>
              </a:lnSpc>
            </a:pPr>
            <a:r>
              <a:rPr lang="en-US" altLang="en-US" sz="2400" dirty="0">
                <a:latin typeface="Times New Roman" panose="02020603050405020304" pitchFamily="18" charset="0"/>
                <a:ea typeface="宋体" panose="02010600030101010101" pitchFamily="2" charset="-122"/>
                <a:sym typeface="+mn-ea"/>
              </a:rPr>
              <a:t>2.A</a:t>
            </a:r>
            <a:r>
              <a:rPr lang="zh-CN" altLang="en-US" sz="2400" dirty="0">
                <a:latin typeface="Times New Roman" panose="02020603050405020304" pitchFamily="18" charset="0"/>
                <a:ea typeface="宋体" panose="02010600030101010101" pitchFamily="2" charset="-122"/>
                <a:sym typeface="+mn-ea"/>
              </a:rPr>
              <a:t>、</a:t>
            </a:r>
            <a:r>
              <a:rPr lang="en-US" altLang="en-US" sz="2400" dirty="0">
                <a:latin typeface="Times New Roman" panose="02020603050405020304" pitchFamily="18" charset="0"/>
                <a:ea typeface="宋体" panose="02010600030101010101" pitchFamily="2" charset="-122"/>
                <a:sym typeface="+mn-ea"/>
              </a:rPr>
              <a:t>B</a:t>
            </a:r>
            <a:r>
              <a:rPr lang="zh-CN" altLang="en-US" sz="2400" dirty="0">
                <a:latin typeface="Times New Roman" panose="02020603050405020304" pitchFamily="18" charset="0"/>
                <a:ea typeface="宋体" panose="02010600030101010101" pitchFamily="2" charset="-122"/>
                <a:sym typeface="+mn-ea"/>
              </a:rPr>
              <a:t>、</a:t>
            </a:r>
            <a:r>
              <a:rPr lang="en-US" altLang="en-US" sz="2400" dirty="0">
                <a:latin typeface="Times New Roman" panose="02020603050405020304" pitchFamily="18" charset="0"/>
                <a:ea typeface="宋体" panose="02010600030101010101" pitchFamily="2" charset="-122"/>
                <a:sym typeface="+mn-ea"/>
              </a:rPr>
              <a:t>C</a:t>
            </a:r>
            <a:r>
              <a:rPr lang="zh-CN" altLang="en-US" sz="2400" dirty="0">
                <a:latin typeface="Times New Roman" panose="02020603050405020304" pitchFamily="18" charset="0"/>
                <a:ea typeface="宋体" panose="02010600030101010101" pitchFamily="2" charset="-122"/>
                <a:sym typeface="+mn-ea"/>
              </a:rPr>
              <a:t>三类存货划分的具体步骤</a:t>
            </a:r>
            <a:endParaRPr lang="zh-CN" altLang="en-US" sz="2400" b="1" dirty="0">
              <a:latin typeface="Times New Roman" panose="02020603050405020304" pitchFamily="18" charset="0"/>
              <a:ea typeface="宋体" panose="02010600030101010101" pitchFamily="2" charset="-122"/>
            </a:endParaRPr>
          </a:p>
          <a:p>
            <a:pPr>
              <a:lnSpc>
                <a:spcPct val="150000"/>
              </a:lnSpc>
            </a:pPr>
            <a:r>
              <a:rPr lang="zh-CN" altLang="en-US" sz="2400" b="1" dirty="0">
                <a:latin typeface="Times New Roman" panose="02020603050405020304" pitchFamily="18" charset="0"/>
                <a:ea typeface="宋体" panose="02010600030101010101" pitchFamily="2" charset="-122"/>
              </a:rPr>
              <a:t>（三）存货的归口分级管理</a:t>
            </a:r>
            <a:endParaRPr lang="en-US" altLang="zh-CN" sz="2400" b="1" dirty="0">
              <a:latin typeface="Times New Roman" panose="02020603050405020304" pitchFamily="18" charset="0"/>
              <a:ea typeface="宋体" panose="02010600030101010101" pitchFamily="2" charset="-122"/>
            </a:endParaRPr>
          </a:p>
          <a:p>
            <a:pPr>
              <a:lnSpc>
                <a:spcPct val="150000"/>
              </a:lnSpc>
            </a:pPr>
            <a:r>
              <a:rPr lang="zh-CN" altLang="en-US" sz="2000" dirty="0">
                <a:latin typeface="Times New Roman" panose="02020603050405020304" pitchFamily="18" charset="0"/>
                <a:ea typeface="宋体" panose="02010600030101010101" pitchFamily="2" charset="-122"/>
              </a:rPr>
              <a:t>    所谓存货的归口分级管理，是指在厂长、经理领导下，以财务部门为核心，按照用、管、算相结合的原则，将存货的定额和计划指标，按各职能部门所涉及的业务归口，再按其对口分解，分级落实到车间、班组以至个人负责的管理制度。</a:t>
            </a:r>
            <a:endParaRPr lang="zh-CN" altLang="en-US" sz="2000" dirty="0">
              <a:latin typeface="Times New Roman" panose="02020603050405020304" pitchFamily="18" charset="0"/>
              <a:ea typeface="宋体" panose="02010600030101010101" pitchFamily="2" charset="-122"/>
            </a:endParaRPr>
          </a:p>
        </p:txBody>
      </p:sp>
      <p:sp>
        <p:nvSpPr>
          <p:cNvPr id="72871"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72872" name="Rectangle 17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2873"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内容占位符 2"/>
          <p:cNvSpPr>
            <a:spLocks noGrp="1"/>
          </p:cNvSpPr>
          <p:nvPr>
            <p:ph idx="1"/>
          </p:nvPr>
        </p:nvSpPr>
        <p:spPr>
          <a:xfrm>
            <a:off x="152400" y="185420"/>
            <a:ext cx="8858250" cy="6137910"/>
          </a:xfrm>
        </p:spPr>
        <p:txBody>
          <a:bodyPr wrap="square" lIns="91440" tIns="45720" rIns="91440" bIns="45720" anchor="t" anchorCtr="0"/>
          <a:p>
            <a:pPr>
              <a:lnSpc>
                <a:spcPct val="150000"/>
              </a:lnSpc>
            </a:pPr>
            <a:r>
              <a:rPr lang="zh-CN" altLang="x-none" sz="2400" b="1" dirty="0">
                <a:latin typeface="宋体" panose="02010600030101010101" pitchFamily="2" charset="-122"/>
                <a:ea typeface="宋体" panose="02010600030101010101" pitchFamily="2" charset="-122"/>
              </a:rPr>
              <a:t>表</a:t>
            </a:r>
            <a:r>
              <a:rPr lang="en-US" altLang="zh-CN" sz="2400" b="1" dirty="0">
                <a:latin typeface="宋体" panose="02010600030101010101" pitchFamily="2" charset="-122"/>
                <a:ea typeface="宋体" panose="02010600030101010101" pitchFamily="2" charset="-122"/>
              </a:rPr>
              <a:t>8-1</a:t>
            </a:r>
            <a:r>
              <a:rPr lang="zh-CN" altLang="x-none" sz="2400" b="1" dirty="0">
                <a:latin typeface="宋体" panose="02010600030101010101" pitchFamily="2" charset="-122"/>
                <a:ea typeface="宋体" panose="02010600030101010101" pitchFamily="2" charset="-122"/>
              </a:rPr>
              <a:t>数据表明，公司</a:t>
            </a:r>
            <a:r>
              <a:rPr lang="en-US" altLang="zh-CN" sz="2400" b="1" dirty="0">
                <a:latin typeface="宋体" panose="02010600030101010101" pitchFamily="2" charset="-122"/>
                <a:ea typeface="宋体" panose="02010600030101010101" pitchFamily="2" charset="-122"/>
              </a:rPr>
              <a:t>18 000</a:t>
            </a:r>
            <a:r>
              <a:rPr lang="zh-CN" altLang="x-none" sz="2400" b="1" dirty="0">
                <a:latin typeface="宋体" panose="02010600030101010101" pitchFamily="2" charset="-122"/>
                <a:ea typeface="宋体" panose="02010600030101010101" pitchFamily="2" charset="-122"/>
              </a:rPr>
              <a:t>万元的长期负债和</a:t>
            </a:r>
            <a:r>
              <a:rPr lang="en-US" altLang="zh-CN" sz="2400" b="1" dirty="0">
                <a:latin typeface="宋体" panose="02010600030101010101" pitchFamily="2" charset="-122"/>
                <a:ea typeface="宋体" panose="02010600030101010101" pitchFamily="2" charset="-122"/>
              </a:rPr>
              <a:t>12 000</a:t>
            </a:r>
            <a:r>
              <a:rPr lang="zh-CN" altLang="x-none" sz="2400" b="1" dirty="0">
                <a:latin typeface="宋体" panose="02010600030101010101" pitchFamily="2" charset="-122"/>
                <a:ea typeface="宋体" panose="02010600030101010101" pitchFamily="2" charset="-122"/>
              </a:rPr>
              <a:t>万元的所有者权益资本，总计</a:t>
            </a:r>
            <a:r>
              <a:rPr lang="en-US" altLang="zh-CN" sz="2400" b="1" dirty="0">
                <a:latin typeface="宋体" panose="02010600030101010101" pitchFamily="2" charset="-122"/>
                <a:ea typeface="宋体" panose="02010600030101010101" pitchFamily="2" charset="-122"/>
              </a:rPr>
              <a:t>30 000</a:t>
            </a:r>
            <a:r>
              <a:rPr lang="zh-CN" altLang="x-none" sz="2400" b="1" dirty="0">
                <a:latin typeface="宋体" panose="02010600030101010101" pitchFamily="2" charset="-122"/>
                <a:ea typeface="宋体" panose="02010600030101010101" pitchFamily="2" charset="-122"/>
              </a:rPr>
              <a:t>万元，除占用于长期投资、固定资产等非流动资产</a:t>
            </a:r>
            <a:r>
              <a:rPr lang="en-US" altLang="zh-CN" sz="2400" b="1" dirty="0">
                <a:latin typeface="宋体" panose="02010600030101010101" pitchFamily="2" charset="-122"/>
                <a:ea typeface="宋体" panose="02010600030101010101" pitchFamily="2" charset="-122"/>
              </a:rPr>
              <a:t>17 000</a:t>
            </a:r>
            <a:r>
              <a:rPr lang="zh-CN" altLang="x-none" sz="2400" b="1" dirty="0">
                <a:latin typeface="宋体" panose="02010600030101010101" pitchFamily="2" charset="-122"/>
                <a:ea typeface="宋体" panose="02010600030101010101" pitchFamily="2" charset="-122"/>
              </a:rPr>
              <a:t>万元以外，其余</a:t>
            </a:r>
            <a:r>
              <a:rPr lang="en-US" altLang="zh-CN" sz="2400" b="1" dirty="0">
                <a:latin typeface="宋体" panose="02010600030101010101" pitchFamily="2" charset="-122"/>
                <a:ea typeface="宋体" panose="02010600030101010101" pitchFamily="2" charset="-122"/>
              </a:rPr>
              <a:t>13 000</a:t>
            </a:r>
            <a:r>
              <a:rPr lang="zh-CN" altLang="x-none" sz="2400" b="1" dirty="0">
                <a:latin typeface="宋体" panose="02010600030101010101" pitchFamily="2" charset="-122"/>
                <a:ea typeface="宋体" panose="02010600030101010101" pitchFamily="2" charset="-122"/>
              </a:rPr>
              <a:t>万元均用于流动资产，形成营运资金，并且恰好等于流动资产减去流动负债的余额</a:t>
            </a:r>
            <a:r>
              <a:rPr lang="en-US" altLang="zh-CN" sz="2400" b="1" dirty="0">
                <a:latin typeface="宋体" panose="02010600030101010101" pitchFamily="2" charset="-122"/>
                <a:ea typeface="宋体" panose="02010600030101010101" pitchFamily="2" charset="-122"/>
              </a:rPr>
              <a:t>13 000</a:t>
            </a:r>
            <a:r>
              <a:rPr lang="zh-CN" altLang="x-none"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33 000-20 000</a:t>
            </a:r>
            <a:r>
              <a:rPr lang="zh-CN" altLang="x-none" sz="2400" b="1" dirty="0">
                <a:latin typeface="宋体" panose="02010600030101010101" pitchFamily="2" charset="-122"/>
                <a:ea typeface="宋体" panose="02010600030101010101" pitchFamily="2" charset="-122"/>
              </a:rPr>
              <a:t>）万元。</a:t>
            </a:r>
            <a:endParaRPr lang="zh-CN" altLang="x-none" sz="2400" b="1" dirty="0">
              <a:latin typeface="宋体" panose="02010600030101010101" pitchFamily="2" charset="-122"/>
              <a:ea typeface="宋体" panose="02010600030101010101" pitchFamily="2" charset="-122"/>
            </a:endParaRPr>
          </a:p>
          <a:p>
            <a:pPr>
              <a:lnSpc>
                <a:spcPct val="150000"/>
              </a:lnSpc>
            </a:pPr>
            <a:r>
              <a:rPr lang="zh-CN" altLang="x-none" sz="2400" b="1" dirty="0">
                <a:latin typeface="宋体" panose="02010600030101010101" pitchFamily="2" charset="-122"/>
                <a:ea typeface="宋体" panose="02010600030101010101" pitchFamily="2" charset="-122"/>
              </a:rPr>
              <a:t>综上分析可以发现，营运资金两种表达方式其实是资金占用与资金来源统一体的两个方面，即其自然属性与社会属性。因此对营运资金的管理，就不能单纯地分析流动资产与流动负债的比较差异，而需要从公司资金运动的全过程进行系统把握，这也正是公司为什么将营运资金视为现金流量表编制与分析基础的原因所在。</a:t>
            </a:r>
            <a:endParaRPr lang="zh-CN" altLang="x-none" sz="2400" dirty="0">
              <a:latin typeface="宋体" panose="02010600030101010101" pitchFamily="2" charset="-122"/>
              <a:ea typeface="宋体" panose="02010600030101010101" pitchFamily="2" charset="-122"/>
            </a:endParaRPr>
          </a:p>
          <a:p>
            <a:pPr>
              <a:buNone/>
            </a:pPr>
            <a:endParaRPr lang="zh-CN" altLang="en-US" dirty="0"/>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UNIT_TABLE_BEAUTIFY" val="smartTable{48106d78-44ee-48fa-a767-799be563ee65}"/>
  <p:tag name="TABLE_ENDDRAG_ORIGIN_RECT" val="620*326"/>
  <p:tag name="TABLE_ENDDRAG_RECT" val="44*161*620*326"/>
</p:tagLst>
</file>

<file path=ppt/tags/tag15.xml><?xml version="1.0" encoding="utf-8"?>
<p:tagLst xmlns:p="http://schemas.openxmlformats.org/presentationml/2006/main">
  <p:tag name="KSO_WM_UNIT_TABLE_BEAUTIFY" val="smartTable{b7f69304-25a6-4a32-8fa2-24e7f96f4eba}"/>
  <p:tag name="TABLE_ENDDRAG_ORIGIN_RECT" val="630*265"/>
  <p:tag name="TABLE_ENDDRAG_RECT" val="36*130*630*265"/>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UNIT_TABLE_BEAUTIFY" val="smartTable{df713a0a-139a-48bd-a8a9-5acdc50fa20c}"/>
  <p:tag name="TABLE_ENDDRAG_ORIGIN_RECT" val="624*194"/>
  <p:tag name="TABLE_ENDDRAG_RECT" val="42*195*624*194"/>
</p:tagLst>
</file>

<file path=ppt/tags/tag23.xml><?xml version="1.0" encoding="utf-8"?>
<p:tagLst xmlns:p="http://schemas.openxmlformats.org/presentationml/2006/main">
  <p:tag name="KSO_WM_UNIT_TABLE_BEAUTIFY" val="smartTable{6ecc7fc7-bec8-485f-81c3-507cda0639cb}"/>
  <p:tag name="TABLE_ENDDRAG_ORIGIN_RECT" val="637*264"/>
  <p:tag name="TABLE_ENDDRAG_RECT" val="44*155*637*264"/>
</p:tagLst>
</file>

<file path=ppt/tags/tag24.xml><?xml version="1.0" encoding="utf-8"?>
<p:tagLst xmlns:p="http://schemas.openxmlformats.org/presentationml/2006/main">
  <p:tag name="KSO_WM_UNIT_TABLE_BEAUTIFY" val="smartTable{7699866b-9aaa-486d-9777-f4e2347e4dd9}"/>
  <p:tag name="TABLE_ENDDRAG_ORIGIN_RECT" val="615*201"/>
  <p:tag name="TABLE_ENDDRAG_RECT" val="54*259*615*201"/>
</p:tagLst>
</file>

<file path=ppt/tags/tag25.xml><?xml version="1.0" encoding="utf-8"?>
<p:tagLst xmlns:p="http://schemas.openxmlformats.org/presentationml/2006/main">
  <p:tag name="KSO_WM_UNIT_TABLE_BEAUTIFY" val="smartTable{fa869031-4329-4bf8-9652-85d0ca79da2d}"/>
</p:tagLst>
</file>

<file path=ppt/tags/tag26.xml><?xml version="1.0" encoding="utf-8"?>
<p:tagLst xmlns:p="http://schemas.openxmlformats.org/presentationml/2006/main">
  <p:tag name="KSO_WM_UNIT_TABLE_BEAUTIFY" val="smartTable{c02013b5-16fb-4c3f-ab70-4f035b29acf7}"/>
  <p:tag name="TABLE_ENDDRAG_ORIGIN_RECT" val="544*138"/>
  <p:tag name="TABLE_ENDDRAG_RECT" val="76*148*544*138"/>
</p:tagLst>
</file>

<file path=ppt/tags/tag27.xml><?xml version="1.0" encoding="utf-8"?>
<p:tagLst xmlns:p="http://schemas.openxmlformats.org/presentationml/2006/main">
  <p:tag name="KSO_WM_UNIT_TABLE_BEAUTIFY" val="smartTable{fe70bf9a-3129-4480-b723-d65e257de326}"/>
  <p:tag name="TABLE_ENDDRAG_ORIGIN_RECT" val="526*287"/>
  <p:tag name="TABLE_ENDDRAG_RECT" val="104*108*526*287"/>
</p:tagLst>
</file>

<file path=ppt/tags/tag28.xml><?xml version="1.0" encoding="utf-8"?>
<p:tagLst xmlns:p="http://schemas.openxmlformats.org/presentationml/2006/main">
  <p:tag name="KSO_WM_UNIT_TABLE_BEAUTIFY" val="smartTable{1e410d35-8893-4b9a-b09c-03791315a1d8}"/>
  <p:tag name="TABLE_ENDDRAG_ORIGIN_RECT" val="525*196"/>
  <p:tag name="TABLE_ENDDRAG_RECT" val="90*252*525*196"/>
</p:tagLst>
</file>

<file path=ppt/tags/tag29.xml><?xml version="1.0" encoding="utf-8"?>
<p:tagLst xmlns:p="http://schemas.openxmlformats.org/presentationml/2006/main">
  <p:tag name="KSO_WM_UNIT_TABLE_BEAUTIFY" val="smartTable{b3a481da-f9cc-432d-b6bd-a809333cae9f}"/>
  <p:tag name="TABLE_ENDDRAG_ORIGIN_RECT" val="476*218"/>
  <p:tag name="TABLE_ENDDRAG_RECT" val="120*126*476*218"/>
</p:tagLst>
</file>

<file path=ppt/tags/tag3.xml><?xml version="1.0" encoding="utf-8"?>
<p:tagLst xmlns:p="http://schemas.openxmlformats.org/presentationml/2006/main">
  <p:tag name="KSO_WM_UNIT_TABLE_BEAUTIFY" val="smartTable{3d434a07-1dc7-4a6c-a7bb-09eb2cdfc8b6}"/>
  <p:tag name="TABLE_ENDDRAG_ORIGIN_RECT" val="660*390"/>
  <p:tag name="TABLE_ENDDRAG_RECT" val="23*73*660*390"/>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PP_MARK_KEY" val="9b46dfb6-f544-4d14-8338-85981a3072bb"/>
  <p:tag name="COMMONDATA" val="eyJoZGlkIjoiNjM0NGYwNGQ3M2NmNzIxZDkxOGNhNzUxYmY5NjAwNTM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Default Design">
  <a:themeElements>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Default Design 1">
        <a:dk1>
          <a:srgbClr val="5F5F5F"/>
        </a:dk1>
        <a:lt1>
          <a:srgbClr val="FFFFFF"/>
        </a:lt1>
        <a:dk2>
          <a:srgbClr val="C36609"/>
        </a:dk2>
        <a:lt2>
          <a:srgbClr val="DDDDDD"/>
        </a:lt2>
        <a:accent1>
          <a:srgbClr val="D2B94E"/>
        </a:accent1>
        <a:accent2>
          <a:srgbClr val="2395B9"/>
        </a:accent2>
        <a:accent3>
          <a:srgbClr val="FFFFFF"/>
        </a:accent3>
        <a:accent4>
          <a:srgbClr val="505050"/>
        </a:accent4>
        <a:accent5>
          <a:srgbClr val="E5D9B2"/>
        </a:accent5>
        <a:accent6>
          <a:srgbClr val="1F87A7"/>
        </a:accent6>
        <a:hlink>
          <a:srgbClr val="5C984E"/>
        </a:hlink>
        <a:folHlink>
          <a:srgbClr val="B5C77B"/>
        </a:folHlink>
      </a:clrScheme>
      <a:clrMap bg1="lt1" tx1="dk1" bg2="lt2" tx2="dk2" accent1="accent1" accent2="accent2" accent3="accent3" accent4="accent4" accent5="accent5" accent6="accent6" hlink="hlink" folHlink="folHlink"/>
    </a:extraClrScheme>
    <a:extraClrScheme>
      <a:clrScheme name="Default Design 2">
        <a:dk1>
          <a:srgbClr val="5F5F5F"/>
        </a:dk1>
        <a:lt1>
          <a:srgbClr val="FFFFFF"/>
        </a:lt1>
        <a:dk2>
          <a:srgbClr val="9FC591"/>
        </a:dk2>
        <a:lt2>
          <a:srgbClr val="DDDDDD"/>
        </a:lt2>
        <a:accent1>
          <a:srgbClr val="7B82B7"/>
        </a:accent1>
        <a:accent2>
          <a:srgbClr val="8D337C"/>
        </a:accent2>
        <a:accent3>
          <a:srgbClr val="FFFFFF"/>
        </a:accent3>
        <a:accent4>
          <a:srgbClr val="505050"/>
        </a:accent4>
        <a:accent5>
          <a:srgbClr val="BFC1D8"/>
        </a:accent5>
        <a:accent6>
          <a:srgbClr val="7F2D70"/>
        </a:accent6>
        <a:hlink>
          <a:srgbClr val="CC87E1"/>
        </a:hlink>
        <a:folHlink>
          <a:srgbClr val="76C5D0"/>
        </a:folHlink>
      </a:clrScheme>
      <a:clrMap bg1="lt1" tx1="dk1" bg2="lt2" tx2="dk2" accent1="accent1" accent2="accent2" accent3="accent3" accent4="accent4" accent5="accent5" accent6="accent6" hlink="hlink" folHlink="folHlink"/>
    </a:extraClrScheme>
    <a:extraClrScheme>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efault Design">
  <a:themeElements>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Default Design 1">
        <a:dk1>
          <a:srgbClr val="5F5F5F"/>
        </a:dk1>
        <a:lt1>
          <a:srgbClr val="FFFFFF"/>
        </a:lt1>
        <a:dk2>
          <a:srgbClr val="C36609"/>
        </a:dk2>
        <a:lt2>
          <a:srgbClr val="DDDDDD"/>
        </a:lt2>
        <a:accent1>
          <a:srgbClr val="D2B94E"/>
        </a:accent1>
        <a:accent2>
          <a:srgbClr val="2395B9"/>
        </a:accent2>
        <a:accent3>
          <a:srgbClr val="FFFFFF"/>
        </a:accent3>
        <a:accent4>
          <a:srgbClr val="505050"/>
        </a:accent4>
        <a:accent5>
          <a:srgbClr val="E5D9B2"/>
        </a:accent5>
        <a:accent6>
          <a:srgbClr val="1F87A7"/>
        </a:accent6>
        <a:hlink>
          <a:srgbClr val="5C984E"/>
        </a:hlink>
        <a:folHlink>
          <a:srgbClr val="B5C77B"/>
        </a:folHlink>
      </a:clrScheme>
      <a:clrMap bg1="lt1" tx1="dk1" bg2="lt2" tx2="dk2" accent1="accent1" accent2="accent2" accent3="accent3" accent4="accent4" accent5="accent5" accent6="accent6" hlink="hlink" folHlink="folHlink"/>
    </a:extraClrScheme>
    <a:extraClrScheme>
      <a:clrScheme name="Default Design 2">
        <a:dk1>
          <a:srgbClr val="5F5F5F"/>
        </a:dk1>
        <a:lt1>
          <a:srgbClr val="FFFFFF"/>
        </a:lt1>
        <a:dk2>
          <a:srgbClr val="9FC591"/>
        </a:dk2>
        <a:lt2>
          <a:srgbClr val="DDDDDD"/>
        </a:lt2>
        <a:accent1>
          <a:srgbClr val="7B82B7"/>
        </a:accent1>
        <a:accent2>
          <a:srgbClr val="8D337C"/>
        </a:accent2>
        <a:accent3>
          <a:srgbClr val="FFFFFF"/>
        </a:accent3>
        <a:accent4>
          <a:srgbClr val="505050"/>
        </a:accent4>
        <a:accent5>
          <a:srgbClr val="BFC1D8"/>
        </a:accent5>
        <a:accent6>
          <a:srgbClr val="7F2D70"/>
        </a:accent6>
        <a:hlink>
          <a:srgbClr val="CC87E1"/>
        </a:hlink>
        <a:folHlink>
          <a:srgbClr val="76C5D0"/>
        </a:folHlink>
      </a:clrScheme>
      <a:clrMap bg1="lt1" tx1="dk1" bg2="lt2" tx2="dk2" accent1="accent1" accent2="accent2" accent3="accent3" accent4="accent4" accent5="accent5" accent6="accent6" hlink="hlink" folHlink="folHlink"/>
    </a:extraClrScheme>
    <a:extraClrScheme>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14751</Words>
  <Application>WPS 演示</Application>
  <PresentationFormat>全屏显示(4:3)</PresentationFormat>
  <Paragraphs>1392</Paragraphs>
  <Slides>88</Slides>
  <Notes>5</Notes>
  <HiddenSlides>0</HiddenSlides>
  <MMClips>0</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15</vt:i4>
      </vt:variant>
      <vt:variant>
        <vt:lpstr>幻灯片标题</vt:lpstr>
      </vt:variant>
      <vt:variant>
        <vt:i4>88</vt:i4>
      </vt:variant>
    </vt:vector>
  </HeadingPairs>
  <TitlesOfParts>
    <vt:vector size="118" baseType="lpstr">
      <vt:lpstr>Arial</vt:lpstr>
      <vt:lpstr>宋体</vt:lpstr>
      <vt:lpstr>Wingdings</vt:lpstr>
      <vt:lpstr>黑体</vt:lpstr>
      <vt:lpstr>Times New Roman</vt:lpstr>
      <vt:lpstr>微软雅黑</vt:lpstr>
      <vt:lpstr>Arial Unicode MS</vt:lpstr>
      <vt:lpstr>Calibri</vt:lpstr>
      <vt:lpstr>Times New Roman</vt:lpstr>
      <vt:lpstr>楷体_GB2312</vt:lpstr>
      <vt:lpstr>新宋体</vt:lpstr>
      <vt:lpstr>Century Gothic</vt:lpstr>
      <vt:lpstr>Cambria Math</vt:lpstr>
      <vt:lpstr>Default Design</vt:lpstr>
      <vt:lpstr>1_Default Design</vt:lpstr>
      <vt:lpstr>SmartDraw.2</vt:lpstr>
      <vt:lpstr>Equation.3</vt:lpstr>
      <vt:lpstr>Visio.Drawing.11</vt:lpstr>
      <vt:lpstr>Equation.3</vt:lpstr>
      <vt:lpstr>Equation.3</vt:lpstr>
      <vt:lpstr>Equation.3</vt:lpstr>
      <vt:lpstr>Equation.3</vt:lpstr>
      <vt:lpstr>Visio.Drawing.11</vt:lpstr>
      <vt:lpstr>PowerPoint.Slide.8</vt:lpstr>
      <vt:lpstr>Equation.3</vt:lpstr>
      <vt:lpstr>Equation.3</vt:lpstr>
      <vt:lpstr>Equation.3</vt:lpstr>
      <vt:lpstr>Equation.3</vt:lpstr>
      <vt:lpstr>Equation.3</vt:lpstr>
      <vt:lpstr>Equation.3</vt:lpstr>
      <vt:lpstr> 第八章                营运资金管理</vt:lpstr>
      <vt:lpstr>   目 录</vt:lpstr>
      <vt:lpstr>第一节  营运资金概述</vt:lpstr>
      <vt:lpstr>一、营运资金的概念</vt:lpstr>
      <vt:lpstr>二、营运资金的特点</vt:lpstr>
      <vt:lpstr>PowerPoint 演示文稿</vt:lpstr>
      <vt:lpstr>PowerPoint 演示文稿</vt:lpstr>
      <vt:lpstr>                         某公司简易资产负债表            金额单位：万元</vt:lpstr>
      <vt:lpstr>PowerPoint 演示文稿</vt:lpstr>
      <vt:lpstr>PowerPoint 演示文稿</vt:lpstr>
      <vt:lpstr>四、营运资金管理的原则</vt:lpstr>
      <vt:lpstr>PowerPoint 演示文稿</vt:lpstr>
      <vt:lpstr>第二节  现金管理</vt:lpstr>
      <vt:lpstr>第二节  现金管理</vt:lpstr>
      <vt:lpstr>一、现金管理的目标</vt:lpstr>
      <vt:lpstr>二、现金管理的内容</vt:lpstr>
      <vt:lpstr>PowerPoint 演示文稿</vt:lpstr>
      <vt:lpstr>三、企业持有现金的动机</vt:lpstr>
      <vt:lpstr>二、现金的持有成本</vt:lpstr>
      <vt:lpstr>二、现金的持有成本</vt:lpstr>
      <vt:lpstr>二、现金的持有成本</vt:lpstr>
      <vt:lpstr>二、现金的持有成本</vt:lpstr>
      <vt:lpstr>三、最佳现金持有量的确定</vt:lpstr>
      <vt:lpstr>三、最佳现金持有量的确定</vt:lpstr>
      <vt:lpstr>PowerPoint 演示文稿</vt:lpstr>
      <vt:lpstr>PowerPoint 演示文稿</vt:lpstr>
      <vt:lpstr>二、最佳现金持有量的确定</vt:lpstr>
      <vt:lpstr>PowerPoint 演示文稿</vt:lpstr>
      <vt:lpstr>该模式下最佳现金持有量：即持有成本最小化时的持有量  与持有现金相关的成本：机会成本与转换成本</vt:lpstr>
      <vt:lpstr>PowerPoint 演示文稿</vt:lpstr>
      <vt:lpstr>PowerPoint 演示文稿</vt:lpstr>
      <vt:lpstr>PowerPoint 演示文稿</vt:lpstr>
      <vt:lpstr>二、最佳现金持有量的确定</vt:lpstr>
      <vt:lpstr>PowerPoint 演示文稿</vt:lpstr>
      <vt:lpstr>PowerPoint 演示文稿</vt:lpstr>
      <vt:lpstr>PowerPoint 演示文稿</vt:lpstr>
      <vt:lpstr>PowerPoint 演示文稿</vt:lpstr>
      <vt:lpstr>PowerPoint 演示文稿</vt:lpstr>
      <vt:lpstr>四、现金收支日常管理</vt:lpstr>
      <vt:lpstr>四、现金收支日常管理</vt:lpstr>
      <vt:lpstr>PowerPoint 演示文稿</vt:lpstr>
      <vt:lpstr>PowerPoint 演示文稿</vt:lpstr>
      <vt:lpstr>PowerPoint 演示文稿</vt:lpstr>
      <vt:lpstr>PowerPoint 演示文稿</vt:lpstr>
      <vt:lpstr>第三节  应收账款管理</vt:lpstr>
      <vt:lpstr>PowerPoint 演示文稿</vt:lpstr>
      <vt:lpstr>PowerPoint 演示文稿</vt:lpstr>
      <vt:lpstr>PowerPoint 演示文稿</vt:lpstr>
      <vt:lpstr>PowerPoint 演示文稿</vt:lpstr>
      <vt:lpstr>三、应收账款的功能</vt:lpstr>
      <vt:lpstr>二、应收账款的成本      </vt:lpstr>
      <vt:lpstr>1.应收账款的机会成本</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第四节  存货的管理</vt:lpstr>
      <vt:lpstr>PowerPoint 演示文稿</vt:lpstr>
      <vt:lpstr>PowerPoint 演示文稿</vt:lpstr>
      <vt:lpstr>一、存货管理的目标与内容</vt:lpstr>
      <vt:lpstr>一、存货的功能与成本                               ——功能</vt:lpstr>
      <vt:lpstr>一、存货的功能与成本                               ——成本</vt:lpstr>
      <vt:lpstr>一、存货的功能与成本                               ——成本</vt:lpstr>
      <vt:lpstr>二、存货的规划</vt:lpstr>
      <vt:lpstr>三、存货经济批量决策（或存货的规划）</vt:lpstr>
      <vt:lpstr>三、存货的规划</vt:lpstr>
      <vt:lpstr>PowerPoint 演示文稿</vt:lpstr>
      <vt:lpstr>PowerPoint 演示文稿</vt:lpstr>
      <vt:lpstr>PowerPoint 演示文稿</vt:lpstr>
      <vt:lpstr>二、存货的规划</vt:lpstr>
      <vt:lpstr>PowerPoint 演示文稿</vt:lpstr>
      <vt:lpstr>PowerPoint 演示文稿</vt:lpstr>
      <vt:lpstr>二、存货的规划</vt:lpstr>
      <vt:lpstr>PowerPoint 演示文稿</vt:lpstr>
      <vt:lpstr>三、存货的日常控制</vt:lpstr>
    </vt:vector>
  </TitlesOfParts>
  <Company>Guild 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1</cp:lastModifiedBy>
  <cp:revision>154</cp:revision>
  <dcterms:created xsi:type="dcterms:W3CDTF">2007-02-20T07:59:00Z</dcterms:created>
  <dcterms:modified xsi:type="dcterms:W3CDTF">2023-07-09T11:16:27Z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7739AD8316AF46AC9815C3AC6E464FF7_12</vt:lpwstr>
  </property>
</Properties>
</file>