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3">
  <p:sldMasterIdLst>
    <p:sldMasterId id="2147483648" r:id="rId1"/>
    <p:sldMasterId id="2147483738" r:id="rId2"/>
  </p:sldMasterIdLst>
  <p:notesMasterIdLst>
    <p:notesMasterId r:id="rId105"/>
  </p:notesMasterIdLst>
  <p:sldIdLst>
    <p:sldId id="833" r:id="rId3"/>
    <p:sldId id="964" r:id="rId4"/>
    <p:sldId id="1042" r:id="rId5"/>
    <p:sldId id="953" r:id="rId6"/>
    <p:sldId id="965" r:id="rId7"/>
    <p:sldId id="1044" r:id="rId8"/>
    <p:sldId id="1045" r:id="rId9"/>
    <p:sldId id="1046" r:id="rId10"/>
    <p:sldId id="1047" r:id="rId11"/>
    <p:sldId id="1043" r:id="rId12"/>
    <p:sldId id="1157" r:id="rId13"/>
    <p:sldId id="1158" r:id="rId14"/>
    <p:sldId id="1162" r:id="rId15"/>
    <p:sldId id="1163" r:id="rId16"/>
    <p:sldId id="1164" r:id="rId17"/>
    <p:sldId id="1165" r:id="rId18"/>
    <p:sldId id="1048" r:id="rId19"/>
    <p:sldId id="1049" r:id="rId20"/>
    <p:sldId id="1126" r:id="rId21"/>
    <p:sldId id="1136" r:id="rId22"/>
    <p:sldId id="1055" r:id="rId23"/>
    <p:sldId id="1056" r:id="rId24"/>
    <p:sldId id="1054" r:id="rId25"/>
    <p:sldId id="1166" r:id="rId26"/>
    <p:sldId id="1167" r:id="rId27"/>
    <p:sldId id="1057" r:id="rId28"/>
    <p:sldId id="1058" r:id="rId29"/>
    <p:sldId id="1059" r:id="rId30"/>
    <p:sldId id="1060" r:id="rId31"/>
    <p:sldId id="1168" r:id="rId32"/>
    <p:sldId id="1061" r:id="rId33"/>
    <p:sldId id="1150" r:id="rId34"/>
    <p:sldId id="1151" r:id="rId35"/>
    <p:sldId id="1152" r:id="rId36"/>
    <p:sldId id="1169" r:id="rId37"/>
    <p:sldId id="1170" r:id="rId38"/>
    <p:sldId id="1171" r:id="rId39"/>
    <p:sldId id="1172" r:id="rId40"/>
    <p:sldId id="1173" r:id="rId41"/>
    <p:sldId id="1174" r:id="rId42"/>
    <p:sldId id="1175" r:id="rId43"/>
    <p:sldId id="968" r:id="rId44"/>
    <p:sldId id="1069" r:id="rId45"/>
    <p:sldId id="1072" r:id="rId46"/>
    <p:sldId id="1073" r:id="rId47"/>
    <p:sldId id="1068" r:id="rId48"/>
    <p:sldId id="1074" r:id="rId49"/>
    <p:sldId id="1075" r:id="rId50"/>
    <p:sldId id="1076" r:id="rId51"/>
    <p:sldId id="1077" r:id="rId52"/>
    <p:sldId id="1078" r:id="rId53"/>
    <p:sldId id="1177" r:id="rId54"/>
    <p:sldId id="1081" r:id="rId55"/>
    <p:sldId id="1180" r:id="rId56"/>
    <p:sldId id="1181" r:id="rId57"/>
    <p:sldId id="1178" r:id="rId58"/>
    <p:sldId id="1182" r:id="rId59"/>
    <p:sldId id="1179" r:id="rId60"/>
    <p:sldId id="1082" r:id="rId61"/>
    <p:sldId id="1083" r:id="rId62"/>
    <p:sldId id="1184" r:id="rId63"/>
    <p:sldId id="1084" r:id="rId64"/>
    <p:sldId id="1183" r:id="rId65"/>
    <p:sldId id="1185" r:id="rId66"/>
    <p:sldId id="1087" r:id="rId67"/>
    <p:sldId id="1097" r:id="rId68"/>
    <p:sldId id="1146" r:id="rId69"/>
    <p:sldId id="1098" r:id="rId70"/>
    <p:sldId id="1099" r:id="rId71"/>
    <p:sldId id="1186" r:id="rId72"/>
    <p:sldId id="1187" r:id="rId73"/>
    <p:sldId id="1100" r:id="rId74"/>
    <p:sldId id="1101" r:id="rId75"/>
    <p:sldId id="1102" r:id="rId76"/>
    <p:sldId id="1188" r:id="rId77"/>
    <p:sldId id="1189" r:id="rId78"/>
    <p:sldId id="1190" r:id="rId79"/>
    <p:sldId id="1191" r:id="rId80"/>
    <p:sldId id="1103" r:id="rId81"/>
    <p:sldId id="1105" r:id="rId82"/>
    <p:sldId id="1106" r:id="rId83"/>
    <p:sldId id="1140" r:id="rId84"/>
    <p:sldId id="1192" r:id="rId85"/>
    <p:sldId id="1194" r:id="rId86"/>
    <p:sldId id="1195" r:id="rId87"/>
    <p:sldId id="1107" r:id="rId88"/>
    <p:sldId id="1108" r:id="rId89"/>
    <p:sldId id="1113" r:id="rId90"/>
    <p:sldId id="1109" r:id="rId91"/>
    <p:sldId id="1110" r:id="rId92"/>
    <p:sldId id="1111" r:id="rId93"/>
    <p:sldId id="1196" r:id="rId94"/>
    <p:sldId id="1197" r:id="rId95"/>
    <p:sldId id="1198" r:id="rId96"/>
    <p:sldId id="1199" r:id="rId97"/>
    <p:sldId id="1115" r:id="rId98"/>
    <p:sldId id="1147" r:id="rId99"/>
    <p:sldId id="1117" r:id="rId100"/>
    <p:sldId id="1148" r:id="rId101"/>
    <p:sldId id="1118" r:id="rId102"/>
    <p:sldId id="1155" r:id="rId103"/>
    <p:sldId id="1200" r:id="rId104"/>
  </p:sldIdLst>
  <p:sldSz cx="9144000" cy="5143500" type="screen16x9"/>
  <p:notesSz cx="6858000" cy="9144000"/>
  <p:defaultTextStyle>
    <a:defPPr>
      <a:defRPr lang="en-US"/>
    </a:defPPr>
    <a:lvl1pPr algn="l" rtl="0" eaLnBrk="0" fontAlgn="base" hangingPunct="0">
      <a:spcBef>
        <a:spcPct val="0"/>
      </a:spcBef>
      <a:spcAft>
        <a:spcPct val="0"/>
      </a:spcAft>
      <a:defRPr sz="2400" b="1" kern="1200">
        <a:solidFill>
          <a:schemeClr val="tx1"/>
        </a:solidFill>
        <a:latin typeface="Arial" charset="0"/>
        <a:ea typeface="华文新魏" pitchFamily="2" charset="-122"/>
        <a:cs typeface="+mn-cs"/>
      </a:defRPr>
    </a:lvl1pPr>
    <a:lvl2pPr marL="457200" algn="l" rtl="0" eaLnBrk="0" fontAlgn="base" hangingPunct="0">
      <a:spcBef>
        <a:spcPct val="0"/>
      </a:spcBef>
      <a:spcAft>
        <a:spcPct val="0"/>
      </a:spcAft>
      <a:defRPr sz="2400" b="1" kern="1200">
        <a:solidFill>
          <a:schemeClr val="tx1"/>
        </a:solidFill>
        <a:latin typeface="Arial" charset="0"/>
        <a:ea typeface="华文新魏" pitchFamily="2" charset="-122"/>
        <a:cs typeface="+mn-cs"/>
      </a:defRPr>
    </a:lvl2pPr>
    <a:lvl3pPr marL="914400" algn="l" rtl="0" eaLnBrk="0" fontAlgn="base" hangingPunct="0">
      <a:spcBef>
        <a:spcPct val="0"/>
      </a:spcBef>
      <a:spcAft>
        <a:spcPct val="0"/>
      </a:spcAft>
      <a:defRPr sz="2400" b="1" kern="1200">
        <a:solidFill>
          <a:schemeClr val="tx1"/>
        </a:solidFill>
        <a:latin typeface="Arial" charset="0"/>
        <a:ea typeface="华文新魏" pitchFamily="2" charset="-122"/>
        <a:cs typeface="+mn-cs"/>
      </a:defRPr>
    </a:lvl3pPr>
    <a:lvl4pPr marL="1371600" algn="l" rtl="0" eaLnBrk="0" fontAlgn="base" hangingPunct="0">
      <a:spcBef>
        <a:spcPct val="0"/>
      </a:spcBef>
      <a:spcAft>
        <a:spcPct val="0"/>
      </a:spcAft>
      <a:defRPr sz="2400" b="1" kern="1200">
        <a:solidFill>
          <a:schemeClr val="tx1"/>
        </a:solidFill>
        <a:latin typeface="Arial" charset="0"/>
        <a:ea typeface="华文新魏" pitchFamily="2" charset="-122"/>
        <a:cs typeface="+mn-cs"/>
      </a:defRPr>
    </a:lvl4pPr>
    <a:lvl5pPr marL="1828800" algn="l" rtl="0" eaLnBrk="0" fontAlgn="base" hangingPunct="0">
      <a:spcBef>
        <a:spcPct val="0"/>
      </a:spcBef>
      <a:spcAft>
        <a:spcPct val="0"/>
      </a:spcAft>
      <a:defRPr sz="2400" b="1" kern="1200">
        <a:solidFill>
          <a:schemeClr val="tx1"/>
        </a:solidFill>
        <a:latin typeface="Arial" charset="0"/>
        <a:ea typeface="华文新魏" pitchFamily="2" charset="-122"/>
        <a:cs typeface="+mn-cs"/>
      </a:defRPr>
    </a:lvl5pPr>
    <a:lvl6pPr marL="2286000" algn="l" defTabSz="914400" rtl="0" eaLnBrk="1" latinLnBrk="0" hangingPunct="1">
      <a:defRPr sz="2400" b="1" kern="1200">
        <a:solidFill>
          <a:schemeClr val="tx1"/>
        </a:solidFill>
        <a:latin typeface="Arial" charset="0"/>
        <a:ea typeface="华文新魏" pitchFamily="2" charset="-122"/>
        <a:cs typeface="+mn-cs"/>
      </a:defRPr>
    </a:lvl6pPr>
    <a:lvl7pPr marL="2743200" algn="l" defTabSz="914400" rtl="0" eaLnBrk="1" latinLnBrk="0" hangingPunct="1">
      <a:defRPr sz="2400" b="1" kern="1200">
        <a:solidFill>
          <a:schemeClr val="tx1"/>
        </a:solidFill>
        <a:latin typeface="Arial" charset="0"/>
        <a:ea typeface="华文新魏" pitchFamily="2" charset="-122"/>
        <a:cs typeface="+mn-cs"/>
      </a:defRPr>
    </a:lvl7pPr>
    <a:lvl8pPr marL="3200400" algn="l" defTabSz="914400" rtl="0" eaLnBrk="1" latinLnBrk="0" hangingPunct="1">
      <a:defRPr sz="2400" b="1" kern="1200">
        <a:solidFill>
          <a:schemeClr val="tx1"/>
        </a:solidFill>
        <a:latin typeface="Arial" charset="0"/>
        <a:ea typeface="华文新魏" pitchFamily="2" charset="-122"/>
        <a:cs typeface="+mn-cs"/>
      </a:defRPr>
    </a:lvl8pPr>
    <a:lvl9pPr marL="3657600" algn="l" defTabSz="914400" rtl="0" eaLnBrk="1" latinLnBrk="0" hangingPunct="1">
      <a:defRPr sz="2400" b="1" kern="1200">
        <a:solidFill>
          <a:schemeClr val="tx1"/>
        </a:solidFill>
        <a:latin typeface="Arial" charset="0"/>
        <a:ea typeface="华文新魏" pitchFamily="2" charset="-122"/>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showAnimation="0"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FF3300"/>
    <a:srgbClr val="E2F345"/>
    <a:srgbClr val="669900"/>
    <a:srgbClr val="008000"/>
    <a:srgbClr val="FF6600"/>
    <a:srgbClr val="CCFF99"/>
    <a:srgbClr val="CC00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090" autoAdjust="0"/>
    <p:restoredTop sz="98292" autoAdjust="0"/>
  </p:normalViewPr>
  <p:slideViewPr>
    <p:cSldViewPr>
      <p:cViewPr varScale="1">
        <p:scale>
          <a:sx n="93" d="100"/>
          <a:sy n="93" d="100"/>
        </p:scale>
        <p:origin x="576" y="56"/>
      </p:cViewPr>
      <p:guideLst>
        <p:guide orient="horz" pos="162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13192"/>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84" Type="http://schemas.openxmlformats.org/officeDocument/2006/relationships/slide" Target="slides/slide82.xml"/><Relationship Id="rId89" Type="http://schemas.openxmlformats.org/officeDocument/2006/relationships/slide" Target="slides/slide87.xml"/><Relationship Id="rId16" Type="http://schemas.openxmlformats.org/officeDocument/2006/relationships/slide" Target="slides/slide14.xml"/><Relationship Id="rId107" Type="http://schemas.openxmlformats.org/officeDocument/2006/relationships/viewProps" Target="viewProps.xml"/><Relationship Id="rId11" Type="http://schemas.openxmlformats.org/officeDocument/2006/relationships/slide" Target="slides/slide9.xml"/><Relationship Id="rId32" Type="http://schemas.openxmlformats.org/officeDocument/2006/relationships/slide" Target="slides/slide30.xml"/><Relationship Id="rId37" Type="http://schemas.openxmlformats.org/officeDocument/2006/relationships/slide" Target="slides/slide35.xml"/><Relationship Id="rId53" Type="http://schemas.openxmlformats.org/officeDocument/2006/relationships/slide" Target="slides/slide51.xml"/><Relationship Id="rId58" Type="http://schemas.openxmlformats.org/officeDocument/2006/relationships/slide" Target="slides/slide56.xml"/><Relationship Id="rId74" Type="http://schemas.openxmlformats.org/officeDocument/2006/relationships/slide" Target="slides/slide72.xml"/><Relationship Id="rId79" Type="http://schemas.openxmlformats.org/officeDocument/2006/relationships/slide" Target="slides/slide77.xml"/><Relationship Id="rId102" Type="http://schemas.openxmlformats.org/officeDocument/2006/relationships/slide" Target="slides/slide100.xml"/><Relationship Id="rId5" Type="http://schemas.openxmlformats.org/officeDocument/2006/relationships/slide" Target="slides/slide3.xml"/><Relationship Id="rId90" Type="http://schemas.openxmlformats.org/officeDocument/2006/relationships/slide" Target="slides/slide88.xml"/><Relationship Id="rId95" Type="http://schemas.openxmlformats.org/officeDocument/2006/relationships/slide" Target="slides/slide93.xml"/><Relationship Id="rId22" Type="http://schemas.openxmlformats.org/officeDocument/2006/relationships/slide" Target="slides/slide20.xml"/><Relationship Id="rId27" Type="http://schemas.openxmlformats.org/officeDocument/2006/relationships/slide" Target="slides/slide25.xml"/><Relationship Id="rId43" Type="http://schemas.openxmlformats.org/officeDocument/2006/relationships/slide" Target="slides/slide41.xml"/><Relationship Id="rId48" Type="http://schemas.openxmlformats.org/officeDocument/2006/relationships/slide" Target="slides/slide46.xml"/><Relationship Id="rId64" Type="http://schemas.openxmlformats.org/officeDocument/2006/relationships/slide" Target="slides/slide62.xml"/><Relationship Id="rId69" Type="http://schemas.openxmlformats.org/officeDocument/2006/relationships/slide" Target="slides/slide67.xml"/><Relationship Id="rId80" Type="http://schemas.openxmlformats.org/officeDocument/2006/relationships/slide" Target="slides/slide78.xml"/><Relationship Id="rId85" Type="http://schemas.openxmlformats.org/officeDocument/2006/relationships/slide" Target="slides/slide83.xml"/><Relationship Id="rId12" Type="http://schemas.openxmlformats.org/officeDocument/2006/relationships/slide" Target="slides/slide10.xml"/><Relationship Id="rId17" Type="http://schemas.openxmlformats.org/officeDocument/2006/relationships/slide" Target="slides/slide15.xml"/><Relationship Id="rId33" Type="http://schemas.openxmlformats.org/officeDocument/2006/relationships/slide" Target="slides/slide31.xml"/><Relationship Id="rId38" Type="http://schemas.openxmlformats.org/officeDocument/2006/relationships/slide" Target="slides/slide36.xml"/><Relationship Id="rId59" Type="http://schemas.openxmlformats.org/officeDocument/2006/relationships/slide" Target="slides/slide57.xml"/><Relationship Id="rId103" Type="http://schemas.openxmlformats.org/officeDocument/2006/relationships/slide" Target="slides/slide101.xml"/><Relationship Id="rId108" Type="http://schemas.openxmlformats.org/officeDocument/2006/relationships/theme" Target="theme/theme1.xml"/><Relationship Id="rId54" Type="http://schemas.openxmlformats.org/officeDocument/2006/relationships/slide" Target="slides/slide52.xml"/><Relationship Id="rId70" Type="http://schemas.openxmlformats.org/officeDocument/2006/relationships/slide" Target="slides/slide68.xml"/><Relationship Id="rId75" Type="http://schemas.openxmlformats.org/officeDocument/2006/relationships/slide" Target="slides/slide73.xml"/><Relationship Id="rId91" Type="http://schemas.openxmlformats.org/officeDocument/2006/relationships/slide" Target="slides/slide89.xml"/><Relationship Id="rId96" Type="http://schemas.openxmlformats.org/officeDocument/2006/relationships/slide" Target="slides/slide94.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6" Type="http://schemas.openxmlformats.org/officeDocument/2006/relationships/presProps" Target="presProps.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slide" Target="slides/slide79.xml"/><Relationship Id="rId86" Type="http://schemas.openxmlformats.org/officeDocument/2006/relationships/slide" Target="slides/slide84.xml"/><Relationship Id="rId94" Type="http://schemas.openxmlformats.org/officeDocument/2006/relationships/slide" Target="slides/slide92.xml"/><Relationship Id="rId99" Type="http://schemas.openxmlformats.org/officeDocument/2006/relationships/slide" Target="slides/slide97.xml"/><Relationship Id="rId101" Type="http://schemas.openxmlformats.org/officeDocument/2006/relationships/slide" Target="slides/slide99.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109" Type="http://schemas.openxmlformats.org/officeDocument/2006/relationships/tableStyles" Target="tableStyles.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97" Type="http://schemas.openxmlformats.org/officeDocument/2006/relationships/slide" Target="slides/slide95.xml"/><Relationship Id="rId104" Type="http://schemas.openxmlformats.org/officeDocument/2006/relationships/slide" Target="slides/slide102.xml"/><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slide" Target="slides/slide90.xml"/><Relationship Id="rId2" Type="http://schemas.openxmlformats.org/officeDocument/2006/relationships/slideMaster" Target="slideMasters/slideMaster2.xml"/><Relationship Id="rId29" Type="http://schemas.openxmlformats.org/officeDocument/2006/relationships/slide" Target="slides/slide27.xml"/><Relationship Id="rId24" Type="http://schemas.openxmlformats.org/officeDocument/2006/relationships/slide" Target="slides/slide22.xml"/><Relationship Id="rId40" Type="http://schemas.openxmlformats.org/officeDocument/2006/relationships/slide" Target="slides/slide38.xml"/><Relationship Id="rId45" Type="http://schemas.openxmlformats.org/officeDocument/2006/relationships/slide" Target="slides/slide43.xml"/><Relationship Id="rId66" Type="http://schemas.openxmlformats.org/officeDocument/2006/relationships/slide" Target="slides/slide64.xml"/><Relationship Id="rId87" Type="http://schemas.openxmlformats.org/officeDocument/2006/relationships/slide" Target="slides/slide85.xml"/><Relationship Id="rId61" Type="http://schemas.openxmlformats.org/officeDocument/2006/relationships/slide" Target="slides/slide59.xml"/><Relationship Id="rId82" Type="http://schemas.openxmlformats.org/officeDocument/2006/relationships/slide" Target="slides/slide80.xml"/><Relationship Id="rId19" Type="http://schemas.openxmlformats.org/officeDocument/2006/relationships/slide" Target="slides/slide17.xml"/><Relationship Id="rId14" Type="http://schemas.openxmlformats.org/officeDocument/2006/relationships/slide" Target="slides/slide12.xml"/><Relationship Id="rId30" Type="http://schemas.openxmlformats.org/officeDocument/2006/relationships/slide" Target="slides/slide28.xml"/><Relationship Id="rId35" Type="http://schemas.openxmlformats.org/officeDocument/2006/relationships/slide" Target="slides/slide33.xml"/><Relationship Id="rId56" Type="http://schemas.openxmlformats.org/officeDocument/2006/relationships/slide" Target="slides/slide54.xml"/><Relationship Id="rId77" Type="http://schemas.openxmlformats.org/officeDocument/2006/relationships/slide" Target="slides/slide75.xml"/><Relationship Id="rId100" Type="http://schemas.openxmlformats.org/officeDocument/2006/relationships/slide" Target="slides/slide98.xml"/><Relationship Id="rId105" Type="http://schemas.openxmlformats.org/officeDocument/2006/relationships/notesMaster" Target="notesMasters/notesMaster1.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93" Type="http://schemas.openxmlformats.org/officeDocument/2006/relationships/slide" Target="slides/slide91.xml"/><Relationship Id="rId98" Type="http://schemas.openxmlformats.org/officeDocument/2006/relationships/slide" Target="slides/slide96.xml"/><Relationship Id="rId3" Type="http://schemas.openxmlformats.org/officeDocument/2006/relationships/slide" Target="slides/slide1.xml"/><Relationship Id="rId25" Type="http://schemas.openxmlformats.org/officeDocument/2006/relationships/slide" Target="slides/slide23.xml"/><Relationship Id="rId46" Type="http://schemas.openxmlformats.org/officeDocument/2006/relationships/slide" Target="slides/slide44.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62" Type="http://schemas.openxmlformats.org/officeDocument/2006/relationships/slide" Target="slides/slide60.xml"/><Relationship Id="rId83" Type="http://schemas.openxmlformats.org/officeDocument/2006/relationships/slide" Target="slides/slide81.xml"/><Relationship Id="rId88" Type="http://schemas.openxmlformats.org/officeDocument/2006/relationships/slide" Target="slides/slide8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6210A72-C282-47C5-A54E-BB25FB7D4DF3}" type="datetimeFigureOut">
              <a:rPr lang="zh-CN" altLang="en-US" smtClean="0"/>
              <a:t>2023/7/6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A7C8F33-FB08-4D2F-9883-BC48058FDBE5}" type="slidenum">
              <a:rPr lang="zh-CN" altLang="en-US" smtClean="0"/>
              <a:t>‹#›</a:t>
            </a:fld>
            <a:endParaRPr lang="zh-CN" altLang="en-US"/>
          </a:p>
        </p:txBody>
      </p:sp>
    </p:spTree>
    <p:extLst>
      <p:ext uri="{BB962C8B-B14F-4D97-AF65-F5344CB8AC3E}">
        <p14:creationId xmlns:p14="http://schemas.microsoft.com/office/powerpoint/2010/main" val="1605960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Master" Target="../slideMasters/slideMaster2.xml"/><Relationship Id="rId5" Type="http://schemas.openxmlformats.org/officeDocument/2006/relationships/image" Target="../media/image7.jpeg"/><Relationship Id="rId4" Type="http://schemas.openxmlformats.org/officeDocument/2006/relationships/image" Target="../media/image6.jpe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pic>
        <p:nvPicPr>
          <p:cNvPr id="4" name="Picture 62" descr="moban"/>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4926" y="0"/>
            <a:ext cx="9109075" cy="51637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63"/>
          <p:cNvSpPr>
            <a:spLocks noChangeArrowheads="1"/>
          </p:cNvSpPr>
          <p:nvPr userDrawn="1"/>
        </p:nvSpPr>
        <p:spPr bwMode="auto">
          <a:xfrm>
            <a:off x="3059114" y="4861322"/>
            <a:ext cx="5940425" cy="369332"/>
          </a:xfrm>
          <a:prstGeom prst="rect">
            <a:avLst/>
          </a:prstGeom>
          <a:noFill/>
          <a:ln>
            <a:noFill/>
          </a:ln>
        </p:spPr>
        <p:txBody>
          <a:bodyPr>
            <a:spAutoFit/>
          </a:bodyPr>
          <a:lstStyle>
            <a:lvl1pPr>
              <a:defRPr sz="2400" b="1">
                <a:solidFill>
                  <a:schemeClr val="tx1"/>
                </a:solidFill>
                <a:latin typeface="Arial" panose="020B0604020202020204" pitchFamily="34" charset="0"/>
                <a:ea typeface="华文新魏" panose="02010800040101010101" pitchFamily="2" charset="-122"/>
              </a:defRPr>
            </a:lvl1pPr>
            <a:lvl2pPr marL="742950" indent="-285750">
              <a:defRPr sz="2400" b="1">
                <a:solidFill>
                  <a:schemeClr val="tx1"/>
                </a:solidFill>
                <a:latin typeface="Arial" panose="020B0604020202020204" pitchFamily="34" charset="0"/>
                <a:ea typeface="华文新魏" panose="02010800040101010101" pitchFamily="2" charset="-122"/>
              </a:defRPr>
            </a:lvl2pPr>
            <a:lvl3pPr marL="1143000" indent="-228600">
              <a:defRPr sz="2400" b="1">
                <a:solidFill>
                  <a:schemeClr val="tx1"/>
                </a:solidFill>
                <a:latin typeface="Arial" panose="020B0604020202020204" pitchFamily="34" charset="0"/>
                <a:ea typeface="华文新魏" panose="02010800040101010101" pitchFamily="2" charset="-122"/>
              </a:defRPr>
            </a:lvl3pPr>
            <a:lvl4pPr marL="1600200" indent="-228600">
              <a:defRPr sz="2400" b="1">
                <a:solidFill>
                  <a:schemeClr val="tx1"/>
                </a:solidFill>
                <a:latin typeface="Arial" panose="020B0604020202020204" pitchFamily="34" charset="0"/>
                <a:ea typeface="华文新魏" panose="02010800040101010101" pitchFamily="2" charset="-122"/>
              </a:defRPr>
            </a:lvl4pPr>
            <a:lvl5pPr marL="2057400" indent="-228600">
              <a:defRPr sz="2400" b="1">
                <a:solidFill>
                  <a:schemeClr val="tx1"/>
                </a:solidFill>
                <a:latin typeface="Arial" panose="020B0604020202020204" pitchFamily="34" charset="0"/>
                <a:ea typeface="华文新魏" panose="02010800040101010101" pitchFamily="2" charset="-122"/>
              </a:defRPr>
            </a:lvl5pPr>
            <a:lvl6pPr marL="2514600" indent="-228600" eaLnBrk="0" fontAlgn="base" hangingPunct="0">
              <a:spcBef>
                <a:spcPct val="0"/>
              </a:spcBef>
              <a:spcAft>
                <a:spcPct val="0"/>
              </a:spcAft>
              <a:defRPr sz="2400" b="1">
                <a:solidFill>
                  <a:schemeClr val="tx1"/>
                </a:solidFill>
                <a:latin typeface="Arial" panose="020B0604020202020204" pitchFamily="34" charset="0"/>
                <a:ea typeface="华文新魏" panose="02010800040101010101" pitchFamily="2" charset="-122"/>
              </a:defRPr>
            </a:lvl6pPr>
            <a:lvl7pPr marL="2971800" indent="-228600" eaLnBrk="0" fontAlgn="base" hangingPunct="0">
              <a:spcBef>
                <a:spcPct val="0"/>
              </a:spcBef>
              <a:spcAft>
                <a:spcPct val="0"/>
              </a:spcAft>
              <a:defRPr sz="2400" b="1">
                <a:solidFill>
                  <a:schemeClr val="tx1"/>
                </a:solidFill>
                <a:latin typeface="Arial" panose="020B0604020202020204" pitchFamily="34" charset="0"/>
                <a:ea typeface="华文新魏" panose="02010800040101010101" pitchFamily="2" charset="-122"/>
              </a:defRPr>
            </a:lvl7pPr>
            <a:lvl8pPr marL="3429000" indent="-228600" eaLnBrk="0" fontAlgn="base" hangingPunct="0">
              <a:spcBef>
                <a:spcPct val="0"/>
              </a:spcBef>
              <a:spcAft>
                <a:spcPct val="0"/>
              </a:spcAft>
              <a:defRPr sz="2400" b="1">
                <a:solidFill>
                  <a:schemeClr val="tx1"/>
                </a:solidFill>
                <a:latin typeface="Arial" panose="020B0604020202020204" pitchFamily="34" charset="0"/>
                <a:ea typeface="华文新魏" panose="02010800040101010101" pitchFamily="2" charset="-122"/>
              </a:defRPr>
            </a:lvl8pPr>
            <a:lvl9pPr marL="3886200" indent="-228600" eaLnBrk="0" fontAlgn="base" hangingPunct="0">
              <a:spcBef>
                <a:spcPct val="0"/>
              </a:spcBef>
              <a:spcAft>
                <a:spcPct val="0"/>
              </a:spcAft>
              <a:defRPr sz="2400" b="1">
                <a:solidFill>
                  <a:schemeClr val="tx1"/>
                </a:solidFill>
                <a:latin typeface="Arial" panose="020B0604020202020204" pitchFamily="34" charset="0"/>
                <a:ea typeface="华文新魏" panose="02010800040101010101" pitchFamily="2" charset="-122"/>
              </a:defRPr>
            </a:lvl9pPr>
          </a:lstStyle>
          <a:p>
            <a:pPr algn="ctr" eaLnBrk="1" hangingPunct="1">
              <a:defRPr/>
            </a:pPr>
            <a:r>
              <a:rPr lang="en-US" altLang="zh-CN" sz="1800" i="1">
                <a:solidFill>
                  <a:srgbClr val="00CC00"/>
                </a:solidFill>
                <a:ea typeface="宋体" panose="02010600030101010101" pitchFamily="2" charset="-122"/>
              </a:rPr>
              <a:t>http://classroom.dufe.edu.cn/jpkc/cwgl/zcr-1.htm</a:t>
            </a:r>
            <a:endParaRPr lang="zh-CN" altLang="en-US" sz="1800" i="1">
              <a:solidFill>
                <a:srgbClr val="00CC00"/>
              </a:solidFill>
              <a:ea typeface="宋体" panose="02010600030101010101" pitchFamily="2" charset="-122"/>
            </a:endParaRPr>
          </a:p>
        </p:txBody>
      </p:sp>
      <p:sp>
        <p:nvSpPr>
          <p:cNvPr id="3074" name="Rectangle 2"/>
          <p:cNvSpPr>
            <a:spLocks noGrp="1" noChangeArrowheads="1"/>
          </p:cNvSpPr>
          <p:nvPr>
            <p:ph type="ctrTitle"/>
          </p:nvPr>
        </p:nvSpPr>
        <p:spPr>
          <a:xfrm>
            <a:off x="106364" y="2068117"/>
            <a:ext cx="5113337" cy="1583531"/>
          </a:xfrm>
        </p:spPr>
        <p:txBody>
          <a:bodyPr/>
          <a:lstStyle>
            <a:lvl1pPr>
              <a:defRPr sz="4800">
                <a:solidFill>
                  <a:srgbClr val="0000CC"/>
                </a:solidFill>
                <a:effectLst>
                  <a:outerShdw blurRad="38100" dist="38100" dir="2700000" algn="tl">
                    <a:srgbClr val="C0C0C0"/>
                  </a:outerShdw>
                </a:effectLst>
              </a:defRPr>
            </a:lvl1pPr>
          </a:lstStyle>
          <a:p>
            <a:r>
              <a:rPr lang="zh-CN" altLang="en-US"/>
              <a:t>单击此处编辑母版标题样式</a:t>
            </a:r>
          </a:p>
        </p:txBody>
      </p:sp>
      <p:sp>
        <p:nvSpPr>
          <p:cNvPr id="3075" name="Rectangle 3"/>
          <p:cNvSpPr>
            <a:spLocks noGrp="1" noChangeArrowheads="1"/>
          </p:cNvSpPr>
          <p:nvPr>
            <p:ph type="subTitle" idx="1"/>
          </p:nvPr>
        </p:nvSpPr>
        <p:spPr>
          <a:xfrm>
            <a:off x="144463" y="4083844"/>
            <a:ext cx="6372225" cy="691754"/>
          </a:xfrm>
        </p:spPr>
        <p:txBody>
          <a:bodyPr/>
          <a:lstStyle>
            <a:lvl1pPr algn="ctr">
              <a:defRPr sz="4000" b="0">
                <a:latin typeface="华文行楷" pitchFamily="2" charset="-122"/>
                <a:ea typeface="华文行楷" pitchFamily="2" charset="-122"/>
              </a:defRPr>
            </a:lvl1pPr>
          </a:lstStyle>
          <a:p>
            <a:r>
              <a:rPr lang="zh-CN" altLang="en-US"/>
              <a:t>单击此处编辑母版副标题样式</a:t>
            </a:r>
          </a:p>
        </p:txBody>
      </p:sp>
    </p:spTree>
    <p:extLst>
      <p:ext uri="{BB962C8B-B14F-4D97-AF65-F5344CB8AC3E}">
        <p14:creationId xmlns:p14="http://schemas.microsoft.com/office/powerpoint/2010/main" val="222411889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333085101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764339" y="141685"/>
            <a:ext cx="2098675" cy="4698206"/>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68314" y="141685"/>
            <a:ext cx="6143625" cy="4698206"/>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60651939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2843213" y="141685"/>
            <a:ext cx="6019800" cy="572690"/>
          </a:xfrm>
        </p:spPr>
        <p:txBody>
          <a:bodyPr/>
          <a:lstStyle/>
          <a:p>
            <a:r>
              <a:rPr lang="zh-CN" altLang="en-US"/>
              <a:t>单击此处编辑母版标题样式</a:t>
            </a:r>
          </a:p>
        </p:txBody>
      </p:sp>
      <p:sp>
        <p:nvSpPr>
          <p:cNvPr id="3" name="文本占位符 2"/>
          <p:cNvSpPr>
            <a:spLocks noGrp="1"/>
          </p:cNvSpPr>
          <p:nvPr>
            <p:ph type="body" sz="half" idx="1"/>
          </p:nvPr>
        </p:nvSpPr>
        <p:spPr>
          <a:xfrm>
            <a:off x="468313" y="1059657"/>
            <a:ext cx="4064000" cy="378023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84713" y="1059657"/>
            <a:ext cx="4064000" cy="378023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109334200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TwoObj" preserve="1">
  <p:cSld name="标题，文本与两项内容">
    <p:spTree>
      <p:nvGrpSpPr>
        <p:cNvPr id="1" name=""/>
        <p:cNvGrpSpPr/>
        <p:nvPr/>
      </p:nvGrpSpPr>
      <p:grpSpPr>
        <a:xfrm>
          <a:off x="0" y="0"/>
          <a:ext cx="0" cy="0"/>
          <a:chOff x="0" y="0"/>
          <a:chExt cx="0" cy="0"/>
        </a:xfrm>
      </p:grpSpPr>
      <p:sp>
        <p:nvSpPr>
          <p:cNvPr id="2" name="标题 1"/>
          <p:cNvSpPr>
            <a:spLocks noGrp="1"/>
          </p:cNvSpPr>
          <p:nvPr>
            <p:ph type="title"/>
          </p:nvPr>
        </p:nvSpPr>
        <p:spPr>
          <a:xfrm>
            <a:off x="2843213" y="141685"/>
            <a:ext cx="6019800" cy="572690"/>
          </a:xfrm>
        </p:spPr>
        <p:txBody>
          <a:bodyPr/>
          <a:lstStyle/>
          <a:p>
            <a:r>
              <a:rPr lang="zh-CN" altLang="en-US"/>
              <a:t>单击此处编辑母版标题样式</a:t>
            </a:r>
          </a:p>
        </p:txBody>
      </p:sp>
      <p:sp>
        <p:nvSpPr>
          <p:cNvPr id="3" name="文本占位符 2"/>
          <p:cNvSpPr>
            <a:spLocks noGrp="1"/>
          </p:cNvSpPr>
          <p:nvPr>
            <p:ph type="body" sz="half" idx="1"/>
          </p:nvPr>
        </p:nvSpPr>
        <p:spPr>
          <a:xfrm>
            <a:off x="468313" y="1059657"/>
            <a:ext cx="4064000" cy="378023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quarter" idx="2"/>
          </p:nvPr>
        </p:nvSpPr>
        <p:spPr>
          <a:xfrm>
            <a:off x="4684713" y="1059657"/>
            <a:ext cx="4064000" cy="1832372"/>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内容占位符 4"/>
          <p:cNvSpPr>
            <a:spLocks noGrp="1"/>
          </p:cNvSpPr>
          <p:nvPr>
            <p:ph sz="quarter" idx="3"/>
          </p:nvPr>
        </p:nvSpPr>
        <p:spPr>
          <a:xfrm>
            <a:off x="4684713" y="3006328"/>
            <a:ext cx="4064000" cy="1833563"/>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398785758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bl" preserve="1">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2843213" y="141685"/>
            <a:ext cx="6019800" cy="572690"/>
          </a:xfrm>
        </p:spPr>
        <p:txBody>
          <a:bodyPr/>
          <a:lstStyle/>
          <a:p>
            <a:r>
              <a:rPr lang="zh-CN" altLang="en-US"/>
              <a:t>单击此处编辑母版标题样式</a:t>
            </a:r>
          </a:p>
        </p:txBody>
      </p:sp>
      <p:sp>
        <p:nvSpPr>
          <p:cNvPr id="3" name="表格占位符 2"/>
          <p:cNvSpPr>
            <a:spLocks noGrp="1"/>
          </p:cNvSpPr>
          <p:nvPr>
            <p:ph type="tbl" idx="1"/>
          </p:nvPr>
        </p:nvSpPr>
        <p:spPr>
          <a:xfrm>
            <a:off x="468313" y="1059657"/>
            <a:ext cx="8280400" cy="3780235"/>
          </a:xfrm>
        </p:spPr>
        <p:txBody>
          <a:bodyPr/>
          <a:lstStyle/>
          <a:p>
            <a:pPr lvl="0"/>
            <a:endParaRPr lang="zh-CN" altLang="en-US" noProof="0"/>
          </a:p>
        </p:txBody>
      </p:sp>
    </p:spTree>
    <p:extLst>
      <p:ext uri="{BB962C8B-B14F-4D97-AF65-F5344CB8AC3E}">
        <p14:creationId xmlns:p14="http://schemas.microsoft.com/office/powerpoint/2010/main" val="273335354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453827383"/>
      </p:ext>
    </p:extLst>
  </p:cSld>
  <p:clrMapOvr>
    <a:masterClrMapping/>
  </p:clrMapOvr>
  <p:transition spd="slow" advTm="3000">
    <p:random/>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763747384"/>
      </p:ext>
    </p:extLst>
  </p:cSld>
  <p:clrMapOvr>
    <a:masterClrMapping/>
  </p:clrMapOvr>
  <p:transition spd="slow" advTm="3000">
    <p:random/>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788924842"/>
      </p:ext>
    </p:extLst>
  </p:cSld>
  <p:clrMapOvr>
    <a:masterClrMapping/>
  </p:clrMapOvr>
  <p:transition spd="slow" advTm="3000">
    <p:random/>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a:prstGeom prst="rect">
            <a:avLst/>
          </a:prstGeom>
        </p:spPr>
        <p:txBody>
          <a:bodyPr/>
          <a:lstStyle/>
          <a:p>
            <a:r>
              <a:rPr lang="zh-CN" altLang="en-US"/>
              <a:t>单击此处编辑母版标题样式</a:t>
            </a:r>
          </a:p>
        </p:txBody>
      </p:sp>
      <p:sp>
        <p:nvSpPr>
          <p:cNvPr id="3" name="内容占位符 2"/>
          <p:cNvSpPr>
            <a:spLocks noGrp="1"/>
          </p:cNvSpPr>
          <p:nvPr>
            <p:ph sz="half" idx="1"/>
          </p:nvPr>
        </p:nvSpPr>
        <p:spPr>
          <a:xfrm>
            <a:off x="457200" y="1200151"/>
            <a:ext cx="4038600" cy="3394472"/>
          </a:xfrm>
          <a:prstGeom prst="rect">
            <a:avLst/>
          </a:prstGeo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200151"/>
            <a:ext cx="4038600" cy="3394472"/>
          </a:xfrm>
          <a:prstGeom prst="rect">
            <a:avLst/>
          </a:prstGeo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a:xfrm>
            <a:off x="457200" y="4767264"/>
            <a:ext cx="2133600" cy="273844"/>
          </a:xfrm>
          <a:prstGeom prst="rect">
            <a:avLst/>
          </a:prstGeom>
        </p:spPr>
        <p:txBody>
          <a:bodyPr/>
          <a:lstStyle/>
          <a:p>
            <a:pPr defTabSz="342900" eaLnBrk="1" fontAlgn="auto" hangingPunct="1">
              <a:spcBef>
                <a:spcPts val="0"/>
              </a:spcBef>
              <a:spcAft>
                <a:spcPts val="0"/>
              </a:spcAft>
            </a:pPr>
            <a:endParaRPr lang="zh-CN" altLang="en-US" sz="1350" b="0">
              <a:solidFill>
                <a:srgbClr val="000000"/>
              </a:solidFill>
              <a:latin typeface="Arial"/>
              <a:ea typeface="微软雅黑"/>
            </a:endParaRPr>
          </a:p>
        </p:txBody>
      </p:sp>
      <p:sp>
        <p:nvSpPr>
          <p:cNvPr id="6" name="页脚占位符 5"/>
          <p:cNvSpPr>
            <a:spLocks noGrp="1"/>
          </p:cNvSpPr>
          <p:nvPr>
            <p:ph type="ftr" sz="quarter" idx="11"/>
          </p:nvPr>
        </p:nvSpPr>
        <p:spPr>
          <a:xfrm>
            <a:off x="3124200" y="4767264"/>
            <a:ext cx="2895600" cy="273844"/>
          </a:xfrm>
          <a:prstGeom prst="rect">
            <a:avLst/>
          </a:prstGeom>
        </p:spPr>
        <p:txBody>
          <a:bodyPr/>
          <a:lstStyle/>
          <a:p>
            <a:pPr defTabSz="342900" eaLnBrk="1" fontAlgn="auto" hangingPunct="1">
              <a:spcBef>
                <a:spcPts val="0"/>
              </a:spcBef>
              <a:spcAft>
                <a:spcPts val="0"/>
              </a:spcAft>
            </a:pPr>
            <a:endParaRPr lang="zh-CN" altLang="en-US" sz="1350" b="0">
              <a:solidFill>
                <a:srgbClr val="000000"/>
              </a:solidFill>
              <a:latin typeface="Arial"/>
              <a:ea typeface="微软雅黑"/>
            </a:endParaRPr>
          </a:p>
        </p:txBody>
      </p:sp>
      <p:sp>
        <p:nvSpPr>
          <p:cNvPr id="7" name="灯片编号占位符 6"/>
          <p:cNvSpPr>
            <a:spLocks noGrp="1"/>
          </p:cNvSpPr>
          <p:nvPr>
            <p:ph type="sldNum" sz="quarter" idx="12"/>
          </p:nvPr>
        </p:nvSpPr>
        <p:spPr>
          <a:xfrm>
            <a:off x="6553200" y="4767264"/>
            <a:ext cx="2133600" cy="273844"/>
          </a:xfrm>
          <a:prstGeom prst="rect">
            <a:avLst/>
          </a:prstGeom>
        </p:spPr>
        <p:txBody>
          <a:bodyPr/>
          <a:lstStyle/>
          <a:p>
            <a:pPr defTabSz="342900" eaLnBrk="1" fontAlgn="auto" hangingPunct="1">
              <a:spcBef>
                <a:spcPts val="0"/>
              </a:spcBef>
              <a:spcAft>
                <a:spcPts val="0"/>
              </a:spcAft>
            </a:pPr>
            <a:fld id="{2B0AF8D1-8B9C-4DEE-B211-3DBC0ADDE07D}" type="slidenum">
              <a:rPr lang="zh-CN" altLang="en-US" sz="1350" b="0" smtClean="0">
                <a:solidFill>
                  <a:srgbClr val="000000"/>
                </a:solidFill>
                <a:latin typeface="Arial"/>
                <a:ea typeface="微软雅黑"/>
              </a:rPr>
              <a:pPr defTabSz="342900" eaLnBrk="1" fontAlgn="auto" hangingPunct="1">
                <a:spcBef>
                  <a:spcPts val="0"/>
                </a:spcBef>
                <a:spcAft>
                  <a:spcPts val="0"/>
                </a:spcAft>
              </a:pPr>
              <a:t>‹#›</a:t>
            </a:fld>
            <a:endParaRPr lang="zh-CN" altLang="en-US" sz="1350" b="0">
              <a:solidFill>
                <a:srgbClr val="000000"/>
              </a:solidFill>
              <a:latin typeface="Arial"/>
              <a:ea typeface="微软雅黑"/>
            </a:endParaRPr>
          </a:p>
        </p:txBody>
      </p:sp>
    </p:spTree>
    <p:extLst>
      <p:ext uri="{BB962C8B-B14F-4D97-AF65-F5344CB8AC3E}">
        <p14:creationId xmlns:p14="http://schemas.microsoft.com/office/powerpoint/2010/main" val="1166305779"/>
      </p:ext>
    </p:extLst>
  </p:cSld>
  <p:clrMapOvr>
    <a:masterClrMapping/>
  </p:clrMapOvr>
  <p:transition spd="slow" advTm="3000">
    <p:random/>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title">
  <p:cSld name="标题幻灯片">
    <p:bg>
      <p:bgPr>
        <a:gradFill rotWithShape="0">
          <a:gsLst>
            <a:gs pos="0">
              <a:srgbClr val="FFFFFF"/>
            </a:gs>
            <a:gs pos="100000">
              <a:schemeClr val="bg1"/>
            </a:gs>
          </a:gsLst>
          <a:lin ang="5400000" scaled="1"/>
          <a:tileRect/>
        </a:gradFill>
        <a:effectLst/>
      </p:bgPr>
    </p:bg>
    <p:spTree>
      <p:nvGrpSpPr>
        <p:cNvPr id="1" name=""/>
        <p:cNvGrpSpPr/>
        <p:nvPr/>
      </p:nvGrpSpPr>
      <p:grpSpPr>
        <a:xfrm>
          <a:off x="0" y="0"/>
          <a:ext cx="0" cy="0"/>
          <a:chOff x="0" y="0"/>
          <a:chExt cx="0" cy="0"/>
        </a:xfrm>
      </p:grpSpPr>
      <p:sp>
        <p:nvSpPr>
          <p:cNvPr id="14" name="Freeform 39"/>
          <p:cNvSpPr/>
          <p:nvPr/>
        </p:nvSpPr>
        <p:spPr bwMode="gray">
          <a:xfrm>
            <a:off x="3175" y="4760120"/>
            <a:ext cx="9131300" cy="383381"/>
          </a:xfrm>
          <a:custGeom>
            <a:avLst/>
            <a:gdLst/>
            <a:ahLst/>
            <a:cxnLst>
              <a:cxn ang="0">
                <a:pos x="5745" y="9"/>
              </a:cxn>
              <a:cxn ang="0">
                <a:pos x="2449" y="8"/>
              </a:cxn>
              <a:cxn ang="0">
                <a:pos x="2347" y="14"/>
              </a:cxn>
              <a:cxn ang="0">
                <a:pos x="2174" y="93"/>
              </a:cxn>
              <a:cxn ang="0">
                <a:pos x="2046" y="127"/>
              </a:cxn>
              <a:cxn ang="0">
                <a:pos x="0" y="119"/>
              </a:cxn>
              <a:cxn ang="0">
                <a:pos x="0" y="444"/>
              </a:cxn>
              <a:cxn ang="0">
                <a:pos x="3601" y="444"/>
              </a:cxn>
              <a:cxn ang="0">
                <a:pos x="3672" y="424"/>
              </a:cxn>
              <a:cxn ang="0">
                <a:pos x="3883" y="331"/>
              </a:cxn>
              <a:cxn ang="0">
                <a:pos x="3985" y="325"/>
              </a:cxn>
              <a:cxn ang="0">
                <a:pos x="5752" y="325"/>
              </a:cxn>
              <a:cxn ang="0">
                <a:pos x="5745" y="9"/>
              </a:cxn>
            </a:cxnLst>
            <a:rect l="0" t="0" r="r" b="b"/>
            <a:pathLst>
              <a:path w="5752" h="444">
                <a:moveTo>
                  <a:pt x="5745" y="9"/>
                </a:moveTo>
                <a:lnTo>
                  <a:pt x="2449" y="8"/>
                </a:lnTo>
                <a:cubicBezTo>
                  <a:pt x="2309" y="8"/>
                  <a:pt x="2404" y="0"/>
                  <a:pt x="2347" y="14"/>
                </a:cubicBezTo>
                <a:lnTo>
                  <a:pt x="2174" y="93"/>
                </a:lnTo>
                <a:cubicBezTo>
                  <a:pt x="2124" y="112"/>
                  <a:pt x="2142" y="120"/>
                  <a:pt x="2046" y="127"/>
                </a:cubicBezTo>
                <a:cubicBezTo>
                  <a:pt x="1076" y="125"/>
                  <a:pt x="0" y="119"/>
                  <a:pt x="0" y="119"/>
                </a:cubicBezTo>
                <a:lnTo>
                  <a:pt x="0" y="444"/>
                </a:lnTo>
                <a:lnTo>
                  <a:pt x="3601" y="444"/>
                </a:lnTo>
                <a:lnTo>
                  <a:pt x="3672" y="424"/>
                </a:lnTo>
                <a:lnTo>
                  <a:pt x="3883" y="331"/>
                </a:lnTo>
                <a:lnTo>
                  <a:pt x="3985" y="325"/>
                </a:lnTo>
                <a:lnTo>
                  <a:pt x="5752" y="325"/>
                </a:lnTo>
                <a:lnTo>
                  <a:pt x="5745" y="9"/>
                </a:lnTo>
                <a:close/>
              </a:path>
            </a:pathLst>
          </a:custGeom>
          <a:solidFill>
            <a:srgbClr val="FFFFFF">
              <a:alpha val="50000"/>
            </a:srgbClr>
          </a:solidFill>
          <a:ln w="9525">
            <a:noFill/>
            <a:round/>
          </a:ln>
          <a:effectLst/>
        </p:spPr>
        <p:txBody>
          <a:bodyPr/>
          <a:lstStyle/>
          <a:p>
            <a:pPr marL="0" marR="0" lvl="0" indent="0" algn="l" defTabSz="685800" rtl="0" eaLnBrk="1" fontAlgn="base" latinLnBrk="0" hangingPunct="1">
              <a:lnSpc>
                <a:spcPct val="100000"/>
              </a:lnSpc>
              <a:spcBef>
                <a:spcPct val="0"/>
              </a:spcBef>
              <a:spcAft>
                <a:spcPct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5" name="Freeform 29"/>
          <p:cNvSpPr/>
          <p:nvPr/>
        </p:nvSpPr>
        <p:spPr bwMode="gray">
          <a:xfrm>
            <a:off x="-1586" y="-1190"/>
            <a:ext cx="9155113" cy="3705225"/>
          </a:xfrm>
          <a:custGeom>
            <a:avLst/>
            <a:gdLst/>
            <a:ahLst/>
            <a:cxnLst>
              <a:cxn ang="0">
                <a:pos x="8" y="3103"/>
              </a:cxn>
              <a:cxn ang="0">
                <a:pos x="2913" y="3102"/>
              </a:cxn>
              <a:cxn ang="0">
                <a:pos x="3143" y="3022"/>
              </a:cxn>
              <a:cxn ang="0">
                <a:pos x="3668" y="2460"/>
              </a:cxn>
              <a:cxn ang="0">
                <a:pos x="4129" y="2235"/>
              </a:cxn>
              <a:cxn ang="0">
                <a:pos x="5761" y="2235"/>
              </a:cxn>
              <a:cxn ang="0">
                <a:pos x="5767" y="0"/>
              </a:cxn>
              <a:cxn ang="0">
                <a:pos x="0" y="1"/>
              </a:cxn>
              <a:cxn ang="0">
                <a:pos x="8" y="3103"/>
              </a:cxn>
            </a:cxnLst>
            <a:rect l="0" t="0" r="r" b="b"/>
            <a:pathLst>
              <a:path w="5767" h="3128">
                <a:moveTo>
                  <a:pt x="8" y="3103"/>
                </a:moveTo>
                <a:lnTo>
                  <a:pt x="2913" y="3102"/>
                </a:lnTo>
                <a:cubicBezTo>
                  <a:pt x="3054" y="3102"/>
                  <a:pt x="3012" y="3128"/>
                  <a:pt x="3143" y="3022"/>
                </a:cubicBezTo>
                <a:lnTo>
                  <a:pt x="3668" y="2460"/>
                </a:lnTo>
                <a:cubicBezTo>
                  <a:pt x="3832" y="2329"/>
                  <a:pt x="3809" y="2215"/>
                  <a:pt x="4129" y="2235"/>
                </a:cubicBezTo>
                <a:lnTo>
                  <a:pt x="5761" y="2235"/>
                </a:lnTo>
                <a:lnTo>
                  <a:pt x="5767" y="0"/>
                </a:lnTo>
                <a:lnTo>
                  <a:pt x="0" y="1"/>
                </a:lnTo>
                <a:lnTo>
                  <a:pt x="8" y="3103"/>
                </a:lnTo>
                <a:close/>
              </a:path>
            </a:pathLst>
          </a:custGeom>
          <a:solidFill>
            <a:schemeClr val="bg2">
              <a:alpha val="89999"/>
            </a:schemeClr>
          </a:solidFill>
          <a:ln w="9525">
            <a:noFill/>
            <a:round/>
          </a:ln>
          <a:effectLst/>
        </p:spPr>
        <p:txBody>
          <a:bodyPr/>
          <a:lstStyle/>
          <a:p>
            <a:pPr marL="0" marR="0" lvl="0" indent="0" algn="l" defTabSz="685800" rtl="0" eaLnBrk="1" fontAlgn="base" latinLnBrk="0" hangingPunct="1">
              <a:lnSpc>
                <a:spcPct val="100000"/>
              </a:lnSpc>
              <a:spcBef>
                <a:spcPct val="0"/>
              </a:spcBef>
              <a:spcAft>
                <a:spcPct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6" name="Freeform 28"/>
          <p:cNvSpPr/>
          <p:nvPr/>
        </p:nvSpPr>
        <p:spPr bwMode="gray">
          <a:xfrm>
            <a:off x="1" y="1"/>
            <a:ext cx="9155113" cy="3250406"/>
          </a:xfrm>
          <a:custGeom>
            <a:avLst/>
            <a:gdLst/>
            <a:ahLst/>
            <a:cxnLst>
              <a:cxn ang="0">
                <a:pos x="8" y="2730"/>
              </a:cxn>
              <a:cxn ang="0">
                <a:pos x="3040" y="2726"/>
              </a:cxn>
              <a:cxn ang="0">
                <a:pos x="3347" y="2630"/>
              </a:cxn>
              <a:cxn ang="0">
                <a:pos x="3795" y="2170"/>
              </a:cxn>
              <a:cxn ang="0">
                <a:pos x="4115" y="2080"/>
              </a:cxn>
              <a:cxn ang="0">
                <a:pos x="5760" y="2093"/>
              </a:cxn>
              <a:cxn ang="0">
                <a:pos x="5767" y="0"/>
              </a:cxn>
              <a:cxn ang="0">
                <a:pos x="0" y="1"/>
              </a:cxn>
              <a:cxn ang="0">
                <a:pos x="8" y="2730"/>
              </a:cxn>
            </a:cxnLst>
            <a:rect l="0" t="0" r="r" b="b"/>
            <a:pathLst>
              <a:path w="5767" h="2730">
                <a:moveTo>
                  <a:pt x="8" y="2730"/>
                </a:moveTo>
                <a:lnTo>
                  <a:pt x="3040" y="2726"/>
                </a:lnTo>
                <a:cubicBezTo>
                  <a:pt x="3181" y="2726"/>
                  <a:pt x="3224" y="2728"/>
                  <a:pt x="3347" y="2630"/>
                </a:cubicBezTo>
                <a:lnTo>
                  <a:pt x="3795" y="2170"/>
                </a:lnTo>
                <a:cubicBezTo>
                  <a:pt x="3923" y="2078"/>
                  <a:pt x="3942" y="2074"/>
                  <a:pt x="4115" y="2080"/>
                </a:cubicBezTo>
                <a:lnTo>
                  <a:pt x="5760" y="2093"/>
                </a:lnTo>
                <a:lnTo>
                  <a:pt x="5767" y="0"/>
                </a:lnTo>
                <a:lnTo>
                  <a:pt x="0" y="1"/>
                </a:lnTo>
                <a:lnTo>
                  <a:pt x="8" y="2730"/>
                </a:lnTo>
                <a:close/>
              </a:path>
            </a:pathLst>
          </a:custGeom>
          <a:gradFill rotWithShape="1">
            <a:gsLst>
              <a:gs pos="0">
                <a:schemeClr val="bg1">
                  <a:gamma/>
                  <a:tint val="0"/>
                  <a:invGamma/>
                </a:schemeClr>
              </a:gs>
              <a:gs pos="100000">
                <a:schemeClr val="bg1">
                  <a:alpha val="89999"/>
                </a:schemeClr>
              </a:gs>
            </a:gsLst>
            <a:lin ang="0" scaled="1"/>
          </a:gradFill>
          <a:ln w="9525">
            <a:noFill/>
            <a:round/>
          </a:ln>
          <a:effectLst/>
        </p:spPr>
        <p:txBody>
          <a:bodyPr/>
          <a:lstStyle/>
          <a:p>
            <a:pPr marL="0" marR="0" lvl="0" indent="0" algn="l" defTabSz="685800" rtl="0" eaLnBrk="1" fontAlgn="base" latinLnBrk="0" hangingPunct="1">
              <a:lnSpc>
                <a:spcPct val="100000"/>
              </a:lnSpc>
              <a:spcBef>
                <a:spcPct val="0"/>
              </a:spcBef>
              <a:spcAft>
                <a:spcPct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7" name="Freeform 30"/>
          <p:cNvSpPr/>
          <p:nvPr/>
        </p:nvSpPr>
        <p:spPr bwMode="gray">
          <a:xfrm>
            <a:off x="1" y="0"/>
            <a:ext cx="9153525" cy="1200150"/>
          </a:xfrm>
          <a:custGeom>
            <a:avLst/>
            <a:gdLst/>
            <a:ahLst/>
            <a:cxnLst>
              <a:cxn ang="0">
                <a:pos x="0" y="1008"/>
              </a:cxn>
              <a:cxn ang="0">
                <a:pos x="1884" y="1008"/>
              </a:cxn>
              <a:cxn ang="0">
                <a:pos x="2152" y="921"/>
              </a:cxn>
              <a:cxn ang="0">
                <a:pos x="2560" y="531"/>
              </a:cxn>
              <a:cxn ang="0">
                <a:pos x="2892" y="448"/>
              </a:cxn>
              <a:cxn ang="0">
                <a:pos x="5766" y="461"/>
              </a:cxn>
              <a:cxn ang="0">
                <a:pos x="5758" y="0"/>
              </a:cxn>
              <a:cxn ang="0">
                <a:pos x="0" y="2"/>
              </a:cxn>
              <a:cxn ang="0">
                <a:pos x="0" y="1008"/>
              </a:cxn>
            </a:cxnLst>
            <a:rect l="0" t="0" r="r" b="b"/>
            <a:pathLst>
              <a:path w="5766" h="1008">
                <a:moveTo>
                  <a:pt x="0" y="1008"/>
                </a:moveTo>
                <a:lnTo>
                  <a:pt x="1884" y="1008"/>
                </a:lnTo>
                <a:cubicBezTo>
                  <a:pt x="2088" y="990"/>
                  <a:pt x="2034" y="1005"/>
                  <a:pt x="2152" y="921"/>
                </a:cubicBezTo>
                <a:lnTo>
                  <a:pt x="2560" y="531"/>
                </a:lnTo>
                <a:cubicBezTo>
                  <a:pt x="2683" y="452"/>
                  <a:pt x="2611" y="454"/>
                  <a:pt x="2892" y="448"/>
                </a:cubicBezTo>
                <a:lnTo>
                  <a:pt x="5766" y="461"/>
                </a:lnTo>
                <a:lnTo>
                  <a:pt x="5758" y="0"/>
                </a:lnTo>
                <a:lnTo>
                  <a:pt x="0" y="2"/>
                </a:lnTo>
                <a:lnTo>
                  <a:pt x="0" y="1008"/>
                </a:lnTo>
                <a:close/>
              </a:path>
            </a:pathLst>
          </a:custGeom>
          <a:gradFill rotWithShape="1">
            <a:gsLst>
              <a:gs pos="0">
                <a:schemeClr val="bg1"/>
              </a:gs>
              <a:gs pos="100000">
                <a:schemeClr val="bg2"/>
              </a:gs>
            </a:gsLst>
            <a:lin ang="0" scaled="1"/>
          </a:gradFill>
          <a:ln w="9525">
            <a:noFill/>
            <a:round/>
          </a:ln>
          <a:effectLst/>
        </p:spPr>
        <p:txBody>
          <a:bodyPr/>
          <a:lstStyle/>
          <a:p>
            <a:pPr marL="0" marR="0" lvl="0" indent="0" algn="l" defTabSz="685800" rtl="0" eaLnBrk="1" fontAlgn="base" latinLnBrk="0" hangingPunct="1">
              <a:lnSpc>
                <a:spcPct val="100000"/>
              </a:lnSpc>
              <a:spcBef>
                <a:spcPct val="0"/>
              </a:spcBef>
              <a:spcAft>
                <a:spcPct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8" name="Freeform 27" descr="1"/>
          <p:cNvSpPr/>
          <p:nvPr/>
        </p:nvSpPr>
        <p:spPr bwMode="gray">
          <a:xfrm>
            <a:off x="0" y="-7143"/>
            <a:ext cx="9170988" cy="1021556"/>
          </a:xfrm>
          <a:custGeom>
            <a:avLst/>
            <a:gdLst/>
            <a:ahLst/>
            <a:cxnLst>
              <a:cxn ang="0">
                <a:pos x="0" y="858"/>
              </a:cxn>
              <a:cxn ang="0">
                <a:pos x="1926" y="857"/>
              </a:cxn>
              <a:cxn ang="0">
                <a:pos x="2157" y="793"/>
              </a:cxn>
              <a:cxn ang="0">
                <a:pos x="2509" y="473"/>
              </a:cxn>
              <a:cxn ang="0">
                <a:pos x="2970" y="390"/>
              </a:cxn>
              <a:cxn ang="0">
                <a:pos x="5773" y="388"/>
              </a:cxn>
              <a:cxn ang="0">
                <a:pos x="5777" y="0"/>
              </a:cxn>
              <a:cxn ang="0">
                <a:pos x="0" y="2"/>
              </a:cxn>
              <a:cxn ang="0">
                <a:pos x="0" y="858"/>
              </a:cxn>
            </a:cxnLst>
            <a:rect l="0" t="0" r="r" b="b"/>
            <a:pathLst>
              <a:path w="5777" h="858">
                <a:moveTo>
                  <a:pt x="0" y="858"/>
                </a:moveTo>
                <a:lnTo>
                  <a:pt x="1926" y="857"/>
                </a:lnTo>
                <a:cubicBezTo>
                  <a:pt x="2067" y="857"/>
                  <a:pt x="2068" y="850"/>
                  <a:pt x="2157" y="793"/>
                </a:cubicBezTo>
                <a:lnTo>
                  <a:pt x="2509" y="473"/>
                </a:lnTo>
                <a:cubicBezTo>
                  <a:pt x="2644" y="406"/>
                  <a:pt x="2477" y="396"/>
                  <a:pt x="2970" y="390"/>
                </a:cubicBezTo>
                <a:lnTo>
                  <a:pt x="5773" y="388"/>
                </a:lnTo>
                <a:lnTo>
                  <a:pt x="5777" y="0"/>
                </a:lnTo>
                <a:lnTo>
                  <a:pt x="0" y="2"/>
                </a:lnTo>
                <a:lnTo>
                  <a:pt x="0" y="858"/>
                </a:lnTo>
                <a:close/>
              </a:path>
            </a:pathLst>
          </a:custGeom>
          <a:blipFill dpi="0" rotWithShape="1">
            <a:blip r:embed="rId2"/>
            <a:srcRect/>
            <a:stretch>
              <a:fillRect/>
            </a:stretch>
          </a:blipFill>
          <a:ln w="9525">
            <a:noFill/>
            <a:round/>
          </a:ln>
          <a:effectLst/>
        </p:spPr>
        <p:txBody>
          <a:bodyPr/>
          <a:lstStyle/>
          <a:p>
            <a:pPr marL="0" marR="0" lvl="0" indent="0" algn="l" defTabSz="685800" rtl="0" eaLnBrk="1" fontAlgn="base" latinLnBrk="0" hangingPunct="1">
              <a:lnSpc>
                <a:spcPct val="100000"/>
              </a:lnSpc>
              <a:spcBef>
                <a:spcPct val="0"/>
              </a:spcBef>
              <a:spcAft>
                <a:spcPct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9" name="Freeform 37"/>
          <p:cNvSpPr/>
          <p:nvPr/>
        </p:nvSpPr>
        <p:spPr bwMode="gray">
          <a:xfrm>
            <a:off x="3175" y="3421858"/>
            <a:ext cx="9131300" cy="383381"/>
          </a:xfrm>
          <a:custGeom>
            <a:avLst/>
            <a:gdLst/>
            <a:ahLst/>
            <a:cxnLst>
              <a:cxn ang="0">
                <a:pos x="5745" y="9"/>
              </a:cxn>
              <a:cxn ang="0">
                <a:pos x="2449" y="8"/>
              </a:cxn>
              <a:cxn ang="0">
                <a:pos x="2347" y="14"/>
              </a:cxn>
              <a:cxn ang="0">
                <a:pos x="2174" y="93"/>
              </a:cxn>
              <a:cxn ang="0">
                <a:pos x="2046" y="127"/>
              </a:cxn>
              <a:cxn ang="0">
                <a:pos x="0" y="119"/>
              </a:cxn>
              <a:cxn ang="0">
                <a:pos x="0" y="444"/>
              </a:cxn>
              <a:cxn ang="0">
                <a:pos x="3601" y="444"/>
              </a:cxn>
              <a:cxn ang="0">
                <a:pos x="3672" y="424"/>
              </a:cxn>
              <a:cxn ang="0">
                <a:pos x="3883" y="331"/>
              </a:cxn>
              <a:cxn ang="0">
                <a:pos x="3985" y="325"/>
              </a:cxn>
              <a:cxn ang="0">
                <a:pos x="5752" y="325"/>
              </a:cxn>
              <a:cxn ang="0">
                <a:pos x="5745" y="9"/>
              </a:cxn>
            </a:cxnLst>
            <a:rect l="0" t="0" r="r" b="b"/>
            <a:pathLst>
              <a:path w="5752" h="444">
                <a:moveTo>
                  <a:pt x="5745" y="9"/>
                </a:moveTo>
                <a:lnTo>
                  <a:pt x="2449" y="8"/>
                </a:lnTo>
                <a:cubicBezTo>
                  <a:pt x="2309" y="8"/>
                  <a:pt x="2404" y="0"/>
                  <a:pt x="2347" y="14"/>
                </a:cubicBezTo>
                <a:lnTo>
                  <a:pt x="2174" y="93"/>
                </a:lnTo>
                <a:cubicBezTo>
                  <a:pt x="2124" y="112"/>
                  <a:pt x="2142" y="120"/>
                  <a:pt x="2046" y="127"/>
                </a:cubicBezTo>
                <a:cubicBezTo>
                  <a:pt x="1076" y="125"/>
                  <a:pt x="0" y="119"/>
                  <a:pt x="0" y="119"/>
                </a:cubicBezTo>
                <a:lnTo>
                  <a:pt x="0" y="444"/>
                </a:lnTo>
                <a:lnTo>
                  <a:pt x="3601" y="444"/>
                </a:lnTo>
                <a:lnTo>
                  <a:pt x="3672" y="424"/>
                </a:lnTo>
                <a:lnTo>
                  <a:pt x="3883" y="331"/>
                </a:lnTo>
                <a:lnTo>
                  <a:pt x="3985" y="325"/>
                </a:lnTo>
                <a:lnTo>
                  <a:pt x="5752" y="325"/>
                </a:lnTo>
                <a:lnTo>
                  <a:pt x="5745" y="9"/>
                </a:lnTo>
                <a:close/>
              </a:path>
            </a:pathLst>
          </a:custGeom>
          <a:solidFill>
            <a:srgbClr val="FFFFFF">
              <a:alpha val="50000"/>
            </a:srgbClr>
          </a:solidFill>
          <a:ln w="9525">
            <a:noFill/>
            <a:round/>
          </a:ln>
          <a:effectLst/>
        </p:spPr>
        <p:txBody>
          <a:bodyPr/>
          <a:lstStyle/>
          <a:p>
            <a:pPr marL="0" marR="0" lvl="0" indent="0" algn="l" defTabSz="685800" rtl="0" eaLnBrk="1" fontAlgn="base" latinLnBrk="0" hangingPunct="1">
              <a:lnSpc>
                <a:spcPct val="100000"/>
              </a:lnSpc>
              <a:spcBef>
                <a:spcPct val="0"/>
              </a:spcBef>
              <a:spcAft>
                <a:spcPct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20" name="AutoShape 33"/>
          <p:cNvSpPr>
            <a:spLocks noChangeArrowheads="1"/>
          </p:cNvSpPr>
          <p:nvPr/>
        </p:nvSpPr>
        <p:spPr bwMode="gray">
          <a:xfrm>
            <a:off x="400051" y="3371850"/>
            <a:ext cx="1042988" cy="782241"/>
          </a:xfrm>
          <a:prstGeom prst="roundRect">
            <a:avLst>
              <a:gd name="adj" fmla="val 10079"/>
            </a:avLst>
          </a:prstGeom>
          <a:blipFill dpi="0" rotWithShape="1">
            <a:blip r:embed="rId3" cstate="print"/>
            <a:srcRect/>
            <a:stretch>
              <a:fillRect/>
            </a:stretch>
          </a:blipFill>
          <a:ln w="28575">
            <a:solidFill>
              <a:srgbClr val="FFFFFF"/>
            </a:solidFill>
            <a:round/>
          </a:ln>
          <a:effectLst/>
        </p:spPr>
        <p:txBody>
          <a:bodyPr wrap="none" anchor="ctr"/>
          <a:lstStyle/>
          <a:p>
            <a:pPr marL="0" marR="0" lvl="0" indent="0" algn="l" defTabSz="685800" rtl="0" eaLnBrk="1" fontAlgn="base" latinLnBrk="0" hangingPunct="1">
              <a:lnSpc>
                <a:spcPct val="100000"/>
              </a:lnSpc>
              <a:spcBef>
                <a:spcPct val="0"/>
              </a:spcBef>
              <a:spcAft>
                <a:spcPct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21" name="AutoShape 34"/>
          <p:cNvSpPr>
            <a:spLocks noChangeArrowheads="1"/>
          </p:cNvSpPr>
          <p:nvPr/>
        </p:nvSpPr>
        <p:spPr bwMode="gray">
          <a:xfrm>
            <a:off x="1616076" y="3371850"/>
            <a:ext cx="1042988" cy="782241"/>
          </a:xfrm>
          <a:prstGeom prst="roundRect">
            <a:avLst>
              <a:gd name="adj" fmla="val 10079"/>
            </a:avLst>
          </a:prstGeom>
          <a:blipFill dpi="0" rotWithShape="1">
            <a:blip r:embed="rId4" cstate="print"/>
            <a:srcRect/>
            <a:stretch>
              <a:fillRect/>
            </a:stretch>
          </a:blipFill>
          <a:ln w="28575">
            <a:solidFill>
              <a:srgbClr val="FFFFFF"/>
            </a:solidFill>
            <a:round/>
          </a:ln>
          <a:effectLst/>
        </p:spPr>
        <p:txBody>
          <a:bodyPr wrap="none" anchor="ctr"/>
          <a:lstStyle/>
          <a:p>
            <a:pPr marL="0" marR="0" lvl="0" indent="0" algn="l" defTabSz="685800" rtl="0" eaLnBrk="1" fontAlgn="base" latinLnBrk="0" hangingPunct="1">
              <a:lnSpc>
                <a:spcPct val="100000"/>
              </a:lnSpc>
              <a:spcBef>
                <a:spcPct val="0"/>
              </a:spcBef>
              <a:spcAft>
                <a:spcPct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22" name="AutoShape 35"/>
          <p:cNvSpPr>
            <a:spLocks noChangeArrowheads="1"/>
          </p:cNvSpPr>
          <p:nvPr/>
        </p:nvSpPr>
        <p:spPr bwMode="gray">
          <a:xfrm>
            <a:off x="2841625" y="3371850"/>
            <a:ext cx="1042988" cy="782241"/>
          </a:xfrm>
          <a:prstGeom prst="roundRect">
            <a:avLst>
              <a:gd name="adj" fmla="val 10079"/>
            </a:avLst>
          </a:prstGeom>
          <a:blipFill dpi="0" rotWithShape="1">
            <a:blip r:embed="rId5" cstate="print"/>
            <a:srcRect/>
            <a:stretch>
              <a:fillRect/>
            </a:stretch>
          </a:blipFill>
          <a:ln w="28575">
            <a:solidFill>
              <a:srgbClr val="FFFFFF"/>
            </a:solidFill>
            <a:round/>
          </a:ln>
          <a:effectLst/>
        </p:spPr>
        <p:txBody>
          <a:bodyPr wrap="none" anchor="ctr"/>
          <a:lstStyle/>
          <a:p>
            <a:pPr marL="0" marR="0" lvl="0" indent="0" algn="l" defTabSz="685800" rtl="0" eaLnBrk="1" fontAlgn="base" latinLnBrk="0" hangingPunct="1">
              <a:lnSpc>
                <a:spcPct val="100000"/>
              </a:lnSpc>
              <a:spcBef>
                <a:spcPct val="0"/>
              </a:spcBef>
              <a:spcAft>
                <a:spcPct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087" name="Rectangle 15"/>
          <p:cNvSpPr>
            <a:spLocks noGrp="1" noChangeArrowheads="1"/>
          </p:cNvSpPr>
          <p:nvPr>
            <p:ph type="ctrTitle"/>
          </p:nvPr>
        </p:nvSpPr>
        <p:spPr>
          <a:xfrm>
            <a:off x="228600" y="1371601"/>
            <a:ext cx="5486400" cy="1102519"/>
          </a:xfrm>
        </p:spPr>
        <p:txBody>
          <a:bodyPr/>
          <a:lstStyle>
            <a:lvl1pPr>
              <a:defRPr sz="3300">
                <a:solidFill>
                  <a:schemeClr val="tx1"/>
                </a:solidFill>
              </a:defRPr>
            </a:lvl1pPr>
          </a:lstStyle>
          <a:p>
            <a:r>
              <a:rPr lang="zh-CN" altLang="en-US"/>
              <a:t>单击此处编辑母版标题样式</a:t>
            </a:r>
          </a:p>
        </p:txBody>
      </p:sp>
      <p:sp>
        <p:nvSpPr>
          <p:cNvPr id="3088" name="Rectangle 16"/>
          <p:cNvSpPr>
            <a:spLocks noGrp="1" noChangeArrowheads="1"/>
          </p:cNvSpPr>
          <p:nvPr>
            <p:ph type="subTitle" idx="1"/>
          </p:nvPr>
        </p:nvSpPr>
        <p:spPr>
          <a:xfrm>
            <a:off x="228601" y="2400300"/>
            <a:ext cx="5472113" cy="342900"/>
          </a:xfrm>
        </p:spPr>
        <p:txBody>
          <a:bodyPr/>
          <a:lstStyle>
            <a:lvl1pPr marL="0" indent="0" algn="dist">
              <a:buFontTx/>
              <a:buNone/>
              <a:defRPr sz="1200" i="1">
                <a:latin typeface="Times New Roman" panose="02020603050405020304" pitchFamily="18" charset="0"/>
              </a:defRPr>
            </a:lvl1pPr>
          </a:lstStyle>
          <a:p>
            <a:r>
              <a:rPr lang="zh-CN" altLang="en-US"/>
              <a:t>单击此处编辑母版副标题样式</a:t>
            </a:r>
          </a:p>
        </p:txBody>
      </p:sp>
      <p:sp>
        <p:nvSpPr>
          <p:cNvPr id="23" name="Rectangle 17"/>
          <p:cNvSpPr>
            <a:spLocks noGrp="1" noChangeArrowheads="1"/>
          </p:cNvSpPr>
          <p:nvPr>
            <p:ph type="dt" sz="half" idx="2"/>
          </p:nvPr>
        </p:nvSpPr>
        <p:spPr bwMode="gray">
          <a:xfrm>
            <a:off x="762000" y="4857750"/>
            <a:ext cx="2133600" cy="185738"/>
          </a:xfrm>
          <a:prstGeom prst="rect">
            <a:avLst/>
          </a:prstGeom>
          <a:ln>
            <a:miter lim="800000"/>
          </a:ln>
        </p:spPr>
        <p:txBody>
          <a:bodyPr vert="horz" wrap="square" lIns="91440" tIns="45720" rIns="91440" bIns="45720" numCol="1" anchor="t" anchorCtr="0" compatLnSpc="1"/>
          <a:lstStyle>
            <a:lvl1pPr>
              <a:defRPr smtClean="0"/>
            </a:lvl1pPr>
          </a:lstStyle>
          <a:p>
            <a:pPr defTabSz="685800" eaLnBrk="1" hangingPunct="1">
              <a:defRPr/>
            </a:pPr>
            <a:endParaRPr lang="en-US" altLang="zh-CN" sz="1350" b="0">
              <a:solidFill>
                <a:srgbClr val="000000"/>
              </a:solidFill>
              <a:latin typeface="Arial"/>
              <a:ea typeface="宋体" panose="02010600030101010101" pitchFamily="2" charset="-122"/>
            </a:endParaRPr>
          </a:p>
        </p:txBody>
      </p:sp>
      <p:sp>
        <p:nvSpPr>
          <p:cNvPr id="24" name="Rectangle 18"/>
          <p:cNvSpPr>
            <a:spLocks noGrp="1" noChangeArrowheads="1"/>
          </p:cNvSpPr>
          <p:nvPr>
            <p:ph type="ftr" sz="quarter" idx="3"/>
          </p:nvPr>
        </p:nvSpPr>
        <p:spPr bwMode="gray">
          <a:xfrm>
            <a:off x="3048000" y="4857750"/>
            <a:ext cx="3276600" cy="185738"/>
          </a:xfrm>
          <a:prstGeom prst="rect">
            <a:avLst/>
          </a:prstGeom>
          <a:ln>
            <a:miter lim="800000"/>
          </a:ln>
        </p:spPr>
        <p:txBody>
          <a:bodyPr vert="horz" wrap="square" lIns="91440" tIns="45720" rIns="91440" bIns="45720" numCol="1" anchor="t" anchorCtr="0" compatLnSpc="1"/>
          <a:lstStyle>
            <a:lvl1pPr algn="l">
              <a:defRPr smtClean="0"/>
            </a:lvl1pPr>
          </a:lstStyle>
          <a:p>
            <a:pPr defTabSz="685800" eaLnBrk="1" hangingPunct="1">
              <a:defRPr/>
            </a:pPr>
            <a:endParaRPr lang="en-US" altLang="zh-CN" sz="1350" b="0">
              <a:solidFill>
                <a:srgbClr val="000000"/>
              </a:solidFill>
              <a:latin typeface="Arial"/>
              <a:ea typeface="宋体" panose="02010600030101010101" pitchFamily="2" charset="-122"/>
            </a:endParaRPr>
          </a:p>
        </p:txBody>
      </p:sp>
      <p:sp>
        <p:nvSpPr>
          <p:cNvPr id="25" name="Rectangle 19"/>
          <p:cNvSpPr>
            <a:spLocks noGrp="1" noChangeArrowheads="1"/>
          </p:cNvSpPr>
          <p:nvPr>
            <p:ph type="sldNum" sz="quarter" idx="4"/>
          </p:nvPr>
        </p:nvSpPr>
        <p:spPr bwMode="gray">
          <a:xfrm>
            <a:off x="304800" y="4857750"/>
            <a:ext cx="381000" cy="185738"/>
          </a:xfrm>
          <a:prstGeom prst="rect">
            <a:avLst/>
          </a:prstGeom>
          <a:ln>
            <a:miter lim="800000"/>
          </a:ln>
        </p:spPr>
        <p:txBody>
          <a:bodyPr vert="horz" wrap="square" lIns="91440" tIns="45720" rIns="91440" bIns="45720" numCol="1" anchor="t" anchorCtr="0" compatLnSpc="1"/>
          <a:lstStyle/>
          <a:p>
            <a:pPr algn="r" defTabSz="342900" eaLnBrk="1" fontAlgn="auto" hangingPunct="1">
              <a:spcBef>
                <a:spcPts val="0"/>
              </a:spcBef>
              <a:spcAft>
                <a:spcPts val="0"/>
              </a:spcAft>
            </a:pPr>
            <a:fld id="{9A0DB2DC-4C9A-4742-B13C-FB6460FD3503}" type="slidenum">
              <a:rPr lang="zh-CN" altLang="en-US" sz="750" b="0" smtClean="0">
                <a:solidFill>
                  <a:srgbClr val="000000"/>
                </a:solidFill>
                <a:latin typeface="Arial"/>
                <a:ea typeface="宋体" panose="02010600030101010101" pitchFamily="2" charset="-122"/>
              </a:rPr>
              <a:pPr algn="r" defTabSz="342900" eaLnBrk="1" fontAlgn="auto" hangingPunct="1">
                <a:spcBef>
                  <a:spcPts val="0"/>
                </a:spcBef>
                <a:spcAft>
                  <a:spcPts val="0"/>
                </a:spcAft>
              </a:pPr>
              <a:t>‹#›</a:t>
            </a:fld>
            <a:endParaRPr lang="zh-CN" altLang="en-US" sz="750" b="0" dirty="0">
              <a:solidFill>
                <a:srgbClr val="000000"/>
              </a:solidFill>
              <a:latin typeface="Arial"/>
              <a:ea typeface="宋体" panose="02010600030101010101" pitchFamily="2" charset="-122"/>
            </a:endParaRPr>
          </a:p>
        </p:txBody>
      </p:sp>
    </p:spTree>
    <p:extLst>
      <p:ext uri="{BB962C8B-B14F-4D97-AF65-F5344CB8AC3E}">
        <p14:creationId xmlns:p14="http://schemas.microsoft.com/office/powerpoint/2010/main" val="38462500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1000"/>
                                        <p:tgtEl>
                                          <p:spTgt spid="18"/>
                                        </p:tgtEl>
                                      </p:cBhvr>
                                    </p:animEffect>
                                  </p:childTnLst>
                                </p:cTn>
                              </p:par>
                            </p:childTnLst>
                          </p:cTn>
                        </p:par>
                        <p:par>
                          <p:cTn id="8" fill="hold">
                            <p:stCondLst>
                              <p:cond delay="1000"/>
                            </p:stCondLst>
                            <p:childTnLst>
                              <p:par>
                                <p:cTn id="9" presetID="22" presetClass="entr" presetSubtype="8"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ipe(left)">
                                      <p:cBhvr>
                                        <p:cTn id="11" dur="1000"/>
                                        <p:tgtEl>
                                          <p:spTgt spid="15"/>
                                        </p:tgtEl>
                                      </p:cBhvr>
                                    </p:animEffect>
                                  </p:childTnLst>
                                </p:cTn>
                              </p:par>
                            </p:childTnLst>
                          </p:cTn>
                        </p:par>
                        <p:par>
                          <p:cTn id="12" fill="hold">
                            <p:stCondLst>
                              <p:cond delay="2000"/>
                            </p:stCondLst>
                            <p:childTnLst>
                              <p:par>
                                <p:cTn id="13" presetID="22" presetClass="entr" presetSubtype="8" fill="hold" grpId="0"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wipe(left)">
                                      <p:cBhvr>
                                        <p:cTn id="15" dur="500"/>
                                        <p:tgtEl>
                                          <p:spTgt spid="19"/>
                                        </p:tgtEl>
                                      </p:cBhvr>
                                    </p:animEffect>
                                  </p:childTnLst>
                                </p:cTn>
                              </p:par>
                            </p:childTnLst>
                          </p:cTn>
                        </p:par>
                        <p:par>
                          <p:cTn id="16" fill="hold">
                            <p:stCondLst>
                              <p:cond delay="2500"/>
                            </p:stCondLst>
                            <p:childTnLst>
                              <p:par>
                                <p:cTn id="17" presetID="22" presetClass="entr" presetSubtype="2" fill="hold" grpId="0"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wipe(right)">
                                      <p:cBhvr>
                                        <p:cTn id="19" dur="500"/>
                                        <p:tgtEl>
                                          <p:spTgt spid="14"/>
                                        </p:tgtEl>
                                      </p:cBhvr>
                                    </p:animEffect>
                                  </p:childTnLst>
                                </p:cTn>
                              </p:par>
                            </p:childTnLst>
                          </p:cTn>
                        </p:par>
                        <p:par>
                          <p:cTn id="20" fill="hold">
                            <p:stCondLst>
                              <p:cond delay="3000"/>
                            </p:stCondLst>
                            <p:childTnLst>
                              <p:par>
                                <p:cTn id="21" presetID="10" presetClass="entr" presetSubtype="0" fill="hold" grpId="0" nodeType="afterEffect">
                                  <p:stCondLst>
                                    <p:cond delay="0"/>
                                  </p:stCondLst>
                                  <p:childTnLst>
                                    <p:set>
                                      <p:cBhvr>
                                        <p:cTn id="22" dur="1" fill="hold">
                                          <p:stCondLst>
                                            <p:cond delay="0"/>
                                          </p:stCondLst>
                                        </p:cTn>
                                        <p:tgtEl>
                                          <p:spTgt spid="20"/>
                                        </p:tgtEl>
                                        <p:attrNameLst>
                                          <p:attrName>style.visibility</p:attrName>
                                        </p:attrNameLst>
                                      </p:cBhvr>
                                      <p:to>
                                        <p:strVal val="visible"/>
                                      </p:to>
                                    </p:set>
                                    <p:animEffect transition="in" filter="fade">
                                      <p:cBhvr>
                                        <p:cTn id="23" dur="1000"/>
                                        <p:tgtEl>
                                          <p:spTgt spid="20"/>
                                        </p:tgtEl>
                                      </p:cBhvr>
                                    </p:animEffect>
                                  </p:childTnLst>
                                </p:cTn>
                              </p:par>
                            </p:childTnLst>
                          </p:cTn>
                        </p:par>
                        <p:par>
                          <p:cTn id="24" fill="hold">
                            <p:stCondLst>
                              <p:cond delay="4000"/>
                            </p:stCondLst>
                            <p:childTnLst>
                              <p:par>
                                <p:cTn id="25" presetID="10" presetClass="entr" presetSubtype="0" fill="hold" grpId="0" nodeType="after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fade">
                                      <p:cBhvr>
                                        <p:cTn id="27" dur="1000"/>
                                        <p:tgtEl>
                                          <p:spTgt spid="21"/>
                                        </p:tgtEl>
                                      </p:cBhvr>
                                    </p:animEffect>
                                  </p:childTnLst>
                                </p:cTn>
                              </p:par>
                            </p:childTnLst>
                          </p:cTn>
                        </p:par>
                        <p:par>
                          <p:cTn id="28" fill="hold">
                            <p:stCondLst>
                              <p:cond delay="5000"/>
                            </p:stCondLst>
                            <p:childTnLst>
                              <p:par>
                                <p:cTn id="29" presetID="10" presetClass="entr" presetSubtype="0" fill="hold" grpId="0" nodeType="after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fade">
                                      <p:cBhvr>
                                        <p:cTn id="31" dur="1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8" grpId="0" animBg="1"/>
      <p:bldP spid="19" grpId="0" animBg="1"/>
      <p:bldP spid="20" grpId="0" animBg="1"/>
      <p:bldP spid="21" grpId="0" animBg="1"/>
      <p:bldP spid="22" grpId="0" animBg="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260915517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Tree>
    <p:extLst>
      <p:ext uri="{BB962C8B-B14F-4D97-AF65-F5344CB8AC3E}">
        <p14:creationId xmlns:p14="http://schemas.microsoft.com/office/powerpoint/2010/main" val="292223908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68313" y="1059657"/>
            <a:ext cx="4064000" cy="378023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84713" y="1059657"/>
            <a:ext cx="4064000" cy="378023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15695185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90686151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Tree>
    <p:extLst>
      <p:ext uri="{BB962C8B-B14F-4D97-AF65-F5344CB8AC3E}">
        <p14:creationId xmlns:p14="http://schemas.microsoft.com/office/powerpoint/2010/main" val="2569606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89685738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Tree>
    <p:extLst>
      <p:ext uri="{BB962C8B-B14F-4D97-AF65-F5344CB8AC3E}">
        <p14:creationId xmlns:p14="http://schemas.microsoft.com/office/powerpoint/2010/main" val="16051762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Tree>
    <p:extLst>
      <p:ext uri="{BB962C8B-B14F-4D97-AF65-F5344CB8AC3E}">
        <p14:creationId xmlns:p14="http://schemas.microsoft.com/office/powerpoint/2010/main" val="123007441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7.xml"/><Relationship Id="rId7" Type="http://schemas.openxmlformats.org/officeDocument/2006/relationships/image" Target="../media/image3.png"/><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theme" Target="../theme/theme2.xml"/><Relationship Id="rId5" Type="http://schemas.openxmlformats.org/officeDocument/2006/relationships/slideLayout" Target="../slideLayouts/slideLayout19.xml"/><Relationship Id="rId4" Type="http://schemas.openxmlformats.org/officeDocument/2006/relationships/slideLayout" Target="../slideLayouts/slideLayout1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gray">
      <p:bgPr>
        <a:solidFill>
          <a:schemeClr val="bg1"/>
        </a:solidFill>
        <a:effectLst/>
      </p:bgPr>
    </p:bg>
    <p:spTree>
      <p:nvGrpSpPr>
        <p:cNvPr id="1" name=""/>
        <p:cNvGrpSpPr/>
        <p:nvPr/>
      </p:nvGrpSpPr>
      <p:grpSpPr>
        <a:xfrm>
          <a:off x="0" y="0"/>
          <a:ext cx="0" cy="0"/>
          <a:chOff x="0" y="0"/>
          <a:chExt cx="0" cy="0"/>
        </a:xfrm>
      </p:grpSpPr>
      <p:sp>
        <p:nvSpPr>
          <p:cNvPr id="1130" name="Rectangle 106"/>
          <p:cNvSpPr>
            <a:spLocks noChangeArrowheads="1"/>
          </p:cNvSpPr>
          <p:nvPr/>
        </p:nvSpPr>
        <p:spPr bwMode="gray">
          <a:xfrm>
            <a:off x="1258888" y="0"/>
            <a:ext cx="7885112" cy="777479"/>
          </a:xfrm>
          <a:prstGeom prst="rect">
            <a:avLst/>
          </a:prstGeom>
          <a:gradFill rotWithShape="1">
            <a:gsLst>
              <a:gs pos="0">
                <a:srgbClr val="DDDDDD"/>
              </a:gs>
              <a:gs pos="50000">
                <a:schemeClr val="bg1"/>
              </a:gs>
              <a:gs pos="100000">
                <a:srgbClr val="DDDDDD"/>
              </a:gs>
            </a:gsLst>
            <a:lin ang="5400000" scaled="1"/>
          </a:gradFill>
          <a:ln w="9525">
            <a:noFill/>
            <a:miter lim="800000"/>
            <a:headEnd/>
            <a:tailEnd/>
          </a:ln>
          <a:effectLst/>
        </p:spPr>
        <p:txBody>
          <a:bodyPr wrap="none" anchor="ctr"/>
          <a:lstStyle/>
          <a:p>
            <a:pPr eaLnBrk="1" hangingPunct="1">
              <a:defRPr/>
            </a:pPr>
            <a:endParaRPr lang="zh-CN" altLang="en-US">
              <a:latin typeface="Arial" panose="020B0604020202020204" pitchFamily="34" charset="0"/>
            </a:endParaRPr>
          </a:p>
        </p:txBody>
      </p:sp>
      <p:sp>
        <p:nvSpPr>
          <p:cNvPr id="1027" name="Rectangle 3"/>
          <p:cNvSpPr>
            <a:spLocks noGrp="1" noChangeArrowheads="1"/>
          </p:cNvSpPr>
          <p:nvPr>
            <p:ph type="body" idx="1"/>
          </p:nvPr>
        </p:nvSpPr>
        <p:spPr bwMode="gray">
          <a:xfrm>
            <a:off x="468313" y="1059657"/>
            <a:ext cx="8280400" cy="3780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a:t>单击此处编辑母版文本样式</a:t>
            </a:r>
          </a:p>
        </p:txBody>
      </p:sp>
      <p:sp>
        <p:nvSpPr>
          <p:cNvPr id="1028" name="Rectangle 2"/>
          <p:cNvSpPr>
            <a:spLocks noGrp="1" noChangeArrowheads="1"/>
          </p:cNvSpPr>
          <p:nvPr>
            <p:ph type="title"/>
          </p:nvPr>
        </p:nvSpPr>
        <p:spPr bwMode="gray">
          <a:xfrm>
            <a:off x="2843213" y="141685"/>
            <a:ext cx="6019800" cy="5726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a:t>单击此处编辑母版标题样式</a:t>
            </a:r>
          </a:p>
        </p:txBody>
      </p:sp>
      <p:pic>
        <p:nvPicPr>
          <p:cNvPr id="1029" name="Picture 115" descr="2008031613222683"/>
          <p:cNvPicPr>
            <a:picLocks noChangeAspect="1" noChangeArrowheads="1"/>
          </p:cNvPicPr>
          <p:nvPr userDrawn="1"/>
        </p:nvPicPr>
        <p:blipFill>
          <a:blip r:embed="rId16" cstate="print">
            <a:extLst>
              <a:ext uri="{28A0092B-C50C-407E-A947-70E740481C1C}">
                <a14:useLocalDpi xmlns:a14="http://schemas.microsoft.com/office/drawing/2010/main" val="0"/>
              </a:ext>
            </a:extLst>
          </a:blip>
          <a:srcRect/>
          <a:stretch>
            <a:fillRect/>
          </a:stretch>
        </p:blipFill>
        <p:spPr bwMode="auto">
          <a:xfrm>
            <a:off x="1" y="0"/>
            <a:ext cx="1306513" cy="7774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30" name="Group 143"/>
          <p:cNvGrpSpPr>
            <a:grpSpLocks/>
          </p:cNvGrpSpPr>
          <p:nvPr userDrawn="1"/>
        </p:nvGrpSpPr>
        <p:grpSpPr bwMode="auto">
          <a:xfrm>
            <a:off x="1301751" y="0"/>
            <a:ext cx="1635125" cy="776288"/>
            <a:chOff x="820" y="0"/>
            <a:chExt cx="1030" cy="652"/>
          </a:xfrm>
        </p:grpSpPr>
        <p:sp>
          <p:nvSpPr>
            <p:cNvPr id="1031" name="Rectangle 125"/>
            <p:cNvSpPr>
              <a:spLocks noChangeArrowheads="1"/>
            </p:cNvSpPr>
            <p:nvPr userDrawn="1"/>
          </p:nvSpPr>
          <p:spPr bwMode="auto">
            <a:xfrm>
              <a:off x="830" y="426"/>
              <a:ext cx="340" cy="226"/>
            </a:xfrm>
            <a:prstGeom prst="rect">
              <a:avLst/>
            </a:prstGeom>
            <a:solidFill>
              <a:srgbClr val="EAEAEA"/>
            </a:solidFill>
            <a:ln>
              <a:noFill/>
            </a:ln>
          </p:spPr>
          <p:txBody>
            <a:bodyPr/>
            <a:lstStyle>
              <a:lvl1pPr>
                <a:defRPr sz="2400" b="1">
                  <a:solidFill>
                    <a:schemeClr val="tx1"/>
                  </a:solidFill>
                  <a:latin typeface="Arial" panose="020B0604020202020204" pitchFamily="34" charset="0"/>
                  <a:ea typeface="华文新魏" panose="02010800040101010101" pitchFamily="2" charset="-122"/>
                </a:defRPr>
              </a:lvl1pPr>
              <a:lvl2pPr marL="742950" indent="-285750">
                <a:defRPr sz="2400" b="1">
                  <a:solidFill>
                    <a:schemeClr val="tx1"/>
                  </a:solidFill>
                  <a:latin typeface="Arial" panose="020B0604020202020204" pitchFamily="34" charset="0"/>
                  <a:ea typeface="华文新魏" panose="02010800040101010101" pitchFamily="2" charset="-122"/>
                </a:defRPr>
              </a:lvl2pPr>
              <a:lvl3pPr marL="1143000" indent="-228600">
                <a:defRPr sz="2400" b="1">
                  <a:solidFill>
                    <a:schemeClr val="tx1"/>
                  </a:solidFill>
                  <a:latin typeface="Arial" panose="020B0604020202020204" pitchFamily="34" charset="0"/>
                  <a:ea typeface="华文新魏" panose="02010800040101010101" pitchFamily="2" charset="-122"/>
                </a:defRPr>
              </a:lvl3pPr>
              <a:lvl4pPr marL="1600200" indent="-228600">
                <a:defRPr sz="2400" b="1">
                  <a:solidFill>
                    <a:schemeClr val="tx1"/>
                  </a:solidFill>
                  <a:latin typeface="Arial" panose="020B0604020202020204" pitchFamily="34" charset="0"/>
                  <a:ea typeface="华文新魏" panose="02010800040101010101" pitchFamily="2" charset="-122"/>
                </a:defRPr>
              </a:lvl4pPr>
              <a:lvl5pPr marL="2057400" indent="-228600">
                <a:defRPr sz="2400" b="1">
                  <a:solidFill>
                    <a:schemeClr val="tx1"/>
                  </a:solidFill>
                  <a:latin typeface="Arial" panose="020B0604020202020204" pitchFamily="34" charset="0"/>
                  <a:ea typeface="华文新魏" panose="02010800040101010101" pitchFamily="2" charset="-122"/>
                </a:defRPr>
              </a:lvl5pPr>
              <a:lvl6pPr marL="2514600" indent="-228600" eaLnBrk="0" fontAlgn="base" hangingPunct="0">
                <a:spcBef>
                  <a:spcPct val="0"/>
                </a:spcBef>
                <a:spcAft>
                  <a:spcPct val="0"/>
                </a:spcAft>
                <a:defRPr sz="2400" b="1">
                  <a:solidFill>
                    <a:schemeClr val="tx1"/>
                  </a:solidFill>
                  <a:latin typeface="Arial" panose="020B0604020202020204" pitchFamily="34" charset="0"/>
                  <a:ea typeface="华文新魏" panose="02010800040101010101" pitchFamily="2" charset="-122"/>
                </a:defRPr>
              </a:lvl6pPr>
              <a:lvl7pPr marL="2971800" indent="-228600" eaLnBrk="0" fontAlgn="base" hangingPunct="0">
                <a:spcBef>
                  <a:spcPct val="0"/>
                </a:spcBef>
                <a:spcAft>
                  <a:spcPct val="0"/>
                </a:spcAft>
                <a:defRPr sz="2400" b="1">
                  <a:solidFill>
                    <a:schemeClr val="tx1"/>
                  </a:solidFill>
                  <a:latin typeface="Arial" panose="020B0604020202020204" pitchFamily="34" charset="0"/>
                  <a:ea typeface="华文新魏" panose="02010800040101010101" pitchFamily="2" charset="-122"/>
                </a:defRPr>
              </a:lvl7pPr>
              <a:lvl8pPr marL="3429000" indent="-228600" eaLnBrk="0" fontAlgn="base" hangingPunct="0">
                <a:spcBef>
                  <a:spcPct val="0"/>
                </a:spcBef>
                <a:spcAft>
                  <a:spcPct val="0"/>
                </a:spcAft>
                <a:defRPr sz="2400" b="1">
                  <a:solidFill>
                    <a:schemeClr val="tx1"/>
                  </a:solidFill>
                  <a:latin typeface="Arial" panose="020B0604020202020204" pitchFamily="34" charset="0"/>
                  <a:ea typeface="华文新魏" panose="02010800040101010101" pitchFamily="2" charset="-122"/>
                </a:defRPr>
              </a:lvl8pPr>
              <a:lvl9pPr marL="3886200" indent="-228600" eaLnBrk="0" fontAlgn="base" hangingPunct="0">
                <a:spcBef>
                  <a:spcPct val="0"/>
                </a:spcBef>
                <a:spcAft>
                  <a:spcPct val="0"/>
                </a:spcAft>
                <a:defRPr sz="2400" b="1">
                  <a:solidFill>
                    <a:schemeClr val="tx1"/>
                  </a:solidFill>
                  <a:latin typeface="Arial" panose="020B0604020202020204" pitchFamily="34" charset="0"/>
                  <a:ea typeface="华文新魏" panose="02010800040101010101" pitchFamily="2" charset="-122"/>
                </a:defRPr>
              </a:lvl9pPr>
            </a:lstStyle>
            <a:p>
              <a:pPr eaLnBrk="1" hangingPunct="1">
                <a:defRPr/>
              </a:pPr>
              <a:endParaRPr lang="zh-CN" altLang="en-US" sz="800" b="0">
                <a:latin typeface="Verdana" panose="020B0604030504040204" pitchFamily="34" charset="0"/>
                <a:ea typeface="DFKai-SB" pitchFamily="65" charset="-120"/>
              </a:endParaRPr>
            </a:p>
          </p:txBody>
        </p:sp>
        <p:sp>
          <p:nvSpPr>
            <p:cNvPr id="1032" name="Rectangle 133"/>
            <p:cNvSpPr>
              <a:spLocks noChangeArrowheads="1"/>
            </p:cNvSpPr>
            <p:nvPr userDrawn="1"/>
          </p:nvSpPr>
          <p:spPr bwMode="auto">
            <a:xfrm>
              <a:off x="1157" y="218"/>
              <a:ext cx="340" cy="227"/>
            </a:xfrm>
            <a:prstGeom prst="rect">
              <a:avLst/>
            </a:prstGeom>
            <a:solidFill>
              <a:srgbClr val="EAEAEA"/>
            </a:solidFill>
            <a:ln>
              <a:noFill/>
            </a:ln>
          </p:spPr>
          <p:txBody>
            <a:bodyPr/>
            <a:lstStyle>
              <a:lvl1pPr>
                <a:defRPr sz="2400" b="1">
                  <a:solidFill>
                    <a:schemeClr val="tx1"/>
                  </a:solidFill>
                  <a:latin typeface="Arial" panose="020B0604020202020204" pitchFamily="34" charset="0"/>
                  <a:ea typeface="华文新魏" panose="02010800040101010101" pitchFamily="2" charset="-122"/>
                </a:defRPr>
              </a:lvl1pPr>
              <a:lvl2pPr marL="742950" indent="-285750">
                <a:defRPr sz="2400" b="1">
                  <a:solidFill>
                    <a:schemeClr val="tx1"/>
                  </a:solidFill>
                  <a:latin typeface="Arial" panose="020B0604020202020204" pitchFamily="34" charset="0"/>
                  <a:ea typeface="华文新魏" panose="02010800040101010101" pitchFamily="2" charset="-122"/>
                </a:defRPr>
              </a:lvl2pPr>
              <a:lvl3pPr marL="1143000" indent="-228600">
                <a:defRPr sz="2400" b="1">
                  <a:solidFill>
                    <a:schemeClr val="tx1"/>
                  </a:solidFill>
                  <a:latin typeface="Arial" panose="020B0604020202020204" pitchFamily="34" charset="0"/>
                  <a:ea typeface="华文新魏" panose="02010800040101010101" pitchFamily="2" charset="-122"/>
                </a:defRPr>
              </a:lvl3pPr>
              <a:lvl4pPr marL="1600200" indent="-228600">
                <a:defRPr sz="2400" b="1">
                  <a:solidFill>
                    <a:schemeClr val="tx1"/>
                  </a:solidFill>
                  <a:latin typeface="Arial" panose="020B0604020202020204" pitchFamily="34" charset="0"/>
                  <a:ea typeface="华文新魏" panose="02010800040101010101" pitchFamily="2" charset="-122"/>
                </a:defRPr>
              </a:lvl4pPr>
              <a:lvl5pPr marL="2057400" indent="-228600">
                <a:defRPr sz="2400" b="1">
                  <a:solidFill>
                    <a:schemeClr val="tx1"/>
                  </a:solidFill>
                  <a:latin typeface="Arial" panose="020B0604020202020204" pitchFamily="34" charset="0"/>
                  <a:ea typeface="华文新魏" panose="02010800040101010101" pitchFamily="2" charset="-122"/>
                </a:defRPr>
              </a:lvl5pPr>
              <a:lvl6pPr marL="2514600" indent="-228600" eaLnBrk="0" fontAlgn="base" hangingPunct="0">
                <a:spcBef>
                  <a:spcPct val="0"/>
                </a:spcBef>
                <a:spcAft>
                  <a:spcPct val="0"/>
                </a:spcAft>
                <a:defRPr sz="2400" b="1">
                  <a:solidFill>
                    <a:schemeClr val="tx1"/>
                  </a:solidFill>
                  <a:latin typeface="Arial" panose="020B0604020202020204" pitchFamily="34" charset="0"/>
                  <a:ea typeface="华文新魏" panose="02010800040101010101" pitchFamily="2" charset="-122"/>
                </a:defRPr>
              </a:lvl6pPr>
              <a:lvl7pPr marL="2971800" indent="-228600" eaLnBrk="0" fontAlgn="base" hangingPunct="0">
                <a:spcBef>
                  <a:spcPct val="0"/>
                </a:spcBef>
                <a:spcAft>
                  <a:spcPct val="0"/>
                </a:spcAft>
                <a:defRPr sz="2400" b="1">
                  <a:solidFill>
                    <a:schemeClr val="tx1"/>
                  </a:solidFill>
                  <a:latin typeface="Arial" panose="020B0604020202020204" pitchFamily="34" charset="0"/>
                  <a:ea typeface="华文新魏" panose="02010800040101010101" pitchFamily="2" charset="-122"/>
                </a:defRPr>
              </a:lvl7pPr>
              <a:lvl8pPr marL="3429000" indent="-228600" eaLnBrk="0" fontAlgn="base" hangingPunct="0">
                <a:spcBef>
                  <a:spcPct val="0"/>
                </a:spcBef>
                <a:spcAft>
                  <a:spcPct val="0"/>
                </a:spcAft>
                <a:defRPr sz="2400" b="1">
                  <a:solidFill>
                    <a:schemeClr val="tx1"/>
                  </a:solidFill>
                  <a:latin typeface="Arial" panose="020B0604020202020204" pitchFamily="34" charset="0"/>
                  <a:ea typeface="华文新魏" panose="02010800040101010101" pitchFamily="2" charset="-122"/>
                </a:defRPr>
              </a:lvl8pPr>
              <a:lvl9pPr marL="3886200" indent="-228600" eaLnBrk="0" fontAlgn="base" hangingPunct="0">
                <a:spcBef>
                  <a:spcPct val="0"/>
                </a:spcBef>
                <a:spcAft>
                  <a:spcPct val="0"/>
                </a:spcAft>
                <a:defRPr sz="2400" b="1">
                  <a:solidFill>
                    <a:schemeClr val="tx1"/>
                  </a:solidFill>
                  <a:latin typeface="Arial" panose="020B0604020202020204" pitchFamily="34" charset="0"/>
                  <a:ea typeface="华文新魏" panose="02010800040101010101" pitchFamily="2" charset="-122"/>
                </a:defRPr>
              </a:lvl9pPr>
            </a:lstStyle>
            <a:p>
              <a:pPr eaLnBrk="1" hangingPunct="1">
                <a:defRPr/>
              </a:pPr>
              <a:endParaRPr lang="zh-CN" altLang="en-US" b="0">
                <a:latin typeface="Verdana" panose="020B0604030504040204" pitchFamily="34" charset="0"/>
                <a:ea typeface="DFKai-SB" pitchFamily="65" charset="-120"/>
              </a:endParaRPr>
            </a:p>
          </p:txBody>
        </p:sp>
        <p:sp>
          <p:nvSpPr>
            <p:cNvPr id="1033" name="Rectangle 134"/>
            <p:cNvSpPr>
              <a:spLocks noChangeArrowheads="1"/>
            </p:cNvSpPr>
            <p:nvPr userDrawn="1"/>
          </p:nvSpPr>
          <p:spPr bwMode="auto">
            <a:xfrm>
              <a:off x="1510" y="0"/>
              <a:ext cx="340" cy="238"/>
            </a:xfrm>
            <a:prstGeom prst="rect">
              <a:avLst/>
            </a:prstGeom>
            <a:solidFill>
              <a:srgbClr val="EAEAEA"/>
            </a:solidFill>
            <a:ln>
              <a:noFill/>
            </a:ln>
          </p:spPr>
          <p:txBody>
            <a:bodyPr/>
            <a:lstStyle>
              <a:lvl1pPr>
                <a:defRPr sz="2400" b="1">
                  <a:solidFill>
                    <a:schemeClr val="tx1"/>
                  </a:solidFill>
                  <a:latin typeface="Arial" panose="020B0604020202020204" pitchFamily="34" charset="0"/>
                  <a:ea typeface="华文新魏" panose="02010800040101010101" pitchFamily="2" charset="-122"/>
                </a:defRPr>
              </a:lvl1pPr>
              <a:lvl2pPr marL="742950" indent="-285750">
                <a:defRPr sz="2400" b="1">
                  <a:solidFill>
                    <a:schemeClr val="tx1"/>
                  </a:solidFill>
                  <a:latin typeface="Arial" panose="020B0604020202020204" pitchFamily="34" charset="0"/>
                  <a:ea typeface="华文新魏" panose="02010800040101010101" pitchFamily="2" charset="-122"/>
                </a:defRPr>
              </a:lvl2pPr>
              <a:lvl3pPr marL="1143000" indent="-228600">
                <a:defRPr sz="2400" b="1">
                  <a:solidFill>
                    <a:schemeClr val="tx1"/>
                  </a:solidFill>
                  <a:latin typeface="Arial" panose="020B0604020202020204" pitchFamily="34" charset="0"/>
                  <a:ea typeface="华文新魏" panose="02010800040101010101" pitchFamily="2" charset="-122"/>
                </a:defRPr>
              </a:lvl3pPr>
              <a:lvl4pPr marL="1600200" indent="-228600">
                <a:defRPr sz="2400" b="1">
                  <a:solidFill>
                    <a:schemeClr val="tx1"/>
                  </a:solidFill>
                  <a:latin typeface="Arial" panose="020B0604020202020204" pitchFamily="34" charset="0"/>
                  <a:ea typeface="华文新魏" panose="02010800040101010101" pitchFamily="2" charset="-122"/>
                </a:defRPr>
              </a:lvl4pPr>
              <a:lvl5pPr marL="2057400" indent="-228600">
                <a:defRPr sz="2400" b="1">
                  <a:solidFill>
                    <a:schemeClr val="tx1"/>
                  </a:solidFill>
                  <a:latin typeface="Arial" panose="020B0604020202020204" pitchFamily="34" charset="0"/>
                  <a:ea typeface="华文新魏" panose="02010800040101010101" pitchFamily="2" charset="-122"/>
                </a:defRPr>
              </a:lvl5pPr>
              <a:lvl6pPr marL="2514600" indent="-228600" eaLnBrk="0" fontAlgn="base" hangingPunct="0">
                <a:spcBef>
                  <a:spcPct val="0"/>
                </a:spcBef>
                <a:spcAft>
                  <a:spcPct val="0"/>
                </a:spcAft>
                <a:defRPr sz="2400" b="1">
                  <a:solidFill>
                    <a:schemeClr val="tx1"/>
                  </a:solidFill>
                  <a:latin typeface="Arial" panose="020B0604020202020204" pitchFamily="34" charset="0"/>
                  <a:ea typeface="华文新魏" panose="02010800040101010101" pitchFamily="2" charset="-122"/>
                </a:defRPr>
              </a:lvl6pPr>
              <a:lvl7pPr marL="2971800" indent="-228600" eaLnBrk="0" fontAlgn="base" hangingPunct="0">
                <a:spcBef>
                  <a:spcPct val="0"/>
                </a:spcBef>
                <a:spcAft>
                  <a:spcPct val="0"/>
                </a:spcAft>
                <a:defRPr sz="2400" b="1">
                  <a:solidFill>
                    <a:schemeClr val="tx1"/>
                  </a:solidFill>
                  <a:latin typeface="Arial" panose="020B0604020202020204" pitchFamily="34" charset="0"/>
                  <a:ea typeface="华文新魏" panose="02010800040101010101" pitchFamily="2" charset="-122"/>
                </a:defRPr>
              </a:lvl7pPr>
              <a:lvl8pPr marL="3429000" indent="-228600" eaLnBrk="0" fontAlgn="base" hangingPunct="0">
                <a:spcBef>
                  <a:spcPct val="0"/>
                </a:spcBef>
                <a:spcAft>
                  <a:spcPct val="0"/>
                </a:spcAft>
                <a:defRPr sz="2400" b="1">
                  <a:solidFill>
                    <a:schemeClr val="tx1"/>
                  </a:solidFill>
                  <a:latin typeface="Arial" panose="020B0604020202020204" pitchFamily="34" charset="0"/>
                  <a:ea typeface="华文新魏" panose="02010800040101010101" pitchFamily="2" charset="-122"/>
                </a:defRPr>
              </a:lvl8pPr>
              <a:lvl9pPr marL="3886200" indent="-228600" eaLnBrk="0" fontAlgn="base" hangingPunct="0">
                <a:spcBef>
                  <a:spcPct val="0"/>
                </a:spcBef>
                <a:spcAft>
                  <a:spcPct val="0"/>
                </a:spcAft>
                <a:defRPr sz="2400" b="1">
                  <a:solidFill>
                    <a:schemeClr val="tx1"/>
                  </a:solidFill>
                  <a:latin typeface="Arial" panose="020B0604020202020204" pitchFamily="34" charset="0"/>
                  <a:ea typeface="华文新魏" panose="02010800040101010101" pitchFamily="2" charset="-122"/>
                </a:defRPr>
              </a:lvl9pPr>
            </a:lstStyle>
            <a:p>
              <a:pPr eaLnBrk="1" hangingPunct="1">
                <a:defRPr/>
              </a:pPr>
              <a:endParaRPr lang="zh-CN" altLang="en-US" b="0">
                <a:latin typeface="Verdana" panose="020B0604030504040204" pitchFamily="34" charset="0"/>
                <a:ea typeface="DFKai-SB" pitchFamily="65" charset="-120"/>
              </a:endParaRPr>
            </a:p>
          </p:txBody>
        </p:sp>
        <p:sp>
          <p:nvSpPr>
            <p:cNvPr id="1034" name="Rectangle 136"/>
            <p:cNvSpPr>
              <a:spLocks noChangeArrowheads="1"/>
            </p:cNvSpPr>
            <p:nvPr userDrawn="1"/>
          </p:nvSpPr>
          <p:spPr bwMode="auto">
            <a:xfrm>
              <a:off x="820" y="228"/>
              <a:ext cx="340" cy="227"/>
            </a:xfrm>
            <a:prstGeom prst="rect">
              <a:avLst/>
            </a:prstGeom>
            <a:solidFill>
              <a:srgbClr val="DDDDDD"/>
            </a:solidFill>
            <a:ln>
              <a:noFill/>
            </a:ln>
          </p:spPr>
          <p:txBody>
            <a:bodyPr/>
            <a:lstStyle>
              <a:lvl1pPr>
                <a:defRPr sz="2400" b="1">
                  <a:solidFill>
                    <a:schemeClr val="tx1"/>
                  </a:solidFill>
                  <a:latin typeface="Arial" panose="020B0604020202020204" pitchFamily="34" charset="0"/>
                  <a:ea typeface="华文新魏" panose="02010800040101010101" pitchFamily="2" charset="-122"/>
                </a:defRPr>
              </a:lvl1pPr>
              <a:lvl2pPr marL="742950" indent="-285750">
                <a:defRPr sz="2400" b="1">
                  <a:solidFill>
                    <a:schemeClr val="tx1"/>
                  </a:solidFill>
                  <a:latin typeface="Arial" panose="020B0604020202020204" pitchFamily="34" charset="0"/>
                  <a:ea typeface="华文新魏" panose="02010800040101010101" pitchFamily="2" charset="-122"/>
                </a:defRPr>
              </a:lvl2pPr>
              <a:lvl3pPr marL="1143000" indent="-228600">
                <a:defRPr sz="2400" b="1">
                  <a:solidFill>
                    <a:schemeClr val="tx1"/>
                  </a:solidFill>
                  <a:latin typeface="Arial" panose="020B0604020202020204" pitchFamily="34" charset="0"/>
                  <a:ea typeface="华文新魏" panose="02010800040101010101" pitchFamily="2" charset="-122"/>
                </a:defRPr>
              </a:lvl3pPr>
              <a:lvl4pPr marL="1600200" indent="-228600">
                <a:defRPr sz="2400" b="1">
                  <a:solidFill>
                    <a:schemeClr val="tx1"/>
                  </a:solidFill>
                  <a:latin typeface="Arial" panose="020B0604020202020204" pitchFamily="34" charset="0"/>
                  <a:ea typeface="华文新魏" panose="02010800040101010101" pitchFamily="2" charset="-122"/>
                </a:defRPr>
              </a:lvl4pPr>
              <a:lvl5pPr marL="2057400" indent="-228600">
                <a:defRPr sz="2400" b="1">
                  <a:solidFill>
                    <a:schemeClr val="tx1"/>
                  </a:solidFill>
                  <a:latin typeface="Arial" panose="020B0604020202020204" pitchFamily="34" charset="0"/>
                  <a:ea typeface="华文新魏" panose="02010800040101010101" pitchFamily="2" charset="-122"/>
                </a:defRPr>
              </a:lvl5pPr>
              <a:lvl6pPr marL="2514600" indent="-228600" eaLnBrk="0" fontAlgn="base" hangingPunct="0">
                <a:spcBef>
                  <a:spcPct val="0"/>
                </a:spcBef>
                <a:spcAft>
                  <a:spcPct val="0"/>
                </a:spcAft>
                <a:defRPr sz="2400" b="1">
                  <a:solidFill>
                    <a:schemeClr val="tx1"/>
                  </a:solidFill>
                  <a:latin typeface="Arial" panose="020B0604020202020204" pitchFamily="34" charset="0"/>
                  <a:ea typeface="华文新魏" panose="02010800040101010101" pitchFamily="2" charset="-122"/>
                </a:defRPr>
              </a:lvl6pPr>
              <a:lvl7pPr marL="2971800" indent="-228600" eaLnBrk="0" fontAlgn="base" hangingPunct="0">
                <a:spcBef>
                  <a:spcPct val="0"/>
                </a:spcBef>
                <a:spcAft>
                  <a:spcPct val="0"/>
                </a:spcAft>
                <a:defRPr sz="2400" b="1">
                  <a:solidFill>
                    <a:schemeClr val="tx1"/>
                  </a:solidFill>
                  <a:latin typeface="Arial" panose="020B0604020202020204" pitchFamily="34" charset="0"/>
                  <a:ea typeface="华文新魏" panose="02010800040101010101" pitchFamily="2" charset="-122"/>
                </a:defRPr>
              </a:lvl7pPr>
              <a:lvl8pPr marL="3429000" indent="-228600" eaLnBrk="0" fontAlgn="base" hangingPunct="0">
                <a:spcBef>
                  <a:spcPct val="0"/>
                </a:spcBef>
                <a:spcAft>
                  <a:spcPct val="0"/>
                </a:spcAft>
                <a:defRPr sz="2400" b="1">
                  <a:solidFill>
                    <a:schemeClr val="tx1"/>
                  </a:solidFill>
                  <a:latin typeface="Arial" panose="020B0604020202020204" pitchFamily="34" charset="0"/>
                  <a:ea typeface="华文新魏" panose="02010800040101010101" pitchFamily="2" charset="-122"/>
                </a:defRPr>
              </a:lvl8pPr>
              <a:lvl9pPr marL="3886200" indent="-228600" eaLnBrk="0" fontAlgn="base" hangingPunct="0">
                <a:spcBef>
                  <a:spcPct val="0"/>
                </a:spcBef>
                <a:spcAft>
                  <a:spcPct val="0"/>
                </a:spcAft>
                <a:defRPr sz="2400" b="1">
                  <a:solidFill>
                    <a:schemeClr val="tx1"/>
                  </a:solidFill>
                  <a:latin typeface="Arial" panose="020B0604020202020204" pitchFamily="34" charset="0"/>
                  <a:ea typeface="华文新魏" panose="02010800040101010101" pitchFamily="2" charset="-122"/>
                </a:defRPr>
              </a:lvl9pPr>
            </a:lstStyle>
            <a:p>
              <a:pPr eaLnBrk="1" hangingPunct="1">
                <a:defRPr/>
              </a:pPr>
              <a:endParaRPr lang="zh-CN" altLang="en-US" b="0">
                <a:latin typeface="Verdana" panose="020B0604030504040204" pitchFamily="34" charset="0"/>
                <a:ea typeface="DFKai-SB" pitchFamily="65" charset="-120"/>
              </a:endParaRPr>
            </a:p>
          </p:txBody>
        </p:sp>
        <p:sp>
          <p:nvSpPr>
            <p:cNvPr id="1035" name="Rectangle 137"/>
            <p:cNvSpPr>
              <a:spLocks noChangeArrowheads="1"/>
            </p:cNvSpPr>
            <p:nvPr userDrawn="1"/>
          </p:nvSpPr>
          <p:spPr bwMode="auto">
            <a:xfrm>
              <a:off x="1164" y="10"/>
              <a:ext cx="340" cy="226"/>
            </a:xfrm>
            <a:prstGeom prst="rect">
              <a:avLst/>
            </a:prstGeom>
            <a:solidFill>
              <a:srgbClr val="DDDDDD"/>
            </a:solidFill>
            <a:ln>
              <a:noFill/>
            </a:ln>
          </p:spPr>
          <p:txBody>
            <a:bodyPr/>
            <a:lstStyle>
              <a:lvl1pPr>
                <a:defRPr sz="2400" b="1">
                  <a:solidFill>
                    <a:schemeClr val="tx1"/>
                  </a:solidFill>
                  <a:latin typeface="Arial" panose="020B0604020202020204" pitchFamily="34" charset="0"/>
                  <a:ea typeface="华文新魏" panose="02010800040101010101" pitchFamily="2" charset="-122"/>
                </a:defRPr>
              </a:lvl1pPr>
              <a:lvl2pPr marL="742950" indent="-285750">
                <a:defRPr sz="2400" b="1">
                  <a:solidFill>
                    <a:schemeClr val="tx1"/>
                  </a:solidFill>
                  <a:latin typeface="Arial" panose="020B0604020202020204" pitchFamily="34" charset="0"/>
                  <a:ea typeface="华文新魏" panose="02010800040101010101" pitchFamily="2" charset="-122"/>
                </a:defRPr>
              </a:lvl2pPr>
              <a:lvl3pPr marL="1143000" indent="-228600">
                <a:defRPr sz="2400" b="1">
                  <a:solidFill>
                    <a:schemeClr val="tx1"/>
                  </a:solidFill>
                  <a:latin typeface="Arial" panose="020B0604020202020204" pitchFamily="34" charset="0"/>
                  <a:ea typeface="华文新魏" panose="02010800040101010101" pitchFamily="2" charset="-122"/>
                </a:defRPr>
              </a:lvl3pPr>
              <a:lvl4pPr marL="1600200" indent="-228600">
                <a:defRPr sz="2400" b="1">
                  <a:solidFill>
                    <a:schemeClr val="tx1"/>
                  </a:solidFill>
                  <a:latin typeface="Arial" panose="020B0604020202020204" pitchFamily="34" charset="0"/>
                  <a:ea typeface="华文新魏" panose="02010800040101010101" pitchFamily="2" charset="-122"/>
                </a:defRPr>
              </a:lvl4pPr>
              <a:lvl5pPr marL="2057400" indent="-228600">
                <a:defRPr sz="2400" b="1">
                  <a:solidFill>
                    <a:schemeClr val="tx1"/>
                  </a:solidFill>
                  <a:latin typeface="Arial" panose="020B0604020202020204" pitchFamily="34" charset="0"/>
                  <a:ea typeface="华文新魏" panose="02010800040101010101" pitchFamily="2" charset="-122"/>
                </a:defRPr>
              </a:lvl5pPr>
              <a:lvl6pPr marL="2514600" indent="-228600" eaLnBrk="0" fontAlgn="base" hangingPunct="0">
                <a:spcBef>
                  <a:spcPct val="0"/>
                </a:spcBef>
                <a:spcAft>
                  <a:spcPct val="0"/>
                </a:spcAft>
                <a:defRPr sz="2400" b="1">
                  <a:solidFill>
                    <a:schemeClr val="tx1"/>
                  </a:solidFill>
                  <a:latin typeface="Arial" panose="020B0604020202020204" pitchFamily="34" charset="0"/>
                  <a:ea typeface="华文新魏" panose="02010800040101010101" pitchFamily="2" charset="-122"/>
                </a:defRPr>
              </a:lvl6pPr>
              <a:lvl7pPr marL="2971800" indent="-228600" eaLnBrk="0" fontAlgn="base" hangingPunct="0">
                <a:spcBef>
                  <a:spcPct val="0"/>
                </a:spcBef>
                <a:spcAft>
                  <a:spcPct val="0"/>
                </a:spcAft>
                <a:defRPr sz="2400" b="1">
                  <a:solidFill>
                    <a:schemeClr val="tx1"/>
                  </a:solidFill>
                  <a:latin typeface="Arial" panose="020B0604020202020204" pitchFamily="34" charset="0"/>
                  <a:ea typeface="华文新魏" panose="02010800040101010101" pitchFamily="2" charset="-122"/>
                </a:defRPr>
              </a:lvl7pPr>
              <a:lvl8pPr marL="3429000" indent="-228600" eaLnBrk="0" fontAlgn="base" hangingPunct="0">
                <a:spcBef>
                  <a:spcPct val="0"/>
                </a:spcBef>
                <a:spcAft>
                  <a:spcPct val="0"/>
                </a:spcAft>
                <a:defRPr sz="2400" b="1">
                  <a:solidFill>
                    <a:schemeClr val="tx1"/>
                  </a:solidFill>
                  <a:latin typeface="Arial" panose="020B0604020202020204" pitchFamily="34" charset="0"/>
                  <a:ea typeface="华文新魏" panose="02010800040101010101" pitchFamily="2" charset="-122"/>
                </a:defRPr>
              </a:lvl8pPr>
              <a:lvl9pPr marL="3886200" indent="-228600" eaLnBrk="0" fontAlgn="base" hangingPunct="0">
                <a:spcBef>
                  <a:spcPct val="0"/>
                </a:spcBef>
                <a:spcAft>
                  <a:spcPct val="0"/>
                </a:spcAft>
                <a:defRPr sz="2400" b="1">
                  <a:solidFill>
                    <a:schemeClr val="tx1"/>
                  </a:solidFill>
                  <a:latin typeface="Arial" panose="020B0604020202020204" pitchFamily="34" charset="0"/>
                  <a:ea typeface="华文新魏" panose="02010800040101010101" pitchFamily="2" charset="-122"/>
                </a:defRPr>
              </a:lvl9pPr>
            </a:lstStyle>
            <a:p>
              <a:pPr eaLnBrk="1" hangingPunct="1">
                <a:defRPr/>
              </a:pPr>
              <a:endParaRPr lang="zh-CN" altLang="en-US" b="0">
                <a:latin typeface="Verdana" panose="020B0604030504040204" pitchFamily="34" charset="0"/>
                <a:ea typeface="DFKai-SB" pitchFamily="65" charset="-120"/>
              </a:endParaRPr>
            </a:p>
          </p:txBody>
        </p:sp>
      </p:grpSp>
    </p:spTree>
  </p:cSld>
  <p:clrMap bg1="lt1" tx1="dk1" bg2="lt2" tx2="dk2" accent1="accent1" accent2="accent2" accent3="accent3" accent4="accent4" accent5="accent5" accent6="accent6" hlink="hlink" folHlink="folHlink"/>
  <p:sldLayoutIdLst>
    <p:sldLayoutId id="2147483737" r:id="rId1"/>
    <p:sldLayoutId id="2147483724" r:id="rId2"/>
    <p:sldLayoutId id="2147483725" r:id="rId3"/>
    <p:sldLayoutId id="2147483726" r:id="rId4"/>
    <p:sldLayoutId id="2147483727" r:id="rId5"/>
    <p:sldLayoutId id="2147483728" r:id="rId6"/>
    <p:sldLayoutId id="2147483729" r:id="rId7"/>
    <p:sldLayoutId id="2147483730" r:id="rId8"/>
    <p:sldLayoutId id="2147483731" r:id="rId9"/>
    <p:sldLayoutId id="2147483732" r:id="rId10"/>
    <p:sldLayoutId id="2147483733" r:id="rId11"/>
    <p:sldLayoutId id="2147483734" r:id="rId12"/>
    <p:sldLayoutId id="2147483735" r:id="rId13"/>
    <p:sldLayoutId id="2147483736" r:id="rId14"/>
  </p:sldLayoutIdLst>
  <p:txStyles>
    <p:titleStyle>
      <a:lvl1pPr algn="ctr" rtl="0" eaLnBrk="0" fontAlgn="base" hangingPunct="0">
        <a:spcBef>
          <a:spcPct val="0"/>
        </a:spcBef>
        <a:spcAft>
          <a:spcPct val="0"/>
        </a:spcAft>
        <a:defRPr sz="3600" b="1">
          <a:solidFill>
            <a:srgbClr val="0000FF"/>
          </a:solidFill>
          <a:latin typeface="+mj-lt"/>
          <a:ea typeface="+mj-ea"/>
          <a:cs typeface="+mj-cs"/>
        </a:defRPr>
      </a:lvl1pPr>
      <a:lvl2pPr algn="ctr" rtl="0" eaLnBrk="0" fontAlgn="base" hangingPunct="0">
        <a:spcBef>
          <a:spcPct val="0"/>
        </a:spcBef>
        <a:spcAft>
          <a:spcPct val="0"/>
        </a:spcAft>
        <a:defRPr sz="3600" b="1">
          <a:solidFill>
            <a:srgbClr val="0000FF"/>
          </a:solidFill>
          <a:latin typeface="华文行楷" pitchFamily="2" charset="-122"/>
          <a:ea typeface="华文行楷" pitchFamily="2" charset="-122"/>
        </a:defRPr>
      </a:lvl2pPr>
      <a:lvl3pPr algn="ctr" rtl="0" eaLnBrk="0" fontAlgn="base" hangingPunct="0">
        <a:spcBef>
          <a:spcPct val="0"/>
        </a:spcBef>
        <a:spcAft>
          <a:spcPct val="0"/>
        </a:spcAft>
        <a:defRPr sz="3600" b="1">
          <a:solidFill>
            <a:srgbClr val="0000FF"/>
          </a:solidFill>
          <a:latin typeface="华文行楷" pitchFamily="2" charset="-122"/>
          <a:ea typeface="华文行楷" pitchFamily="2" charset="-122"/>
        </a:defRPr>
      </a:lvl3pPr>
      <a:lvl4pPr algn="ctr" rtl="0" eaLnBrk="0" fontAlgn="base" hangingPunct="0">
        <a:spcBef>
          <a:spcPct val="0"/>
        </a:spcBef>
        <a:spcAft>
          <a:spcPct val="0"/>
        </a:spcAft>
        <a:defRPr sz="3600" b="1">
          <a:solidFill>
            <a:srgbClr val="0000FF"/>
          </a:solidFill>
          <a:latin typeface="华文行楷" pitchFamily="2" charset="-122"/>
          <a:ea typeface="华文行楷" pitchFamily="2" charset="-122"/>
        </a:defRPr>
      </a:lvl4pPr>
      <a:lvl5pPr algn="ctr" rtl="0" eaLnBrk="0" fontAlgn="base" hangingPunct="0">
        <a:spcBef>
          <a:spcPct val="0"/>
        </a:spcBef>
        <a:spcAft>
          <a:spcPct val="0"/>
        </a:spcAft>
        <a:defRPr sz="3600" b="1">
          <a:solidFill>
            <a:srgbClr val="0000FF"/>
          </a:solidFill>
          <a:latin typeface="华文行楷" pitchFamily="2" charset="-122"/>
          <a:ea typeface="华文行楷" pitchFamily="2" charset="-122"/>
        </a:defRPr>
      </a:lvl5pPr>
      <a:lvl6pPr marL="457200" algn="ctr" rtl="0" fontAlgn="base">
        <a:spcBef>
          <a:spcPct val="0"/>
        </a:spcBef>
        <a:spcAft>
          <a:spcPct val="0"/>
        </a:spcAft>
        <a:defRPr sz="3600" b="1">
          <a:solidFill>
            <a:srgbClr val="0000FF"/>
          </a:solidFill>
          <a:latin typeface="华文行楷" pitchFamily="2" charset="-122"/>
          <a:ea typeface="华文行楷" pitchFamily="2" charset="-122"/>
        </a:defRPr>
      </a:lvl6pPr>
      <a:lvl7pPr marL="914400" algn="ctr" rtl="0" fontAlgn="base">
        <a:spcBef>
          <a:spcPct val="0"/>
        </a:spcBef>
        <a:spcAft>
          <a:spcPct val="0"/>
        </a:spcAft>
        <a:defRPr sz="3600" b="1">
          <a:solidFill>
            <a:srgbClr val="0000FF"/>
          </a:solidFill>
          <a:latin typeface="华文行楷" pitchFamily="2" charset="-122"/>
          <a:ea typeface="华文行楷" pitchFamily="2" charset="-122"/>
        </a:defRPr>
      </a:lvl7pPr>
      <a:lvl8pPr marL="1371600" algn="ctr" rtl="0" fontAlgn="base">
        <a:spcBef>
          <a:spcPct val="0"/>
        </a:spcBef>
        <a:spcAft>
          <a:spcPct val="0"/>
        </a:spcAft>
        <a:defRPr sz="3600" b="1">
          <a:solidFill>
            <a:srgbClr val="0000FF"/>
          </a:solidFill>
          <a:latin typeface="华文行楷" pitchFamily="2" charset="-122"/>
          <a:ea typeface="华文行楷" pitchFamily="2" charset="-122"/>
        </a:defRPr>
      </a:lvl8pPr>
      <a:lvl9pPr marL="1828800" algn="ctr" rtl="0" fontAlgn="base">
        <a:spcBef>
          <a:spcPct val="0"/>
        </a:spcBef>
        <a:spcAft>
          <a:spcPct val="0"/>
        </a:spcAft>
        <a:defRPr sz="3600" b="1">
          <a:solidFill>
            <a:srgbClr val="0000FF"/>
          </a:solidFill>
          <a:latin typeface="华文行楷" pitchFamily="2" charset="-122"/>
          <a:ea typeface="华文行楷" pitchFamily="2" charset="-122"/>
        </a:defRPr>
      </a:lvl9pPr>
    </p:titleStyle>
    <p:bodyStyle>
      <a:lvl1pPr algn="l" rtl="0" eaLnBrk="0" fontAlgn="base" hangingPunct="0">
        <a:lnSpc>
          <a:spcPct val="130000"/>
        </a:lnSpc>
        <a:spcBef>
          <a:spcPct val="10000"/>
        </a:spcBef>
        <a:spcAft>
          <a:spcPct val="10000"/>
        </a:spcAft>
        <a:buClr>
          <a:schemeClr val="tx2"/>
        </a:buClr>
        <a:buFont typeface="Wingdings" pitchFamily="2" charset="2"/>
        <a:defRPr sz="2800" b="1">
          <a:solidFill>
            <a:schemeClr val="tx1"/>
          </a:solidFill>
          <a:latin typeface="+mn-lt"/>
          <a:ea typeface="+mn-ea"/>
          <a:cs typeface="+mn-cs"/>
        </a:defRPr>
      </a:lvl1pPr>
      <a:lvl2pPr marL="828675" indent="-285750" algn="l" rtl="0" eaLnBrk="0" fontAlgn="base" hangingPunct="0">
        <a:spcBef>
          <a:spcPct val="20000"/>
        </a:spcBef>
        <a:spcAft>
          <a:spcPct val="0"/>
        </a:spcAft>
        <a:buClr>
          <a:schemeClr val="accent1"/>
        </a:buClr>
        <a:buFont typeface="Wingdings" pitchFamily="2" charset="2"/>
        <a:buChar char="§"/>
        <a:defRPr sz="2200">
          <a:solidFill>
            <a:schemeClr val="tx1"/>
          </a:solidFill>
          <a:latin typeface="Arial" pitchFamily="34" charset="0"/>
          <a:ea typeface="+mn-ea"/>
        </a:defRPr>
      </a:lvl2pPr>
      <a:lvl3pPr marL="1236663" indent="-228600" algn="l" rtl="0" eaLnBrk="0" fontAlgn="base" hangingPunct="0">
        <a:spcBef>
          <a:spcPct val="20000"/>
        </a:spcBef>
        <a:spcAft>
          <a:spcPct val="0"/>
        </a:spcAft>
        <a:buClr>
          <a:schemeClr val="accent2"/>
        </a:buClr>
        <a:buChar char="•"/>
        <a:defRPr>
          <a:solidFill>
            <a:schemeClr val="tx1"/>
          </a:solidFill>
          <a:latin typeface="Arial" pitchFamily="34" charset="0"/>
          <a:ea typeface="+mn-ea"/>
        </a:defRPr>
      </a:lvl3pPr>
      <a:lvl4pPr marL="1644650" indent="-228600" algn="l" rtl="0" eaLnBrk="0" fontAlgn="base" hangingPunct="0">
        <a:spcBef>
          <a:spcPct val="20000"/>
        </a:spcBef>
        <a:spcAft>
          <a:spcPct val="0"/>
        </a:spcAft>
        <a:buChar char="–"/>
        <a:defRPr sz="1600">
          <a:solidFill>
            <a:schemeClr val="tx1"/>
          </a:solidFill>
          <a:latin typeface="Arial" pitchFamily="34" charset="0"/>
          <a:ea typeface="+mn-ea"/>
        </a:defRPr>
      </a:lvl4pPr>
      <a:lvl5pPr marL="2057400" indent="-228600" algn="l" rtl="0" eaLnBrk="0" fontAlgn="base" hangingPunct="0">
        <a:spcBef>
          <a:spcPct val="20000"/>
        </a:spcBef>
        <a:spcAft>
          <a:spcPct val="0"/>
        </a:spcAft>
        <a:buChar char="»"/>
        <a:defRPr sz="2000">
          <a:solidFill>
            <a:schemeClr val="tx1"/>
          </a:solidFill>
          <a:latin typeface="Arial" pitchFamily="34" charset="0"/>
          <a:ea typeface="+mn-ea"/>
        </a:defRPr>
      </a:lvl5pPr>
      <a:lvl6pPr marL="2514600" indent="-228600" algn="l" rtl="0" fontAlgn="base">
        <a:spcBef>
          <a:spcPct val="20000"/>
        </a:spcBef>
        <a:spcAft>
          <a:spcPct val="0"/>
        </a:spcAft>
        <a:buChar char="»"/>
        <a:defRPr sz="2000">
          <a:solidFill>
            <a:schemeClr val="tx1"/>
          </a:solidFill>
          <a:latin typeface="Arial" pitchFamily="34" charset="0"/>
          <a:ea typeface="+mn-ea"/>
        </a:defRPr>
      </a:lvl6pPr>
      <a:lvl7pPr marL="2971800" indent="-228600" algn="l" rtl="0" fontAlgn="base">
        <a:spcBef>
          <a:spcPct val="20000"/>
        </a:spcBef>
        <a:spcAft>
          <a:spcPct val="0"/>
        </a:spcAft>
        <a:buChar char="»"/>
        <a:defRPr sz="2000">
          <a:solidFill>
            <a:schemeClr val="tx1"/>
          </a:solidFill>
          <a:latin typeface="Arial" pitchFamily="34" charset="0"/>
          <a:ea typeface="+mn-ea"/>
        </a:defRPr>
      </a:lvl7pPr>
      <a:lvl8pPr marL="3429000" indent="-228600" algn="l" rtl="0" fontAlgn="base">
        <a:spcBef>
          <a:spcPct val="20000"/>
        </a:spcBef>
        <a:spcAft>
          <a:spcPct val="0"/>
        </a:spcAft>
        <a:buChar char="»"/>
        <a:defRPr sz="2000">
          <a:solidFill>
            <a:schemeClr val="tx1"/>
          </a:solidFill>
          <a:latin typeface="Arial" pitchFamily="34" charset="0"/>
          <a:ea typeface="+mn-ea"/>
        </a:defRPr>
      </a:lvl8pPr>
      <a:lvl9pPr marL="3886200" indent="-228600" algn="l" rtl="0" fontAlgn="base">
        <a:spcBef>
          <a:spcPct val="20000"/>
        </a:spcBef>
        <a:spcAft>
          <a:spcPct val="0"/>
        </a:spcAft>
        <a:buChar char="»"/>
        <a:defRPr sz="2000">
          <a:solidFill>
            <a:schemeClr val="tx1"/>
          </a:solidFill>
          <a:latin typeface="Arial" pitchFamily="34" charset="0"/>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7" cstate="print">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095721301"/>
      </p:ext>
    </p:extLst>
  </p:cSld>
  <p:clrMap bg1="lt1" tx1="dk1" bg2="lt2" tx2="dk2" accent1="accent1" accent2="accent2" accent3="accent3" accent4="accent4" accent5="accent5" accent6="accent6" hlink="hlink" folHlink="folHlink"/>
  <p:sldLayoutIdLst>
    <p:sldLayoutId id="2147483739" r:id="rId1"/>
    <p:sldLayoutId id="2147483740" r:id="rId2"/>
    <p:sldLayoutId id="2147483741" r:id="rId3"/>
    <p:sldLayoutId id="2147483742" r:id="rId4"/>
    <p:sldLayoutId id="2147483743" r:id="rId5"/>
  </p:sldLayoutIdLst>
  <p:transition spd="slow" advTm="3000">
    <p:random/>
  </p:transition>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80.png"/><Relationship Id="rId2" Type="http://schemas.openxmlformats.org/officeDocument/2006/relationships/image" Target="../media/image170.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13.xml"/></Relationships>
</file>

<file path=ppt/slides/_rels/slide44.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13.xml"/></Relationships>
</file>

<file path=ppt/slides/_rels/slide45.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13.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image" Target="../media/image520.png"/><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52.png"/><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56.png"/><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2" Type="http://schemas.openxmlformats.org/officeDocument/2006/relationships/image" Target="../media/image610.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
          <p:cNvGrpSpPr>
            <a:grpSpLocks/>
          </p:cNvGrpSpPr>
          <p:nvPr/>
        </p:nvGrpSpPr>
        <p:grpSpPr bwMode="auto">
          <a:xfrm>
            <a:off x="1834504" y="1196482"/>
            <a:ext cx="3473404" cy="586358"/>
            <a:chOff x="1152" y="1104"/>
            <a:chExt cx="2248" cy="507"/>
          </a:xfrm>
        </p:grpSpPr>
        <p:grpSp>
          <p:nvGrpSpPr>
            <p:cNvPr id="6164" name="Group 4"/>
            <p:cNvGrpSpPr>
              <a:grpSpLocks/>
            </p:cNvGrpSpPr>
            <p:nvPr/>
          </p:nvGrpSpPr>
          <p:grpSpPr bwMode="auto">
            <a:xfrm>
              <a:off x="1152" y="1104"/>
              <a:ext cx="480" cy="419"/>
              <a:chOff x="1110" y="2656"/>
              <a:chExt cx="1549" cy="1351"/>
            </a:xfrm>
          </p:grpSpPr>
          <p:sp>
            <p:nvSpPr>
              <p:cNvPr id="6168" name="AutoShape 5"/>
              <p:cNvSpPr>
                <a:spLocks noChangeArrowheads="1"/>
              </p:cNvSpPr>
              <p:nvPr/>
            </p:nvSpPr>
            <p:spPr bwMode="gray">
              <a:xfrm>
                <a:off x="1123" y="2679"/>
                <a:ext cx="1536" cy="1328"/>
              </a:xfrm>
              <a:prstGeom prst="hexagon">
                <a:avLst>
                  <a:gd name="adj" fmla="val 28916"/>
                  <a:gd name="vf" fmla="val 115470"/>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eaLnBrk="1" hangingPunct="1"/>
                <a:endParaRPr lang="zh-CN" altLang="en-US">
                  <a:solidFill>
                    <a:srgbClr val="FF0000"/>
                  </a:solidFill>
                </a:endParaRPr>
              </a:p>
            </p:txBody>
          </p:sp>
          <p:sp>
            <p:nvSpPr>
              <p:cNvPr id="6169" name="AutoShape 6"/>
              <p:cNvSpPr>
                <a:spLocks noChangeArrowheads="1"/>
              </p:cNvSpPr>
              <p:nvPr/>
            </p:nvSpPr>
            <p:spPr bwMode="gray">
              <a:xfrm>
                <a:off x="1110" y="2656"/>
                <a:ext cx="1536" cy="1328"/>
              </a:xfrm>
              <a:prstGeom prst="hexagon">
                <a:avLst>
                  <a:gd name="adj" fmla="val 28916"/>
                  <a:gd name="vf" fmla="val 115470"/>
                </a:avLst>
              </a:prstGeom>
              <a:gradFill rotWithShape="1">
                <a:gsLst>
                  <a:gs pos="0">
                    <a:srgbClr val="E6E6E6"/>
                  </a:gs>
                  <a:gs pos="7500">
                    <a:srgbClr val="7D8496"/>
                  </a:gs>
                  <a:gs pos="26500">
                    <a:srgbClr val="E6E6E6"/>
                  </a:gs>
                  <a:gs pos="34000">
                    <a:srgbClr val="7D8496"/>
                  </a:gs>
                  <a:gs pos="46500">
                    <a:srgbClr val="E6E6E6"/>
                  </a:gs>
                  <a:gs pos="50000">
                    <a:srgbClr val="FFFFFF"/>
                  </a:gs>
                  <a:gs pos="53500">
                    <a:srgbClr val="E6E6E6"/>
                  </a:gs>
                  <a:gs pos="66000">
                    <a:srgbClr val="7D8496"/>
                  </a:gs>
                  <a:gs pos="73500">
                    <a:srgbClr val="E6E6E6"/>
                  </a:gs>
                  <a:gs pos="92500">
                    <a:srgbClr val="7D8496"/>
                  </a:gs>
                  <a:gs pos="100000">
                    <a:srgbClr val="E6E6E6"/>
                  </a:gs>
                </a:gsLst>
                <a:lin ang="2700000" scaled="1"/>
              </a:gradFill>
              <a:ln w="9525">
                <a:solidFill>
                  <a:srgbClr val="C0C0C0"/>
                </a:solidFill>
                <a:miter lim="800000"/>
                <a:headEnd/>
                <a:tailEnd/>
              </a:ln>
            </p:spPr>
            <p:txBody>
              <a:bodyPr wrap="none" anchor="ctr"/>
              <a:lstStyle/>
              <a:p>
                <a:pPr eaLnBrk="1" hangingPunct="1"/>
                <a:endParaRPr lang="zh-CN" altLang="en-US">
                  <a:solidFill>
                    <a:srgbClr val="FF0000"/>
                  </a:solidFill>
                </a:endParaRPr>
              </a:p>
            </p:txBody>
          </p:sp>
          <p:sp>
            <p:nvSpPr>
              <p:cNvPr id="789511" name="AutoShape 7"/>
              <p:cNvSpPr>
                <a:spLocks noChangeArrowheads="1"/>
              </p:cNvSpPr>
              <p:nvPr/>
            </p:nvSpPr>
            <p:spPr bwMode="gray">
              <a:xfrm>
                <a:off x="1200" y="2736"/>
                <a:ext cx="1349" cy="1168"/>
              </a:xfrm>
              <a:prstGeom prst="hexagon">
                <a:avLst>
                  <a:gd name="adj" fmla="val 28896"/>
                  <a:gd name="vf" fmla="val 115470"/>
                </a:avLst>
              </a:prstGeom>
              <a:gradFill rotWithShape="1">
                <a:gsLst>
                  <a:gs pos="0">
                    <a:schemeClr val="accent2">
                      <a:gamma/>
                      <a:shade val="46275"/>
                      <a:invGamma/>
                    </a:schemeClr>
                  </a:gs>
                  <a:gs pos="100000">
                    <a:schemeClr val="accent2"/>
                  </a:gs>
                </a:gsLst>
                <a:lin ang="2700000" scaled="1"/>
              </a:gradFill>
              <a:ln w="9525">
                <a:solidFill>
                  <a:schemeClr val="tx1"/>
                </a:solidFill>
                <a:miter lim="800000"/>
                <a:headEnd/>
                <a:tailEnd/>
              </a:ln>
              <a:effectLst/>
            </p:spPr>
            <p:txBody>
              <a:bodyPr wrap="none" anchor="ctr"/>
              <a:lstStyle/>
              <a:p>
                <a:pPr eaLnBrk="1" hangingPunct="1">
                  <a:defRPr/>
                </a:pPr>
                <a:endParaRPr lang="zh-CN" altLang="en-US">
                  <a:solidFill>
                    <a:srgbClr val="FF0000"/>
                  </a:solidFill>
                  <a:latin typeface="Arial" panose="020B0604020202020204" pitchFamily="34" charset="0"/>
                </a:endParaRPr>
              </a:p>
            </p:txBody>
          </p:sp>
        </p:grpSp>
        <p:sp>
          <p:nvSpPr>
            <p:cNvPr id="6165" name="Line 8"/>
            <p:cNvSpPr>
              <a:spLocks noChangeShapeType="1"/>
            </p:cNvSpPr>
            <p:nvPr/>
          </p:nvSpPr>
          <p:spPr bwMode="auto">
            <a:xfrm>
              <a:off x="1536" y="1488"/>
              <a:ext cx="1864" cy="0"/>
            </a:xfrm>
            <a:prstGeom prst="line">
              <a:avLst/>
            </a:prstGeom>
            <a:noFill/>
            <a:ln w="25400">
              <a:solidFill>
                <a:srgbClr val="C0C0C0"/>
              </a:solidFill>
              <a:prstDash val="sysDot"/>
              <a:round/>
              <a:headEnd/>
              <a:tailEnd type="oval" w="med" len="med"/>
            </a:ln>
            <a:extLst>
              <a:ext uri="{909E8E84-426E-40DD-AFC4-6F175D3DCCD1}">
                <a14:hiddenFill xmlns:a14="http://schemas.microsoft.com/office/drawing/2010/main">
                  <a:noFill/>
                </a14:hiddenFill>
              </a:ext>
            </a:extLst>
          </p:spPr>
          <p:txBody>
            <a:bodyPr wrap="none" anchor="ctr"/>
            <a:lstStyle/>
            <a:p>
              <a:endParaRPr lang="zh-CN" altLang="en-US">
                <a:solidFill>
                  <a:srgbClr val="FF0000"/>
                </a:solidFill>
              </a:endParaRPr>
            </a:p>
          </p:txBody>
        </p:sp>
        <p:sp>
          <p:nvSpPr>
            <p:cNvPr id="6166" name="Text Box 9"/>
            <p:cNvSpPr txBox="1">
              <a:spLocks noChangeArrowheads="1"/>
            </p:cNvSpPr>
            <p:nvPr/>
          </p:nvSpPr>
          <p:spPr bwMode="auto">
            <a:xfrm>
              <a:off x="1680" y="1105"/>
              <a:ext cx="1256" cy="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a:defRPr sz="2800" b="1">
                  <a:solidFill>
                    <a:schemeClr val="tx1"/>
                  </a:solidFill>
                  <a:latin typeface="华文新魏" pitchFamily="2" charset="-122"/>
                  <a:ea typeface="华文新魏" pitchFamily="2" charset="-122"/>
                </a:defRPr>
              </a:lvl1pPr>
              <a:lvl2pPr marL="742950">
                <a:defRPr sz="2200">
                  <a:solidFill>
                    <a:schemeClr val="tx1"/>
                  </a:solidFill>
                  <a:latin typeface="Arial" charset="0"/>
                  <a:ea typeface="华文新魏" pitchFamily="2" charset="-122"/>
                </a:defRPr>
              </a:lvl2pPr>
              <a:lvl3pPr marL="1143000">
                <a:defRPr>
                  <a:solidFill>
                    <a:schemeClr val="tx1"/>
                  </a:solidFill>
                  <a:latin typeface="Arial" charset="0"/>
                  <a:ea typeface="华文新魏" pitchFamily="2" charset="-122"/>
                </a:defRPr>
              </a:lvl3pPr>
              <a:lvl4pPr marL="1600200">
                <a:defRPr sz="1600">
                  <a:solidFill>
                    <a:schemeClr val="tx1"/>
                  </a:solidFill>
                  <a:latin typeface="Arial" charset="0"/>
                  <a:ea typeface="华文新魏" pitchFamily="2" charset="-122"/>
                </a:defRPr>
              </a:lvl4pPr>
              <a:lvl5pPr>
                <a:defRPr sz="2000">
                  <a:solidFill>
                    <a:schemeClr val="tx1"/>
                  </a:solidFill>
                  <a:latin typeface="Arial" charset="0"/>
                  <a:ea typeface="华文新魏" pitchFamily="2" charset="-122"/>
                </a:defRPr>
              </a:lvl5pPr>
              <a:lvl6pPr eaLnBrk="0" hangingPunct="0">
                <a:defRPr sz="2000">
                  <a:solidFill>
                    <a:schemeClr val="tx1"/>
                  </a:solidFill>
                  <a:latin typeface="Arial" charset="0"/>
                  <a:ea typeface="华文新魏" pitchFamily="2" charset="-122"/>
                </a:defRPr>
              </a:lvl6pPr>
              <a:lvl7pPr eaLnBrk="0" hangingPunct="0">
                <a:defRPr sz="2000">
                  <a:solidFill>
                    <a:schemeClr val="tx1"/>
                  </a:solidFill>
                  <a:latin typeface="Arial" charset="0"/>
                  <a:ea typeface="华文新魏" pitchFamily="2" charset="-122"/>
                </a:defRPr>
              </a:lvl7pPr>
              <a:lvl8pPr eaLnBrk="0" hangingPunct="0">
                <a:defRPr sz="2000">
                  <a:solidFill>
                    <a:schemeClr val="tx1"/>
                  </a:solidFill>
                  <a:latin typeface="Arial" charset="0"/>
                  <a:ea typeface="华文新魏" pitchFamily="2" charset="-122"/>
                </a:defRPr>
              </a:lvl8pPr>
              <a:lvl9pPr eaLnBrk="0" hangingPunct="0">
                <a:defRPr sz="2000">
                  <a:solidFill>
                    <a:schemeClr val="tx1"/>
                  </a:solidFill>
                  <a:latin typeface="Arial" charset="0"/>
                  <a:ea typeface="华文新魏" pitchFamily="2" charset="-122"/>
                </a:defRPr>
              </a:lvl9pPr>
            </a:lstStyle>
            <a:p>
              <a:r>
                <a:rPr lang="zh-CN" altLang="en-US" sz="3200" b="0" dirty="0">
                  <a:solidFill>
                    <a:srgbClr val="FF0000"/>
                  </a:solidFill>
                  <a:latin typeface="Arial" charset="0"/>
                  <a:ea typeface="华文行楷" pitchFamily="2" charset="-122"/>
                </a:rPr>
                <a:t>资本</a:t>
              </a:r>
              <a:r>
                <a:rPr lang="zh-CN" altLang="en-US" sz="3200" b="0" dirty="0" smtClean="0">
                  <a:solidFill>
                    <a:srgbClr val="FF0000"/>
                  </a:solidFill>
                  <a:latin typeface="Arial" charset="0"/>
                  <a:ea typeface="华文行楷" pitchFamily="2" charset="-122"/>
                </a:rPr>
                <a:t>成本</a:t>
              </a:r>
              <a:r>
                <a:rPr lang="en-US" altLang="zh-CN" sz="3200" b="0" dirty="0" smtClean="0">
                  <a:solidFill>
                    <a:srgbClr val="FF0000"/>
                  </a:solidFill>
                  <a:latin typeface="Arial" charset="0"/>
                  <a:ea typeface="华文行楷" pitchFamily="2" charset="-122"/>
                </a:rPr>
                <a:t> </a:t>
              </a:r>
              <a:endParaRPr lang="en-US" altLang="zh-CN" sz="3200" b="0" dirty="0">
                <a:solidFill>
                  <a:srgbClr val="FF0000"/>
                </a:solidFill>
                <a:latin typeface="Arial" charset="0"/>
                <a:ea typeface="华文行楷" pitchFamily="2" charset="-122"/>
              </a:endParaRPr>
            </a:p>
          </p:txBody>
        </p:sp>
        <p:sp>
          <p:nvSpPr>
            <p:cNvPr id="6167" name="Text Box 10"/>
            <p:cNvSpPr txBox="1">
              <a:spLocks noChangeArrowheads="1"/>
            </p:cNvSpPr>
            <p:nvPr/>
          </p:nvSpPr>
          <p:spPr bwMode="gray">
            <a:xfrm>
              <a:off x="1229" y="1124"/>
              <a:ext cx="319" cy="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a:defRPr sz="2800" b="1">
                  <a:solidFill>
                    <a:schemeClr val="tx1"/>
                  </a:solidFill>
                  <a:latin typeface="华文新魏" pitchFamily="2" charset="-122"/>
                  <a:ea typeface="华文新魏" pitchFamily="2" charset="-122"/>
                </a:defRPr>
              </a:lvl1pPr>
              <a:lvl2pPr marL="742950">
                <a:defRPr sz="2200">
                  <a:solidFill>
                    <a:schemeClr val="tx1"/>
                  </a:solidFill>
                  <a:latin typeface="Arial" charset="0"/>
                  <a:ea typeface="华文新魏" pitchFamily="2" charset="-122"/>
                </a:defRPr>
              </a:lvl2pPr>
              <a:lvl3pPr marL="1143000">
                <a:defRPr>
                  <a:solidFill>
                    <a:schemeClr val="tx1"/>
                  </a:solidFill>
                  <a:latin typeface="Arial" charset="0"/>
                  <a:ea typeface="华文新魏" pitchFamily="2" charset="-122"/>
                </a:defRPr>
              </a:lvl3pPr>
              <a:lvl4pPr marL="1600200">
                <a:defRPr sz="1600">
                  <a:solidFill>
                    <a:schemeClr val="tx1"/>
                  </a:solidFill>
                  <a:latin typeface="Arial" charset="0"/>
                  <a:ea typeface="华文新魏" pitchFamily="2" charset="-122"/>
                </a:defRPr>
              </a:lvl4pPr>
              <a:lvl5pPr>
                <a:defRPr sz="2000">
                  <a:solidFill>
                    <a:schemeClr val="tx1"/>
                  </a:solidFill>
                  <a:latin typeface="Arial" charset="0"/>
                  <a:ea typeface="华文新魏" pitchFamily="2" charset="-122"/>
                </a:defRPr>
              </a:lvl5pPr>
              <a:lvl6pPr eaLnBrk="0" hangingPunct="0">
                <a:defRPr sz="2000">
                  <a:solidFill>
                    <a:schemeClr val="tx1"/>
                  </a:solidFill>
                  <a:latin typeface="Arial" charset="0"/>
                  <a:ea typeface="华文新魏" pitchFamily="2" charset="-122"/>
                </a:defRPr>
              </a:lvl6pPr>
              <a:lvl7pPr eaLnBrk="0" hangingPunct="0">
                <a:defRPr sz="2000">
                  <a:solidFill>
                    <a:schemeClr val="tx1"/>
                  </a:solidFill>
                  <a:latin typeface="Arial" charset="0"/>
                  <a:ea typeface="华文新魏" pitchFamily="2" charset="-122"/>
                </a:defRPr>
              </a:lvl7pPr>
              <a:lvl8pPr eaLnBrk="0" hangingPunct="0">
                <a:defRPr sz="2000">
                  <a:solidFill>
                    <a:schemeClr val="tx1"/>
                  </a:solidFill>
                  <a:latin typeface="Arial" charset="0"/>
                  <a:ea typeface="华文新魏" pitchFamily="2" charset="-122"/>
                </a:defRPr>
              </a:lvl8pPr>
              <a:lvl9pPr eaLnBrk="0" hangingPunct="0">
                <a:defRPr sz="2000">
                  <a:solidFill>
                    <a:schemeClr val="tx1"/>
                  </a:solidFill>
                  <a:latin typeface="Arial" charset="0"/>
                  <a:ea typeface="华文新魏" pitchFamily="2" charset="-122"/>
                </a:defRPr>
              </a:lvl9pPr>
            </a:lstStyle>
            <a:p>
              <a:pPr algn="ctr"/>
              <a:r>
                <a:rPr lang="zh-CN" altLang="en-US" sz="2400" dirty="0">
                  <a:solidFill>
                    <a:srgbClr val="FF0000"/>
                  </a:solidFill>
                  <a:latin typeface="Arial" charset="0"/>
                  <a:ea typeface="华文彩云" pitchFamily="2" charset="-122"/>
                </a:rPr>
                <a:t>一</a:t>
              </a:r>
            </a:p>
          </p:txBody>
        </p:sp>
      </p:grpSp>
      <p:grpSp>
        <p:nvGrpSpPr>
          <p:cNvPr id="4" name="Group 11"/>
          <p:cNvGrpSpPr>
            <a:grpSpLocks/>
          </p:cNvGrpSpPr>
          <p:nvPr/>
        </p:nvGrpSpPr>
        <p:grpSpPr bwMode="auto">
          <a:xfrm>
            <a:off x="1855140" y="2094260"/>
            <a:ext cx="3473364" cy="586358"/>
            <a:chOff x="1152" y="1680"/>
            <a:chExt cx="2250" cy="507"/>
          </a:xfrm>
        </p:grpSpPr>
        <p:grpSp>
          <p:nvGrpSpPr>
            <p:cNvPr id="6157" name="Group 12"/>
            <p:cNvGrpSpPr>
              <a:grpSpLocks/>
            </p:cNvGrpSpPr>
            <p:nvPr/>
          </p:nvGrpSpPr>
          <p:grpSpPr bwMode="auto">
            <a:xfrm>
              <a:off x="1152" y="1680"/>
              <a:ext cx="480" cy="419"/>
              <a:chOff x="3174" y="2656"/>
              <a:chExt cx="1549" cy="1351"/>
            </a:xfrm>
          </p:grpSpPr>
          <p:sp>
            <p:nvSpPr>
              <p:cNvPr id="6161" name="AutoShape 13"/>
              <p:cNvSpPr>
                <a:spLocks noChangeArrowheads="1"/>
              </p:cNvSpPr>
              <p:nvPr/>
            </p:nvSpPr>
            <p:spPr bwMode="gray">
              <a:xfrm>
                <a:off x="3187" y="2679"/>
                <a:ext cx="1536" cy="1328"/>
              </a:xfrm>
              <a:prstGeom prst="hexagon">
                <a:avLst>
                  <a:gd name="adj" fmla="val 28916"/>
                  <a:gd name="vf" fmla="val 115470"/>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eaLnBrk="1" hangingPunct="1"/>
                <a:endParaRPr lang="zh-CN" altLang="en-US"/>
              </a:p>
            </p:txBody>
          </p:sp>
          <p:sp>
            <p:nvSpPr>
              <p:cNvPr id="6162" name="AutoShape 14"/>
              <p:cNvSpPr>
                <a:spLocks noChangeArrowheads="1"/>
              </p:cNvSpPr>
              <p:nvPr/>
            </p:nvSpPr>
            <p:spPr bwMode="gray">
              <a:xfrm>
                <a:off x="3174" y="2656"/>
                <a:ext cx="1536" cy="1328"/>
              </a:xfrm>
              <a:prstGeom prst="hexagon">
                <a:avLst>
                  <a:gd name="adj" fmla="val 28916"/>
                  <a:gd name="vf" fmla="val 115470"/>
                </a:avLst>
              </a:prstGeom>
              <a:gradFill rotWithShape="1">
                <a:gsLst>
                  <a:gs pos="0">
                    <a:srgbClr val="E6E6E6"/>
                  </a:gs>
                  <a:gs pos="7500">
                    <a:srgbClr val="7D8496"/>
                  </a:gs>
                  <a:gs pos="26500">
                    <a:srgbClr val="E6E6E6"/>
                  </a:gs>
                  <a:gs pos="34000">
                    <a:srgbClr val="7D8496"/>
                  </a:gs>
                  <a:gs pos="46500">
                    <a:srgbClr val="E6E6E6"/>
                  </a:gs>
                  <a:gs pos="50000">
                    <a:srgbClr val="FFFFFF"/>
                  </a:gs>
                  <a:gs pos="53500">
                    <a:srgbClr val="E6E6E6"/>
                  </a:gs>
                  <a:gs pos="66000">
                    <a:srgbClr val="7D8496"/>
                  </a:gs>
                  <a:gs pos="73500">
                    <a:srgbClr val="E6E6E6"/>
                  </a:gs>
                  <a:gs pos="92500">
                    <a:srgbClr val="7D8496"/>
                  </a:gs>
                  <a:gs pos="100000">
                    <a:srgbClr val="E6E6E6"/>
                  </a:gs>
                </a:gsLst>
                <a:lin ang="2700000" scaled="1"/>
              </a:gradFill>
              <a:ln w="9525">
                <a:solidFill>
                  <a:srgbClr val="C0C0C0"/>
                </a:solidFill>
                <a:miter lim="800000"/>
                <a:headEnd/>
                <a:tailEnd/>
              </a:ln>
            </p:spPr>
            <p:txBody>
              <a:bodyPr wrap="none" anchor="ctr"/>
              <a:lstStyle/>
              <a:p>
                <a:pPr eaLnBrk="1" hangingPunct="1"/>
                <a:endParaRPr lang="zh-CN" altLang="en-US"/>
              </a:p>
            </p:txBody>
          </p:sp>
          <p:sp>
            <p:nvSpPr>
              <p:cNvPr id="789519" name="AutoShape 15"/>
              <p:cNvSpPr>
                <a:spLocks noChangeArrowheads="1"/>
              </p:cNvSpPr>
              <p:nvPr/>
            </p:nvSpPr>
            <p:spPr bwMode="gray">
              <a:xfrm>
                <a:off x="3264" y="2736"/>
                <a:ext cx="1351" cy="1168"/>
              </a:xfrm>
              <a:prstGeom prst="hexagon">
                <a:avLst>
                  <a:gd name="adj" fmla="val 28896"/>
                  <a:gd name="vf" fmla="val 115470"/>
                </a:avLst>
              </a:prstGeom>
              <a:gradFill rotWithShape="1">
                <a:gsLst>
                  <a:gs pos="0">
                    <a:schemeClr val="accent1">
                      <a:gamma/>
                      <a:shade val="46275"/>
                      <a:invGamma/>
                    </a:schemeClr>
                  </a:gs>
                  <a:gs pos="100000">
                    <a:schemeClr val="accent1"/>
                  </a:gs>
                </a:gsLst>
                <a:lin ang="2700000" scaled="1"/>
              </a:gradFill>
              <a:ln w="9525">
                <a:solidFill>
                  <a:schemeClr val="tx1"/>
                </a:solidFill>
                <a:miter lim="800000"/>
                <a:headEnd/>
                <a:tailEnd/>
              </a:ln>
              <a:effectLst/>
            </p:spPr>
            <p:txBody>
              <a:bodyPr wrap="none" anchor="ctr"/>
              <a:lstStyle/>
              <a:p>
                <a:pPr eaLnBrk="1" hangingPunct="1">
                  <a:defRPr/>
                </a:pPr>
                <a:endParaRPr lang="zh-CN" altLang="en-US">
                  <a:latin typeface="Arial" panose="020B0604020202020204" pitchFamily="34" charset="0"/>
                </a:endParaRPr>
              </a:p>
            </p:txBody>
          </p:sp>
        </p:grpSp>
        <p:sp>
          <p:nvSpPr>
            <p:cNvPr id="6158" name="Line 16"/>
            <p:cNvSpPr>
              <a:spLocks noChangeShapeType="1"/>
            </p:cNvSpPr>
            <p:nvPr/>
          </p:nvSpPr>
          <p:spPr bwMode="auto">
            <a:xfrm>
              <a:off x="1536" y="2064"/>
              <a:ext cx="1866" cy="0"/>
            </a:xfrm>
            <a:prstGeom prst="line">
              <a:avLst/>
            </a:prstGeom>
            <a:noFill/>
            <a:ln w="25400">
              <a:solidFill>
                <a:srgbClr val="C0C0C0"/>
              </a:solidFill>
              <a:prstDash val="sysDot"/>
              <a:round/>
              <a:headEnd/>
              <a:tailEnd type="oval" w="med" len="me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6159" name="Text Box 17"/>
            <p:cNvSpPr txBox="1">
              <a:spLocks noChangeArrowheads="1"/>
            </p:cNvSpPr>
            <p:nvPr/>
          </p:nvSpPr>
          <p:spPr bwMode="auto">
            <a:xfrm>
              <a:off x="1680" y="1681"/>
              <a:ext cx="1257" cy="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a:defRPr sz="2800" b="1">
                  <a:solidFill>
                    <a:schemeClr val="tx1"/>
                  </a:solidFill>
                  <a:latin typeface="华文新魏" pitchFamily="2" charset="-122"/>
                  <a:ea typeface="华文新魏" pitchFamily="2" charset="-122"/>
                </a:defRPr>
              </a:lvl1pPr>
              <a:lvl2pPr marL="742950">
                <a:defRPr sz="2200">
                  <a:solidFill>
                    <a:schemeClr val="tx1"/>
                  </a:solidFill>
                  <a:latin typeface="Arial" charset="0"/>
                  <a:ea typeface="华文新魏" pitchFamily="2" charset="-122"/>
                </a:defRPr>
              </a:lvl2pPr>
              <a:lvl3pPr marL="1143000">
                <a:defRPr>
                  <a:solidFill>
                    <a:schemeClr val="tx1"/>
                  </a:solidFill>
                  <a:latin typeface="Arial" charset="0"/>
                  <a:ea typeface="华文新魏" pitchFamily="2" charset="-122"/>
                </a:defRPr>
              </a:lvl3pPr>
              <a:lvl4pPr marL="1600200">
                <a:defRPr sz="1600">
                  <a:solidFill>
                    <a:schemeClr val="tx1"/>
                  </a:solidFill>
                  <a:latin typeface="Arial" charset="0"/>
                  <a:ea typeface="华文新魏" pitchFamily="2" charset="-122"/>
                </a:defRPr>
              </a:lvl4pPr>
              <a:lvl5pPr>
                <a:defRPr sz="2000">
                  <a:solidFill>
                    <a:schemeClr val="tx1"/>
                  </a:solidFill>
                  <a:latin typeface="Arial" charset="0"/>
                  <a:ea typeface="华文新魏" pitchFamily="2" charset="-122"/>
                </a:defRPr>
              </a:lvl5pPr>
              <a:lvl6pPr eaLnBrk="0" hangingPunct="0">
                <a:defRPr sz="2000">
                  <a:solidFill>
                    <a:schemeClr val="tx1"/>
                  </a:solidFill>
                  <a:latin typeface="Arial" charset="0"/>
                  <a:ea typeface="华文新魏" pitchFamily="2" charset="-122"/>
                </a:defRPr>
              </a:lvl6pPr>
              <a:lvl7pPr eaLnBrk="0" hangingPunct="0">
                <a:defRPr sz="2000">
                  <a:solidFill>
                    <a:schemeClr val="tx1"/>
                  </a:solidFill>
                  <a:latin typeface="Arial" charset="0"/>
                  <a:ea typeface="华文新魏" pitchFamily="2" charset="-122"/>
                </a:defRPr>
              </a:lvl7pPr>
              <a:lvl8pPr eaLnBrk="0" hangingPunct="0">
                <a:defRPr sz="2000">
                  <a:solidFill>
                    <a:schemeClr val="tx1"/>
                  </a:solidFill>
                  <a:latin typeface="Arial" charset="0"/>
                  <a:ea typeface="华文新魏" pitchFamily="2" charset="-122"/>
                </a:defRPr>
              </a:lvl8pPr>
              <a:lvl9pPr eaLnBrk="0" hangingPunct="0">
                <a:defRPr sz="2000">
                  <a:solidFill>
                    <a:schemeClr val="tx1"/>
                  </a:solidFill>
                  <a:latin typeface="Arial" charset="0"/>
                  <a:ea typeface="华文新魏" pitchFamily="2" charset="-122"/>
                </a:defRPr>
              </a:lvl9pPr>
            </a:lstStyle>
            <a:p>
              <a:r>
                <a:rPr lang="zh-CN" altLang="en-US" sz="3200" b="0" dirty="0" smtClean="0">
                  <a:latin typeface="Arial" charset="0"/>
                  <a:ea typeface="华文行楷" pitchFamily="2" charset="-122"/>
                </a:rPr>
                <a:t>杠杆效应</a:t>
              </a:r>
              <a:r>
                <a:rPr lang="en-US" altLang="zh-CN" sz="3200" b="0" dirty="0" smtClean="0">
                  <a:latin typeface="Arial" charset="0"/>
                  <a:ea typeface="华文行楷" pitchFamily="2" charset="-122"/>
                </a:rPr>
                <a:t> </a:t>
              </a:r>
              <a:endParaRPr lang="en-US" altLang="zh-CN" sz="3200" b="0" dirty="0">
                <a:latin typeface="Arial" charset="0"/>
                <a:ea typeface="华文行楷" pitchFamily="2" charset="-122"/>
              </a:endParaRPr>
            </a:p>
          </p:txBody>
        </p:sp>
        <p:sp>
          <p:nvSpPr>
            <p:cNvPr id="6160" name="Text Box 18"/>
            <p:cNvSpPr txBox="1">
              <a:spLocks noChangeArrowheads="1"/>
            </p:cNvSpPr>
            <p:nvPr/>
          </p:nvSpPr>
          <p:spPr bwMode="gray">
            <a:xfrm>
              <a:off x="1229" y="1748"/>
              <a:ext cx="319" cy="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a:defRPr sz="2800" b="1">
                  <a:solidFill>
                    <a:schemeClr val="tx1"/>
                  </a:solidFill>
                  <a:latin typeface="华文新魏" pitchFamily="2" charset="-122"/>
                  <a:ea typeface="华文新魏" pitchFamily="2" charset="-122"/>
                </a:defRPr>
              </a:lvl1pPr>
              <a:lvl2pPr marL="742950">
                <a:defRPr sz="2200">
                  <a:solidFill>
                    <a:schemeClr val="tx1"/>
                  </a:solidFill>
                  <a:latin typeface="Arial" charset="0"/>
                  <a:ea typeface="华文新魏" pitchFamily="2" charset="-122"/>
                </a:defRPr>
              </a:lvl2pPr>
              <a:lvl3pPr marL="1143000">
                <a:defRPr>
                  <a:solidFill>
                    <a:schemeClr val="tx1"/>
                  </a:solidFill>
                  <a:latin typeface="Arial" charset="0"/>
                  <a:ea typeface="华文新魏" pitchFamily="2" charset="-122"/>
                </a:defRPr>
              </a:lvl3pPr>
              <a:lvl4pPr marL="1600200">
                <a:defRPr sz="1600">
                  <a:solidFill>
                    <a:schemeClr val="tx1"/>
                  </a:solidFill>
                  <a:latin typeface="Arial" charset="0"/>
                  <a:ea typeface="华文新魏" pitchFamily="2" charset="-122"/>
                </a:defRPr>
              </a:lvl4pPr>
              <a:lvl5pPr>
                <a:defRPr sz="2000">
                  <a:solidFill>
                    <a:schemeClr val="tx1"/>
                  </a:solidFill>
                  <a:latin typeface="Arial" charset="0"/>
                  <a:ea typeface="华文新魏" pitchFamily="2" charset="-122"/>
                </a:defRPr>
              </a:lvl5pPr>
              <a:lvl6pPr eaLnBrk="0" hangingPunct="0">
                <a:defRPr sz="2000">
                  <a:solidFill>
                    <a:schemeClr val="tx1"/>
                  </a:solidFill>
                  <a:latin typeface="Arial" charset="0"/>
                  <a:ea typeface="华文新魏" pitchFamily="2" charset="-122"/>
                </a:defRPr>
              </a:lvl6pPr>
              <a:lvl7pPr eaLnBrk="0" hangingPunct="0">
                <a:defRPr sz="2000">
                  <a:solidFill>
                    <a:schemeClr val="tx1"/>
                  </a:solidFill>
                  <a:latin typeface="Arial" charset="0"/>
                  <a:ea typeface="华文新魏" pitchFamily="2" charset="-122"/>
                </a:defRPr>
              </a:lvl7pPr>
              <a:lvl8pPr eaLnBrk="0" hangingPunct="0">
                <a:defRPr sz="2000">
                  <a:solidFill>
                    <a:schemeClr val="tx1"/>
                  </a:solidFill>
                  <a:latin typeface="Arial" charset="0"/>
                  <a:ea typeface="华文新魏" pitchFamily="2" charset="-122"/>
                </a:defRPr>
              </a:lvl8pPr>
              <a:lvl9pPr eaLnBrk="0" hangingPunct="0">
                <a:defRPr sz="2000">
                  <a:solidFill>
                    <a:schemeClr val="tx1"/>
                  </a:solidFill>
                  <a:latin typeface="Arial" charset="0"/>
                  <a:ea typeface="华文新魏" pitchFamily="2" charset="-122"/>
                </a:defRPr>
              </a:lvl9pPr>
            </a:lstStyle>
            <a:p>
              <a:pPr algn="ctr"/>
              <a:r>
                <a:rPr lang="zh-CN" altLang="en-US" sz="2400">
                  <a:solidFill>
                    <a:schemeClr val="bg1"/>
                  </a:solidFill>
                  <a:latin typeface="Arial" charset="0"/>
                  <a:ea typeface="华文彩云" pitchFamily="2" charset="-122"/>
                </a:rPr>
                <a:t>二</a:t>
              </a:r>
            </a:p>
          </p:txBody>
        </p:sp>
      </p:grpSp>
      <p:grpSp>
        <p:nvGrpSpPr>
          <p:cNvPr id="6" name="Group 19"/>
          <p:cNvGrpSpPr>
            <a:grpSpLocks/>
          </p:cNvGrpSpPr>
          <p:nvPr/>
        </p:nvGrpSpPr>
        <p:grpSpPr bwMode="auto">
          <a:xfrm>
            <a:off x="1834504" y="2968563"/>
            <a:ext cx="3473404" cy="597925"/>
            <a:chOff x="1152" y="2242"/>
            <a:chExt cx="2248" cy="517"/>
          </a:xfrm>
        </p:grpSpPr>
        <p:grpSp>
          <p:nvGrpSpPr>
            <p:cNvPr id="6150" name="Group 20"/>
            <p:cNvGrpSpPr>
              <a:grpSpLocks/>
            </p:cNvGrpSpPr>
            <p:nvPr/>
          </p:nvGrpSpPr>
          <p:grpSpPr bwMode="auto">
            <a:xfrm>
              <a:off x="1152" y="2242"/>
              <a:ext cx="480" cy="419"/>
              <a:chOff x="1110" y="2656"/>
              <a:chExt cx="1549" cy="1351"/>
            </a:xfrm>
          </p:grpSpPr>
          <p:sp>
            <p:nvSpPr>
              <p:cNvPr id="6154" name="AutoShape 21"/>
              <p:cNvSpPr>
                <a:spLocks noChangeArrowheads="1"/>
              </p:cNvSpPr>
              <p:nvPr/>
            </p:nvSpPr>
            <p:spPr bwMode="gray">
              <a:xfrm>
                <a:off x="1123" y="2679"/>
                <a:ext cx="1536" cy="1328"/>
              </a:xfrm>
              <a:prstGeom prst="hexagon">
                <a:avLst>
                  <a:gd name="adj" fmla="val 28916"/>
                  <a:gd name="vf" fmla="val 115470"/>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eaLnBrk="1" hangingPunct="1"/>
                <a:endParaRPr lang="zh-CN" altLang="en-US"/>
              </a:p>
            </p:txBody>
          </p:sp>
          <p:sp>
            <p:nvSpPr>
              <p:cNvPr id="6155" name="AutoShape 22"/>
              <p:cNvSpPr>
                <a:spLocks noChangeArrowheads="1"/>
              </p:cNvSpPr>
              <p:nvPr/>
            </p:nvSpPr>
            <p:spPr bwMode="gray">
              <a:xfrm>
                <a:off x="1110" y="2656"/>
                <a:ext cx="1536" cy="1328"/>
              </a:xfrm>
              <a:prstGeom prst="hexagon">
                <a:avLst>
                  <a:gd name="adj" fmla="val 28916"/>
                  <a:gd name="vf" fmla="val 115470"/>
                </a:avLst>
              </a:prstGeom>
              <a:gradFill rotWithShape="1">
                <a:gsLst>
                  <a:gs pos="0">
                    <a:srgbClr val="E6E6E6"/>
                  </a:gs>
                  <a:gs pos="7500">
                    <a:srgbClr val="7D8496"/>
                  </a:gs>
                  <a:gs pos="26500">
                    <a:srgbClr val="E6E6E6"/>
                  </a:gs>
                  <a:gs pos="34000">
                    <a:srgbClr val="7D8496"/>
                  </a:gs>
                  <a:gs pos="46500">
                    <a:srgbClr val="E6E6E6"/>
                  </a:gs>
                  <a:gs pos="50000">
                    <a:srgbClr val="FFFFFF"/>
                  </a:gs>
                  <a:gs pos="53500">
                    <a:srgbClr val="E6E6E6"/>
                  </a:gs>
                  <a:gs pos="66000">
                    <a:srgbClr val="7D8496"/>
                  </a:gs>
                  <a:gs pos="73500">
                    <a:srgbClr val="E6E6E6"/>
                  </a:gs>
                  <a:gs pos="92500">
                    <a:srgbClr val="7D8496"/>
                  </a:gs>
                  <a:gs pos="100000">
                    <a:srgbClr val="E6E6E6"/>
                  </a:gs>
                </a:gsLst>
                <a:lin ang="2700000" scaled="1"/>
              </a:gradFill>
              <a:ln w="9525">
                <a:solidFill>
                  <a:srgbClr val="C0C0C0"/>
                </a:solidFill>
                <a:miter lim="800000"/>
                <a:headEnd/>
                <a:tailEnd/>
              </a:ln>
            </p:spPr>
            <p:txBody>
              <a:bodyPr wrap="none" anchor="ctr"/>
              <a:lstStyle/>
              <a:p>
                <a:pPr eaLnBrk="1" hangingPunct="1"/>
                <a:endParaRPr lang="zh-CN" altLang="en-US"/>
              </a:p>
            </p:txBody>
          </p:sp>
          <p:sp>
            <p:nvSpPr>
              <p:cNvPr id="789527" name="AutoShape 23"/>
              <p:cNvSpPr>
                <a:spLocks noChangeArrowheads="1"/>
              </p:cNvSpPr>
              <p:nvPr/>
            </p:nvSpPr>
            <p:spPr bwMode="gray">
              <a:xfrm>
                <a:off x="1200" y="2736"/>
                <a:ext cx="1349" cy="1168"/>
              </a:xfrm>
              <a:prstGeom prst="hexagon">
                <a:avLst>
                  <a:gd name="adj" fmla="val 28896"/>
                  <a:gd name="vf" fmla="val 115470"/>
                </a:avLst>
              </a:prstGeom>
              <a:gradFill rotWithShape="1">
                <a:gsLst>
                  <a:gs pos="0">
                    <a:schemeClr val="accent2">
                      <a:gamma/>
                      <a:shade val="46275"/>
                      <a:invGamma/>
                    </a:schemeClr>
                  </a:gs>
                  <a:gs pos="100000">
                    <a:schemeClr val="accent2"/>
                  </a:gs>
                </a:gsLst>
                <a:lin ang="2700000" scaled="1"/>
              </a:gradFill>
              <a:ln w="9525">
                <a:solidFill>
                  <a:schemeClr val="tx1"/>
                </a:solidFill>
                <a:miter lim="800000"/>
                <a:headEnd/>
                <a:tailEnd/>
              </a:ln>
              <a:effectLst/>
            </p:spPr>
            <p:txBody>
              <a:bodyPr wrap="none" anchor="ctr"/>
              <a:lstStyle/>
              <a:p>
                <a:pPr eaLnBrk="1" hangingPunct="1">
                  <a:defRPr/>
                </a:pPr>
                <a:endParaRPr lang="zh-CN" altLang="en-US">
                  <a:latin typeface="Arial" panose="020B0604020202020204" pitchFamily="34" charset="0"/>
                </a:endParaRPr>
              </a:p>
            </p:txBody>
          </p:sp>
        </p:grpSp>
        <p:sp>
          <p:nvSpPr>
            <p:cNvPr id="6151" name="Line 24"/>
            <p:cNvSpPr>
              <a:spLocks noChangeShapeType="1"/>
            </p:cNvSpPr>
            <p:nvPr/>
          </p:nvSpPr>
          <p:spPr bwMode="auto">
            <a:xfrm>
              <a:off x="1536" y="2626"/>
              <a:ext cx="1864" cy="0"/>
            </a:xfrm>
            <a:prstGeom prst="line">
              <a:avLst/>
            </a:prstGeom>
            <a:noFill/>
            <a:ln w="25400">
              <a:solidFill>
                <a:srgbClr val="C0C0C0"/>
              </a:solidFill>
              <a:prstDash val="sysDot"/>
              <a:round/>
              <a:headEnd/>
              <a:tailEnd type="oval" w="med" len="me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6152" name="Text Box 25"/>
            <p:cNvSpPr txBox="1">
              <a:spLocks noChangeArrowheads="1"/>
            </p:cNvSpPr>
            <p:nvPr/>
          </p:nvSpPr>
          <p:spPr bwMode="auto">
            <a:xfrm>
              <a:off x="1680" y="2253"/>
              <a:ext cx="1182" cy="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a:defRPr sz="2800" b="1">
                  <a:solidFill>
                    <a:schemeClr val="tx1"/>
                  </a:solidFill>
                  <a:latin typeface="华文新魏" pitchFamily="2" charset="-122"/>
                  <a:ea typeface="华文新魏" pitchFamily="2" charset="-122"/>
                </a:defRPr>
              </a:lvl1pPr>
              <a:lvl2pPr marL="742950">
                <a:defRPr sz="2200">
                  <a:solidFill>
                    <a:schemeClr val="tx1"/>
                  </a:solidFill>
                  <a:latin typeface="Arial" charset="0"/>
                  <a:ea typeface="华文新魏" pitchFamily="2" charset="-122"/>
                </a:defRPr>
              </a:lvl2pPr>
              <a:lvl3pPr marL="1143000">
                <a:defRPr>
                  <a:solidFill>
                    <a:schemeClr val="tx1"/>
                  </a:solidFill>
                  <a:latin typeface="Arial" charset="0"/>
                  <a:ea typeface="华文新魏" pitchFamily="2" charset="-122"/>
                </a:defRPr>
              </a:lvl3pPr>
              <a:lvl4pPr marL="1600200">
                <a:defRPr sz="1600">
                  <a:solidFill>
                    <a:schemeClr val="tx1"/>
                  </a:solidFill>
                  <a:latin typeface="Arial" charset="0"/>
                  <a:ea typeface="华文新魏" pitchFamily="2" charset="-122"/>
                </a:defRPr>
              </a:lvl4pPr>
              <a:lvl5pPr>
                <a:defRPr sz="2000">
                  <a:solidFill>
                    <a:schemeClr val="tx1"/>
                  </a:solidFill>
                  <a:latin typeface="Arial" charset="0"/>
                  <a:ea typeface="华文新魏" pitchFamily="2" charset="-122"/>
                </a:defRPr>
              </a:lvl5pPr>
              <a:lvl6pPr eaLnBrk="0" hangingPunct="0">
                <a:defRPr sz="2000">
                  <a:solidFill>
                    <a:schemeClr val="tx1"/>
                  </a:solidFill>
                  <a:latin typeface="Arial" charset="0"/>
                  <a:ea typeface="华文新魏" pitchFamily="2" charset="-122"/>
                </a:defRPr>
              </a:lvl6pPr>
              <a:lvl7pPr eaLnBrk="0" hangingPunct="0">
                <a:defRPr sz="2000">
                  <a:solidFill>
                    <a:schemeClr val="tx1"/>
                  </a:solidFill>
                  <a:latin typeface="Arial" charset="0"/>
                  <a:ea typeface="华文新魏" pitchFamily="2" charset="-122"/>
                </a:defRPr>
              </a:lvl7pPr>
              <a:lvl8pPr eaLnBrk="0" hangingPunct="0">
                <a:defRPr sz="2000">
                  <a:solidFill>
                    <a:schemeClr val="tx1"/>
                  </a:solidFill>
                  <a:latin typeface="Arial" charset="0"/>
                  <a:ea typeface="华文新魏" pitchFamily="2" charset="-122"/>
                </a:defRPr>
              </a:lvl8pPr>
              <a:lvl9pPr eaLnBrk="0" hangingPunct="0">
                <a:defRPr sz="2000">
                  <a:solidFill>
                    <a:schemeClr val="tx1"/>
                  </a:solidFill>
                  <a:latin typeface="Arial" charset="0"/>
                  <a:ea typeface="华文新魏" pitchFamily="2" charset="-122"/>
                </a:defRPr>
              </a:lvl9pPr>
            </a:lstStyle>
            <a:p>
              <a:r>
                <a:rPr lang="zh-CN" altLang="en-US" sz="3200" b="0" dirty="0" smtClean="0">
                  <a:latin typeface="Arial" charset="0"/>
                  <a:ea typeface="华文行楷" pitchFamily="2" charset="-122"/>
                </a:rPr>
                <a:t>资本结构</a:t>
              </a:r>
              <a:endParaRPr lang="en-US" altLang="zh-CN" sz="3200" b="0" dirty="0">
                <a:latin typeface="Arial" charset="0"/>
                <a:ea typeface="华文行楷" pitchFamily="2" charset="-122"/>
              </a:endParaRPr>
            </a:p>
          </p:txBody>
        </p:sp>
        <p:sp>
          <p:nvSpPr>
            <p:cNvPr id="6153" name="Text Box 26"/>
            <p:cNvSpPr txBox="1">
              <a:spLocks noChangeArrowheads="1"/>
            </p:cNvSpPr>
            <p:nvPr/>
          </p:nvSpPr>
          <p:spPr bwMode="gray">
            <a:xfrm>
              <a:off x="1229" y="2310"/>
              <a:ext cx="319" cy="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a:defRPr sz="2800" b="1">
                  <a:solidFill>
                    <a:schemeClr val="tx1"/>
                  </a:solidFill>
                  <a:latin typeface="华文新魏" pitchFamily="2" charset="-122"/>
                  <a:ea typeface="华文新魏" pitchFamily="2" charset="-122"/>
                </a:defRPr>
              </a:lvl1pPr>
              <a:lvl2pPr marL="742950">
                <a:defRPr sz="2200">
                  <a:solidFill>
                    <a:schemeClr val="tx1"/>
                  </a:solidFill>
                  <a:latin typeface="Arial" charset="0"/>
                  <a:ea typeface="华文新魏" pitchFamily="2" charset="-122"/>
                </a:defRPr>
              </a:lvl2pPr>
              <a:lvl3pPr marL="1143000">
                <a:defRPr>
                  <a:solidFill>
                    <a:schemeClr val="tx1"/>
                  </a:solidFill>
                  <a:latin typeface="Arial" charset="0"/>
                  <a:ea typeface="华文新魏" pitchFamily="2" charset="-122"/>
                </a:defRPr>
              </a:lvl3pPr>
              <a:lvl4pPr marL="1600200">
                <a:defRPr sz="1600">
                  <a:solidFill>
                    <a:schemeClr val="tx1"/>
                  </a:solidFill>
                  <a:latin typeface="Arial" charset="0"/>
                  <a:ea typeface="华文新魏" pitchFamily="2" charset="-122"/>
                </a:defRPr>
              </a:lvl4pPr>
              <a:lvl5pPr>
                <a:defRPr sz="2000">
                  <a:solidFill>
                    <a:schemeClr val="tx1"/>
                  </a:solidFill>
                  <a:latin typeface="Arial" charset="0"/>
                  <a:ea typeface="华文新魏" pitchFamily="2" charset="-122"/>
                </a:defRPr>
              </a:lvl5pPr>
              <a:lvl6pPr eaLnBrk="0" hangingPunct="0">
                <a:defRPr sz="2000">
                  <a:solidFill>
                    <a:schemeClr val="tx1"/>
                  </a:solidFill>
                  <a:latin typeface="Arial" charset="0"/>
                  <a:ea typeface="华文新魏" pitchFamily="2" charset="-122"/>
                </a:defRPr>
              </a:lvl6pPr>
              <a:lvl7pPr eaLnBrk="0" hangingPunct="0">
                <a:defRPr sz="2000">
                  <a:solidFill>
                    <a:schemeClr val="tx1"/>
                  </a:solidFill>
                  <a:latin typeface="Arial" charset="0"/>
                  <a:ea typeface="华文新魏" pitchFamily="2" charset="-122"/>
                </a:defRPr>
              </a:lvl7pPr>
              <a:lvl8pPr eaLnBrk="0" hangingPunct="0">
                <a:defRPr sz="2000">
                  <a:solidFill>
                    <a:schemeClr val="tx1"/>
                  </a:solidFill>
                  <a:latin typeface="Arial" charset="0"/>
                  <a:ea typeface="华文新魏" pitchFamily="2" charset="-122"/>
                </a:defRPr>
              </a:lvl8pPr>
              <a:lvl9pPr eaLnBrk="0" hangingPunct="0">
                <a:defRPr sz="2000">
                  <a:solidFill>
                    <a:schemeClr val="tx1"/>
                  </a:solidFill>
                  <a:latin typeface="Arial" charset="0"/>
                  <a:ea typeface="华文新魏" pitchFamily="2" charset="-122"/>
                </a:defRPr>
              </a:lvl9pPr>
            </a:lstStyle>
            <a:p>
              <a:pPr algn="ctr"/>
              <a:r>
                <a:rPr lang="zh-CN" altLang="en-US" sz="2400">
                  <a:solidFill>
                    <a:schemeClr val="bg1"/>
                  </a:solidFill>
                  <a:latin typeface="Arial" charset="0"/>
                  <a:ea typeface="华文彩云" pitchFamily="2" charset="-122"/>
                </a:rPr>
                <a:t>三</a:t>
              </a:r>
            </a:p>
          </p:txBody>
        </p:sp>
      </p:grpSp>
      <p:sp>
        <p:nvSpPr>
          <p:cNvPr id="36" name="文本框 35"/>
          <p:cNvSpPr txBox="1"/>
          <p:nvPr/>
        </p:nvSpPr>
        <p:spPr>
          <a:xfrm>
            <a:off x="2686875" y="195251"/>
            <a:ext cx="5557533" cy="523220"/>
          </a:xfrm>
          <a:prstGeom prst="rect">
            <a:avLst/>
          </a:prstGeom>
          <a:noFill/>
        </p:spPr>
        <p:txBody>
          <a:bodyPr wrap="square" rtlCol="0">
            <a:spAutoFit/>
          </a:bodyPr>
          <a:lstStyle/>
          <a:p>
            <a:r>
              <a:rPr lang="zh-CN" altLang="en-US" sz="2800" dirty="0" smtClean="0">
                <a:latin typeface="微软雅黑" panose="020B0503020204020204" pitchFamily="34" charset="-122"/>
                <a:ea typeface="微软雅黑" panose="020B0503020204020204" pitchFamily="34" charset="-122"/>
              </a:rPr>
              <a:t>第五章   资本</a:t>
            </a:r>
            <a:r>
              <a:rPr lang="zh-CN" altLang="en-US" sz="2800" dirty="0">
                <a:latin typeface="微软雅黑" panose="020B0503020204020204" pitchFamily="34" charset="-122"/>
                <a:ea typeface="微软雅黑" panose="020B0503020204020204" pitchFamily="34" charset="-122"/>
              </a:rPr>
              <a:t>成本与资本</a:t>
            </a:r>
            <a:r>
              <a:rPr lang="zh-CN" altLang="en-US" sz="2800" dirty="0" smtClean="0">
                <a:latin typeface="微软雅黑" panose="020B0503020204020204" pitchFamily="34" charset="-122"/>
                <a:ea typeface="微软雅黑" panose="020B0503020204020204" pitchFamily="34" charset="-122"/>
              </a:rPr>
              <a:t>结构</a:t>
            </a:r>
            <a:endParaRPr lang="zh-CN" altLang="en-US" sz="28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0-#ppt_w/2"/>
                                          </p:val>
                                        </p:tav>
                                        <p:tav tm="100000">
                                          <p:val>
                                            <p:strVal val="#ppt_x"/>
                                          </p:val>
                                        </p:tav>
                                      </p:tavLst>
                                    </p:anim>
                                    <p:anim calcmode="lin" valueType="num">
                                      <p:cBhvr additive="base">
                                        <p:cTn id="14"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8"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0-#ppt_w/2"/>
                                          </p:val>
                                        </p:tav>
                                        <p:tav tm="100000">
                                          <p:val>
                                            <p:strVal val="#ppt_x"/>
                                          </p:val>
                                        </p:tav>
                                      </p:tavLst>
                                    </p:anim>
                                    <p:anim calcmode="lin" valueType="num">
                                      <p:cBhvr additive="base">
                                        <p:cTn id="20" dur="500" fill="hold"/>
                                        <p:tgtEl>
                                          <p:spTgt spid="6"/>
                                        </p:tgtEl>
                                        <p:attrNameLst>
                                          <p:attrName>ppt_y</p:attrName>
                                        </p:attrNameLst>
                                      </p:cBhvr>
                                      <p:tavLst>
                                        <p:tav tm="0">
                                          <p:val>
                                            <p:strVal val="#ppt_y"/>
                                          </p:val>
                                        </p:tav>
                                        <p:tav tm="100000">
                                          <p:val>
                                            <p:strVal val="#ppt_y"/>
                                          </p:val>
                                        </p:tav>
                                      </p:tavLst>
                                    </p:anim>
                                  </p:childTnLst>
                                </p:cTn>
                              </p:par>
                            </p:childTnLst>
                          </p:cTn>
                        </p:par>
                        <p:par>
                          <p:cTn id="21" fill="hold">
                            <p:stCondLst>
                              <p:cond delay="500"/>
                            </p:stCondLst>
                            <p:childTnLst>
                              <p:par>
                                <p:cTn id="22" presetID="22" presetClass="entr" presetSubtype="8" fill="hold" grpId="0" nodeType="afterEffect">
                                  <p:stCondLst>
                                    <p:cond delay="0"/>
                                  </p:stCondLst>
                                  <p:childTnLst>
                                    <p:set>
                                      <p:cBhvr>
                                        <p:cTn id="23" dur="1" fill="hold">
                                          <p:stCondLst>
                                            <p:cond delay="0"/>
                                          </p:stCondLst>
                                        </p:cTn>
                                        <p:tgtEl>
                                          <p:spTgt spid="36"/>
                                        </p:tgtEl>
                                        <p:attrNameLst>
                                          <p:attrName>style.visibility</p:attrName>
                                        </p:attrNameLst>
                                      </p:cBhvr>
                                      <p:to>
                                        <p:strVal val="visible"/>
                                      </p:to>
                                    </p:set>
                                    <p:animEffect transition="in" filter="wipe(left)">
                                      <p:cBhvr>
                                        <p:cTn id="24"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a:xfrm>
            <a:off x="250826" y="1006079"/>
            <a:ext cx="5743575" cy="572690"/>
          </a:xfrm>
        </p:spPr>
        <p:txBody>
          <a:bodyPr/>
          <a:lstStyle/>
          <a:p>
            <a:pPr algn="l" eaLnBrk="1" hangingPunct="1"/>
            <a:r>
              <a:rPr lang="zh-CN" altLang="en-US" sz="2400" dirty="0"/>
              <a:t>（二）权益资本成本</a:t>
            </a:r>
          </a:p>
        </p:txBody>
      </p:sp>
      <p:sp>
        <p:nvSpPr>
          <p:cNvPr id="9220" name="Rectangle 10"/>
          <p:cNvSpPr>
            <a:spLocks noChangeArrowheads="1"/>
          </p:cNvSpPr>
          <p:nvPr/>
        </p:nvSpPr>
        <p:spPr bwMode="gray">
          <a:xfrm>
            <a:off x="2555776" y="186460"/>
            <a:ext cx="6019800" cy="5726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r>
              <a:rPr lang="zh-CN" altLang="en-US" sz="2800" dirty="0">
                <a:solidFill>
                  <a:srgbClr val="0000FF"/>
                </a:solidFill>
                <a:latin typeface="华文行楷" pitchFamily="2" charset="-122"/>
                <a:ea typeface="华文行楷" pitchFamily="2" charset="-122"/>
              </a:rPr>
              <a:t>二、个别资本成本的计算</a:t>
            </a:r>
          </a:p>
        </p:txBody>
      </p:sp>
      <p:sp>
        <p:nvSpPr>
          <p:cNvPr id="9221" name="Rectangle 12"/>
          <p:cNvSpPr>
            <a:spLocks noChangeArrowheads="1"/>
          </p:cNvSpPr>
          <p:nvPr/>
        </p:nvSpPr>
        <p:spPr bwMode="auto">
          <a:xfrm>
            <a:off x="0" y="2173040"/>
            <a:ext cx="18473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pPr eaLnBrk="1" hangingPunct="1"/>
            <a:endParaRPr lang="zh-CN" altLang="en-US"/>
          </a:p>
        </p:txBody>
      </p:sp>
      <p:sp>
        <p:nvSpPr>
          <p:cNvPr id="9223" name="Rectangle 14"/>
          <p:cNvSpPr>
            <a:spLocks noChangeArrowheads="1"/>
          </p:cNvSpPr>
          <p:nvPr/>
        </p:nvSpPr>
        <p:spPr bwMode="auto">
          <a:xfrm>
            <a:off x="323528" y="1742152"/>
            <a:ext cx="7560840"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algn="just" eaLnBrk="1" hangingPunct="1"/>
            <a:r>
              <a:rPr lang="zh-CN" altLang="en-US" sz="2000" b="0" dirty="0">
                <a:latin typeface="黑体" panose="02010609060101010101" pitchFamily="49" charset="-122"/>
                <a:ea typeface="黑体" panose="02010609060101010101" pitchFamily="49" charset="-122"/>
                <a:cs typeface="Courier New" pitchFamily="49" charset="0"/>
              </a:rPr>
              <a:t>    企业向股东支付的股利是在缴完所得税后的净利润支付的，因此，</a:t>
            </a:r>
            <a:r>
              <a:rPr lang="zh-CN" altLang="en-US" sz="2000" b="0" dirty="0">
                <a:solidFill>
                  <a:srgbClr val="FF0000"/>
                </a:solidFill>
                <a:latin typeface="黑体" panose="02010609060101010101" pitchFamily="49" charset="-122"/>
                <a:ea typeface="黑体" panose="02010609060101010101" pitchFamily="49" charset="-122"/>
                <a:cs typeface="Courier New" pitchFamily="49" charset="0"/>
              </a:rPr>
              <a:t>股利的支付并没有抵减所得税的效应</a:t>
            </a:r>
            <a:r>
              <a:rPr lang="zh-CN" altLang="en-US" sz="2000" b="0" dirty="0">
                <a:latin typeface="黑体" panose="02010609060101010101" pitchFamily="49" charset="-122"/>
                <a:ea typeface="黑体" panose="02010609060101010101" pitchFamily="49" charset="-122"/>
                <a:cs typeface="Courier New" pitchFamily="49" charset="0"/>
              </a:rPr>
              <a:t>。</a:t>
            </a:r>
            <a:endParaRPr lang="en-US" altLang="zh-CN" sz="2000" b="0" dirty="0">
              <a:latin typeface="黑体" panose="02010609060101010101" pitchFamily="49" charset="-122"/>
              <a:ea typeface="黑体" panose="02010609060101010101" pitchFamily="49" charset="-122"/>
              <a:cs typeface="Courier New" pitchFamily="49" charset="0"/>
            </a:endParaRPr>
          </a:p>
          <a:p>
            <a:pPr algn="just" eaLnBrk="1" hangingPunct="1"/>
            <a:r>
              <a:rPr lang="en-US" altLang="zh-CN" sz="2000" b="0" dirty="0">
                <a:latin typeface="黑体" panose="02010609060101010101" pitchFamily="49" charset="-122"/>
                <a:ea typeface="黑体" panose="02010609060101010101" pitchFamily="49" charset="-122"/>
                <a:cs typeface="Courier New" pitchFamily="49" charset="0"/>
              </a:rPr>
              <a:t>    </a:t>
            </a:r>
            <a:r>
              <a:rPr lang="zh-CN" altLang="en-US" sz="2000" b="0" dirty="0">
                <a:latin typeface="黑体" panose="02010609060101010101" pitchFamily="49" charset="-122"/>
                <a:ea typeface="黑体" panose="02010609060101010101" pitchFamily="49" charset="-122"/>
                <a:cs typeface="Courier New" pitchFamily="49" charset="0"/>
              </a:rPr>
              <a:t>企业权益资本成本主要包括优先股资本成本、普通股资本成本及留存收益资本成本。</a:t>
            </a:r>
            <a:endParaRPr lang="zh-CN" altLang="en-US" sz="2000" b="0" dirty="0">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3059222196"/>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7" name="Rectangle 3"/>
          <p:cNvSpPr>
            <a:spLocks noGrp="1" noChangeArrowheads="1"/>
          </p:cNvSpPr>
          <p:nvPr>
            <p:ph type="body" idx="1"/>
          </p:nvPr>
        </p:nvSpPr>
        <p:spPr>
          <a:xfrm>
            <a:off x="323528" y="1275606"/>
            <a:ext cx="8424936" cy="3168352"/>
          </a:xfrm>
        </p:spPr>
        <p:txBody>
          <a:bodyPr/>
          <a:lstStyle/>
          <a:p>
            <a:pPr lvl="0" algn="just">
              <a:lnSpc>
                <a:spcPct val="100000"/>
              </a:lnSpc>
              <a:spcBef>
                <a:spcPts val="0"/>
              </a:spcBef>
              <a:spcAft>
                <a:spcPts val="0"/>
              </a:spcAft>
              <a:buClr>
                <a:srgbClr val="003399"/>
              </a:buClr>
            </a:pPr>
            <a:r>
              <a:rPr lang="zh-CN" altLang="en-US" sz="2000" b="0" dirty="0">
                <a:solidFill>
                  <a:srgbClr val="0070C0"/>
                </a:solidFill>
              </a:rPr>
              <a:t>第三步确定公司的最优资本结构</a:t>
            </a:r>
            <a:endParaRPr lang="en-US" altLang="zh-CN" sz="2000" b="0" dirty="0"/>
          </a:p>
          <a:p>
            <a:pPr algn="just">
              <a:lnSpc>
                <a:spcPct val="100000"/>
              </a:lnSpc>
              <a:spcBef>
                <a:spcPts val="0"/>
              </a:spcBef>
              <a:spcAft>
                <a:spcPts val="0"/>
              </a:spcAft>
            </a:pPr>
            <a:r>
              <a:rPr lang="zh-CN" altLang="en-US" sz="2000" b="0" dirty="0"/>
              <a:t>       从表</a:t>
            </a:r>
            <a:r>
              <a:rPr lang="en-US" altLang="zh-CN" sz="2000" b="0" dirty="0"/>
              <a:t>6</a:t>
            </a:r>
            <a:r>
              <a:rPr lang="zh-CN" altLang="en-US" sz="2000" b="0" dirty="0"/>
              <a:t>－</a:t>
            </a:r>
            <a:r>
              <a:rPr lang="en-US" altLang="zh-CN" sz="2000" b="0" dirty="0"/>
              <a:t>8</a:t>
            </a:r>
            <a:r>
              <a:rPr lang="zh-CN" altLang="en-US" sz="2000" b="0" dirty="0"/>
              <a:t>中可以看到；当公司</a:t>
            </a:r>
            <a:r>
              <a:rPr lang="zh-CN" altLang="en-US" sz="2000" b="0" dirty="0">
                <a:solidFill>
                  <a:srgbClr val="FF0000"/>
                </a:solidFill>
              </a:rPr>
              <a:t>没有负债</a:t>
            </a:r>
            <a:r>
              <a:rPr lang="zh-CN" altLang="en-US" sz="2000" b="0" dirty="0"/>
              <a:t>时</a:t>
            </a:r>
            <a:r>
              <a:rPr lang="en-US" altLang="zh-CN" sz="2000" b="0" dirty="0"/>
              <a:t>,</a:t>
            </a:r>
            <a:r>
              <a:rPr lang="zh-CN" altLang="en-US" sz="2000" b="0" dirty="0"/>
              <a:t>公司的总价值就是其</a:t>
            </a:r>
            <a:r>
              <a:rPr lang="zh-CN" altLang="en-US" sz="2000" b="0" dirty="0">
                <a:solidFill>
                  <a:srgbClr val="0070C0"/>
                </a:solidFill>
              </a:rPr>
              <a:t>原有普通股股票的价值</a:t>
            </a:r>
            <a:r>
              <a:rPr lang="en-US" altLang="zh-CN" sz="2000" b="0" dirty="0"/>
              <a:t>,</a:t>
            </a:r>
            <a:r>
              <a:rPr lang="zh-CN" altLang="en-US" sz="2000" b="0" dirty="0"/>
              <a:t>其</a:t>
            </a:r>
            <a:r>
              <a:rPr lang="zh-CN" altLang="en-US" sz="2000" b="0" dirty="0">
                <a:solidFill>
                  <a:srgbClr val="0070C0"/>
                </a:solidFill>
              </a:rPr>
              <a:t>综合资本成本</a:t>
            </a:r>
            <a:r>
              <a:rPr lang="zh-CN" altLang="en-US" sz="2000" b="0" dirty="0"/>
              <a:t>也就是</a:t>
            </a:r>
            <a:r>
              <a:rPr lang="zh-CN" altLang="en-US" sz="2000" b="0" dirty="0">
                <a:solidFill>
                  <a:srgbClr val="0070C0"/>
                </a:solidFill>
              </a:rPr>
              <a:t>普通股的资本成本</a:t>
            </a:r>
            <a:r>
              <a:rPr lang="zh-CN" altLang="en-US" sz="2000" b="0" dirty="0"/>
              <a:t>。</a:t>
            </a:r>
            <a:endParaRPr lang="en-US" altLang="zh-CN" sz="2000" b="0" dirty="0"/>
          </a:p>
          <a:p>
            <a:pPr algn="just">
              <a:lnSpc>
                <a:spcPct val="100000"/>
              </a:lnSpc>
              <a:spcBef>
                <a:spcPts val="0"/>
              </a:spcBef>
              <a:spcAft>
                <a:spcPts val="0"/>
              </a:spcAft>
            </a:pPr>
            <a:r>
              <a:rPr lang="zh-CN" altLang="en-US" sz="2000" b="0" dirty="0"/>
              <a:t>当公司在总资本中</a:t>
            </a:r>
            <a:r>
              <a:rPr lang="zh-CN" altLang="en-US" sz="2000" b="0" dirty="0">
                <a:solidFill>
                  <a:srgbClr val="FF0000"/>
                </a:solidFill>
              </a:rPr>
              <a:t>逐步增加负债</a:t>
            </a:r>
            <a:r>
              <a:rPr lang="zh-CN" altLang="en-US" sz="2000" b="0" dirty="0"/>
              <a:t>的比重</a:t>
            </a:r>
            <a:r>
              <a:rPr lang="en-US" altLang="zh-CN" sz="2000" b="0" dirty="0"/>
              <a:t>,</a:t>
            </a:r>
            <a:r>
              <a:rPr lang="zh-CN" altLang="en-US" sz="2000" b="0" dirty="0">
                <a:solidFill>
                  <a:srgbClr val="FF0000"/>
                </a:solidFill>
              </a:rPr>
              <a:t>降低股票的比重</a:t>
            </a:r>
            <a:r>
              <a:rPr lang="zh-CN" altLang="en-US" sz="2000" b="0" dirty="0"/>
              <a:t>时</a:t>
            </a:r>
            <a:r>
              <a:rPr lang="en-US" altLang="zh-CN" sz="2000" b="0" dirty="0"/>
              <a:t>,</a:t>
            </a:r>
            <a:r>
              <a:rPr lang="zh-CN" altLang="en-US" sz="2000" b="0" dirty="0"/>
              <a:t>随着负债的增加使</a:t>
            </a:r>
            <a:r>
              <a:rPr lang="zh-CN" altLang="en-US" sz="2000" b="0" dirty="0">
                <a:solidFill>
                  <a:srgbClr val="FF0000"/>
                </a:solidFill>
              </a:rPr>
              <a:t>公司价值逐步上升</a:t>
            </a:r>
            <a:r>
              <a:rPr lang="en-US" altLang="zh-CN" sz="2000" b="0" dirty="0"/>
              <a:t>,</a:t>
            </a:r>
            <a:r>
              <a:rPr lang="zh-CN" altLang="en-US" sz="2000" b="0" dirty="0">
                <a:solidFill>
                  <a:srgbClr val="FF0000"/>
                </a:solidFill>
              </a:rPr>
              <a:t>综合资本成本逐步下降</a:t>
            </a:r>
            <a:r>
              <a:rPr lang="en-US" altLang="zh-CN" sz="2000" b="0" dirty="0"/>
              <a:t>,</a:t>
            </a:r>
            <a:r>
              <a:rPr lang="zh-CN" altLang="en-US" sz="2000" b="0" dirty="0"/>
              <a:t>在</a:t>
            </a:r>
            <a:r>
              <a:rPr lang="zh-CN" altLang="en-US" sz="2000" dirty="0">
                <a:latin typeface="微软雅黑" panose="020B0503020204020204" pitchFamily="34" charset="-122"/>
                <a:ea typeface="微软雅黑" panose="020B0503020204020204" pitchFamily="34" charset="-122"/>
              </a:rPr>
              <a:t>负债资本达到</a:t>
            </a:r>
            <a:r>
              <a:rPr lang="en-US" altLang="zh-CN" sz="2000" dirty="0">
                <a:latin typeface="微软雅黑" panose="020B0503020204020204" pitchFamily="34" charset="-122"/>
                <a:ea typeface="微软雅黑" panose="020B0503020204020204" pitchFamily="34" charset="-122"/>
              </a:rPr>
              <a:t>600</a:t>
            </a:r>
            <a:r>
              <a:rPr lang="zh-CN" altLang="en-US" sz="2000" dirty="0">
                <a:latin typeface="微软雅黑" panose="020B0503020204020204" pitchFamily="34" charset="-122"/>
                <a:ea typeface="微软雅黑" panose="020B0503020204020204" pitchFamily="34" charset="-122"/>
              </a:rPr>
              <a:t>万元时</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公司总价值最大</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综合资本成本最低</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负债资本超过</a:t>
            </a:r>
            <a:r>
              <a:rPr lang="en-US" altLang="zh-CN" sz="2000" dirty="0">
                <a:latin typeface="微软雅黑" panose="020B0503020204020204" pitchFamily="34" charset="-122"/>
                <a:ea typeface="微软雅黑" panose="020B0503020204020204" pitchFamily="34" charset="-122"/>
              </a:rPr>
              <a:t>600</a:t>
            </a:r>
            <a:r>
              <a:rPr lang="zh-CN" altLang="en-US" sz="2000" dirty="0">
                <a:latin typeface="微软雅黑" panose="020B0503020204020204" pitchFamily="34" charset="-122"/>
                <a:ea typeface="微软雅黑" panose="020B0503020204020204" pitchFamily="34" charset="-122"/>
              </a:rPr>
              <a:t>万元后</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公司总价值开始下降</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综合资本成本开始上升</a:t>
            </a:r>
            <a:r>
              <a:rPr lang="zh-CN" altLang="en-US" sz="2000" b="0" dirty="0"/>
              <a:t>。</a:t>
            </a:r>
            <a:endParaRPr lang="en-US" altLang="zh-CN" sz="2000" b="0" dirty="0"/>
          </a:p>
          <a:p>
            <a:pPr algn="just">
              <a:lnSpc>
                <a:spcPct val="100000"/>
              </a:lnSpc>
              <a:spcBef>
                <a:spcPts val="0"/>
              </a:spcBef>
              <a:spcAft>
                <a:spcPts val="0"/>
              </a:spcAft>
            </a:pPr>
            <a:r>
              <a:rPr lang="en-US" altLang="zh-CN" sz="2000" b="0" dirty="0"/>
              <a:t>      </a:t>
            </a:r>
            <a:r>
              <a:rPr lang="zh-CN" altLang="en-US" sz="2000" b="0" dirty="0"/>
              <a:t>因此</a:t>
            </a:r>
            <a:r>
              <a:rPr lang="en-US" altLang="zh-CN" sz="2000" b="0" dirty="0"/>
              <a:t>,</a:t>
            </a:r>
            <a:r>
              <a:rPr lang="zh-CN" altLang="en-US" sz="2000" b="0" dirty="0">
                <a:solidFill>
                  <a:srgbClr val="FF0000"/>
                </a:solidFill>
              </a:rPr>
              <a:t>负债资本为</a:t>
            </a:r>
            <a:r>
              <a:rPr lang="en-US" altLang="zh-CN" sz="2000" b="0" dirty="0">
                <a:solidFill>
                  <a:srgbClr val="FF0000"/>
                </a:solidFill>
              </a:rPr>
              <a:t>600</a:t>
            </a:r>
            <a:r>
              <a:rPr lang="zh-CN" altLang="en-US" sz="2000" b="0" dirty="0">
                <a:solidFill>
                  <a:srgbClr val="FF0000"/>
                </a:solidFill>
              </a:rPr>
              <a:t>万元时的资本结构是该公司的最佳资本结构，这个时候资本成本最低，达到</a:t>
            </a:r>
            <a:r>
              <a:rPr lang="en-US" altLang="zh-CN" sz="2000" b="0" dirty="0">
                <a:solidFill>
                  <a:srgbClr val="FF0000"/>
                </a:solidFill>
              </a:rPr>
              <a:t>13.36%</a:t>
            </a:r>
            <a:r>
              <a:rPr lang="zh-CN" altLang="en-US" sz="2000" b="0" dirty="0"/>
              <a:t>。</a:t>
            </a:r>
            <a:endParaRPr lang="zh-CN" altLang="zh-CN" sz="2000" b="0" dirty="0"/>
          </a:p>
        </p:txBody>
      </p:sp>
      <p:sp>
        <p:nvSpPr>
          <p:cNvPr id="7" name="Rectangle 2"/>
          <p:cNvSpPr>
            <a:spLocks noGrp="1" noChangeArrowheads="1"/>
          </p:cNvSpPr>
          <p:nvPr>
            <p:ph type="title"/>
          </p:nvPr>
        </p:nvSpPr>
        <p:spPr>
          <a:xfrm>
            <a:off x="1908175" y="195263"/>
            <a:ext cx="6408738" cy="572691"/>
          </a:xfrm>
        </p:spPr>
        <p:txBody>
          <a:bodyPr/>
          <a:lstStyle/>
          <a:p>
            <a:pPr eaLnBrk="1" hangingPunct="1"/>
            <a:r>
              <a:rPr lang="zh-CN" altLang="en-US" sz="3200" dirty="0" smtClean="0"/>
              <a:t>三、最佳资本结构决策方法</a:t>
            </a:r>
            <a:endParaRPr lang="zh-CN" altLang="en-US" sz="3200" dirty="0"/>
          </a:p>
        </p:txBody>
      </p:sp>
    </p:spTree>
    <p:extLst>
      <p:ext uri="{BB962C8B-B14F-4D97-AF65-F5344CB8AC3E}">
        <p14:creationId xmlns:p14="http://schemas.microsoft.com/office/powerpoint/2010/main" val="2830393455"/>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F808657-932C-91A6-BA17-4C2742446D00}"/>
              </a:ext>
            </a:extLst>
          </p:cNvPr>
          <p:cNvSpPr>
            <a:spLocks noGrp="1"/>
          </p:cNvSpPr>
          <p:nvPr>
            <p:ph type="title"/>
          </p:nvPr>
        </p:nvSpPr>
        <p:spPr/>
        <p:txBody>
          <a:bodyPr/>
          <a:lstStyle/>
          <a:p>
            <a:pPr algn="l"/>
            <a:r>
              <a:rPr lang="zh-CN" altLang="en-US" dirty="0"/>
              <a:t>财务管理案例</a:t>
            </a:r>
          </a:p>
        </p:txBody>
      </p:sp>
      <p:sp>
        <p:nvSpPr>
          <p:cNvPr id="5" name="文本框 4">
            <a:extLst>
              <a:ext uri="{FF2B5EF4-FFF2-40B4-BE49-F238E27FC236}">
                <a16:creationId xmlns:a16="http://schemas.microsoft.com/office/drawing/2014/main" id="{D2C11B6E-09B7-F314-AAA0-7247892154F2}"/>
              </a:ext>
            </a:extLst>
          </p:cNvPr>
          <p:cNvSpPr txBox="1"/>
          <p:nvPr/>
        </p:nvSpPr>
        <p:spPr>
          <a:xfrm>
            <a:off x="215516" y="771550"/>
            <a:ext cx="8820980" cy="3406766"/>
          </a:xfrm>
          <a:prstGeom prst="rect">
            <a:avLst/>
          </a:prstGeom>
          <a:noFill/>
        </p:spPr>
        <p:txBody>
          <a:bodyPr wrap="square">
            <a:spAutoFit/>
          </a:bodyPr>
          <a:lstStyle/>
          <a:p>
            <a:pPr indent="266700" algn="ctr">
              <a:lnSpc>
                <a:spcPts val="2000"/>
              </a:lnSpc>
            </a:pPr>
            <a:r>
              <a:rPr lang="zh-CN" altLang="zh-CN" sz="1400" b="1" kern="100" dirty="0">
                <a:effectLst/>
                <a:latin typeface="等线" panose="02010600030101010101" pitchFamily="2" charset="-122"/>
                <a:ea typeface="黑体" panose="02010609060101010101" pitchFamily="49" charset="-122"/>
                <a:cs typeface="黑体" panose="02010609060101010101" pitchFamily="49" charset="-122"/>
              </a:rPr>
              <a:t>中国重工参与债转股</a:t>
            </a:r>
            <a:endParaRPr lang="zh-CN" altLang="zh-CN" sz="1400" kern="100" dirty="0">
              <a:effectLst/>
              <a:latin typeface="等线" panose="02010600030101010101" pitchFamily="2" charset="-122"/>
              <a:ea typeface="等线" panose="02010600030101010101" pitchFamily="2" charset="-122"/>
              <a:cs typeface="Times New Roman" panose="02020603050405020304" pitchFamily="18" charset="0"/>
            </a:endParaRPr>
          </a:p>
          <a:p>
            <a:pPr indent="266700" algn="just">
              <a:lnSpc>
                <a:spcPts val="2000"/>
              </a:lnSpc>
            </a:pPr>
            <a:r>
              <a:rPr lang="en-US" altLang="zh-CN" sz="1400" kern="100" dirty="0">
                <a:effectLst/>
                <a:latin typeface="Times New Roman" panose="02020603050405020304" pitchFamily="18" charset="0"/>
                <a:ea typeface="宋体" panose="02010600030101010101" pitchFamily="2" charset="-122"/>
                <a:cs typeface="Times New Roman" panose="02020603050405020304" pitchFamily="18" charset="0"/>
              </a:rPr>
              <a:t> </a:t>
            </a:r>
            <a:r>
              <a:rPr lang="zh-CN" altLang="zh-CN" sz="1400" kern="100" dirty="0">
                <a:effectLst/>
                <a:latin typeface="Times New Roman" panose="02020603050405020304" pitchFamily="18" charset="0"/>
                <a:ea typeface="宋体" panose="02010600030101010101" pitchFamily="2" charset="-122"/>
                <a:cs typeface="Times New Roman" panose="02020603050405020304" pitchFamily="18" charset="0"/>
              </a:rPr>
              <a:t>中国重工全称为中国船舶重工股份有限公司，是中国船舶重工集团公司（以下简称“中船重工”）旗下上市公司。船舶行业是现代综合性产业，不仅关乎国防安全，而且对国民经济发展起到巨大推动作用。国家多次发文支持船舶行业，但是船舶行业形势受国际经济环境影响较大。中国重工虽然由于行业周期性波动使得经营遇到困难，表现弱势，但是其未来发展前景广阔。随着“蓝水战略”的提出，我国开始集中力量推进海军建设，中国重工将长期受益于我国大力发展现代化海军的政策，其满足市场化债转股的条件，可以实施债转股。</a:t>
            </a:r>
            <a:endParaRPr lang="zh-CN" altLang="zh-CN" sz="1400" kern="100" dirty="0">
              <a:effectLst/>
              <a:latin typeface="等线" panose="02010600030101010101" pitchFamily="2" charset="-122"/>
              <a:ea typeface="等线" panose="02010600030101010101" pitchFamily="2" charset="-122"/>
              <a:cs typeface="Times New Roman" panose="02020603050405020304" pitchFamily="18" charset="0"/>
            </a:endParaRPr>
          </a:p>
          <a:p>
            <a:pPr indent="266700" algn="just">
              <a:lnSpc>
                <a:spcPts val="2000"/>
              </a:lnSpc>
            </a:pPr>
            <a:r>
              <a:rPr lang="en-US" altLang="zh-CN" sz="1400" kern="100" dirty="0">
                <a:effectLst/>
                <a:latin typeface="Times New Roman" panose="02020603050405020304" pitchFamily="18" charset="0"/>
                <a:ea typeface="宋体" panose="02010600030101010101" pitchFamily="2" charset="-122"/>
                <a:cs typeface="Times New Roman" panose="02020603050405020304" pitchFamily="18" charset="0"/>
              </a:rPr>
              <a:t> </a:t>
            </a:r>
            <a:r>
              <a:rPr lang="zh-CN" altLang="zh-CN" sz="1400" kern="100" dirty="0">
                <a:effectLst/>
                <a:latin typeface="Times New Roman" panose="02020603050405020304" pitchFamily="18" charset="0"/>
                <a:ea typeface="宋体" panose="02010600030101010101" pitchFamily="2" charset="-122"/>
                <a:cs typeface="Times New Roman" panose="02020603050405020304" pitchFamily="18" charset="0"/>
              </a:rPr>
              <a:t>中国重工采用的是“两步走”模式实施债转股，第一步是“子公司层面实施债转股”，该步骤解决了债权和股权的转换问题，</a:t>
            </a:r>
            <a:r>
              <a:rPr lang="en-US" altLang="zh-CN" sz="1400" kern="100" dirty="0">
                <a:effectLst/>
                <a:latin typeface="Times New Roman" panose="02020603050405020304" pitchFamily="18" charset="0"/>
                <a:ea typeface="宋体" panose="02010600030101010101" pitchFamily="2" charset="-122"/>
                <a:cs typeface="Times New Roman" panose="02020603050405020304" pitchFamily="18" charset="0"/>
              </a:rPr>
              <a:t>8</a:t>
            </a:r>
            <a:r>
              <a:rPr lang="zh-CN" altLang="zh-CN" sz="1400" kern="100" dirty="0">
                <a:effectLst/>
                <a:latin typeface="Times New Roman" panose="02020603050405020304" pitchFamily="18" charset="0"/>
                <a:ea typeface="宋体" panose="02010600030101010101" pitchFamily="2" charset="-122"/>
                <a:cs typeface="Times New Roman" panose="02020603050405020304" pitchFamily="18" charset="0"/>
              </a:rPr>
              <a:t>家投资机构直接以债权转为子公司和现金增资子公司偿还债务。第二步是“非上市子公司股权转为上市母公司股权”，该步骤帮助参与债转股的</a:t>
            </a:r>
            <a:r>
              <a:rPr lang="en-US" altLang="zh-CN" sz="1400" kern="100" dirty="0">
                <a:effectLst/>
                <a:latin typeface="Times New Roman" panose="02020603050405020304" pitchFamily="18" charset="0"/>
                <a:ea typeface="宋体" panose="02010600030101010101" pitchFamily="2" charset="-122"/>
                <a:cs typeface="Times New Roman" panose="02020603050405020304" pitchFamily="18" charset="0"/>
              </a:rPr>
              <a:t>8</a:t>
            </a:r>
            <a:r>
              <a:rPr lang="zh-CN" altLang="zh-CN" sz="1400" kern="100" dirty="0">
                <a:effectLst/>
                <a:latin typeface="Times New Roman" panose="02020603050405020304" pitchFamily="18" charset="0"/>
                <a:ea typeface="宋体" panose="02010600030101010101" pitchFamily="2" charset="-122"/>
                <a:cs typeface="Times New Roman" panose="02020603050405020304" pitchFamily="18" charset="0"/>
              </a:rPr>
              <a:t>家投资机构顺利实现股权退出。</a:t>
            </a:r>
            <a:endParaRPr lang="zh-CN" altLang="zh-CN" sz="1400" kern="100" dirty="0">
              <a:effectLst/>
              <a:latin typeface="等线" panose="02010600030101010101" pitchFamily="2" charset="-122"/>
              <a:ea typeface="等线" panose="02010600030101010101" pitchFamily="2" charset="-122"/>
              <a:cs typeface="Times New Roman" panose="02020603050405020304" pitchFamily="18" charset="0"/>
            </a:endParaRPr>
          </a:p>
          <a:p>
            <a:pPr indent="266700" algn="just">
              <a:lnSpc>
                <a:spcPts val="2000"/>
              </a:lnSpc>
            </a:pPr>
            <a:r>
              <a:rPr lang="en-US" altLang="zh-CN" sz="1400" kern="100" dirty="0">
                <a:effectLst/>
                <a:latin typeface="Times New Roman" panose="02020603050405020304" pitchFamily="18" charset="0"/>
                <a:ea typeface="宋体" panose="02010600030101010101" pitchFamily="2" charset="-122"/>
                <a:cs typeface="Times New Roman" panose="02020603050405020304" pitchFamily="18" charset="0"/>
              </a:rPr>
              <a:t> </a:t>
            </a:r>
            <a:r>
              <a:rPr lang="zh-CN" altLang="zh-CN" sz="1400" kern="100" dirty="0">
                <a:effectLst/>
                <a:latin typeface="Times New Roman" panose="02020603050405020304" pitchFamily="18" charset="0"/>
                <a:ea typeface="宋体" panose="02010600030101010101" pitchFamily="2" charset="-122"/>
                <a:cs typeface="Times New Roman" panose="02020603050405020304" pitchFamily="18" charset="0"/>
              </a:rPr>
              <a:t>分析人士认为，对于资产规模非常大且资产负债率高的企业而言，融资不足以将资产负债率下降至理想水平。而开展市场化债转股可以满足降低企业杠杆率的要求，企业财务负担得以减轻。另外，债转股工作中，市场是主要的调节主体，股权退出方面应该尊重市场的选择。否则，就容易造成股权机构的损失，进而降低其参与意愿。</a:t>
            </a:r>
            <a:endParaRPr lang="zh-CN" altLang="zh-CN" sz="1400" kern="100" dirty="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7" name="文本框 6">
            <a:extLst>
              <a:ext uri="{FF2B5EF4-FFF2-40B4-BE49-F238E27FC236}">
                <a16:creationId xmlns:a16="http://schemas.microsoft.com/office/drawing/2014/main" id="{4C44DFC9-4818-CFB9-CFD4-6D617D9F26E0}"/>
              </a:ext>
            </a:extLst>
          </p:cNvPr>
          <p:cNvSpPr txBox="1"/>
          <p:nvPr/>
        </p:nvSpPr>
        <p:spPr>
          <a:xfrm>
            <a:off x="323528" y="4178316"/>
            <a:ext cx="8712968" cy="830997"/>
          </a:xfrm>
          <a:prstGeom prst="rect">
            <a:avLst/>
          </a:prstGeom>
          <a:noFill/>
        </p:spPr>
        <p:txBody>
          <a:bodyPr wrap="square">
            <a:spAutoFit/>
          </a:bodyPr>
          <a:lstStyle/>
          <a:p>
            <a:r>
              <a:rPr lang="zh-CN" altLang="en-US" sz="1600" dirty="0">
                <a:solidFill>
                  <a:srgbClr val="FF0000"/>
                </a:solidFill>
              </a:rPr>
              <a:t>案例启示：</a:t>
            </a:r>
            <a:r>
              <a:rPr lang="zh-CN" altLang="en-US" sz="1600" dirty="0">
                <a:solidFill>
                  <a:srgbClr val="7030A0"/>
                </a:solidFill>
              </a:rPr>
              <a:t>企业举借债务会提高财务杠杆的作用，但是也会加大财务风险。因此，在企业资本结构中，债务比率不能应当过大，企业应当适时的调整负债与股东权益的比重，寻求使得资本成本最低，从而确定最佳资本结构。</a:t>
            </a:r>
          </a:p>
        </p:txBody>
      </p:sp>
    </p:spTree>
    <p:extLst>
      <p:ext uri="{BB962C8B-B14F-4D97-AF65-F5344CB8AC3E}">
        <p14:creationId xmlns:p14="http://schemas.microsoft.com/office/powerpoint/2010/main" val="393674196"/>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8" name="矩形 31747"/>
          <p:cNvSpPr/>
          <p:nvPr/>
        </p:nvSpPr>
        <p:spPr>
          <a:xfrm>
            <a:off x="1385888" y="1762125"/>
            <a:ext cx="3886200" cy="514350"/>
          </a:xfrm>
          <a:prstGeom prst="rect">
            <a:avLst/>
          </a:prstGeom>
        </p:spPr>
        <p:txBody>
          <a:bodyPr wrap="none" fromWordArt="1">
            <a:prstTxWarp prst="textDeflate">
              <a:avLst>
                <a:gd name="adj" fmla="val 0"/>
              </a:avLst>
            </a:prstTxWarp>
            <a:normAutofit fontScale="85000" lnSpcReduction="20000"/>
          </a:bodyPr>
          <a:lstStyle/>
          <a:p>
            <a:pPr algn="ctr" defTabSz="342900" eaLnBrk="1" fontAlgn="auto" hangingPunct="1">
              <a:spcBef>
                <a:spcPts val="0"/>
              </a:spcBef>
              <a:spcAft>
                <a:spcPts val="0"/>
              </a:spcAft>
            </a:pPr>
            <a:r>
              <a:rPr lang="zh-CN" altLang="en-US" sz="4050" dirty="0">
                <a:ln w="25400" cap="flat" cmpd="sng">
                  <a:solidFill>
                    <a:srgbClr val="FFFFFF"/>
                  </a:solidFill>
                  <a:prstDash val="solid"/>
                  <a:headEnd type="none" w="med" len="med"/>
                  <a:tailEnd type="none" w="med" len="med"/>
                </a:ln>
                <a:solidFill>
                  <a:srgbClr val="7030A0"/>
                </a:solidFill>
                <a:effectLst>
                  <a:outerShdw dist="71842" dir="2699999" algn="ctr" rotWithShape="0">
                    <a:srgbClr val="000000">
                      <a:alpha val="50000"/>
                    </a:srgbClr>
                  </a:outerShdw>
                </a:effectLst>
                <a:latin typeface="Verdana" panose="020B0604030504040204" pitchFamily="34" charset="0"/>
                <a:ea typeface="Verdana" panose="020B0604030504040204" pitchFamily="34" charset="0"/>
              </a:rPr>
              <a:t>Thank You!</a:t>
            </a:r>
          </a:p>
        </p:txBody>
      </p:sp>
    </p:spTree>
    <p:extLst>
      <p:ext uri="{BB962C8B-B14F-4D97-AF65-F5344CB8AC3E}">
        <p14:creationId xmlns:p14="http://schemas.microsoft.com/office/powerpoint/2010/main" val="175424464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7171" name="Rectangle 3"/>
              <p:cNvSpPr>
                <a:spLocks noGrp="1" noChangeArrowheads="1"/>
              </p:cNvSpPr>
              <p:nvPr>
                <p:ph type="body" idx="1"/>
              </p:nvPr>
            </p:nvSpPr>
            <p:spPr>
              <a:xfrm>
                <a:off x="179512" y="1376672"/>
                <a:ext cx="8496944" cy="3476922"/>
              </a:xfrm>
            </p:spPr>
            <p:txBody>
              <a:bodyPr/>
              <a:lstStyle/>
              <a:p>
                <a:pPr algn="just">
                  <a:lnSpc>
                    <a:spcPct val="100000"/>
                  </a:lnSpc>
                  <a:spcBef>
                    <a:spcPts val="0"/>
                  </a:spcBef>
                  <a:spcAft>
                    <a:spcPts val="0"/>
                  </a:spcAft>
                </a:pPr>
                <a:r>
                  <a:rPr lang="zh-CN" altLang="en-US" sz="2000" dirty="0">
                    <a:solidFill>
                      <a:srgbClr val="FF0000"/>
                    </a:solidFill>
                    <a:latin typeface="黑体" panose="02010609060101010101" pitchFamily="49" charset="-122"/>
                    <a:ea typeface="黑体" panose="02010609060101010101" pitchFamily="49" charset="-122"/>
                  </a:rPr>
                  <a:t>（</a:t>
                </a:r>
                <a:r>
                  <a:rPr lang="en-US" altLang="zh-CN" sz="2000" dirty="0">
                    <a:solidFill>
                      <a:srgbClr val="FF0000"/>
                    </a:solidFill>
                    <a:latin typeface="黑体" panose="02010609060101010101" pitchFamily="49" charset="-122"/>
                    <a:ea typeface="黑体" panose="02010609060101010101" pitchFamily="49" charset="-122"/>
                  </a:rPr>
                  <a:t>1</a:t>
                </a:r>
                <a:r>
                  <a:rPr lang="zh-CN" altLang="en-US" sz="2000" dirty="0">
                    <a:solidFill>
                      <a:srgbClr val="FF0000"/>
                    </a:solidFill>
                    <a:latin typeface="黑体" panose="02010609060101010101" pitchFamily="49" charset="-122"/>
                    <a:ea typeface="黑体" panose="02010609060101010101" pitchFamily="49" charset="-122"/>
                  </a:rPr>
                  <a:t>）固定股利增长模型</a:t>
                </a:r>
                <a:r>
                  <a:rPr lang="zh-CN" altLang="en-US" sz="2000" dirty="0" smtClean="0">
                    <a:solidFill>
                      <a:srgbClr val="FF0000"/>
                    </a:solidFill>
                    <a:latin typeface="黑体" panose="02010609060101010101" pitchFamily="49" charset="-122"/>
                    <a:ea typeface="黑体" panose="02010609060101010101" pitchFamily="49" charset="-122"/>
                  </a:rPr>
                  <a:t>法</a:t>
                </a:r>
                <a:endParaRPr lang="en-US" altLang="zh-CN" sz="2000" dirty="0" smtClean="0">
                  <a:solidFill>
                    <a:srgbClr val="FF0000"/>
                  </a:solidFill>
                  <a:latin typeface="黑体" panose="02010609060101010101" pitchFamily="49" charset="-122"/>
                  <a:ea typeface="黑体" panose="02010609060101010101" pitchFamily="49" charset="-122"/>
                </a:endParaRPr>
              </a:p>
              <a:p>
                <a:pPr algn="just">
                  <a:lnSpc>
                    <a:spcPct val="100000"/>
                  </a:lnSpc>
                  <a:spcBef>
                    <a:spcPts val="0"/>
                  </a:spcBef>
                  <a:spcAft>
                    <a:spcPts val="0"/>
                  </a:spcAft>
                </a:pPr>
                <a:r>
                  <a:rPr lang="zh-CN" altLang="zh-CN" sz="1800" b="0" dirty="0" smtClean="0">
                    <a:latin typeface="黑体" panose="02010609060101010101" pitchFamily="49" charset="-122"/>
                    <a:ea typeface="黑体" panose="02010609060101010101" pitchFamily="49" charset="-122"/>
                  </a:rPr>
                  <a:t>假定</a:t>
                </a:r>
                <a:r>
                  <a:rPr lang="zh-CN" altLang="zh-CN" sz="1800" b="0" dirty="0">
                    <a:latin typeface="黑体" panose="02010609060101010101" pitchFamily="49" charset="-122"/>
                    <a:ea typeface="黑体" panose="02010609060101010101" pitchFamily="49" charset="-122"/>
                  </a:rPr>
                  <a:t>某股票本期支付的</a:t>
                </a:r>
                <a:r>
                  <a:rPr lang="zh-CN" altLang="zh-CN" sz="1800" dirty="0">
                    <a:solidFill>
                      <a:srgbClr val="0070C0"/>
                    </a:solidFill>
                    <a:latin typeface="黑体" panose="02010609060101010101" pitchFamily="49" charset="-122"/>
                    <a:ea typeface="黑体" panose="02010609060101010101" pitchFamily="49" charset="-122"/>
                  </a:rPr>
                  <a:t>股利为</a:t>
                </a:r>
                <a14:m>
                  <m:oMath xmlns:m="http://schemas.openxmlformats.org/officeDocument/2006/math">
                    <m:sSub>
                      <m:sSubPr>
                        <m:ctrlPr>
                          <a:rPr lang="zh-CN" altLang="zh-CN" sz="1800" i="1">
                            <a:solidFill>
                              <a:srgbClr val="0070C0"/>
                            </a:solidFill>
                            <a:latin typeface="Cambria Math" panose="02040503050406030204" pitchFamily="18" charset="0"/>
                          </a:rPr>
                        </m:ctrlPr>
                      </m:sSubPr>
                      <m:e>
                        <m:r>
                          <a:rPr lang="en-US" altLang="zh-CN" sz="1800" b="1" i="1">
                            <a:solidFill>
                              <a:srgbClr val="0070C0"/>
                            </a:solidFill>
                            <a:latin typeface="Cambria Math"/>
                          </a:rPr>
                          <m:t>𝑫</m:t>
                        </m:r>
                      </m:e>
                      <m:sub>
                        <m:r>
                          <a:rPr lang="en-US" altLang="zh-CN" sz="1800" b="1" i="1">
                            <a:solidFill>
                              <a:srgbClr val="0070C0"/>
                            </a:solidFill>
                            <a:latin typeface="Cambria Math"/>
                          </a:rPr>
                          <m:t>𝟎</m:t>
                        </m:r>
                      </m:sub>
                    </m:sSub>
                  </m:oMath>
                </a14:m>
                <a:r>
                  <a:rPr lang="zh-CN" altLang="zh-CN" sz="1800" b="0" dirty="0">
                    <a:latin typeface="黑体" panose="02010609060101010101" pitchFamily="49" charset="-122"/>
                    <a:ea typeface="黑体" panose="02010609060101010101" pitchFamily="49" charset="-122"/>
                  </a:rPr>
                  <a:t>，未来各期股利</a:t>
                </a:r>
                <a:r>
                  <a:rPr lang="zh-CN" altLang="zh-CN" sz="1800" b="0" dirty="0" smtClean="0">
                    <a:latin typeface="黑体" panose="02010609060101010101" pitchFamily="49" charset="-122"/>
                    <a:ea typeface="黑体" panose="02010609060101010101" pitchFamily="49" charset="-122"/>
                  </a:rPr>
                  <a:t>按</a:t>
                </a:r>
                <a:r>
                  <a:rPr lang="en-US" altLang="zh-CN" sz="1800" dirty="0" smtClean="0">
                    <a:solidFill>
                      <a:srgbClr val="0070C0"/>
                    </a:solidFill>
                    <a:latin typeface="黑体" panose="02010609060101010101" pitchFamily="49" charset="-122"/>
                    <a:ea typeface="黑体" panose="02010609060101010101" pitchFamily="49" charset="-122"/>
                  </a:rPr>
                  <a:t>G</a:t>
                </a:r>
                <a:r>
                  <a:rPr lang="zh-CN" altLang="zh-CN" sz="1800" dirty="0" smtClean="0">
                    <a:solidFill>
                      <a:srgbClr val="0070C0"/>
                    </a:solidFill>
                    <a:latin typeface="黑体" panose="02010609060101010101" pitchFamily="49" charset="-122"/>
                    <a:ea typeface="黑体" panose="02010609060101010101" pitchFamily="49" charset="-122"/>
                  </a:rPr>
                  <a:t>速度</a:t>
                </a:r>
                <a:r>
                  <a:rPr lang="zh-CN" altLang="zh-CN" sz="1800" dirty="0">
                    <a:solidFill>
                      <a:srgbClr val="0070C0"/>
                    </a:solidFill>
                    <a:latin typeface="黑体" panose="02010609060101010101" pitchFamily="49" charset="-122"/>
                    <a:ea typeface="黑体" panose="02010609060101010101" pitchFamily="49" charset="-122"/>
                  </a:rPr>
                  <a:t>增长</a:t>
                </a:r>
                <a:r>
                  <a:rPr lang="zh-CN" altLang="zh-CN" sz="1800" b="0" dirty="0">
                    <a:latin typeface="黑体" panose="02010609060101010101" pitchFamily="49" charset="-122"/>
                    <a:ea typeface="黑体" panose="02010609060101010101" pitchFamily="49" charset="-122"/>
                  </a:rPr>
                  <a:t>。目前</a:t>
                </a:r>
                <a:r>
                  <a:rPr lang="zh-CN" altLang="zh-CN" sz="1800" dirty="0">
                    <a:solidFill>
                      <a:srgbClr val="0070C0"/>
                    </a:solidFill>
                    <a:latin typeface="黑体" panose="02010609060101010101" pitchFamily="49" charset="-122"/>
                    <a:ea typeface="黑体" panose="02010609060101010101" pitchFamily="49" charset="-122"/>
                  </a:rPr>
                  <a:t>股票市场价格为</a:t>
                </a:r>
                <a14:m>
                  <m:oMath xmlns:m="http://schemas.openxmlformats.org/officeDocument/2006/math">
                    <m:sSub>
                      <m:sSubPr>
                        <m:ctrlPr>
                          <a:rPr lang="zh-CN" altLang="zh-CN" sz="1800" i="1">
                            <a:solidFill>
                              <a:srgbClr val="0070C0"/>
                            </a:solidFill>
                            <a:latin typeface="Cambria Math" panose="02040503050406030204" pitchFamily="18" charset="0"/>
                          </a:rPr>
                        </m:ctrlPr>
                      </m:sSubPr>
                      <m:e>
                        <m:r>
                          <a:rPr lang="en-US" altLang="zh-CN" sz="1800" b="1" i="1">
                            <a:solidFill>
                              <a:srgbClr val="0070C0"/>
                            </a:solidFill>
                            <a:latin typeface="Cambria Math"/>
                          </a:rPr>
                          <m:t>𝑷</m:t>
                        </m:r>
                      </m:e>
                      <m:sub>
                        <m:r>
                          <a:rPr lang="en-US" altLang="zh-CN" sz="1800" b="1" i="1">
                            <a:solidFill>
                              <a:srgbClr val="0070C0"/>
                            </a:solidFill>
                            <a:latin typeface="Cambria Math"/>
                          </a:rPr>
                          <m:t>𝟎</m:t>
                        </m:r>
                      </m:sub>
                    </m:sSub>
                  </m:oMath>
                </a14:m>
                <a:r>
                  <a:rPr lang="zh-CN" altLang="zh-CN" sz="1800" b="0" dirty="0">
                    <a:latin typeface="黑体" panose="02010609060101010101" pitchFamily="49" charset="-122"/>
                    <a:ea typeface="黑体" panose="02010609060101010101" pitchFamily="49" charset="-122"/>
                  </a:rPr>
                  <a:t>，则普通股资本成本率为</a:t>
                </a:r>
                <a:r>
                  <a:rPr lang="zh-CN" altLang="zh-CN" sz="1800" b="0" dirty="0" smtClean="0">
                    <a:latin typeface="黑体" panose="02010609060101010101" pitchFamily="49" charset="-122"/>
                    <a:ea typeface="黑体" panose="02010609060101010101" pitchFamily="49" charset="-122"/>
                  </a:rPr>
                  <a:t>：</a:t>
                </a:r>
                <a:endParaRPr lang="zh-CN" altLang="zh-CN" sz="1800" b="0" dirty="0">
                  <a:latin typeface="黑体" panose="02010609060101010101" pitchFamily="49" charset="-122"/>
                  <a:ea typeface="黑体" panose="02010609060101010101" pitchFamily="49" charset="-122"/>
                </a:endParaRPr>
              </a:p>
              <a:p>
                <a:pPr indent="304800" algn="ctr">
                  <a:spcAft>
                    <a:spcPts val="0"/>
                  </a:spcAft>
                </a:pPr>
                <a14:m>
                  <m:oMath xmlns:m="http://schemas.openxmlformats.org/officeDocument/2006/math">
                    <m:sSub>
                      <m:sSubPr>
                        <m:ctrlPr>
                          <a:rPr lang="zh-CN" altLang="zh-CN" sz="2000" i="1" kern="100">
                            <a:latin typeface="Cambria Math" panose="02040503050406030204" pitchFamily="18" charset="0"/>
                            <a:ea typeface="Cambria Math" panose="02040503050406030204" pitchFamily="18" charset="0"/>
                            <a:cs typeface="Times New Roman" panose="02020603050405020304" pitchFamily="18" charset="0"/>
                          </a:rPr>
                        </m:ctrlPr>
                      </m:sSubPr>
                      <m:e>
                        <m:r>
                          <m:rPr>
                            <m:sty m:val="p"/>
                          </m:rPr>
                          <a:rPr lang="en-US" altLang="zh-CN" sz="2000" kern="100">
                            <a:effectLst/>
                            <a:latin typeface="Cambria Math" panose="02040503050406030204" pitchFamily="18" charset="0"/>
                            <a:ea typeface="宋体" panose="02010600030101010101" pitchFamily="2" charset="-122"/>
                            <a:cs typeface="Times New Roman" panose="02020603050405020304" pitchFamily="18" charset="0"/>
                          </a:rPr>
                          <m:t>K</m:t>
                        </m:r>
                      </m:e>
                      <m:sub>
                        <m:r>
                          <m:rPr>
                            <m:sty m:val="p"/>
                          </m:rPr>
                          <a:rPr lang="en-US" altLang="zh-CN" sz="2000" kern="100">
                            <a:effectLst/>
                            <a:latin typeface="Cambria Math" panose="02040503050406030204" pitchFamily="18" charset="0"/>
                            <a:ea typeface="宋体" panose="02010600030101010101" pitchFamily="2" charset="-122"/>
                            <a:cs typeface="Times New Roman" panose="02020603050405020304" pitchFamily="18" charset="0"/>
                          </a:rPr>
                          <m:t>S</m:t>
                        </m:r>
                      </m:sub>
                    </m:sSub>
                  </m:oMath>
                </a14:m>
                <a:r>
                  <a:rPr lang="zh-CN" altLang="zh-CN" sz="2000" kern="100" dirty="0">
                    <a:effectLst/>
                    <a:latin typeface="Times New Roman" panose="02020603050405020304" pitchFamily="18" charset="0"/>
                    <a:ea typeface="宋体" panose="02010600030101010101" pitchFamily="2" charset="-122"/>
                    <a:cs typeface="Times New Roman" panose="02020603050405020304" pitchFamily="18" charset="0"/>
                  </a:rPr>
                  <a:t>＝</a:t>
                </a:r>
                <a14:m>
                  <m:oMath xmlns:m="http://schemas.openxmlformats.org/officeDocument/2006/math">
                    <m:f>
                      <m:fPr>
                        <m:ctrlPr>
                          <a:rPr lang="zh-CN" altLang="zh-CN" sz="2000" i="1" kern="100">
                            <a:effectLst/>
                            <a:latin typeface="Cambria Math" panose="02040503050406030204" pitchFamily="18" charset="0"/>
                            <a:ea typeface="Cambria Math" panose="02040503050406030204" pitchFamily="18" charset="0"/>
                            <a:cs typeface="Times New Roman" panose="02020603050405020304" pitchFamily="18" charset="0"/>
                          </a:rPr>
                        </m:ctrlPr>
                      </m:fPr>
                      <m:num>
                        <m:sSub>
                          <m:sSubPr>
                            <m:ctrlPr>
                              <a:rPr lang="zh-CN" altLang="zh-CN" sz="2000" i="1" kern="100">
                                <a:effectLst/>
                                <a:latin typeface="Cambria Math" panose="02040503050406030204" pitchFamily="18" charset="0"/>
                                <a:ea typeface="Cambria Math" panose="02040503050406030204" pitchFamily="18" charset="0"/>
                                <a:cs typeface="Times New Roman" panose="02020603050405020304" pitchFamily="18" charset="0"/>
                              </a:rPr>
                            </m:ctrlPr>
                          </m:sSubPr>
                          <m:e>
                            <m:r>
                              <m:rPr>
                                <m:sty m:val="p"/>
                              </m:rPr>
                              <a:rPr lang="en-US" altLang="zh-CN" sz="2000" kern="100">
                                <a:effectLst/>
                                <a:latin typeface="Cambria Math" panose="02040503050406030204" pitchFamily="18" charset="0"/>
                                <a:ea typeface="宋体" panose="02010600030101010101" pitchFamily="2" charset="-122"/>
                                <a:cs typeface="Times New Roman" panose="02020603050405020304" pitchFamily="18" charset="0"/>
                              </a:rPr>
                              <m:t>D</m:t>
                            </m:r>
                          </m:e>
                          <m:sub>
                            <m:r>
                              <a:rPr lang="en-US" altLang="zh-CN" sz="2000" kern="100">
                                <a:effectLst/>
                                <a:latin typeface="Cambria Math" panose="02040503050406030204" pitchFamily="18" charset="0"/>
                                <a:ea typeface="宋体" panose="02010600030101010101" pitchFamily="2" charset="-122"/>
                                <a:cs typeface="Times New Roman" panose="02020603050405020304" pitchFamily="18" charset="0"/>
                              </a:rPr>
                              <m:t>1</m:t>
                            </m:r>
                          </m:sub>
                        </m:sSub>
                      </m:num>
                      <m:den>
                        <m:sSub>
                          <m:sSubPr>
                            <m:ctrlPr>
                              <a:rPr lang="zh-CN" altLang="zh-CN" sz="2000" i="1" kern="100">
                                <a:effectLst/>
                                <a:latin typeface="Cambria Math" panose="02040503050406030204" pitchFamily="18" charset="0"/>
                                <a:ea typeface="Cambria Math" panose="02040503050406030204" pitchFamily="18" charset="0"/>
                                <a:cs typeface="Times New Roman" panose="02020603050405020304" pitchFamily="18" charset="0"/>
                              </a:rPr>
                            </m:ctrlPr>
                          </m:sSubPr>
                          <m:e>
                            <m:r>
                              <m:rPr>
                                <m:sty m:val="p"/>
                              </m:rPr>
                              <a:rPr lang="en-US" altLang="zh-CN" sz="2000" kern="100">
                                <a:effectLst/>
                                <a:latin typeface="Cambria Math" panose="02040503050406030204" pitchFamily="18" charset="0"/>
                                <a:ea typeface="宋体" panose="02010600030101010101" pitchFamily="2" charset="-122"/>
                                <a:cs typeface="Times New Roman" panose="02020603050405020304" pitchFamily="18" charset="0"/>
                              </a:rPr>
                              <m:t>P</m:t>
                            </m:r>
                          </m:e>
                          <m:sub>
                            <m:r>
                              <a:rPr lang="en-US" altLang="zh-CN" sz="2000" kern="100">
                                <a:effectLst/>
                                <a:latin typeface="Cambria Math" panose="02040503050406030204" pitchFamily="18" charset="0"/>
                                <a:ea typeface="宋体" panose="02010600030101010101" pitchFamily="2" charset="-122"/>
                                <a:cs typeface="Times New Roman" panose="02020603050405020304" pitchFamily="18" charset="0"/>
                              </a:rPr>
                              <m:t>0</m:t>
                            </m:r>
                          </m:sub>
                        </m:sSub>
                        <m:r>
                          <a:rPr lang="en-US" altLang="zh-CN" sz="2000" kern="100">
                            <a:effectLst/>
                            <a:latin typeface="Cambria Math" panose="02040503050406030204" pitchFamily="18" charset="0"/>
                            <a:ea typeface="宋体" panose="02010600030101010101" pitchFamily="2" charset="-122"/>
                            <a:cs typeface="Times New Roman" panose="02020603050405020304" pitchFamily="18" charset="0"/>
                          </a:rPr>
                          <m:t>×(1</m:t>
                        </m:r>
                        <m:r>
                          <a:rPr lang="en-US" altLang="zh-CN" sz="2000" i="1" kern="100">
                            <a:effectLst/>
                            <a:latin typeface="Cambria Math" panose="02040503050406030204" pitchFamily="18" charset="0"/>
                            <a:ea typeface="宋体" panose="02010600030101010101" pitchFamily="2" charset="-122"/>
                            <a:cs typeface="Times New Roman" panose="02020603050405020304" pitchFamily="18" charset="0"/>
                          </a:rPr>
                          <m:t>−</m:t>
                        </m:r>
                        <m:sSub>
                          <m:sSubPr>
                            <m:ctrlPr>
                              <a:rPr lang="zh-CN" altLang="zh-CN" sz="2000" i="1" kern="100">
                                <a:effectLst/>
                                <a:latin typeface="Cambria Math" panose="02040503050406030204" pitchFamily="18" charset="0"/>
                                <a:ea typeface="Cambria Math" panose="02040503050406030204" pitchFamily="18" charset="0"/>
                                <a:cs typeface="Times New Roman" panose="02020603050405020304" pitchFamily="18" charset="0"/>
                              </a:rPr>
                            </m:ctrlPr>
                          </m:sSubPr>
                          <m:e>
                            <m:r>
                              <m:rPr>
                                <m:sty m:val="p"/>
                              </m:rPr>
                              <a:rPr lang="en-US" altLang="zh-CN" sz="2000" kern="100">
                                <a:effectLst/>
                                <a:latin typeface="Cambria Math" panose="02040503050406030204" pitchFamily="18" charset="0"/>
                                <a:ea typeface="宋体" panose="02010600030101010101" pitchFamily="2" charset="-122"/>
                                <a:cs typeface="Times New Roman" panose="02020603050405020304" pitchFamily="18" charset="0"/>
                              </a:rPr>
                              <m:t>F</m:t>
                            </m:r>
                          </m:e>
                          <m:sub>
                            <m:r>
                              <m:rPr>
                                <m:sty m:val="p"/>
                              </m:rPr>
                              <a:rPr lang="en-US" altLang="zh-CN" sz="2000" kern="100">
                                <a:effectLst/>
                                <a:latin typeface="Cambria Math" panose="02040503050406030204" pitchFamily="18" charset="0"/>
                                <a:ea typeface="宋体" panose="02010600030101010101" pitchFamily="2" charset="-122"/>
                                <a:cs typeface="Times New Roman" panose="02020603050405020304" pitchFamily="18" charset="0"/>
                              </a:rPr>
                              <m:t>S</m:t>
                            </m:r>
                          </m:sub>
                        </m:sSub>
                        <m:r>
                          <a:rPr lang="en-US" altLang="zh-CN" sz="2000" kern="100">
                            <a:effectLst/>
                            <a:latin typeface="Cambria Math" panose="02040503050406030204" pitchFamily="18" charset="0"/>
                            <a:ea typeface="宋体" panose="02010600030101010101" pitchFamily="2" charset="-122"/>
                            <a:cs typeface="Times New Roman" panose="02020603050405020304" pitchFamily="18" charset="0"/>
                          </a:rPr>
                          <m:t>)</m:t>
                        </m:r>
                      </m:den>
                    </m:f>
                  </m:oMath>
                </a14:m>
                <a:r>
                  <a:rPr lang="en-US" altLang="zh-CN" sz="2000" kern="100" dirty="0">
                    <a:effectLst/>
                    <a:latin typeface="Times New Roman" panose="02020603050405020304" pitchFamily="18" charset="0"/>
                    <a:ea typeface="宋体" panose="02010600030101010101" pitchFamily="2" charset="-122"/>
                    <a:cs typeface="Times New Roman" panose="02020603050405020304" pitchFamily="18" charset="0"/>
                  </a:rPr>
                  <a:t>+G                                                 </a:t>
                </a:r>
                <a:endParaRPr lang="en-US" altLang="zh-CN" sz="2000" kern="100" dirty="0" smtClean="0">
                  <a:effectLst/>
                  <a:latin typeface="Times New Roman" panose="02020603050405020304" pitchFamily="18" charset="0"/>
                  <a:ea typeface="宋体" panose="02010600030101010101" pitchFamily="2" charset="-122"/>
                  <a:cs typeface="Times New Roman" panose="02020603050405020304" pitchFamily="18" charset="0"/>
                </a:endParaRPr>
              </a:p>
              <a:p>
                <a:pPr indent="304800" algn="just">
                  <a:spcAft>
                    <a:spcPts val="0"/>
                  </a:spcAft>
                </a:pPr>
                <a:r>
                  <a:rPr lang="zh-CN" altLang="zh-CN" sz="1800" kern="100" dirty="0" smtClean="0">
                    <a:effectLst/>
                    <a:latin typeface="Calibri" panose="020F0502020204030204" pitchFamily="34" charset="0"/>
                    <a:ea typeface="宋体" panose="02010600030101010101" pitchFamily="2" charset="-122"/>
                    <a:cs typeface="Times New Roman" panose="02020603050405020304" pitchFamily="18" charset="0"/>
                  </a:rPr>
                  <a:t>其中</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14:m>
                  <m:oMath xmlns:m="http://schemas.openxmlformats.org/officeDocument/2006/math">
                    <m:sSub>
                      <m:sSubPr>
                        <m:ctrlPr>
                          <a:rPr lang="zh-CN" altLang="zh-CN" sz="1800" i="1" kern="100">
                            <a:effectLst/>
                            <a:latin typeface="Cambria Math" panose="02040503050406030204" pitchFamily="18" charset="0"/>
                            <a:ea typeface="Cambria Math" panose="02040503050406030204" pitchFamily="18" charset="0"/>
                            <a:cs typeface="Times New Roman" panose="02020603050405020304" pitchFamily="18" charset="0"/>
                          </a:rPr>
                        </m:ctrlPr>
                      </m:sSubPr>
                      <m:e>
                        <m:r>
                          <m:rPr>
                            <m:sty m:val="p"/>
                          </m:rPr>
                          <a:rPr lang="en-US" altLang="zh-CN" sz="1800" kern="100">
                            <a:effectLst/>
                            <a:latin typeface="Cambria Math" panose="02040503050406030204" pitchFamily="18" charset="0"/>
                            <a:ea typeface="宋体" panose="02010600030101010101" pitchFamily="2" charset="-122"/>
                            <a:cs typeface="Times New Roman" panose="02020603050405020304" pitchFamily="18" charset="0"/>
                          </a:rPr>
                          <m:t>K</m:t>
                        </m:r>
                      </m:e>
                      <m:sub>
                        <m:r>
                          <m:rPr>
                            <m:sty m:val="p"/>
                          </m:rPr>
                          <a:rPr lang="en-US" altLang="zh-CN" sz="1800" kern="100">
                            <a:effectLst/>
                            <a:latin typeface="Cambria Math" panose="02040503050406030204" pitchFamily="18" charset="0"/>
                            <a:ea typeface="宋体" panose="02010600030101010101" pitchFamily="2" charset="-122"/>
                            <a:cs typeface="Times New Roman" panose="02020603050405020304" pitchFamily="18" charset="0"/>
                          </a:rPr>
                          <m:t>S</m:t>
                        </m:r>
                      </m:sub>
                    </m:sSub>
                  </m:oMath>
                </a14:m>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表示</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普通股资本成本；</a:t>
                </a:r>
                <a14:m>
                  <m:oMath xmlns:m="http://schemas.openxmlformats.org/officeDocument/2006/math">
                    <m:sSub>
                      <m:sSubPr>
                        <m:ctrlPr>
                          <a:rPr lang="zh-CN" altLang="zh-CN" sz="1800" i="1" kern="100">
                            <a:effectLst/>
                            <a:latin typeface="Cambria Math" panose="02040503050406030204" pitchFamily="18" charset="0"/>
                            <a:ea typeface="Cambria Math" panose="02040503050406030204" pitchFamily="18" charset="0"/>
                            <a:cs typeface="Times New Roman" panose="02020603050405020304" pitchFamily="18" charset="0"/>
                          </a:rPr>
                        </m:ctrlPr>
                      </m:sSubPr>
                      <m:e>
                        <m:r>
                          <m:rPr>
                            <m:sty m:val="p"/>
                          </m:rPr>
                          <a:rPr lang="en-US" altLang="zh-CN" sz="1800" kern="100">
                            <a:effectLst/>
                            <a:latin typeface="Cambria Math" panose="02040503050406030204" pitchFamily="18" charset="0"/>
                            <a:ea typeface="宋体" panose="02010600030101010101" pitchFamily="2" charset="-122"/>
                            <a:cs typeface="Times New Roman" panose="02020603050405020304" pitchFamily="18" charset="0"/>
                          </a:rPr>
                          <m:t>D</m:t>
                        </m:r>
                      </m:e>
                      <m:sub>
                        <m:r>
                          <a:rPr lang="en-US" altLang="zh-CN" sz="1800" kern="100">
                            <a:effectLst/>
                            <a:latin typeface="Cambria Math" panose="02040503050406030204" pitchFamily="18" charset="0"/>
                            <a:ea typeface="宋体" panose="02010600030101010101" pitchFamily="2" charset="-122"/>
                            <a:cs typeface="Times New Roman" panose="02020603050405020304" pitchFamily="18" charset="0"/>
                          </a:rPr>
                          <m:t>1</m:t>
                        </m:r>
                      </m:sub>
                    </m:sSub>
                  </m:oMath>
                </a14:m>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表示预计第一年需要支付的股利；</a:t>
                </a:r>
                <a14:m>
                  <m:oMath xmlns:m="http://schemas.openxmlformats.org/officeDocument/2006/math">
                    <m:sSub>
                      <m:sSubPr>
                        <m:ctrlPr>
                          <a:rPr lang="zh-CN" altLang="zh-CN" sz="1800" i="1" kern="100">
                            <a:effectLst/>
                            <a:latin typeface="Cambria Math" panose="02040503050406030204" pitchFamily="18" charset="0"/>
                            <a:ea typeface="Cambria Math" panose="02040503050406030204" pitchFamily="18" charset="0"/>
                            <a:cs typeface="Times New Roman" panose="02020603050405020304" pitchFamily="18" charset="0"/>
                          </a:rPr>
                        </m:ctrlPr>
                      </m:sSubPr>
                      <m:e>
                        <m:r>
                          <m:rPr>
                            <m:sty m:val="p"/>
                          </m:rPr>
                          <a:rPr lang="en-US" altLang="zh-CN" sz="1800" kern="100">
                            <a:effectLst/>
                            <a:latin typeface="Cambria Math" panose="02040503050406030204" pitchFamily="18" charset="0"/>
                            <a:ea typeface="宋体" panose="02010600030101010101" pitchFamily="2" charset="-122"/>
                            <a:cs typeface="Times New Roman" panose="02020603050405020304" pitchFamily="18" charset="0"/>
                          </a:rPr>
                          <m:t>P</m:t>
                        </m:r>
                      </m:e>
                      <m:sub>
                        <m:r>
                          <a:rPr lang="en-US" altLang="zh-CN" sz="1800" kern="100">
                            <a:effectLst/>
                            <a:latin typeface="Cambria Math" panose="02040503050406030204" pitchFamily="18" charset="0"/>
                            <a:ea typeface="宋体" panose="02010600030101010101" pitchFamily="2" charset="-122"/>
                            <a:cs typeface="Times New Roman" panose="02020603050405020304" pitchFamily="18" charset="0"/>
                          </a:rPr>
                          <m:t>0</m:t>
                        </m:r>
                      </m:sub>
                    </m:sSub>
                  </m:oMath>
                </a14:m>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表示普通股发行价格；</a:t>
                </a:r>
                <a14:m>
                  <m:oMath xmlns:m="http://schemas.openxmlformats.org/officeDocument/2006/math">
                    <m:sSub>
                      <m:sSubPr>
                        <m:ctrlPr>
                          <a:rPr lang="zh-CN" altLang="zh-CN" sz="1800" i="1" kern="100">
                            <a:effectLst/>
                            <a:latin typeface="Cambria Math" panose="02040503050406030204" pitchFamily="18" charset="0"/>
                            <a:ea typeface="Cambria Math" panose="02040503050406030204" pitchFamily="18" charset="0"/>
                            <a:cs typeface="Times New Roman" panose="02020603050405020304" pitchFamily="18" charset="0"/>
                          </a:rPr>
                        </m:ctrlPr>
                      </m:sSubPr>
                      <m:e>
                        <m:r>
                          <m:rPr>
                            <m:sty m:val="p"/>
                          </m:rPr>
                          <a:rPr lang="en-US" altLang="zh-CN" sz="1800" kern="100">
                            <a:effectLst/>
                            <a:latin typeface="Cambria Math" panose="02040503050406030204" pitchFamily="18" charset="0"/>
                            <a:ea typeface="宋体" panose="02010600030101010101" pitchFamily="2" charset="-122"/>
                            <a:cs typeface="Times New Roman" panose="02020603050405020304" pitchFamily="18" charset="0"/>
                          </a:rPr>
                          <m:t>F</m:t>
                        </m:r>
                      </m:e>
                      <m:sub>
                        <m:r>
                          <m:rPr>
                            <m:sty m:val="p"/>
                          </m:rPr>
                          <a:rPr lang="en-US" altLang="zh-CN" sz="1800" kern="100">
                            <a:effectLst/>
                            <a:latin typeface="Cambria Math" panose="02040503050406030204" pitchFamily="18" charset="0"/>
                            <a:ea typeface="宋体" panose="02010600030101010101" pitchFamily="2" charset="-122"/>
                            <a:cs typeface="Times New Roman" panose="02020603050405020304" pitchFamily="18" charset="0"/>
                          </a:rPr>
                          <m:t>S</m:t>
                        </m:r>
                      </m:sub>
                    </m:sSub>
                  </m:oMath>
                </a14:m>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表示筹资费用率；</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G</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表示股利年增长率。</a:t>
                </a: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p:txBody>
          </p:sp>
        </mc:Choice>
        <mc:Fallback xmlns="">
          <p:sp>
            <p:nvSpPr>
              <p:cNvPr id="7171" name="Rectangle 3"/>
              <p:cNvSpPr>
                <a:spLocks noGrp="1" noRot="1" noChangeAspect="1" noMove="1" noResize="1" noEditPoints="1" noAdjustHandles="1" noChangeArrowheads="1" noChangeShapeType="1" noTextEdit="1"/>
              </p:cNvSpPr>
              <p:nvPr>
                <p:ph type="body" idx="1"/>
              </p:nvPr>
            </p:nvSpPr>
            <p:spPr>
              <a:xfrm>
                <a:off x="179512" y="1376672"/>
                <a:ext cx="8496944" cy="3476922"/>
              </a:xfrm>
              <a:blipFill>
                <a:blip r:embed="rId2"/>
                <a:stretch>
                  <a:fillRect l="-717" t="-1053" r="-933"/>
                </a:stretch>
              </a:blipFill>
            </p:spPr>
            <p:txBody>
              <a:bodyPr/>
              <a:lstStyle/>
              <a:p>
                <a:r>
                  <a:rPr lang="zh-CN" altLang="en-US">
                    <a:noFill/>
                  </a:rPr>
                  <a:t> </a:t>
                </a:r>
              </a:p>
            </p:txBody>
          </p:sp>
        </mc:Fallback>
      </mc:AlternateContent>
      <p:sp>
        <p:nvSpPr>
          <p:cNvPr id="5" name="Rectangle 10"/>
          <p:cNvSpPr>
            <a:spLocks noChangeArrowheads="1"/>
          </p:cNvSpPr>
          <p:nvPr/>
        </p:nvSpPr>
        <p:spPr bwMode="gray">
          <a:xfrm>
            <a:off x="2483768" y="191065"/>
            <a:ext cx="6019800" cy="5726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3600" b="1" i="0" u="none" strike="noStrike" kern="1200" cap="none" spc="0" normalizeH="0" baseline="0" noProof="0" dirty="0">
                <a:ln>
                  <a:noFill/>
                </a:ln>
                <a:solidFill>
                  <a:srgbClr val="0000FF"/>
                </a:solidFill>
                <a:effectLst/>
                <a:uLnTx/>
                <a:uFillTx/>
                <a:latin typeface="华文行楷" pitchFamily="2" charset="-122"/>
                <a:ea typeface="华文行楷" pitchFamily="2" charset="-122"/>
                <a:cs typeface="+mn-cs"/>
              </a:rPr>
              <a:t>二、个别资本成本的计算</a:t>
            </a:r>
          </a:p>
        </p:txBody>
      </p:sp>
      <p:sp>
        <p:nvSpPr>
          <p:cNvPr id="2" name="矩形 1"/>
          <p:cNvSpPr/>
          <p:nvPr/>
        </p:nvSpPr>
        <p:spPr>
          <a:xfrm>
            <a:off x="575072" y="736530"/>
            <a:ext cx="2858475" cy="593560"/>
          </a:xfrm>
          <a:prstGeom prst="rect">
            <a:avLst/>
          </a:prstGeom>
        </p:spPr>
        <p:txBody>
          <a:bodyPr wrap="none">
            <a:spAutoFit/>
          </a:bodyPr>
          <a:lstStyle/>
          <a:p>
            <a:pPr marL="0" marR="0" lvl="0" indent="0" algn="just" defTabSz="914400" rtl="0" eaLnBrk="1" fontAlgn="base" latinLnBrk="0" hangingPunct="1">
              <a:lnSpc>
                <a:spcPct val="150000"/>
              </a:lnSpc>
              <a:spcBef>
                <a:spcPts val="0"/>
              </a:spcBef>
              <a:spcAft>
                <a:spcPts val="0"/>
              </a:spcAft>
              <a:buClr>
                <a:srgbClr val="003399"/>
              </a:buClr>
              <a:buSzTx/>
              <a:buFontTx/>
              <a:buNone/>
              <a:tabLst/>
              <a:defRPr/>
            </a:pPr>
            <a:r>
              <a:rPr kumimoji="0" lang="en-US" altLang="zh-CN" sz="2400" b="1" i="0" u="none" strike="noStrike" kern="0" cap="none" spc="0" normalizeH="0" baseline="0" noProof="0" dirty="0" smtClean="0">
                <a:ln>
                  <a:noFill/>
                </a:ln>
                <a:solidFill>
                  <a:srgbClr val="FF0000"/>
                </a:solidFill>
                <a:effectLst/>
                <a:uLnTx/>
                <a:uFillTx/>
                <a:latin typeface="华文新魏"/>
                <a:ea typeface="华文新魏"/>
                <a:cs typeface="+mn-cs"/>
              </a:rPr>
              <a:t>1.</a:t>
            </a:r>
            <a:r>
              <a:rPr kumimoji="0" lang="zh-CN" altLang="en-US" sz="2400" b="1" i="0" u="none" strike="noStrike" kern="0" cap="none" spc="0" normalizeH="0" baseline="0" noProof="0" dirty="0">
                <a:ln>
                  <a:noFill/>
                </a:ln>
                <a:solidFill>
                  <a:srgbClr val="FF0000"/>
                </a:solidFill>
                <a:effectLst/>
                <a:uLnTx/>
                <a:uFillTx/>
                <a:latin typeface="华文新魏"/>
                <a:ea typeface="华文新魏"/>
                <a:cs typeface="+mn-cs"/>
              </a:rPr>
              <a:t>普通股的资本</a:t>
            </a:r>
            <a:r>
              <a:rPr kumimoji="0" lang="zh-CN" altLang="en-US" sz="2400" b="1" i="0" u="none" strike="noStrike" kern="0" cap="none" spc="0" normalizeH="0" baseline="0" noProof="0" dirty="0" smtClean="0">
                <a:ln>
                  <a:noFill/>
                </a:ln>
                <a:solidFill>
                  <a:srgbClr val="FF0000"/>
                </a:solidFill>
                <a:effectLst/>
                <a:uLnTx/>
                <a:uFillTx/>
                <a:latin typeface="华文新魏"/>
                <a:ea typeface="华文新魏"/>
                <a:cs typeface="+mn-cs"/>
              </a:rPr>
              <a:t>成本</a:t>
            </a:r>
            <a:endParaRPr kumimoji="0" lang="en-US" altLang="zh-CN" sz="2400" b="1" i="0" u="none" strike="noStrike" kern="0" cap="none" spc="0" normalizeH="0" baseline="0" noProof="0" dirty="0">
              <a:ln>
                <a:noFill/>
              </a:ln>
              <a:solidFill>
                <a:srgbClr val="FF0000"/>
              </a:solidFill>
              <a:effectLst/>
              <a:uLnTx/>
              <a:uFillTx/>
              <a:latin typeface="华文新魏"/>
              <a:ea typeface="华文新魏"/>
              <a:cs typeface="+mn-cs"/>
            </a:endParaRPr>
          </a:p>
        </p:txBody>
      </p:sp>
    </p:spTree>
    <p:extLst>
      <p:ext uri="{BB962C8B-B14F-4D97-AF65-F5344CB8AC3E}">
        <p14:creationId xmlns:p14="http://schemas.microsoft.com/office/powerpoint/2010/main" val="407421582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7171" name="Rectangle 3"/>
              <p:cNvSpPr>
                <a:spLocks noGrp="1" noChangeArrowheads="1"/>
              </p:cNvSpPr>
              <p:nvPr>
                <p:ph type="body" idx="1"/>
              </p:nvPr>
            </p:nvSpPr>
            <p:spPr>
              <a:xfrm>
                <a:off x="323528" y="1203598"/>
                <a:ext cx="8496944" cy="3053893"/>
              </a:xfrm>
            </p:spPr>
            <p:txBody>
              <a:bodyPr/>
              <a:lstStyle/>
              <a:p>
                <a:pPr algn="just">
                  <a:lnSpc>
                    <a:spcPct val="120000"/>
                  </a:lnSpc>
                  <a:spcBef>
                    <a:spcPts val="0"/>
                  </a:spcBef>
                  <a:spcAft>
                    <a:spcPts val="0"/>
                  </a:spcAft>
                </a:pPr>
                <a:r>
                  <a:rPr lang="zh-CN" altLang="zh-CN" sz="2000" kern="100"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例题</a:t>
                </a:r>
                <a:r>
                  <a:rPr lang="en-US" altLang="zh-CN" sz="2000" kern="100"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5-4</a:t>
                </a:r>
                <a:r>
                  <a:rPr lang="zh-CN" altLang="zh-CN" sz="2000" kern="100"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000" kern="100" dirty="0" smtClean="0">
                    <a:effectLst/>
                    <a:latin typeface="Times New Roman" panose="02020603050405020304" pitchFamily="18" charset="0"/>
                    <a:ea typeface="宋体" panose="02010600030101010101" pitchFamily="2" charset="-122"/>
                    <a:cs typeface="Times New Roman" panose="02020603050405020304" pitchFamily="18" charset="0"/>
                  </a:rPr>
                  <a:t>永</a:t>
                </a:r>
                <a:r>
                  <a:rPr lang="zh-CN" altLang="zh-CN" sz="2000" kern="100" dirty="0">
                    <a:effectLst/>
                    <a:latin typeface="Times New Roman" panose="02020603050405020304" pitchFamily="18" charset="0"/>
                    <a:ea typeface="宋体" panose="02010600030101010101" pitchFamily="2" charset="-122"/>
                    <a:cs typeface="Times New Roman" panose="02020603050405020304" pitchFamily="18" charset="0"/>
                  </a:rPr>
                  <a:t>盛公司拟发行一批普通股，普通股发行价格为</a:t>
                </a:r>
                <a:r>
                  <a:rPr lang="en-US" altLang="zh-CN" sz="2000" kern="100" dirty="0">
                    <a:effectLst/>
                    <a:latin typeface="Times New Roman" panose="02020603050405020304" pitchFamily="18" charset="0"/>
                    <a:ea typeface="宋体" panose="02010600030101010101" pitchFamily="2" charset="-122"/>
                    <a:cs typeface="Times New Roman" panose="02020603050405020304" pitchFamily="18" charset="0"/>
                  </a:rPr>
                  <a:t>20</a:t>
                </a:r>
                <a:r>
                  <a:rPr lang="zh-CN" altLang="zh-CN" sz="2000" kern="100" dirty="0">
                    <a:effectLst/>
                    <a:latin typeface="Times New Roman" panose="02020603050405020304" pitchFamily="18" charset="0"/>
                    <a:ea typeface="宋体" panose="02010600030101010101" pitchFamily="2" charset="-122"/>
                    <a:cs typeface="Times New Roman" panose="02020603050405020304" pitchFamily="18" charset="0"/>
                  </a:rPr>
                  <a:t>元</a:t>
                </a:r>
                <a:r>
                  <a:rPr lang="en-US" altLang="zh-CN" sz="20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000" kern="100" dirty="0">
                    <a:effectLst/>
                    <a:latin typeface="Times New Roman" panose="02020603050405020304" pitchFamily="18" charset="0"/>
                    <a:ea typeface="宋体" panose="02010600030101010101" pitchFamily="2" charset="-122"/>
                    <a:cs typeface="Times New Roman" panose="02020603050405020304" pitchFamily="18" charset="0"/>
                  </a:rPr>
                  <a:t>股，筹资费用率为</a:t>
                </a:r>
                <a:r>
                  <a:rPr lang="en-US" altLang="zh-CN" sz="2000" kern="100" dirty="0">
                    <a:effectLst/>
                    <a:latin typeface="Times New Roman" panose="02020603050405020304" pitchFamily="18" charset="0"/>
                    <a:ea typeface="宋体" panose="02010600030101010101" pitchFamily="2" charset="-122"/>
                    <a:cs typeface="Times New Roman" panose="02020603050405020304" pitchFamily="18" charset="0"/>
                  </a:rPr>
                  <a:t>5%</a:t>
                </a:r>
                <a:r>
                  <a:rPr lang="zh-CN" altLang="zh-CN" sz="2000" kern="100" dirty="0">
                    <a:effectLst/>
                    <a:latin typeface="Times New Roman" panose="02020603050405020304" pitchFamily="18" charset="0"/>
                    <a:ea typeface="宋体" panose="02010600030101010101" pitchFamily="2" charset="-122"/>
                    <a:cs typeface="Times New Roman" panose="02020603050405020304" pitchFamily="18" charset="0"/>
                  </a:rPr>
                  <a:t>，公司预定本年发放现金股利为每股</a:t>
                </a:r>
                <a:r>
                  <a:rPr lang="en-US" altLang="zh-CN" sz="2000" kern="100" dirty="0">
                    <a:effectLst/>
                    <a:latin typeface="Times New Roman" panose="02020603050405020304" pitchFamily="18" charset="0"/>
                    <a:ea typeface="宋体" panose="02010600030101010101" pitchFamily="2" charset="-122"/>
                    <a:cs typeface="Times New Roman" panose="02020603050405020304" pitchFamily="18" charset="0"/>
                  </a:rPr>
                  <a:t>1</a:t>
                </a:r>
                <a:r>
                  <a:rPr lang="zh-CN" altLang="zh-CN" sz="2000" kern="100" dirty="0">
                    <a:effectLst/>
                    <a:latin typeface="Times New Roman" panose="02020603050405020304" pitchFamily="18" charset="0"/>
                    <a:ea typeface="宋体" panose="02010600030101010101" pitchFamily="2" charset="-122"/>
                    <a:cs typeface="Times New Roman" panose="02020603050405020304" pitchFamily="18" charset="0"/>
                  </a:rPr>
                  <a:t>元，预期以后每年股利增长率为</a:t>
                </a:r>
                <a:r>
                  <a:rPr lang="en-US" altLang="zh-CN" sz="2000" kern="100" dirty="0">
                    <a:effectLst/>
                    <a:latin typeface="Times New Roman" panose="02020603050405020304" pitchFamily="18" charset="0"/>
                    <a:ea typeface="宋体" panose="02010600030101010101" pitchFamily="2" charset="-122"/>
                    <a:cs typeface="Times New Roman" panose="02020603050405020304" pitchFamily="18" charset="0"/>
                  </a:rPr>
                  <a:t>3%</a:t>
                </a:r>
                <a:r>
                  <a:rPr lang="zh-CN" altLang="zh-CN" sz="2000" kern="100" dirty="0">
                    <a:effectLst/>
                    <a:latin typeface="Times New Roman" panose="02020603050405020304" pitchFamily="18" charset="0"/>
                    <a:ea typeface="宋体" panose="02010600030101010101" pitchFamily="2" charset="-122"/>
                    <a:cs typeface="Times New Roman" panose="02020603050405020304" pitchFamily="18" charset="0"/>
                  </a:rPr>
                  <a:t>，则普通股资本成本。</a:t>
                </a:r>
                <a:endParaRPr lang="zh-CN" altLang="zh-CN" sz="2000" kern="100" dirty="0">
                  <a:effectLst/>
                  <a:latin typeface="等线" panose="02010600030101010101" pitchFamily="2" charset="-122"/>
                  <a:ea typeface="等线" panose="02010600030101010101" pitchFamily="2" charset="-122"/>
                  <a:cs typeface="Times New Roman" panose="02020603050405020304" pitchFamily="18" charset="0"/>
                </a:endParaRPr>
              </a:p>
              <a:p>
                <a:pPr indent="266700" algn="ctr">
                  <a:lnSpc>
                    <a:spcPct val="120000"/>
                  </a:lnSpc>
                  <a:spcBef>
                    <a:spcPts val="0"/>
                  </a:spcBef>
                  <a:spcAft>
                    <a:spcPts val="0"/>
                  </a:spcAft>
                </a:pPr>
                <a14:m>
                  <m:oMath xmlns:m="http://schemas.openxmlformats.org/officeDocument/2006/math">
                    <m:sSub>
                      <m:sSubPr>
                        <m:ctrlPr>
                          <a:rPr lang="zh-CN" altLang="zh-CN" sz="2000" i="1" kern="100">
                            <a:effectLst/>
                            <a:latin typeface="Cambria Math" panose="02040503050406030204" pitchFamily="18" charset="0"/>
                            <a:ea typeface="Cambria Math" panose="02040503050406030204" pitchFamily="18" charset="0"/>
                            <a:cs typeface="Times New Roman" panose="02020603050405020304" pitchFamily="18" charset="0"/>
                          </a:rPr>
                        </m:ctrlPr>
                      </m:sSubPr>
                      <m:e>
                        <m:r>
                          <m:rPr>
                            <m:sty m:val="p"/>
                          </m:rPr>
                          <a:rPr lang="en-US" altLang="zh-CN" sz="2000" kern="100">
                            <a:effectLst/>
                            <a:latin typeface="Cambria Math" panose="02040503050406030204" pitchFamily="18" charset="0"/>
                            <a:ea typeface="宋体" panose="02010600030101010101" pitchFamily="2" charset="-122"/>
                            <a:cs typeface="Times New Roman" panose="02020603050405020304" pitchFamily="18" charset="0"/>
                          </a:rPr>
                          <m:t>K</m:t>
                        </m:r>
                      </m:e>
                      <m:sub>
                        <m:r>
                          <m:rPr>
                            <m:sty m:val="p"/>
                          </m:rPr>
                          <a:rPr lang="en-US" altLang="zh-CN" sz="2000" kern="100">
                            <a:effectLst/>
                            <a:latin typeface="Cambria Math" panose="02040503050406030204" pitchFamily="18" charset="0"/>
                            <a:ea typeface="宋体" panose="02010600030101010101" pitchFamily="2" charset="-122"/>
                            <a:cs typeface="Times New Roman" panose="02020603050405020304" pitchFamily="18" charset="0"/>
                          </a:rPr>
                          <m:t>S</m:t>
                        </m:r>
                      </m:sub>
                    </m:sSub>
                  </m:oMath>
                </a14:m>
                <a:r>
                  <a:rPr lang="zh-CN" altLang="zh-CN" sz="2000" kern="100" dirty="0">
                    <a:effectLst/>
                    <a:latin typeface="Times New Roman" panose="02020603050405020304" pitchFamily="18" charset="0"/>
                    <a:ea typeface="宋体" panose="02010600030101010101" pitchFamily="2" charset="-122"/>
                    <a:cs typeface="Times New Roman" panose="02020603050405020304" pitchFamily="18" charset="0"/>
                  </a:rPr>
                  <a:t>＝</a:t>
                </a:r>
                <a14:m>
                  <m:oMath xmlns:m="http://schemas.openxmlformats.org/officeDocument/2006/math">
                    <m:f>
                      <m:fPr>
                        <m:ctrlPr>
                          <a:rPr lang="zh-CN" altLang="zh-CN" sz="2000" i="1" kern="100">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2000" i="1" kern="100">
                            <a:effectLst/>
                            <a:latin typeface="Cambria Math" panose="02040503050406030204" pitchFamily="18" charset="0"/>
                            <a:ea typeface="宋体" panose="02010600030101010101" pitchFamily="2" charset="-122"/>
                            <a:cs typeface="Times New Roman" panose="02020603050405020304" pitchFamily="18" charset="0"/>
                          </a:rPr>
                          <m:t>1</m:t>
                        </m:r>
                        <m:r>
                          <a:rPr lang="en-US" altLang="zh-CN" sz="2000" kern="100">
                            <a:effectLst/>
                            <a:latin typeface="Cambria Math" panose="02040503050406030204" pitchFamily="18" charset="0"/>
                            <a:ea typeface="宋体" panose="02010600030101010101" pitchFamily="2" charset="-122"/>
                            <a:cs typeface="Times New Roman" panose="02020603050405020304" pitchFamily="18" charset="0"/>
                          </a:rPr>
                          <m:t>×(1+3%)</m:t>
                        </m:r>
                      </m:num>
                      <m:den>
                        <m:r>
                          <a:rPr lang="en-US" altLang="zh-CN" sz="2000" kern="100">
                            <a:effectLst/>
                            <a:latin typeface="Cambria Math" panose="02040503050406030204" pitchFamily="18" charset="0"/>
                            <a:ea typeface="宋体" panose="02010600030101010101" pitchFamily="2" charset="-122"/>
                            <a:cs typeface="Times New Roman" panose="02020603050405020304" pitchFamily="18" charset="0"/>
                          </a:rPr>
                          <m:t>20×(1</m:t>
                        </m:r>
                        <m:r>
                          <a:rPr lang="en-US" altLang="zh-CN" sz="2000" i="1" kern="100">
                            <a:effectLst/>
                            <a:latin typeface="Cambria Math" panose="02040503050406030204" pitchFamily="18" charset="0"/>
                            <a:ea typeface="宋体" panose="02010600030101010101" pitchFamily="2" charset="-122"/>
                            <a:cs typeface="Times New Roman" panose="02020603050405020304" pitchFamily="18" charset="0"/>
                          </a:rPr>
                          <m:t>−</m:t>
                        </m:r>
                        <m:r>
                          <a:rPr lang="en-US" altLang="zh-CN" sz="2000" kern="100">
                            <a:effectLst/>
                            <a:latin typeface="Cambria Math" panose="02040503050406030204" pitchFamily="18" charset="0"/>
                            <a:ea typeface="宋体" panose="02010600030101010101" pitchFamily="2" charset="-122"/>
                            <a:cs typeface="Times New Roman" panose="02020603050405020304" pitchFamily="18" charset="0"/>
                          </a:rPr>
                          <m:t>5%)</m:t>
                        </m:r>
                      </m:den>
                    </m:f>
                  </m:oMath>
                </a14:m>
                <a:r>
                  <a:rPr lang="en-US" altLang="zh-CN" sz="2000" kern="100" dirty="0">
                    <a:effectLst/>
                    <a:latin typeface="Times New Roman" panose="02020603050405020304" pitchFamily="18" charset="0"/>
                    <a:ea typeface="宋体" panose="02010600030101010101" pitchFamily="2" charset="-122"/>
                    <a:cs typeface="Times New Roman" panose="02020603050405020304" pitchFamily="18" charset="0"/>
                  </a:rPr>
                  <a:t>+3%</a:t>
                </a:r>
                <a:r>
                  <a:rPr lang="zh-CN" altLang="zh-CN" sz="20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000" kern="100" dirty="0">
                    <a:effectLst/>
                    <a:latin typeface="Times New Roman" panose="02020603050405020304" pitchFamily="18" charset="0"/>
                    <a:ea typeface="宋体" panose="02010600030101010101" pitchFamily="2" charset="-122"/>
                    <a:cs typeface="Times New Roman" panose="02020603050405020304" pitchFamily="18" charset="0"/>
                  </a:rPr>
                  <a:t>8.42%</a:t>
                </a:r>
                <a:endParaRPr lang="zh-CN" altLang="zh-CN" sz="2000" kern="100" dirty="0">
                  <a:effectLst/>
                  <a:latin typeface="等线" panose="02010600030101010101" pitchFamily="2" charset="-122"/>
                  <a:ea typeface="等线" panose="02010600030101010101" pitchFamily="2" charset="-122"/>
                  <a:cs typeface="Times New Roman" panose="02020603050405020304" pitchFamily="18" charset="0"/>
                </a:endParaRPr>
              </a:p>
            </p:txBody>
          </p:sp>
        </mc:Choice>
        <mc:Fallback xmlns="">
          <p:sp>
            <p:nvSpPr>
              <p:cNvPr id="7171" name="Rectangle 3"/>
              <p:cNvSpPr>
                <a:spLocks noGrp="1" noRot="1" noChangeAspect="1" noMove="1" noResize="1" noEditPoints="1" noAdjustHandles="1" noChangeArrowheads="1" noChangeShapeType="1" noTextEdit="1"/>
              </p:cNvSpPr>
              <p:nvPr>
                <p:ph type="body" idx="1"/>
              </p:nvPr>
            </p:nvSpPr>
            <p:spPr>
              <a:xfrm>
                <a:off x="323528" y="1203598"/>
                <a:ext cx="8496944" cy="3053893"/>
              </a:xfrm>
              <a:blipFill>
                <a:blip r:embed="rId2"/>
                <a:stretch>
                  <a:fillRect l="-717" t="-599" r="-789"/>
                </a:stretch>
              </a:blipFill>
            </p:spPr>
            <p:txBody>
              <a:bodyPr/>
              <a:lstStyle/>
              <a:p>
                <a:r>
                  <a:rPr lang="zh-CN" altLang="en-US">
                    <a:noFill/>
                  </a:rPr>
                  <a:t> </a:t>
                </a:r>
              </a:p>
            </p:txBody>
          </p:sp>
        </mc:Fallback>
      </mc:AlternateContent>
      <p:sp>
        <p:nvSpPr>
          <p:cNvPr id="5" name="Rectangle 10"/>
          <p:cNvSpPr>
            <a:spLocks noChangeArrowheads="1"/>
          </p:cNvSpPr>
          <p:nvPr/>
        </p:nvSpPr>
        <p:spPr bwMode="gray">
          <a:xfrm>
            <a:off x="2843213" y="141685"/>
            <a:ext cx="6019800" cy="5726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3600" b="1" i="0" u="none" strike="noStrike" kern="1200" cap="none" spc="0" normalizeH="0" baseline="0" noProof="0" dirty="0">
                <a:ln>
                  <a:noFill/>
                </a:ln>
                <a:solidFill>
                  <a:srgbClr val="0000FF"/>
                </a:solidFill>
                <a:effectLst/>
                <a:uLnTx/>
                <a:uFillTx/>
                <a:latin typeface="华文行楷" pitchFamily="2" charset="-122"/>
                <a:ea typeface="华文行楷" pitchFamily="2" charset="-122"/>
                <a:cs typeface="+mn-cs"/>
              </a:rPr>
              <a:t>二、个别资本成本的计算</a:t>
            </a:r>
          </a:p>
        </p:txBody>
      </p:sp>
    </p:spTree>
    <p:extLst>
      <p:ext uri="{BB962C8B-B14F-4D97-AF65-F5344CB8AC3E}">
        <p14:creationId xmlns:p14="http://schemas.microsoft.com/office/powerpoint/2010/main" val="177785407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7171" name="Rectangle 3"/>
              <p:cNvSpPr>
                <a:spLocks noGrp="1" noChangeArrowheads="1"/>
              </p:cNvSpPr>
              <p:nvPr>
                <p:ph type="body" idx="1"/>
              </p:nvPr>
            </p:nvSpPr>
            <p:spPr>
              <a:xfrm>
                <a:off x="251520" y="1059582"/>
                <a:ext cx="8352979" cy="2502278"/>
              </a:xfrm>
            </p:spPr>
            <p:txBody>
              <a:bodyPr/>
              <a:lstStyle/>
              <a:p>
                <a:pPr algn="just"/>
                <a:r>
                  <a:rPr lang="zh-CN" altLang="en-US" sz="2400" dirty="0">
                    <a:solidFill>
                      <a:srgbClr val="FF0000"/>
                    </a:solidFill>
                  </a:rPr>
                  <a:t>（</a:t>
                </a:r>
                <a:r>
                  <a:rPr lang="en-US" altLang="zh-CN" sz="2400" dirty="0">
                    <a:solidFill>
                      <a:srgbClr val="FF0000"/>
                    </a:solidFill>
                  </a:rPr>
                  <a:t>2</a:t>
                </a:r>
                <a:r>
                  <a:rPr lang="zh-CN" altLang="en-US" sz="2400" dirty="0">
                    <a:solidFill>
                      <a:srgbClr val="FF0000"/>
                    </a:solidFill>
                  </a:rPr>
                  <a:t>）</a:t>
                </a:r>
                <a:r>
                  <a:rPr lang="zh-CN" altLang="zh-CN" sz="2400" dirty="0">
                    <a:solidFill>
                      <a:srgbClr val="FF0000"/>
                    </a:solidFill>
                  </a:rPr>
                  <a:t>资本资产定价模型法</a:t>
                </a:r>
              </a:p>
              <a:p>
                <a:pPr algn="just"/>
                <a:r>
                  <a:rPr lang="en-US" altLang="zh-CN" sz="2400" b="0" dirty="0"/>
                  <a:t>        </a:t>
                </a:r>
                <a:r>
                  <a:rPr lang="zh-CN" altLang="zh-CN" sz="2400" b="0" dirty="0"/>
                  <a:t>假定无风险报酬率为</a:t>
                </a:r>
                <a14:m>
                  <m:oMath xmlns:m="http://schemas.openxmlformats.org/officeDocument/2006/math">
                    <m:sSub>
                      <m:sSubPr>
                        <m:ctrlPr>
                          <a:rPr lang="zh-CN" altLang="zh-CN" sz="2400" b="0" i="1">
                            <a:latin typeface="Cambria Math" panose="02040503050406030204" pitchFamily="18" charset="0"/>
                          </a:rPr>
                        </m:ctrlPr>
                      </m:sSubPr>
                      <m:e>
                        <m:r>
                          <a:rPr lang="en-US" altLang="zh-CN" sz="2400" b="0" i="1">
                            <a:latin typeface="Cambria Math"/>
                          </a:rPr>
                          <m:t>𝑅</m:t>
                        </m:r>
                      </m:e>
                      <m:sub>
                        <m:r>
                          <a:rPr lang="en-US" altLang="zh-CN" sz="2400" b="0" i="1">
                            <a:latin typeface="Cambria Math"/>
                          </a:rPr>
                          <m:t>𝑓</m:t>
                        </m:r>
                      </m:sub>
                    </m:sSub>
                  </m:oMath>
                </a14:m>
                <a:r>
                  <a:rPr lang="zh-CN" altLang="zh-CN" sz="2400" b="0" dirty="0"/>
                  <a:t>，市场平均报酬率为</a:t>
                </a:r>
                <a14:m>
                  <m:oMath xmlns:m="http://schemas.openxmlformats.org/officeDocument/2006/math">
                    <m:sSub>
                      <m:sSubPr>
                        <m:ctrlPr>
                          <a:rPr lang="zh-CN" altLang="zh-CN" sz="2400" b="0" i="1">
                            <a:latin typeface="Cambria Math" panose="02040503050406030204" pitchFamily="18" charset="0"/>
                          </a:rPr>
                        </m:ctrlPr>
                      </m:sSubPr>
                      <m:e>
                        <m:r>
                          <a:rPr lang="en-US" altLang="zh-CN" sz="2400" b="0" i="1">
                            <a:latin typeface="Cambria Math"/>
                          </a:rPr>
                          <m:t>𝑅</m:t>
                        </m:r>
                      </m:e>
                      <m:sub>
                        <m:r>
                          <a:rPr lang="en-US" altLang="zh-CN" sz="2400" b="0" i="1">
                            <a:latin typeface="Cambria Math"/>
                          </a:rPr>
                          <m:t>𝑚</m:t>
                        </m:r>
                      </m:sub>
                    </m:sSub>
                  </m:oMath>
                </a14:m>
                <a:r>
                  <a:rPr lang="zh-CN" altLang="zh-CN" sz="2400" b="0" dirty="0"/>
                  <a:t>，某股票贝塔系数为β，则普通股资本成本率为</a:t>
                </a:r>
                <a:r>
                  <a:rPr lang="en-US" altLang="zh-CN" sz="2400" b="0" dirty="0"/>
                  <a:t> :</a:t>
                </a:r>
                <a:endParaRPr lang="zh-CN" altLang="zh-CN" sz="2400" b="0" dirty="0"/>
              </a:p>
              <a:p>
                <a:pPr algn="ctr"/>
                <a14:m>
                  <m:oMath xmlns:m="http://schemas.openxmlformats.org/officeDocument/2006/math">
                    <m:sSub>
                      <m:sSubPr>
                        <m:ctrlPr>
                          <a:rPr lang="zh-CN" altLang="zh-CN" sz="2400" b="0" i="1">
                            <a:latin typeface="Cambria Math" panose="02040503050406030204" pitchFamily="18" charset="0"/>
                          </a:rPr>
                        </m:ctrlPr>
                      </m:sSubPr>
                      <m:e>
                        <m:r>
                          <a:rPr lang="en-US" altLang="zh-CN" sz="2400" b="0" i="1">
                            <a:latin typeface="Cambria Math"/>
                          </a:rPr>
                          <m:t>𝐾</m:t>
                        </m:r>
                      </m:e>
                      <m:sub>
                        <m:r>
                          <a:rPr lang="en-US" altLang="zh-CN" sz="2400" b="0" i="1">
                            <a:latin typeface="Cambria Math"/>
                          </a:rPr>
                          <m:t>𝑠</m:t>
                        </m:r>
                      </m:sub>
                    </m:sSub>
                    <m:r>
                      <a:rPr lang="en-US" altLang="zh-CN" sz="2400" b="0" i="1">
                        <a:latin typeface="Cambria Math"/>
                      </a:rPr>
                      <m:t>=</m:t>
                    </m:r>
                    <m:sSub>
                      <m:sSubPr>
                        <m:ctrlPr>
                          <a:rPr lang="zh-CN" altLang="zh-CN" sz="2400" b="0" i="1">
                            <a:latin typeface="Cambria Math" panose="02040503050406030204" pitchFamily="18" charset="0"/>
                          </a:rPr>
                        </m:ctrlPr>
                      </m:sSubPr>
                      <m:e>
                        <m:r>
                          <a:rPr lang="en-US" altLang="zh-CN" sz="2400" b="0" i="1">
                            <a:latin typeface="Cambria Math"/>
                          </a:rPr>
                          <m:t>𝑅</m:t>
                        </m:r>
                      </m:e>
                      <m:sub>
                        <m:r>
                          <a:rPr lang="en-US" altLang="zh-CN" sz="2400" b="0" i="1">
                            <a:latin typeface="Cambria Math"/>
                          </a:rPr>
                          <m:t>𝑓</m:t>
                        </m:r>
                      </m:sub>
                    </m:sSub>
                    <m:r>
                      <a:rPr lang="en-US" altLang="zh-CN" sz="2400" b="0" i="1">
                        <a:latin typeface="Cambria Math"/>
                      </a:rPr>
                      <m:t>+</m:t>
                    </m:r>
                    <m:r>
                      <a:rPr lang="en-US" altLang="zh-CN" sz="2400" b="0" i="1">
                        <a:latin typeface="Cambria Math"/>
                      </a:rPr>
                      <m:t>𝛽</m:t>
                    </m:r>
                  </m:oMath>
                </a14:m>
                <a:r>
                  <a:rPr lang="zh-CN" altLang="zh-CN" sz="2400" b="0" dirty="0"/>
                  <a:t>（</a:t>
                </a:r>
                <a14:m>
                  <m:oMath xmlns:m="http://schemas.openxmlformats.org/officeDocument/2006/math">
                    <m:sSub>
                      <m:sSubPr>
                        <m:ctrlPr>
                          <a:rPr lang="zh-CN" altLang="zh-CN" sz="2400" b="0" i="1">
                            <a:latin typeface="Cambria Math" panose="02040503050406030204" pitchFamily="18" charset="0"/>
                          </a:rPr>
                        </m:ctrlPr>
                      </m:sSubPr>
                      <m:e>
                        <m:r>
                          <a:rPr lang="en-US" altLang="zh-CN" sz="2400" b="0" i="1">
                            <a:latin typeface="Cambria Math"/>
                          </a:rPr>
                          <m:t>𝑅</m:t>
                        </m:r>
                      </m:e>
                      <m:sub>
                        <m:r>
                          <a:rPr lang="en-US" altLang="zh-CN" sz="2400" b="0" i="1">
                            <a:latin typeface="Cambria Math"/>
                          </a:rPr>
                          <m:t>𝑚</m:t>
                        </m:r>
                      </m:sub>
                    </m:sSub>
                    <m:r>
                      <a:rPr lang="en-US" altLang="zh-CN" sz="2400" b="0" i="1">
                        <a:latin typeface="Cambria Math"/>
                      </a:rPr>
                      <m:t>−</m:t>
                    </m:r>
                    <m:sSub>
                      <m:sSubPr>
                        <m:ctrlPr>
                          <a:rPr lang="zh-CN" altLang="zh-CN" sz="2400" b="0" i="1">
                            <a:latin typeface="Cambria Math" panose="02040503050406030204" pitchFamily="18" charset="0"/>
                          </a:rPr>
                        </m:ctrlPr>
                      </m:sSubPr>
                      <m:e>
                        <m:r>
                          <a:rPr lang="en-US" altLang="zh-CN" sz="2400" b="0" i="1">
                            <a:latin typeface="Cambria Math"/>
                          </a:rPr>
                          <m:t>𝑅</m:t>
                        </m:r>
                      </m:e>
                      <m:sub>
                        <m:r>
                          <a:rPr lang="en-US" altLang="zh-CN" sz="2400" b="0" i="1">
                            <a:latin typeface="Cambria Math"/>
                          </a:rPr>
                          <m:t>𝑓</m:t>
                        </m:r>
                      </m:sub>
                    </m:sSub>
                    <m:r>
                      <a:rPr lang="en-US" altLang="zh-CN" sz="2400" b="0" i="1">
                        <a:latin typeface="Cambria Math"/>
                      </a:rPr>
                      <m:t>)</m:t>
                    </m:r>
                  </m:oMath>
                </a14:m>
                <a:endParaRPr lang="zh-CN" altLang="zh-CN" sz="2400" b="0" dirty="0"/>
              </a:p>
            </p:txBody>
          </p:sp>
        </mc:Choice>
        <mc:Fallback xmlns="">
          <p:sp>
            <p:nvSpPr>
              <p:cNvPr id="7171" name="Rectangle 3"/>
              <p:cNvSpPr>
                <a:spLocks noGrp="1" noRot="1" noChangeAspect="1" noMove="1" noResize="1" noEditPoints="1" noAdjustHandles="1" noChangeArrowheads="1" noChangeShapeType="1" noTextEdit="1"/>
              </p:cNvSpPr>
              <p:nvPr>
                <p:ph type="body" idx="1"/>
              </p:nvPr>
            </p:nvSpPr>
            <p:spPr>
              <a:xfrm>
                <a:off x="251520" y="1059582"/>
                <a:ext cx="8352979" cy="2502278"/>
              </a:xfrm>
              <a:blipFill rotWithShape="1">
                <a:blip r:embed="rId2"/>
                <a:stretch>
                  <a:fillRect l="-1095" r="-1168"/>
                </a:stretch>
              </a:blipFill>
            </p:spPr>
            <p:txBody>
              <a:bodyPr/>
              <a:lstStyle/>
              <a:p>
                <a:r>
                  <a:rPr lang="zh-CN" altLang="en-US">
                    <a:noFill/>
                  </a:rPr>
                  <a:t> </a:t>
                </a:r>
              </a:p>
            </p:txBody>
          </p:sp>
        </mc:Fallback>
      </mc:AlternateContent>
      <p:sp>
        <p:nvSpPr>
          <p:cNvPr id="5" name="Rectangle 10"/>
          <p:cNvSpPr>
            <a:spLocks noChangeArrowheads="1"/>
          </p:cNvSpPr>
          <p:nvPr/>
        </p:nvSpPr>
        <p:spPr bwMode="gray">
          <a:xfrm>
            <a:off x="2843213" y="141685"/>
            <a:ext cx="6019800" cy="5726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3600" b="1" i="0" u="none" strike="noStrike" kern="1200" cap="none" spc="0" normalizeH="0" baseline="0" noProof="0" dirty="0">
                <a:ln>
                  <a:noFill/>
                </a:ln>
                <a:solidFill>
                  <a:srgbClr val="0000FF"/>
                </a:solidFill>
                <a:effectLst/>
                <a:uLnTx/>
                <a:uFillTx/>
                <a:latin typeface="华文行楷" pitchFamily="2" charset="-122"/>
                <a:ea typeface="华文行楷" pitchFamily="2" charset="-122"/>
                <a:cs typeface="+mn-cs"/>
              </a:rPr>
              <a:t>二、个别资本成本的计算</a:t>
            </a:r>
          </a:p>
        </p:txBody>
      </p:sp>
    </p:spTree>
    <p:extLst>
      <p:ext uri="{BB962C8B-B14F-4D97-AF65-F5344CB8AC3E}">
        <p14:creationId xmlns:p14="http://schemas.microsoft.com/office/powerpoint/2010/main" val="192920752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7171" name="Rectangle 3"/>
              <p:cNvSpPr>
                <a:spLocks noGrp="1" noChangeArrowheads="1"/>
              </p:cNvSpPr>
              <p:nvPr>
                <p:ph type="body" idx="1"/>
              </p:nvPr>
            </p:nvSpPr>
            <p:spPr>
              <a:xfrm>
                <a:off x="467545" y="1005576"/>
                <a:ext cx="8208963" cy="3888432"/>
              </a:xfrm>
            </p:spPr>
            <p:txBody>
              <a:bodyPr/>
              <a:lstStyle/>
              <a:p>
                <a:pPr algn="just"/>
                <a:r>
                  <a:rPr lang="zh-CN" altLang="en-US" sz="2400" dirty="0" smtClean="0">
                    <a:solidFill>
                      <a:srgbClr val="FF0000"/>
                    </a:solidFill>
                  </a:rPr>
                  <a:t>例题</a:t>
                </a:r>
                <a:r>
                  <a:rPr lang="en-US" altLang="zh-CN" sz="2400" dirty="0">
                    <a:solidFill>
                      <a:srgbClr val="FF0000"/>
                    </a:solidFill>
                  </a:rPr>
                  <a:t>5-5</a:t>
                </a:r>
                <a:r>
                  <a:rPr lang="zh-CN" altLang="en-US" sz="2400" dirty="0">
                    <a:solidFill>
                      <a:srgbClr val="FF0000"/>
                    </a:solidFill>
                  </a:rPr>
                  <a:t>：</a:t>
                </a:r>
                <a:r>
                  <a:rPr lang="zh-CN" altLang="en-US" sz="2400" b="0" dirty="0"/>
                  <a:t>银河公司发行普通股</a:t>
                </a:r>
                <a:r>
                  <a:rPr lang="en-US" altLang="zh-CN" sz="2400" b="0" dirty="0"/>
                  <a:t>β</a:t>
                </a:r>
                <a:r>
                  <a:rPr lang="zh-CN" altLang="en-US" sz="2400" b="0" dirty="0"/>
                  <a:t>贝塔系数为</a:t>
                </a:r>
                <a:r>
                  <a:rPr lang="en-US" altLang="zh-CN" sz="2400" b="0" dirty="0"/>
                  <a:t>1.2</a:t>
                </a:r>
                <a:r>
                  <a:rPr lang="zh-CN" altLang="en-US" sz="2400" b="0" dirty="0"/>
                  <a:t>，假设一年期国库券收益率为</a:t>
                </a:r>
                <a:r>
                  <a:rPr lang="en-US" altLang="zh-CN" sz="2400" b="0" dirty="0"/>
                  <a:t>6%</a:t>
                </a:r>
                <a:r>
                  <a:rPr lang="zh-CN" altLang="en-US" sz="2400" b="0" dirty="0"/>
                  <a:t>，市场平均报酬率为</a:t>
                </a:r>
                <a:r>
                  <a:rPr lang="en-US" altLang="zh-CN" sz="2400" b="0" dirty="0"/>
                  <a:t>10%</a:t>
                </a:r>
                <a:r>
                  <a:rPr lang="zh-CN" altLang="en-US" sz="2400" b="0" dirty="0"/>
                  <a:t>，则该公司普通股资本成本率。</a:t>
                </a:r>
              </a:p>
              <a:p>
                <a:pPr indent="266700" algn="ctr">
                  <a:lnSpc>
                    <a:spcPts val="2000"/>
                  </a:lnSpc>
                  <a:spcAft>
                    <a:spcPts val="0"/>
                  </a:spcAft>
                </a:pPr>
                <a14:m>
                  <m:oMath xmlns:m="http://schemas.openxmlformats.org/officeDocument/2006/math">
                    <m:sSub>
                      <m:sSubPr>
                        <m:ctrlPr>
                          <a:rPr lang="zh-CN" altLang="zh-CN" sz="2400" i="1" kern="100">
                            <a:latin typeface="Cambria Math" panose="02040503050406030204" pitchFamily="18" charset="0"/>
                            <a:ea typeface="Cambria Math" panose="02040503050406030204" pitchFamily="18" charset="0"/>
                            <a:cs typeface="Times New Roman" panose="02020603050405020304" pitchFamily="18" charset="0"/>
                          </a:rPr>
                        </m:ctrlPr>
                      </m:sSubPr>
                      <m:e>
                        <m:r>
                          <m:rPr>
                            <m:sty m:val="p"/>
                          </m:rPr>
                          <a:rPr lang="en-US" altLang="zh-CN" sz="2400" kern="100">
                            <a:effectLst/>
                            <a:latin typeface="Cambria Math" panose="02040503050406030204" pitchFamily="18" charset="0"/>
                            <a:ea typeface="宋体" panose="02010600030101010101" pitchFamily="2" charset="-122"/>
                            <a:cs typeface="Times New Roman" panose="02020603050405020304" pitchFamily="18" charset="0"/>
                          </a:rPr>
                          <m:t>K</m:t>
                        </m:r>
                      </m:e>
                      <m:sub>
                        <m:r>
                          <m:rPr>
                            <m:sty m:val="p"/>
                          </m:rPr>
                          <a:rPr lang="en-US" altLang="zh-CN" sz="2400" kern="100">
                            <a:effectLst/>
                            <a:latin typeface="Cambria Math" panose="02040503050406030204" pitchFamily="18" charset="0"/>
                            <a:ea typeface="宋体" panose="02010600030101010101" pitchFamily="2" charset="-122"/>
                            <a:cs typeface="Times New Roman" panose="02020603050405020304" pitchFamily="18" charset="0"/>
                          </a:rPr>
                          <m:t>S</m:t>
                        </m:r>
                      </m:sub>
                    </m:sSub>
                  </m:oMath>
                </a14:m>
                <a:r>
                  <a:rPr lang="zh-CN" altLang="zh-CN" sz="24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400" kern="100" dirty="0">
                    <a:effectLst/>
                    <a:latin typeface="Times New Roman" panose="02020603050405020304" pitchFamily="18" charset="0"/>
                    <a:ea typeface="宋体" panose="02010600030101010101" pitchFamily="2" charset="-122"/>
                    <a:cs typeface="Times New Roman" panose="02020603050405020304" pitchFamily="18" charset="0"/>
                  </a:rPr>
                  <a:t>6%+1.2</a:t>
                </a:r>
                <a:r>
                  <a:rPr lang="zh-CN" altLang="zh-CN" sz="24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400" kern="100" dirty="0">
                    <a:effectLst/>
                    <a:latin typeface="Times New Roman" panose="02020603050405020304" pitchFamily="18" charset="0"/>
                    <a:ea typeface="宋体" panose="02010600030101010101" pitchFamily="2" charset="-122"/>
                    <a:cs typeface="Times New Roman" panose="02020603050405020304" pitchFamily="18" charset="0"/>
                  </a:rPr>
                  <a:t>10%</a:t>
                </a:r>
                <a:r>
                  <a:rPr lang="zh-CN" altLang="zh-CN" sz="24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400" kern="100" dirty="0">
                    <a:effectLst/>
                    <a:latin typeface="Times New Roman" panose="02020603050405020304" pitchFamily="18" charset="0"/>
                    <a:ea typeface="宋体" panose="02010600030101010101" pitchFamily="2" charset="-122"/>
                    <a:cs typeface="Times New Roman" panose="02020603050405020304" pitchFamily="18" charset="0"/>
                  </a:rPr>
                  <a:t>6%</a:t>
                </a:r>
                <a:r>
                  <a:rPr lang="zh-CN" altLang="zh-CN" sz="24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400" kern="100" dirty="0">
                    <a:effectLst/>
                    <a:latin typeface="Times New Roman" panose="02020603050405020304" pitchFamily="18" charset="0"/>
                    <a:ea typeface="宋体" panose="02010600030101010101" pitchFamily="2" charset="-122"/>
                    <a:cs typeface="Times New Roman" panose="02020603050405020304" pitchFamily="18" charset="0"/>
                  </a:rPr>
                  <a:t>10.8%</a:t>
                </a:r>
                <a:endParaRPr lang="zh-CN" altLang="zh-CN" sz="2400" kern="100" dirty="0">
                  <a:effectLst/>
                  <a:latin typeface="等线" panose="02010600030101010101" pitchFamily="2" charset="-122"/>
                  <a:ea typeface="等线" panose="02010600030101010101" pitchFamily="2" charset="-122"/>
                  <a:cs typeface="Times New Roman" panose="02020603050405020304" pitchFamily="18" charset="0"/>
                </a:endParaRPr>
              </a:p>
            </p:txBody>
          </p:sp>
        </mc:Choice>
        <mc:Fallback xmlns="">
          <p:sp>
            <p:nvSpPr>
              <p:cNvPr id="7171" name="Rectangle 3"/>
              <p:cNvSpPr>
                <a:spLocks noGrp="1" noRot="1" noChangeAspect="1" noMove="1" noResize="1" noEditPoints="1" noAdjustHandles="1" noChangeArrowheads="1" noChangeShapeType="1" noTextEdit="1"/>
              </p:cNvSpPr>
              <p:nvPr>
                <p:ph type="body" idx="1"/>
              </p:nvPr>
            </p:nvSpPr>
            <p:spPr>
              <a:xfrm>
                <a:off x="467545" y="1005576"/>
                <a:ext cx="8208963" cy="3888432"/>
              </a:xfrm>
              <a:blipFill>
                <a:blip r:embed="rId2"/>
                <a:stretch>
                  <a:fillRect l="-1189" r="-1114"/>
                </a:stretch>
              </a:blipFill>
            </p:spPr>
            <p:txBody>
              <a:bodyPr/>
              <a:lstStyle/>
              <a:p>
                <a:r>
                  <a:rPr lang="zh-CN" altLang="en-US">
                    <a:noFill/>
                  </a:rPr>
                  <a:t> </a:t>
                </a:r>
              </a:p>
            </p:txBody>
          </p:sp>
        </mc:Fallback>
      </mc:AlternateContent>
      <p:sp>
        <p:nvSpPr>
          <p:cNvPr id="5" name="Rectangle 10"/>
          <p:cNvSpPr>
            <a:spLocks noChangeArrowheads="1"/>
          </p:cNvSpPr>
          <p:nvPr/>
        </p:nvSpPr>
        <p:spPr bwMode="gray">
          <a:xfrm>
            <a:off x="2843213" y="141685"/>
            <a:ext cx="6019800" cy="5726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3600" b="1" i="0" u="none" strike="noStrike" kern="1200" cap="none" spc="0" normalizeH="0" baseline="0" noProof="0" dirty="0">
                <a:ln>
                  <a:noFill/>
                </a:ln>
                <a:solidFill>
                  <a:srgbClr val="0000FF"/>
                </a:solidFill>
                <a:effectLst/>
                <a:uLnTx/>
                <a:uFillTx/>
                <a:latin typeface="华文行楷" pitchFamily="2" charset="-122"/>
                <a:ea typeface="华文行楷" pitchFamily="2" charset="-122"/>
                <a:cs typeface="+mn-cs"/>
              </a:rPr>
              <a:t>二、个别资本成本的计算</a:t>
            </a:r>
          </a:p>
        </p:txBody>
      </p:sp>
    </p:spTree>
    <p:extLst>
      <p:ext uri="{BB962C8B-B14F-4D97-AF65-F5344CB8AC3E}">
        <p14:creationId xmlns:p14="http://schemas.microsoft.com/office/powerpoint/2010/main" val="32158913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171">
                                            <p:txEl>
                                              <p:pRg st="0" end="0"/>
                                            </p:txEl>
                                          </p:spTgt>
                                        </p:tgtEl>
                                        <p:attrNameLst>
                                          <p:attrName>style.visibility</p:attrName>
                                        </p:attrNameLst>
                                      </p:cBhvr>
                                      <p:to>
                                        <p:strVal val="visible"/>
                                      </p:to>
                                    </p:set>
                                    <p:anim calcmode="lin" valueType="num">
                                      <p:cBhvr additive="base">
                                        <p:cTn id="7" dur="500" fill="hold"/>
                                        <p:tgtEl>
                                          <p:spTgt spid="7171">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171">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51520" y="987574"/>
            <a:ext cx="8352928" cy="2456057"/>
          </a:xfrm>
          <a:prstGeom prst="rect">
            <a:avLst/>
          </a:prstGeom>
        </p:spPr>
        <p:txBody>
          <a:bodyPr wrap="square">
            <a:spAutoFit/>
          </a:bodyPr>
          <a:lstStyle/>
          <a:p>
            <a:pPr indent="266700" algn="just">
              <a:lnSpc>
                <a:spcPct val="130000"/>
              </a:lnSpc>
              <a:spcBef>
                <a:spcPct val="10000"/>
              </a:spcBef>
              <a:spcAft>
                <a:spcPct val="10000"/>
              </a:spcAft>
              <a:buClr>
                <a:schemeClr val="tx2"/>
              </a:buClr>
              <a:buFont typeface="Wingdings" pitchFamily="2" charset="2"/>
            </a:pPr>
            <a:r>
              <a:rPr lang="zh-CN" altLang="zh-CN" dirty="0">
                <a:solidFill>
                  <a:srgbClr val="FF0000"/>
                </a:solidFill>
                <a:latin typeface="+mn-lt"/>
                <a:ea typeface="+mn-ea"/>
              </a:rPr>
              <a:t>（</a:t>
            </a:r>
            <a:r>
              <a:rPr lang="en-US" altLang="zh-CN" dirty="0">
                <a:solidFill>
                  <a:srgbClr val="FF0000"/>
                </a:solidFill>
                <a:latin typeface="+mn-lt"/>
                <a:ea typeface="+mn-ea"/>
              </a:rPr>
              <a:t>3</a:t>
            </a:r>
            <a:r>
              <a:rPr lang="zh-CN" altLang="zh-CN" dirty="0">
                <a:solidFill>
                  <a:srgbClr val="FF0000"/>
                </a:solidFill>
                <a:latin typeface="+mn-lt"/>
                <a:ea typeface="+mn-ea"/>
              </a:rPr>
              <a:t>）债券风险溢价模型法</a:t>
            </a:r>
          </a:p>
          <a:p>
            <a:pPr algn="just">
              <a:lnSpc>
                <a:spcPct val="120000"/>
              </a:lnSpc>
              <a:spcAft>
                <a:spcPts val="0"/>
              </a:spcAft>
            </a:pPr>
            <a:r>
              <a:rPr lang="en-US" altLang="zh-CN" sz="2000" b="0" kern="100" dirty="0" smtClean="0">
                <a:latin typeface="微软雅黑" panose="020B0503020204020204" pitchFamily="34" charset="-122"/>
                <a:ea typeface="微软雅黑" panose="020B0503020204020204" pitchFamily="34" charset="-122"/>
                <a:cs typeface="Times New Roman" panose="02020603050405020304" pitchFamily="18" charset="0"/>
              </a:rPr>
              <a:t>       </a:t>
            </a:r>
            <a:r>
              <a:rPr lang="zh-CN" altLang="zh-CN" sz="2000" b="0" kern="100" dirty="0" smtClean="0">
                <a:latin typeface="微软雅黑" panose="020B0503020204020204" pitchFamily="34" charset="-122"/>
                <a:ea typeface="微软雅黑" panose="020B0503020204020204" pitchFamily="34" charset="-122"/>
                <a:cs typeface="Times New Roman" panose="02020603050405020304" pitchFamily="18" charset="0"/>
              </a:rPr>
              <a:t>根据</a:t>
            </a:r>
            <a:r>
              <a:rPr lang="zh-CN" altLang="zh-CN" sz="2000" kern="100" dirty="0">
                <a:latin typeface="微软雅黑" panose="020B0503020204020204" pitchFamily="34" charset="-122"/>
                <a:ea typeface="微软雅黑" panose="020B0503020204020204" pitchFamily="34" charset="-122"/>
                <a:cs typeface="Times New Roman" panose="02020603050405020304" pitchFamily="18" charset="0"/>
              </a:rPr>
              <a:t>风险与收益均衡原理</a:t>
            </a:r>
            <a:r>
              <a:rPr lang="zh-CN" altLang="zh-CN" sz="2000" b="0" kern="100" dirty="0">
                <a:latin typeface="微软雅黑" panose="020B0503020204020204" pitchFamily="34" charset="-122"/>
                <a:ea typeface="微软雅黑" panose="020B0503020204020204" pitchFamily="34" charset="-122"/>
                <a:cs typeface="Times New Roman" panose="02020603050405020304" pitchFamily="18" charset="0"/>
              </a:rPr>
              <a:t>，股票投资的风险要高于债券投资的风险。因此，股票投资者要求的报酬率要高于债权人要求的报酬率。另外，股票筹资需要比债券筹资付出更大代价，且股息用税后利润支付，不具有抵税作用</a:t>
            </a:r>
            <a:r>
              <a:rPr lang="zh-CN" altLang="zh-CN" sz="2000" b="0" kern="100" dirty="0" smtClean="0">
                <a:latin typeface="微软雅黑" panose="020B0503020204020204" pitchFamily="34" charset="-122"/>
                <a:ea typeface="微软雅黑" panose="020B0503020204020204" pitchFamily="34" charset="-122"/>
                <a:cs typeface="Times New Roman" panose="02020603050405020304" pitchFamily="18" charset="0"/>
              </a:rPr>
              <a:t>，所以股票</a:t>
            </a:r>
            <a:r>
              <a:rPr lang="zh-CN" altLang="zh-CN" sz="2000" b="0" kern="100" dirty="0">
                <a:latin typeface="微软雅黑" panose="020B0503020204020204" pitchFamily="34" charset="-122"/>
                <a:ea typeface="微软雅黑" panose="020B0503020204020204" pitchFamily="34" charset="-122"/>
                <a:cs typeface="Times New Roman" panose="02020603050405020304" pitchFamily="18" charset="0"/>
              </a:rPr>
              <a:t>投资的必要报酬率可以在债券利率的基础上再加上一定的风险溢价率，根据历史经验，风险溢价率通常在</a:t>
            </a:r>
            <a:r>
              <a:rPr lang="en-US" altLang="zh-CN" sz="2000" b="0" kern="100" dirty="0">
                <a:latin typeface="微软雅黑" panose="020B0503020204020204" pitchFamily="34" charset="-122"/>
                <a:ea typeface="微软雅黑" panose="020B0503020204020204" pitchFamily="34" charset="-122"/>
                <a:cs typeface="Times New Roman" panose="02020603050405020304" pitchFamily="18" charset="0"/>
              </a:rPr>
              <a:t>3%</a:t>
            </a:r>
            <a:r>
              <a:rPr lang="zh-CN" altLang="zh-CN" sz="2000" b="0" kern="100" dirty="0">
                <a:latin typeface="微软雅黑" panose="020B0503020204020204" pitchFamily="34" charset="-122"/>
                <a:ea typeface="微软雅黑" panose="020B0503020204020204" pitchFamily="34" charset="-122"/>
                <a:cs typeface="Times New Roman" panose="02020603050405020304" pitchFamily="18" charset="0"/>
              </a:rPr>
              <a:t>到</a:t>
            </a:r>
            <a:r>
              <a:rPr lang="en-US" altLang="zh-CN" sz="2000" b="0" kern="100" dirty="0">
                <a:latin typeface="微软雅黑" panose="020B0503020204020204" pitchFamily="34" charset="-122"/>
                <a:ea typeface="微软雅黑" panose="020B0503020204020204" pitchFamily="34" charset="-122"/>
                <a:cs typeface="Times New Roman" panose="02020603050405020304" pitchFamily="18" charset="0"/>
              </a:rPr>
              <a:t>5%</a:t>
            </a:r>
            <a:r>
              <a:rPr lang="zh-CN" altLang="zh-CN" sz="2000" b="0" kern="100" dirty="0">
                <a:latin typeface="微软雅黑" panose="020B0503020204020204" pitchFamily="34" charset="-122"/>
                <a:ea typeface="微软雅黑" panose="020B0503020204020204" pitchFamily="34" charset="-122"/>
                <a:cs typeface="Times New Roman" panose="02020603050405020304" pitchFamily="18" charset="0"/>
              </a:rPr>
              <a:t>之间</a:t>
            </a:r>
            <a:r>
              <a:rPr lang="zh-CN" altLang="zh-CN" sz="2000" b="0" kern="100" dirty="0" smtClean="0">
                <a:latin typeface="微软雅黑" panose="020B0503020204020204" pitchFamily="34" charset="-122"/>
                <a:ea typeface="微软雅黑" panose="020B0503020204020204" pitchFamily="34" charset="-122"/>
                <a:cs typeface="Times New Roman" panose="02020603050405020304" pitchFamily="18" charset="0"/>
              </a:rPr>
              <a:t>。</a:t>
            </a:r>
            <a:endParaRPr lang="zh-CN" altLang="zh-CN" sz="2000" b="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 name="Rectangle 10"/>
          <p:cNvSpPr>
            <a:spLocks noChangeArrowheads="1"/>
          </p:cNvSpPr>
          <p:nvPr/>
        </p:nvSpPr>
        <p:spPr bwMode="gray">
          <a:xfrm>
            <a:off x="2555776" y="195486"/>
            <a:ext cx="6019800" cy="5726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3600" b="1" i="0" u="none" strike="noStrike" kern="1200" cap="none" spc="0" normalizeH="0" baseline="0" noProof="0" dirty="0">
                <a:ln>
                  <a:noFill/>
                </a:ln>
                <a:solidFill>
                  <a:srgbClr val="0000FF"/>
                </a:solidFill>
                <a:effectLst/>
                <a:uLnTx/>
                <a:uFillTx/>
                <a:latin typeface="华文行楷" pitchFamily="2" charset="-122"/>
                <a:ea typeface="华文行楷" pitchFamily="2" charset="-122"/>
                <a:cs typeface="+mn-cs"/>
              </a:rPr>
              <a:t>二、个别资本成本的计算</a:t>
            </a:r>
          </a:p>
        </p:txBody>
      </p:sp>
    </p:spTree>
    <p:extLst>
      <p:ext uri="{BB962C8B-B14F-4D97-AF65-F5344CB8AC3E}">
        <p14:creationId xmlns:p14="http://schemas.microsoft.com/office/powerpoint/2010/main" val="194218159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矩形 1"/>
              <p:cNvSpPr/>
              <p:nvPr/>
            </p:nvSpPr>
            <p:spPr>
              <a:xfrm>
                <a:off x="755576" y="1563638"/>
                <a:ext cx="7920880" cy="1569660"/>
              </a:xfrm>
              <a:prstGeom prst="rect">
                <a:avLst/>
              </a:prstGeom>
            </p:spPr>
            <p:txBody>
              <a:bodyPr wrap="square">
                <a:spAutoFit/>
              </a:bodyPr>
              <a:lstStyle/>
              <a:p>
                <a:pPr indent="267970" algn="just">
                  <a:lnSpc>
                    <a:spcPct val="120000"/>
                  </a:lnSpc>
                  <a:spcAft>
                    <a:spcPts val="0"/>
                  </a:spcAft>
                </a:pPr>
                <a:r>
                  <a:rPr lang="zh-CN" altLang="zh-CN" sz="2000" kern="100"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例题</a:t>
                </a:r>
                <a:r>
                  <a:rPr lang="en-US" altLang="zh-CN" sz="2000" kern="100"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5-6</a:t>
                </a:r>
                <a:r>
                  <a:rPr lang="zh-CN" altLang="zh-CN" sz="2000" kern="100"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2000" b="0" kern="100" dirty="0">
                    <a:effectLst/>
                    <a:latin typeface="微软雅黑" panose="020B0503020204020204" pitchFamily="34" charset="-122"/>
                    <a:ea typeface="微软雅黑" panose="020B0503020204020204" pitchFamily="34" charset="-122"/>
                    <a:cs typeface="Times New Roman" panose="02020603050405020304" pitchFamily="18" charset="0"/>
                  </a:rPr>
                  <a:t>华龙公司已经发行债券的投资报酬率为</a:t>
                </a:r>
                <a:r>
                  <a:rPr lang="en-US" altLang="zh-CN" sz="2000" b="0" kern="100" dirty="0">
                    <a:effectLst/>
                    <a:latin typeface="微软雅黑" panose="020B0503020204020204" pitchFamily="34" charset="-122"/>
                    <a:ea typeface="微软雅黑" panose="020B0503020204020204" pitchFamily="34" charset="-122"/>
                    <a:cs typeface="Times New Roman" panose="02020603050405020304" pitchFamily="18" charset="0"/>
                  </a:rPr>
                  <a:t>8%</a:t>
                </a:r>
                <a:r>
                  <a:rPr lang="zh-CN" altLang="zh-CN" sz="2000" b="0" kern="100" dirty="0">
                    <a:effectLst/>
                    <a:latin typeface="微软雅黑" panose="020B0503020204020204" pitchFamily="34" charset="-122"/>
                    <a:ea typeface="微软雅黑" panose="020B0503020204020204" pitchFamily="34" charset="-122"/>
                    <a:cs typeface="Times New Roman" panose="02020603050405020304" pitchFamily="18" charset="0"/>
                  </a:rPr>
                  <a:t>，现拟发行一批股票，经过评估专家估计该公司普通股承担的风险所要求的报酬率，即预计风险溢价为</a:t>
                </a:r>
                <a:r>
                  <a:rPr lang="en-US" altLang="zh-CN" sz="2000" b="0" kern="100" dirty="0">
                    <a:effectLst/>
                    <a:latin typeface="微软雅黑" panose="020B0503020204020204" pitchFamily="34" charset="-122"/>
                    <a:ea typeface="微软雅黑" panose="020B0503020204020204" pitchFamily="34" charset="-122"/>
                    <a:cs typeface="Times New Roman" panose="02020603050405020304" pitchFamily="18" charset="0"/>
                  </a:rPr>
                  <a:t>4%</a:t>
                </a:r>
                <a:r>
                  <a:rPr lang="zh-CN" altLang="zh-CN" sz="2000" b="0" kern="100" dirty="0">
                    <a:effectLst/>
                    <a:latin typeface="微软雅黑" panose="020B0503020204020204" pitchFamily="34" charset="-122"/>
                    <a:ea typeface="微软雅黑" panose="020B0503020204020204" pitchFamily="34" charset="-122"/>
                    <a:cs typeface="Times New Roman" panose="02020603050405020304" pitchFamily="18" charset="0"/>
                  </a:rPr>
                  <a:t>，则该公司的普通股资本成本。</a:t>
                </a:r>
              </a:p>
              <a:p>
                <a:pPr indent="266700" algn="just">
                  <a:lnSpc>
                    <a:spcPct val="120000"/>
                  </a:lnSpc>
                  <a:spcAft>
                    <a:spcPts val="0"/>
                  </a:spcAft>
                </a:pPr>
                <a14:m>
                  <m:oMath xmlns:m="http://schemas.openxmlformats.org/officeDocument/2006/math">
                    <m:sSub>
                      <m:sSubPr>
                        <m:ctrlPr>
                          <a:rPr lang="zh-CN" altLang="zh-CN" sz="2000" i="1" kern="100">
                            <a:effectLst/>
                            <a:latin typeface="Cambria Math" panose="02040503050406030204" pitchFamily="18" charset="0"/>
                            <a:ea typeface="Cambria Math" panose="02040503050406030204" pitchFamily="18" charset="0"/>
                            <a:cs typeface="Times New Roman" panose="02020603050405020304" pitchFamily="18" charset="0"/>
                          </a:rPr>
                        </m:ctrlPr>
                      </m:sSubPr>
                      <m:e>
                        <m:r>
                          <m:rPr>
                            <m:sty m:val="p"/>
                          </m:rPr>
                          <a:rPr lang="en-US" altLang="zh-CN" sz="2000" kern="100">
                            <a:effectLst/>
                            <a:latin typeface="Cambria Math" panose="02040503050406030204" pitchFamily="18" charset="0"/>
                            <a:ea typeface="宋体" panose="02010600030101010101" pitchFamily="2" charset="-122"/>
                            <a:cs typeface="Times New Roman" panose="02020603050405020304" pitchFamily="18" charset="0"/>
                          </a:rPr>
                          <m:t>K</m:t>
                        </m:r>
                      </m:e>
                      <m:sub>
                        <m:r>
                          <m:rPr>
                            <m:sty m:val="p"/>
                          </m:rPr>
                          <a:rPr lang="en-US" altLang="zh-CN" sz="2000" kern="100">
                            <a:effectLst/>
                            <a:latin typeface="Cambria Math" panose="02040503050406030204" pitchFamily="18" charset="0"/>
                            <a:ea typeface="宋体" panose="02010600030101010101" pitchFamily="2" charset="-122"/>
                            <a:cs typeface="Times New Roman" panose="02020603050405020304" pitchFamily="18" charset="0"/>
                          </a:rPr>
                          <m:t>S</m:t>
                        </m:r>
                      </m:sub>
                    </m:sSub>
                  </m:oMath>
                </a14:m>
                <a:r>
                  <a:rPr lang="zh-CN"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8%+4%</a:t>
                </a:r>
                <a:r>
                  <a:rPr lang="zh-CN"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12%</a:t>
                </a:r>
                <a:endParaRPr lang="zh-CN"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mc:Choice>
        <mc:Fallback xmlns="">
          <p:sp>
            <p:nvSpPr>
              <p:cNvPr id="2" name="矩形 1"/>
              <p:cNvSpPr>
                <a:spLocks noRot="1" noChangeAspect="1" noMove="1" noResize="1" noEditPoints="1" noAdjustHandles="1" noChangeArrowheads="1" noChangeShapeType="1" noTextEdit="1"/>
              </p:cNvSpPr>
              <p:nvPr/>
            </p:nvSpPr>
            <p:spPr>
              <a:xfrm>
                <a:off x="755576" y="1563638"/>
                <a:ext cx="7920880" cy="1569660"/>
              </a:xfrm>
              <a:prstGeom prst="rect">
                <a:avLst/>
              </a:prstGeom>
              <a:blipFill>
                <a:blip r:embed="rId2"/>
                <a:stretch>
                  <a:fillRect l="-847" t="-389" r="-770" b="-4280"/>
                </a:stretch>
              </a:blipFill>
            </p:spPr>
            <p:txBody>
              <a:bodyPr/>
              <a:lstStyle/>
              <a:p>
                <a:r>
                  <a:rPr lang="zh-CN" altLang="en-US">
                    <a:noFill/>
                  </a:rPr>
                  <a:t> </a:t>
                </a:r>
              </a:p>
            </p:txBody>
          </p:sp>
        </mc:Fallback>
      </mc:AlternateContent>
      <p:sp>
        <p:nvSpPr>
          <p:cNvPr id="3" name="Rectangle 10"/>
          <p:cNvSpPr>
            <a:spLocks noChangeArrowheads="1"/>
          </p:cNvSpPr>
          <p:nvPr/>
        </p:nvSpPr>
        <p:spPr bwMode="gray">
          <a:xfrm>
            <a:off x="2555776" y="195486"/>
            <a:ext cx="6019800" cy="5726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3600" b="1" i="0" u="none" strike="noStrike" kern="1200" cap="none" spc="0" normalizeH="0" baseline="0" noProof="0" dirty="0">
                <a:ln>
                  <a:noFill/>
                </a:ln>
                <a:solidFill>
                  <a:srgbClr val="0000FF"/>
                </a:solidFill>
                <a:effectLst/>
                <a:uLnTx/>
                <a:uFillTx/>
                <a:latin typeface="华文行楷" pitchFamily="2" charset="-122"/>
                <a:ea typeface="华文行楷" pitchFamily="2" charset="-122"/>
                <a:cs typeface="+mn-cs"/>
              </a:rPr>
              <a:t>二、个别资本成本的计算</a:t>
            </a:r>
          </a:p>
        </p:txBody>
      </p:sp>
    </p:spTree>
    <p:extLst>
      <p:ext uri="{BB962C8B-B14F-4D97-AF65-F5344CB8AC3E}">
        <p14:creationId xmlns:p14="http://schemas.microsoft.com/office/powerpoint/2010/main" val="300936864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7171" name="Rectangle 3"/>
              <p:cNvSpPr>
                <a:spLocks noGrp="1" noChangeArrowheads="1"/>
              </p:cNvSpPr>
              <p:nvPr>
                <p:ph type="body" idx="1"/>
              </p:nvPr>
            </p:nvSpPr>
            <p:spPr>
              <a:xfrm>
                <a:off x="251520" y="771550"/>
                <a:ext cx="8712968" cy="3888432"/>
              </a:xfrm>
            </p:spPr>
            <p:txBody>
              <a:bodyPr/>
              <a:lstStyle/>
              <a:p>
                <a:pPr eaLnBrk="1" hangingPunct="1"/>
                <a:r>
                  <a:rPr lang="en-US" altLang="zh-CN" sz="2400" dirty="0">
                    <a:solidFill>
                      <a:srgbClr val="FF0000"/>
                    </a:solidFill>
                    <a:latin typeface="黑体" panose="02010609060101010101" pitchFamily="49" charset="-122"/>
                    <a:ea typeface="黑体" panose="02010609060101010101" pitchFamily="49" charset="-122"/>
                  </a:rPr>
                  <a:t>1.</a:t>
                </a:r>
                <a:r>
                  <a:rPr lang="zh-CN" altLang="en-US" sz="2400" dirty="0">
                    <a:solidFill>
                      <a:srgbClr val="FF0000"/>
                    </a:solidFill>
                    <a:latin typeface="黑体" panose="02010609060101010101" pitchFamily="49" charset="-122"/>
                    <a:ea typeface="黑体" panose="02010609060101010101" pitchFamily="49" charset="-122"/>
                  </a:rPr>
                  <a:t>优先股的资本成本率</a:t>
                </a:r>
                <a:endParaRPr lang="en-US" altLang="zh-CN" sz="2400" dirty="0">
                  <a:solidFill>
                    <a:srgbClr val="FF0000"/>
                  </a:solidFill>
                  <a:latin typeface="黑体" panose="02010609060101010101" pitchFamily="49" charset="-122"/>
                  <a:ea typeface="黑体" panose="02010609060101010101" pitchFamily="49" charset="-122"/>
                </a:endParaRPr>
              </a:p>
              <a:p>
                <a:pPr algn="just">
                  <a:lnSpc>
                    <a:spcPct val="100000"/>
                  </a:lnSpc>
                  <a:spcBef>
                    <a:spcPts val="0"/>
                  </a:spcBef>
                  <a:spcAft>
                    <a:spcPts val="0"/>
                  </a:spcAft>
                </a:pPr>
                <a:r>
                  <a:rPr lang="en-US" altLang="zh-CN" sz="2000" b="0" dirty="0">
                    <a:latin typeface="黑体" panose="02010609060101010101" pitchFamily="49" charset="-122"/>
                    <a:ea typeface="黑体" panose="02010609060101010101" pitchFamily="49" charset="-122"/>
                  </a:rPr>
                  <a:t>    </a:t>
                </a:r>
                <a:r>
                  <a:rPr lang="zh-CN" altLang="zh-CN" sz="2000" b="0" dirty="0">
                    <a:latin typeface="黑体" panose="02010609060101010101" pitchFamily="49" charset="-122"/>
                    <a:ea typeface="黑体" panose="02010609060101010101" pitchFamily="49" charset="-122"/>
                  </a:rPr>
                  <a:t>优先股的资本成本主要是</a:t>
                </a:r>
                <a:r>
                  <a:rPr lang="zh-CN" altLang="zh-CN" sz="2000" dirty="0">
                    <a:solidFill>
                      <a:srgbClr val="FF0000"/>
                    </a:solidFill>
                    <a:latin typeface="黑体" panose="02010609060101010101" pitchFamily="49" charset="-122"/>
                    <a:ea typeface="黑体" panose="02010609060101010101" pitchFamily="49" charset="-122"/>
                  </a:rPr>
                  <a:t>向优先股东支付的各期股利</a:t>
                </a:r>
                <a:r>
                  <a:rPr lang="zh-CN" altLang="zh-CN" sz="2000" b="0" dirty="0">
                    <a:latin typeface="黑体" panose="02010609060101010101" pitchFamily="49" charset="-122"/>
                    <a:ea typeface="黑体" panose="02010609060101010101" pitchFamily="49" charset="-122"/>
                  </a:rPr>
                  <a:t>。对于固定股息率优先股而言，如果</a:t>
                </a:r>
                <a:r>
                  <a:rPr lang="zh-CN" altLang="zh-CN" sz="2000" dirty="0">
                    <a:solidFill>
                      <a:srgbClr val="0070C0"/>
                    </a:solidFill>
                    <a:latin typeface="黑体" panose="02010609060101010101" pitchFamily="49" charset="-122"/>
                    <a:ea typeface="黑体" panose="02010609060101010101" pitchFamily="49" charset="-122"/>
                  </a:rPr>
                  <a:t>各期股利是相等</a:t>
                </a:r>
                <a:r>
                  <a:rPr lang="zh-CN" altLang="zh-CN" sz="2000" b="0" dirty="0">
                    <a:latin typeface="黑体" panose="02010609060101010101" pitchFamily="49" charset="-122"/>
                    <a:ea typeface="黑体" panose="02010609060101010101" pitchFamily="49" charset="-122"/>
                  </a:rPr>
                  <a:t>的</a:t>
                </a:r>
                <a:r>
                  <a:rPr lang="zh-CN" altLang="zh-CN" sz="2000" b="0" dirty="0" smtClean="0">
                    <a:latin typeface="黑体" panose="02010609060101010101" pitchFamily="49" charset="-122"/>
                    <a:ea typeface="黑体" panose="02010609060101010101" pitchFamily="49" charset="-122"/>
                  </a:rPr>
                  <a:t>，</a:t>
                </a:r>
                <a:r>
                  <a:rPr lang="zh-CN" altLang="en-US" sz="2000" b="0" dirty="0">
                    <a:latin typeface="黑体" panose="02010609060101010101" pitchFamily="49" charset="-122"/>
                    <a:ea typeface="黑体" panose="02010609060101010101" pitchFamily="49" charset="-122"/>
                  </a:rPr>
                  <a:t>类似于支付固定股利的</a:t>
                </a:r>
                <a:r>
                  <a:rPr lang="zh-CN" altLang="en-US" sz="2000" b="0" dirty="0" smtClean="0">
                    <a:latin typeface="黑体" panose="02010609060101010101" pitchFamily="49" charset="-122"/>
                    <a:ea typeface="黑体" panose="02010609060101010101" pitchFamily="49" charset="-122"/>
                  </a:rPr>
                  <a:t>普通股，</a:t>
                </a:r>
                <a:r>
                  <a:rPr lang="zh-CN" altLang="zh-CN" sz="2000" b="0" dirty="0" smtClean="0">
                    <a:latin typeface="黑体" panose="02010609060101010101" pitchFamily="49" charset="-122"/>
                    <a:ea typeface="黑体" panose="02010609060101010101" pitchFamily="49" charset="-122"/>
                  </a:rPr>
                  <a:t>优先股</a:t>
                </a:r>
                <a:r>
                  <a:rPr lang="zh-CN" altLang="zh-CN" sz="2000" b="0" dirty="0">
                    <a:latin typeface="黑体" panose="02010609060101010101" pitchFamily="49" charset="-122"/>
                    <a:ea typeface="黑体" panose="02010609060101010101" pitchFamily="49" charset="-122"/>
                  </a:rPr>
                  <a:t>的资本成本率按一般模式计算为</a:t>
                </a:r>
                <a:r>
                  <a:rPr lang="en-US" altLang="zh-CN" sz="2000" b="0" dirty="0">
                    <a:latin typeface="黑体" panose="02010609060101010101" pitchFamily="49" charset="-122"/>
                    <a:ea typeface="黑体" panose="02010609060101010101" pitchFamily="49" charset="-122"/>
                  </a:rPr>
                  <a:t>:</a:t>
                </a:r>
                <a:endParaRPr lang="zh-CN" altLang="zh-CN" sz="2000" b="0" dirty="0">
                  <a:latin typeface="黑体" panose="02010609060101010101" pitchFamily="49" charset="-122"/>
                  <a:ea typeface="黑体" panose="02010609060101010101" pitchFamily="49" charset="-122"/>
                </a:endParaRPr>
              </a:p>
              <a:p>
                <a:pPr indent="304800" algn="ctr">
                  <a:spcAft>
                    <a:spcPts val="0"/>
                  </a:spcAft>
                </a:pPr>
                <a14:m>
                  <m:oMath xmlns:m="http://schemas.openxmlformats.org/officeDocument/2006/math">
                    <m:sSub>
                      <m:sSubPr>
                        <m:ctrlPr>
                          <a:rPr lang="zh-CN" altLang="zh-CN" sz="2000" i="1" kern="100">
                            <a:latin typeface="Cambria Math" panose="02040503050406030204" pitchFamily="18" charset="0"/>
                            <a:ea typeface="Cambria Math" panose="02040503050406030204" pitchFamily="18" charset="0"/>
                            <a:cs typeface="Times New Roman" panose="02020603050405020304" pitchFamily="18" charset="0"/>
                          </a:rPr>
                        </m:ctrlPr>
                      </m:sSubPr>
                      <m:e>
                        <m:r>
                          <m:rPr>
                            <m:sty m:val="p"/>
                          </m:rPr>
                          <a:rPr lang="en-US" altLang="zh-CN" sz="2000" kern="100">
                            <a:effectLst/>
                            <a:latin typeface="Cambria Math" panose="02040503050406030204" pitchFamily="18" charset="0"/>
                            <a:ea typeface="宋体" panose="02010600030101010101" pitchFamily="2" charset="-122"/>
                            <a:cs typeface="Times New Roman" panose="02020603050405020304" pitchFamily="18" charset="0"/>
                          </a:rPr>
                          <m:t>K</m:t>
                        </m:r>
                      </m:e>
                      <m:sub>
                        <m:r>
                          <m:rPr>
                            <m:sty m:val="p"/>
                          </m:rPr>
                          <a:rPr lang="en-US" altLang="zh-CN" sz="2000" kern="100">
                            <a:effectLst/>
                            <a:latin typeface="Cambria Math" panose="02040503050406030204" pitchFamily="18" charset="0"/>
                            <a:ea typeface="宋体" panose="02010600030101010101" pitchFamily="2" charset="-122"/>
                            <a:cs typeface="Times New Roman" panose="02020603050405020304" pitchFamily="18" charset="0"/>
                          </a:rPr>
                          <m:t>p</m:t>
                        </m:r>
                      </m:sub>
                    </m:sSub>
                  </m:oMath>
                </a14:m>
                <a:r>
                  <a:rPr lang="zh-CN" altLang="zh-CN" sz="2000" kern="100" dirty="0">
                    <a:effectLst/>
                    <a:latin typeface="Times New Roman" panose="02020603050405020304" pitchFamily="18" charset="0"/>
                    <a:ea typeface="宋体" panose="02010600030101010101" pitchFamily="2" charset="-122"/>
                    <a:cs typeface="Times New Roman" panose="02020603050405020304" pitchFamily="18" charset="0"/>
                  </a:rPr>
                  <a:t>＝</a:t>
                </a:r>
                <a14:m>
                  <m:oMath xmlns:m="http://schemas.openxmlformats.org/officeDocument/2006/math">
                    <m:f>
                      <m:fPr>
                        <m:ctrlPr>
                          <a:rPr lang="zh-CN" altLang="zh-CN" sz="2000" i="1" kern="100">
                            <a:effectLst/>
                            <a:latin typeface="Cambria Math" panose="02040503050406030204" pitchFamily="18" charset="0"/>
                            <a:ea typeface="Cambria Math" panose="02040503050406030204" pitchFamily="18" charset="0"/>
                            <a:cs typeface="Times New Roman" panose="02020603050405020304" pitchFamily="18" charset="0"/>
                          </a:rPr>
                        </m:ctrlPr>
                      </m:fPr>
                      <m:num>
                        <m:sSub>
                          <m:sSubPr>
                            <m:ctrlPr>
                              <a:rPr lang="zh-CN" altLang="zh-CN" sz="2000" i="1" kern="100">
                                <a:effectLst/>
                                <a:latin typeface="Cambria Math" panose="02040503050406030204" pitchFamily="18" charset="0"/>
                                <a:ea typeface="Cambria Math" panose="02040503050406030204" pitchFamily="18" charset="0"/>
                                <a:cs typeface="Times New Roman" panose="02020603050405020304" pitchFamily="18" charset="0"/>
                              </a:rPr>
                            </m:ctrlPr>
                          </m:sSubPr>
                          <m:e>
                            <m:r>
                              <m:rPr>
                                <m:sty m:val="p"/>
                              </m:rPr>
                              <a:rPr lang="en-US" altLang="zh-CN" sz="2000" kern="100">
                                <a:effectLst/>
                                <a:latin typeface="Cambria Math" panose="02040503050406030204" pitchFamily="18" charset="0"/>
                                <a:ea typeface="宋体" panose="02010600030101010101" pitchFamily="2" charset="-122"/>
                                <a:cs typeface="Times New Roman" panose="02020603050405020304" pitchFamily="18" charset="0"/>
                              </a:rPr>
                              <m:t>D</m:t>
                            </m:r>
                          </m:e>
                          <m:sub>
                            <m:r>
                              <m:rPr>
                                <m:sty m:val="p"/>
                              </m:rPr>
                              <a:rPr lang="en-US" altLang="zh-CN" sz="2000" kern="100">
                                <a:effectLst/>
                                <a:latin typeface="Cambria Math" panose="02040503050406030204" pitchFamily="18" charset="0"/>
                                <a:ea typeface="宋体" panose="02010600030101010101" pitchFamily="2" charset="-122"/>
                                <a:cs typeface="Times New Roman" panose="02020603050405020304" pitchFamily="18" charset="0"/>
                              </a:rPr>
                              <m:t>p</m:t>
                            </m:r>
                          </m:sub>
                        </m:sSub>
                      </m:num>
                      <m:den>
                        <m:sSub>
                          <m:sSubPr>
                            <m:ctrlPr>
                              <a:rPr lang="zh-CN" altLang="zh-CN" sz="2000" i="1" kern="100">
                                <a:effectLst/>
                                <a:latin typeface="Cambria Math" panose="02040503050406030204" pitchFamily="18" charset="0"/>
                                <a:ea typeface="Cambria Math" panose="02040503050406030204" pitchFamily="18" charset="0"/>
                                <a:cs typeface="Times New Roman" panose="02020603050405020304" pitchFamily="18" charset="0"/>
                              </a:rPr>
                            </m:ctrlPr>
                          </m:sSubPr>
                          <m:e>
                            <m:r>
                              <m:rPr>
                                <m:sty m:val="p"/>
                              </m:rPr>
                              <a:rPr lang="en-US" altLang="zh-CN" sz="2000" kern="100">
                                <a:effectLst/>
                                <a:latin typeface="Cambria Math" panose="02040503050406030204" pitchFamily="18" charset="0"/>
                                <a:ea typeface="宋体" panose="02010600030101010101" pitchFamily="2" charset="-122"/>
                                <a:cs typeface="Times New Roman" panose="02020603050405020304" pitchFamily="18" charset="0"/>
                              </a:rPr>
                              <m:t>P</m:t>
                            </m:r>
                          </m:e>
                          <m:sub>
                            <m:r>
                              <a:rPr lang="en-US" altLang="zh-CN" sz="2000" kern="100">
                                <a:effectLst/>
                                <a:latin typeface="Cambria Math" panose="02040503050406030204" pitchFamily="18" charset="0"/>
                                <a:ea typeface="宋体" panose="02010600030101010101" pitchFamily="2" charset="-122"/>
                                <a:cs typeface="Times New Roman" panose="02020603050405020304" pitchFamily="18" charset="0"/>
                              </a:rPr>
                              <m:t>0</m:t>
                            </m:r>
                          </m:sub>
                        </m:sSub>
                        <m:r>
                          <a:rPr lang="en-US" altLang="zh-CN" sz="2000" kern="100">
                            <a:effectLst/>
                            <a:latin typeface="Cambria Math" panose="02040503050406030204" pitchFamily="18" charset="0"/>
                            <a:ea typeface="宋体" panose="02010600030101010101" pitchFamily="2" charset="-122"/>
                            <a:cs typeface="Times New Roman" panose="02020603050405020304" pitchFamily="18" charset="0"/>
                          </a:rPr>
                          <m:t>×(1</m:t>
                        </m:r>
                        <m:r>
                          <a:rPr lang="en-US" altLang="zh-CN" sz="2000" i="1" kern="100">
                            <a:effectLst/>
                            <a:latin typeface="Cambria Math" panose="02040503050406030204" pitchFamily="18" charset="0"/>
                            <a:ea typeface="宋体" panose="02010600030101010101" pitchFamily="2" charset="-122"/>
                            <a:cs typeface="Times New Roman" panose="02020603050405020304" pitchFamily="18" charset="0"/>
                          </a:rPr>
                          <m:t>−</m:t>
                        </m:r>
                        <m:sSub>
                          <m:sSubPr>
                            <m:ctrlPr>
                              <a:rPr lang="zh-CN" altLang="zh-CN" sz="2000" i="1" kern="100">
                                <a:effectLst/>
                                <a:latin typeface="Cambria Math" panose="02040503050406030204" pitchFamily="18" charset="0"/>
                                <a:ea typeface="Cambria Math" panose="02040503050406030204" pitchFamily="18" charset="0"/>
                                <a:cs typeface="Times New Roman" panose="02020603050405020304" pitchFamily="18" charset="0"/>
                              </a:rPr>
                            </m:ctrlPr>
                          </m:sSubPr>
                          <m:e>
                            <m:r>
                              <m:rPr>
                                <m:sty m:val="p"/>
                              </m:rPr>
                              <a:rPr lang="en-US" altLang="zh-CN" sz="2000" kern="100">
                                <a:effectLst/>
                                <a:latin typeface="Cambria Math" panose="02040503050406030204" pitchFamily="18" charset="0"/>
                                <a:ea typeface="宋体" panose="02010600030101010101" pitchFamily="2" charset="-122"/>
                                <a:cs typeface="Times New Roman" panose="02020603050405020304" pitchFamily="18" charset="0"/>
                              </a:rPr>
                              <m:t>F</m:t>
                            </m:r>
                          </m:e>
                          <m:sub>
                            <m:r>
                              <m:rPr>
                                <m:sty m:val="p"/>
                              </m:rPr>
                              <a:rPr lang="en-US" altLang="zh-CN" sz="2000" kern="100">
                                <a:effectLst/>
                                <a:latin typeface="Cambria Math" panose="02040503050406030204" pitchFamily="18" charset="0"/>
                                <a:ea typeface="宋体" panose="02010600030101010101" pitchFamily="2" charset="-122"/>
                                <a:cs typeface="Times New Roman" panose="02020603050405020304" pitchFamily="18" charset="0"/>
                              </a:rPr>
                              <m:t>p</m:t>
                            </m:r>
                          </m:sub>
                        </m:sSub>
                        <m:r>
                          <a:rPr lang="en-US" altLang="zh-CN" sz="2000" kern="100">
                            <a:effectLst/>
                            <a:latin typeface="Cambria Math" panose="02040503050406030204" pitchFamily="18" charset="0"/>
                            <a:ea typeface="宋体" panose="02010600030101010101" pitchFamily="2" charset="-122"/>
                            <a:cs typeface="Times New Roman" panose="02020603050405020304" pitchFamily="18" charset="0"/>
                          </a:rPr>
                          <m:t>)</m:t>
                        </m:r>
                      </m:den>
                    </m:f>
                  </m:oMath>
                </a14:m>
                <a:r>
                  <a:rPr lang="en-US" altLang="zh-CN" sz="2000" kern="100" dirty="0">
                    <a:effectLst/>
                    <a:latin typeface="Times New Roman" panose="02020603050405020304" pitchFamily="18" charset="0"/>
                    <a:ea typeface="宋体" panose="02010600030101010101" pitchFamily="2" charset="-122"/>
                    <a:cs typeface="Times New Roman" panose="02020603050405020304" pitchFamily="18" charset="0"/>
                  </a:rPr>
                  <a:t>                                       </a:t>
                </a:r>
                <a:endParaRPr lang="en-US" altLang="zh-CN" sz="2000" kern="100" dirty="0" smtClean="0">
                  <a:effectLst/>
                  <a:latin typeface="Times New Roman" panose="02020603050405020304" pitchFamily="18" charset="0"/>
                  <a:ea typeface="宋体" panose="02010600030101010101" pitchFamily="2" charset="-122"/>
                  <a:cs typeface="Times New Roman" panose="02020603050405020304" pitchFamily="18" charset="0"/>
                </a:endParaRPr>
              </a:p>
              <a:p>
                <a:pPr indent="304800" algn="just">
                  <a:spcAft>
                    <a:spcPts val="0"/>
                  </a:spcAft>
                </a:pPr>
                <a:r>
                  <a:rPr lang="zh-CN" altLang="zh-CN" sz="2000" kern="100" dirty="0" smtClean="0">
                    <a:effectLst/>
                    <a:latin typeface="Times New Roman" panose="02020603050405020304" pitchFamily="18" charset="0"/>
                    <a:ea typeface="宋体" panose="02010600030101010101" pitchFamily="2" charset="-122"/>
                    <a:cs typeface="Times New Roman" panose="02020603050405020304" pitchFamily="18" charset="0"/>
                  </a:rPr>
                  <a:t>其中</a:t>
                </a:r>
                <a:r>
                  <a:rPr lang="zh-CN" altLang="zh-CN" sz="2000" kern="100" dirty="0">
                    <a:effectLst/>
                    <a:latin typeface="Times New Roman" panose="02020603050405020304" pitchFamily="18" charset="0"/>
                    <a:ea typeface="宋体" panose="02010600030101010101" pitchFamily="2" charset="-122"/>
                    <a:cs typeface="Times New Roman" panose="02020603050405020304" pitchFamily="18" charset="0"/>
                  </a:rPr>
                  <a:t>，</a:t>
                </a:r>
                <a14:m>
                  <m:oMath xmlns:m="http://schemas.openxmlformats.org/officeDocument/2006/math">
                    <m:sSub>
                      <m:sSubPr>
                        <m:ctrlPr>
                          <a:rPr lang="zh-CN" altLang="zh-CN" sz="2000" i="1" kern="100">
                            <a:effectLst/>
                            <a:latin typeface="Cambria Math" panose="02040503050406030204" pitchFamily="18" charset="0"/>
                            <a:ea typeface="Cambria Math" panose="02040503050406030204" pitchFamily="18" charset="0"/>
                            <a:cs typeface="Times New Roman" panose="02020603050405020304" pitchFamily="18" charset="0"/>
                          </a:rPr>
                        </m:ctrlPr>
                      </m:sSubPr>
                      <m:e>
                        <m:r>
                          <m:rPr>
                            <m:sty m:val="p"/>
                          </m:rPr>
                          <a:rPr lang="en-US" altLang="zh-CN" sz="2000" kern="100">
                            <a:effectLst/>
                            <a:latin typeface="Cambria Math" panose="02040503050406030204" pitchFamily="18" charset="0"/>
                            <a:ea typeface="宋体" panose="02010600030101010101" pitchFamily="2" charset="-122"/>
                            <a:cs typeface="Times New Roman" panose="02020603050405020304" pitchFamily="18" charset="0"/>
                          </a:rPr>
                          <m:t>K</m:t>
                        </m:r>
                      </m:e>
                      <m:sub>
                        <m:r>
                          <m:rPr>
                            <m:sty m:val="p"/>
                          </m:rPr>
                          <a:rPr lang="en-US" altLang="zh-CN" sz="2000" kern="100">
                            <a:effectLst/>
                            <a:latin typeface="Cambria Math" panose="02040503050406030204" pitchFamily="18" charset="0"/>
                            <a:ea typeface="宋体" panose="02010600030101010101" pitchFamily="2" charset="-122"/>
                            <a:cs typeface="Times New Roman" panose="02020603050405020304" pitchFamily="18" charset="0"/>
                          </a:rPr>
                          <m:t>p</m:t>
                        </m:r>
                      </m:sub>
                    </m:sSub>
                  </m:oMath>
                </a14:m>
                <a:r>
                  <a:rPr lang="zh-CN" altLang="zh-CN" sz="2000" kern="100" dirty="0">
                    <a:effectLst/>
                    <a:latin typeface="Times New Roman" panose="02020603050405020304" pitchFamily="18" charset="0"/>
                    <a:ea typeface="宋体" panose="02010600030101010101" pitchFamily="2" charset="-122"/>
                    <a:cs typeface="Times New Roman" panose="02020603050405020304" pitchFamily="18" charset="0"/>
                  </a:rPr>
                  <a:t>表示</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优先股资本成本；</a:t>
                </a:r>
                <a14:m>
                  <m:oMath xmlns:m="http://schemas.openxmlformats.org/officeDocument/2006/math">
                    <m:sSub>
                      <m:sSubPr>
                        <m:ctrlPr>
                          <a:rPr lang="zh-CN" altLang="zh-CN" sz="2000" i="1" kern="100">
                            <a:effectLst/>
                            <a:latin typeface="Cambria Math" panose="02040503050406030204" pitchFamily="18" charset="0"/>
                            <a:ea typeface="Cambria Math" panose="02040503050406030204" pitchFamily="18" charset="0"/>
                            <a:cs typeface="Times New Roman" panose="02020603050405020304" pitchFamily="18" charset="0"/>
                          </a:rPr>
                        </m:ctrlPr>
                      </m:sSubPr>
                      <m:e>
                        <m:r>
                          <m:rPr>
                            <m:sty m:val="p"/>
                          </m:rPr>
                          <a:rPr lang="en-US" altLang="zh-CN" sz="2000" kern="100">
                            <a:effectLst/>
                            <a:latin typeface="Cambria Math" panose="02040503050406030204" pitchFamily="18" charset="0"/>
                            <a:ea typeface="宋体" panose="02010600030101010101" pitchFamily="2" charset="-122"/>
                            <a:cs typeface="Times New Roman" panose="02020603050405020304" pitchFamily="18" charset="0"/>
                          </a:rPr>
                          <m:t>D</m:t>
                        </m:r>
                      </m:e>
                      <m:sub>
                        <m:r>
                          <m:rPr>
                            <m:sty m:val="p"/>
                          </m:rPr>
                          <a:rPr lang="en-US" altLang="zh-CN" sz="2000" kern="100">
                            <a:effectLst/>
                            <a:latin typeface="Cambria Math" panose="02040503050406030204" pitchFamily="18" charset="0"/>
                            <a:ea typeface="宋体" panose="02010600030101010101" pitchFamily="2" charset="-122"/>
                            <a:cs typeface="Times New Roman" panose="02020603050405020304" pitchFamily="18" charset="0"/>
                          </a:rPr>
                          <m:t>p</m:t>
                        </m:r>
                      </m:sub>
                    </m:sSub>
                  </m:oMath>
                </a14:m>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表示优先股每股年股利；</a:t>
                </a:r>
                <a14:m>
                  <m:oMath xmlns:m="http://schemas.openxmlformats.org/officeDocument/2006/math">
                    <m:sSub>
                      <m:sSubPr>
                        <m:ctrlPr>
                          <a:rPr lang="zh-CN" altLang="zh-CN" sz="2000" i="1" kern="100">
                            <a:effectLst/>
                            <a:latin typeface="Cambria Math" panose="02040503050406030204" pitchFamily="18" charset="0"/>
                            <a:ea typeface="Cambria Math" panose="02040503050406030204" pitchFamily="18" charset="0"/>
                            <a:cs typeface="Times New Roman" panose="02020603050405020304" pitchFamily="18" charset="0"/>
                          </a:rPr>
                        </m:ctrlPr>
                      </m:sSubPr>
                      <m:e>
                        <m:r>
                          <m:rPr>
                            <m:sty m:val="p"/>
                          </m:rPr>
                          <a:rPr lang="en-US" altLang="zh-CN" sz="2000" kern="100">
                            <a:effectLst/>
                            <a:latin typeface="Cambria Math" panose="02040503050406030204" pitchFamily="18" charset="0"/>
                            <a:ea typeface="宋体" panose="02010600030101010101" pitchFamily="2" charset="-122"/>
                            <a:cs typeface="Times New Roman" panose="02020603050405020304" pitchFamily="18" charset="0"/>
                          </a:rPr>
                          <m:t>P</m:t>
                        </m:r>
                      </m:e>
                      <m:sub>
                        <m:r>
                          <a:rPr lang="en-US" altLang="zh-CN" sz="2000" kern="100">
                            <a:effectLst/>
                            <a:latin typeface="Cambria Math" panose="02040503050406030204" pitchFamily="18" charset="0"/>
                            <a:ea typeface="宋体" panose="02010600030101010101" pitchFamily="2" charset="-122"/>
                            <a:cs typeface="Times New Roman" panose="02020603050405020304" pitchFamily="18" charset="0"/>
                          </a:rPr>
                          <m:t>0</m:t>
                        </m:r>
                      </m:sub>
                    </m:sSub>
                  </m:oMath>
                </a14:m>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表示优先股发行价格；</a:t>
                </a:r>
                <a14:m>
                  <m:oMath xmlns:m="http://schemas.openxmlformats.org/officeDocument/2006/math">
                    <m:sSub>
                      <m:sSubPr>
                        <m:ctrlPr>
                          <a:rPr lang="zh-CN" altLang="zh-CN" sz="2000" i="1" kern="100">
                            <a:effectLst/>
                            <a:latin typeface="Cambria Math" panose="02040503050406030204" pitchFamily="18" charset="0"/>
                            <a:ea typeface="Cambria Math" panose="02040503050406030204" pitchFamily="18" charset="0"/>
                            <a:cs typeface="Times New Roman" panose="02020603050405020304" pitchFamily="18" charset="0"/>
                          </a:rPr>
                        </m:ctrlPr>
                      </m:sSubPr>
                      <m:e>
                        <m:r>
                          <m:rPr>
                            <m:sty m:val="p"/>
                          </m:rPr>
                          <a:rPr lang="en-US" altLang="zh-CN" sz="2000" kern="100">
                            <a:effectLst/>
                            <a:latin typeface="Cambria Math" panose="02040503050406030204" pitchFamily="18" charset="0"/>
                            <a:ea typeface="宋体" panose="02010600030101010101" pitchFamily="2" charset="-122"/>
                            <a:cs typeface="Times New Roman" panose="02020603050405020304" pitchFamily="18" charset="0"/>
                          </a:rPr>
                          <m:t>F</m:t>
                        </m:r>
                      </m:e>
                      <m:sub>
                        <m:r>
                          <m:rPr>
                            <m:sty m:val="p"/>
                          </m:rPr>
                          <a:rPr lang="en-US" altLang="zh-CN" sz="2000" kern="100">
                            <a:effectLst/>
                            <a:latin typeface="Cambria Math" panose="02040503050406030204" pitchFamily="18" charset="0"/>
                            <a:ea typeface="宋体" panose="02010600030101010101" pitchFamily="2" charset="-122"/>
                            <a:cs typeface="Times New Roman" panose="02020603050405020304" pitchFamily="18" charset="0"/>
                          </a:rPr>
                          <m:t>p</m:t>
                        </m:r>
                      </m:sub>
                    </m:sSub>
                  </m:oMath>
                </a14:m>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表示优先股筹资费用率。</a:t>
                </a:r>
                <a:endParaRPr lang="zh-CN" altLang="zh-CN" sz="2000" kern="100" dirty="0">
                  <a:effectLst/>
                  <a:latin typeface="等线" panose="02010600030101010101" pitchFamily="2" charset="-122"/>
                  <a:ea typeface="等线" panose="02010600030101010101" pitchFamily="2" charset="-122"/>
                  <a:cs typeface="Times New Roman" panose="02020603050405020304" pitchFamily="18" charset="0"/>
                </a:endParaRPr>
              </a:p>
            </p:txBody>
          </p:sp>
        </mc:Choice>
        <mc:Fallback xmlns="">
          <p:sp>
            <p:nvSpPr>
              <p:cNvPr id="7171" name="Rectangle 3"/>
              <p:cNvSpPr>
                <a:spLocks noGrp="1" noRot="1" noChangeAspect="1" noMove="1" noResize="1" noEditPoints="1" noAdjustHandles="1" noChangeArrowheads="1" noChangeShapeType="1" noTextEdit="1"/>
              </p:cNvSpPr>
              <p:nvPr>
                <p:ph type="body" idx="1"/>
              </p:nvPr>
            </p:nvSpPr>
            <p:spPr>
              <a:xfrm>
                <a:off x="251520" y="771550"/>
                <a:ext cx="8712968" cy="3888432"/>
              </a:xfrm>
              <a:blipFill>
                <a:blip r:embed="rId2"/>
                <a:stretch>
                  <a:fillRect l="-1049" t="-157" r="-699"/>
                </a:stretch>
              </a:blipFill>
            </p:spPr>
            <p:txBody>
              <a:bodyPr/>
              <a:lstStyle/>
              <a:p>
                <a:r>
                  <a:rPr lang="zh-CN" altLang="en-US">
                    <a:noFill/>
                  </a:rPr>
                  <a:t> </a:t>
                </a:r>
              </a:p>
            </p:txBody>
          </p:sp>
        </mc:Fallback>
      </mc:AlternateContent>
      <p:sp>
        <p:nvSpPr>
          <p:cNvPr id="5" name="Rectangle 10"/>
          <p:cNvSpPr>
            <a:spLocks noChangeArrowheads="1"/>
          </p:cNvSpPr>
          <p:nvPr/>
        </p:nvSpPr>
        <p:spPr bwMode="gray">
          <a:xfrm>
            <a:off x="2627784" y="51470"/>
            <a:ext cx="6019800" cy="5726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r>
              <a:rPr lang="zh-CN" altLang="en-US" sz="3600" dirty="0">
                <a:solidFill>
                  <a:srgbClr val="0000FF"/>
                </a:solidFill>
                <a:latin typeface="华文行楷" pitchFamily="2" charset="-122"/>
                <a:ea typeface="华文行楷" pitchFamily="2" charset="-122"/>
              </a:rPr>
              <a:t>二、个别资本成本的计算</a:t>
            </a:r>
          </a:p>
        </p:txBody>
      </p:sp>
    </p:spTree>
    <p:extLst>
      <p:ext uri="{BB962C8B-B14F-4D97-AF65-F5344CB8AC3E}">
        <p14:creationId xmlns:p14="http://schemas.microsoft.com/office/powerpoint/2010/main" val="414604015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7171" name="Rectangle 3"/>
              <p:cNvSpPr>
                <a:spLocks noGrp="1" noChangeArrowheads="1"/>
              </p:cNvSpPr>
              <p:nvPr>
                <p:ph type="body" idx="1"/>
              </p:nvPr>
            </p:nvSpPr>
            <p:spPr>
              <a:xfrm>
                <a:off x="467545" y="1005576"/>
                <a:ext cx="8208963" cy="3888432"/>
              </a:xfrm>
            </p:spPr>
            <p:txBody>
              <a:bodyPr/>
              <a:lstStyle/>
              <a:p>
                <a:pPr indent="267970" algn="just">
                  <a:lnSpc>
                    <a:spcPct val="120000"/>
                  </a:lnSpc>
                  <a:spcBef>
                    <a:spcPts val="0"/>
                  </a:spcBef>
                  <a:spcAft>
                    <a:spcPts val="0"/>
                  </a:spcAft>
                </a:pPr>
                <a:r>
                  <a:rPr lang="zh-CN" altLang="zh-CN" sz="2400" kern="100"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例题</a:t>
                </a:r>
                <a:r>
                  <a:rPr lang="en-US" altLang="zh-CN" sz="2400" kern="10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5-7</a:t>
                </a:r>
                <a:r>
                  <a:rPr lang="zh-CN" altLang="zh-CN" sz="2400" kern="10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400" kern="100" dirty="0">
                    <a:effectLst/>
                    <a:latin typeface="Times New Roman" panose="02020603050405020304" pitchFamily="18" charset="0"/>
                    <a:ea typeface="宋体" panose="02010600030101010101" pitchFamily="2" charset="-122"/>
                    <a:cs typeface="Times New Roman" panose="02020603050405020304" pitchFamily="18" charset="0"/>
                  </a:rPr>
                  <a:t>星海公司准备发行一批优先股，每股发行价格为</a:t>
                </a:r>
                <a:r>
                  <a:rPr lang="en-US" altLang="zh-CN" sz="2400" kern="100" dirty="0">
                    <a:effectLst/>
                    <a:latin typeface="Times New Roman" panose="02020603050405020304" pitchFamily="18" charset="0"/>
                    <a:ea typeface="宋体" panose="02010600030101010101" pitchFamily="2" charset="-122"/>
                    <a:cs typeface="Times New Roman" panose="02020603050405020304" pitchFamily="18" charset="0"/>
                  </a:rPr>
                  <a:t>8</a:t>
                </a:r>
                <a:r>
                  <a:rPr lang="zh-CN" altLang="zh-CN" sz="2400" kern="100" dirty="0">
                    <a:effectLst/>
                    <a:latin typeface="Times New Roman" panose="02020603050405020304" pitchFamily="18" charset="0"/>
                    <a:ea typeface="宋体" panose="02010600030101010101" pitchFamily="2" charset="-122"/>
                    <a:cs typeface="Times New Roman" panose="02020603050405020304" pitchFamily="18" charset="0"/>
                  </a:rPr>
                  <a:t>元，筹资费率为</a:t>
                </a:r>
                <a:r>
                  <a:rPr lang="en-US" altLang="zh-CN" sz="2400" kern="100" dirty="0">
                    <a:effectLst/>
                    <a:latin typeface="Times New Roman" panose="02020603050405020304" pitchFamily="18" charset="0"/>
                    <a:ea typeface="宋体" panose="02010600030101010101" pitchFamily="2" charset="-122"/>
                    <a:cs typeface="Times New Roman" panose="02020603050405020304" pitchFamily="18" charset="0"/>
                  </a:rPr>
                  <a:t>5%</a:t>
                </a:r>
                <a:r>
                  <a:rPr lang="zh-CN" altLang="zh-CN" sz="2400" kern="100" dirty="0">
                    <a:effectLst/>
                    <a:latin typeface="Times New Roman" panose="02020603050405020304" pitchFamily="18" charset="0"/>
                    <a:ea typeface="宋体" panose="02010600030101010101" pitchFamily="2" charset="-122"/>
                    <a:cs typeface="Times New Roman" panose="02020603050405020304" pitchFamily="18" charset="0"/>
                  </a:rPr>
                  <a:t>，预计每股年股利</a:t>
                </a:r>
                <a:r>
                  <a:rPr lang="en-US" altLang="zh-CN" sz="2400" kern="100" dirty="0">
                    <a:effectLst/>
                    <a:latin typeface="Times New Roman" panose="02020603050405020304" pitchFamily="18" charset="0"/>
                    <a:ea typeface="宋体" panose="02010600030101010101" pitchFamily="2" charset="-122"/>
                    <a:cs typeface="Times New Roman" panose="02020603050405020304" pitchFamily="18" charset="0"/>
                  </a:rPr>
                  <a:t>0.8</a:t>
                </a:r>
                <a:r>
                  <a:rPr lang="zh-CN" altLang="zh-CN" sz="2400" kern="100" dirty="0">
                    <a:effectLst/>
                    <a:latin typeface="Times New Roman" panose="02020603050405020304" pitchFamily="18" charset="0"/>
                    <a:ea typeface="宋体" panose="02010600030101010101" pitchFamily="2" charset="-122"/>
                    <a:cs typeface="Times New Roman" panose="02020603050405020304" pitchFamily="18" charset="0"/>
                  </a:rPr>
                  <a:t>元。试计算这批优先股的资本成本。</a:t>
                </a:r>
                <a:r>
                  <a:rPr lang="zh-CN" altLang="zh-CN" sz="2400" kern="100" dirty="0">
                    <a:effectLst/>
                    <a:latin typeface="等线" panose="02010600030101010101" pitchFamily="2" charset="-122"/>
                    <a:ea typeface="Times New Roman" panose="02020603050405020304" pitchFamily="18" charset="0"/>
                    <a:cs typeface="Times New Roman" panose="02020603050405020304" pitchFamily="18" charset="0"/>
                  </a:rPr>
                  <a:t> </a:t>
                </a:r>
                <a:endParaRPr lang="zh-CN" altLang="zh-CN" sz="2400" kern="100" dirty="0">
                  <a:effectLst/>
                  <a:latin typeface="等线" panose="02010600030101010101" pitchFamily="2" charset="-122"/>
                  <a:ea typeface="等线" panose="02010600030101010101" pitchFamily="2" charset="-122"/>
                  <a:cs typeface="Times New Roman" panose="02020603050405020304" pitchFamily="18" charset="0"/>
                </a:endParaRPr>
              </a:p>
              <a:p>
                <a:pPr indent="266700" algn="ctr">
                  <a:lnSpc>
                    <a:spcPct val="120000"/>
                  </a:lnSpc>
                  <a:spcBef>
                    <a:spcPts val="0"/>
                  </a:spcBef>
                  <a:spcAft>
                    <a:spcPts val="0"/>
                  </a:spcAft>
                </a:pPr>
                <a14:m>
                  <m:oMath xmlns:m="http://schemas.openxmlformats.org/officeDocument/2006/math">
                    <m:sSub>
                      <m:sSubPr>
                        <m:ctrlPr>
                          <a:rPr lang="zh-CN" altLang="zh-CN" sz="2400" i="1" kern="100">
                            <a:effectLst/>
                            <a:latin typeface="Cambria Math" panose="02040503050406030204" pitchFamily="18" charset="0"/>
                            <a:ea typeface="Cambria Math" panose="02040503050406030204" pitchFamily="18" charset="0"/>
                            <a:cs typeface="Times New Roman" panose="02020603050405020304" pitchFamily="18" charset="0"/>
                          </a:rPr>
                        </m:ctrlPr>
                      </m:sSubPr>
                      <m:e>
                        <m:r>
                          <m:rPr>
                            <m:sty m:val="p"/>
                          </m:rPr>
                          <a:rPr lang="en-US" altLang="zh-CN" sz="2400" kern="100">
                            <a:effectLst/>
                            <a:latin typeface="Cambria Math" panose="02040503050406030204" pitchFamily="18" charset="0"/>
                            <a:ea typeface="宋体" panose="02010600030101010101" pitchFamily="2" charset="-122"/>
                            <a:cs typeface="Times New Roman" panose="02020603050405020304" pitchFamily="18" charset="0"/>
                          </a:rPr>
                          <m:t>K</m:t>
                        </m:r>
                      </m:e>
                      <m:sub>
                        <m:r>
                          <m:rPr>
                            <m:sty m:val="p"/>
                          </m:rPr>
                          <a:rPr lang="en-US" altLang="zh-CN" sz="2400" kern="100">
                            <a:effectLst/>
                            <a:latin typeface="Cambria Math" panose="02040503050406030204" pitchFamily="18" charset="0"/>
                            <a:ea typeface="宋体" panose="02010600030101010101" pitchFamily="2" charset="-122"/>
                            <a:cs typeface="Times New Roman" panose="02020603050405020304" pitchFamily="18" charset="0"/>
                          </a:rPr>
                          <m:t>p</m:t>
                        </m:r>
                      </m:sub>
                    </m:sSub>
                  </m:oMath>
                </a14:m>
                <a:r>
                  <a:rPr lang="zh-CN" altLang="zh-CN" sz="2400" kern="100" dirty="0">
                    <a:effectLst/>
                    <a:latin typeface="Times New Roman" panose="02020603050405020304" pitchFamily="18" charset="0"/>
                    <a:ea typeface="宋体" panose="02010600030101010101" pitchFamily="2" charset="-122"/>
                    <a:cs typeface="Times New Roman" panose="02020603050405020304" pitchFamily="18" charset="0"/>
                  </a:rPr>
                  <a:t>＝</a:t>
                </a:r>
                <a14:m>
                  <m:oMath xmlns:m="http://schemas.openxmlformats.org/officeDocument/2006/math">
                    <m:f>
                      <m:fPr>
                        <m:ctrlPr>
                          <a:rPr lang="zh-CN" altLang="zh-CN" sz="3600" i="1" kern="100">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3600" kern="100">
                            <a:effectLst/>
                            <a:latin typeface="Cambria Math" panose="02040503050406030204" pitchFamily="18" charset="0"/>
                            <a:ea typeface="宋体" panose="02010600030101010101" pitchFamily="2" charset="-122"/>
                            <a:cs typeface="Times New Roman" panose="02020603050405020304" pitchFamily="18" charset="0"/>
                          </a:rPr>
                          <m:t>0.8</m:t>
                        </m:r>
                      </m:num>
                      <m:den>
                        <m:r>
                          <a:rPr lang="en-US" altLang="zh-CN" sz="3600" kern="100">
                            <a:effectLst/>
                            <a:latin typeface="Cambria Math" panose="02040503050406030204" pitchFamily="18" charset="0"/>
                            <a:ea typeface="宋体" panose="02010600030101010101" pitchFamily="2" charset="-122"/>
                            <a:cs typeface="Times New Roman" panose="02020603050405020304" pitchFamily="18" charset="0"/>
                          </a:rPr>
                          <m:t>8×(1</m:t>
                        </m:r>
                        <m:r>
                          <a:rPr lang="en-US" altLang="zh-CN" sz="3600" i="1" kern="100">
                            <a:effectLst/>
                            <a:latin typeface="Cambria Math" panose="02040503050406030204" pitchFamily="18" charset="0"/>
                            <a:ea typeface="宋体" panose="02010600030101010101" pitchFamily="2" charset="-122"/>
                            <a:cs typeface="Times New Roman" panose="02020603050405020304" pitchFamily="18" charset="0"/>
                          </a:rPr>
                          <m:t>−</m:t>
                        </m:r>
                        <m:r>
                          <a:rPr lang="en-US" altLang="zh-CN" sz="3600" kern="100">
                            <a:effectLst/>
                            <a:latin typeface="Cambria Math" panose="02040503050406030204" pitchFamily="18" charset="0"/>
                            <a:ea typeface="宋体" panose="02010600030101010101" pitchFamily="2" charset="-122"/>
                            <a:cs typeface="Times New Roman" panose="02020603050405020304" pitchFamily="18" charset="0"/>
                          </a:rPr>
                          <m:t>5%)</m:t>
                        </m:r>
                      </m:den>
                    </m:f>
                  </m:oMath>
                </a14:m>
                <a:r>
                  <a:rPr lang="zh-CN" altLang="zh-CN" sz="2400" kern="100" dirty="0">
                    <a:effectLst/>
                    <a:latin typeface="等线" panose="02010600030101010101" pitchFamily="2" charset="-122"/>
                    <a:ea typeface="宋体" panose="02010600030101010101" pitchFamily="2" charset="-122"/>
                    <a:cs typeface="Times New Roman" panose="02020603050405020304" pitchFamily="18" charset="0"/>
                  </a:rPr>
                  <a:t>≈</a:t>
                </a:r>
                <a:r>
                  <a:rPr lang="en-US" altLang="zh-CN" sz="2400" kern="100" dirty="0">
                    <a:effectLst/>
                    <a:latin typeface="Times New Roman" panose="02020603050405020304" pitchFamily="18" charset="0"/>
                    <a:ea typeface="宋体" panose="02010600030101010101" pitchFamily="2" charset="-122"/>
                    <a:cs typeface="Times New Roman" panose="02020603050405020304" pitchFamily="18" charset="0"/>
                  </a:rPr>
                  <a:t>10.53%</a:t>
                </a:r>
                <a:endParaRPr lang="zh-CN" altLang="zh-CN" sz="2400" kern="100" dirty="0">
                  <a:effectLst/>
                  <a:latin typeface="等线" panose="02010600030101010101" pitchFamily="2" charset="-122"/>
                  <a:ea typeface="等线" panose="02010600030101010101" pitchFamily="2" charset="-122"/>
                  <a:cs typeface="Times New Roman" panose="02020603050405020304" pitchFamily="18" charset="0"/>
                </a:endParaRPr>
              </a:p>
            </p:txBody>
          </p:sp>
        </mc:Choice>
        <mc:Fallback xmlns="">
          <p:sp>
            <p:nvSpPr>
              <p:cNvPr id="7171" name="Rectangle 3"/>
              <p:cNvSpPr>
                <a:spLocks noGrp="1" noRot="1" noChangeAspect="1" noMove="1" noResize="1" noEditPoints="1" noAdjustHandles="1" noChangeArrowheads="1" noChangeShapeType="1" noTextEdit="1"/>
              </p:cNvSpPr>
              <p:nvPr>
                <p:ph type="body" idx="1"/>
              </p:nvPr>
            </p:nvSpPr>
            <p:spPr>
              <a:xfrm>
                <a:off x="467545" y="1005576"/>
                <a:ext cx="8208963" cy="3888432"/>
              </a:xfrm>
              <a:blipFill>
                <a:blip r:embed="rId2"/>
                <a:stretch>
                  <a:fillRect l="-1189" t="-940" r="-1114"/>
                </a:stretch>
              </a:blipFill>
            </p:spPr>
            <p:txBody>
              <a:bodyPr/>
              <a:lstStyle/>
              <a:p>
                <a:r>
                  <a:rPr lang="zh-CN" altLang="en-US">
                    <a:noFill/>
                  </a:rPr>
                  <a:t> </a:t>
                </a:r>
              </a:p>
            </p:txBody>
          </p:sp>
        </mc:Fallback>
      </mc:AlternateContent>
      <p:sp>
        <p:nvSpPr>
          <p:cNvPr id="5" name="Rectangle 10"/>
          <p:cNvSpPr>
            <a:spLocks noChangeArrowheads="1"/>
          </p:cNvSpPr>
          <p:nvPr/>
        </p:nvSpPr>
        <p:spPr bwMode="gray">
          <a:xfrm>
            <a:off x="2483768" y="195486"/>
            <a:ext cx="6019800" cy="5726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r>
              <a:rPr lang="zh-CN" altLang="en-US" sz="3600" dirty="0">
                <a:solidFill>
                  <a:srgbClr val="0000FF"/>
                </a:solidFill>
                <a:latin typeface="华文行楷" pitchFamily="2" charset="-122"/>
                <a:ea typeface="华文行楷" pitchFamily="2" charset="-122"/>
              </a:rPr>
              <a:t>二、个别资本成本的计算</a:t>
            </a:r>
          </a:p>
        </p:txBody>
      </p:sp>
    </p:spTree>
    <p:extLst>
      <p:ext uri="{BB962C8B-B14F-4D97-AF65-F5344CB8AC3E}">
        <p14:creationId xmlns:p14="http://schemas.microsoft.com/office/powerpoint/2010/main" val="23604306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171">
                                            <p:txEl>
                                              <p:pRg st="0" end="0"/>
                                            </p:txEl>
                                          </p:spTgt>
                                        </p:tgtEl>
                                        <p:attrNameLst>
                                          <p:attrName>style.visibility</p:attrName>
                                        </p:attrNameLst>
                                      </p:cBhvr>
                                      <p:to>
                                        <p:strVal val="visible"/>
                                      </p:to>
                                    </p:set>
                                    <p:animEffect transition="in" filter="fade">
                                      <p:cBhvr>
                                        <p:cTn id="7" dur="500"/>
                                        <p:tgtEl>
                                          <p:spTgt spid="717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171">
                                            <p:txEl>
                                              <p:pRg st="1" end="1"/>
                                            </p:txEl>
                                          </p:spTgt>
                                        </p:tgtEl>
                                        <p:attrNameLst>
                                          <p:attrName>style.visibility</p:attrName>
                                        </p:attrNameLst>
                                      </p:cBhvr>
                                      <p:to>
                                        <p:strVal val="visible"/>
                                      </p:to>
                                    </p:set>
                                    <p:animEffect transition="in" filter="fade">
                                      <p:cBhvr>
                                        <p:cTn id="12" dur="500"/>
                                        <p:tgtEl>
                                          <p:spTgt spid="7171">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233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5576" y="1635646"/>
            <a:ext cx="7632847" cy="11847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233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7584" y="2643758"/>
            <a:ext cx="7488831" cy="12241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矩形 4"/>
          <p:cNvSpPr/>
          <p:nvPr/>
        </p:nvSpPr>
        <p:spPr>
          <a:xfrm>
            <a:off x="683568" y="915566"/>
            <a:ext cx="5570756" cy="523220"/>
          </a:xfrm>
          <a:prstGeom prst="rect">
            <a:avLst/>
          </a:prstGeom>
        </p:spPr>
        <p:txBody>
          <a:bodyPr wrap="none">
            <a:spAutoFit/>
          </a:bodyPr>
          <a:lstStyle/>
          <a:p>
            <a:r>
              <a:rPr lang="zh-CN" altLang="en-US" sz="2800" dirty="0"/>
              <a:t>现场演练</a:t>
            </a:r>
            <a:r>
              <a:rPr lang="en-US" altLang="zh-CN" sz="2800" dirty="0"/>
              <a:t>——</a:t>
            </a:r>
            <a:r>
              <a:rPr lang="zh-CN" altLang="en-US" sz="2800" dirty="0"/>
              <a:t>优先股资本成本计算</a:t>
            </a:r>
          </a:p>
        </p:txBody>
      </p:sp>
      <p:sp>
        <p:nvSpPr>
          <p:cNvPr id="7" name="Rectangle 10"/>
          <p:cNvSpPr>
            <a:spLocks noChangeArrowheads="1"/>
          </p:cNvSpPr>
          <p:nvPr/>
        </p:nvSpPr>
        <p:spPr bwMode="gray">
          <a:xfrm>
            <a:off x="2483768" y="195486"/>
            <a:ext cx="6019800" cy="5726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r>
              <a:rPr lang="zh-CN" altLang="en-US" sz="3600" dirty="0">
                <a:solidFill>
                  <a:srgbClr val="0000FF"/>
                </a:solidFill>
                <a:latin typeface="华文行楷" pitchFamily="2" charset="-122"/>
                <a:ea typeface="华文行楷" pitchFamily="2" charset="-122"/>
              </a:rPr>
              <a:t>二、个别资本成本的计算</a:t>
            </a:r>
          </a:p>
        </p:txBody>
      </p:sp>
    </p:spTree>
    <p:extLst>
      <p:ext uri="{BB962C8B-B14F-4D97-AF65-F5344CB8AC3E}">
        <p14:creationId xmlns:p14="http://schemas.microsoft.com/office/powerpoint/2010/main" val="371932604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1835696" y="123478"/>
            <a:ext cx="6378575" cy="572690"/>
          </a:xfrm>
        </p:spPr>
        <p:txBody>
          <a:bodyPr/>
          <a:lstStyle/>
          <a:p>
            <a:pPr eaLnBrk="1" hangingPunct="1"/>
            <a:r>
              <a:rPr lang="zh-CN" altLang="en-US" sz="2800" dirty="0">
                <a:latin typeface="微软雅黑" panose="020B0503020204020204" pitchFamily="34" charset="-122"/>
                <a:ea typeface="微软雅黑" panose="020B0503020204020204" pitchFamily="34" charset="-122"/>
              </a:rPr>
              <a:t>一、资本成本的含义与作用</a:t>
            </a:r>
            <a:endParaRPr lang="en-US" altLang="zh-CN" sz="2800" dirty="0">
              <a:latin typeface="微软雅黑" panose="020B0503020204020204" pitchFamily="34" charset="-122"/>
              <a:ea typeface="微软雅黑" panose="020B0503020204020204" pitchFamily="34" charset="-122"/>
            </a:endParaRPr>
          </a:p>
        </p:txBody>
      </p:sp>
      <p:sp>
        <p:nvSpPr>
          <p:cNvPr id="7171" name="Rectangle 3"/>
          <p:cNvSpPr>
            <a:spLocks noGrp="1" noChangeArrowheads="1"/>
          </p:cNvSpPr>
          <p:nvPr>
            <p:ph type="body" idx="1"/>
          </p:nvPr>
        </p:nvSpPr>
        <p:spPr>
          <a:xfrm>
            <a:off x="467518" y="904878"/>
            <a:ext cx="8208963" cy="666074"/>
          </a:xfrm>
        </p:spPr>
        <p:txBody>
          <a:bodyPr/>
          <a:lstStyle/>
          <a:p>
            <a:pPr eaLnBrk="1" hangingPunct="1">
              <a:spcBef>
                <a:spcPct val="0"/>
              </a:spcBef>
              <a:spcAft>
                <a:spcPct val="0"/>
              </a:spcAft>
            </a:pPr>
            <a:r>
              <a:rPr lang="zh-CN" altLang="en-US" sz="2400" dirty="0">
                <a:latin typeface="微软雅黑" panose="020B0503020204020204" pitchFamily="34" charset="-122"/>
                <a:ea typeface="微软雅黑" panose="020B0503020204020204" pitchFamily="34" charset="-122"/>
                <a:cs typeface="+mj-cs"/>
              </a:rPr>
              <a:t>（一）资本成本的定义</a:t>
            </a:r>
            <a:endParaRPr lang="en-US" altLang="zh-CN" sz="2400" dirty="0">
              <a:latin typeface="微软雅黑" panose="020B0503020204020204" pitchFamily="34" charset="-122"/>
              <a:ea typeface="微软雅黑" panose="020B0503020204020204" pitchFamily="34" charset="-122"/>
              <a:cs typeface="+mj-cs"/>
            </a:endParaRPr>
          </a:p>
        </p:txBody>
      </p:sp>
      <p:pic>
        <p:nvPicPr>
          <p:cNvPr id="136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9552" y="1570952"/>
            <a:ext cx="7776864" cy="26642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547664" y="1071200"/>
            <a:ext cx="902811" cy="523220"/>
          </a:xfrm>
          <a:prstGeom prst="rect">
            <a:avLst/>
          </a:prstGeom>
        </p:spPr>
        <p:txBody>
          <a:bodyPr wrap="none">
            <a:spAutoFit/>
          </a:bodyPr>
          <a:lstStyle/>
          <a:p>
            <a:r>
              <a:rPr lang="zh-CN" altLang="en-US" sz="2800" dirty="0">
                <a:solidFill>
                  <a:srgbClr val="000000"/>
                </a:solidFill>
              </a:rPr>
              <a:t>解析</a:t>
            </a:r>
          </a:p>
        </p:txBody>
      </p:sp>
      <mc:AlternateContent xmlns:mc="http://schemas.openxmlformats.org/markup-compatibility/2006" xmlns:a14="http://schemas.microsoft.com/office/drawing/2010/main">
        <mc:Choice Requires="a14">
          <p:sp>
            <p:nvSpPr>
              <p:cNvPr id="2" name="矩形 1"/>
              <p:cNvSpPr/>
              <p:nvPr/>
            </p:nvSpPr>
            <p:spPr>
              <a:xfrm>
                <a:off x="671160" y="1851669"/>
                <a:ext cx="7272808" cy="682559"/>
              </a:xfrm>
              <a:prstGeom prst="rect">
                <a:avLst/>
              </a:prstGeom>
            </p:spPr>
            <p:txBody>
              <a:bodyPr wrap="square">
                <a:spAutoFit/>
              </a:bodyPr>
              <a:lstStyle/>
              <a:p>
                <a:pPr algn="just">
                  <a:spcBef>
                    <a:spcPts val="0"/>
                  </a:spcBef>
                  <a:spcAft>
                    <a:spcPts val="0"/>
                  </a:spcAft>
                  <a:buClr>
                    <a:srgbClr val="003399"/>
                  </a:buClr>
                </a:pPr>
                <a14:m>
                  <m:oMathPara xmlns:m="http://schemas.openxmlformats.org/officeDocument/2006/math">
                    <m:oMathParaPr>
                      <m:jc m:val="centerGroup"/>
                    </m:oMathParaPr>
                    <m:oMath xmlns:m="http://schemas.openxmlformats.org/officeDocument/2006/math">
                      <m:sSub>
                        <m:sSubPr>
                          <m:ctrlPr>
                            <a:rPr lang="zh-CN" altLang="zh-CN" sz="2000" b="0" i="1" kern="0" smtClean="0">
                              <a:solidFill>
                                <a:srgbClr val="000000"/>
                              </a:solidFill>
                              <a:latin typeface="Cambria Math" panose="02040503050406030204" pitchFamily="18" charset="0"/>
                            </a:rPr>
                          </m:ctrlPr>
                        </m:sSubPr>
                        <m:e>
                          <m:r>
                            <a:rPr lang="en-US" altLang="zh-CN" sz="2000" b="0" i="1" kern="0">
                              <a:solidFill>
                                <a:srgbClr val="000000"/>
                              </a:solidFill>
                              <a:latin typeface="Cambria Math"/>
                            </a:rPr>
                            <m:t>𝐾</m:t>
                          </m:r>
                        </m:e>
                        <m:sub>
                          <m:r>
                            <a:rPr lang="en-US" altLang="zh-CN" sz="2000" b="0" i="1" kern="0">
                              <a:solidFill>
                                <a:srgbClr val="000000"/>
                              </a:solidFill>
                              <a:latin typeface="Cambria Math"/>
                            </a:rPr>
                            <m:t>𝑝</m:t>
                          </m:r>
                        </m:sub>
                      </m:sSub>
                      <m:r>
                        <a:rPr lang="en-US" altLang="zh-CN" sz="2000" b="0" i="1" kern="0">
                          <a:solidFill>
                            <a:srgbClr val="000000"/>
                          </a:solidFill>
                          <a:latin typeface="Cambria Math"/>
                        </a:rPr>
                        <m:t>=</m:t>
                      </m:r>
                      <m:f>
                        <m:fPr>
                          <m:ctrlPr>
                            <a:rPr lang="zh-CN" altLang="zh-CN" sz="2000" b="0" i="1" kern="0">
                              <a:solidFill>
                                <a:srgbClr val="000000"/>
                              </a:solidFill>
                              <a:latin typeface="Cambria Math" panose="02040503050406030204" pitchFamily="18" charset="0"/>
                            </a:rPr>
                          </m:ctrlPr>
                        </m:fPr>
                        <m:num>
                          <m:r>
                            <a:rPr lang="en-US" altLang="zh-CN" sz="2000" b="0" kern="0" smtClean="0">
                              <a:solidFill>
                                <a:srgbClr val="000000"/>
                              </a:solidFill>
                              <a:latin typeface="Cambria Math"/>
                            </a:rPr>
                            <m:t>12%</m:t>
                          </m:r>
                        </m:num>
                        <m:den>
                          <m:r>
                            <a:rPr lang="en-US" altLang="zh-CN" sz="2000" b="0" kern="0">
                              <a:solidFill>
                                <a:srgbClr val="000000"/>
                              </a:solidFill>
                              <a:latin typeface="Cambria Math"/>
                            </a:rPr>
                            <m:t>1</m:t>
                          </m:r>
                          <m:r>
                            <a:rPr lang="en-US" altLang="zh-CN" sz="2000" b="0" i="1" kern="0">
                              <a:solidFill>
                                <a:srgbClr val="000000"/>
                              </a:solidFill>
                              <a:latin typeface="Cambria Math"/>
                            </a:rPr>
                            <m:t>−</m:t>
                          </m:r>
                          <m:r>
                            <a:rPr lang="en-US" altLang="zh-CN" sz="2000" b="0" kern="0" smtClean="0">
                              <a:solidFill>
                                <a:srgbClr val="000000"/>
                              </a:solidFill>
                              <a:latin typeface="Cambria Math"/>
                            </a:rPr>
                            <m:t>4</m:t>
                          </m:r>
                          <m:r>
                            <a:rPr lang="en-US" altLang="zh-CN" sz="2000" b="0" i="1" kern="0" smtClean="0">
                              <a:solidFill>
                                <a:srgbClr val="000000"/>
                              </a:solidFill>
                              <a:latin typeface="Cambria Math"/>
                            </a:rPr>
                            <m:t>%</m:t>
                          </m:r>
                        </m:den>
                      </m:f>
                      <m:r>
                        <a:rPr lang="en-US" altLang="zh-CN" sz="2000" b="0" i="1" kern="0">
                          <a:solidFill>
                            <a:srgbClr val="000000"/>
                          </a:solidFill>
                          <a:latin typeface="Cambria Math"/>
                        </a:rPr>
                        <m:t>×100%</m:t>
                      </m:r>
                      <m:r>
                        <a:rPr lang="zh-CN" altLang="en-US" sz="2000" b="0" i="1" kern="0" smtClean="0">
                          <a:solidFill>
                            <a:srgbClr val="000000"/>
                          </a:solidFill>
                          <a:latin typeface="Cambria Math"/>
                        </a:rPr>
                        <m:t>＝</m:t>
                      </m:r>
                      <m:r>
                        <a:rPr lang="en-US" altLang="zh-CN" sz="2000" b="0" i="1" kern="0" smtClean="0">
                          <a:solidFill>
                            <a:srgbClr val="000000"/>
                          </a:solidFill>
                          <a:latin typeface="Cambria Math"/>
                        </a:rPr>
                        <m:t>12.5%</m:t>
                      </m:r>
                    </m:oMath>
                  </m:oMathPara>
                </a14:m>
                <a:endParaRPr lang="zh-CN" altLang="zh-CN" sz="2000" b="0" kern="0" dirty="0">
                  <a:solidFill>
                    <a:srgbClr val="000000"/>
                  </a:solidFill>
                  <a:latin typeface="华文新魏"/>
                  <a:ea typeface="华文新魏"/>
                </a:endParaRPr>
              </a:p>
            </p:txBody>
          </p:sp>
        </mc:Choice>
        <mc:Fallback xmlns="">
          <p:sp>
            <p:nvSpPr>
              <p:cNvPr id="2" name="矩形 1"/>
              <p:cNvSpPr>
                <a:spLocks noRot="1" noChangeAspect="1" noMove="1" noResize="1" noEditPoints="1" noAdjustHandles="1" noChangeArrowheads="1" noChangeShapeType="1" noTextEdit="1"/>
              </p:cNvSpPr>
              <p:nvPr/>
            </p:nvSpPr>
            <p:spPr>
              <a:xfrm>
                <a:off x="671160" y="1851669"/>
                <a:ext cx="7272808" cy="682559"/>
              </a:xfrm>
              <a:prstGeom prst="rect">
                <a:avLst/>
              </a:prstGeom>
              <a:blipFill rotWithShape="1">
                <a:blip r:embed="rId2"/>
                <a:stretch>
                  <a:fillRect/>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7" name="矩形 6"/>
              <p:cNvSpPr/>
              <p:nvPr/>
            </p:nvSpPr>
            <p:spPr>
              <a:xfrm>
                <a:off x="674832" y="3045250"/>
                <a:ext cx="7272808" cy="682559"/>
              </a:xfrm>
              <a:prstGeom prst="rect">
                <a:avLst/>
              </a:prstGeom>
            </p:spPr>
            <p:txBody>
              <a:bodyPr wrap="square">
                <a:spAutoFit/>
              </a:bodyPr>
              <a:lstStyle/>
              <a:p>
                <a:pPr algn="just">
                  <a:spcBef>
                    <a:spcPts val="0"/>
                  </a:spcBef>
                  <a:spcAft>
                    <a:spcPts val="0"/>
                  </a:spcAft>
                  <a:buClr>
                    <a:srgbClr val="003399"/>
                  </a:buClr>
                </a:pPr>
                <a14:m>
                  <m:oMathPara xmlns:m="http://schemas.openxmlformats.org/officeDocument/2006/math">
                    <m:oMathParaPr>
                      <m:jc m:val="centerGroup"/>
                    </m:oMathParaPr>
                    <m:oMath xmlns:m="http://schemas.openxmlformats.org/officeDocument/2006/math">
                      <m:sSub>
                        <m:sSubPr>
                          <m:ctrlPr>
                            <a:rPr lang="zh-CN" altLang="zh-CN" sz="2000" b="0" i="1" kern="0" smtClean="0">
                              <a:solidFill>
                                <a:srgbClr val="000000"/>
                              </a:solidFill>
                              <a:latin typeface="Cambria Math" panose="02040503050406030204" pitchFamily="18" charset="0"/>
                            </a:rPr>
                          </m:ctrlPr>
                        </m:sSubPr>
                        <m:e>
                          <m:r>
                            <a:rPr lang="en-US" altLang="zh-CN" sz="2000" b="0" i="1" kern="0">
                              <a:solidFill>
                                <a:srgbClr val="000000"/>
                              </a:solidFill>
                              <a:latin typeface="Cambria Math"/>
                            </a:rPr>
                            <m:t>𝐾</m:t>
                          </m:r>
                        </m:e>
                        <m:sub>
                          <m:r>
                            <a:rPr lang="en-US" altLang="zh-CN" sz="2000" b="0" i="1" kern="0">
                              <a:solidFill>
                                <a:srgbClr val="000000"/>
                              </a:solidFill>
                              <a:latin typeface="Cambria Math"/>
                            </a:rPr>
                            <m:t>𝑝</m:t>
                          </m:r>
                        </m:sub>
                      </m:sSub>
                      <m:r>
                        <a:rPr lang="en-US" altLang="zh-CN" sz="2000" b="0" i="1" kern="0">
                          <a:solidFill>
                            <a:srgbClr val="000000"/>
                          </a:solidFill>
                          <a:latin typeface="Cambria Math"/>
                        </a:rPr>
                        <m:t>=</m:t>
                      </m:r>
                      <m:f>
                        <m:fPr>
                          <m:ctrlPr>
                            <a:rPr lang="zh-CN" altLang="zh-CN" sz="2000" b="0" i="1" kern="0">
                              <a:solidFill>
                                <a:srgbClr val="000000"/>
                              </a:solidFill>
                              <a:latin typeface="Cambria Math" panose="02040503050406030204" pitchFamily="18" charset="0"/>
                            </a:rPr>
                          </m:ctrlPr>
                        </m:fPr>
                        <m:num>
                          <m:r>
                            <a:rPr lang="en-US" altLang="zh-CN" sz="2000" b="0" i="0" kern="0" smtClean="0">
                              <a:solidFill>
                                <a:srgbClr val="000000"/>
                              </a:solidFill>
                              <a:latin typeface="Cambria Math"/>
                            </a:rPr>
                            <m:t>0.8</m:t>
                          </m:r>
                        </m:num>
                        <m:den>
                          <m:r>
                            <a:rPr lang="en-US" altLang="zh-CN" sz="2000" b="0" i="0" kern="0" smtClean="0">
                              <a:solidFill>
                                <a:srgbClr val="000000"/>
                              </a:solidFill>
                              <a:latin typeface="Cambria Math"/>
                            </a:rPr>
                            <m:t>6</m:t>
                          </m:r>
                          <m:r>
                            <a:rPr lang="en-US" altLang="zh-CN" sz="2000" b="0" i="1" kern="0">
                              <a:solidFill>
                                <a:srgbClr val="000000"/>
                              </a:solidFill>
                              <a:latin typeface="Cambria Math"/>
                            </a:rPr>
                            <m:t>−</m:t>
                          </m:r>
                          <m:r>
                            <a:rPr lang="en-US" altLang="zh-CN" sz="2000" b="0" i="0" kern="0" smtClean="0">
                              <a:solidFill>
                                <a:srgbClr val="000000"/>
                              </a:solidFill>
                              <a:latin typeface="Cambria Math"/>
                            </a:rPr>
                            <m:t>0.5</m:t>
                          </m:r>
                        </m:den>
                      </m:f>
                      <m:r>
                        <a:rPr lang="en-US" altLang="zh-CN" sz="2000" b="0" i="1" kern="0">
                          <a:solidFill>
                            <a:srgbClr val="000000"/>
                          </a:solidFill>
                          <a:latin typeface="Cambria Math"/>
                        </a:rPr>
                        <m:t>×100%</m:t>
                      </m:r>
                      <m:r>
                        <a:rPr lang="zh-CN" altLang="en-US" sz="2000" b="0" i="1" kern="0" smtClean="0">
                          <a:solidFill>
                            <a:srgbClr val="000000"/>
                          </a:solidFill>
                          <a:latin typeface="Cambria Math"/>
                        </a:rPr>
                        <m:t>＝</m:t>
                      </m:r>
                      <m:r>
                        <a:rPr lang="en-US" altLang="zh-CN" sz="2000" b="0" i="1" kern="0" smtClean="0">
                          <a:solidFill>
                            <a:srgbClr val="000000"/>
                          </a:solidFill>
                          <a:latin typeface="Cambria Math"/>
                        </a:rPr>
                        <m:t>14.5%</m:t>
                      </m:r>
                    </m:oMath>
                  </m:oMathPara>
                </a14:m>
                <a:endParaRPr lang="zh-CN" altLang="zh-CN" sz="2000" b="0" kern="0" dirty="0">
                  <a:solidFill>
                    <a:srgbClr val="000000"/>
                  </a:solidFill>
                  <a:latin typeface="华文新魏"/>
                  <a:ea typeface="华文新魏"/>
                </a:endParaRPr>
              </a:p>
            </p:txBody>
          </p:sp>
        </mc:Choice>
        <mc:Fallback xmlns="">
          <p:sp>
            <p:nvSpPr>
              <p:cNvPr id="7" name="矩形 6"/>
              <p:cNvSpPr>
                <a:spLocks noRot="1" noChangeAspect="1" noMove="1" noResize="1" noEditPoints="1" noAdjustHandles="1" noChangeArrowheads="1" noChangeShapeType="1" noTextEdit="1"/>
              </p:cNvSpPr>
              <p:nvPr/>
            </p:nvSpPr>
            <p:spPr>
              <a:xfrm>
                <a:off x="674832" y="3045250"/>
                <a:ext cx="7272808" cy="682559"/>
              </a:xfrm>
              <a:prstGeom prst="rect">
                <a:avLst/>
              </a:prstGeom>
              <a:blipFill rotWithShape="1">
                <a:blip r:embed="rId3"/>
                <a:stretch>
                  <a:fillRect/>
                </a:stretch>
              </a:blipFill>
            </p:spPr>
            <p:txBody>
              <a:bodyPr/>
              <a:lstStyle/>
              <a:p>
                <a:r>
                  <a:rPr lang="zh-CN" altLang="en-US">
                    <a:noFill/>
                  </a:rPr>
                  <a:t> </a:t>
                </a:r>
              </a:p>
            </p:txBody>
          </p:sp>
        </mc:Fallback>
      </mc:AlternateContent>
      <p:sp>
        <p:nvSpPr>
          <p:cNvPr id="8" name="Rectangle 10"/>
          <p:cNvSpPr>
            <a:spLocks noChangeArrowheads="1"/>
          </p:cNvSpPr>
          <p:nvPr/>
        </p:nvSpPr>
        <p:spPr bwMode="gray">
          <a:xfrm>
            <a:off x="2483768" y="195486"/>
            <a:ext cx="6019800" cy="5726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r>
              <a:rPr lang="zh-CN" altLang="en-US" sz="3600" dirty="0">
                <a:solidFill>
                  <a:srgbClr val="0000FF"/>
                </a:solidFill>
                <a:latin typeface="华文行楷" pitchFamily="2" charset="-122"/>
                <a:ea typeface="华文行楷" pitchFamily="2" charset="-122"/>
              </a:rPr>
              <a:t>二、个别资本成本的计算</a:t>
            </a:r>
          </a:p>
        </p:txBody>
      </p:sp>
    </p:spTree>
    <p:extLst>
      <p:ext uri="{BB962C8B-B14F-4D97-AF65-F5344CB8AC3E}">
        <p14:creationId xmlns:p14="http://schemas.microsoft.com/office/powerpoint/2010/main" val="160195366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7171" name="Rectangle 3"/>
              <p:cNvSpPr>
                <a:spLocks noGrp="1" noChangeArrowheads="1"/>
              </p:cNvSpPr>
              <p:nvPr>
                <p:ph type="body" idx="1"/>
              </p:nvPr>
            </p:nvSpPr>
            <p:spPr>
              <a:xfrm>
                <a:off x="467544" y="843558"/>
                <a:ext cx="8352928" cy="3888432"/>
              </a:xfrm>
            </p:spPr>
            <p:txBody>
              <a:bodyPr/>
              <a:lstStyle/>
              <a:p>
                <a:pPr eaLnBrk="1" hangingPunct="1"/>
                <a:r>
                  <a:rPr lang="en-US" altLang="zh-CN" sz="2400" dirty="0" smtClean="0">
                    <a:solidFill>
                      <a:srgbClr val="FF0000"/>
                    </a:solidFill>
                    <a:latin typeface="黑体" panose="02010609060101010101" pitchFamily="49" charset="-122"/>
                    <a:ea typeface="黑体" panose="02010609060101010101" pitchFamily="49" charset="-122"/>
                  </a:rPr>
                  <a:t>3.</a:t>
                </a:r>
                <a:r>
                  <a:rPr lang="zh-CN" altLang="en-US" sz="2400" dirty="0">
                    <a:solidFill>
                      <a:srgbClr val="FF0000"/>
                    </a:solidFill>
                    <a:latin typeface="黑体" panose="02010609060101010101" pitchFamily="49" charset="-122"/>
                    <a:ea typeface="黑体" panose="02010609060101010101" pitchFamily="49" charset="-122"/>
                  </a:rPr>
                  <a:t>留存收益的资本成本率</a:t>
                </a:r>
                <a:endParaRPr lang="en-US" altLang="zh-CN" sz="2400" dirty="0">
                  <a:solidFill>
                    <a:srgbClr val="FF0000"/>
                  </a:solidFill>
                  <a:latin typeface="黑体" panose="02010609060101010101" pitchFamily="49" charset="-122"/>
                  <a:ea typeface="黑体" panose="02010609060101010101" pitchFamily="49" charset="-122"/>
                </a:endParaRPr>
              </a:p>
              <a:p>
                <a:pPr algn="just"/>
                <a:r>
                  <a:rPr lang="en-US" altLang="zh-CN" sz="2000" b="0" dirty="0" smtClean="0">
                    <a:latin typeface="黑体" panose="02010609060101010101" pitchFamily="49" charset="-122"/>
                    <a:ea typeface="黑体" panose="02010609060101010101" pitchFamily="49" charset="-122"/>
                  </a:rPr>
                  <a:t>    </a:t>
                </a:r>
                <a:r>
                  <a:rPr lang="zh-CN" altLang="zh-CN" sz="2000" b="0" dirty="0" smtClean="0">
                    <a:latin typeface="黑体" panose="02010609060101010101" pitchFamily="49" charset="-122"/>
                    <a:ea typeface="黑体" panose="02010609060101010101" pitchFamily="49" charset="-122"/>
                  </a:rPr>
                  <a:t>留存收益的资本成本率，表现为</a:t>
                </a:r>
                <a:r>
                  <a:rPr lang="zh-CN" altLang="zh-CN" sz="2000" b="0" dirty="0" smtClean="0">
                    <a:solidFill>
                      <a:srgbClr val="7030A0"/>
                    </a:solidFill>
                    <a:latin typeface="黑体" panose="02010609060101010101" pitchFamily="49" charset="-122"/>
                    <a:ea typeface="黑体" panose="02010609060101010101" pitchFamily="49" charset="-122"/>
                  </a:rPr>
                  <a:t>股东追加投资要求的报酬率</a:t>
                </a:r>
                <a:r>
                  <a:rPr lang="zh-CN" altLang="zh-CN" sz="2000" b="0" dirty="0" smtClean="0">
                    <a:latin typeface="黑体" panose="02010609060101010101" pitchFamily="49" charset="-122"/>
                    <a:ea typeface="黑体" panose="02010609060101010101" pitchFamily="49" charset="-122"/>
                  </a:rPr>
                  <a:t>，其计算与普通股资本成本相同，也分为股利增长模型法和资本资产定价模型法，</a:t>
                </a:r>
                <a:r>
                  <a:rPr lang="zh-CN" altLang="zh-CN" sz="2000" dirty="0" smtClean="0">
                    <a:solidFill>
                      <a:srgbClr val="FF0000"/>
                    </a:solidFill>
                    <a:latin typeface="黑体" panose="02010609060101010101" pitchFamily="49" charset="-122"/>
                    <a:ea typeface="黑体" panose="02010609060101010101" pitchFamily="49" charset="-122"/>
                  </a:rPr>
                  <a:t>不同点在于不考虑筹资费用</a:t>
                </a:r>
                <a:r>
                  <a:rPr lang="zh-CN" altLang="zh-CN" sz="2000" b="0" dirty="0" smtClean="0">
                    <a:latin typeface="黑体" panose="02010609060101010101" pitchFamily="49" charset="-122"/>
                    <a:ea typeface="黑体" panose="02010609060101010101" pitchFamily="49" charset="-122"/>
                  </a:rPr>
                  <a:t>，</a:t>
                </a:r>
                <a:r>
                  <a:rPr lang="zh-CN" altLang="en-US" sz="2000" b="0" dirty="0" smtClean="0">
                    <a:latin typeface="黑体" panose="02010609060101010101" pitchFamily="49" charset="-122"/>
                    <a:ea typeface="黑体" panose="02010609060101010101" pitchFamily="49" charset="-122"/>
                  </a:rPr>
                  <a:t>计算</a:t>
                </a:r>
                <a:r>
                  <a:rPr lang="zh-CN" altLang="zh-CN" sz="2000" b="0" dirty="0" smtClean="0">
                    <a:latin typeface="黑体" panose="02010609060101010101" pitchFamily="49" charset="-122"/>
                    <a:ea typeface="黑体" panose="02010609060101010101" pitchFamily="49" charset="-122"/>
                  </a:rPr>
                  <a:t>公式为：</a:t>
                </a:r>
                <a:endParaRPr lang="en-US" altLang="zh-CN" sz="2000" b="0" dirty="0" smtClean="0">
                  <a:latin typeface="黑体" panose="02010609060101010101" pitchFamily="49" charset="-122"/>
                  <a:ea typeface="黑体" panose="02010609060101010101" pitchFamily="49" charset="-122"/>
                </a:endParaRPr>
              </a:p>
              <a:p>
                <a:pPr indent="304800" algn="ctr">
                  <a:spcAft>
                    <a:spcPts val="0"/>
                  </a:spcAft>
                </a:pPr>
                <a14:m>
                  <m:oMath xmlns:m="http://schemas.openxmlformats.org/officeDocument/2006/math">
                    <m:sSub>
                      <m:sSubPr>
                        <m:ctrlPr>
                          <a:rPr lang="zh-CN" altLang="zh-CN" i="1" kern="100">
                            <a:latin typeface="Cambria Math" panose="02040503050406030204" pitchFamily="18" charset="0"/>
                            <a:ea typeface="Cambria Math" panose="02040503050406030204" pitchFamily="18" charset="0"/>
                            <a:cs typeface="Times New Roman" panose="02020603050405020304" pitchFamily="18" charset="0"/>
                          </a:rPr>
                        </m:ctrlPr>
                      </m:sSubPr>
                      <m:e>
                        <m:r>
                          <m:rPr>
                            <m:sty m:val="p"/>
                          </m:rPr>
                          <a:rPr lang="en-US" altLang="zh-CN" kern="100">
                            <a:latin typeface="Cambria Math" panose="02040503050406030204" pitchFamily="18" charset="0"/>
                            <a:ea typeface="宋体" panose="02010600030101010101" pitchFamily="2" charset="-122"/>
                            <a:cs typeface="Times New Roman" panose="02020603050405020304" pitchFamily="18" charset="0"/>
                          </a:rPr>
                          <m:t>K</m:t>
                        </m:r>
                      </m:e>
                      <m:sub>
                        <m:r>
                          <m:rPr>
                            <m:sty m:val="p"/>
                          </m:rPr>
                          <a:rPr lang="en-US" altLang="zh-CN" kern="100">
                            <a:latin typeface="Cambria Math" panose="02040503050406030204" pitchFamily="18" charset="0"/>
                            <a:ea typeface="宋体" panose="02010600030101010101" pitchFamily="2" charset="-122"/>
                            <a:cs typeface="Times New Roman" panose="02020603050405020304" pitchFamily="18" charset="0"/>
                          </a:rPr>
                          <m:t>R</m:t>
                        </m:r>
                      </m:sub>
                    </m:sSub>
                  </m:oMath>
                </a14:m>
                <a:r>
                  <a:rPr lang="zh-CN" altLang="zh-CN" kern="100" dirty="0">
                    <a:latin typeface="Times New Roman" panose="02020603050405020304" pitchFamily="18" charset="0"/>
                    <a:ea typeface="宋体" panose="02010600030101010101" pitchFamily="2" charset="-122"/>
                    <a:cs typeface="Times New Roman" panose="02020603050405020304" pitchFamily="18" charset="0"/>
                  </a:rPr>
                  <a:t>＝</a:t>
                </a:r>
                <a14:m>
                  <m:oMath xmlns:m="http://schemas.openxmlformats.org/officeDocument/2006/math">
                    <m:f>
                      <m:fPr>
                        <m:ctrlPr>
                          <a:rPr lang="zh-CN" altLang="zh-CN" i="1" kern="100">
                            <a:latin typeface="Cambria Math" panose="02040503050406030204" pitchFamily="18" charset="0"/>
                            <a:ea typeface="Cambria Math" panose="02040503050406030204" pitchFamily="18" charset="0"/>
                            <a:cs typeface="Times New Roman" panose="02020603050405020304" pitchFamily="18" charset="0"/>
                          </a:rPr>
                        </m:ctrlPr>
                      </m:fPr>
                      <m:num>
                        <m:sSub>
                          <m:sSubPr>
                            <m:ctrlPr>
                              <a:rPr lang="zh-CN" altLang="zh-CN" i="1" kern="100">
                                <a:latin typeface="Cambria Math" panose="02040503050406030204" pitchFamily="18" charset="0"/>
                                <a:ea typeface="Cambria Math" panose="02040503050406030204" pitchFamily="18" charset="0"/>
                                <a:cs typeface="Times New Roman" panose="02020603050405020304" pitchFamily="18" charset="0"/>
                              </a:rPr>
                            </m:ctrlPr>
                          </m:sSubPr>
                          <m:e>
                            <m:r>
                              <m:rPr>
                                <m:sty m:val="p"/>
                              </m:rPr>
                              <a:rPr lang="en-US" altLang="zh-CN" kern="100">
                                <a:latin typeface="Cambria Math" panose="02040503050406030204" pitchFamily="18" charset="0"/>
                                <a:ea typeface="宋体" panose="02010600030101010101" pitchFamily="2" charset="-122"/>
                                <a:cs typeface="Times New Roman" panose="02020603050405020304" pitchFamily="18" charset="0"/>
                              </a:rPr>
                              <m:t>D</m:t>
                            </m:r>
                          </m:e>
                          <m:sub>
                            <m:r>
                              <a:rPr lang="en-US" altLang="zh-CN" kern="100">
                                <a:latin typeface="Cambria Math" panose="02040503050406030204" pitchFamily="18" charset="0"/>
                                <a:ea typeface="宋体" panose="02010600030101010101" pitchFamily="2" charset="-122"/>
                                <a:cs typeface="Times New Roman" panose="02020603050405020304" pitchFamily="18" charset="0"/>
                              </a:rPr>
                              <m:t>1</m:t>
                            </m:r>
                          </m:sub>
                        </m:sSub>
                      </m:num>
                      <m:den>
                        <m:sSub>
                          <m:sSubPr>
                            <m:ctrlPr>
                              <a:rPr lang="zh-CN" altLang="zh-CN" i="1" kern="100">
                                <a:latin typeface="Cambria Math" panose="02040503050406030204" pitchFamily="18" charset="0"/>
                                <a:ea typeface="Cambria Math" panose="02040503050406030204" pitchFamily="18" charset="0"/>
                                <a:cs typeface="Times New Roman" panose="02020603050405020304" pitchFamily="18" charset="0"/>
                              </a:rPr>
                            </m:ctrlPr>
                          </m:sSubPr>
                          <m:e>
                            <m:r>
                              <m:rPr>
                                <m:sty m:val="p"/>
                              </m:rPr>
                              <a:rPr lang="en-US" altLang="zh-CN" kern="100">
                                <a:latin typeface="Cambria Math" panose="02040503050406030204" pitchFamily="18" charset="0"/>
                                <a:ea typeface="宋体" panose="02010600030101010101" pitchFamily="2" charset="-122"/>
                                <a:cs typeface="Times New Roman" panose="02020603050405020304" pitchFamily="18" charset="0"/>
                              </a:rPr>
                              <m:t>P</m:t>
                            </m:r>
                          </m:e>
                          <m:sub>
                            <m:r>
                              <a:rPr lang="en-US" altLang="zh-CN" kern="100">
                                <a:latin typeface="Cambria Math" panose="02040503050406030204" pitchFamily="18" charset="0"/>
                                <a:ea typeface="宋体" panose="02010600030101010101" pitchFamily="2" charset="-122"/>
                                <a:cs typeface="Times New Roman" panose="02020603050405020304" pitchFamily="18" charset="0"/>
                              </a:rPr>
                              <m:t>0</m:t>
                            </m:r>
                          </m:sub>
                        </m:sSub>
                      </m:den>
                    </m:f>
                  </m:oMath>
                </a14:m>
                <a:r>
                  <a:rPr lang="en-US" altLang="zh-CN" kern="100" dirty="0">
                    <a:latin typeface="Times New Roman" panose="02020603050405020304" pitchFamily="18" charset="0"/>
                    <a:ea typeface="宋体" panose="02010600030101010101" pitchFamily="2" charset="-122"/>
                    <a:cs typeface="Times New Roman" panose="02020603050405020304" pitchFamily="18" charset="0"/>
                  </a:rPr>
                  <a:t>+G      </a:t>
                </a:r>
                <a:r>
                  <a:rPr lang="en-US" altLang="zh-CN" sz="2000" kern="100" dirty="0">
                    <a:effectLst/>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000" kern="100" dirty="0">
                  <a:effectLst/>
                  <a:latin typeface="等线" panose="02010600030101010101" pitchFamily="2" charset="-122"/>
                  <a:ea typeface="等线" panose="02010600030101010101" pitchFamily="2" charset="-122"/>
                  <a:cs typeface="Times New Roman" panose="02020603050405020304" pitchFamily="18" charset="0"/>
                </a:endParaRPr>
              </a:p>
              <a:p>
                <a:pPr algn="just">
                  <a:lnSpc>
                    <a:spcPct val="120000"/>
                  </a:lnSpc>
                  <a:spcBef>
                    <a:spcPts val="0"/>
                  </a:spcBef>
                  <a:spcAft>
                    <a:spcPts val="0"/>
                  </a:spcAft>
                </a:pP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其中，</a:t>
                </a:r>
                <a14:m>
                  <m:oMath xmlns:m="http://schemas.openxmlformats.org/officeDocument/2006/math">
                    <m:sSub>
                      <m:sSubPr>
                        <m:ctrlPr>
                          <a:rPr lang="zh-CN" altLang="zh-CN" sz="2000" i="1" kern="100">
                            <a:effectLst/>
                            <a:latin typeface="Cambria Math" panose="02040503050406030204" pitchFamily="18" charset="0"/>
                            <a:ea typeface="Cambria Math" panose="02040503050406030204" pitchFamily="18" charset="0"/>
                            <a:cs typeface="Times New Roman" panose="02020603050405020304" pitchFamily="18" charset="0"/>
                          </a:rPr>
                        </m:ctrlPr>
                      </m:sSubPr>
                      <m:e>
                        <m:r>
                          <m:rPr>
                            <m:sty m:val="p"/>
                          </m:rPr>
                          <a:rPr lang="en-US" altLang="zh-CN" sz="2000" kern="100">
                            <a:effectLst/>
                            <a:latin typeface="Cambria Math" panose="02040503050406030204" pitchFamily="18" charset="0"/>
                            <a:ea typeface="宋体" panose="02010600030101010101" pitchFamily="2" charset="-122"/>
                            <a:cs typeface="Times New Roman" panose="02020603050405020304" pitchFamily="18" charset="0"/>
                          </a:rPr>
                          <m:t>K</m:t>
                        </m:r>
                      </m:e>
                      <m:sub>
                        <m:r>
                          <m:rPr>
                            <m:sty m:val="p"/>
                          </m:rPr>
                          <a:rPr lang="en-US" altLang="zh-CN" sz="2000" kern="100">
                            <a:effectLst/>
                            <a:latin typeface="Cambria Math" panose="02040503050406030204" pitchFamily="18" charset="0"/>
                            <a:ea typeface="宋体" panose="02010600030101010101" pitchFamily="2" charset="-122"/>
                            <a:cs typeface="Times New Roman" panose="02020603050405020304" pitchFamily="18" charset="0"/>
                          </a:rPr>
                          <m:t>R</m:t>
                        </m:r>
                      </m:sub>
                    </m:sSub>
                  </m:oMath>
                </a14:m>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表示</a:t>
                </a:r>
                <a:r>
                  <a:rPr lang="zh-CN" altLang="zh-CN" sz="2000" kern="100" dirty="0">
                    <a:effectLst/>
                    <a:latin typeface="Times New Roman" panose="02020603050405020304" pitchFamily="18" charset="0"/>
                    <a:ea typeface="宋体" panose="02010600030101010101" pitchFamily="2" charset="-122"/>
                    <a:cs typeface="Times New Roman" panose="02020603050405020304" pitchFamily="18" charset="0"/>
                  </a:rPr>
                  <a:t>留存收益资本成本；</a:t>
                </a:r>
                <a14:m>
                  <m:oMath xmlns:m="http://schemas.openxmlformats.org/officeDocument/2006/math">
                    <m:sSub>
                      <m:sSubPr>
                        <m:ctrlPr>
                          <a:rPr lang="zh-CN" altLang="zh-CN" sz="2000" i="1" kern="100">
                            <a:effectLst/>
                            <a:latin typeface="Cambria Math" panose="02040503050406030204" pitchFamily="18" charset="0"/>
                            <a:ea typeface="Cambria Math" panose="02040503050406030204" pitchFamily="18" charset="0"/>
                            <a:cs typeface="Times New Roman" panose="02020603050405020304" pitchFamily="18" charset="0"/>
                          </a:rPr>
                        </m:ctrlPr>
                      </m:sSubPr>
                      <m:e>
                        <m:r>
                          <m:rPr>
                            <m:sty m:val="p"/>
                          </m:rPr>
                          <a:rPr lang="en-US" altLang="zh-CN" sz="2000" kern="100">
                            <a:effectLst/>
                            <a:latin typeface="Cambria Math" panose="02040503050406030204" pitchFamily="18" charset="0"/>
                            <a:ea typeface="宋体" panose="02010600030101010101" pitchFamily="2" charset="-122"/>
                            <a:cs typeface="Times New Roman" panose="02020603050405020304" pitchFamily="18" charset="0"/>
                          </a:rPr>
                          <m:t>D</m:t>
                        </m:r>
                      </m:e>
                      <m:sub>
                        <m:r>
                          <a:rPr lang="en-US" altLang="zh-CN" sz="2000" kern="100">
                            <a:effectLst/>
                            <a:latin typeface="Cambria Math" panose="02040503050406030204" pitchFamily="18" charset="0"/>
                            <a:ea typeface="宋体" panose="02010600030101010101" pitchFamily="2" charset="-122"/>
                            <a:cs typeface="Times New Roman" panose="02020603050405020304" pitchFamily="18" charset="0"/>
                          </a:rPr>
                          <m:t>1</m:t>
                        </m:r>
                      </m:sub>
                    </m:sSub>
                  </m:oMath>
                </a14:m>
                <a:r>
                  <a:rPr lang="zh-CN" altLang="zh-CN" sz="2000" kern="100" dirty="0">
                    <a:effectLst/>
                    <a:latin typeface="Times New Roman" panose="02020603050405020304" pitchFamily="18" charset="0"/>
                    <a:ea typeface="宋体" panose="02010600030101010101" pitchFamily="2" charset="-122"/>
                    <a:cs typeface="Times New Roman" panose="02020603050405020304" pitchFamily="18" charset="0"/>
                  </a:rPr>
                  <a:t>表示预计第一年需要支付的股利；</a:t>
                </a:r>
                <a14:m>
                  <m:oMath xmlns:m="http://schemas.openxmlformats.org/officeDocument/2006/math">
                    <m:sSub>
                      <m:sSubPr>
                        <m:ctrlPr>
                          <a:rPr lang="zh-CN" altLang="zh-CN" sz="2000" i="1" kern="100">
                            <a:effectLst/>
                            <a:latin typeface="Cambria Math" panose="02040503050406030204" pitchFamily="18" charset="0"/>
                            <a:ea typeface="Cambria Math" panose="02040503050406030204" pitchFamily="18" charset="0"/>
                            <a:cs typeface="Times New Roman" panose="02020603050405020304" pitchFamily="18" charset="0"/>
                          </a:rPr>
                        </m:ctrlPr>
                      </m:sSubPr>
                      <m:e>
                        <m:r>
                          <m:rPr>
                            <m:sty m:val="p"/>
                          </m:rPr>
                          <a:rPr lang="en-US" altLang="zh-CN" sz="2000" kern="100">
                            <a:effectLst/>
                            <a:latin typeface="Cambria Math" panose="02040503050406030204" pitchFamily="18" charset="0"/>
                            <a:ea typeface="宋体" panose="02010600030101010101" pitchFamily="2" charset="-122"/>
                            <a:cs typeface="Times New Roman" panose="02020603050405020304" pitchFamily="18" charset="0"/>
                          </a:rPr>
                          <m:t>P</m:t>
                        </m:r>
                      </m:e>
                      <m:sub>
                        <m:r>
                          <a:rPr lang="en-US" altLang="zh-CN" sz="2000" kern="100">
                            <a:effectLst/>
                            <a:latin typeface="Cambria Math" panose="02040503050406030204" pitchFamily="18" charset="0"/>
                            <a:ea typeface="宋体" panose="02010600030101010101" pitchFamily="2" charset="-122"/>
                            <a:cs typeface="Times New Roman" panose="02020603050405020304" pitchFamily="18" charset="0"/>
                          </a:rPr>
                          <m:t>0</m:t>
                        </m:r>
                      </m:sub>
                    </m:sSub>
                  </m:oMath>
                </a14:m>
                <a:r>
                  <a:rPr lang="zh-CN" altLang="zh-CN" sz="2000" kern="100" dirty="0">
                    <a:effectLst/>
                    <a:latin typeface="Times New Roman" panose="02020603050405020304" pitchFamily="18" charset="0"/>
                    <a:ea typeface="宋体" panose="02010600030101010101" pitchFamily="2" charset="-122"/>
                    <a:cs typeface="Times New Roman" panose="02020603050405020304" pitchFamily="18" charset="0"/>
                  </a:rPr>
                  <a:t>表示普通股发行价格；</a:t>
                </a:r>
                <a:r>
                  <a:rPr lang="en-US" altLang="zh-CN" sz="2000" kern="100" dirty="0">
                    <a:effectLst/>
                    <a:latin typeface="Times New Roman" panose="02020603050405020304" pitchFamily="18" charset="0"/>
                    <a:ea typeface="宋体" panose="02010600030101010101" pitchFamily="2" charset="-122"/>
                    <a:cs typeface="Times New Roman" panose="02020603050405020304" pitchFamily="18" charset="0"/>
                  </a:rPr>
                  <a:t>G</a:t>
                </a:r>
                <a:r>
                  <a:rPr lang="zh-CN" altLang="zh-CN" sz="2000" kern="100" dirty="0">
                    <a:effectLst/>
                    <a:latin typeface="Times New Roman" panose="02020603050405020304" pitchFamily="18" charset="0"/>
                    <a:ea typeface="宋体" panose="02010600030101010101" pitchFamily="2" charset="-122"/>
                    <a:cs typeface="Times New Roman" panose="02020603050405020304" pitchFamily="18" charset="0"/>
                  </a:rPr>
                  <a:t>表示股利年增长率。</a:t>
                </a:r>
                <a:endParaRPr lang="zh-CN" altLang="zh-CN" sz="2000" kern="100" dirty="0">
                  <a:effectLst/>
                  <a:latin typeface="等线" panose="02010600030101010101" pitchFamily="2" charset="-122"/>
                  <a:ea typeface="等线" panose="02010600030101010101" pitchFamily="2" charset="-122"/>
                  <a:cs typeface="Times New Roman" panose="02020603050405020304" pitchFamily="18" charset="0"/>
                </a:endParaRPr>
              </a:p>
              <a:p>
                <a:pPr algn="just"/>
                <a:endParaRPr lang="zh-CN" altLang="zh-CN" sz="2000" b="0" dirty="0">
                  <a:latin typeface="黑体" panose="02010609060101010101" pitchFamily="49" charset="-122"/>
                  <a:ea typeface="黑体" panose="02010609060101010101" pitchFamily="49" charset="-122"/>
                </a:endParaRPr>
              </a:p>
            </p:txBody>
          </p:sp>
        </mc:Choice>
        <mc:Fallback xmlns="">
          <p:sp>
            <p:nvSpPr>
              <p:cNvPr id="7171" name="Rectangle 3"/>
              <p:cNvSpPr>
                <a:spLocks noGrp="1" noRot="1" noChangeAspect="1" noMove="1" noResize="1" noEditPoints="1" noAdjustHandles="1" noChangeArrowheads="1" noChangeShapeType="1" noTextEdit="1"/>
              </p:cNvSpPr>
              <p:nvPr>
                <p:ph type="body" idx="1"/>
              </p:nvPr>
            </p:nvSpPr>
            <p:spPr>
              <a:xfrm>
                <a:off x="467544" y="843558"/>
                <a:ext cx="8352928" cy="3888432"/>
              </a:xfrm>
              <a:blipFill>
                <a:blip r:embed="rId2"/>
                <a:stretch>
                  <a:fillRect l="-1168" t="-157" r="-730"/>
                </a:stretch>
              </a:blipFill>
            </p:spPr>
            <p:txBody>
              <a:bodyPr/>
              <a:lstStyle/>
              <a:p>
                <a:r>
                  <a:rPr lang="zh-CN" altLang="en-US">
                    <a:noFill/>
                  </a:rPr>
                  <a:t> </a:t>
                </a:r>
              </a:p>
            </p:txBody>
          </p:sp>
        </mc:Fallback>
      </mc:AlternateContent>
      <p:sp>
        <p:nvSpPr>
          <p:cNvPr id="5" name="Rectangle 10"/>
          <p:cNvSpPr>
            <a:spLocks noChangeArrowheads="1"/>
          </p:cNvSpPr>
          <p:nvPr/>
        </p:nvSpPr>
        <p:spPr bwMode="gray">
          <a:xfrm>
            <a:off x="2267744" y="141685"/>
            <a:ext cx="6019800" cy="5726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r>
              <a:rPr lang="zh-CN" altLang="en-US" sz="3600" dirty="0">
                <a:solidFill>
                  <a:srgbClr val="0000FF"/>
                </a:solidFill>
                <a:latin typeface="华文行楷" pitchFamily="2" charset="-122"/>
                <a:ea typeface="华文行楷" pitchFamily="2" charset="-122"/>
              </a:rPr>
              <a:t>二、个别资本成本的计算</a:t>
            </a:r>
          </a:p>
        </p:txBody>
      </p:sp>
    </p:spTree>
    <p:extLst>
      <p:ext uri="{BB962C8B-B14F-4D97-AF65-F5344CB8AC3E}">
        <p14:creationId xmlns:p14="http://schemas.microsoft.com/office/powerpoint/2010/main" val="286377749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7171" name="Rectangle 3"/>
              <p:cNvSpPr>
                <a:spLocks noGrp="1" noChangeArrowheads="1"/>
              </p:cNvSpPr>
              <p:nvPr>
                <p:ph type="body" idx="1"/>
              </p:nvPr>
            </p:nvSpPr>
            <p:spPr>
              <a:xfrm>
                <a:off x="251521" y="1005576"/>
                <a:ext cx="8611493" cy="3888432"/>
              </a:xfrm>
            </p:spPr>
            <p:txBody>
              <a:bodyPr/>
              <a:lstStyle/>
              <a:p>
                <a:pPr algn="just">
                  <a:lnSpc>
                    <a:spcPct val="120000"/>
                  </a:lnSpc>
                  <a:spcBef>
                    <a:spcPts val="0"/>
                  </a:spcBef>
                  <a:spcAft>
                    <a:spcPts val="0"/>
                  </a:spcAft>
                </a:pPr>
                <a:r>
                  <a:rPr lang="zh-CN" altLang="zh-CN" sz="2400" kern="100"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例题</a:t>
                </a:r>
                <a:r>
                  <a:rPr lang="en-US" altLang="zh-CN" sz="2400" kern="10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5-8</a:t>
                </a:r>
                <a:r>
                  <a:rPr lang="zh-CN" altLang="zh-CN" sz="2400" kern="10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400" kern="100" dirty="0">
                    <a:effectLst/>
                    <a:latin typeface="Times New Roman" panose="02020603050405020304" pitchFamily="18" charset="0"/>
                    <a:ea typeface="宋体" panose="02010600030101010101" pitchFamily="2" charset="-122"/>
                    <a:cs typeface="Times New Roman" panose="02020603050405020304" pitchFamily="18" charset="0"/>
                  </a:rPr>
                  <a:t>晨光公司发行普通股</a:t>
                </a:r>
                <a:r>
                  <a:rPr lang="en-US" altLang="zh-CN" sz="2400" kern="100" dirty="0">
                    <a:effectLst/>
                    <a:latin typeface="Times New Roman" panose="02020603050405020304" pitchFamily="18" charset="0"/>
                    <a:ea typeface="宋体" panose="02010600030101010101" pitchFamily="2" charset="-122"/>
                    <a:cs typeface="Times New Roman" panose="02020603050405020304" pitchFamily="18" charset="0"/>
                  </a:rPr>
                  <a:t>80</a:t>
                </a:r>
                <a:r>
                  <a:rPr lang="zh-CN" altLang="zh-CN" sz="2400" kern="100" dirty="0">
                    <a:effectLst/>
                    <a:latin typeface="Times New Roman" panose="02020603050405020304" pitchFamily="18" charset="0"/>
                    <a:ea typeface="宋体" panose="02010600030101010101" pitchFamily="2" charset="-122"/>
                    <a:cs typeface="Times New Roman" panose="02020603050405020304" pitchFamily="18" charset="0"/>
                  </a:rPr>
                  <a:t>万股，每股发行价格为</a:t>
                </a:r>
                <a:r>
                  <a:rPr lang="en-US" altLang="zh-CN" sz="2400" kern="100" dirty="0">
                    <a:effectLst/>
                    <a:latin typeface="Times New Roman" panose="02020603050405020304" pitchFamily="18" charset="0"/>
                    <a:ea typeface="宋体" panose="02010600030101010101" pitchFamily="2" charset="-122"/>
                    <a:cs typeface="Times New Roman" panose="02020603050405020304" pitchFamily="18" charset="0"/>
                  </a:rPr>
                  <a:t>20</a:t>
                </a:r>
                <a:r>
                  <a:rPr lang="zh-CN" altLang="zh-CN" sz="2400" kern="100" dirty="0">
                    <a:effectLst/>
                    <a:latin typeface="Times New Roman" panose="02020603050405020304" pitchFamily="18" charset="0"/>
                    <a:ea typeface="宋体" panose="02010600030101010101" pitchFamily="2" charset="-122"/>
                    <a:cs typeface="Times New Roman" panose="02020603050405020304" pitchFamily="18" charset="0"/>
                  </a:rPr>
                  <a:t>元，筹资费用率</a:t>
                </a:r>
                <a:r>
                  <a:rPr lang="en-US" altLang="zh-CN" sz="2400" kern="100" dirty="0">
                    <a:effectLst/>
                    <a:latin typeface="Times New Roman" panose="02020603050405020304" pitchFamily="18" charset="0"/>
                    <a:ea typeface="宋体" panose="02010600030101010101" pitchFamily="2" charset="-122"/>
                    <a:cs typeface="Times New Roman" panose="02020603050405020304" pitchFamily="18" charset="0"/>
                  </a:rPr>
                  <a:t>6%</a:t>
                </a:r>
                <a:r>
                  <a:rPr lang="zh-CN" altLang="zh-CN" sz="2400" kern="100" dirty="0">
                    <a:effectLst/>
                    <a:latin typeface="Times New Roman" panose="02020603050405020304" pitchFamily="18" charset="0"/>
                    <a:ea typeface="宋体" panose="02010600030101010101" pitchFamily="2" charset="-122"/>
                    <a:cs typeface="Times New Roman" panose="02020603050405020304" pitchFamily="18" charset="0"/>
                  </a:rPr>
                  <a:t>，今年发放的每股股利</a:t>
                </a:r>
                <a:r>
                  <a:rPr lang="en-US" altLang="zh-CN" sz="2400" kern="100" dirty="0">
                    <a:effectLst/>
                    <a:latin typeface="Times New Roman" panose="02020603050405020304" pitchFamily="18" charset="0"/>
                    <a:ea typeface="宋体" panose="02010600030101010101" pitchFamily="2" charset="-122"/>
                    <a:cs typeface="Times New Roman" panose="02020603050405020304" pitchFamily="18" charset="0"/>
                  </a:rPr>
                  <a:t>2</a:t>
                </a:r>
                <a:r>
                  <a:rPr lang="zh-CN" altLang="zh-CN" sz="2400" kern="100" dirty="0">
                    <a:effectLst/>
                    <a:latin typeface="Times New Roman" panose="02020603050405020304" pitchFamily="18" charset="0"/>
                    <a:ea typeface="宋体" panose="02010600030101010101" pitchFamily="2" charset="-122"/>
                    <a:cs typeface="Times New Roman" panose="02020603050405020304" pitchFamily="18" charset="0"/>
                  </a:rPr>
                  <a:t>元，以后每年按</a:t>
                </a:r>
                <a:r>
                  <a:rPr lang="en-US" altLang="zh-CN" sz="2400" kern="100" dirty="0">
                    <a:effectLst/>
                    <a:latin typeface="Times New Roman" panose="02020603050405020304" pitchFamily="18" charset="0"/>
                    <a:ea typeface="宋体" panose="02010600030101010101" pitchFamily="2" charset="-122"/>
                    <a:cs typeface="Times New Roman" panose="02020603050405020304" pitchFamily="18" charset="0"/>
                  </a:rPr>
                  <a:t>3%</a:t>
                </a:r>
                <a:r>
                  <a:rPr lang="zh-CN" altLang="zh-CN" sz="2400" kern="100" dirty="0">
                    <a:effectLst/>
                    <a:latin typeface="Times New Roman" panose="02020603050405020304" pitchFamily="18" charset="0"/>
                    <a:ea typeface="宋体" panose="02010600030101010101" pitchFamily="2" charset="-122"/>
                    <a:cs typeface="Times New Roman" panose="02020603050405020304" pitchFamily="18" charset="0"/>
                  </a:rPr>
                  <a:t>固定股利增长，则计算该公司的留存收益资本成本。</a:t>
                </a:r>
                <a:endParaRPr lang="zh-CN" altLang="zh-CN" sz="2400" kern="100" dirty="0">
                  <a:effectLst/>
                  <a:latin typeface="等线" panose="02010600030101010101" pitchFamily="2" charset="-122"/>
                  <a:ea typeface="等线" panose="02010600030101010101" pitchFamily="2" charset="-122"/>
                  <a:cs typeface="Times New Roman" panose="02020603050405020304" pitchFamily="18" charset="0"/>
                </a:endParaRPr>
              </a:p>
              <a:p>
                <a:pPr indent="266700" algn="ctr">
                  <a:spcAft>
                    <a:spcPts val="0"/>
                  </a:spcAft>
                </a:pPr>
                <a14:m>
                  <m:oMath xmlns:m="http://schemas.openxmlformats.org/officeDocument/2006/math">
                    <m:sSub>
                      <m:sSubPr>
                        <m:ctrlPr>
                          <a:rPr lang="zh-CN" altLang="zh-CN" sz="2400" i="1" kern="100">
                            <a:effectLst/>
                            <a:latin typeface="Cambria Math" panose="02040503050406030204" pitchFamily="18" charset="0"/>
                            <a:ea typeface="Cambria Math" panose="02040503050406030204" pitchFamily="18" charset="0"/>
                            <a:cs typeface="Times New Roman" panose="02020603050405020304" pitchFamily="18" charset="0"/>
                          </a:rPr>
                        </m:ctrlPr>
                      </m:sSubPr>
                      <m:e>
                        <m:r>
                          <m:rPr>
                            <m:sty m:val="p"/>
                          </m:rPr>
                          <a:rPr lang="en-US" altLang="zh-CN" sz="2400" kern="100">
                            <a:effectLst/>
                            <a:latin typeface="Cambria Math" panose="02040503050406030204" pitchFamily="18" charset="0"/>
                            <a:ea typeface="宋体" panose="02010600030101010101" pitchFamily="2" charset="-122"/>
                            <a:cs typeface="Times New Roman" panose="02020603050405020304" pitchFamily="18" charset="0"/>
                          </a:rPr>
                          <m:t>K</m:t>
                        </m:r>
                      </m:e>
                      <m:sub>
                        <m:r>
                          <m:rPr>
                            <m:sty m:val="p"/>
                          </m:rPr>
                          <a:rPr lang="en-US" altLang="zh-CN" sz="2400" kern="100">
                            <a:effectLst/>
                            <a:latin typeface="Cambria Math" panose="02040503050406030204" pitchFamily="18" charset="0"/>
                            <a:ea typeface="宋体" panose="02010600030101010101" pitchFamily="2" charset="-122"/>
                            <a:cs typeface="Times New Roman" panose="02020603050405020304" pitchFamily="18" charset="0"/>
                          </a:rPr>
                          <m:t>R</m:t>
                        </m:r>
                      </m:sub>
                    </m:sSub>
                  </m:oMath>
                </a14:m>
                <a:r>
                  <a:rPr lang="zh-CN" altLang="zh-CN" sz="2400" kern="100" dirty="0">
                    <a:effectLst/>
                    <a:latin typeface="Times New Roman" panose="02020603050405020304" pitchFamily="18" charset="0"/>
                    <a:ea typeface="宋体" panose="02010600030101010101" pitchFamily="2" charset="-122"/>
                    <a:cs typeface="Times New Roman" panose="02020603050405020304" pitchFamily="18" charset="0"/>
                  </a:rPr>
                  <a:t>＝</a:t>
                </a:r>
                <a14:m>
                  <m:oMath xmlns:m="http://schemas.openxmlformats.org/officeDocument/2006/math">
                    <m:f>
                      <m:fPr>
                        <m:ctrlPr>
                          <a:rPr lang="zh-CN" altLang="zh-CN" sz="3600" i="1" kern="100">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3600" i="1" kern="100">
                            <a:effectLst/>
                            <a:latin typeface="Cambria Math" panose="02040503050406030204" pitchFamily="18" charset="0"/>
                            <a:ea typeface="宋体" panose="02010600030101010101" pitchFamily="2" charset="-122"/>
                            <a:cs typeface="Times New Roman" panose="02020603050405020304" pitchFamily="18" charset="0"/>
                          </a:rPr>
                          <m:t>2</m:t>
                        </m:r>
                        <m:r>
                          <a:rPr lang="en-US" altLang="zh-CN" sz="3600" kern="100">
                            <a:effectLst/>
                            <a:latin typeface="Cambria Math" panose="02040503050406030204" pitchFamily="18" charset="0"/>
                            <a:ea typeface="宋体" panose="02010600030101010101" pitchFamily="2" charset="-122"/>
                            <a:cs typeface="Times New Roman" panose="02020603050405020304" pitchFamily="18" charset="0"/>
                          </a:rPr>
                          <m:t>×(1+3%)</m:t>
                        </m:r>
                      </m:num>
                      <m:den>
                        <m:r>
                          <a:rPr lang="en-US" altLang="zh-CN" sz="3600" kern="100">
                            <a:effectLst/>
                            <a:latin typeface="Cambria Math" panose="02040503050406030204" pitchFamily="18" charset="0"/>
                            <a:ea typeface="宋体" panose="02010600030101010101" pitchFamily="2" charset="-122"/>
                            <a:cs typeface="Times New Roman" panose="02020603050405020304" pitchFamily="18" charset="0"/>
                          </a:rPr>
                          <m:t>20</m:t>
                        </m:r>
                      </m:den>
                    </m:f>
                  </m:oMath>
                </a14:m>
                <a:r>
                  <a:rPr lang="en-US" altLang="zh-CN" sz="32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400" kern="100" dirty="0">
                    <a:effectLst/>
                    <a:latin typeface="Times New Roman" panose="02020603050405020304" pitchFamily="18" charset="0"/>
                    <a:ea typeface="宋体" panose="02010600030101010101" pitchFamily="2" charset="-122"/>
                    <a:cs typeface="Times New Roman" panose="02020603050405020304" pitchFamily="18" charset="0"/>
                  </a:rPr>
                  <a:t>3%</a:t>
                </a:r>
                <a:r>
                  <a:rPr lang="zh-CN" altLang="zh-CN" sz="24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400" kern="100" dirty="0">
                    <a:effectLst/>
                    <a:latin typeface="Times New Roman" panose="02020603050405020304" pitchFamily="18" charset="0"/>
                    <a:ea typeface="宋体" panose="02010600030101010101" pitchFamily="2" charset="-122"/>
                    <a:cs typeface="Times New Roman" panose="02020603050405020304" pitchFamily="18" charset="0"/>
                  </a:rPr>
                  <a:t>13.3%</a:t>
                </a:r>
                <a:endParaRPr lang="zh-CN" altLang="zh-CN" sz="2400" kern="100" dirty="0">
                  <a:effectLst/>
                  <a:latin typeface="等线" panose="02010600030101010101" pitchFamily="2" charset="-122"/>
                  <a:ea typeface="等线" panose="02010600030101010101" pitchFamily="2" charset="-122"/>
                  <a:cs typeface="Times New Roman" panose="02020603050405020304" pitchFamily="18" charset="0"/>
                </a:endParaRPr>
              </a:p>
            </p:txBody>
          </p:sp>
        </mc:Choice>
        <mc:Fallback xmlns="">
          <p:sp>
            <p:nvSpPr>
              <p:cNvPr id="7171" name="Rectangle 3"/>
              <p:cNvSpPr>
                <a:spLocks noGrp="1" noRot="1" noChangeAspect="1" noMove="1" noResize="1" noEditPoints="1" noAdjustHandles="1" noChangeArrowheads="1" noChangeShapeType="1" noTextEdit="1"/>
              </p:cNvSpPr>
              <p:nvPr>
                <p:ph type="body" idx="1"/>
              </p:nvPr>
            </p:nvSpPr>
            <p:spPr>
              <a:xfrm>
                <a:off x="251521" y="1005576"/>
                <a:ext cx="8611493" cy="3888432"/>
              </a:xfrm>
              <a:blipFill>
                <a:blip r:embed="rId2"/>
                <a:stretch>
                  <a:fillRect l="-1062" t="-940" r="-1132"/>
                </a:stretch>
              </a:blipFill>
            </p:spPr>
            <p:txBody>
              <a:bodyPr/>
              <a:lstStyle/>
              <a:p>
                <a:r>
                  <a:rPr lang="zh-CN" altLang="en-US">
                    <a:noFill/>
                  </a:rPr>
                  <a:t> </a:t>
                </a:r>
              </a:p>
            </p:txBody>
          </p:sp>
        </mc:Fallback>
      </mc:AlternateContent>
      <p:sp>
        <p:nvSpPr>
          <p:cNvPr id="5" name="Rectangle 10"/>
          <p:cNvSpPr>
            <a:spLocks noChangeArrowheads="1"/>
          </p:cNvSpPr>
          <p:nvPr/>
        </p:nvSpPr>
        <p:spPr bwMode="gray">
          <a:xfrm>
            <a:off x="2339752" y="123478"/>
            <a:ext cx="6019800" cy="5726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r>
              <a:rPr lang="zh-CN" altLang="en-US" sz="3600" dirty="0">
                <a:solidFill>
                  <a:srgbClr val="0000FF"/>
                </a:solidFill>
                <a:latin typeface="华文行楷" pitchFamily="2" charset="-122"/>
                <a:ea typeface="华文行楷" pitchFamily="2" charset="-122"/>
              </a:rPr>
              <a:t>二、个别资本成本的计算</a:t>
            </a:r>
          </a:p>
        </p:txBody>
      </p:sp>
    </p:spTree>
    <p:extLst>
      <p:ext uri="{BB962C8B-B14F-4D97-AF65-F5344CB8AC3E}">
        <p14:creationId xmlns:p14="http://schemas.microsoft.com/office/powerpoint/2010/main" val="38905095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171">
                                            <p:txEl>
                                              <p:pRg st="0" end="0"/>
                                            </p:txEl>
                                          </p:spTgt>
                                        </p:tgtEl>
                                        <p:attrNameLst>
                                          <p:attrName>style.visibility</p:attrName>
                                        </p:attrNameLst>
                                      </p:cBhvr>
                                      <p:to>
                                        <p:strVal val="visible"/>
                                      </p:to>
                                    </p:set>
                                    <p:anim calcmode="lin" valueType="num">
                                      <p:cBhvr additive="base">
                                        <p:cTn id="7" dur="500" fill="hold"/>
                                        <p:tgtEl>
                                          <p:spTgt spid="7171">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17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7171">
                                            <p:txEl>
                                              <p:pRg st="1" end="1"/>
                                            </p:txEl>
                                          </p:spTgt>
                                        </p:tgtEl>
                                        <p:attrNameLst>
                                          <p:attrName>style.visibility</p:attrName>
                                        </p:attrNameLst>
                                      </p:cBhvr>
                                      <p:to>
                                        <p:strVal val="visible"/>
                                      </p:to>
                                    </p:set>
                                    <p:anim calcmode="lin" valueType="num">
                                      <p:cBhvr additive="base">
                                        <p:cTn id="13" dur="500" fill="hold"/>
                                        <p:tgtEl>
                                          <p:spTgt spid="7171">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7171">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20" name="Rectangle 10"/>
          <p:cNvSpPr>
            <a:spLocks noChangeArrowheads="1"/>
          </p:cNvSpPr>
          <p:nvPr/>
        </p:nvSpPr>
        <p:spPr bwMode="gray">
          <a:xfrm>
            <a:off x="2195736" y="170354"/>
            <a:ext cx="6019800" cy="5726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r>
              <a:rPr lang="zh-CN" altLang="en-US" sz="3200" dirty="0" smtClean="0">
                <a:solidFill>
                  <a:srgbClr val="0000FF"/>
                </a:solidFill>
                <a:latin typeface="华文行楷" pitchFamily="2" charset="-122"/>
                <a:ea typeface="华文行楷" pitchFamily="2" charset="-122"/>
              </a:rPr>
              <a:t>（三）加权平均</a:t>
            </a:r>
            <a:r>
              <a:rPr lang="zh-CN" altLang="en-US" sz="3200" dirty="0">
                <a:solidFill>
                  <a:srgbClr val="0000FF"/>
                </a:solidFill>
                <a:latin typeface="华文行楷" pitchFamily="2" charset="-122"/>
                <a:ea typeface="华文行楷" pitchFamily="2" charset="-122"/>
              </a:rPr>
              <a:t>资本</a:t>
            </a:r>
            <a:r>
              <a:rPr lang="zh-CN" altLang="en-US" sz="3200" dirty="0" smtClean="0">
                <a:solidFill>
                  <a:srgbClr val="0000FF"/>
                </a:solidFill>
                <a:latin typeface="华文行楷" pitchFamily="2" charset="-122"/>
                <a:ea typeface="华文行楷" pitchFamily="2" charset="-122"/>
              </a:rPr>
              <a:t>成本</a:t>
            </a:r>
            <a:endParaRPr lang="zh-CN" altLang="en-US" sz="3200" dirty="0">
              <a:solidFill>
                <a:srgbClr val="0000FF"/>
              </a:solidFill>
              <a:latin typeface="华文行楷" pitchFamily="2" charset="-122"/>
              <a:ea typeface="华文行楷" pitchFamily="2" charset="-122"/>
            </a:endParaRPr>
          </a:p>
        </p:txBody>
      </p:sp>
      <p:sp>
        <p:nvSpPr>
          <p:cNvPr id="9221" name="Rectangle 12"/>
          <p:cNvSpPr>
            <a:spLocks noChangeArrowheads="1"/>
          </p:cNvSpPr>
          <p:nvPr/>
        </p:nvSpPr>
        <p:spPr bwMode="auto">
          <a:xfrm>
            <a:off x="0" y="2173040"/>
            <a:ext cx="18473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pPr eaLnBrk="1" hangingPunct="1"/>
            <a:endParaRPr lang="zh-CN" altLang="en-US"/>
          </a:p>
        </p:txBody>
      </p:sp>
      <mc:AlternateContent xmlns:mc="http://schemas.openxmlformats.org/markup-compatibility/2006" xmlns:a14="http://schemas.microsoft.com/office/drawing/2010/main">
        <mc:Choice Requires="a14">
          <p:sp>
            <p:nvSpPr>
              <p:cNvPr id="9223" name="Rectangle 14"/>
              <p:cNvSpPr>
                <a:spLocks noChangeArrowheads="1"/>
              </p:cNvSpPr>
              <p:nvPr/>
            </p:nvSpPr>
            <p:spPr bwMode="auto">
              <a:xfrm>
                <a:off x="323528" y="1131590"/>
                <a:ext cx="8568952" cy="2683555"/>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wrap="square" anchor="ctr">
                <a:spAutoFit/>
              </a:bodyPr>
              <a:lstStyle/>
              <a:p>
                <a:pPr algn="just" eaLnBrk="1" hangingPunct="1"/>
                <a:r>
                  <a:rPr lang="en-US" altLang="zh-CN" sz="2000" dirty="0">
                    <a:solidFill>
                      <a:srgbClr val="FF0000"/>
                    </a:solidFill>
                    <a:latin typeface="黑体" panose="02010609060101010101" pitchFamily="49" charset="-122"/>
                    <a:ea typeface="黑体" panose="02010609060101010101" pitchFamily="49" charset="-122"/>
                  </a:rPr>
                  <a:t>    </a:t>
                </a:r>
                <a:r>
                  <a:rPr lang="zh-CN" altLang="zh-CN" dirty="0">
                    <a:solidFill>
                      <a:srgbClr val="FF0000"/>
                    </a:solidFill>
                    <a:latin typeface="黑体" panose="02010609060101010101" pitchFamily="49" charset="-122"/>
                    <a:ea typeface="黑体" panose="02010609060101010101" pitchFamily="49" charset="-122"/>
                  </a:rPr>
                  <a:t>加权平均资本成本</a:t>
                </a:r>
                <a:r>
                  <a:rPr lang="zh-CN" altLang="zh-CN" sz="2000" b="0" dirty="0">
                    <a:latin typeface="黑体" panose="02010609060101010101" pitchFamily="49" charset="-122"/>
                    <a:ea typeface="黑体" panose="02010609060101010101" pitchFamily="49" charset="-122"/>
                  </a:rPr>
                  <a:t>是指</a:t>
                </a:r>
                <a:r>
                  <a:rPr lang="zh-CN" altLang="zh-CN" sz="2000" b="0" dirty="0">
                    <a:solidFill>
                      <a:srgbClr val="FF0000"/>
                    </a:solidFill>
                    <a:latin typeface="黑体" panose="02010609060101010101" pitchFamily="49" charset="-122"/>
                    <a:ea typeface="黑体" panose="02010609060101010101" pitchFamily="49" charset="-122"/>
                  </a:rPr>
                  <a:t>多元化融资方式</a:t>
                </a:r>
                <a:r>
                  <a:rPr lang="zh-CN" altLang="zh-CN" sz="2000" b="0" dirty="0">
                    <a:latin typeface="黑体" panose="02010609060101010101" pitchFamily="49" charset="-122"/>
                    <a:ea typeface="黑体" panose="02010609060101010101" pitchFamily="49" charset="-122"/>
                  </a:rPr>
                  <a:t>下的综合资本成本，反映着企业资本成本整体水平的高低。是以</a:t>
                </a:r>
                <a:r>
                  <a:rPr lang="zh-CN" altLang="zh-CN" sz="2000" dirty="0">
                    <a:solidFill>
                      <a:srgbClr val="7030A0"/>
                    </a:solidFill>
                    <a:latin typeface="黑体" panose="02010609060101010101" pitchFamily="49" charset="-122"/>
                    <a:ea typeface="黑体" panose="02010609060101010101" pitchFamily="49" charset="-122"/>
                  </a:rPr>
                  <a:t>各项个别资本在企业总资本中的比重为权数，对各项个别资本成本率进行加权平均</a:t>
                </a:r>
                <a:r>
                  <a:rPr lang="zh-CN" altLang="zh-CN" sz="2000" b="0" dirty="0">
                    <a:latin typeface="黑体" panose="02010609060101010101" pitchFamily="49" charset="-122"/>
                    <a:ea typeface="黑体" panose="02010609060101010101" pitchFamily="49" charset="-122"/>
                  </a:rPr>
                  <a:t>而得到的总资本成本率。 </a:t>
                </a:r>
                <a:endParaRPr lang="en-US" altLang="zh-CN" sz="2000" b="0" dirty="0">
                  <a:latin typeface="黑体" panose="02010609060101010101" pitchFamily="49" charset="-122"/>
                  <a:ea typeface="黑体" panose="02010609060101010101" pitchFamily="49" charset="-122"/>
                </a:endParaRPr>
              </a:p>
              <a:p>
                <a:pPr algn="just"/>
                <a:r>
                  <a:rPr lang="zh-CN" altLang="zh-CN" sz="2000" dirty="0">
                    <a:solidFill>
                      <a:srgbClr val="FF0000"/>
                    </a:solidFill>
                    <a:latin typeface="黑体" panose="02010609060101010101" pitchFamily="49" charset="-122"/>
                    <a:ea typeface="黑体" panose="02010609060101010101" pitchFamily="49" charset="-122"/>
                  </a:rPr>
                  <a:t>计算公式为</a:t>
                </a:r>
                <a:r>
                  <a:rPr lang="en-US" altLang="zh-CN" sz="2000" dirty="0">
                    <a:solidFill>
                      <a:srgbClr val="FF0000"/>
                    </a:solidFill>
                    <a:latin typeface="黑体" panose="02010609060101010101" pitchFamily="49" charset="-122"/>
                    <a:ea typeface="黑体" panose="02010609060101010101" pitchFamily="49" charset="-122"/>
                  </a:rPr>
                  <a:t>:</a:t>
                </a:r>
                <a:endParaRPr lang="zh-CN" altLang="zh-CN" sz="2000" dirty="0">
                  <a:solidFill>
                    <a:srgbClr val="FF0000"/>
                  </a:solidFill>
                  <a:latin typeface="黑体" panose="02010609060101010101" pitchFamily="49" charset="-122"/>
                  <a:ea typeface="黑体" panose="02010609060101010101" pitchFamily="49" charset="-122"/>
                </a:endParaRPr>
              </a:p>
              <a:p>
                <a:pPr indent="228600" algn="ctr">
                  <a:spcAft>
                    <a:spcPts val="0"/>
                  </a:spcAft>
                </a:pPr>
                <a:r>
                  <a:rPr lang="zh-CN" altLang="zh-CN" sz="2000" kern="100" dirty="0">
                    <a:latin typeface="等线" panose="02010600030101010101" pitchFamily="2" charset="-122"/>
                    <a:ea typeface="Times New Roman" panose="02020603050405020304" pitchFamily="18" charset="0"/>
                    <a:cs typeface="Times New Roman" panose="02020603050405020304" pitchFamily="18" charset="0"/>
                  </a:rPr>
                  <a:t> </a:t>
                </a:r>
                <a14:m>
                  <m:oMath xmlns:m="http://schemas.openxmlformats.org/officeDocument/2006/math">
                    <m:sSub>
                      <m:sSubPr>
                        <m:ctrlPr>
                          <a:rPr lang="zh-CN" altLang="zh-CN" sz="2000" i="1" kern="100">
                            <a:effectLst/>
                            <a:latin typeface="Cambria Math" panose="02040503050406030204" pitchFamily="18" charset="0"/>
                            <a:ea typeface="Cambria Math" panose="02040503050406030204" pitchFamily="18" charset="0"/>
                            <a:cs typeface="Times New Roman" panose="02020603050405020304" pitchFamily="18" charset="0"/>
                          </a:rPr>
                        </m:ctrlPr>
                      </m:sSubPr>
                      <m:e>
                        <m:r>
                          <m:rPr>
                            <m:sty m:val="p"/>
                          </m:rPr>
                          <a:rPr lang="en-US" altLang="zh-CN" sz="2000" kern="100">
                            <a:effectLst/>
                            <a:latin typeface="Cambria Math" panose="02040503050406030204" pitchFamily="18" charset="0"/>
                            <a:ea typeface="宋体" panose="02010600030101010101" pitchFamily="2" charset="-122"/>
                            <a:cs typeface="Times New Roman" panose="02020603050405020304" pitchFamily="18" charset="0"/>
                          </a:rPr>
                          <m:t>K</m:t>
                        </m:r>
                      </m:e>
                      <m:sub>
                        <m:r>
                          <m:rPr>
                            <m:sty m:val="p"/>
                          </m:rPr>
                          <a:rPr lang="en-US" altLang="zh-CN" sz="2000" kern="100">
                            <a:effectLst/>
                            <a:latin typeface="Cambria Math" panose="02040503050406030204" pitchFamily="18" charset="0"/>
                            <a:ea typeface="宋体" panose="02010600030101010101" pitchFamily="2" charset="-122"/>
                            <a:cs typeface="Times New Roman" panose="02020603050405020304" pitchFamily="18" charset="0"/>
                          </a:rPr>
                          <m:t>W</m:t>
                        </m:r>
                      </m:sub>
                    </m:sSub>
                  </m:oMath>
                </a14:m>
                <a:r>
                  <a:rPr lang="en-US" altLang="zh-CN" sz="2000" kern="100" dirty="0">
                    <a:effectLst/>
                    <a:latin typeface="Times New Roman" panose="02020603050405020304" pitchFamily="18" charset="0"/>
                    <a:ea typeface="宋体" panose="02010600030101010101" pitchFamily="2" charset="-122"/>
                    <a:cs typeface="Times New Roman" panose="02020603050405020304" pitchFamily="18" charset="0"/>
                  </a:rPr>
                  <a:t>=</a:t>
                </a:r>
                <a14:m>
                  <m:oMath xmlns:m="http://schemas.openxmlformats.org/officeDocument/2006/math">
                    <m:nary>
                      <m:naryPr>
                        <m:chr m:val="∑"/>
                        <m:limLoc m:val="undOvr"/>
                        <m:ctrlPr>
                          <a:rPr lang="zh-CN" altLang="zh-CN" sz="2000" i="1" kern="100">
                            <a:effectLst/>
                            <a:latin typeface="Cambria Math" panose="02040503050406030204" pitchFamily="18" charset="0"/>
                            <a:ea typeface="Cambria Math" panose="02040503050406030204" pitchFamily="18" charset="0"/>
                            <a:cs typeface="Times New Roman" panose="02020603050405020304" pitchFamily="18" charset="0"/>
                          </a:rPr>
                        </m:ctrlPr>
                      </m:naryPr>
                      <m:sub>
                        <m:r>
                          <m:rPr>
                            <m:sty m:val="p"/>
                          </m:rPr>
                          <a:rPr lang="en-US" altLang="zh-CN" sz="2000" kern="100">
                            <a:effectLst/>
                            <a:latin typeface="Cambria Math" panose="02040503050406030204" pitchFamily="18" charset="0"/>
                            <a:ea typeface="宋体" panose="02010600030101010101" pitchFamily="2" charset="-122"/>
                            <a:cs typeface="Times New Roman" panose="02020603050405020304" pitchFamily="18" charset="0"/>
                          </a:rPr>
                          <m:t>j</m:t>
                        </m:r>
                        <m:r>
                          <a:rPr lang="en-US" altLang="zh-CN" sz="2000" kern="100">
                            <a:effectLst/>
                            <a:latin typeface="Cambria Math" panose="02040503050406030204" pitchFamily="18" charset="0"/>
                            <a:ea typeface="宋体" panose="02010600030101010101" pitchFamily="2" charset="-122"/>
                            <a:cs typeface="Times New Roman" panose="02020603050405020304" pitchFamily="18" charset="0"/>
                          </a:rPr>
                          <m:t>=1</m:t>
                        </m:r>
                      </m:sub>
                      <m:sup>
                        <m:r>
                          <m:rPr>
                            <m:sty m:val="p"/>
                          </m:rPr>
                          <a:rPr lang="en-US" altLang="zh-CN" sz="2000" kern="100">
                            <a:effectLst/>
                            <a:latin typeface="Cambria Math" panose="02040503050406030204" pitchFamily="18" charset="0"/>
                            <a:ea typeface="宋体" panose="02010600030101010101" pitchFamily="2" charset="-122"/>
                            <a:cs typeface="Times New Roman" panose="02020603050405020304" pitchFamily="18" charset="0"/>
                          </a:rPr>
                          <m:t>n</m:t>
                        </m:r>
                      </m:sup>
                      <m:e>
                        <m:sSub>
                          <m:sSubPr>
                            <m:ctrlPr>
                              <a:rPr lang="zh-CN" altLang="zh-CN" sz="2000" i="1" kern="100">
                                <a:effectLst/>
                                <a:latin typeface="Cambria Math" panose="02040503050406030204" pitchFamily="18" charset="0"/>
                                <a:ea typeface="Cambria Math" panose="02040503050406030204" pitchFamily="18" charset="0"/>
                                <a:cs typeface="Times New Roman" panose="02020603050405020304" pitchFamily="18" charset="0"/>
                              </a:rPr>
                            </m:ctrlPr>
                          </m:sSubPr>
                          <m:e>
                            <m:r>
                              <m:rPr>
                                <m:sty m:val="p"/>
                              </m:rPr>
                              <a:rPr lang="en-US" altLang="zh-CN" sz="2000" kern="100">
                                <a:effectLst/>
                                <a:latin typeface="Cambria Math" panose="02040503050406030204" pitchFamily="18" charset="0"/>
                                <a:ea typeface="宋体" panose="02010600030101010101" pitchFamily="2" charset="-122"/>
                                <a:cs typeface="Times New Roman" panose="02020603050405020304" pitchFamily="18" charset="0"/>
                              </a:rPr>
                              <m:t>k</m:t>
                            </m:r>
                          </m:e>
                          <m:sub>
                            <m:r>
                              <m:rPr>
                                <m:sty m:val="p"/>
                              </m:rPr>
                              <a:rPr lang="en-US" altLang="zh-CN" sz="2000" kern="100">
                                <a:effectLst/>
                                <a:latin typeface="Cambria Math" panose="02040503050406030204" pitchFamily="18" charset="0"/>
                                <a:ea typeface="宋体" panose="02010600030101010101" pitchFamily="2" charset="-122"/>
                                <a:cs typeface="Times New Roman" panose="02020603050405020304" pitchFamily="18" charset="0"/>
                              </a:rPr>
                              <m:t>j</m:t>
                            </m:r>
                          </m:sub>
                        </m:sSub>
                        <m:sSub>
                          <m:sSubPr>
                            <m:ctrlPr>
                              <a:rPr lang="zh-CN" altLang="zh-CN" sz="2000" i="1" kern="100">
                                <a:effectLst/>
                                <a:latin typeface="Cambria Math" panose="02040503050406030204" pitchFamily="18" charset="0"/>
                                <a:ea typeface="Cambria Math" panose="02040503050406030204" pitchFamily="18" charset="0"/>
                                <a:cs typeface="Times New Roman" panose="02020603050405020304" pitchFamily="18" charset="0"/>
                              </a:rPr>
                            </m:ctrlPr>
                          </m:sSubPr>
                          <m:e>
                            <m:r>
                              <m:rPr>
                                <m:sty m:val="p"/>
                              </m:rPr>
                              <a:rPr lang="en-US" altLang="zh-CN" sz="2000" kern="0">
                                <a:effectLst/>
                                <a:latin typeface="Cambria Math" panose="02040503050406030204" pitchFamily="18" charset="0"/>
                                <a:ea typeface="宋体" panose="02010600030101010101" pitchFamily="2" charset="-122"/>
                                <a:cs typeface="Times New Roman" panose="02020603050405020304" pitchFamily="18" charset="0"/>
                              </a:rPr>
                              <m:t>w</m:t>
                            </m:r>
                          </m:e>
                          <m:sub>
                            <m:r>
                              <m:rPr>
                                <m:sty m:val="p"/>
                              </m:rPr>
                              <a:rPr lang="en-US" altLang="zh-CN" sz="2000" kern="0">
                                <a:effectLst/>
                                <a:latin typeface="Cambria Math" panose="02040503050406030204" pitchFamily="18" charset="0"/>
                                <a:ea typeface="宋体" panose="02010600030101010101" pitchFamily="2" charset="-122"/>
                                <a:cs typeface="Times New Roman" panose="02020603050405020304" pitchFamily="18" charset="0"/>
                              </a:rPr>
                              <m:t>j</m:t>
                            </m:r>
                          </m:sub>
                        </m:sSub>
                      </m:e>
                    </m:nary>
                  </m:oMath>
                </a14:m>
                <a:r>
                  <a:rPr lang="en-US" altLang="zh-CN" sz="2000" kern="100"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1600" kern="100" dirty="0">
                    <a:effectLst/>
                    <a:latin typeface="Times New Roman" panose="02020603050405020304" pitchFamily="18" charset="0"/>
                    <a:ea typeface="宋体" panose="02010600030101010101" pitchFamily="2" charset="-122"/>
                    <a:cs typeface="Times New Roman" panose="02020603050405020304" pitchFamily="18" charset="0"/>
                  </a:rPr>
                  <a:t>                                             </a:t>
                </a:r>
                <a:endParaRPr lang="en-US" altLang="zh-CN" sz="1600" kern="100" dirty="0" smtClean="0">
                  <a:effectLst/>
                  <a:latin typeface="Times New Roman" panose="02020603050405020304" pitchFamily="18" charset="0"/>
                  <a:ea typeface="宋体" panose="02010600030101010101" pitchFamily="2" charset="-122"/>
                  <a:cs typeface="Times New Roman" panose="02020603050405020304" pitchFamily="18" charset="0"/>
                </a:endParaRPr>
              </a:p>
              <a:p>
                <a:pPr indent="228600" algn="just">
                  <a:spcAft>
                    <a:spcPts val="0"/>
                  </a:spcAft>
                </a:pPr>
                <a:r>
                  <a:rPr lang="en-US" altLang="zh-CN" sz="2000" b="0" dirty="0" smtClean="0">
                    <a:ea typeface="黑体" panose="02010609060101010101" pitchFamily="49" charset="-122"/>
                  </a:rPr>
                  <a:t>    </a:t>
                </a:r>
                <a14:m>
                  <m:oMath xmlns:m="http://schemas.openxmlformats.org/officeDocument/2006/math">
                    <m:sSub>
                      <m:sSubPr>
                        <m:ctrlPr>
                          <a:rPr lang="zh-CN" altLang="zh-CN" sz="2000" b="0" i="1">
                            <a:latin typeface="Cambria Math" panose="02040503050406030204" pitchFamily="18" charset="0"/>
                            <a:ea typeface="黑体" panose="02010609060101010101" pitchFamily="49" charset="-122"/>
                          </a:rPr>
                        </m:ctrlPr>
                      </m:sSubPr>
                      <m:e>
                        <m:r>
                          <m:rPr>
                            <m:sty m:val="p"/>
                          </m:rPr>
                          <a:rPr lang="en-US" altLang="zh-CN" sz="2000" b="0">
                            <a:latin typeface="Cambria Math" panose="02040503050406030204" pitchFamily="18" charset="0"/>
                            <a:ea typeface="黑体" panose="02010609060101010101" pitchFamily="49" charset="-122"/>
                          </a:rPr>
                          <m:t>K</m:t>
                        </m:r>
                      </m:e>
                      <m:sub>
                        <m:r>
                          <m:rPr>
                            <m:sty m:val="p"/>
                          </m:rPr>
                          <a:rPr lang="en-US" altLang="zh-CN" sz="2000" b="0">
                            <a:latin typeface="Cambria Math" panose="02040503050406030204" pitchFamily="18" charset="0"/>
                            <a:ea typeface="黑体" panose="02010609060101010101" pitchFamily="49" charset="-122"/>
                          </a:rPr>
                          <m:t>W</m:t>
                        </m:r>
                      </m:sub>
                    </m:sSub>
                  </m:oMath>
                </a14:m>
                <a:r>
                  <a:rPr lang="zh-CN" altLang="zh-CN" sz="2000" b="0" dirty="0">
                    <a:latin typeface="黑体" panose="02010609060101010101" pitchFamily="49" charset="-122"/>
                    <a:ea typeface="黑体" panose="02010609060101010101" pitchFamily="49" charset="-122"/>
                  </a:rPr>
                  <a:t>为加权资本成本；</a:t>
                </a:r>
                <a14:m>
                  <m:oMath xmlns:m="http://schemas.openxmlformats.org/officeDocument/2006/math">
                    <m:sSub>
                      <m:sSubPr>
                        <m:ctrlPr>
                          <a:rPr lang="zh-CN" altLang="zh-CN" sz="2000" b="0" i="1">
                            <a:latin typeface="Cambria Math" panose="02040503050406030204" pitchFamily="18" charset="0"/>
                            <a:ea typeface="黑体" panose="02010609060101010101" pitchFamily="49" charset="-122"/>
                          </a:rPr>
                        </m:ctrlPr>
                      </m:sSubPr>
                      <m:e>
                        <m:r>
                          <m:rPr>
                            <m:sty m:val="p"/>
                          </m:rPr>
                          <a:rPr lang="en-US" altLang="zh-CN" sz="2000" b="0">
                            <a:latin typeface="Cambria Math" panose="02040503050406030204" pitchFamily="18" charset="0"/>
                            <a:ea typeface="黑体" panose="02010609060101010101" pitchFamily="49" charset="-122"/>
                          </a:rPr>
                          <m:t>K</m:t>
                        </m:r>
                      </m:e>
                      <m:sub>
                        <m:r>
                          <m:rPr>
                            <m:sty m:val="p"/>
                          </m:rPr>
                          <a:rPr lang="en-US" altLang="zh-CN" sz="2000" b="0">
                            <a:latin typeface="Cambria Math" panose="02040503050406030204" pitchFamily="18" charset="0"/>
                            <a:ea typeface="黑体" panose="02010609060101010101" pitchFamily="49" charset="-122"/>
                          </a:rPr>
                          <m:t>j</m:t>
                        </m:r>
                      </m:sub>
                    </m:sSub>
                  </m:oMath>
                </a14:m>
                <a:r>
                  <a:rPr lang="zh-CN" altLang="zh-CN" sz="2000" b="0" dirty="0">
                    <a:latin typeface="黑体" panose="02010609060101010101" pitchFamily="49" charset="-122"/>
                    <a:ea typeface="黑体" panose="02010609060101010101" pitchFamily="49" charset="-122"/>
                  </a:rPr>
                  <a:t>为第</a:t>
                </a:r>
                <a:r>
                  <a:rPr lang="en-US" altLang="zh-CN" sz="2000" b="0" dirty="0">
                    <a:latin typeface="黑体" panose="02010609060101010101" pitchFamily="49" charset="-122"/>
                    <a:ea typeface="黑体" panose="02010609060101010101" pitchFamily="49" charset="-122"/>
                  </a:rPr>
                  <a:t>j</a:t>
                </a:r>
                <a:r>
                  <a:rPr lang="zh-CN" altLang="zh-CN" sz="2000" b="0" dirty="0">
                    <a:latin typeface="黑体" panose="02010609060101010101" pitchFamily="49" charset="-122"/>
                    <a:ea typeface="黑体" panose="02010609060101010101" pitchFamily="49" charset="-122"/>
                  </a:rPr>
                  <a:t>种个别资本成本；</a:t>
                </a:r>
                <a14:m>
                  <m:oMath xmlns:m="http://schemas.openxmlformats.org/officeDocument/2006/math">
                    <m:sSub>
                      <m:sSubPr>
                        <m:ctrlPr>
                          <a:rPr lang="zh-CN" altLang="zh-CN" sz="2000" b="0" i="1">
                            <a:latin typeface="Cambria Math" panose="02040503050406030204" pitchFamily="18" charset="0"/>
                            <a:ea typeface="黑体" panose="02010609060101010101" pitchFamily="49" charset="-122"/>
                          </a:rPr>
                        </m:ctrlPr>
                      </m:sSubPr>
                      <m:e>
                        <m:r>
                          <a:rPr lang="en-US" altLang="zh-CN" sz="2000" b="0">
                            <a:latin typeface="Cambria Math" panose="02040503050406030204" pitchFamily="18" charset="0"/>
                            <a:ea typeface="黑体" panose="02010609060101010101" pitchFamily="49" charset="-122"/>
                          </a:rPr>
                          <m:t>𝑤</m:t>
                        </m:r>
                      </m:e>
                      <m:sub>
                        <m:r>
                          <m:rPr>
                            <m:sty m:val="p"/>
                          </m:rPr>
                          <a:rPr lang="en-US" altLang="zh-CN" sz="2000" b="0">
                            <a:latin typeface="Cambria Math" panose="02040503050406030204" pitchFamily="18" charset="0"/>
                            <a:ea typeface="黑体" panose="02010609060101010101" pitchFamily="49" charset="-122"/>
                          </a:rPr>
                          <m:t>j</m:t>
                        </m:r>
                      </m:sub>
                    </m:sSub>
                  </m:oMath>
                </a14:m>
                <a:r>
                  <a:rPr lang="zh-CN" altLang="zh-CN" sz="2000" b="0" dirty="0">
                    <a:latin typeface="黑体" panose="02010609060101010101" pitchFamily="49" charset="-122"/>
                    <a:ea typeface="黑体" panose="02010609060101010101" pitchFamily="49" charset="-122"/>
                  </a:rPr>
                  <a:t>表示第</a:t>
                </a:r>
                <a:r>
                  <a:rPr lang="en-US" altLang="zh-CN" sz="2000" b="0" dirty="0">
                    <a:latin typeface="黑体" panose="02010609060101010101" pitchFamily="49" charset="-122"/>
                    <a:ea typeface="黑体" panose="02010609060101010101" pitchFamily="49" charset="-122"/>
                  </a:rPr>
                  <a:t>j</a:t>
                </a:r>
                <a:r>
                  <a:rPr lang="zh-CN" altLang="zh-CN" sz="2000" b="0" dirty="0">
                    <a:latin typeface="黑体" panose="02010609060101010101" pitchFamily="49" charset="-122"/>
                    <a:ea typeface="黑体" panose="02010609060101010101" pitchFamily="49" charset="-122"/>
                  </a:rPr>
                  <a:t>种个别资本成本占全部资本成本的比例，</a:t>
                </a:r>
                <a:r>
                  <a:rPr lang="en-US" altLang="zh-CN" sz="2000" b="0" dirty="0">
                    <a:latin typeface="黑体" panose="02010609060101010101" pitchFamily="49" charset="-122"/>
                    <a:ea typeface="黑体" panose="02010609060101010101" pitchFamily="49" charset="-122"/>
                  </a:rPr>
                  <a:t>n</a:t>
                </a:r>
                <a:r>
                  <a:rPr lang="zh-CN" altLang="zh-CN" sz="2000" b="0" dirty="0">
                    <a:latin typeface="黑体" panose="02010609060101010101" pitchFamily="49" charset="-122"/>
                    <a:ea typeface="黑体" panose="02010609060101010101" pitchFamily="49" charset="-122"/>
                  </a:rPr>
                  <a:t>表示公司筹资方式的种类。</a:t>
                </a:r>
              </a:p>
              <a:p>
                <a:pPr algn="just"/>
                <a:endParaRPr lang="zh-CN" altLang="zh-CN" sz="2000" b="0" dirty="0">
                  <a:latin typeface="黑体" panose="02010609060101010101" pitchFamily="49" charset="-122"/>
                  <a:ea typeface="黑体" panose="02010609060101010101" pitchFamily="49" charset="-122"/>
                </a:endParaRPr>
              </a:p>
            </p:txBody>
          </p:sp>
        </mc:Choice>
        <mc:Fallback xmlns="">
          <p:sp>
            <p:nvSpPr>
              <p:cNvPr id="9223" name="Rectangle 14"/>
              <p:cNvSpPr>
                <a:spLocks noRot="1" noChangeAspect="1" noMove="1" noResize="1" noEditPoints="1" noAdjustHandles="1" noChangeArrowheads="1" noChangeShapeType="1" noTextEdit="1"/>
              </p:cNvSpPr>
              <p:nvPr/>
            </p:nvSpPr>
            <p:spPr bwMode="auto">
              <a:xfrm>
                <a:off x="323528" y="1131590"/>
                <a:ext cx="8568952" cy="2683555"/>
              </a:xfrm>
              <a:prstGeom prst="rect">
                <a:avLst/>
              </a:prstGeom>
              <a:blipFill>
                <a:blip r:embed="rId2"/>
                <a:stretch>
                  <a:fillRect l="-711" t="-1364" r="-782"/>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noFill/>
                  </a:rPr>
                  <a:t> </a:t>
                </a:r>
              </a:p>
            </p:txBody>
          </p:sp>
        </mc:Fallback>
      </mc:AlternateContent>
    </p:spTree>
    <p:extLst>
      <p:ext uri="{BB962C8B-B14F-4D97-AF65-F5344CB8AC3E}">
        <p14:creationId xmlns:p14="http://schemas.microsoft.com/office/powerpoint/2010/main" val="362200919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矩形 1"/>
              <p:cNvSpPr/>
              <p:nvPr/>
            </p:nvSpPr>
            <p:spPr>
              <a:xfrm>
                <a:off x="0" y="771550"/>
                <a:ext cx="8964488" cy="4228850"/>
              </a:xfrm>
              <a:prstGeom prst="rect">
                <a:avLst/>
              </a:prstGeom>
            </p:spPr>
            <p:txBody>
              <a:bodyPr wrap="square">
                <a:spAutoFit/>
              </a:bodyPr>
              <a:lstStyle/>
              <a:p>
                <a:pPr indent="267970" algn="just">
                  <a:lnSpc>
                    <a:spcPct val="120000"/>
                  </a:lnSpc>
                  <a:spcAft>
                    <a:spcPts val="0"/>
                  </a:spcAft>
                </a:pPr>
                <a:r>
                  <a:rPr lang="en-US" altLang="zh-CN" sz="2000" kern="100" dirty="0" smtClean="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zh-CN" sz="2000" kern="100" dirty="0" smtClean="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例题</a:t>
                </a:r>
                <a:r>
                  <a:rPr lang="en-US" altLang="zh-CN" sz="2000" kern="100"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5-9</a:t>
                </a:r>
                <a:r>
                  <a:rPr lang="zh-CN" altLang="zh-CN" sz="2000" kern="100"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2000" b="0" kern="100" dirty="0">
                    <a:effectLst/>
                    <a:latin typeface="微软雅黑" panose="020B0503020204020204" pitchFamily="34" charset="-122"/>
                    <a:ea typeface="微软雅黑" panose="020B0503020204020204" pitchFamily="34" charset="-122"/>
                    <a:cs typeface="Times New Roman" panose="02020603050405020304" pitchFamily="18" charset="0"/>
                  </a:rPr>
                  <a:t>永和公司本年长期资本账面价值总额为</a:t>
                </a:r>
                <a:r>
                  <a:rPr lang="en-US" altLang="zh-CN" sz="2000" b="0" kern="100" dirty="0">
                    <a:effectLst/>
                    <a:latin typeface="微软雅黑" panose="020B0503020204020204" pitchFamily="34" charset="-122"/>
                    <a:ea typeface="微软雅黑" panose="020B0503020204020204" pitchFamily="34" charset="-122"/>
                    <a:cs typeface="Times New Roman" panose="02020603050405020304" pitchFamily="18" charset="0"/>
                  </a:rPr>
                  <a:t>2000</a:t>
                </a:r>
                <a:r>
                  <a:rPr lang="zh-CN" altLang="zh-CN" sz="2000" b="0" kern="100" dirty="0">
                    <a:effectLst/>
                    <a:latin typeface="微软雅黑" panose="020B0503020204020204" pitchFamily="34" charset="-122"/>
                    <a:ea typeface="微软雅黑" panose="020B0503020204020204" pitchFamily="34" charset="-122"/>
                    <a:cs typeface="Times New Roman" panose="02020603050405020304" pitchFamily="18" charset="0"/>
                  </a:rPr>
                  <a:t>万元，其中银行长期贷款</a:t>
                </a:r>
                <a:r>
                  <a:rPr lang="en-US" altLang="zh-CN" sz="2000" b="0" kern="100" dirty="0">
                    <a:effectLst/>
                    <a:latin typeface="微软雅黑" panose="020B0503020204020204" pitchFamily="34" charset="-122"/>
                    <a:ea typeface="微软雅黑" panose="020B0503020204020204" pitchFamily="34" charset="-122"/>
                    <a:cs typeface="Times New Roman" panose="02020603050405020304" pitchFamily="18" charset="0"/>
                  </a:rPr>
                  <a:t>800</a:t>
                </a:r>
                <a:r>
                  <a:rPr lang="zh-CN" altLang="zh-CN" sz="2000" b="0" kern="100" dirty="0">
                    <a:effectLst/>
                    <a:latin typeface="微软雅黑" panose="020B0503020204020204" pitchFamily="34" charset="-122"/>
                    <a:ea typeface="微软雅黑" panose="020B0503020204020204" pitchFamily="34" charset="-122"/>
                    <a:cs typeface="Times New Roman" panose="02020603050405020304" pitchFamily="18" charset="0"/>
                  </a:rPr>
                  <a:t>万元，长期债券</a:t>
                </a:r>
                <a:r>
                  <a:rPr lang="en-US" altLang="zh-CN" sz="2000" b="0" kern="100" dirty="0">
                    <a:effectLst/>
                    <a:latin typeface="微软雅黑" panose="020B0503020204020204" pitchFamily="34" charset="-122"/>
                    <a:ea typeface="微软雅黑" panose="020B0503020204020204" pitchFamily="34" charset="-122"/>
                    <a:cs typeface="Times New Roman" panose="02020603050405020304" pitchFamily="18" charset="0"/>
                  </a:rPr>
                  <a:t>200</a:t>
                </a:r>
                <a:r>
                  <a:rPr lang="zh-CN" altLang="zh-CN" sz="2000" b="0" kern="100" dirty="0">
                    <a:effectLst/>
                    <a:latin typeface="微软雅黑" panose="020B0503020204020204" pitchFamily="34" charset="-122"/>
                    <a:ea typeface="微软雅黑" panose="020B0503020204020204" pitchFamily="34" charset="-122"/>
                    <a:cs typeface="Times New Roman" panose="02020603050405020304" pitchFamily="18" charset="0"/>
                  </a:rPr>
                  <a:t>万元，优先股</a:t>
                </a:r>
                <a:r>
                  <a:rPr lang="en-US" altLang="zh-CN" sz="2000" b="0" kern="100" dirty="0">
                    <a:effectLst/>
                    <a:latin typeface="微软雅黑" panose="020B0503020204020204" pitchFamily="34" charset="-122"/>
                    <a:ea typeface="微软雅黑" panose="020B0503020204020204" pitchFamily="34" charset="-122"/>
                    <a:cs typeface="Times New Roman" panose="02020603050405020304" pitchFamily="18" charset="0"/>
                  </a:rPr>
                  <a:t>200</a:t>
                </a:r>
                <a:r>
                  <a:rPr lang="zh-CN" altLang="zh-CN" sz="2000" b="0" kern="100" dirty="0">
                    <a:effectLst/>
                    <a:latin typeface="微软雅黑" panose="020B0503020204020204" pitchFamily="34" charset="-122"/>
                    <a:ea typeface="微软雅黑" panose="020B0503020204020204" pitchFamily="34" charset="-122"/>
                    <a:cs typeface="Times New Roman" panose="02020603050405020304" pitchFamily="18" charset="0"/>
                  </a:rPr>
                  <a:t>万元，普通股</a:t>
                </a:r>
                <a:r>
                  <a:rPr lang="en-US" altLang="zh-CN" sz="2000" b="0" kern="100" dirty="0">
                    <a:effectLst/>
                    <a:latin typeface="微软雅黑" panose="020B0503020204020204" pitchFamily="34" charset="-122"/>
                    <a:ea typeface="微软雅黑" panose="020B0503020204020204" pitchFamily="34" charset="-122"/>
                    <a:cs typeface="Times New Roman" panose="02020603050405020304" pitchFamily="18" charset="0"/>
                  </a:rPr>
                  <a:t>300</a:t>
                </a:r>
                <a:r>
                  <a:rPr lang="zh-CN" altLang="zh-CN" sz="2000" b="0" kern="100" dirty="0">
                    <a:effectLst/>
                    <a:latin typeface="微软雅黑" panose="020B0503020204020204" pitchFamily="34" charset="-122"/>
                    <a:ea typeface="微软雅黑" panose="020B0503020204020204" pitchFamily="34" charset="-122"/>
                    <a:cs typeface="Times New Roman" panose="02020603050405020304" pitchFamily="18" charset="0"/>
                  </a:rPr>
                  <a:t>万元，留存收益</a:t>
                </a:r>
                <a:r>
                  <a:rPr lang="en-US" altLang="zh-CN" sz="2000" b="0" kern="100" dirty="0">
                    <a:effectLst/>
                    <a:latin typeface="微软雅黑" panose="020B0503020204020204" pitchFamily="34" charset="-122"/>
                    <a:ea typeface="微软雅黑" panose="020B0503020204020204" pitchFamily="34" charset="-122"/>
                    <a:cs typeface="Times New Roman" panose="02020603050405020304" pitchFamily="18" charset="0"/>
                  </a:rPr>
                  <a:t>500</a:t>
                </a:r>
                <a:r>
                  <a:rPr lang="zh-CN" altLang="zh-CN" sz="2000" b="0" kern="100" dirty="0">
                    <a:effectLst/>
                    <a:latin typeface="微软雅黑" panose="020B0503020204020204" pitchFamily="34" charset="-122"/>
                    <a:ea typeface="微软雅黑" panose="020B0503020204020204" pitchFamily="34" charset="-122"/>
                    <a:cs typeface="Times New Roman" panose="02020603050405020304" pitchFamily="18" charset="0"/>
                  </a:rPr>
                  <a:t>万元；其个别资本成本分别为</a:t>
                </a:r>
                <a:r>
                  <a:rPr lang="en-US" altLang="zh-CN" sz="2000" b="0" kern="100" dirty="0">
                    <a:effectLst/>
                    <a:latin typeface="微软雅黑" panose="020B0503020204020204" pitchFamily="34" charset="-122"/>
                    <a:ea typeface="微软雅黑" panose="020B0503020204020204" pitchFamily="34" charset="-122"/>
                    <a:cs typeface="Times New Roman" panose="02020603050405020304" pitchFamily="18" charset="0"/>
                  </a:rPr>
                  <a:t>5%</a:t>
                </a:r>
                <a:r>
                  <a:rPr lang="zh-CN" altLang="zh-CN" sz="2000" b="0"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2000" b="0" kern="100" dirty="0">
                    <a:effectLst/>
                    <a:latin typeface="微软雅黑" panose="020B0503020204020204" pitchFamily="34" charset="-122"/>
                    <a:ea typeface="微软雅黑" panose="020B0503020204020204" pitchFamily="34" charset="-122"/>
                    <a:cs typeface="Times New Roman" panose="02020603050405020304" pitchFamily="18" charset="0"/>
                  </a:rPr>
                  <a:t>6%</a:t>
                </a:r>
                <a:r>
                  <a:rPr lang="zh-CN" altLang="zh-CN" sz="2000" b="0"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2000" b="0" kern="100" dirty="0">
                    <a:effectLst/>
                    <a:latin typeface="微软雅黑" panose="020B0503020204020204" pitchFamily="34" charset="-122"/>
                    <a:ea typeface="微软雅黑" panose="020B0503020204020204" pitchFamily="34" charset="-122"/>
                    <a:cs typeface="Times New Roman" panose="02020603050405020304" pitchFamily="18" charset="0"/>
                  </a:rPr>
                  <a:t>8%</a:t>
                </a:r>
                <a:r>
                  <a:rPr lang="zh-CN" altLang="zh-CN" sz="2000" b="0"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2000" b="0" kern="100" dirty="0">
                    <a:effectLst/>
                    <a:latin typeface="微软雅黑" panose="020B0503020204020204" pitchFamily="34" charset="-122"/>
                    <a:ea typeface="微软雅黑" panose="020B0503020204020204" pitchFamily="34" charset="-122"/>
                    <a:cs typeface="Times New Roman" panose="02020603050405020304" pitchFamily="18" charset="0"/>
                  </a:rPr>
                  <a:t>10%</a:t>
                </a:r>
                <a:r>
                  <a:rPr lang="zh-CN" altLang="zh-CN" sz="2000" b="0"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2000" b="0" kern="100" dirty="0">
                    <a:effectLst/>
                    <a:latin typeface="微软雅黑" panose="020B0503020204020204" pitchFamily="34" charset="-122"/>
                    <a:ea typeface="微软雅黑" panose="020B0503020204020204" pitchFamily="34" charset="-122"/>
                    <a:cs typeface="Times New Roman" panose="02020603050405020304" pitchFamily="18" charset="0"/>
                  </a:rPr>
                  <a:t>12%</a:t>
                </a:r>
                <a:r>
                  <a:rPr lang="zh-CN" altLang="zh-CN" sz="2000" b="0" kern="100" dirty="0">
                    <a:effectLst/>
                    <a:latin typeface="微软雅黑" panose="020B0503020204020204" pitchFamily="34" charset="-122"/>
                    <a:ea typeface="微软雅黑" panose="020B0503020204020204" pitchFamily="34" charset="-122"/>
                    <a:cs typeface="Times New Roman" panose="02020603050405020304" pitchFamily="18" charset="0"/>
                  </a:rPr>
                  <a:t>，则该公司加权平均资本成本。</a:t>
                </a:r>
              </a:p>
              <a:p>
                <a:pPr indent="266700" algn="just">
                  <a:lnSpc>
                    <a:spcPct val="120000"/>
                  </a:lnSpc>
                  <a:spcAft>
                    <a:spcPts val="0"/>
                  </a:spcAft>
                </a:pPr>
                <a:r>
                  <a:rPr lang="zh-CN"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第一步，计算各种个别资本成本的比重：</a:t>
                </a:r>
              </a:p>
              <a:p>
                <a:pPr indent="266700" algn="just">
                  <a:lnSpc>
                    <a:spcPct val="120000"/>
                  </a:lnSpc>
                  <a:spcAft>
                    <a:spcPts val="0"/>
                  </a:spcAft>
                </a:pPr>
                <a:r>
                  <a:rPr lang="zh-CN" altLang="zh-CN" sz="1800" b="0" kern="100" dirty="0">
                    <a:effectLst/>
                    <a:latin typeface="微软雅黑" panose="020B0503020204020204" pitchFamily="34" charset="-122"/>
                    <a:ea typeface="微软雅黑" panose="020B0503020204020204" pitchFamily="34" charset="-122"/>
                    <a:cs typeface="Times New Roman" panose="02020603050405020304" pitchFamily="18" charset="0"/>
                  </a:rPr>
                  <a:t>银行长期贷款的比重：</a:t>
                </a:r>
                <a14:m>
                  <m:oMath xmlns:m="http://schemas.openxmlformats.org/officeDocument/2006/math">
                    <m:sSub>
                      <m:sSubPr>
                        <m:ctrlPr>
                          <a:rPr lang="zh-CN" altLang="zh-CN" sz="1800" b="0" i="1" kern="100">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1800" b="0" i="1" kern="100">
                            <a:effectLst/>
                            <a:latin typeface="Cambria Math" panose="02040503050406030204" pitchFamily="18" charset="0"/>
                            <a:ea typeface="宋体" panose="02010600030101010101" pitchFamily="2" charset="-122"/>
                            <a:cs typeface="Times New Roman" panose="02020603050405020304" pitchFamily="18" charset="0"/>
                          </a:rPr>
                          <m:t>𝑤</m:t>
                        </m:r>
                      </m:e>
                      <m:sub>
                        <m:r>
                          <a:rPr lang="en-US" altLang="zh-CN" sz="1800" b="0" kern="100">
                            <a:effectLst/>
                            <a:latin typeface="Cambria Math" panose="02040503050406030204" pitchFamily="18" charset="0"/>
                            <a:ea typeface="宋体" panose="02010600030101010101" pitchFamily="2" charset="-122"/>
                            <a:cs typeface="Times New Roman" panose="02020603050405020304" pitchFamily="18" charset="0"/>
                          </a:rPr>
                          <m:t>1</m:t>
                        </m:r>
                      </m:sub>
                    </m:sSub>
                  </m:oMath>
                </a14:m>
                <a:r>
                  <a:rPr lang="zh-CN" altLang="zh-CN" sz="1800" b="0"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800" b="0" kern="100" dirty="0">
                    <a:effectLst/>
                    <a:latin typeface="微软雅黑" panose="020B0503020204020204" pitchFamily="34" charset="-122"/>
                    <a:ea typeface="微软雅黑" panose="020B0503020204020204" pitchFamily="34" charset="-122"/>
                    <a:cs typeface="Times New Roman" panose="02020603050405020304" pitchFamily="18" charset="0"/>
                  </a:rPr>
                  <a:t>800</a:t>
                </a:r>
                <a:r>
                  <a:rPr lang="en-US" altLang="zh-CN" sz="1800" b="0" kern="100" dirty="0">
                    <a:solidFill>
                      <a:srgbClr val="333333"/>
                    </a:solidFill>
                    <a:effectLst/>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800" b="0" kern="100" dirty="0">
                    <a:effectLst/>
                    <a:latin typeface="微软雅黑" panose="020B0503020204020204" pitchFamily="34" charset="-122"/>
                    <a:ea typeface="微软雅黑" panose="020B0503020204020204" pitchFamily="34" charset="-122"/>
                    <a:cs typeface="Times New Roman" panose="02020603050405020304" pitchFamily="18" charset="0"/>
                  </a:rPr>
                  <a:t>2000=0.4</a:t>
                </a:r>
                <a:endParaRPr lang="zh-CN" altLang="zh-CN" sz="1800" b="0" kern="100" dirty="0">
                  <a:effectLst/>
                  <a:latin typeface="微软雅黑" panose="020B0503020204020204" pitchFamily="34" charset="-122"/>
                  <a:ea typeface="微软雅黑" panose="020B0503020204020204" pitchFamily="34" charset="-122"/>
                  <a:cs typeface="Times New Roman" panose="02020603050405020304" pitchFamily="18" charset="0"/>
                </a:endParaRPr>
              </a:p>
              <a:p>
                <a:pPr indent="266700" algn="just">
                  <a:lnSpc>
                    <a:spcPct val="120000"/>
                  </a:lnSpc>
                  <a:spcAft>
                    <a:spcPts val="0"/>
                  </a:spcAft>
                </a:pPr>
                <a:r>
                  <a:rPr lang="zh-CN" altLang="zh-CN" sz="1800" b="0" kern="100" dirty="0">
                    <a:effectLst/>
                    <a:latin typeface="微软雅黑" panose="020B0503020204020204" pitchFamily="34" charset="-122"/>
                    <a:ea typeface="微软雅黑" panose="020B0503020204020204" pitchFamily="34" charset="-122"/>
                    <a:cs typeface="Times New Roman" panose="02020603050405020304" pitchFamily="18" charset="0"/>
                  </a:rPr>
                  <a:t>长期债券的比重：</a:t>
                </a:r>
                <a14:m>
                  <m:oMath xmlns:m="http://schemas.openxmlformats.org/officeDocument/2006/math">
                    <m:sSub>
                      <m:sSubPr>
                        <m:ctrlPr>
                          <a:rPr lang="zh-CN" altLang="zh-CN" sz="1800" b="0" i="1" kern="100">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1800" b="0" i="1" kern="100">
                            <a:effectLst/>
                            <a:latin typeface="Cambria Math" panose="02040503050406030204" pitchFamily="18" charset="0"/>
                            <a:ea typeface="宋体" panose="02010600030101010101" pitchFamily="2" charset="-122"/>
                            <a:cs typeface="Times New Roman" panose="02020603050405020304" pitchFamily="18" charset="0"/>
                          </a:rPr>
                          <m:t>𝑤</m:t>
                        </m:r>
                      </m:e>
                      <m:sub>
                        <m:r>
                          <a:rPr lang="en-US" altLang="zh-CN" sz="1800" b="0" kern="100">
                            <a:effectLst/>
                            <a:latin typeface="Cambria Math" panose="02040503050406030204" pitchFamily="18" charset="0"/>
                            <a:ea typeface="宋体" panose="02010600030101010101" pitchFamily="2" charset="-122"/>
                            <a:cs typeface="Times New Roman" panose="02020603050405020304" pitchFamily="18" charset="0"/>
                          </a:rPr>
                          <m:t>2</m:t>
                        </m:r>
                      </m:sub>
                    </m:sSub>
                  </m:oMath>
                </a14:m>
                <a:r>
                  <a:rPr lang="zh-CN" altLang="zh-CN" sz="1800" b="0"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800" b="0" kern="100" dirty="0">
                    <a:effectLst/>
                    <a:latin typeface="微软雅黑" panose="020B0503020204020204" pitchFamily="34" charset="-122"/>
                    <a:ea typeface="微软雅黑" panose="020B0503020204020204" pitchFamily="34" charset="-122"/>
                    <a:cs typeface="Times New Roman" panose="02020603050405020304" pitchFamily="18" charset="0"/>
                  </a:rPr>
                  <a:t>200</a:t>
                </a:r>
                <a:r>
                  <a:rPr lang="en-US" altLang="zh-CN" sz="1800" b="0" kern="100" dirty="0">
                    <a:solidFill>
                      <a:srgbClr val="333333"/>
                    </a:solidFill>
                    <a:effectLst/>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800" b="0" kern="100" dirty="0">
                    <a:effectLst/>
                    <a:latin typeface="微软雅黑" panose="020B0503020204020204" pitchFamily="34" charset="-122"/>
                    <a:ea typeface="微软雅黑" panose="020B0503020204020204" pitchFamily="34" charset="-122"/>
                    <a:cs typeface="Times New Roman" panose="02020603050405020304" pitchFamily="18" charset="0"/>
                  </a:rPr>
                  <a:t>2000=0.1</a:t>
                </a:r>
                <a:endParaRPr lang="zh-CN" altLang="zh-CN" sz="1800" b="0" kern="100" dirty="0">
                  <a:effectLst/>
                  <a:latin typeface="微软雅黑" panose="020B0503020204020204" pitchFamily="34" charset="-122"/>
                  <a:ea typeface="微软雅黑" panose="020B0503020204020204" pitchFamily="34" charset="-122"/>
                  <a:cs typeface="Times New Roman" panose="02020603050405020304" pitchFamily="18" charset="0"/>
                </a:endParaRPr>
              </a:p>
              <a:p>
                <a:pPr indent="266700" algn="just">
                  <a:lnSpc>
                    <a:spcPct val="120000"/>
                  </a:lnSpc>
                  <a:spcAft>
                    <a:spcPts val="0"/>
                  </a:spcAft>
                </a:pPr>
                <a:r>
                  <a:rPr lang="zh-CN" altLang="zh-CN" sz="1800" b="0" kern="100" dirty="0">
                    <a:effectLst/>
                    <a:latin typeface="微软雅黑" panose="020B0503020204020204" pitchFamily="34" charset="-122"/>
                    <a:ea typeface="微软雅黑" panose="020B0503020204020204" pitchFamily="34" charset="-122"/>
                    <a:cs typeface="Times New Roman" panose="02020603050405020304" pitchFamily="18" charset="0"/>
                  </a:rPr>
                  <a:t>优先股的比重：</a:t>
                </a:r>
                <a14:m>
                  <m:oMath xmlns:m="http://schemas.openxmlformats.org/officeDocument/2006/math">
                    <m:sSub>
                      <m:sSubPr>
                        <m:ctrlPr>
                          <a:rPr lang="zh-CN" altLang="zh-CN" sz="1800" b="0" i="1" kern="100">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1800" b="0" i="1" kern="100">
                            <a:effectLst/>
                            <a:latin typeface="Cambria Math" panose="02040503050406030204" pitchFamily="18" charset="0"/>
                            <a:ea typeface="宋体" panose="02010600030101010101" pitchFamily="2" charset="-122"/>
                            <a:cs typeface="Times New Roman" panose="02020603050405020304" pitchFamily="18" charset="0"/>
                          </a:rPr>
                          <m:t>𝑤</m:t>
                        </m:r>
                      </m:e>
                      <m:sub>
                        <m:r>
                          <a:rPr lang="en-US" altLang="zh-CN" sz="1800" b="0" kern="100">
                            <a:effectLst/>
                            <a:latin typeface="Cambria Math" panose="02040503050406030204" pitchFamily="18" charset="0"/>
                            <a:ea typeface="宋体" panose="02010600030101010101" pitchFamily="2" charset="-122"/>
                            <a:cs typeface="Times New Roman" panose="02020603050405020304" pitchFamily="18" charset="0"/>
                          </a:rPr>
                          <m:t>3</m:t>
                        </m:r>
                      </m:sub>
                    </m:sSub>
                  </m:oMath>
                </a14:m>
                <a:r>
                  <a:rPr lang="zh-CN" altLang="zh-CN" sz="1800" b="0"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800" b="0" kern="100" dirty="0">
                    <a:effectLst/>
                    <a:latin typeface="微软雅黑" panose="020B0503020204020204" pitchFamily="34" charset="-122"/>
                    <a:ea typeface="微软雅黑" panose="020B0503020204020204" pitchFamily="34" charset="-122"/>
                    <a:cs typeface="Times New Roman" panose="02020603050405020304" pitchFamily="18" charset="0"/>
                  </a:rPr>
                  <a:t>200</a:t>
                </a:r>
                <a:r>
                  <a:rPr lang="en-US" altLang="zh-CN" sz="1800" b="0" kern="100" dirty="0">
                    <a:solidFill>
                      <a:srgbClr val="333333"/>
                    </a:solidFill>
                    <a:effectLst/>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800" b="0" kern="100" dirty="0">
                    <a:effectLst/>
                    <a:latin typeface="微软雅黑" panose="020B0503020204020204" pitchFamily="34" charset="-122"/>
                    <a:ea typeface="微软雅黑" panose="020B0503020204020204" pitchFamily="34" charset="-122"/>
                    <a:cs typeface="Times New Roman" panose="02020603050405020304" pitchFamily="18" charset="0"/>
                  </a:rPr>
                  <a:t>2000=0.1</a:t>
                </a:r>
                <a:endParaRPr lang="zh-CN" altLang="zh-CN" sz="1800" b="0" kern="100" dirty="0">
                  <a:effectLst/>
                  <a:latin typeface="微软雅黑" panose="020B0503020204020204" pitchFamily="34" charset="-122"/>
                  <a:ea typeface="微软雅黑" panose="020B0503020204020204" pitchFamily="34" charset="-122"/>
                  <a:cs typeface="Times New Roman" panose="02020603050405020304" pitchFamily="18" charset="0"/>
                </a:endParaRPr>
              </a:p>
              <a:p>
                <a:pPr indent="266700" algn="just">
                  <a:lnSpc>
                    <a:spcPct val="120000"/>
                  </a:lnSpc>
                  <a:spcAft>
                    <a:spcPts val="0"/>
                  </a:spcAft>
                </a:pPr>
                <a:r>
                  <a:rPr lang="zh-CN" altLang="zh-CN" sz="1800" b="0" kern="100" dirty="0">
                    <a:effectLst/>
                    <a:latin typeface="微软雅黑" panose="020B0503020204020204" pitchFamily="34" charset="-122"/>
                    <a:ea typeface="微软雅黑" panose="020B0503020204020204" pitchFamily="34" charset="-122"/>
                    <a:cs typeface="Times New Roman" panose="02020603050405020304" pitchFamily="18" charset="0"/>
                  </a:rPr>
                  <a:t>普通股的比重：</a:t>
                </a:r>
                <a14:m>
                  <m:oMath xmlns:m="http://schemas.openxmlformats.org/officeDocument/2006/math">
                    <m:sSub>
                      <m:sSubPr>
                        <m:ctrlPr>
                          <a:rPr lang="zh-CN" altLang="zh-CN" sz="1800" b="0" i="1" kern="100">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1800" b="0" i="1" kern="100">
                            <a:effectLst/>
                            <a:latin typeface="Cambria Math" panose="02040503050406030204" pitchFamily="18" charset="0"/>
                            <a:ea typeface="宋体" panose="02010600030101010101" pitchFamily="2" charset="-122"/>
                            <a:cs typeface="Times New Roman" panose="02020603050405020304" pitchFamily="18" charset="0"/>
                          </a:rPr>
                          <m:t>𝑤</m:t>
                        </m:r>
                      </m:e>
                      <m:sub>
                        <m:r>
                          <a:rPr lang="en-US" altLang="zh-CN" sz="1800" b="0" kern="100">
                            <a:effectLst/>
                            <a:latin typeface="Cambria Math" panose="02040503050406030204" pitchFamily="18" charset="0"/>
                            <a:ea typeface="宋体" panose="02010600030101010101" pitchFamily="2" charset="-122"/>
                            <a:cs typeface="Times New Roman" panose="02020603050405020304" pitchFamily="18" charset="0"/>
                          </a:rPr>
                          <m:t>4</m:t>
                        </m:r>
                      </m:sub>
                    </m:sSub>
                  </m:oMath>
                </a14:m>
                <a:r>
                  <a:rPr lang="zh-CN" altLang="zh-CN" sz="1800" b="0"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800" b="0" kern="100" dirty="0">
                    <a:effectLst/>
                    <a:latin typeface="微软雅黑" panose="020B0503020204020204" pitchFamily="34" charset="-122"/>
                    <a:ea typeface="微软雅黑" panose="020B0503020204020204" pitchFamily="34" charset="-122"/>
                    <a:cs typeface="Times New Roman" panose="02020603050405020304" pitchFamily="18" charset="0"/>
                  </a:rPr>
                  <a:t>300</a:t>
                </a:r>
                <a:r>
                  <a:rPr lang="en-US" altLang="zh-CN" sz="1800" b="0" kern="100" dirty="0">
                    <a:solidFill>
                      <a:srgbClr val="333333"/>
                    </a:solidFill>
                    <a:effectLst/>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800" b="0" kern="100" dirty="0">
                    <a:effectLst/>
                    <a:latin typeface="微软雅黑" panose="020B0503020204020204" pitchFamily="34" charset="-122"/>
                    <a:ea typeface="微软雅黑" panose="020B0503020204020204" pitchFamily="34" charset="-122"/>
                    <a:cs typeface="Times New Roman" panose="02020603050405020304" pitchFamily="18" charset="0"/>
                  </a:rPr>
                  <a:t>2000=0.15</a:t>
                </a:r>
                <a:endParaRPr lang="zh-CN" altLang="zh-CN" sz="1800" b="0" kern="100" dirty="0">
                  <a:effectLst/>
                  <a:latin typeface="微软雅黑" panose="020B0503020204020204" pitchFamily="34" charset="-122"/>
                  <a:ea typeface="微软雅黑" panose="020B0503020204020204" pitchFamily="34" charset="-122"/>
                  <a:cs typeface="Times New Roman" panose="02020603050405020304" pitchFamily="18" charset="0"/>
                </a:endParaRPr>
              </a:p>
              <a:p>
                <a:pPr indent="266700" algn="just">
                  <a:lnSpc>
                    <a:spcPct val="120000"/>
                  </a:lnSpc>
                  <a:spcAft>
                    <a:spcPts val="0"/>
                  </a:spcAft>
                </a:pPr>
                <a:r>
                  <a:rPr lang="zh-CN" altLang="zh-CN" sz="1800" b="0" kern="100" dirty="0">
                    <a:effectLst/>
                    <a:latin typeface="微软雅黑" panose="020B0503020204020204" pitchFamily="34" charset="-122"/>
                    <a:ea typeface="微软雅黑" panose="020B0503020204020204" pitchFamily="34" charset="-122"/>
                    <a:cs typeface="Times New Roman" panose="02020603050405020304" pitchFamily="18" charset="0"/>
                  </a:rPr>
                  <a:t>留存收益的比重：</a:t>
                </a:r>
                <a14:m>
                  <m:oMath xmlns:m="http://schemas.openxmlformats.org/officeDocument/2006/math">
                    <m:sSub>
                      <m:sSubPr>
                        <m:ctrlPr>
                          <a:rPr lang="zh-CN" altLang="zh-CN" sz="1800" b="0" i="1" kern="100">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1800" b="0" i="1" kern="100">
                            <a:effectLst/>
                            <a:latin typeface="Cambria Math" panose="02040503050406030204" pitchFamily="18" charset="0"/>
                            <a:ea typeface="宋体" panose="02010600030101010101" pitchFamily="2" charset="-122"/>
                            <a:cs typeface="Times New Roman" panose="02020603050405020304" pitchFamily="18" charset="0"/>
                          </a:rPr>
                          <m:t>𝑤</m:t>
                        </m:r>
                      </m:e>
                      <m:sub>
                        <m:r>
                          <a:rPr lang="en-US" altLang="zh-CN" sz="1800" b="0" kern="100">
                            <a:effectLst/>
                            <a:latin typeface="Cambria Math" panose="02040503050406030204" pitchFamily="18" charset="0"/>
                            <a:ea typeface="宋体" panose="02010600030101010101" pitchFamily="2" charset="-122"/>
                            <a:cs typeface="Times New Roman" panose="02020603050405020304" pitchFamily="18" charset="0"/>
                          </a:rPr>
                          <m:t>5</m:t>
                        </m:r>
                      </m:sub>
                    </m:sSub>
                  </m:oMath>
                </a14:m>
                <a:r>
                  <a:rPr lang="zh-CN" altLang="zh-CN" sz="1800" b="0"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800" b="0" kern="100" dirty="0">
                    <a:effectLst/>
                    <a:latin typeface="微软雅黑" panose="020B0503020204020204" pitchFamily="34" charset="-122"/>
                    <a:ea typeface="微软雅黑" panose="020B0503020204020204" pitchFamily="34" charset="-122"/>
                    <a:cs typeface="Times New Roman" panose="02020603050405020304" pitchFamily="18" charset="0"/>
                  </a:rPr>
                  <a:t>500</a:t>
                </a:r>
                <a:r>
                  <a:rPr lang="en-US" altLang="zh-CN" sz="1800" b="0" kern="100" dirty="0">
                    <a:solidFill>
                      <a:srgbClr val="333333"/>
                    </a:solidFill>
                    <a:effectLst/>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800" b="0" kern="100" dirty="0">
                    <a:effectLst/>
                    <a:latin typeface="微软雅黑" panose="020B0503020204020204" pitchFamily="34" charset="-122"/>
                    <a:ea typeface="微软雅黑" panose="020B0503020204020204" pitchFamily="34" charset="-122"/>
                    <a:cs typeface="Times New Roman" panose="02020603050405020304" pitchFamily="18" charset="0"/>
                  </a:rPr>
                  <a:t>2000=0.25</a:t>
                </a:r>
                <a:endParaRPr lang="zh-CN" altLang="zh-CN" sz="1800" b="0" kern="100" dirty="0">
                  <a:effectLst/>
                  <a:latin typeface="微软雅黑" panose="020B0503020204020204" pitchFamily="34" charset="-122"/>
                  <a:ea typeface="微软雅黑" panose="020B0503020204020204" pitchFamily="34" charset="-122"/>
                  <a:cs typeface="Times New Roman" panose="02020603050405020304" pitchFamily="18" charset="0"/>
                </a:endParaRPr>
              </a:p>
              <a:p>
                <a:pPr indent="266700" algn="just">
                  <a:lnSpc>
                    <a:spcPct val="120000"/>
                  </a:lnSpc>
                  <a:spcAft>
                    <a:spcPts val="0"/>
                  </a:spcAft>
                </a:pPr>
                <a:r>
                  <a:rPr lang="zh-CN"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第二步，计算加权平均资本成本：</a:t>
                </a:r>
              </a:p>
              <a:p>
                <a:pPr indent="266700" algn="just">
                  <a:lnSpc>
                    <a:spcPct val="120000"/>
                  </a:lnSpc>
                  <a:spcAft>
                    <a:spcPts val="0"/>
                  </a:spcAft>
                </a:pPr>
                <a14:m>
                  <m:oMath xmlns:m="http://schemas.openxmlformats.org/officeDocument/2006/math">
                    <m:sSub>
                      <m:sSubPr>
                        <m:ctrlPr>
                          <a:rPr lang="zh-CN" altLang="zh-CN" sz="1800" b="0" i="1" kern="100">
                            <a:effectLst/>
                            <a:latin typeface="Cambria Math" panose="02040503050406030204" pitchFamily="18" charset="0"/>
                            <a:ea typeface="Cambria Math" panose="02040503050406030204" pitchFamily="18" charset="0"/>
                            <a:cs typeface="Times New Roman" panose="02020603050405020304" pitchFamily="18" charset="0"/>
                          </a:rPr>
                        </m:ctrlPr>
                      </m:sSubPr>
                      <m:e>
                        <m:r>
                          <m:rPr>
                            <m:sty m:val="p"/>
                          </m:rPr>
                          <a:rPr lang="en-US" altLang="zh-CN" sz="1800" b="0" kern="100">
                            <a:effectLst/>
                            <a:latin typeface="Cambria Math" panose="02040503050406030204" pitchFamily="18" charset="0"/>
                            <a:ea typeface="宋体" panose="02010600030101010101" pitchFamily="2" charset="-122"/>
                            <a:cs typeface="Times New Roman" panose="02020603050405020304" pitchFamily="18" charset="0"/>
                          </a:rPr>
                          <m:t>K</m:t>
                        </m:r>
                      </m:e>
                      <m:sub>
                        <m:r>
                          <m:rPr>
                            <m:sty m:val="p"/>
                          </m:rPr>
                          <a:rPr lang="en-US" altLang="zh-CN" sz="1800" b="0" kern="100">
                            <a:effectLst/>
                            <a:latin typeface="Cambria Math" panose="02040503050406030204" pitchFamily="18" charset="0"/>
                            <a:ea typeface="宋体" panose="02010600030101010101" pitchFamily="2" charset="-122"/>
                            <a:cs typeface="Times New Roman" panose="02020603050405020304" pitchFamily="18" charset="0"/>
                          </a:rPr>
                          <m:t>W</m:t>
                        </m:r>
                      </m:sub>
                    </m:sSub>
                  </m:oMath>
                </a14:m>
                <a:r>
                  <a:rPr lang="zh-CN" altLang="zh-CN" sz="1800" b="0"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800" b="0" kern="100" dirty="0">
                    <a:effectLst/>
                    <a:latin typeface="微软雅黑" panose="020B0503020204020204" pitchFamily="34" charset="-122"/>
                    <a:ea typeface="微软雅黑" panose="020B0503020204020204" pitchFamily="34" charset="-122"/>
                    <a:cs typeface="Times New Roman" panose="02020603050405020304" pitchFamily="18" charset="0"/>
                  </a:rPr>
                  <a:t>5%×0.4+6%×0.1+8%×0.1+10%×0.15+12%×0.25</a:t>
                </a:r>
                <a:r>
                  <a:rPr lang="zh-CN" altLang="zh-CN" sz="1800" b="0"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800" b="0" kern="100" dirty="0">
                    <a:effectLst/>
                    <a:latin typeface="微软雅黑" panose="020B0503020204020204" pitchFamily="34" charset="-122"/>
                    <a:ea typeface="微软雅黑" panose="020B0503020204020204" pitchFamily="34" charset="-122"/>
                    <a:cs typeface="Times New Roman" panose="02020603050405020304" pitchFamily="18" charset="0"/>
                  </a:rPr>
                  <a:t>7.9%</a:t>
                </a:r>
                <a:endParaRPr lang="zh-CN" altLang="zh-CN" sz="1800" b="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mc:Choice>
        <mc:Fallback xmlns="">
          <p:sp>
            <p:nvSpPr>
              <p:cNvPr id="2" name="矩形 1"/>
              <p:cNvSpPr>
                <a:spLocks noRot="1" noChangeAspect="1" noMove="1" noResize="1" noEditPoints="1" noAdjustHandles="1" noChangeArrowheads="1" noChangeShapeType="1" noTextEdit="1"/>
              </p:cNvSpPr>
              <p:nvPr/>
            </p:nvSpPr>
            <p:spPr>
              <a:xfrm>
                <a:off x="0" y="771550"/>
                <a:ext cx="8964488" cy="4228850"/>
              </a:xfrm>
              <a:prstGeom prst="rect">
                <a:avLst/>
              </a:prstGeom>
              <a:blipFill>
                <a:blip r:embed="rId2"/>
                <a:stretch>
                  <a:fillRect l="-680" t="-144" r="-612" b="-866"/>
                </a:stretch>
              </a:blipFill>
            </p:spPr>
            <p:txBody>
              <a:bodyPr/>
              <a:lstStyle/>
              <a:p>
                <a:r>
                  <a:rPr lang="zh-CN" altLang="en-US">
                    <a:noFill/>
                  </a:rPr>
                  <a:t> </a:t>
                </a:r>
              </a:p>
            </p:txBody>
          </p:sp>
        </mc:Fallback>
      </mc:AlternateContent>
      <p:sp>
        <p:nvSpPr>
          <p:cNvPr id="3" name="Rectangle 10"/>
          <p:cNvSpPr>
            <a:spLocks noChangeArrowheads="1"/>
          </p:cNvSpPr>
          <p:nvPr/>
        </p:nvSpPr>
        <p:spPr bwMode="gray">
          <a:xfrm>
            <a:off x="1907704" y="164209"/>
            <a:ext cx="6019800" cy="5726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r>
              <a:rPr lang="zh-CN" altLang="en-US" sz="3200" dirty="0" smtClean="0">
                <a:solidFill>
                  <a:srgbClr val="0000FF"/>
                </a:solidFill>
                <a:latin typeface="华文行楷" pitchFamily="2" charset="-122"/>
                <a:ea typeface="华文行楷" pitchFamily="2" charset="-122"/>
              </a:rPr>
              <a:t>（三）加权平均</a:t>
            </a:r>
            <a:r>
              <a:rPr lang="zh-CN" altLang="en-US" sz="3200" dirty="0">
                <a:solidFill>
                  <a:srgbClr val="0000FF"/>
                </a:solidFill>
                <a:latin typeface="华文行楷" pitchFamily="2" charset="-122"/>
                <a:ea typeface="华文行楷" pitchFamily="2" charset="-122"/>
              </a:rPr>
              <a:t>资本</a:t>
            </a:r>
            <a:r>
              <a:rPr lang="zh-CN" altLang="en-US" sz="3200" dirty="0" smtClean="0">
                <a:solidFill>
                  <a:srgbClr val="0000FF"/>
                </a:solidFill>
                <a:latin typeface="华文行楷" pitchFamily="2" charset="-122"/>
                <a:ea typeface="华文行楷" pitchFamily="2" charset="-122"/>
              </a:rPr>
              <a:t>成本</a:t>
            </a:r>
            <a:endParaRPr lang="zh-CN" altLang="en-US" sz="3200" dirty="0">
              <a:solidFill>
                <a:srgbClr val="0000FF"/>
              </a:solidFill>
              <a:latin typeface="华文行楷" pitchFamily="2" charset="-122"/>
              <a:ea typeface="华文行楷" pitchFamily="2" charset="-122"/>
            </a:endParaRPr>
          </a:p>
        </p:txBody>
      </p:sp>
    </p:spTree>
    <p:extLst>
      <p:ext uri="{BB962C8B-B14F-4D97-AF65-F5344CB8AC3E}">
        <p14:creationId xmlns:p14="http://schemas.microsoft.com/office/powerpoint/2010/main" val="319940877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83568" y="1491630"/>
            <a:ext cx="7776864" cy="2308324"/>
          </a:xfrm>
          <a:prstGeom prst="rect">
            <a:avLst/>
          </a:prstGeom>
        </p:spPr>
        <p:txBody>
          <a:bodyPr wrap="square">
            <a:spAutoFit/>
          </a:bodyPr>
          <a:lstStyle/>
          <a:p>
            <a:pPr>
              <a:lnSpc>
                <a:spcPct val="120000"/>
              </a:lnSpc>
            </a:pPr>
            <a:r>
              <a:rPr lang="zh-CN" altLang="zh-CN" sz="2000" dirty="0">
                <a:latin typeface="微软雅黑" panose="020B0503020204020204" pitchFamily="34" charset="-122"/>
                <a:ea typeface="微软雅黑" panose="020B0503020204020204" pitchFamily="34" charset="-122"/>
                <a:cs typeface="Times New Roman" panose="02020603050405020304" pitchFamily="18" charset="0"/>
              </a:rPr>
              <a:t>加权平均资本成本受两个因素影响</a:t>
            </a:r>
            <a:r>
              <a:rPr lang="zh-CN" altLang="zh-CN" sz="2000" b="0" dirty="0">
                <a:latin typeface="微软雅黑" panose="020B0503020204020204" pitchFamily="34" charset="-122"/>
                <a:ea typeface="微软雅黑" panose="020B0503020204020204" pitchFamily="34" charset="-122"/>
                <a:cs typeface="Times New Roman" panose="02020603050405020304" pitchFamily="18" charset="0"/>
              </a:rPr>
              <a:t>：一是</a:t>
            </a:r>
            <a:r>
              <a:rPr lang="zh-CN" altLang="zh-CN" sz="2000" dirty="0">
                <a:latin typeface="微软雅黑" panose="020B0503020204020204" pitchFamily="34" charset="-122"/>
                <a:ea typeface="微软雅黑" panose="020B0503020204020204" pitchFamily="34" charset="-122"/>
                <a:cs typeface="Times New Roman" panose="02020603050405020304" pitchFamily="18" charset="0"/>
              </a:rPr>
              <a:t>各种个别资本成本</a:t>
            </a:r>
            <a:r>
              <a:rPr lang="zh-CN" altLang="zh-CN" sz="2000" b="0" dirty="0">
                <a:latin typeface="微软雅黑" panose="020B0503020204020204" pitchFamily="34" charset="-122"/>
                <a:ea typeface="微软雅黑" panose="020B0503020204020204" pitchFamily="34" charset="-122"/>
                <a:cs typeface="Times New Roman" panose="02020603050405020304" pitchFamily="18" charset="0"/>
              </a:rPr>
              <a:t>；二是各种个别资本成本</a:t>
            </a:r>
            <a:r>
              <a:rPr lang="zh-CN" altLang="zh-CN" sz="2000" dirty="0">
                <a:latin typeface="微软雅黑" panose="020B0503020204020204" pitchFamily="34" charset="-122"/>
                <a:ea typeface="微软雅黑" panose="020B0503020204020204" pitchFamily="34" charset="-122"/>
                <a:cs typeface="Times New Roman" panose="02020603050405020304" pitchFamily="18" charset="0"/>
              </a:rPr>
              <a:t>所占比例，即权数</a:t>
            </a:r>
            <a:r>
              <a:rPr lang="zh-CN" altLang="zh-CN" sz="2000" b="0" dirty="0" smtClean="0">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2000" b="0" dirty="0" smtClean="0">
              <a:latin typeface="微软雅黑" panose="020B0503020204020204" pitchFamily="34" charset="-122"/>
              <a:ea typeface="微软雅黑" panose="020B0503020204020204" pitchFamily="34" charset="-122"/>
              <a:cs typeface="Times New Roman" panose="02020603050405020304" pitchFamily="18" charset="0"/>
            </a:endParaRPr>
          </a:p>
          <a:p>
            <a:pPr>
              <a:lnSpc>
                <a:spcPct val="120000"/>
              </a:lnSpc>
            </a:pPr>
            <a:r>
              <a:rPr lang="zh-CN" altLang="zh-CN" sz="2000" b="0" dirty="0" smtClean="0">
                <a:latin typeface="微软雅黑" panose="020B0503020204020204" pitchFamily="34" charset="-122"/>
                <a:ea typeface="微软雅黑" panose="020B0503020204020204" pitchFamily="34" charset="-122"/>
                <a:cs typeface="Times New Roman" panose="02020603050405020304" pitchFamily="18" charset="0"/>
              </a:rPr>
              <a:t>各种</a:t>
            </a:r>
            <a:r>
              <a:rPr lang="zh-CN" altLang="zh-CN" sz="2000" b="0" dirty="0">
                <a:latin typeface="微软雅黑" panose="020B0503020204020204" pitchFamily="34" charset="-122"/>
                <a:ea typeface="微软雅黑" panose="020B0503020204020204" pitchFamily="34" charset="-122"/>
                <a:cs typeface="Times New Roman" panose="02020603050405020304" pitchFamily="18" charset="0"/>
              </a:rPr>
              <a:t>个别资本成本的计算方法前面已经详细阐述，而对于权数的确定，需要选择一定的价值形式为计算基础。通常，可供选择的计算基础主要有三种形式：</a:t>
            </a:r>
            <a:r>
              <a:rPr lang="zh-CN" altLang="zh-CN" sz="2000"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账面价值权数、市场价值权数</a:t>
            </a:r>
            <a:r>
              <a:rPr lang="zh-CN" altLang="zh-CN" sz="2000" b="0" dirty="0">
                <a:latin typeface="微软雅黑" panose="020B0503020204020204" pitchFamily="34" charset="-122"/>
                <a:ea typeface="微软雅黑" panose="020B0503020204020204" pitchFamily="34" charset="-122"/>
                <a:cs typeface="Times New Roman" panose="02020603050405020304" pitchFamily="18" charset="0"/>
              </a:rPr>
              <a:t>和</a:t>
            </a:r>
            <a:r>
              <a:rPr lang="zh-CN" altLang="zh-CN" sz="2000"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目标价值权数</a:t>
            </a:r>
            <a:r>
              <a:rPr lang="zh-CN" altLang="zh-CN" sz="2000" b="0" dirty="0">
                <a:latin typeface="微软雅黑" panose="020B0503020204020204" pitchFamily="34" charset="-122"/>
                <a:ea typeface="微软雅黑" panose="020B0503020204020204" pitchFamily="34" charset="-122"/>
                <a:cs typeface="Times New Roman" panose="02020603050405020304" pitchFamily="18" charset="0"/>
              </a:rPr>
              <a:t>。</a:t>
            </a:r>
            <a:endParaRPr lang="zh-CN" altLang="en-US" sz="2000" b="0" dirty="0">
              <a:latin typeface="微软雅黑" panose="020B0503020204020204" pitchFamily="34" charset="-122"/>
              <a:ea typeface="微软雅黑" panose="020B0503020204020204" pitchFamily="34" charset="-122"/>
            </a:endParaRPr>
          </a:p>
        </p:txBody>
      </p:sp>
      <p:sp>
        <p:nvSpPr>
          <p:cNvPr id="3" name="Rectangle 10"/>
          <p:cNvSpPr>
            <a:spLocks noChangeArrowheads="1"/>
          </p:cNvSpPr>
          <p:nvPr/>
        </p:nvSpPr>
        <p:spPr bwMode="gray">
          <a:xfrm>
            <a:off x="2195736" y="170354"/>
            <a:ext cx="6019800" cy="5726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r>
              <a:rPr lang="zh-CN" altLang="en-US" sz="3200" dirty="0" smtClean="0">
                <a:solidFill>
                  <a:srgbClr val="0000FF"/>
                </a:solidFill>
                <a:latin typeface="华文行楷" pitchFamily="2" charset="-122"/>
                <a:ea typeface="华文行楷" pitchFamily="2" charset="-122"/>
              </a:rPr>
              <a:t>（三）加权平均</a:t>
            </a:r>
            <a:r>
              <a:rPr lang="zh-CN" altLang="en-US" sz="3200" dirty="0">
                <a:solidFill>
                  <a:srgbClr val="0000FF"/>
                </a:solidFill>
                <a:latin typeface="华文行楷" pitchFamily="2" charset="-122"/>
                <a:ea typeface="华文行楷" pitchFamily="2" charset="-122"/>
              </a:rPr>
              <a:t>资本</a:t>
            </a:r>
            <a:r>
              <a:rPr lang="zh-CN" altLang="en-US" sz="3200" dirty="0" smtClean="0">
                <a:solidFill>
                  <a:srgbClr val="0000FF"/>
                </a:solidFill>
                <a:latin typeface="华文行楷" pitchFamily="2" charset="-122"/>
                <a:ea typeface="华文行楷" pitchFamily="2" charset="-122"/>
              </a:rPr>
              <a:t>成本</a:t>
            </a:r>
            <a:endParaRPr lang="zh-CN" altLang="en-US" sz="3200" dirty="0">
              <a:solidFill>
                <a:srgbClr val="0000FF"/>
              </a:solidFill>
              <a:latin typeface="华文行楷" pitchFamily="2" charset="-122"/>
              <a:ea typeface="华文行楷" pitchFamily="2" charset="-122"/>
            </a:endParaRPr>
          </a:p>
        </p:txBody>
      </p:sp>
    </p:spTree>
    <p:extLst>
      <p:ext uri="{BB962C8B-B14F-4D97-AF65-F5344CB8AC3E}">
        <p14:creationId xmlns:p14="http://schemas.microsoft.com/office/powerpoint/2010/main" val="130871770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a:xfrm>
            <a:off x="184731" y="987574"/>
            <a:ext cx="5743575" cy="572690"/>
          </a:xfrm>
        </p:spPr>
        <p:txBody>
          <a:bodyPr/>
          <a:lstStyle/>
          <a:p>
            <a:pPr algn="l" eaLnBrk="1" hangingPunct="1"/>
            <a:r>
              <a:rPr lang="zh-CN" altLang="en-US" sz="2400" dirty="0"/>
              <a:t>（一）账面价值权数</a:t>
            </a:r>
          </a:p>
        </p:txBody>
      </p:sp>
      <p:sp>
        <p:nvSpPr>
          <p:cNvPr id="9221" name="Rectangle 12"/>
          <p:cNvSpPr>
            <a:spLocks noChangeArrowheads="1"/>
          </p:cNvSpPr>
          <p:nvPr/>
        </p:nvSpPr>
        <p:spPr bwMode="auto">
          <a:xfrm>
            <a:off x="0" y="2173040"/>
            <a:ext cx="18473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pPr eaLnBrk="1" hangingPunct="1"/>
            <a:endParaRPr lang="zh-CN" altLang="en-US"/>
          </a:p>
        </p:txBody>
      </p:sp>
      <p:sp>
        <p:nvSpPr>
          <p:cNvPr id="9223" name="Rectangle 14"/>
          <p:cNvSpPr>
            <a:spLocks noChangeArrowheads="1"/>
          </p:cNvSpPr>
          <p:nvPr/>
        </p:nvSpPr>
        <p:spPr bwMode="auto">
          <a:xfrm>
            <a:off x="211020" y="1635646"/>
            <a:ext cx="8563733" cy="2677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algn="just"/>
            <a:r>
              <a:rPr lang="en-US" altLang="zh-CN" b="0" dirty="0"/>
              <a:t>       </a:t>
            </a:r>
            <a:r>
              <a:rPr lang="zh-CN" altLang="zh-CN" b="0" dirty="0"/>
              <a:t>即以各项个别资本的</a:t>
            </a:r>
            <a:r>
              <a:rPr lang="zh-CN" altLang="zh-CN" dirty="0">
                <a:solidFill>
                  <a:srgbClr val="0070C0"/>
                </a:solidFill>
              </a:rPr>
              <a:t>会计报表账面价值</a:t>
            </a:r>
            <a:r>
              <a:rPr lang="zh-CN" altLang="zh-CN" b="0" dirty="0"/>
              <a:t>为基础来计算资本权数，确定各类资本占总资本的比重。</a:t>
            </a:r>
            <a:endParaRPr lang="en-US" altLang="zh-CN" b="0" dirty="0"/>
          </a:p>
          <a:p>
            <a:pPr algn="just"/>
            <a:r>
              <a:rPr lang="en-US" altLang="zh-CN" dirty="0">
                <a:solidFill>
                  <a:srgbClr val="FF0000"/>
                </a:solidFill>
              </a:rPr>
              <a:t>      </a:t>
            </a:r>
            <a:r>
              <a:rPr lang="zh-CN" altLang="zh-CN" dirty="0">
                <a:solidFill>
                  <a:srgbClr val="FF0000"/>
                </a:solidFill>
              </a:rPr>
              <a:t>优点</a:t>
            </a:r>
            <a:r>
              <a:rPr lang="en-US" altLang="zh-CN" b="0" dirty="0"/>
              <a:t>: </a:t>
            </a:r>
            <a:r>
              <a:rPr lang="zh-CN" altLang="zh-CN" b="0" dirty="0"/>
              <a:t>资料容易取得，可以直接从资产负债表中得到，而且计算结果比较稳定。</a:t>
            </a:r>
            <a:endParaRPr lang="en-US" altLang="zh-CN" b="0" dirty="0"/>
          </a:p>
          <a:p>
            <a:pPr algn="just"/>
            <a:r>
              <a:rPr lang="en-US" altLang="zh-CN" dirty="0">
                <a:solidFill>
                  <a:srgbClr val="FF0000"/>
                </a:solidFill>
              </a:rPr>
              <a:t>      </a:t>
            </a:r>
            <a:r>
              <a:rPr lang="zh-CN" altLang="zh-CN" dirty="0">
                <a:solidFill>
                  <a:srgbClr val="FF0000"/>
                </a:solidFill>
              </a:rPr>
              <a:t>缺点</a:t>
            </a:r>
            <a:r>
              <a:rPr lang="en-US" altLang="zh-CN" b="0" dirty="0"/>
              <a:t>:</a:t>
            </a:r>
            <a:r>
              <a:rPr lang="zh-CN" altLang="zh-CN" b="0" dirty="0"/>
              <a:t>当</a:t>
            </a:r>
            <a:r>
              <a:rPr lang="zh-CN" altLang="zh-CN" dirty="0"/>
              <a:t>债券和股票的市价与账面价值差距较大</a:t>
            </a:r>
            <a:r>
              <a:rPr lang="zh-CN" altLang="zh-CN" b="0" dirty="0"/>
              <a:t>时，导致按账面价值计算出来的资本成本不能反映目前从资本市场上筹集资本的现时机会成本，不适合评价现时的资本结构。</a:t>
            </a:r>
          </a:p>
        </p:txBody>
      </p:sp>
      <p:sp>
        <p:nvSpPr>
          <p:cNvPr id="7" name="Rectangle 10"/>
          <p:cNvSpPr>
            <a:spLocks noChangeArrowheads="1"/>
          </p:cNvSpPr>
          <p:nvPr/>
        </p:nvSpPr>
        <p:spPr bwMode="gray">
          <a:xfrm>
            <a:off x="2195736" y="170354"/>
            <a:ext cx="6019800" cy="5726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r>
              <a:rPr lang="zh-CN" altLang="en-US" sz="3200" dirty="0" smtClean="0">
                <a:solidFill>
                  <a:srgbClr val="0000FF"/>
                </a:solidFill>
                <a:latin typeface="华文行楷" pitchFamily="2" charset="-122"/>
                <a:ea typeface="华文行楷" pitchFamily="2" charset="-122"/>
              </a:rPr>
              <a:t>（三）加权平均</a:t>
            </a:r>
            <a:r>
              <a:rPr lang="zh-CN" altLang="en-US" sz="3200" dirty="0">
                <a:solidFill>
                  <a:srgbClr val="0000FF"/>
                </a:solidFill>
                <a:latin typeface="华文行楷" pitchFamily="2" charset="-122"/>
                <a:ea typeface="华文行楷" pitchFamily="2" charset="-122"/>
              </a:rPr>
              <a:t>资本</a:t>
            </a:r>
            <a:r>
              <a:rPr lang="zh-CN" altLang="en-US" sz="3200" dirty="0" smtClean="0">
                <a:solidFill>
                  <a:srgbClr val="0000FF"/>
                </a:solidFill>
                <a:latin typeface="华文行楷" pitchFamily="2" charset="-122"/>
                <a:ea typeface="华文行楷" pitchFamily="2" charset="-122"/>
              </a:rPr>
              <a:t>成本</a:t>
            </a:r>
            <a:endParaRPr lang="zh-CN" altLang="en-US" sz="3200" dirty="0">
              <a:solidFill>
                <a:srgbClr val="0000FF"/>
              </a:solidFill>
              <a:latin typeface="华文行楷" pitchFamily="2" charset="-122"/>
              <a:ea typeface="华文行楷" pitchFamily="2" charset="-122"/>
            </a:endParaRPr>
          </a:p>
        </p:txBody>
      </p:sp>
    </p:spTree>
    <p:extLst>
      <p:ext uri="{BB962C8B-B14F-4D97-AF65-F5344CB8AC3E}">
        <p14:creationId xmlns:p14="http://schemas.microsoft.com/office/powerpoint/2010/main" val="68921167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a:xfrm>
            <a:off x="250826" y="1006079"/>
            <a:ext cx="5743575" cy="572690"/>
          </a:xfrm>
        </p:spPr>
        <p:txBody>
          <a:bodyPr/>
          <a:lstStyle/>
          <a:p>
            <a:pPr algn="l" eaLnBrk="1" hangingPunct="1"/>
            <a:r>
              <a:rPr lang="zh-CN" altLang="en-US" sz="2400" dirty="0"/>
              <a:t>（二）市场价值权数</a:t>
            </a:r>
          </a:p>
        </p:txBody>
      </p:sp>
      <p:sp>
        <p:nvSpPr>
          <p:cNvPr id="9221" name="Rectangle 12"/>
          <p:cNvSpPr>
            <a:spLocks noChangeArrowheads="1"/>
          </p:cNvSpPr>
          <p:nvPr/>
        </p:nvSpPr>
        <p:spPr bwMode="auto">
          <a:xfrm>
            <a:off x="0" y="2173040"/>
            <a:ext cx="18473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pPr eaLnBrk="1" hangingPunct="1"/>
            <a:endParaRPr lang="zh-CN" altLang="en-US"/>
          </a:p>
        </p:txBody>
      </p:sp>
      <p:sp>
        <p:nvSpPr>
          <p:cNvPr id="9223" name="Rectangle 14"/>
          <p:cNvSpPr>
            <a:spLocks noChangeArrowheads="1"/>
          </p:cNvSpPr>
          <p:nvPr/>
        </p:nvSpPr>
        <p:spPr bwMode="auto">
          <a:xfrm>
            <a:off x="323528" y="1588100"/>
            <a:ext cx="8640960" cy="2677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r>
              <a:rPr lang="en-US" altLang="zh-CN" b="0" dirty="0"/>
              <a:t>       </a:t>
            </a:r>
            <a:r>
              <a:rPr lang="zh-CN" altLang="zh-CN" b="0" dirty="0"/>
              <a:t>即以</a:t>
            </a:r>
            <a:r>
              <a:rPr lang="zh-CN" altLang="zh-CN" dirty="0">
                <a:solidFill>
                  <a:srgbClr val="0070C0"/>
                </a:solidFill>
              </a:rPr>
              <a:t>各项个别资本的现行市价</a:t>
            </a:r>
            <a:r>
              <a:rPr lang="zh-CN" altLang="zh-CN" b="0" dirty="0"/>
              <a:t>为基础来计算资本权数，确定各类资本占总资本的比重。</a:t>
            </a:r>
            <a:endParaRPr lang="en-US" altLang="zh-CN" b="0" dirty="0"/>
          </a:p>
          <a:p>
            <a:r>
              <a:rPr lang="en-US" altLang="zh-CN" dirty="0">
                <a:solidFill>
                  <a:srgbClr val="FF0000"/>
                </a:solidFill>
              </a:rPr>
              <a:t>       </a:t>
            </a:r>
            <a:r>
              <a:rPr lang="zh-CN" altLang="zh-CN" dirty="0">
                <a:solidFill>
                  <a:srgbClr val="FF0000"/>
                </a:solidFill>
              </a:rPr>
              <a:t>优点</a:t>
            </a:r>
            <a:r>
              <a:rPr lang="zh-CN" altLang="en-US" dirty="0">
                <a:solidFill>
                  <a:srgbClr val="FF0000"/>
                </a:solidFill>
              </a:rPr>
              <a:t>：</a:t>
            </a:r>
            <a:r>
              <a:rPr lang="zh-CN" altLang="zh-CN" b="0" dirty="0"/>
              <a:t>使</a:t>
            </a:r>
            <a:r>
              <a:rPr lang="zh-CN" altLang="zh-CN" dirty="0"/>
              <a:t>能够反映现时</a:t>
            </a:r>
            <a:r>
              <a:rPr lang="zh-CN" altLang="zh-CN" b="0" dirty="0"/>
              <a:t>的资本成本水平，有利于进行资本结构决策</a:t>
            </a:r>
            <a:r>
              <a:rPr lang="zh-CN" altLang="en-US" b="0" dirty="0"/>
              <a:t>。</a:t>
            </a:r>
            <a:endParaRPr lang="en-US" altLang="zh-CN" b="0" dirty="0"/>
          </a:p>
          <a:p>
            <a:r>
              <a:rPr lang="zh-CN" altLang="en-US" dirty="0">
                <a:solidFill>
                  <a:srgbClr val="FF0000"/>
                </a:solidFill>
              </a:rPr>
              <a:t>       缺点：</a:t>
            </a:r>
            <a:r>
              <a:rPr lang="zh-CN" altLang="zh-CN" b="0" dirty="0"/>
              <a:t>但现行市价处于经常变动之中，</a:t>
            </a:r>
            <a:r>
              <a:rPr lang="zh-CN" altLang="zh-CN" dirty="0"/>
              <a:t>不容易取得</a:t>
            </a:r>
            <a:r>
              <a:rPr lang="zh-CN" altLang="zh-CN" b="0" dirty="0"/>
              <a:t>，而且现行市价反映的只是现时的资本结构，不适用未来的筹资决策。</a:t>
            </a:r>
          </a:p>
        </p:txBody>
      </p:sp>
      <p:sp>
        <p:nvSpPr>
          <p:cNvPr id="7" name="Rectangle 10"/>
          <p:cNvSpPr>
            <a:spLocks noChangeArrowheads="1"/>
          </p:cNvSpPr>
          <p:nvPr/>
        </p:nvSpPr>
        <p:spPr bwMode="gray">
          <a:xfrm>
            <a:off x="2195736" y="170354"/>
            <a:ext cx="6019800" cy="5726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r>
              <a:rPr lang="zh-CN" altLang="en-US" sz="3200" dirty="0" smtClean="0">
                <a:solidFill>
                  <a:srgbClr val="0000FF"/>
                </a:solidFill>
                <a:latin typeface="华文行楷" pitchFamily="2" charset="-122"/>
                <a:ea typeface="华文行楷" pitchFamily="2" charset="-122"/>
              </a:rPr>
              <a:t>（三）加权平均</a:t>
            </a:r>
            <a:r>
              <a:rPr lang="zh-CN" altLang="en-US" sz="3200" dirty="0">
                <a:solidFill>
                  <a:srgbClr val="0000FF"/>
                </a:solidFill>
                <a:latin typeface="华文行楷" pitchFamily="2" charset="-122"/>
                <a:ea typeface="华文行楷" pitchFamily="2" charset="-122"/>
              </a:rPr>
              <a:t>资本</a:t>
            </a:r>
            <a:r>
              <a:rPr lang="zh-CN" altLang="en-US" sz="3200" dirty="0" smtClean="0">
                <a:solidFill>
                  <a:srgbClr val="0000FF"/>
                </a:solidFill>
                <a:latin typeface="华文行楷" pitchFamily="2" charset="-122"/>
                <a:ea typeface="华文行楷" pitchFamily="2" charset="-122"/>
              </a:rPr>
              <a:t>成本</a:t>
            </a:r>
            <a:endParaRPr lang="zh-CN" altLang="en-US" sz="3200" dirty="0">
              <a:solidFill>
                <a:srgbClr val="0000FF"/>
              </a:solidFill>
              <a:latin typeface="华文行楷" pitchFamily="2" charset="-122"/>
              <a:ea typeface="华文行楷" pitchFamily="2" charset="-122"/>
            </a:endParaRPr>
          </a:p>
        </p:txBody>
      </p:sp>
    </p:spTree>
    <p:extLst>
      <p:ext uri="{BB962C8B-B14F-4D97-AF65-F5344CB8AC3E}">
        <p14:creationId xmlns:p14="http://schemas.microsoft.com/office/powerpoint/2010/main" val="322362525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a:xfrm>
            <a:off x="212086" y="1203598"/>
            <a:ext cx="5743575" cy="572690"/>
          </a:xfrm>
        </p:spPr>
        <p:txBody>
          <a:bodyPr/>
          <a:lstStyle/>
          <a:p>
            <a:pPr algn="l" eaLnBrk="1" hangingPunct="1"/>
            <a:r>
              <a:rPr lang="zh-CN" altLang="en-US" sz="2400" dirty="0"/>
              <a:t>（三）目标价值权数</a:t>
            </a:r>
          </a:p>
        </p:txBody>
      </p:sp>
      <p:sp>
        <p:nvSpPr>
          <p:cNvPr id="9221" name="Rectangle 12"/>
          <p:cNvSpPr>
            <a:spLocks noChangeArrowheads="1"/>
          </p:cNvSpPr>
          <p:nvPr/>
        </p:nvSpPr>
        <p:spPr bwMode="auto">
          <a:xfrm>
            <a:off x="0" y="2173040"/>
            <a:ext cx="18473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pPr eaLnBrk="1" hangingPunct="1"/>
            <a:endParaRPr lang="zh-CN" altLang="en-US"/>
          </a:p>
        </p:txBody>
      </p:sp>
      <p:sp>
        <p:nvSpPr>
          <p:cNvPr id="9223" name="Rectangle 14"/>
          <p:cNvSpPr>
            <a:spLocks noChangeArrowheads="1"/>
          </p:cNvSpPr>
          <p:nvPr/>
        </p:nvSpPr>
        <p:spPr bwMode="auto">
          <a:xfrm>
            <a:off x="467544" y="1957433"/>
            <a:ext cx="8136904"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r>
              <a:rPr lang="zh-CN" altLang="en-US" b="0" dirty="0"/>
              <a:t>       即以</a:t>
            </a:r>
            <a:r>
              <a:rPr lang="zh-CN" altLang="en-US" dirty="0">
                <a:solidFill>
                  <a:srgbClr val="0070C0"/>
                </a:solidFill>
              </a:rPr>
              <a:t>各项个别资本预计的未来价值</a:t>
            </a:r>
            <a:r>
              <a:rPr lang="zh-CN" altLang="en-US" b="0" dirty="0"/>
              <a:t>为基础确定资本权数，确定各类资本占总资本的比重。目标价值权数的确定，可以选择未来的市场价值，也可以选择未来的账面价值。</a:t>
            </a:r>
            <a:endParaRPr lang="en-US" altLang="zh-CN" b="0" dirty="0"/>
          </a:p>
          <a:p>
            <a:r>
              <a:rPr lang="zh-CN" altLang="en-US" dirty="0">
                <a:solidFill>
                  <a:srgbClr val="FF0000"/>
                </a:solidFill>
              </a:rPr>
              <a:t>      优点：</a:t>
            </a:r>
            <a:r>
              <a:rPr lang="zh-CN" altLang="en-US" b="0" dirty="0"/>
              <a:t>适用于未来的筹资决策。</a:t>
            </a:r>
            <a:endParaRPr lang="en-US" altLang="zh-CN" b="0" dirty="0"/>
          </a:p>
          <a:p>
            <a:r>
              <a:rPr lang="zh-CN" altLang="en-US" dirty="0">
                <a:solidFill>
                  <a:srgbClr val="FF0000"/>
                </a:solidFill>
              </a:rPr>
              <a:t>      缺点：</a:t>
            </a:r>
            <a:r>
              <a:rPr lang="zh-CN" altLang="en-US" b="0" dirty="0"/>
              <a:t>但目标价值的确定难免具有主观性。</a:t>
            </a:r>
            <a:endParaRPr lang="zh-CN" altLang="zh-CN" b="0" dirty="0"/>
          </a:p>
        </p:txBody>
      </p:sp>
      <p:sp>
        <p:nvSpPr>
          <p:cNvPr id="7" name="Rectangle 10"/>
          <p:cNvSpPr>
            <a:spLocks noChangeArrowheads="1"/>
          </p:cNvSpPr>
          <p:nvPr/>
        </p:nvSpPr>
        <p:spPr bwMode="gray">
          <a:xfrm>
            <a:off x="2195736" y="170354"/>
            <a:ext cx="6019800" cy="5726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r>
              <a:rPr lang="zh-CN" altLang="en-US" sz="3200" dirty="0" smtClean="0">
                <a:solidFill>
                  <a:srgbClr val="0000FF"/>
                </a:solidFill>
                <a:latin typeface="华文行楷" pitchFamily="2" charset="-122"/>
                <a:ea typeface="华文行楷" pitchFamily="2" charset="-122"/>
              </a:rPr>
              <a:t>（三）加权平均</a:t>
            </a:r>
            <a:r>
              <a:rPr lang="zh-CN" altLang="en-US" sz="3200" dirty="0">
                <a:solidFill>
                  <a:srgbClr val="0000FF"/>
                </a:solidFill>
                <a:latin typeface="华文行楷" pitchFamily="2" charset="-122"/>
                <a:ea typeface="华文行楷" pitchFamily="2" charset="-122"/>
              </a:rPr>
              <a:t>资本</a:t>
            </a:r>
            <a:r>
              <a:rPr lang="zh-CN" altLang="en-US" sz="3200" dirty="0" smtClean="0">
                <a:solidFill>
                  <a:srgbClr val="0000FF"/>
                </a:solidFill>
                <a:latin typeface="华文行楷" pitchFamily="2" charset="-122"/>
                <a:ea typeface="华文行楷" pitchFamily="2" charset="-122"/>
              </a:rPr>
              <a:t>成本</a:t>
            </a:r>
            <a:endParaRPr lang="zh-CN" altLang="en-US" sz="3200" dirty="0">
              <a:solidFill>
                <a:srgbClr val="0000FF"/>
              </a:solidFill>
              <a:latin typeface="华文行楷" pitchFamily="2" charset="-122"/>
              <a:ea typeface="华文行楷" pitchFamily="2" charset="-122"/>
            </a:endParaRPr>
          </a:p>
        </p:txBody>
      </p:sp>
    </p:spTree>
    <p:extLst>
      <p:ext uri="{BB962C8B-B14F-4D97-AF65-F5344CB8AC3E}">
        <p14:creationId xmlns:p14="http://schemas.microsoft.com/office/powerpoint/2010/main" val="293746636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7171" name="Rectangle 3"/>
              <p:cNvSpPr>
                <a:spLocks noGrp="1" noChangeArrowheads="1"/>
              </p:cNvSpPr>
              <p:nvPr>
                <p:ph type="body" idx="1"/>
              </p:nvPr>
            </p:nvSpPr>
            <p:spPr>
              <a:xfrm>
                <a:off x="251521" y="1005576"/>
                <a:ext cx="8611493" cy="3888432"/>
              </a:xfrm>
            </p:spPr>
            <p:txBody>
              <a:bodyPr/>
              <a:lstStyle/>
              <a:p>
                <a:r>
                  <a:rPr lang="zh-CN" altLang="en-US" sz="2400" dirty="0" smtClean="0">
                    <a:solidFill>
                      <a:srgbClr val="FF0000"/>
                    </a:solidFill>
                  </a:rPr>
                  <a:t>现场演练题：</a:t>
                </a:r>
                <a:r>
                  <a:rPr lang="zh-CN" altLang="zh-CN" sz="2400" b="0" dirty="0" smtClean="0"/>
                  <a:t>渤海公司</a:t>
                </a:r>
                <a:r>
                  <a:rPr lang="zh-CN" altLang="zh-CN" sz="2400" b="0" dirty="0"/>
                  <a:t>本年末长期资本账面总额为</a:t>
                </a:r>
                <a:r>
                  <a:rPr lang="en-US" altLang="zh-CN" sz="2400" b="0" dirty="0"/>
                  <a:t>1 000 </a:t>
                </a:r>
                <a:r>
                  <a:rPr lang="zh-CN" altLang="zh-CN" sz="2400" b="0" dirty="0"/>
                  <a:t>万元，其中</a:t>
                </a:r>
                <a:r>
                  <a:rPr lang="en-US" altLang="zh-CN" sz="2400" b="0" dirty="0"/>
                  <a:t>:</a:t>
                </a:r>
                <a:r>
                  <a:rPr lang="zh-CN" altLang="zh-CN" sz="2400" b="0" dirty="0"/>
                  <a:t>银行长期贷款</a:t>
                </a:r>
                <a:r>
                  <a:rPr lang="en-US" altLang="zh-CN" sz="2400" b="0" dirty="0"/>
                  <a:t>400</a:t>
                </a:r>
                <a:r>
                  <a:rPr lang="zh-CN" altLang="zh-CN" sz="2400" b="0" dirty="0"/>
                  <a:t>万元，长期债券</a:t>
                </a:r>
                <a:r>
                  <a:rPr lang="en-US" altLang="zh-CN" sz="2400" b="0" dirty="0"/>
                  <a:t>150</a:t>
                </a:r>
                <a:r>
                  <a:rPr lang="zh-CN" altLang="zh-CN" sz="2400" b="0" dirty="0"/>
                  <a:t>万元，股东权益</a:t>
                </a:r>
                <a:r>
                  <a:rPr lang="en-US" altLang="zh-CN" sz="2400" b="0" dirty="0"/>
                  <a:t>450</a:t>
                </a:r>
                <a:r>
                  <a:rPr lang="zh-CN" altLang="zh-CN" sz="2400" b="0" dirty="0"/>
                  <a:t>万元；个别资本成本分别为</a:t>
                </a:r>
                <a:r>
                  <a:rPr lang="en-US" altLang="zh-CN" sz="2400" b="0" dirty="0"/>
                  <a:t>:5%</a:t>
                </a:r>
                <a:r>
                  <a:rPr lang="zh-CN" altLang="zh-CN" sz="2400" b="0" dirty="0"/>
                  <a:t>、</a:t>
                </a:r>
                <a:r>
                  <a:rPr lang="en-US" altLang="zh-CN" sz="2400" b="0" dirty="0"/>
                  <a:t>6%</a:t>
                </a:r>
                <a:r>
                  <a:rPr lang="zh-CN" altLang="zh-CN" sz="2400" b="0" dirty="0"/>
                  <a:t>、</a:t>
                </a:r>
                <a:r>
                  <a:rPr lang="en-US" altLang="zh-CN" sz="2400" b="0" dirty="0"/>
                  <a:t>9%</a:t>
                </a:r>
                <a:r>
                  <a:rPr lang="zh-CN" altLang="zh-CN" sz="2400" b="0" dirty="0"/>
                  <a:t>。 则该公司的加权平均资本成本为</a:t>
                </a:r>
                <a:r>
                  <a:rPr lang="en-US" altLang="zh-CN" sz="2400" b="0" dirty="0"/>
                  <a:t>:</a:t>
                </a:r>
                <a:endParaRPr lang="zh-CN" altLang="zh-CN" sz="2400" b="0" dirty="0"/>
              </a:p>
              <a:p>
                <a:pPr/>
                <a14:m>
                  <m:oMathPara xmlns:m="http://schemas.openxmlformats.org/officeDocument/2006/math">
                    <m:oMathParaPr>
                      <m:jc m:val="centerGroup"/>
                    </m:oMathParaPr>
                    <m:oMath xmlns:m="http://schemas.openxmlformats.org/officeDocument/2006/math">
                      <m:sSub>
                        <m:sSubPr>
                          <m:ctrlPr>
                            <a:rPr lang="zh-CN" altLang="zh-CN" sz="2400" b="0" i="1">
                              <a:latin typeface="Cambria Math" panose="02040503050406030204" pitchFamily="18" charset="0"/>
                            </a:rPr>
                          </m:ctrlPr>
                        </m:sSubPr>
                        <m:e>
                          <m:r>
                            <a:rPr lang="en-US" altLang="zh-CN" sz="2400" b="0" i="1">
                              <a:latin typeface="Cambria Math"/>
                            </a:rPr>
                            <m:t>𝐾</m:t>
                          </m:r>
                        </m:e>
                        <m:sub>
                          <m:r>
                            <a:rPr lang="en-US" altLang="zh-CN" sz="2400" b="0" i="1">
                              <a:latin typeface="Cambria Math"/>
                            </a:rPr>
                            <m:t>𝑊𝐴𝐶𝐶</m:t>
                          </m:r>
                        </m:sub>
                      </m:sSub>
                      <m:r>
                        <a:rPr lang="en-US" altLang="zh-CN" sz="2400" b="0" i="1">
                          <a:latin typeface="Cambria Math"/>
                        </a:rPr>
                        <m:t>=5%×</m:t>
                      </m:r>
                      <m:f>
                        <m:fPr>
                          <m:ctrlPr>
                            <a:rPr lang="zh-CN" altLang="zh-CN" sz="2400" b="0" i="1">
                              <a:latin typeface="Cambria Math" panose="02040503050406030204" pitchFamily="18" charset="0"/>
                            </a:rPr>
                          </m:ctrlPr>
                        </m:fPr>
                        <m:num>
                          <m:r>
                            <a:rPr lang="en-US" altLang="zh-CN" sz="2400" b="0" i="1">
                              <a:latin typeface="Cambria Math"/>
                            </a:rPr>
                            <m:t>400</m:t>
                          </m:r>
                        </m:num>
                        <m:den>
                          <m:r>
                            <a:rPr lang="en-US" altLang="zh-CN" sz="2400" b="0" i="1">
                              <a:latin typeface="Cambria Math"/>
                            </a:rPr>
                            <m:t>1000</m:t>
                          </m:r>
                        </m:den>
                      </m:f>
                      <m:r>
                        <a:rPr lang="en-US" altLang="zh-CN" sz="2400" b="0" i="1">
                          <a:latin typeface="Cambria Math"/>
                        </a:rPr>
                        <m:t>+6%×</m:t>
                      </m:r>
                      <m:f>
                        <m:fPr>
                          <m:ctrlPr>
                            <a:rPr lang="zh-CN" altLang="zh-CN" sz="2400" b="0" i="1">
                              <a:latin typeface="Cambria Math" panose="02040503050406030204" pitchFamily="18" charset="0"/>
                            </a:rPr>
                          </m:ctrlPr>
                        </m:fPr>
                        <m:num>
                          <m:r>
                            <a:rPr lang="en-US" altLang="zh-CN" sz="2400" b="0" i="1">
                              <a:latin typeface="Cambria Math"/>
                            </a:rPr>
                            <m:t>150</m:t>
                          </m:r>
                        </m:num>
                        <m:den>
                          <m:r>
                            <a:rPr lang="en-US" altLang="zh-CN" sz="2400" b="0" i="1">
                              <a:latin typeface="Cambria Math"/>
                            </a:rPr>
                            <m:t>1000</m:t>
                          </m:r>
                        </m:den>
                      </m:f>
                      <m:r>
                        <a:rPr lang="en-US" altLang="zh-CN" sz="2400" b="0" i="1">
                          <a:latin typeface="Cambria Math"/>
                        </a:rPr>
                        <m:t>+9%×</m:t>
                      </m:r>
                      <m:f>
                        <m:fPr>
                          <m:ctrlPr>
                            <a:rPr lang="zh-CN" altLang="zh-CN" sz="2400" b="0" i="1">
                              <a:latin typeface="Cambria Math" panose="02040503050406030204" pitchFamily="18" charset="0"/>
                            </a:rPr>
                          </m:ctrlPr>
                        </m:fPr>
                        <m:num>
                          <m:r>
                            <a:rPr lang="en-US" altLang="zh-CN" sz="2400" b="0" i="1">
                              <a:latin typeface="Cambria Math"/>
                            </a:rPr>
                            <m:t>450</m:t>
                          </m:r>
                        </m:num>
                        <m:den>
                          <m:r>
                            <a:rPr lang="en-US" altLang="zh-CN" sz="2400" b="0" i="1">
                              <a:latin typeface="Cambria Math"/>
                            </a:rPr>
                            <m:t>1000</m:t>
                          </m:r>
                        </m:den>
                      </m:f>
                      <m:r>
                        <a:rPr lang="en-US" altLang="zh-CN" sz="2400" b="0" i="1">
                          <a:latin typeface="Cambria Math"/>
                        </a:rPr>
                        <m:t>=6.95%</m:t>
                      </m:r>
                    </m:oMath>
                  </m:oMathPara>
                </a14:m>
                <a:endParaRPr lang="zh-CN" altLang="zh-CN" sz="2400" b="0" dirty="0"/>
              </a:p>
              <a:p>
                <a:r>
                  <a:rPr lang="zh-CN" altLang="zh-CN" sz="2400" b="0" dirty="0"/>
                  <a:t>该公司的加权平均资本成本率为</a:t>
                </a:r>
                <a:r>
                  <a:rPr lang="en-US" altLang="zh-CN" sz="2400" b="0" dirty="0"/>
                  <a:t>6.95%</a:t>
                </a:r>
                <a:r>
                  <a:rPr lang="zh-CN" altLang="zh-CN" sz="2400" b="0" dirty="0"/>
                  <a:t>。</a:t>
                </a:r>
              </a:p>
            </p:txBody>
          </p:sp>
        </mc:Choice>
        <mc:Fallback xmlns="">
          <p:sp>
            <p:nvSpPr>
              <p:cNvPr id="7171" name="Rectangle 3"/>
              <p:cNvSpPr>
                <a:spLocks noGrp="1" noRot="1" noChangeAspect="1" noMove="1" noResize="1" noEditPoints="1" noAdjustHandles="1" noChangeArrowheads="1" noChangeShapeType="1" noTextEdit="1"/>
              </p:cNvSpPr>
              <p:nvPr>
                <p:ph type="body" idx="1"/>
              </p:nvPr>
            </p:nvSpPr>
            <p:spPr>
              <a:xfrm>
                <a:off x="251521" y="1005576"/>
                <a:ext cx="8611493" cy="3888432"/>
              </a:xfrm>
              <a:blipFill>
                <a:blip r:embed="rId2"/>
                <a:stretch>
                  <a:fillRect l="-1062" r="-1132"/>
                </a:stretch>
              </a:blipFill>
            </p:spPr>
            <p:txBody>
              <a:bodyPr/>
              <a:lstStyle/>
              <a:p>
                <a:r>
                  <a:rPr lang="zh-CN" altLang="en-US">
                    <a:noFill/>
                  </a:rPr>
                  <a:t> </a:t>
                </a:r>
              </a:p>
            </p:txBody>
          </p:sp>
        </mc:Fallback>
      </mc:AlternateContent>
      <p:sp>
        <p:nvSpPr>
          <p:cNvPr id="5" name="Rectangle 10"/>
          <p:cNvSpPr>
            <a:spLocks noChangeArrowheads="1"/>
          </p:cNvSpPr>
          <p:nvPr/>
        </p:nvSpPr>
        <p:spPr bwMode="gray">
          <a:xfrm>
            <a:off x="2195736" y="170354"/>
            <a:ext cx="6019800" cy="5726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r>
              <a:rPr lang="zh-CN" altLang="en-US" sz="3200" dirty="0" smtClean="0">
                <a:solidFill>
                  <a:srgbClr val="0000FF"/>
                </a:solidFill>
                <a:latin typeface="华文行楷" pitchFamily="2" charset="-122"/>
                <a:ea typeface="华文行楷" pitchFamily="2" charset="-122"/>
              </a:rPr>
              <a:t>（三）加权平均</a:t>
            </a:r>
            <a:r>
              <a:rPr lang="zh-CN" altLang="en-US" sz="3200" dirty="0">
                <a:solidFill>
                  <a:srgbClr val="0000FF"/>
                </a:solidFill>
                <a:latin typeface="华文行楷" pitchFamily="2" charset="-122"/>
                <a:ea typeface="华文行楷" pitchFamily="2" charset="-122"/>
              </a:rPr>
              <a:t>资本</a:t>
            </a:r>
            <a:r>
              <a:rPr lang="zh-CN" altLang="en-US" sz="3200" dirty="0" smtClean="0">
                <a:solidFill>
                  <a:srgbClr val="0000FF"/>
                </a:solidFill>
                <a:latin typeface="华文行楷" pitchFamily="2" charset="-122"/>
                <a:ea typeface="华文行楷" pitchFamily="2" charset="-122"/>
              </a:rPr>
              <a:t>成本</a:t>
            </a:r>
            <a:endParaRPr lang="zh-CN" altLang="en-US" sz="3200" dirty="0">
              <a:solidFill>
                <a:srgbClr val="0000FF"/>
              </a:solidFill>
              <a:latin typeface="华文行楷" pitchFamily="2" charset="-122"/>
              <a:ea typeface="华文行楷" pitchFamily="2" charset="-122"/>
            </a:endParaRPr>
          </a:p>
        </p:txBody>
      </p:sp>
    </p:spTree>
    <p:extLst>
      <p:ext uri="{BB962C8B-B14F-4D97-AF65-F5344CB8AC3E}">
        <p14:creationId xmlns:p14="http://schemas.microsoft.com/office/powerpoint/2010/main" val="24750391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171">
                                            <p:txEl>
                                              <p:pRg st="0" end="0"/>
                                            </p:txEl>
                                          </p:spTgt>
                                        </p:tgtEl>
                                        <p:attrNameLst>
                                          <p:attrName>style.visibility</p:attrName>
                                        </p:attrNameLst>
                                      </p:cBhvr>
                                      <p:to>
                                        <p:strVal val="visible"/>
                                      </p:to>
                                    </p:set>
                                    <p:anim calcmode="lin" valueType="num">
                                      <p:cBhvr additive="base">
                                        <p:cTn id="7" dur="500" fill="hold"/>
                                        <p:tgtEl>
                                          <p:spTgt spid="7171">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171">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7171">
                                            <p:txEl>
                                              <p:pRg st="1" end="1"/>
                                            </p:txEl>
                                          </p:spTgt>
                                        </p:tgtEl>
                                        <p:attrNameLst>
                                          <p:attrName>style.visibility</p:attrName>
                                        </p:attrNameLst>
                                      </p:cBhvr>
                                      <p:to>
                                        <p:strVal val="visible"/>
                                      </p:to>
                                    </p:set>
                                    <p:anim calcmode="lin" valueType="num">
                                      <p:cBhvr additive="base">
                                        <p:cTn id="11" dur="500" fill="hold"/>
                                        <p:tgtEl>
                                          <p:spTgt spid="7171">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7171">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7171">
                                            <p:txEl>
                                              <p:pRg st="2" end="2"/>
                                            </p:txEl>
                                          </p:spTgt>
                                        </p:tgtEl>
                                        <p:attrNameLst>
                                          <p:attrName>style.visibility</p:attrName>
                                        </p:attrNameLst>
                                      </p:cBhvr>
                                      <p:to>
                                        <p:strVal val="visible"/>
                                      </p:to>
                                    </p:set>
                                    <p:anim calcmode="lin" valueType="num">
                                      <p:cBhvr additive="base">
                                        <p:cTn id="15" dur="500" fill="hold"/>
                                        <p:tgtEl>
                                          <p:spTgt spid="7171">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7171">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2484439" y="141685"/>
            <a:ext cx="6378575" cy="572690"/>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eaLnBrk="1" hangingPunct="1"/>
            <a:r>
              <a:rPr lang="zh-CN" altLang="en-US" sz="2800" dirty="0">
                <a:latin typeface="微软雅黑" panose="020B0503020204020204" pitchFamily="34" charset="-122"/>
                <a:ea typeface="微软雅黑" panose="020B0503020204020204" pitchFamily="34" charset="-122"/>
              </a:rPr>
              <a:t>一、资本成本的含义与作用</a:t>
            </a:r>
            <a:endParaRPr lang="en-US" altLang="zh-CN" sz="2800" dirty="0">
              <a:latin typeface="微软雅黑" panose="020B0503020204020204" pitchFamily="34" charset="-122"/>
              <a:ea typeface="微软雅黑" panose="020B0503020204020204" pitchFamily="34" charset="-122"/>
            </a:endParaRPr>
          </a:p>
        </p:txBody>
      </p:sp>
      <p:sp>
        <p:nvSpPr>
          <p:cNvPr id="7171" name="Rectangle 3"/>
          <p:cNvSpPr>
            <a:spLocks noGrp="1" noChangeArrowheads="1"/>
          </p:cNvSpPr>
          <p:nvPr>
            <p:ph type="body" idx="1"/>
          </p:nvPr>
        </p:nvSpPr>
        <p:spPr>
          <a:xfrm>
            <a:off x="467544" y="1275606"/>
            <a:ext cx="8208963" cy="2286254"/>
          </a:xfrm>
        </p:spPr>
        <p:txBody>
          <a:bodyPr/>
          <a:lstStyle/>
          <a:p>
            <a:pPr eaLnBrk="1" hangingPunct="1">
              <a:spcBef>
                <a:spcPct val="0"/>
              </a:spcBef>
              <a:spcAft>
                <a:spcPct val="0"/>
              </a:spcAft>
            </a:pPr>
            <a:r>
              <a:rPr lang="zh-CN" altLang="en-US" sz="2400" dirty="0">
                <a:latin typeface="微软雅黑" panose="020B0503020204020204" pitchFamily="34" charset="-122"/>
                <a:ea typeface="微软雅黑" panose="020B0503020204020204" pitchFamily="34" charset="-122"/>
                <a:cs typeface="+mj-cs"/>
              </a:rPr>
              <a:t>（二）资本成本的作用</a:t>
            </a:r>
            <a:endParaRPr lang="en-US" altLang="zh-CN" sz="2400" dirty="0">
              <a:latin typeface="微软雅黑" panose="020B0503020204020204" pitchFamily="34" charset="-122"/>
              <a:ea typeface="微软雅黑" panose="020B0503020204020204" pitchFamily="34" charset="-122"/>
              <a:cs typeface="+mj-cs"/>
            </a:endParaRPr>
          </a:p>
          <a:p>
            <a:pPr eaLnBrk="1" hangingPunct="1"/>
            <a:r>
              <a:rPr lang="zh-CN" altLang="en-US" sz="2000" b="0" dirty="0">
                <a:latin typeface="微软雅黑" panose="020B0503020204020204" pitchFamily="34" charset="-122"/>
                <a:ea typeface="微软雅黑" panose="020B0503020204020204" pitchFamily="34" charset="-122"/>
              </a:rPr>
              <a:t>（</a:t>
            </a:r>
            <a:r>
              <a:rPr lang="en-US" altLang="zh-CN" sz="2000" b="0" dirty="0">
                <a:latin typeface="微软雅黑" panose="020B0503020204020204" pitchFamily="34" charset="-122"/>
                <a:ea typeface="微软雅黑" panose="020B0503020204020204" pitchFamily="34" charset="-122"/>
              </a:rPr>
              <a:t>1</a:t>
            </a:r>
            <a:r>
              <a:rPr lang="zh-CN" altLang="en-US" sz="2000" b="0" dirty="0">
                <a:latin typeface="微软雅黑" panose="020B0503020204020204" pitchFamily="34" charset="-122"/>
                <a:ea typeface="微软雅黑" panose="020B0503020204020204" pitchFamily="34" charset="-122"/>
              </a:rPr>
              <a:t>）资本成本是确定筹资方案和进行资本结构决策的依据</a:t>
            </a:r>
            <a:endParaRPr lang="en-US" altLang="zh-CN" sz="2000" b="0" dirty="0">
              <a:latin typeface="微软雅黑" panose="020B0503020204020204" pitchFamily="34" charset="-122"/>
              <a:ea typeface="微软雅黑" panose="020B0503020204020204" pitchFamily="34" charset="-122"/>
            </a:endParaRPr>
          </a:p>
          <a:p>
            <a:pPr eaLnBrk="1" hangingPunct="1"/>
            <a:r>
              <a:rPr lang="zh-CN" altLang="en-US" sz="2000" b="0" dirty="0">
                <a:latin typeface="微软雅黑" panose="020B0503020204020204" pitchFamily="34" charset="-122"/>
                <a:ea typeface="微软雅黑" panose="020B0503020204020204" pitchFamily="34" charset="-122"/>
              </a:rPr>
              <a:t>（</a:t>
            </a:r>
            <a:r>
              <a:rPr lang="en-US" altLang="zh-CN" sz="2000" b="0" dirty="0">
                <a:latin typeface="微软雅黑" panose="020B0503020204020204" pitchFamily="34" charset="-122"/>
                <a:ea typeface="微软雅黑" panose="020B0503020204020204" pitchFamily="34" charset="-122"/>
              </a:rPr>
              <a:t>2</a:t>
            </a:r>
            <a:r>
              <a:rPr lang="zh-CN" altLang="en-US" sz="2000" b="0" dirty="0" smtClean="0">
                <a:latin typeface="微软雅黑" panose="020B0503020204020204" pitchFamily="34" charset="-122"/>
                <a:ea typeface="微软雅黑" panose="020B0503020204020204" pitchFamily="34" charset="-122"/>
              </a:rPr>
              <a:t>）资本</a:t>
            </a:r>
            <a:r>
              <a:rPr lang="zh-CN" altLang="en-US" sz="2000" b="0" dirty="0">
                <a:latin typeface="微软雅黑" panose="020B0503020204020204" pitchFamily="34" charset="-122"/>
                <a:ea typeface="微软雅黑" panose="020B0503020204020204" pitchFamily="34" charset="-122"/>
              </a:rPr>
              <a:t>成本是评价投资方案和进行投资决策的</a:t>
            </a:r>
            <a:r>
              <a:rPr lang="zh-CN" altLang="en-US" sz="2000" b="0" dirty="0" smtClean="0">
                <a:latin typeface="微软雅黑" panose="020B0503020204020204" pitchFamily="34" charset="-122"/>
                <a:ea typeface="微软雅黑" panose="020B0503020204020204" pitchFamily="34" charset="-122"/>
              </a:rPr>
              <a:t>依据</a:t>
            </a:r>
            <a:endParaRPr lang="en-US" altLang="zh-CN" sz="2000" b="0" dirty="0" smtClean="0">
              <a:latin typeface="微软雅黑" panose="020B0503020204020204" pitchFamily="34" charset="-122"/>
              <a:ea typeface="微软雅黑" panose="020B0503020204020204" pitchFamily="34" charset="-122"/>
            </a:endParaRPr>
          </a:p>
          <a:p>
            <a:pPr eaLnBrk="1" hangingPunct="1"/>
            <a:r>
              <a:rPr lang="zh-CN" altLang="en-US" sz="2000" b="0" dirty="0" smtClean="0">
                <a:latin typeface="微软雅黑" panose="020B0503020204020204" pitchFamily="34" charset="-122"/>
                <a:ea typeface="微软雅黑" panose="020B0503020204020204" pitchFamily="34" charset="-122"/>
              </a:rPr>
              <a:t>（</a:t>
            </a:r>
            <a:r>
              <a:rPr lang="en-US" altLang="zh-CN" sz="2000" b="0" dirty="0">
                <a:latin typeface="微软雅黑" panose="020B0503020204020204" pitchFamily="34" charset="-122"/>
                <a:ea typeface="微软雅黑" panose="020B0503020204020204" pitchFamily="34" charset="-122"/>
              </a:rPr>
              <a:t>3</a:t>
            </a:r>
            <a:r>
              <a:rPr lang="zh-CN" altLang="en-US" sz="2000" b="0" dirty="0">
                <a:latin typeface="微软雅黑" panose="020B0503020204020204" pitchFamily="34" charset="-122"/>
                <a:ea typeface="微软雅黑" panose="020B0503020204020204" pitchFamily="34" charset="-122"/>
              </a:rPr>
              <a:t>）资本成本是是作为考核企业经营成果的</a:t>
            </a:r>
            <a:r>
              <a:rPr lang="zh-CN" altLang="en-US" sz="2000" b="0" dirty="0" smtClean="0">
                <a:latin typeface="微软雅黑" panose="020B0503020204020204" pitchFamily="34" charset="-122"/>
                <a:ea typeface="微软雅黑" panose="020B0503020204020204" pitchFamily="34" charset="-122"/>
              </a:rPr>
              <a:t>依据</a:t>
            </a:r>
            <a:endParaRPr lang="en-US" altLang="zh-CN" sz="2000" b="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3523204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7171" name="Rectangle 3"/>
              <p:cNvSpPr>
                <a:spLocks noGrp="1" noChangeArrowheads="1"/>
              </p:cNvSpPr>
              <p:nvPr>
                <p:ph type="body" idx="1"/>
              </p:nvPr>
            </p:nvSpPr>
            <p:spPr>
              <a:xfrm>
                <a:off x="251521" y="1005576"/>
                <a:ext cx="8611493" cy="2862318"/>
              </a:xfrm>
            </p:spPr>
            <p:txBody>
              <a:bodyPr/>
              <a:lstStyle/>
              <a:p>
                <a:r>
                  <a:rPr lang="zh-CN" altLang="en-US" sz="2400" b="0" dirty="0" smtClean="0"/>
                  <a:t>解</a:t>
                </a:r>
                <a14:m>
                  <m:oMath xmlns:m="http://schemas.openxmlformats.org/officeDocument/2006/math">
                    <m:r>
                      <a:rPr lang="zh-CN" altLang="en-US" sz="2400" b="0" i="1">
                        <a:latin typeface="Cambria Math" panose="02040503050406030204" pitchFamily="18" charset="0"/>
                      </a:rPr>
                      <m:t>析</m:t>
                    </m:r>
                    <m:r>
                      <a:rPr lang="zh-CN" altLang="en-US" sz="2400" b="0" i="1" smtClean="0">
                        <a:latin typeface="Cambria Math" panose="02040503050406030204" pitchFamily="18" charset="0"/>
                      </a:rPr>
                      <m:t>：</m:t>
                    </m:r>
                  </m:oMath>
                </a14:m>
                <a:endParaRPr lang="en-US" altLang="zh-CN" sz="2400" b="0" i="1" dirty="0" smtClean="0">
                  <a:latin typeface="Cambria Math" panose="02040503050406030204" pitchFamily="18" charset="0"/>
                </a:endParaRPr>
              </a:p>
              <a:p>
                <a:pPr/>
                <a14:m>
                  <m:oMathPara xmlns:m="http://schemas.openxmlformats.org/officeDocument/2006/math">
                    <m:oMathParaPr>
                      <m:jc m:val="centerGroup"/>
                    </m:oMathParaPr>
                    <m:oMath xmlns:m="http://schemas.openxmlformats.org/officeDocument/2006/math">
                      <m:sSub>
                        <m:sSubPr>
                          <m:ctrlPr>
                            <a:rPr lang="zh-CN" altLang="zh-CN" sz="2400" b="0" i="1">
                              <a:latin typeface="Cambria Math" panose="02040503050406030204" pitchFamily="18" charset="0"/>
                            </a:rPr>
                          </m:ctrlPr>
                        </m:sSubPr>
                        <m:e>
                          <m:r>
                            <a:rPr lang="en-US" altLang="zh-CN" sz="2400" b="0" i="1">
                              <a:latin typeface="Cambria Math"/>
                            </a:rPr>
                            <m:t>𝐾</m:t>
                          </m:r>
                        </m:e>
                        <m:sub>
                          <m:r>
                            <a:rPr lang="en-US" altLang="zh-CN" sz="2400" b="0" i="1">
                              <a:latin typeface="Cambria Math"/>
                            </a:rPr>
                            <m:t>𝑊𝐴𝐶𝐶</m:t>
                          </m:r>
                        </m:sub>
                      </m:sSub>
                      <m:r>
                        <a:rPr lang="en-US" altLang="zh-CN" sz="2400" b="0" i="1">
                          <a:latin typeface="Cambria Math"/>
                        </a:rPr>
                        <m:t>=5%×</m:t>
                      </m:r>
                      <m:f>
                        <m:fPr>
                          <m:ctrlPr>
                            <a:rPr lang="zh-CN" altLang="zh-CN" sz="2400" b="0" i="1">
                              <a:latin typeface="Cambria Math" panose="02040503050406030204" pitchFamily="18" charset="0"/>
                            </a:rPr>
                          </m:ctrlPr>
                        </m:fPr>
                        <m:num>
                          <m:r>
                            <a:rPr lang="en-US" altLang="zh-CN" sz="2400" b="0" i="1">
                              <a:latin typeface="Cambria Math"/>
                            </a:rPr>
                            <m:t>400</m:t>
                          </m:r>
                        </m:num>
                        <m:den>
                          <m:r>
                            <a:rPr lang="en-US" altLang="zh-CN" sz="2400" b="0" i="1">
                              <a:latin typeface="Cambria Math"/>
                            </a:rPr>
                            <m:t>1000</m:t>
                          </m:r>
                        </m:den>
                      </m:f>
                      <m:r>
                        <a:rPr lang="en-US" altLang="zh-CN" sz="2400" b="0" i="1">
                          <a:latin typeface="Cambria Math"/>
                        </a:rPr>
                        <m:t>+6%×</m:t>
                      </m:r>
                      <m:f>
                        <m:fPr>
                          <m:ctrlPr>
                            <a:rPr lang="zh-CN" altLang="zh-CN" sz="2400" b="0" i="1">
                              <a:latin typeface="Cambria Math" panose="02040503050406030204" pitchFamily="18" charset="0"/>
                            </a:rPr>
                          </m:ctrlPr>
                        </m:fPr>
                        <m:num>
                          <m:r>
                            <a:rPr lang="en-US" altLang="zh-CN" sz="2400" b="0" i="1">
                              <a:latin typeface="Cambria Math"/>
                            </a:rPr>
                            <m:t>150</m:t>
                          </m:r>
                        </m:num>
                        <m:den>
                          <m:r>
                            <a:rPr lang="en-US" altLang="zh-CN" sz="2400" b="0" i="1">
                              <a:latin typeface="Cambria Math"/>
                            </a:rPr>
                            <m:t>1000</m:t>
                          </m:r>
                        </m:den>
                      </m:f>
                      <m:r>
                        <a:rPr lang="en-US" altLang="zh-CN" sz="2400" b="0" i="1">
                          <a:latin typeface="Cambria Math"/>
                        </a:rPr>
                        <m:t>+9%×</m:t>
                      </m:r>
                      <m:f>
                        <m:fPr>
                          <m:ctrlPr>
                            <a:rPr lang="zh-CN" altLang="zh-CN" sz="2400" b="0" i="1">
                              <a:latin typeface="Cambria Math" panose="02040503050406030204" pitchFamily="18" charset="0"/>
                            </a:rPr>
                          </m:ctrlPr>
                        </m:fPr>
                        <m:num>
                          <m:r>
                            <a:rPr lang="en-US" altLang="zh-CN" sz="2400" b="0" i="1">
                              <a:latin typeface="Cambria Math"/>
                            </a:rPr>
                            <m:t>450</m:t>
                          </m:r>
                        </m:num>
                        <m:den>
                          <m:r>
                            <a:rPr lang="en-US" altLang="zh-CN" sz="2400" b="0" i="1">
                              <a:latin typeface="Cambria Math"/>
                            </a:rPr>
                            <m:t>1000</m:t>
                          </m:r>
                        </m:den>
                      </m:f>
                      <m:r>
                        <a:rPr lang="en-US" altLang="zh-CN" sz="2400" b="0" i="1">
                          <a:latin typeface="Cambria Math"/>
                        </a:rPr>
                        <m:t>=6.95%</m:t>
                      </m:r>
                    </m:oMath>
                  </m:oMathPara>
                </a14:m>
                <a:endParaRPr lang="zh-CN" altLang="zh-CN" sz="2400" b="0" dirty="0"/>
              </a:p>
              <a:p>
                <a:r>
                  <a:rPr lang="zh-CN" altLang="zh-CN" sz="2400" b="0" dirty="0"/>
                  <a:t>该公司的加权平均资本成本率为</a:t>
                </a:r>
                <a:r>
                  <a:rPr lang="en-US" altLang="zh-CN" sz="2400" b="0" dirty="0"/>
                  <a:t>6.95%</a:t>
                </a:r>
                <a:r>
                  <a:rPr lang="zh-CN" altLang="zh-CN" sz="2400" b="0" dirty="0"/>
                  <a:t>。</a:t>
                </a:r>
              </a:p>
            </p:txBody>
          </p:sp>
        </mc:Choice>
        <mc:Fallback xmlns="">
          <p:sp>
            <p:nvSpPr>
              <p:cNvPr id="7171" name="Rectangle 3"/>
              <p:cNvSpPr>
                <a:spLocks noGrp="1" noRot="1" noChangeAspect="1" noMove="1" noResize="1" noEditPoints="1" noAdjustHandles="1" noChangeArrowheads="1" noChangeShapeType="1" noTextEdit="1"/>
              </p:cNvSpPr>
              <p:nvPr>
                <p:ph type="body" idx="1"/>
              </p:nvPr>
            </p:nvSpPr>
            <p:spPr>
              <a:xfrm>
                <a:off x="251521" y="1005576"/>
                <a:ext cx="8611493" cy="2862318"/>
              </a:xfrm>
              <a:blipFill>
                <a:blip r:embed="rId2"/>
                <a:stretch>
                  <a:fillRect l="-1062"/>
                </a:stretch>
              </a:blipFill>
            </p:spPr>
            <p:txBody>
              <a:bodyPr/>
              <a:lstStyle/>
              <a:p>
                <a:r>
                  <a:rPr lang="zh-CN" altLang="en-US">
                    <a:noFill/>
                  </a:rPr>
                  <a:t> </a:t>
                </a:r>
              </a:p>
            </p:txBody>
          </p:sp>
        </mc:Fallback>
      </mc:AlternateContent>
      <p:sp>
        <p:nvSpPr>
          <p:cNvPr id="5" name="Rectangle 10"/>
          <p:cNvSpPr>
            <a:spLocks noChangeArrowheads="1"/>
          </p:cNvSpPr>
          <p:nvPr/>
        </p:nvSpPr>
        <p:spPr bwMode="gray">
          <a:xfrm>
            <a:off x="2195736" y="170354"/>
            <a:ext cx="6019800" cy="5726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3200" b="1" i="0" u="none" strike="noStrike" kern="1200" cap="none" spc="0" normalizeH="0" baseline="0" noProof="0" dirty="0" smtClean="0">
                <a:ln>
                  <a:noFill/>
                </a:ln>
                <a:solidFill>
                  <a:srgbClr val="0000FF"/>
                </a:solidFill>
                <a:effectLst/>
                <a:uLnTx/>
                <a:uFillTx/>
                <a:latin typeface="华文行楷" pitchFamily="2" charset="-122"/>
                <a:ea typeface="华文行楷" pitchFamily="2" charset="-122"/>
                <a:cs typeface="+mn-cs"/>
              </a:rPr>
              <a:t>（三）加权平均</a:t>
            </a:r>
            <a:r>
              <a:rPr kumimoji="0" lang="zh-CN" altLang="en-US" sz="3200" b="1" i="0" u="none" strike="noStrike" kern="1200" cap="none" spc="0" normalizeH="0" baseline="0" noProof="0" dirty="0">
                <a:ln>
                  <a:noFill/>
                </a:ln>
                <a:solidFill>
                  <a:srgbClr val="0000FF"/>
                </a:solidFill>
                <a:effectLst/>
                <a:uLnTx/>
                <a:uFillTx/>
                <a:latin typeface="华文行楷" pitchFamily="2" charset="-122"/>
                <a:ea typeface="华文行楷" pitchFamily="2" charset="-122"/>
                <a:cs typeface="+mn-cs"/>
              </a:rPr>
              <a:t>资本</a:t>
            </a:r>
            <a:r>
              <a:rPr kumimoji="0" lang="zh-CN" altLang="en-US" sz="3200" b="1" i="0" u="none" strike="noStrike" kern="1200" cap="none" spc="0" normalizeH="0" baseline="0" noProof="0" dirty="0" smtClean="0">
                <a:ln>
                  <a:noFill/>
                </a:ln>
                <a:solidFill>
                  <a:srgbClr val="0000FF"/>
                </a:solidFill>
                <a:effectLst/>
                <a:uLnTx/>
                <a:uFillTx/>
                <a:latin typeface="华文行楷" pitchFamily="2" charset="-122"/>
                <a:ea typeface="华文行楷" pitchFamily="2" charset="-122"/>
                <a:cs typeface="+mn-cs"/>
              </a:rPr>
              <a:t>成本</a:t>
            </a:r>
            <a:endParaRPr kumimoji="0" lang="zh-CN" altLang="en-US" sz="3200" b="1" i="0" u="none" strike="noStrike" kern="1200" cap="none" spc="0" normalizeH="0" baseline="0" noProof="0" dirty="0">
              <a:ln>
                <a:noFill/>
              </a:ln>
              <a:solidFill>
                <a:srgbClr val="0000FF"/>
              </a:solidFill>
              <a:effectLst/>
              <a:uLnTx/>
              <a:uFillTx/>
              <a:latin typeface="华文行楷" pitchFamily="2" charset="-122"/>
              <a:ea typeface="华文行楷" pitchFamily="2" charset="-122"/>
              <a:cs typeface="+mn-cs"/>
            </a:endParaRPr>
          </a:p>
        </p:txBody>
      </p:sp>
    </p:spTree>
    <p:extLst>
      <p:ext uri="{BB962C8B-B14F-4D97-AF65-F5344CB8AC3E}">
        <p14:creationId xmlns:p14="http://schemas.microsoft.com/office/powerpoint/2010/main" val="25473986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7171">
                                            <p:txEl>
                                              <p:pRg st="0" end="0"/>
                                            </p:txEl>
                                          </p:spTgt>
                                        </p:tgtEl>
                                        <p:attrNameLst>
                                          <p:attrName>style.visibility</p:attrName>
                                        </p:attrNameLst>
                                      </p:cBhvr>
                                      <p:to>
                                        <p:strVal val="visible"/>
                                      </p:to>
                                    </p:set>
                                    <p:anim calcmode="lin" valueType="num">
                                      <p:cBhvr additive="base">
                                        <p:cTn id="7" dur="500" fill="hold"/>
                                        <p:tgtEl>
                                          <p:spTgt spid="7171">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171">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7171">
                                            <p:txEl>
                                              <p:pRg st="1" end="1"/>
                                            </p:txEl>
                                          </p:spTgt>
                                        </p:tgtEl>
                                        <p:attrNameLst>
                                          <p:attrName>style.visibility</p:attrName>
                                        </p:attrNameLst>
                                      </p:cBhvr>
                                      <p:to>
                                        <p:strVal val="visible"/>
                                      </p:to>
                                    </p:set>
                                    <p:anim calcmode="lin" valueType="num">
                                      <p:cBhvr additive="base">
                                        <p:cTn id="11" dur="500" fill="hold"/>
                                        <p:tgtEl>
                                          <p:spTgt spid="7171">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7171">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7171">
                                            <p:txEl>
                                              <p:pRg st="2" end="2"/>
                                            </p:txEl>
                                          </p:spTgt>
                                        </p:tgtEl>
                                        <p:attrNameLst>
                                          <p:attrName>style.visibility</p:attrName>
                                        </p:attrNameLst>
                                      </p:cBhvr>
                                      <p:to>
                                        <p:strVal val="visible"/>
                                      </p:to>
                                    </p:set>
                                    <p:anim calcmode="lin" valueType="num">
                                      <p:cBhvr additive="base">
                                        <p:cTn id="15" dur="500" fill="hold"/>
                                        <p:tgtEl>
                                          <p:spTgt spid="7171">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7171">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21" name="Rectangle 12"/>
          <p:cNvSpPr>
            <a:spLocks noChangeArrowheads="1"/>
          </p:cNvSpPr>
          <p:nvPr/>
        </p:nvSpPr>
        <p:spPr bwMode="auto">
          <a:xfrm>
            <a:off x="0" y="2173040"/>
            <a:ext cx="18473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pPr eaLnBrk="1" hangingPunct="1"/>
            <a:endParaRPr lang="zh-CN" altLang="en-US"/>
          </a:p>
        </p:txBody>
      </p:sp>
      <mc:AlternateContent xmlns:mc="http://schemas.openxmlformats.org/markup-compatibility/2006" xmlns:a14="http://schemas.microsoft.com/office/drawing/2010/main">
        <mc:Choice Requires="a14">
          <p:sp>
            <p:nvSpPr>
              <p:cNvPr id="9223" name="Rectangle 14"/>
              <p:cNvSpPr>
                <a:spLocks noChangeArrowheads="1"/>
              </p:cNvSpPr>
              <p:nvPr/>
            </p:nvSpPr>
            <p:spPr bwMode="auto">
              <a:xfrm>
                <a:off x="184730" y="915566"/>
                <a:ext cx="8779758" cy="3585405"/>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wrap="square" anchor="ctr">
                <a:spAutoFit/>
              </a:bodyPr>
              <a:lstStyle/>
              <a:p>
                <a:pPr algn="just"/>
                <a:r>
                  <a:rPr lang="zh-CN" altLang="en-US" sz="2200" dirty="0">
                    <a:solidFill>
                      <a:srgbClr val="FF0000"/>
                    </a:solidFill>
                  </a:rPr>
                  <a:t>      边际资本成本</a:t>
                </a:r>
                <a:r>
                  <a:rPr lang="zh-CN" altLang="en-US" sz="2000" b="0" dirty="0"/>
                  <a:t>是企业</a:t>
                </a:r>
                <a:r>
                  <a:rPr lang="zh-CN" altLang="en-US" sz="2000" dirty="0">
                    <a:solidFill>
                      <a:srgbClr val="0070C0"/>
                    </a:solidFill>
                  </a:rPr>
                  <a:t>追加筹资</a:t>
                </a:r>
                <a:r>
                  <a:rPr lang="zh-CN" altLang="en-US" sz="2000" b="0" dirty="0"/>
                  <a:t>的成本。即企业在追加筹资时，不能仅仅考虑目前所使用资本的成本，还要考虑</a:t>
                </a:r>
                <a:r>
                  <a:rPr lang="zh-CN" altLang="en-US" sz="2000" b="0" dirty="0">
                    <a:solidFill>
                      <a:srgbClr val="0070C0"/>
                    </a:solidFill>
                  </a:rPr>
                  <a:t>新筹集资金的成本</a:t>
                </a:r>
                <a:r>
                  <a:rPr lang="zh-CN" altLang="en-US" sz="2000" b="0" dirty="0"/>
                  <a:t>。</a:t>
                </a:r>
                <a:endParaRPr lang="en-US" altLang="zh-CN" sz="2000" b="0" dirty="0"/>
              </a:p>
              <a:p>
                <a:pPr algn="just"/>
                <a:r>
                  <a:rPr lang="zh-CN" altLang="en-US" sz="2000" b="0" dirty="0"/>
                  <a:t>       计算</a:t>
                </a:r>
                <a:r>
                  <a:rPr lang="zh-CN" altLang="en-US" sz="2000" dirty="0">
                    <a:solidFill>
                      <a:srgbClr val="FF0000"/>
                    </a:solidFill>
                  </a:rPr>
                  <a:t>步骤</a:t>
                </a:r>
                <a:r>
                  <a:rPr lang="zh-CN" altLang="en-US" sz="2000" b="0" dirty="0"/>
                  <a:t>如下：</a:t>
                </a:r>
              </a:p>
              <a:p>
                <a:pPr algn="just"/>
                <a:r>
                  <a:rPr lang="zh-CN" altLang="en-US" sz="1800" dirty="0">
                    <a:latin typeface="黑体" pitchFamily="49" charset="-122"/>
                    <a:ea typeface="黑体" pitchFamily="49" charset="-122"/>
                  </a:rPr>
                  <a:t>第一步：确定公司</a:t>
                </a:r>
                <a:r>
                  <a:rPr lang="zh-CN" altLang="en-US" sz="1800" dirty="0">
                    <a:solidFill>
                      <a:srgbClr val="FF0000"/>
                    </a:solidFill>
                    <a:latin typeface="黑体" pitchFamily="49" charset="-122"/>
                    <a:ea typeface="黑体" pitchFamily="49" charset="-122"/>
                  </a:rPr>
                  <a:t>最佳（目标）资本结构</a:t>
                </a:r>
                <a:r>
                  <a:rPr lang="zh-CN" altLang="en-US" sz="1800" dirty="0">
                    <a:latin typeface="黑体" pitchFamily="49" charset="-122"/>
                    <a:ea typeface="黑体" pitchFamily="49" charset="-122"/>
                  </a:rPr>
                  <a:t>；</a:t>
                </a:r>
              </a:p>
              <a:p>
                <a:pPr algn="just"/>
                <a:r>
                  <a:rPr lang="zh-CN" altLang="en-US" sz="1800" dirty="0">
                    <a:latin typeface="黑体" pitchFamily="49" charset="-122"/>
                    <a:ea typeface="黑体" pitchFamily="49" charset="-122"/>
                  </a:rPr>
                  <a:t>第二步：确定不同筹资方式在不同筹资范围的个别资金成本率</a:t>
                </a:r>
                <a:endParaRPr lang="en-US" altLang="zh-CN" sz="1800" dirty="0">
                  <a:latin typeface="黑体" pitchFamily="49" charset="-122"/>
                  <a:ea typeface="黑体" pitchFamily="49" charset="-122"/>
                </a:endParaRPr>
              </a:p>
              <a:p>
                <a:pPr algn="just"/>
                <a:r>
                  <a:rPr lang="zh-CN" altLang="en-US" sz="1800" dirty="0">
                    <a:latin typeface="黑体" pitchFamily="49" charset="-122"/>
                    <a:ea typeface="黑体" pitchFamily="49" charset="-122"/>
                  </a:rPr>
                  <a:t>（</a:t>
                </a:r>
                <a:r>
                  <a:rPr lang="zh-CN" altLang="en-US" sz="1800" dirty="0">
                    <a:solidFill>
                      <a:srgbClr val="FF0000"/>
                    </a:solidFill>
                    <a:latin typeface="黑体" pitchFamily="49" charset="-122"/>
                    <a:ea typeface="黑体" pitchFamily="49" charset="-122"/>
                  </a:rPr>
                  <a:t>确定个别资金分界点</a:t>
                </a:r>
                <a:r>
                  <a:rPr lang="zh-CN" altLang="en-US" sz="1800" dirty="0">
                    <a:latin typeface="黑体" pitchFamily="49" charset="-122"/>
                    <a:ea typeface="黑体" pitchFamily="49" charset="-122"/>
                  </a:rPr>
                  <a:t>）；</a:t>
                </a:r>
              </a:p>
              <a:p>
                <a:pPr algn="just"/>
                <a:r>
                  <a:rPr lang="zh-CN" altLang="en-US" sz="1800" dirty="0">
                    <a:latin typeface="黑体" pitchFamily="49" charset="-122"/>
                    <a:ea typeface="黑体" pitchFamily="49" charset="-122"/>
                  </a:rPr>
                  <a:t>第三步：</a:t>
                </a:r>
                <a:r>
                  <a:rPr lang="zh-CN" altLang="en-US" sz="1800" dirty="0">
                    <a:solidFill>
                      <a:srgbClr val="FF0000"/>
                    </a:solidFill>
                    <a:latin typeface="黑体" pitchFamily="49" charset="-122"/>
                    <a:ea typeface="黑体" pitchFamily="49" charset="-122"/>
                  </a:rPr>
                  <a:t>确定筹资总额分界点</a:t>
                </a:r>
                <a:r>
                  <a:rPr lang="zh-CN" altLang="en-US" sz="1800" dirty="0">
                    <a:latin typeface="黑体" pitchFamily="49" charset="-122"/>
                    <a:ea typeface="黑体" pitchFamily="49" charset="-122"/>
                  </a:rPr>
                  <a:t>；</a:t>
                </a:r>
              </a:p>
              <a:p>
                <a:r>
                  <a:rPr lang="en-US" altLang="zh-CN" sz="2000" b="0" dirty="0"/>
                  <a:t>       </a:t>
                </a:r>
                <a:r>
                  <a:rPr lang="zh-CN" altLang="zh-CN" sz="2000" b="0" dirty="0"/>
                  <a:t>计算筹资总额分界点的公式如下：</a:t>
                </a:r>
              </a:p>
              <a:p>
                <a:r>
                  <a:rPr lang="zh-CN" altLang="zh-CN" sz="2000" b="0" dirty="0"/>
                  <a:t>筹资总额分界点</a:t>
                </a:r>
                <a:r>
                  <a:rPr lang="en-US" altLang="zh-CN" sz="2000" b="0" dirty="0"/>
                  <a:t>=</a:t>
                </a:r>
                <a14:m>
                  <m:oMath xmlns:m="http://schemas.openxmlformats.org/officeDocument/2006/math">
                    <m:f>
                      <m:fPr>
                        <m:ctrlPr>
                          <a:rPr lang="zh-CN" altLang="zh-CN" sz="2000" b="0" i="1">
                            <a:latin typeface="Cambria Math" panose="02040503050406030204" pitchFamily="18" charset="0"/>
                          </a:rPr>
                        </m:ctrlPr>
                      </m:fPr>
                      <m:num>
                        <m:r>
                          <a:rPr lang="zh-CN" altLang="zh-CN" sz="2000" b="0">
                            <a:latin typeface="Cambria Math"/>
                          </a:rPr>
                          <m:t>某种筹资方式的成本分界点</m:t>
                        </m:r>
                      </m:num>
                      <m:den>
                        <m:r>
                          <a:rPr lang="zh-CN" altLang="zh-CN" sz="2000" b="0">
                            <a:latin typeface="Cambria Math"/>
                          </a:rPr>
                          <m:t>目标资本结构中该种筹资方式所占比重</m:t>
                        </m:r>
                      </m:den>
                    </m:f>
                  </m:oMath>
                </a14:m>
                <a:endParaRPr lang="zh-CN" altLang="zh-CN" sz="2000" b="0" dirty="0"/>
              </a:p>
              <a:p>
                <a:pPr algn="just"/>
                <a:r>
                  <a:rPr lang="zh-CN" altLang="zh-CN" sz="1800" dirty="0">
                    <a:latin typeface="黑体" pitchFamily="49" charset="-122"/>
                    <a:ea typeface="黑体" pitchFamily="49" charset="-122"/>
                  </a:rPr>
                  <a:t>第四步：根据计算出的分界点，可得出若干组新的筹资范围，对各筹资范围分别计算加权平均资金成本，即可得到各种筹资范围的</a:t>
                </a:r>
                <a:r>
                  <a:rPr lang="zh-CN" altLang="zh-CN" sz="1800" dirty="0">
                    <a:solidFill>
                      <a:srgbClr val="FF0000"/>
                    </a:solidFill>
                    <a:latin typeface="黑体" pitchFamily="49" charset="-122"/>
                    <a:ea typeface="黑体" pitchFamily="49" charset="-122"/>
                  </a:rPr>
                  <a:t>边际资金成本</a:t>
                </a:r>
                <a:r>
                  <a:rPr lang="zh-CN" altLang="zh-CN" sz="1800" dirty="0">
                    <a:latin typeface="黑体" pitchFamily="49" charset="-122"/>
                    <a:ea typeface="黑体" pitchFamily="49" charset="-122"/>
                  </a:rPr>
                  <a:t>。</a:t>
                </a:r>
                <a:endParaRPr lang="en-US" altLang="zh-CN" sz="1800" dirty="0">
                  <a:latin typeface="黑体" pitchFamily="49" charset="-122"/>
                  <a:ea typeface="黑体" pitchFamily="49" charset="-122"/>
                </a:endParaRPr>
              </a:p>
            </p:txBody>
          </p:sp>
        </mc:Choice>
        <mc:Fallback xmlns="">
          <p:sp>
            <p:nvSpPr>
              <p:cNvPr id="9223" name="Rectangle 14"/>
              <p:cNvSpPr>
                <a:spLocks noRot="1" noChangeAspect="1" noMove="1" noResize="1" noEditPoints="1" noAdjustHandles="1" noChangeArrowheads="1" noChangeShapeType="1" noTextEdit="1"/>
              </p:cNvSpPr>
              <p:nvPr/>
            </p:nvSpPr>
            <p:spPr bwMode="auto">
              <a:xfrm>
                <a:off x="184730" y="915566"/>
                <a:ext cx="8779758" cy="3585405"/>
              </a:xfrm>
              <a:prstGeom prst="rect">
                <a:avLst/>
              </a:prstGeom>
              <a:blipFill rotWithShape="1">
                <a:blip r:embed="rId2"/>
                <a:stretch>
                  <a:fillRect l="-694" t="-340" r="-694" b="-2211"/>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noFill/>
                  </a:rPr>
                  <a:t> </a:t>
                </a:r>
              </a:p>
            </p:txBody>
          </p:sp>
        </mc:Fallback>
      </mc:AlternateContent>
      <p:sp>
        <p:nvSpPr>
          <p:cNvPr id="6" name="Rectangle 10"/>
          <p:cNvSpPr>
            <a:spLocks noChangeArrowheads="1"/>
          </p:cNvSpPr>
          <p:nvPr/>
        </p:nvSpPr>
        <p:spPr bwMode="gray">
          <a:xfrm>
            <a:off x="1907704" y="123478"/>
            <a:ext cx="6019800" cy="5726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r>
              <a:rPr lang="zh-CN" altLang="en-US" sz="3600" dirty="0" smtClean="0">
                <a:solidFill>
                  <a:srgbClr val="0000FF"/>
                </a:solidFill>
                <a:latin typeface="华文行楷" pitchFamily="2" charset="-122"/>
                <a:ea typeface="华文行楷" pitchFamily="2" charset="-122"/>
              </a:rPr>
              <a:t>（四）边际</a:t>
            </a:r>
            <a:r>
              <a:rPr lang="zh-CN" altLang="en-US" sz="3600" dirty="0">
                <a:solidFill>
                  <a:srgbClr val="0000FF"/>
                </a:solidFill>
                <a:latin typeface="华文行楷" pitchFamily="2" charset="-122"/>
                <a:ea typeface="华文行楷" pitchFamily="2" charset="-122"/>
              </a:rPr>
              <a:t>资本成本</a:t>
            </a:r>
          </a:p>
        </p:txBody>
      </p:sp>
    </p:spTree>
    <p:extLst>
      <p:ext uri="{BB962C8B-B14F-4D97-AF65-F5344CB8AC3E}">
        <p14:creationId xmlns:p14="http://schemas.microsoft.com/office/powerpoint/2010/main" val="371511088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60EE49D4-5565-1D3F-3A6F-4A9D90A6DC5C}"/>
              </a:ext>
            </a:extLst>
          </p:cNvPr>
          <p:cNvSpPr txBox="1"/>
          <p:nvPr/>
        </p:nvSpPr>
        <p:spPr>
          <a:xfrm>
            <a:off x="143116" y="771550"/>
            <a:ext cx="8712968" cy="1569660"/>
          </a:xfrm>
          <a:prstGeom prst="rect">
            <a:avLst/>
          </a:prstGeom>
          <a:noFill/>
        </p:spPr>
        <p:txBody>
          <a:bodyPr wrap="square">
            <a:spAutoFit/>
          </a:bodyPr>
          <a:lstStyle/>
          <a:p>
            <a:pPr indent="267970" algn="just">
              <a:lnSpc>
                <a:spcPct val="120000"/>
              </a:lnSpc>
            </a:pPr>
            <a:r>
              <a:rPr lang="zh-CN" altLang="zh-CN" sz="2000" b="1" kern="100" dirty="0">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rPr>
              <a:t>例题</a:t>
            </a:r>
            <a:r>
              <a:rPr lang="en-US" altLang="zh-CN" sz="2000" b="1" kern="100" dirty="0">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rPr>
              <a:t>5-10</a:t>
            </a:r>
            <a:r>
              <a:rPr lang="zh-CN" altLang="zh-CN" sz="2000" b="1" kern="100" dirty="0">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2000" b="0" kern="100" dirty="0">
                <a:effectLst/>
                <a:latin typeface="微软雅黑" panose="020B0503020204020204" pitchFamily="34" charset="-122"/>
                <a:ea typeface="微软雅黑" panose="020B0503020204020204" pitchFamily="34" charset="-122"/>
                <a:cs typeface="Times New Roman" panose="02020603050405020304" pitchFamily="18" charset="0"/>
              </a:rPr>
              <a:t>永和公司主要采取了长期借款和发行普通股两种方式筹集所需资金，假定该公司最佳的资本结构为长期借款</a:t>
            </a:r>
            <a:r>
              <a:rPr lang="en-US" altLang="zh-CN" sz="2000" b="0" kern="100" dirty="0">
                <a:effectLst/>
                <a:latin typeface="微软雅黑" panose="020B0503020204020204" pitchFamily="34" charset="-122"/>
                <a:ea typeface="微软雅黑" panose="020B0503020204020204" pitchFamily="34" charset="-122"/>
                <a:cs typeface="Times New Roman" panose="02020603050405020304" pitchFamily="18" charset="0"/>
              </a:rPr>
              <a:t>40%</a:t>
            </a:r>
            <a:r>
              <a:rPr lang="zh-CN" altLang="zh-CN" sz="2000" b="0" kern="100" dirty="0">
                <a:effectLst/>
                <a:latin typeface="微软雅黑" panose="020B0503020204020204" pitchFamily="34" charset="-122"/>
                <a:ea typeface="微软雅黑" panose="020B0503020204020204" pitchFamily="34" charset="-122"/>
                <a:cs typeface="Times New Roman" panose="02020603050405020304" pitchFamily="18" charset="0"/>
              </a:rPr>
              <a:t>，普通股</a:t>
            </a:r>
            <a:r>
              <a:rPr lang="en-US" altLang="zh-CN" sz="2000" b="0" kern="100" dirty="0">
                <a:effectLst/>
                <a:latin typeface="微软雅黑" panose="020B0503020204020204" pitchFamily="34" charset="-122"/>
                <a:ea typeface="微软雅黑" panose="020B0503020204020204" pitchFamily="34" charset="-122"/>
                <a:cs typeface="Times New Roman" panose="02020603050405020304" pitchFamily="18" charset="0"/>
              </a:rPr>
              <a:t>60%</a:t>
            </a:r>
            <a:r>
              <a:rPr lang="zh-CN" altLang="zh-CN" sz="2000" b="0" kern="100" dirty="0">
                <a:effectLst/>
                <a:latin typeface="微软雅黑" panose="020B0503020204020204" pitchFamily="34" charset="-122"/>
                <a:ea typeface="微软雅黑" panose="020B0503020204020204" pitchFamily="34" charset="-122"/>
                <a:cs typeface="Times New Roman" panose="02020603050405020304" pitchFamily="18" charset="0"/>
              </a:rPr>
              <a:t>，其它相关资料如表</a:t>
            </a:r>
            <a:r>
              <a:rPr lang="en-US" altLang="zh-CN" sz="2000" b="0" kern="100" dirty="0">
                <a:effectLst/>
                <a:latin typeface="微软雅黑" panose="020B0503020204020204" pitchFamily="34" charset="-122"/>
                <a:ea typeface="微软雅黑" panose="020B0503020204020204" pitchFamily="34" charset="-122"/>
                <a:cs typeface="Times New Roman" panose="02020603050405020304" pitchFamily="18" charset="0"/>
              </a:rPr>
              <a:t>5-1</a:t>
            </a:r>
            <a:r>
              <a:rPr lang="zh-CN" altLang="zh-CN" sz="2000" b="0" kern="100" dirty="0">
                <a:effectLst/>
                <a:latin typeface="微软雅黑" panose="020B0503020204020204" pitchFamily="34" charset="-122"/>
                <a:ea typeface="微软雅黑" panose="020B0503020204020204" pitchFamily="34" charset="-122"/>
                <a:cs typeface="Times New Roman" panose="02020603050405020304" pitchFamily="18" charset="0"/>
              </a:rPr>
              <a:t>所示</a:t>
            </a:r>
            <a:r>
              <a:rPr lang="zh-CN" altLang="zh-CN" sz="2000" b="0" kern="100" dirty="0" smtClean="0">
                <a:effectLst/>
                <a:latin typeface="微软雅黑" panose="020B0503020204020204" pitchFamily="34" charset="-122"/>
                <a:ea typeface="微软雅黑" panose="020B0503020204020204" pitchFamily="34" charset="-122"/>
                <a:cs typeface="Times New Roman" panose="02020603050405020304" pitchFamily="18" charset="0"/>
              </a:rPr>
              <a:t>。要求</a:t>
            </a:r>
            <a:r>
              <a:rPr lang="zh-CN" altLang="zh-CN" sz="2000" b="0" kern="100" dirty="0">
                <a:effectLst/>
                <a:latin typeface="微软雅黑" panose="020B0503020204020204" pitchFamily="34" charset="-122"/>
                <a:ea typeface="微软雅黑" panose="020B0503020204020204" pitchFamily="34" charset="-122"/>
                <a:cs typeface="Times New Roman" panose="02020603050405020304" pitchFamily="18" charset="0"/>
              </a:rPr>
              <a:t>：计算筹资总额分界点；计算各组筹资总额范围的边际资本成本。</a:t>
            </a:r>
          </a:p>
        </p:txBody>
      </p:sp>
      <p:sp>
        <p:nvSpPr>
          <p:cNvPr id="6" name="Rectangle 10"/>
          <p:cNvSpPr>
            <a:spLocks noChangeArrowheads="1"/>
          </p:cNvSpPr>
          <p:nvPr/>
        </p:nvSpPr>
        <p:spPr bwMode="gray">
          <a:xfrm>
            <a:off x="1907704" y="123478"/>
            <a:ext cx="6019800" cy="5726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r>
              <a:rPr lang="zh-CN" altLang="en-US" sz="3600" dirty="0" smtClean="0">
                <a:solidFill>
                  <a:srgbClr val="0000FF"/>
                </a:solidFill>
                <a:latin typeface="华文行楷" pitchFamily="2" charset="-122"/>
                <a:ea typeface="华文行楷" pitchFamily="2" charset="-122"/>
              </a:rPr>
              <a:t>（四）边际</a:t>
            </a:r>
            <a:r>
              <a:rPr lang="zh-CN" altLang="en-US" sz="3600" dirty="0">
                <a:solidFill>
                  <a:srgbClr val="0000FF"/>
                </a:solidFill>
                <a:latin typeface="华文行楷" pitchFamily="2" charset="-122"/>
                <a:ea typeface="华文行楷" pitchFamily="2" charset="-122"/>
              </a:rPr>
              <a:t>资本成本</a:t>
            </a:r>
          </a:p>
        </p:txBody>
      </p:sp>
      <p:graphicFrame>
        <p:nvGraphicFramePr>
          <p:cNvPr id="4" name="表格 3"/>
          <p:cNvGraphicFramePr>
            <a:graphicFrameLocks noGrp="1"/>
          </p:cNvGraphicFramePr>
          <p:nvPr>
            <p:extLst>
              <p:ext uri="{D42A27DB-BD31-4B8C-83A1-F6EECF244321}">
                <p14:modId xmlns:p14="http://schemas.microsoft.com/office/powerpoint/2010/main" val="3586060379"/>
              </p:ext>
            </p:extLst>
          </p:nvPr>
        </p:nvGraphicFramePr>
        <p:xfrm>
          <a:off x="1007600" y="2787774"/>
          <a:ext cx="6984000" cy="2133807"/>
        </p:xfrm>
        <a:graphic>
          <a:graphicData uri="http://schemas.openxmlformats.org/drawingml/2006/table">
            <a:tbl>
              <a:tblPr firstRow="1" firstCol="1" bandRow="1"/>
              <a:tblGrid>
                <a:gridCol w="1824787">
                  <a:extLst>
                    <a:ext uri="{9D8B030D-6E8A-4147-A177-3AD203B41FA5}">
                      <a16:colId xmlns:a16="http://schemas.microsoft.com/office/drawing/2014/main" val="3239291106"/>
                    </a:ext>
                  </a:extLst>
                </a:gridCol>
                <a:gridCol w="1658903">
                  <a:extLst>
                    <a:ext uri="{9D8B030D-6E8A-4147-A177-3AD203B41FA5}">
                      <a16:colId xmlns:a16="http://schemas.microsoft.com/office/drawing/2014/main" val="2008690442"/>
                    </a:ext>
                  </a:extLst>
                </a:gridCol>
                <a:gridCol w="1824787">
                  <a:extLst>
                    <a:ext uri="{9D8B030D-6E8A-4147-A177-3AD203B41FA5}">
                      <a16:colId xmlns:a16="http://schemas.microsoft.com/office/drawing/2014/main" val="2287613342"/>
                    </a:ext>
                  </a:extLst>
                </a:gridCol>
                <a:gridCol w="1675523">
                  <a:extLst>
                    <a:ext uri="{9D8B030D-6E8A-4147-A177-3AD203B41FA5}">
                      <a16:colId xmlns:a16="http://schemas.microsoft.com/office/drawing/2014/main" val="2812808294"/>
                    </a:ext>
                  </a:extLst>
                </a:gridCol>
              </a:tblGrid>
              <a:tr h="670767">
                <a:tc>
                  <a:txBody>
                    <a:bodyPr/>
                    <a:lstStyle/>
                    <a:p>
                      <a:pPr algn="ctr">
                        <a:spcAft>
                          <a:spcPts val="0"/>
                        </a:spcAft>
                      </a:pPr>
                      <a:r>
                        <a:rPr lang="zh-CN" sz="1600" b="0" kern="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筹资方式</a:t>
                      </a:r>
                      <a:endParaRPr lang="zh-CN" sz="1600" b="0" kern="1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600" b="0" kern="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最佳资本结构（</a:t>
                      </a:r>
                      <a:r>
                        <a:rPr lang="en-US" sz="1600" b="0" kern="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lang="zh-CN" sz="1600" b="0" kern="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endParaRPr lang="zh-CN" sz="1600" b="0" kern="1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600" b="0" kern="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追加筹资的数额范围（万元）</a:t>
                      </a:r>
                      <a:endParaRPr lang="zh-CN" sz="1600" b="0"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600" b="0" kern="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个别资本成本（</a:t>
                      </a:r>
                      <a:r>
                        <a:rPr lang="en-US" sz="1600" b="0" kern="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lang="zh-CN" sz="1600" b="0" kern="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endParaRPr lang="zh-CN" sz="1600" b="0"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41106860"/>
                  </a:ext>
                </a:extLst>
              </a:tr>
              <a:tr h="242205">
                <a:tc rowSpan="3">
                  <a:txBody>
                    <a:bodyPr/>
                    <a:lstStyle/>
                    <a:p>
                      <a:pPr algn="ctr">
                        <a:spcAft>
                          <a:spcPts val="0"/>
                        </a:spcAft>
                      </a:pPr>
                      <a:r>
                        <a:rPr lang="zh-CN" sz="1600" b="0" kern="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长期借款</a:t>
                      </a:r>
                      <a:endParaRPr lang="zh-CN" sz="1600" b="0"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3">
                  <a:txBody>
                    <a:bodyPr/>
                    <a:lstStyle/>
                    <a:p>
                      <a:pPr algn="ctr">
                        <a:spcAft>
                          <a:spcPts val="0"/>
                        </a:spcAft>
                      </a:pPr>
                      <a:r>
                        <a:rPr lang="en-US" sz="1600" b="0" kern="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40</a:t>
                      </a:r>
                      <a:endParaRPr lang="zh-CN" sz="1600" b="0"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b="0" kern="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0</a:t>
                      </a:r>
                      <a:r>
                        <a:rPr lang="zh-CN" sz="1600" b="0" kern="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lang="en-US" sz="1600" b="0" kern="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10</a:t>
                      </a:r>
                      <a:endParaRPr lang="zh-CN" sz="1600" b="0"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b="0" kern="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5</a:t>
                      </a:r>
                      <a:endParaRPr lang="zh-CN" sz="1600" b="0"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77690135"/>
                  </a:ext>
                </a:extLst>
              </a:tr>
              <a:tr h="242205">
                <a:tc vMerge="1">
                  <a:txBody>
                    <a:bodyPr/>
                    <a:lstStyle/>
                    <a:p>
                      <a:endParaRPr lang="zh-CN" altLang="en-US"/>
                    </a:p>
                  </a:txBody>
                  <a:tcPr/>
                </a:tc>
                <a:tc vMerge="1">
                  <a:txBody>
                    <a:bodyPr/>
                    <a:lstStyle/>
                    <a:p>
                      <a:endParaRPr lang="zh-CN" altLang="en-US"/>
                    </a:p>
                  </a:txBody>
                  <a:tcPr/>
                </a:tc>
                <a:tc>
                  <a:txBody>
                    <a:bodyPr/>
                    <a:lstStyle/>
                    <a:p>
                      <a:pPr algn="ctr">
                        <a:spcAft>
                          <a:spcPts val="0"/>
                        </a:spcAft>
                      </a:pPr>
                      <a:r>
                        <a:rPr lang="en-US" sz="1600" b="0" kern="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10</a:t>
                      </a:r>
                      <a:r>
                        <a:rPr lang="zh-CN" sz="1600" b="0" kern="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lang="en-US" sz="1600" b="0" kern="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50</a:t>
                      </a:r>
                      <a:endParaRPr lang="zh-CN" sz="1600" b="0"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b="0" kern="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6</a:t>
                      </a:r>
                      <a:endParaRPr lang="zh-CN" sz="1600" b="0"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03411650"/>
                  </a:ext>
                </a:extLst>
              </a:tr>
              <a:tr h="242205">
                <a:tc vMerge="1">
                  <a:txBody>
                    <a:bodyPr/>
                    <a:lstStyle/>
                    <a:p>
                      <a:endParaRPr lang="zh-CN" altLang="en-US"/>
                    </a:p>
                  </a:txBody>
                  <a:tcPr/>
                </a:tc>
                <a:tc vMerge="1">
                  <a:txBody>
                    <a:bodyPr/>
                    <a:lstStyle/>
                    <a:p>
                      <a:endParaRPr lang="zh-CN" altLang="en-US"/>
                    </a:p>
                  </a:txBody>
                  <a:tcPr/>
                </a:tc>
                <a:tc>
                  <a:txBody>
                    <a:bodyPr/>
                    <a:lstStyle/>
                    <a:p>
                      <a:pPr algn="ctr">
                        <a:spcAft>
                          <a:spcPts val="0"/>
                        </a:spcAft>
                      </a:pPr>
                      <a:r>
                        <a:rPr lang="en-US" sz="1600" b="0" kern="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50</a:t>
                      </a:r>
                      <a:r>
                        <a:rPr lang="zh-CN" sz="1600" b="0" kern="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以上</a:t>
                      </a:r>
                      <a:endParaRPr lang="zh-CN" sz="1600" b="0"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b="0" kern="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7</a:t>
                      </a:r>
                      <a:endParaRPr lang="zh-CN" sz="1600" b="0"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63159339"/>
                  </a:ext>
                </a:extLst>
              </a:tr>
              <a:tr h="242205">
                <a:tc rowSpan="3">
                  <a:txBody>
                    <a:bodyPr/>
                    <a:lstStyle/>
                    <a:p>
                      <a:pPr algn="ctr">
                        <a:spcAft>
                          <a:spcPts val="0"/>
                        </a:spcAft>
                      </a:pPr>
                      <a:r>
                        <a:rPr lang="zh-CN" sz="1600" b="0" kern="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普通股</a:t>
                      </a:r>
                      <a:endParaRPr lang="zh-CN" sz="1600" b="0"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3">
                  <a:txBody>
                    <a:bodyPr/>
                    <a:lstStyle/>
                    <a:p>
                      <a:pPr algn="ctr">
                        <a:spcAft>
                          <a:spcPts val="0"/>
                        </a:spcAft>
                      </a:pPr>
                      <a:r>
                        <a:rPr lang="en-US" sz="1600" b="0" kern="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60</a:t>
                      </a:r>
                      <a:endParaRPr lang="zh-CN" sz="1600" b="0"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b="0" kern="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0</a:t>
                      </a:r>
                      <a:r>
                        <a:rPr lang="zh-CN" sz="1600" b="0" kern="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lang="en-US" sz="1600" b="0" kern="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30</a:t>
                      </a:r>
                      <a:endParaRPr lang="zh-CN" sz="1600" b="0"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b="0" kern="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10</a:t>
                      </a:r>
                      <a:endParaRPr lang="zh-CN" sz="1600" b="0"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50300674"/>
                  </a:ext>
                </a:extLst>
              </a:tr>
              <a:tr h="242205">
                <a:tc vMerge="1">
                  <a:txBody>
                    <a:bodyPr/>
                    <a:lstStyle/>
                    <a:p>
                      <a:endParaRPr lang="zh-CN" altLang="en-US"/>
                    </a:p>
                  </a:txBody>
                  <a:tcPr/>
                </a:tc>
                <a:tc vMerge="1">
                  <a:txBody>
                    <a:bodyPr/>
                    <a:lstStyle/>
                    <a:p>
                      <a:endParaRPr lang="zh-CN" altLang="en-US"/>
                    </a:p>
                  </a:txBody>
                  <a:tcPr/>
                </a:tc>
                <a:tc>
                  <a:txBody>
                    <a:bodyPr/>
                    <a:lstStyle/>
                    <a:p>
                      <a:pPr algn="ctr">
                        <a:spcAft>
                          <a:spcPts val="0"/>
                        </a:spcAft>
                      </a:pPr>
                      <a:r>
                        <a:rPr lang="en-US" sz="1600" b="0" kern="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30</a:t>
                      </a:r>
                      <a:r>
                        <a:rPr lang="zh-CN" sz="1600" b="0" kern="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lang="en-US" sz="1600" b="0" kern="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60</a:t>
                      </a:r>
                      <a:endParaRPr lang="zh-CN" sz="1600" b="0"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b="0" kern="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11</a:t>
                      </a:r>
                      <a:endParaRPr lang="zh-CN" sz="1600" b="0"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59003577"/>
                  </a:ext>
                </a:extLst>
              </a:tr>
              <a:tr h="242205">
                <a:tc vMerge="1">
                  <a:txBody>
                    <a:bodyPr/>
                    <a:lstStyle/>
                    <a:p>
                      <a:endParaRPr lang="zh-CN" altLang="en-US"/>
                    </a:p>
                  </a:txBody>
                  <a:tcPr/>
                </a:tc>
                <a:tc vMerge="1">
                  <a:txBody>
                    <a:bodyPr/>
                    <a:lstStyle/>
                    <a:p>
                      <a:endParaRPr lang="zh-CN" altLang="en-US"/>
                    </a:p>
                  </a:txBody>
                  <a:tcPr/>
                </a:tc>
                <a:tc>
                  <a:txBody>
                    <a:bodyPr/>
                    <a:lstStyle/>
                    <a:p>
                      <a:pPr algn="ctr">
                        <a:spcAft>
                          <a:spcPts val="0"/>
                        </a:spcAft>
                      </a:pPr>
                      <a:r>
                        <a:rPr lang="en-US" sz="1600" b="0" kern="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60</a:t>
                      </a:r>
                      <a:r>
                        <a:rPr lang="zh-CN" sz="1600" b="0" kern="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以上</a:t>
                      </a:r>
                      <a:endParaRPr lang="zh-CN" sz="1600" b="0"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b="0" kern="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12</a:t>
                      </a:r>
                      <a:endParaRPr lang="zh-CN" sz="1600" b="0" kern="1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60416995"/>
                  </a:ext>
                </a:extLst>
              </a:tr>
            </a:tbl>
          </a:graphicData>
        </a:graphic>
      </p:graphicFrame>
      <p:sp>
        <p:nvSpPr>
          <p:cNvPr id="8" name="矩形 7"/>
          <p:cNvSpPr/>
          <p:nvPr/>
        </p:nvSpPr>
        <p:spPr>
          <a:xfrm>
            <a:off x="2350238" y="2397344"/>
            <a:ext cx="4443524" cy="348813"/>
          </a:xfrm>
          <a:prstGeom prst="rect">
            <a:avLst/>
          </a:prstGeom>
        </p:spPr>
        <p:txBody>
          <a:bodyPr wrap="none">
            <a:spAutoFit/>
          </a:bodyPr>
          <a:lstStyle/>
          <a:p>
            <a:pPr indent="334645" algn="just">
              <a:lnSpc>
                <a:spcPts val="2000"/>
              </a:lnSpc>
              <a:spcAft>
                <a:spcPts val="0"/>
              </a:spcAft>
            </a:pPr>
            <a:r>
              <a:rPr lang="zh-CN" altLang="zh-CN" sz="1800" b="0" kern="100" dirty="0">
                <a:latin typeface="微软雅黑" panose="020B0503020204020204" pitchFamily="34" charset="-122"/>
                <a:ea typeface="微软雅黑" panose="020B0503020204020204" pitchFamily="34" charset="-122"/>
                <a:cs typeface="Times New Roman" panose="02020603050405020304" pitchFamily="18" charset="0"/>
              </a:rPr>
              <a:t>表</a:t>
            </a:r>
            <a:r>
              <a:rPr lang="en-US" altLang="zh-CN" sz="1800" b="0" kern="100" dirty="0">
                <a:latin typeface="微软雅黑" panose="020B0503020204020204" pitchFamily="34" charset="-122"/>
                <a:ea typeface="微软雅黑" panose="020B0503020204020204" pitchFamily="34" charset="-122"/>
                <a:cs typeface="Times New Roman" panose="02020603050405020304" pitchFamily="18" charset="0"/>
              </a:rPr>
              <a:t>5-1       </a:t>
            </a:r>
            <a:r>
              <a:rPr lang="zh-CN" altLang="zh-CN" sz="1800" b="0" kern="100" dirty="0" smtClean="0">
                <a:latin typeface="微软雅黑" panose="020B0503020204020204" pitchFamily="34" charset="-122"/>
                <a:ea typeface="微软雅黑" panose="020B0503020204020204" pitchFamily="34" charset="-122"/>
                <a:cs typeface="Times New Roman" panose="02020603050405020304" pitchFamily="18" charset="0"/>
              </a:rPr>
              <a:t>永</a:t>
            </a:r>
            <a:r>
              <a:rPr lang="zh-CN" altLang="zh-CN" sz="1800" b="0" kern="100" dirty="0">
                <a:latin typeface="微软雅黑" panose="020B0503020204020204" pitchFamily="34" charset="-122"/>
                <a:ea typeface="微软雅黑" panose="020B0503020204020204" pitchFamily="34" charset="-122"/>
                <a:cs typeface="Times New Roman" panose="02020603050405020304" pitchFamily="18" charset="0"/>
              </a:rPr>
              <a:t>和公司追加筹资相关资料</a:t>
            </a:r>
            <a:endParaRPr lang="zh-CN" altLang="zh-CN" sz="1800" b="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spTree>
    <p:extLst>
      <p:ext uri="{BB962C8B-B14F-4D97-AF65-F5344CB8AC3E}">
        <p14:creationId xmlns:p14="http://schemas.microsoft.com/office/powerpoint/2010/main" val="10539672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AAC52FA-5D3F-29D5-C43C-49BDF6CEA343}"/>
              </a:ext>
            </a:extLst>
          </p:cNvPr>
          <p:cNvSpPr>
            <a:spLocks noGrp="1"/>
          </p:cNvSpPr>
          <p:nvPr>
            <p:ph type="title"/>
          </p:nvPr>
        </p:nvSpPr>
        <p:spPr/>
        <p:txBody>
          <a:bodyPr/>
          <a:lstStyle/>
          <a:p>
            <a:pPr algn="l"/>
            <a:r>
              <a:rPr lang="zh-CN" altLang="en-US" dirty="0"/>
              <a:t>解析</a:t>
            </a:r>
          </a:p>
        </p:txBody>
      </p:sp>
      <p:sp>
        <p:nvSpPr>
          <p:cNvPr id="5" name="文本框 4">
            <a:extLst>
              <a:ext uri="{FF2B5EF4-FFF2-40B4-BE49-F238E27FC236}">
                <a16:creationId xmlns:a16="http://schemas.microsoft.com/office/drawing/2014/main" id="{4A707AC1-408B-A79C-1207-1C3488D30316}"/>
              </a:ext>
            </a:extLst>
          </p:cNvPr>
          <p:cNvSpPr txBox="1"/>
          <p:nvPr/>
        </p:nvSpPr>
        <p:spPr>
          <a:xfrm>
            <a:off x="179512" y="867365"/>
            <a:ext cx="8784976" cy="1200329"/>
          </a:xfrm>
          <a:prstGeom prst="rect">
            <a:avLst/>
          </a:prstGeom>
          <a:noFill/>
        </p:spPr>
        <p:txBody>
          <a:bodyPr wrap="square">
            <a:spAutoFit/>
          </a:bodyPr>
          <a:lstStyle/>
          <a:p>
            <a:r>
              <a:rPr lang="zh-CN" altLang="en-US" sz="1800" dirty="0"/>
              <a:t>第一步，确定永和公司最佳资本结构。根据所给资料，该公司最佳资本结构为：长期借款为</a:t>
            </a:r>
            <a:r>
              <a:rPr lang="en-US" altLang="zh-CN" sz="1800" dirty="0"/>
              <a:t>40%</a:t>
            </a:r>
            <a:r>
              <a:rPr lang="zh-CN" altLang="en-US" sz="1800" dirty="0"/>
              <a:t>，普通股为</a:t>
            </a:r>
            <a:r>
              <a:rPr lang="en-US" altLang="zh-CN" sz="1800" dirty="0"/>
              <a:t>60%</a:t>
            </a:r>
            <a:r>
              <a:rPr lang="zh-CN" altLang="en-US" sz="1800" dirty="0"/>
              <a:t>。</a:t>
            </a:r>
          </a:p>
          <a:p>
            <a:r>
              <a:rPr lang="zh-CN" altLang="en-US" sz="1800" dirty="0"/>
              <a:t>第二步，确定永和公司各种个别资本成本。如表</a:t>
            </a:r>
            <a:r>
              <a:rPr lang="en-US" altLang="zh-CN" sz="1800" dirty="0"/>
              <a:t>5-1</a:t>
            </a:r>
            <a:r>
              <a:rPr lang="zh-CN" altLang="en-US" sz="1800" dirty="0"/>
              <a:t>所示。</a:t>
            </a:r>
          </a:p>
          <a:p>
            <a:r>
              <a:rPr lang="zh-CN" altLang="en-US" sz="1800" dirty="0"/>
              <a:t>第三步，计算筹资总额分界点以及确定相应的筹资范围。</a:t>
            </a:r>
          </a:p>
        </p:txBody>
      </p:sp>
      <p:pic>
        <p:nvPicPr>
          <p:cNvPr id="7" name="图片 6">
            <a:extLst>
              <a:ext uri="{FF2B5EF4-FFF2-40B4-BE49-F238E27FC236}">
                <a16:creationId xmlns:a16="http://schemas.microsoft.com/office/drawing/2014/main" id="{FF017EC5-57BF-2F84-4795-157594358397}"/>
              </a:ext>
            </a:extLst>
          </p:cNvPr>
          <p:cNvPicPr>
            <a:picLocks noChangeAspect="1"/>
          </p:cNvPicPr>
          <p:nvPr/>
        </p:nvPicPr>
        <p:blipFill>
          <a:blip r:embed="rId2"/>
          <a:stretch>
            <a:fillRect/>
          </a:stretch>
        </p:blipFill>
        <p:spPr>
          <a:xfrm>
            <a:off x="251520" y="2067694"/>
            <a:ext cx="8208911" cy="2664296"/>
          </a:xfrm>
          <a:prstGeom prst="rect">
            <a:avLst/>
          </a:prstGeom>
        </p:spPr>
      </p:pic>
    </p:spTree>
    <p:extLst>
      <p:ext uri="{BB962C8B-B14F-4D97-AF65-F5344CB8AC3E}">
        <p14:creationId xmlns:p14="http://schemas.microsoft.com/office/powerpoint/2010/main" val="77071213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D782C4B-49C7-D11C-C039-1CDD7784274B}"/>
              </a:ext>
            </a:extLst>
          </p:cNvPr>
          <p:cNvSpPr>
            <a:spLocks noGrp="1"/>
          </p:cNvSpPr>
          <p:nvPr>
            <p:ph type="title"/>
          </p:nvPr>
        </p:nvSpPr>
        <p:spPr/>
        <p:txBody>
          <a:bodyPr/>
          <a:lstStyle/>
          <a:p>
            <a:pPr algn="l"/>
            <a:r>
              <a:rPr lang="zh-CN" altLang="en-US" dirty="0"/>
              <a:t>解析</a:t>
            </a:r>
          </a:p>
        </p:txBody>
      </p:sp>
      <p:sp>
        <p:nvSpPr>
          <p:cNvPr id="5" name="文本框 4">
            <a:extLst>
              <a:ext uri="{FF2B5EF4-FFF2-40B4-BE49-F238E27FC236}">
                <a16:creationId xmlns:a16="http://schemas.microsoft.com/office/drawing/2014/main" id="{DBE525B8-3EB9-1945-9F1B-FC8C9A7221DC}"/>
              </a:ext>
            </a:extLst>
          </p:cNvPr>
          <p:cNvSpPr txBox="1"/>
          <p:nvPr/>
        </p:nvSpPr>
        <p:spPr>
          <a:xfrm>
            <a:off x="215516" y="814970"/>
            <a:ext cx="8568952" cy="1077218"/>
          </a:xfrm>
          <a:prstGeom prst="rect">
            <a:avLst/>
          </a:prstGeom>
          <a:noFill/>
        </p:spPr>
        <p:txBody>
          <a:bodyPr wrap="square">
            <a:spAutoFit/>
          </a:bodyPr>
          <a:lstStyle/>
          <a:p>
            <a:r>
              <a:rPr lang="zh-CN" altLang="en-US" sz="1600" dirty="0"/>
              <a:t>第四步，计算各个筹资范围内的边际资本成本。按筹资分界点大小对筹资总额顺序重新分组排序，可以得到五组新的筹资总额范围：</a:t>
            </a:r>
            <a:r>
              <a:rPr lang="en-US" altLang="zh-CN" sz="1600" dirty="0"/>
              <a:t>0</a:t>
            </a:r>
            <a:r>
              <a:rPr lang="zh-CN" altLang="en-US" sz="1600" dirty="0"/>
              <a:t>～</a:t>
            </a:r>
            <a:r>
              <a:rPr lang="en-US" altLang="zh-CN" sz="1600" dirty="0"/>
              <a:t>25</a:t>
            </a:r>
            <a:r>
              <a:rPr lang="zh-CN" altLang="en-US" sz="1600" dirty="0"/>
              <a:t>万元；</a:t>
            </a:r>
            <a:r>
              <a:rPr lang="en-US" altLang="zh-CN" sz="1600" dirty="0"/>
              <a:t>25</a:t>
            </a:r>
            <a:r>
              <a:rPr lang="zh-CN" altLang="en-US" sz="1600" dirty="0"/>
              <a:t>～</a:t>
            </a:r>
            <a:r>
              <a:rPr lang="en-US" altLang="zh-CN" sz="1600" dirty="0"/>
              <a:t>50</a:t>
            </a:r>
            <a:r>
              <a:rPr lang="zh-CN" altLang="en-US" sz="1600" dirty="0"/>
              <a:t>万元；</a:t>
            </a:r>
            <a:r>
              <a:rPr lang="en-US" altLang="zh-CN" sz="1600" dirty="0"/>
              <a:t>50</a:t>
            </a:r>
            <a:r>
              <a:rPr lang="zh-CN" altLang="en-US" sz="1600" dirty="0"/>
              <a:t>～</a:t>
            </a:r>
            <a:r>
              <a:rPr lang="en-US" altLang="zh-CN" sz="1600" dirty="0"/>
              <a:t>100</a:t>
            </a:r>
            <a:r>
              <a:rPr lang="zh-CN" altLang="en-US" sz="1600" dirty="0"/>
              <a:t>万元；</a:t>
            </a:r>
            <a:r>
              <a:rPr lang="en-US" altLang="zh-CN" sz="1600" dirty="0"/>
              <a:t>100</a:t>
            </a:r>
            <a:r>
              <a:rPr lang="zh-CN" altLang="en-US" sz="1600" dirty="0"/>
              <a:t>～</a:t>
            </a:r>
            <a:r>
              <a:rPr lang="en-US" altLang="zh-CN" sz="1600" dirty="0"/>
              <a:t>125</a:t>
            </a:r>
            <a:r>
              <a:rPr lang="zh-CN" altLang="en-US" sz="1600" dirty="0"/>
              <a:t>万元；</a:t>
            </a:r>
            <a:r>
              <a:rPr lang="en-US" altLang="zh-CN" sz="1600" dirty="0"/>
              <a:t>125</a:t>
            </a:r>
            <a:r>
              <a:rPr lang="zh-CN" altLang="en-US" sz="1600" dirty="0"/>
              <a:t>万元以上。根据这五组筹资总额范围分别计算其各自的加权平均资本成本，即可以得到各种筹资总额范围的边际资本成本。其计算过程如表</a:t>
            </a:r>
            <a:r>
              <a:rPr lang="en-US" altLang="zh-CN" sz="1600" dirty="0"/>
              <a:t>5-3</a:t>
            </a:r>
            <a:r>
              <a:rPr lang="zh-CN" altLang="en-US" sz="1600" dirty="0"/>
              <a:t>所示。</a:t>
            </a:r>
          </a:p>
        </p:txBody>
      </p:sp>
      <p:pic>
        <p:nvPicPr>
          <p:cNvPr id="7" name="图片 6">
            <a:extLst>
              <a:ext uri="{FF2B5EF4-FFF2-40B4-BE49-F238E27FC236}">
                <a16:creationId xmlns:a16="http://schemas.microsoft.com/office/drawing/2014/main" id="{F382522D-13F0-3098-3835-4678155C4B80}"/>
              </a:ext>
            </a:extLst>
          </p:cNvPr>
          <p:cNvPicPr>
            <a:picLocks noChangeAspect="1"/>
          </p:cNvPicPr>
          <p:nvPr/>
        </p:nvPicPr>
        <p:blipFill>
          <a:blip r:embed="rId2"/>
          <a:stretch>
            <a:fillRect/>
          </a:stretch>
        </p:blipFill>
        <p:spPr>
          <a:xfrm>
            <a:off x="323528" y="1892188"/>
            <a:ext cx="8352928" cy="3231307"/>
          </a:xfrm>
          <a:prstGeom prst="rect">
            <a:avLst/>
          </a:prstGeom>
        </p:spPr>
      </p:pic>
    </p:spTree>
    <p:extLst>
      <p:ext uri="{BB962C8B-B14F-4D97-AF65-F5344CB8AC3E}">
        <p14:creationId xmlns:p14="http://schemas.microsoft.com/office/powerpoint/2010/main" val="361097818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0"/>
          <p:cNvSpPr>
            <a:spLocks noChangeArrowheads="1"/>
          </p:cNvSpPr>
          <p:nvPr/>
        </p:nvSpPr>
        <p:spPr bwMode="gray">
          <a:xfrm>
            <a:off x="2195736" y="149806"/>
            <a:ext cx="6019800" cy="5726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r>
              <a:rPr lang="zh-CN" altLang="en-US" sz="3600" b="0" dirty="0" smtClean="0">
                <a:solidFill>
                  <a:srgbClr val="FF0000"/>
                </a:solidFill>
                <a:latin typeface="华文行楷" pitchFamily="2" charset="-122"/>
                <a:ea typeface="华文行楷" pitchFamily="2" charset="-122"/>
              </a:rPr>
              <a:t>现场演练题</a:t>
            </a:r>
            <a:endParaRPr lang="zh-CN" altLang="en-US" sz="3600" b="0" dirty="0">
              <a:solidFill>
                <a:srgbClr val="FF0000"/>
              </a:solidFill>
              <a:latin typeface="华文行楷" pitchFamily="2" charset="-122"/>
              <a:ea typeface="华文行楷" pitchFamily="2" charset="-122"/>
            </a:endParaRPr>
          </a:p>
        </p:txBody>
      </p:sp>
      <p:graphicFrame>
        <p:nvGraphicFramePr>
          <p:cNvPr id="2" name="表格 1"/>
          <p:cNvGraphicFramePr>
            <a:graphicFrameLocks noGrp="1"/>
          </p:cNvGraphicFramePr>
          <p:nvPr>
            <p:extLst>
              <p:ext uri="{D42A27DB-BD31-4B8C-83A1-F6EECF244321}">
                <p14:modId xmlns:p14="http://schemas.microsoft.com/office/powerpoint/2010/main" val="1641597903"/>
              </p:ext>
            </p:extLst>
          </p:nvPr>
        </p:nvGraphicFramePr>
        <p:xfrm>
          <a:off x="539553" y="2055996"/>
          <a:ext cx="8280038" cy="2684160"/>
        </p:xfrm>
        <a:graphic>
          <a:graphicData uri="http://schemas.openxmlformats.org/drawingml/2006/table">
            <a:tbl>
              <a:tblPr firstRow="1" bandRow="1">
                <a:tableStyleId>{5C22544A-7EE6-4342-B048-85BDC9FD1C3A}</a:tableStyleId>
              </a:tblPr>
              <a:tblGrid>
                <a:gridCol w="1944131">
                  <a:extLst>
                    <a:ext uri="{9D8B030D-6E8A-4147-A177-3AD203B41FA5}">
                      <a16:colId xmlns:a16="http://schemas.microsoft.com/office/drawing/2014/main" val="20000"/>
                    </a:ext>
                  </a:extLst>
                </a:gridCol>
                <a:gridCol w="1944131">
                  <a:extLst>
                    <a:ext uri="{9D8B030D-6E8A-4147-A177-3AD203B41FA5}">
                      <a16:colId xmlns:a16="http://schemas.microsoft.com/office/drawing/2014/main" val="20001"/>
                    </a:ext>
                  </a:extLst>
                </a:gridCol>
                <a:gridCol w="2231381">
                  <a:extLst>
                    <a:ext uri="{9D8B030D-6E8A-4147-A177-3AD203B41FA5}">
                      <a16:colId xmlns:a16="http://schemas.microsoft.com/office/drawing/2014/main" val="20002"/>
                    </a:ext>
                  </a:extLst>
                </a:gridCol>
                <a:gridCol w="2160395">
                  <a:extLst>
                    <a:ext uri="{9D8B030D-6E8A-4147-A177-3AD203B41FA5}">
                      <a16:colId xmlns:a16="http://schemas.microsoft.com/office/drawing/2014/main" val="20003"/>
                    </a:ext>
                  </a:extLst>
                </a:gridCol>
              </a:tblGrid>
              <a:tr h="446736">
                <a:tc>
                  <a:txBody>
                    <a:bodyPr/>
                    <a:lstStyle/>
                    <a:p>
                      <a:pPr algn="ctr">
                        <a:lnSpc>
                          <a:spcPct val="150000"/>
                        </a:lnSpc>
                        <a:spcAft>
                          <a:spcPts val="0"/>
                        </a:spcAft>
                      </a:pPr>
                      <a:r>
                        <a:rPr lang="zh-CN" sz="1600" b="1" kern="100" dirty="0">
                          <a:effectLst/>
                        </a:rPr>
                        <a:t>筹资方式</a:t>
                      </a:r>
                      <a:endParaRPr lang="zh-CN" sz="1600" b="1" kern="100" dirty="0">
                        <a:effectLst/>
                        <a:latin typeface="等线"/>
                        <a:ea typeface="等线"/>
                        <a:cs typeface="Times New Roman"/>
                      </a:endParaRPr>
                    </a:p>
                  </a:txBody>
                  <a:tcPr marL="9525" marR="9525" marT="7144" marB="0" anchor="ctr"/>
                </a:tc>
                <a:tc>
                  <a:txBody>
                    <a:bodyPr/>
                    <a:lstStyle/>
                    <a:p>
                      <a:pPr algn="ctr">
                        <a:lnSpc>
                          <a:spcPct val="150000"/>
                        </a:lnSpc>
                        <a:spcAft>
                          <a:spcPts val="0"/>
                        </a:spcAft>
                      </a:pPr>
                      <a:r>
                        <a:rPr lang="zh-CN" sz="1600" b="1" kern="100" dirty="0">
                          <a:effectLst/>
                        </a:rPr>
                        <a:t>目标资本结构</a:t>
                      </a:r>
                      <a:r>
                        <a:rPr lang="en-US" sz="1600" b="1" kern="100" dirty="0">
                          <a:effectLst/>
                        </a:rPr>
                        <a:t>(%)</a:t>
                      </a:r>
                      <a:endParaRPr lang="zh-CN" sz="1600" b="1" kern="100" dirty="0">
                        <a:effectLst/>
                        <a:latin typeface="等线"/>
                        <a:ea typeface="等线"/>
                        <a:cs typeface="Times New Roman"/>
                      </a:endParaRPr>
                    </a:p>
                  </a:txBody>
                  <a:tcPr marL="9525" marR="9525" marT="7144" marB="0" anchor="ctr"/>
                </a:tc>
                <a:tc>
                  <a:txBody>
                    <a:bodyPr/>
                    <a:lstStyle/>
                    <a:p>
                      <a:pPr algn="ctr">
                        <a:lnSpc>
                          <a:spcPct val="150000"/>
                        </a:lnSpc>
                        <a:spcAft>
                          <a:spcPts val="0"/>
                        </a:spcAft>
                      </a:pPr>
                      <a:r>
                        <a:rPr lang="zh-CN" sz="1600" b="1" kern="100" dirty="0">
                          <a:effectLst/>
                        </a:rPr>
                        <a:t>新筹资的数额范围</a:t>
                      </a:r>
                      <a:endParaRPr lang="zh-CN" sz="1600" b="1" kern="100" dirty="0">
                        <a:effectLst/>
                        <a:latin typeface="等线"/>
                        <a:ea typeface="等线"/>
                        <a:cs typeface="Times New Roman"/>
                      </a:endParaRPr>
                    </a:p>
                  </a:txBody>
                  <a:tcPr marL="9525" marR="9525" marT="7144" marB="0" anchor="ctr"/>
                </a:tc>
                <a:tc>
                  <a:txBody>
                    <a:bodyPr/>
                    <a:lstStyle/>
                    <a:p>
                      <a:pPr algn="ctr">
                        <a:lnSpc>
                          <a:spcPct val="150000"/>
                        </a:lnSpc>
                        <a:spcAft>
                          <a:spcPts val="0"/>
                        </a:spcAft>
                      </a:pPr>
                      <a:r>
                        <a:rPr lang="zh-CN" sz="1600" b="1" kern="100" dirty="0">
                          <a:effectLst/>
                        </a:rPr>
                        <a:t>资金成本</a:t>
                      </a:r>
                      <a:r>
                        <a:rPr lang="en-US" sz="1600" b="1" kern="100" dirty="0">
                          <a:effectLst/>
                        </a:rPr>
                        <a:t>(%)</a:t>
                      </a:r>
                      <a:endParaRPr lang="zh-CN" sz="1600" b="1" kern="100" dirty="0">
                        <a:effectLst/>
                        <a:latin typeface="等线"/>
                        <a:ea typeface="等线"/>
                        <a:cs typeface="Times New Roman"/>
                      </a:endParaRPr>
                    </a:p>
                  </a:txBody>
                  <a:tcPr marL="9525" marR="9525" marT="7144" marB="0" anchor="ctr"/>
                </a:tc>
                <a:extLst>
                  <a:ext uri="{0D108BD9-81ED-4DB2-BD59-A6C34878D82A}">
                    <a16:rowId xmlns:a16="http://schemas.microsoft.com/office/drawing/2014/main" val="10000"/>
                  </a:ext>
                </a:extLst>
              </a:tr>
              <a:tr h="333544">
                <a:tc rowSpan="3">
                  <a:txBody>
                    <a:bodyPr/>
                    <a:lstStyle/>
                    <a:p>
                      <a:pPr algn="ctr">
                        <a:lnSpc>
                          <a:spcPct val="150000"/>
                        </a:lnSpc>
                        <a:spcAft>
                          <a:spcPts val="0"/>
                        </a:spcAft>
                      </a:pPr>
                      <a:r>
                        <a:rPr lang="zh-CN" sz="1600" b="1" kern="100" dirty="0">
                          <a:effectLst/>
                        </a:rPr>
                        <a:t>长期借款</a:t>
                      </a:r>
                      <a:endParaRPr lang="zh-CN" sz="1600" b="1" kern="100" dirty="0">
                        <a:effectLst/>
                        <a:latin typeface="等线"/>
                        <a:ea typeface="等线"/>
                        <a:cs typeface="Times New Roman"/>
                      </a:endParaRPr>
                    </a:p>
                  </a:txBody>
                  <a:tcPr marL="9525" marR="9525" marT="7144" marB="0" anchor="ctr"/>
                </a:tc>
                <a:tc rowSpan="3">
                  <a:txBody>
                    <a:bodyPr/>
                    <a:lstStyle/>
                    <a:p>
                      <a:pPr indent="457200" algn="ctr">
                        <a:lnSpc>
                          <a:spcPct val="150000"/>
                        </a:lnSpc>
                        <a:spcAft>
                          <a:spcPts val="0"/>
                        </a:spcAft>
                      </a:pPr>
                      <a:r>
                        <a:rPr lang="en-US" sz="1600" b="1" kern="100" dirty="0">
                          <a:effectLst/>
                        </a:rPr>
                        <a:t>30</a:t>
                      </a:r>
                      <a:endParaRPr lang="zh-CN" sz="1600" b="1" kern="100" dirty="0">
                        <a:effectLst/>
                        <a:latin typeface="等线"/>
                        <a:ea typeface="等线"/>
                        <a:cs typeface="Times New Roman"/>
                      </a:endParaRPr>
                    </a:p>
                  </a:txBody>
                  <a:tcPr marL="9525" marR="9525" marT="7144" marB="0" anchor="ctr"/>
                </a:tc>
                <a:tc>
                  <a:txBody>
                    <a:bodyPr/>
                    <a:lstStyle/>
                    <a:p>
                      <a:pPr indent="358140" algn="ctr">
                        <a:lnSpc>
                          <a:spcPct val="150000"/>
                        </a:lnSpc>
                        <a:spcAft>
                          <a:spcPts val="0"/>
                        </a:spcAft>
                      </a:pPr>
                      <a:r>
                        <a:rPr lang="en-US" sz="1600" b="1" kern="100" dirty="0">
                          <a:effectLst/>
                        </a:rPr>
                        <a:t>≤12</a:t>
                      </a:r>
                      <a:r>
                        <a:rPr lang="zh-CN" sz="1600" b="1" kern="100" dirty="0">
                          <a:effectLst/>
                        </a:rPr>
                        <a:t>万元</a:t>
                      </a:r>
                      <a:endParaRPr lang="zh-CN" sz="1600" b="1" kern="100" dirty="0">
                        <a:effectLst/>
                        <a:latin typeface="等线"/>
                        <a:ea typeface="等线"/>
                        <a:cs typeface="Times New Roman"/>
                      </a:endParaRPr>
                    </a:p>
                  </a:txBody>
                  <a:tcPr marL="9525" marR="9525" marT="7144" marB="0" anchor="ctr"/>
                </a:tc>
                <a:tc>
                  <a:txBody>
                    <a:bodyPr/>
                    <a:lstStyle/>
                    <a:p>
                      <a:pPr indent="358140" algn="ctr">
                        <a:lnSpc>
                          <a:spcPct val="150000"/>
                        </a:lnSpc>
                        <a:spcAft>
                          <a:spcPts val="0"/>
                        </a:spcAft>
                      </a:pPr>
                      <a:r>
                        <a:rPr lang="en-US" sz="1600" b="1" kern="100">
                          <a:effectLst/>
                        </a:rPr>
                        <a:t>8</a:t>
                      </a:r>
                      <a:endParaRPr lang="zh-CN" sz="1600" b="1" kern="100">
                        <a:effectLst/>
                        <a:latin typeface="等线"/>
                        <a:ea typeface="等线"/>
                        <a:cs typeface="Times New Roman"/>
                      </a:endParaRPr>
                    </a:p>
                  </a:txBody>
                  <a:tcPr marL="9525" marR="9525" marT="7144" marB="0" anchor="ctr"/>
                </a:tc>
                <a:extLst>
                  <a:ext uri="{0D108BD9-81ED-4DB2-BD59-A6C34878D82A}">
                    <a16:rowId xmlns:a16="http://schemas.microsoft.com/office/drawing/2014/main" val="10001"/>
                  </a:ext>
                </a:extLst>
              </a:tr>
              <a:tr h="333544">
                <a:tc vMerge="1">
                  <a:txBody>
                    <a:bodyPr/>
                    <a:lstStyle/>
                    <a:p>
                      <a:endParaRPr lang="zh-CN" altLang="en-US"/>
                    </a:p>
                  </a:txBody>
                  <a:tcPr/>
                </a:tc>
                <a:tc vMerge="1">
                  <a:txBody>
                    <a:bodyPr/>
                    <a:lstStyle/>
                    <a:p>
                      <a:endParaRPr lang="zh-CN" altLang="en-US"/>
                    </a:p>
                  </a:txBody>
                  <a:tcPr/>
                </a:tc>
                <a:tc>
                  <a:txBody>
                    <a:bodyPr/>
                    <a:lstStyle/>
                    <a:p>
                      <a:pPr indent="358140" algn="ctr">
                        <a:lnSpc>
                          <a:spcPct val="150000"/>
                        </a:lnSpc>
                        <a:spcAft>
                          <a:spcPts val="0"/>
                        </a:spcAft>
                      </a:pPr>
                      <a:r>
                        <a:rPr lang="en-US" sz="1600" b="1" kern="100" dirty="0">
                          <a:effectLst/>
                        </a:rPr>
                        <a:t>12</a:t>
                      </a:r>
                      <a:r>
                        <a:rPr lang="zh-CN" sz="1600" b="1" kern="100" dirty="0">
                          <a:effectLst/>
                        </a:rPr>
                        <a:t>万～</a:t>
                      </a:r>
                      <a:r>
                        <a:rPr lang="en-US" sz="1600" b="1" kern="100" dirty="0">
                          <a:effectLst/>
                        </a:rPr>
                        <a:t>60</a:t>
                      </a:r>
                      <a:r>
                        <a:rPr lang="zh-CN" sz="1600" b="1" kern="100" dirty="0">
                          <a:effectLst/>
                        </a:rPr>
                        <a:t>万元</a:t>
                      </a:r>
                      <a:endParaRPr lang="zh-CN" sz="1600" b="1" kern="100" dirty="0">
                        <a:effectLst/>
                        <a:latin typeface="等线"/>
                        <a:ea typeface="等线"/>
                        <a:cs typeface="Times New Roman"/>
                      </a:endParaRPr>
                    </a:p>
                  </a:txBody>
                  <a:tcPr marL="9525" marR="9525" marT="7144" marB="0" anchor="ctr"/>
                </a:tc>
                <a:tc>
                  <a:txBody>
                    <a:bodyPr/>
                    <a:lstStyle/>
                    <a:p>
                      <a:pPr indent="358140" algn="ctr">
                        <a:lnSpc>
                          <a:spcPct val="150000"/>
                        </a:lnSpc>
                        <a:spcAft>
                          <a:spcPts val="0"/>
                        </a:spcAft>
                      </a:pPr>
                      <a:r>
                        <a:rPr lang="en-US" sz="1600" b="1" kern="100">
                          <a:effectLst/>
                        </a:rPr>
                        <a:t>9</a:t>
                      </a:r>
                      <a:endParaRPr lang="zh-CN" sz="1600" b="1" kern="100">
                        <a:effectLst/>
                        <a:latin typeface="等线"/>
                        <a:ea typeface="等线"/>
                        <a:cs typeface="Times New Roman"/>
                      </a:endParaRPr>
                    </a:p>
                  </a:txBody>
                  <a:tcPr marL="9525" marR="9525" marT="7144" marB="0" anchor="ctr"/>
                </a:tc>
                <a:extLst>
                  <a:ext uri="{0D108BD9-81ED-4DB2-BD59-A6C34878D82A}">
                    <a16:rowId xmlns:a16="http://schemas.microsoft.com/office/drawing/2014/main" val="10002"/>
                  </a:ext>
                </a:extLst>
              </a:tr>
              <a:tr h="333544">
                <a:tc vMerge="1">
                  <a:txBody>
                    <a:bodyPr/>
                    <a:lstStyle/>
                    <a:p>
                      <a:endParaRPr lang="zh-CN" altLang="en-US"/>
                    </a:p>
                  </a:txBody>
                  <a:tcPr/>
                </a:tc>
                <a:tc vMerge="1">
                  <a:txBody>
                    <a:bodyPr/>
                    <a:lstStyle/>
                    <a:p>
                      <a:endParaRPr lang="zh-CN" altLang="en-US"/>
                    </a:p>
                  </a:txBody>
                  <a:tcPr/>
                </a:tc>
                <a:tc>
                  <a:txBody>
                    <a:bodyPr/>
                    <a:lstStyle/>
                    <a:p>
                      <a:pPr indent="358140" algn="ctr">
                        <a:lnSpc>
                          <a:spcPct val="150000"/>
                        </a:lnSpc>
                        <a:spcAft>
                          <a:spcPts val="0"/>
                        </a:spcAft>
                      </a:pPr>
                      <a:r>
                        <a:rPr lang="en-US" sz="1600" b="1" kern="100">
                          <a:effectLst/>
                        </a:rPr>
                        <a:t>&gt;60</a:t>
                      </a:r>
                      <a:r>
                        <a:rPr lang="zh-CN" sz="1600" b="1" kern="100">
                          <a:effectLst/>
                        </a:rPr>
                        <a:t>万元</a:t>
                      </a:r>
                      <a:endParaRPr lang="zh-CN" sz="1600" b="1" kern="100">
                        <a:effectLst/>
                        <a:latin typeface="等线"/>
                        <a:ea typeface="等线"/>
                        <a:cs typeface="Times New Roman"/>
                      </a:endParaRPr>
                    </a:p>
                  </a:txBody>
                  <a:tcPr marL="9525" marR="9525" marT="7144" marB="0" anchor="ctr"/>
                </a:tc>
                <a:tc>
                  <a:txBody>
                    <a:bodyPr/>
                    <a:lstStyle/>
                    <a:p>
                      <a:pPr indent="358140" algn="ctr">
                        <a:lnSpc>
                          <a:spcPct val="150000"/>
                        </a:lnSpc>
                        <a:spcAft>
                          <a:spcPts val="0"/>
                        </a:spcAft>
                      </a:pPr>
                      <a:r>
                        <a:rPr lang="en-US" sz="1600" b="1" kern="100">
                          <a:effectLst/>
                        </a:rPr>
                        <a:t>10</a:t>
                      </a:r>
                      <a:endParaRPr lang="zh-CN" sz="1600" b="1" kern="100">
                        <a:effectLst/>
                        <a:latin typeface="等线"/>
                        <a:ea typeface="等线"/>
                        <a:cs typeface="Times New Roman"/>
                      </a:endParaRPr>
                    </a:p>
                  </a:txBody>
                  <a:tcPr marL="9525" marR="9525" marT="7144" marB="0" anchor="ctr"/>
                </a:tc>
                <a:extLst>
                  <a:ext uri="{0D108BD9-81ED-4DB2-BD59-A6C34878D82A}">
                    <a16:rowId xmlns:a16="http://schemas.microsoft.com/office/drawing/2014/main" val="10003"/>
                  </a:ext>
                </a:extLst>
              </a:tr>
              <a:tr h="333544">
                <a:tc rowSpan="3">
                  <a:txBody>
                    <a:bodyPr/>
                    <a:lstStyle/>
                    <a:p>
                      <a:pPr algn="ctr">
                        <a:lnSpc>
                          <a:spcPct val="150000"/>
                        </a:lnSpc>
                        <a:spcAft>
                          <a:spcPts val="0"/>
                        </a:spcAft>
                      </a:pPr>
                      <a:r>
                        <a:rPr lang="zh-CN" sz="1600" b="1" kern="100">
                          <a:effectLst/>
                        </a:rPr>
                        <a:t>普通股</a:t>
                      </a:r>
                      <a:endParaRPr lang="zh-CN" sz="1600" b="1" kern="100">
                        <a:effectLst/>
                        <a:latin typeface="等线"/>
                        <a:ea typeface="等线"/>
                        <a:cs typeface="Times New Roman"/>
                      </a:endParaRPr>
                    </a:p>
                  </a:txBody>
                  <a:tcPr marL="9525" marR="9525" marT="7144" marB="0" anchor="ctr"/>
                </a:tc>
                <a:tc rowSpan="3">
                  <a:txBody>
                    <a:bodyPr/>
                    <a:lstStyle/>
                    <a:p>
                      <a:pPr indent="457200" algn="ctr">
                        <a:lnSpc>
                          <a:spcPct val="150000"/>
                        </a:lnSpc>
                        <a:spcAft>
                          <a:spcPts val="0"/>
                        </a:spcAft>
                      </a:pPr>
                      <a:r>
                        <a:rPr lang="en-US" sz="1600" b="1" kern="100" dirty="0">
                          <a:effectLst/>
                        </a:rPr>
                        <a:t>70</a:t>
                      </a:r>
                      <a:endParaRPr lang="zh-CN" sz="1600" b="1" kern="100" dirty="0">
                        <a:effectLst/>
                        <a:latin typeface="等线"/>
                        <a:ea typeface="等线"/>
                        <a:cs typeface="Times New Roman"/>
                      </a:endParaRPr>
                    </a:p>
                  </a:txBody>
                  <a:tcPr marL="9525" marR="9525" marT="7144" marB="0" anchor="ctr"/>
                </a:tc>
                <a:tc>
                  <a:txBody>
                    <a:bodyPr/>
                    <a:lstStyle/>
                    <a:p>
                      <a:pPr indent="358140" algn="ctr">
                        <a:lnSpc>
                          <a:spcPct val="150000"/>
                        </a:lnSpc>
                        <a:spcAft>
                          <a:spcPts val="0"/>
                        </a:spcAft>
                      </a:pPr>
                      <a:r>
                        <a:rPr lang="en-US" sz="1600" b="1" kern="100" dirty="0">
                          <a:effectLst/>
                        </a:rPr>
                        <a:t>≤21</a:t>
                      </a:r>
                      <a:r>
                        <a:rPr lang="zh-CN" sz="1600" b="1" kern="100" dirty="0">
                          <a:effectLst/>
                        </a:rPr>
                        <a:t>万元</a:t>
                      </a:r>
                      <a:endParaRPr lang="zh-CN" sz="1600" b="1" kern="100" dirty="0">
                        <a:effectLst/>
                        <a:latin typeface="等线"/>
                        <a:ea typeface="等线"/>
                        <a:cs typeface="Times New Roman"/>
                      </a:endParaRPr>
                    </a:p>
                  </a:txBody>
                  <a:tcPr marL="9525" marR="9525" marT="7144" marB="0" anchor="ctr"/>
                </a:tc>
                <a:tc>
                  <a:txBody>
                    <a:bodyPr/>
                    <a:lstStyle/>
                    <a:p>
                      <a:pPr indent="358140" algn="ctr">
                        <a:lnSpc>
                          <a:spcPct val="150000"/>
                        </a:lnSpc>
                        <a:spcAft>
                          <a:spcPts val="0"/>
                        </a:spcAft>
                      </a:pPr>
                      <a:r>
                        <a:rPr lang="en-US" sz="1600" b="1" kern="100">
                          <a:effectLst/>
                        </a:rPr>
                        <a:t>18</a:t>
                      </a:r>
                      <a:endParaRPr lang="zh-CN" sz="1600" b="1" kern="100">
                        <a:effectLst/>
                        <a:latin typeface="等线"/>
                        <a:ea typeface="等线"/>
                        <a:cs typeface="Times New Roman"/>
                      </a:endParaRPr>
                    </a:p>
                  </a:txBody>
                  <a:tcPr marL="9525" marR="9525" marT="7144" marB="0" anchor="ctr"/>
                </a:tc>
                <a:extLst>
                  <a:ext uri="{0D108BD9-81ED-4DB2-BD59-A6C34878D82A}">
                    <a16:rowId xmlns:a16="http://schemas.microsoft.com/office/drawing/2014/main" val="10004"/>
                  </a:ext>
                </a:extLst>
              </a:tr>
              <a:tr h="333544">
                <a:tc vMerge="1">
                  <a:txBody>
                    <a:bodyPr/>
                    <a:lstStyle/>
                    <a:p>
                      <a:endParaRPr lang="zh-CN" altLang="en-US"/>
                    </a:p>
                  </a:txBody>
                  <a:tcPr/>
                </a:tc>
                <a:tc vMerge="1">
                  <a:txBody>
                    <a:bodyPr/>
                    <a:lstStyle/>
                    <a:p>
                      <a:endParaRPr lang="zh-CN" altLang="en-US"/>
                    </a:p>
                  </a:txBody>
                  <a:tcPr/>
                </a:tc>
                <a:tc>
                  <a:txBody>
                    <a:bodyPr/>
                    <a:lstStyle/>
                    <a:p>
                      <a:pPr indent="358140" algn="ctr">
                        <a:lnSpc>
                          <a:spcPct val="150000"/>
                        </a:lnSpc>
                        <a:spcAft>
                          <a:spcPts val="0"/>
                        </a:spcAft>
                      </a:pPr>
                      <a:r>
                        <a:rPr lang="en-US" sz="1600" b="1" kern="100" dirty="0">
                          <a:effectLst/>
                        </a:rPr>
                        <a:t>21</a:t>
                      </a:r>
                      <a:r>
                        <a:rPr lang="zh-CN" sz="1600" b="1" kern="100" dirty="0">
                          <a:effectLst/>
                        </a:rPr>
                        <a:t>万～</a:t>
                      </a:r>
                      <a:r>
                        <a:rPr lang="en-US" sz="1600" b="1" kern="100" dirty="0">
                          <a:effectLst/>
                        </a:rPr>
                        <a:t>70</a:t>
                      </a:r>
                      <a:r>
                        <a:rPr lang="zh-CN" sz="1600" b="1" kern="100" dirty="0">
                          <a:effectLst/>
                        </a:rPr>
                        <a:t>万元</a:t>
                      </a:r>
                      <a:endParaRPr lang="zh-CN" sz="1600" b="1" kern="100" dirty="0">
                        <a:effectLst/>
                        <a:latin typeface="等线"/>
                        <a:ea typeface="等线"/>
                        <a:cs typeface="Times New Roman"/>
                      </a:endParaRPr>
                    </a:p>
                  </a:txBody>
                  <a:tcPr marL="9525" marR="9525" marT="7144" marB="0" anchor="ctr"/>
                </a:tc>
                <a:tc>
                  <a:txBody>
                    <a:bodyPr/>
                    <a:lstStyle/>
                    <a:p>
                      <a:pPr indent="358140" algn="ctr">
                        <a:lnSpc>
                          <a:spcPct val="150000"/>
                        </a:lnSpc>
                        <a:spcAft>
                          <a:spcPts val="0"/>
                        </a:spcAft>
                      </a:pPr>
                      <a:r>
                        <a:rPr lang="en-US" sz="1600" b="1" kern="100" dirty="0">
                          <a:effectLst/>
                        </a:rPr>
                        <a:t>19</a:t>
                      </a:r>
                      <a:endParaRPr lang="zh-CN" sz="1600" b="1" kern="100" dirty="0">
                        <a:effectLst/>
                        <a:latin typeface="等线"/>
                        <a:ea typeface="等线"/>
                        <a:cs typeface="Times New Roman"/>
                      </a:endParaRPr>
                    </a:p>
                  </a:txBody>
                  <a:tcPr marL="9525" marR="9525" marT="7144" marB="0" anchor="ctr"/>
                </a:tc>
                <a:extLst>
                  <a:ext uri="{0D108BD9-81ED-4DB2-BD59-A6C34878D82A}">
                    <a16:rowId xmlns:a16="http://schemas.microsoft.com/office/drawing/2014/main" val="10005"/>
                  </a:ext>
                </a:extLst>
              </a:tr>
              <a:tr h="333544">
                <a:tc vMerge="1">
                  <a:txBody>
                    <a:bodyPr/>
                    <a:lstStyle/>
                    <a:p>
                      <a:endParaRPr lang="zh-CN" altLang="en-US"/>
                    </a:p>
                  </a:txBody>
                  <a:tcPr/>
                </a:tc>
                <a:tc vMerge="1">
                  <a:txBody>
                    <a:bodyPr/>
                    <a:lstStyle/>
                    <a:p>
                      <a:endParaRPr lang="zh-CN" altLang="en-US"/>
                    </a:p>
                  </a:txBody>
                  <a:tcPr/>
                </a:tc>
                <a:tc>
                  <a:txBody>
                    <a:bodyPr/>
                    <a:lstStyle/>
                    <a:p>
                      <a:pPr indent="358140" algn="ctr">
                        <a:lnSpc>
                          <a:spcPct val="150000"/>
                        </a:lnSpc>
                        <a:spcAft>
                          <a:spcPts val="0"/>
                        </a:spcAft>
                      </a:pPr>
                      <a:r>
                        <a:rPr lang="en-US" sz="1600" b="1" kern="100" dirty="0">
                          <a:effectLst/>
                        </a:rPr>
                        <a:t>&gt;70</a:t>
                      </a:r>
                      <a:r>
                        <a:rPr lang="zh-CN" sz="1600" b="1" kern="100" dirty="0">
                          <a:effectLst/>
                        </a:rPr>
                        <a:t>万元</a:t>
                      </a:r>
                      <a:endParaRPr lang="zh-CN" sz="1600" b="1" kern="100" dirty="0">
                        <a:effectLst/>
                        <a:latin typeface="等线"/>
                        <a:ea typeface="等线"/>
                        <a:cs typeface="Times New Roman"/>
                      </a:endParaRPr>
                    </a:p>
                  </a:txBody>
                  <a:tcPr marL="9525" marR="9525" marT="7144" marB="0" anchor="ctr"/>
                </a:tc>
                <a:tc>
                  <a:txBody>
                    <a:bodyPr/>
                    <a:lstStyle/>
                    <a:p>
                      <a:pPr indent="358140" algn="ctr">
                        <a:lnSpc>
                          <a:spcPct val="150000"/>
                        </a:lnSpc>
                        <a:spcAft>
                          <a:spcPts val="0"/>
                        </a:spcAft>
                      </a:pPr>
                      <a:r>
                        <a:rPr lang="en-US" sz="1600" b="1" kern="100" dirty="0">
                          <a:effectLst/>
                        </a:rPr>
                        <a:t>20</a:t>
                      </a:r>
                      <a:endParaRPr lang="zh-CN" sz="1600" b="1" kern="100" dirty="0">
                        <a:effectLst/>
                        <a:latin typeface="等线"/>
                        <a:ea typeface="等线"/>
                        <a:cs typeface="Times New Roman"/>
                      </a:endParaRPr>
                    </a:p>
                  </a:txBody>
                  <a:tcPr marL="9525" marR="9525" marT="7144" marB="0" anchor="ctr"/>
                </a:tc>
                <a:extLst>
                  <a:ext uri="{0D108BD9-81ED-4DB2-BD59-A6C34878D82A}">
                    <a16:rowId xmlns:a16="http://schemas.microsoft.com/office/drawing/2014/main" val="10006"/>
                  </a:ext>
                </a:extLst>
              </a:tr>
            </a:tbl>
          </a:graphicData>
        </a:graphic>
      </p:graphicFrame>
      <p:sp>
        <p:nvSpPr>
          <p:cNvPr id="5" name="TextBox 4"/>
          <p:cNvSpPr txBox="1"/>
          <p:nvPr/>
        </p:nvSpPr>
        <p:spPr>
          <a:xfrm>
            <a:off x="179512" y="843558"/>
            <a:ext cx="8496944" cy="1015663"/>
          </a:xfrm>
          <a:prstGeom prst="rect">
            <a:avLst/>
          </a:prstGeom>
          <a:noFill/>
        </p:spPr>
        <p:txBody>
          <a:bodyPr wrap="square" rtlCol="0">
            <a:spAutoFit/>
          </a:bodyPr>
          <a:lstStyle/>
          <a:p>
            <a:pPr algn="just"/>
            <a:r>
              <a:rPr lang="zh-CN" altLang="en-US" sz="2000" b="0" dirty="0" smtClean="0"/>
              <a:t>渤海公司</a:t>
            </a:r>
            <a:r>
              <a:rPr lang="zh-CN" altLang="en-US" sz="2000" b="0" dirty="0"/>
              <a:t>采取长期借款和发行普通股两种方式筹集所需资金</a:t>
            </a:r>
            <a:r>
              <a:rPr lang="en-US" altLang="zh-CN" sz="2000" b="0" dirty="0"/>
              <a:t>,</a:t>
            </a:r>
            <a:r>
              <a:rPr lang="zh-CN" altLang="en-US" sz="2000" b="0" dirty="0"/>
              <a:t>相关资料见表</a:t>
            </a:r>
            <a:r>
              <a:rPr lang="en-US" altLang="zh-CN" sz="2000" b="0" dirty="0"/>
              <a:t>6</a:t>
            </a:r>
            <a:r>
              <a:rPr lang="zh-CN" altLang="en-US" sz="2000" b="0" dirty="0"/>
              <a:t>－</a:t>
            </a:r>
            <a:r>
              <a:rPr lang="en-US" altLang="zh-CN" sz="2000" b="0" dirty="0"/>
              <a:t>1</a:t>
            </a:r>
            <a:r>
              <a:rPr lang="zh-CN" altLang="en-US" sz="2000" b="0" dirty="0"/>
              <a:t>。要求</a:t>
            </a:r>
            <a:r>
              <a:rPr lang="en-US" altLang="zh-CN" sz="2000" b="0" dirty="0"/>
              <a:t>:①</a:t>
            </a:r>
            <a:r>
              <a:rPr lang="zh-CN" altLang="en-US" sz="2000" b="0" dirty="0"/>
              <a:t>计算筹资突破点。②计算各组筹资总额范围的边际资本成本。</a:t>
            </a:r>
          </a:p>
        </p:txBody>
      </p:sp>
      <p:sp>
        <p:nvSpPr>
          <p:cNvPr id="3" name="矩形 2"/>
          <p:cNvSpPr/>
          <p:nvPr/>
        </p:nvSpPr>
        <p:spPr>
          <a:xfrm>
            <a:off x="4040443" y="1659166"/>
            <a:ext cx="982961" cy="400110"/>
          </a:xfrm>
          <a:prstGeom prst="rect">
            <a:avLst/>
          </a:prstGeom>
        </p:spPr>
        <p:txBody>
          <a:bodyPr wrap="none">
            <a:spAutoFit/>
          </a:bodyPr>
          <a:lstStyle/>
          <a:p>
            <a:r>
              <a:rPr lang="zh-CN" altLang="en-US" sz="2000" b="0" dirty="0">
                <a:solidFill>
                  <a:srgbClr val="000000"/>
                </a:solidFill>
              </a:rPr>
              <a:t>表</a:t>
            </a:r>
            <a:r>
              <a:rPr lang="en-US" altLang="zh-CN" sz="2000" b="0" dirty="0">
                <a:solidFill>
                  <a:srgbClr val="000000"/>
                </a:solidFill>
              </a:rPr>
              <a:t>6</a:t>
            </a:r>
            <a:r>
              <a:rPr lang="zh-CN" altLang="en-US" sz="2000" b="0" dirty="0">
                <a:solidFill>
                  <a:srgbClr val="000000"/>
                </a:solidFill>
              </a:rPr>
              <a:t>－</a:t>
            </a:r>
            <a:r>
              <a:rPr lang="en-US" altLang="zh-CN" sz="2000" b="0" dirty="0">
                <a:solidFill>
                  <a:srgbClr val="000000"/>
                </a:solidFill>
              </a:rPr>
              <a:t>1</a:t>
            </a:r>
            <a:endParaRPr lang="zh-CN" altLang="en-US" sz="2000" dirty="0"/>
          </a:p>
        </p:txBody>
      </p:sp>
    </p:spTree>
    <p:extLst>
      <p:ext uri="{BB962C8B-B14F-4D97-AF65-F5344CB8AC3E}">
        <p14:creationId xmlns:p14="http://schemas.microsoft.com/office/powerpoint/2010/main" val="199991602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323528" y="1197884"/>
            <a:ext cx="8391573" cy="2677656"/>
          </a:xfrm>
          <a:prstGeom prst="rect">
            <a:avLst/>
          </a:prstGeom>
          <a:noFill/>
        </p:spPr>
        <p:txBody>
          <a:bodyPr wrap="square" rtlCol="0">
            <a:spAutoFit/>
          </a:bodyPr>
          <a:lstStyle/>
          <a:p>
            <a:pPr algn="just"/>
            <a:r>
              <a:rPr lang="zh-CN" altLang="en-US" dirty="0">
                <a:solidFill>
                  <a:srgbClr val="0000FF"/>
                </a:solidFill>
              </a:rPr>
              <a:t>第一步：确定公司目标资本结构</a:t>
            </a:r>
          </a:p>
          <a:p>
            <a:pPr algn="just"/>
            <a:r>
              <a:rPr lang="zh-CN" altLang="en-US" sz="2200" b="0" dirty="0"/>
              <a:t>根据所给资料，该公司目标资本结构为长期借款占</a:t>
            </a:r>
            <a:r>
              <a:rPr lang="en-US" altLang="zh-CN" sz="2200" b="0" dirty="0"/>
              <a:t>30%</a:t>
            </a:r>
            <a:r>
              <a:rPr lang="zh-CN" altLang="en-US" sz="2200" b="0" dirty="0"/>
              <a:t>，普通股筹资占</a:t>
            </a:r>
            <a:r>
              <a:rPr lang="en-US" altLang="zh-CN" sz="2200" b="0" dirty="0"/>
              <a:t>70%</a:t>
            </a:r>
            <a:r>
              <a:rPr lang="zh-CN" altLang="en-US" sz="2200" b="0" dirty="0"/>
              <a:t>；</a:t>
            </a:r>
          </a:p>
          <a:p>
            <a:pPr algn="just"/>
            <a:r>
              <a:rPr lang="zh-CN" altLang="en-US" dirty="0">
                <a:solidFill>
                  <a:srgbClr val="0000FF"/>
                </a:solidFill>
              </a:rPr>
              <a:t>第二步：确定不同筹资方式在不同筹资范围的个别资金成本率（确定个别资金分界点）</a:t>
            </a:r>
          </a:p>
          <a:p>
            <a:pPr algn="just"/>
            <a:r>
              <a:rPr lang="zh-CN" altLang="en-US" sz="2200" b="0" dirty="0"/>
              <a:t>如上述表格</a:t>
            </a:r>
            <a:r>
              <a:rPr lang="en-US" altLang="zh-CN" sz="2200" b="0" dirty="0"/>
              <a:t>6</a:t>
            </a:r>
            <a:r>
              <a:rPr lang="zh-CN" altLang="en-US" sz="2200" b="0" dirty="0"/>
              <a:t>－</a:t>
            </a:r>
            <a:r>
              <a:rPr lang="en-US" altLang="zh-CN" sz="2200" b="0" dirty="0"/>
              <a:t>1</a:t>
            </a:r>
            <a:r>
              <a:rPr lang="zh-CN" altLang="en-US" sz="2200" b="0" dirty="0"/>
              <a:t>所列示。</a:t>
            </a:r>
          </a:p>
          <a:p>
            <a:pPr algn="just"/>
            <a:r>
              <a:rPr lang="zh-CN" altLang="en-US" dirty="0">
                <a:solidFill>
                  <a:srgbClr val="0000FF"/>
                </a:solidFill>
              </a:rPr>
              <a:t>第三步：确定筹资总额分界点如表</a:t>
            </a:r>
            <a:r>
              <a:rPr lang="en-US" altLang="zh-CN" dirty="0">
                <a:solidFill>
                  <a:srgbClr val="0000FF"/>
                </a:solidFill>
              </a:rPr>
              <a:t>6</a:t>
            </a:r>
            <a:r>
              <a:rPr lang="zh-CN" altLang="en-US" dirty="0">
                <a:solidFill>
                  <a:srgbClr val="0000FF"/>
                </a:solidFill>
              </a:rPr>
              <a:t>－</a:t>
            </a:r>
            <a:r>
              <a:rPr lang="en-US" altLang="zh-CN" dirty="0">
                <a:solidFill>
                  <a:srgbClr val="0000FF"/>
                </a:solidFill>
              </a:rPr>
              <a:t>2</a:t>
            </a:r>
            <a:r>
              <a:rPr lang="zh-CN" altLang="en-US" dirty="0">
                <a:solidFill>
                  <a:srgbClr val="0000FF"/>
                </a:solidFill>
              </a:rPr>
              <a:t>所示：</a:t>
            </a:r>
          </a:p>
        </p:txBody>
      </p:sp>
      <p:sp>
        <p:nvSpPr>
          <p:cNvPr id="6" name="Rectangle 10"/>
          <p:cNvSpPr>
            <a:spLocks noChangeArrowheads="1"/>
          </p:cNvSpPr>
          <p:nvPr/>
        </p:nvSpPr>
        <p:spPr bwMode="gray">
          <a:xfrm>
            <a:off x="3047256" y="52095"/>
            <a:ext cx="2448272" cy="5930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1" hangingPunct="1"/>
            <a:r>
              <a:rPr lang="zh-CN" altLang="en-US" sz="3600" dirty="0" smtClean="0">
                <a:solidFill>
                  <a:srgbClr val="0000FF"/>
                </a:solidFill>
                <a:latin typeface="华文行楷" pitchFamily="2" charset="-122"/>
                <a:ea typeface="华文行楷" pitchFamily="2" charset="-122"/>
              </a:rPr>
              <a:t>解析</a:t>
            </a:r>
            <a:endParaRPr lang="zh-CN" altLang="en-US" sz="3600" dirty="0">
              <a:solidFill>
                <a:srgbClr val="0000FF"/>
              </a:solidFill>
              <a:latin typeface="华文行楷" pitchFamily="2" charset="-122"/>
              <a:ea typeface="华文行楷" pitchFamily="2" charset="-122"/>
            </a:endParaRPr>
          </a:p>
        </p:txBody>
      </p:sp>
    </p:spTree>
    <p:extLst>
      <p:ext uri="{BB962C8B-B14F-4D97-AF65-F5344CB8AC3E}">
        <p14:creationId xmlns:p14="http://schemas.microsoft.com/office/powerpoint/2010/main" val="154084570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nvPr>
        </p:nvGraphicFramePr>
        <p:xfrm>
          <a:off x="107503" y="1114485"/>
          <a:ext cx="8928991" cy="3833528"/>
        </p:xfrm>
        <a:graphic>
          <a:graphicData uri="http://schemas.openxmlformats.org/drawingml/2006/table">
            <a:tbl>
              <a:tblPr firstRow="1" bandRow="1">
                <a:tableStyleId>{5C22544A-7EE6-4342-B048-85BDC9FD1C3A}</a:tableStyleId>
              </a:tblPr>
              <a:tblGrid>
                <a:gridCol w="1687580">
                  <a:extLst>
                    <a:ext uri="{9D8B030D-6E8A-4147-A177-3AD203B41FA5}">
                      <a16:colId xmlns:a16="http://schemas.microsoft.com/office/drawing/2014/main" val="20000"/>
                    </a:ext>
                  </a:extLst>
                </a:gridCol>
                <a:gridCol w="1433937">
                  <a:extLst>
                    <a:ext uri="{9D8B030D-6E8A-4147-A177-3AD203B41FA5}">
                      <a16:colId xmlns:a16="http://schemas.microsoft.com/office/drawing/2014/main" val="20001"/>
                    </a:ext>
                  </a:extLst>
                </a:gridCol>
                <a:gridCol w="2126944">
                  <a:extLst>
                    <a:ext uri="{9D8B030D-6E8A-4147-A177-3AD203B41FA5}">
                      <a16:colId xmlns:a16="http://schemas.microsoft.com/office/drawing/2014/main" val="20002"/>
                    </a:ext>
                  </a:extLst>
                </a:gridCol>
                <a:gridCol w="2127296">
                  <a:extLst>
                    <a:ext uri="{9D8B030D-6E8A-4147-A177-3AD203B41FA5}">
                      <a16:colId xmlns:a16="http://schemas.microsoft.com/office/drawing/2014/main" val="20003"/>
                    </a:ext>
                  </a:extLst>
                </a:gridCol>
                <a:gridCol w="1553234">
                  <a:extLst>
                    <a:ext uri="{9D8B030D-6E8A-4147-A177-3AD203B41FA5}">
                      <a16:colId xmlns:a16="http://schemas.microsoft.com/office/drawing/2014/main" val="20004"/>
                    </a:ext>
                  </a:extLst>
                </a:gridCol>
              </a:tblGrid>
              <a:tr h="970682">
                <a:tc>
                  <a:txBody>
                    <a:bodyPr/>
                    <a:lstStyle/>
                    <a:p>
                      <a:pPr algn="ctr">
                        <a:lnSpc>
                          <a:spcPts val="2000"/>
                        </a:lnSpc>
                        <a:spcAft>
                          <a:spcPts val="0"/>
                        </a:spcAft>
                      </a:pPr>
                      <a:r>
                        <a:rPr lang="zh-CN" sz="1800" b="1" kern="100" dirty="0">
                          <a:effectLst/>
                          <a:latin typeface="黑体" pitchFamily="49" charset="-122"/>
                          <a:ea typeface="黑体" pitchFamily="49" charset="-122"/>
                        </a:rPr>
                        <a:t>筹资方式及目标资金结构</a:t>
                      </a:r>
                      <a:endParaRPr lang="zh-CN" sz="1800" b="1" kern="100" dirty="0">
                        <a:effectLst/>
                        <a:latin typeface="黑体" pitchFamily="49" charset="-122"/>
                        <a:ea typeface="黑体" pitchFamily="49" charset="-122"/>
                        <a:cs typeface="Times New Roman"/>
                      </a:endParaRPr>
                    </a:p>
                  </a:txBody>
                  <a:tcPr marL="9525" marR="9525" marT="7144" marB="0" anchor="ctr"/>
                </a:tc>
                <a:tc>
                  <a:txBody>
                    <a:bodyPr/>
                    <a:lstStyle/>
                    <a:p>
                      <a:pPr algn="ctr">
                        <a:lnSpc>
                          <a:spcPts val="2000"/>
                        </a:lnSpc>
                        <a:spcAft>
                          <a:spcPts val="0"/>
                        </a:spcAft>
                      </a:pPr>
                      <a:r>
                        <a:rPr lang="zh-CN" sz="1800" b="1" kern="100">
                          <a:effectLst/>
                          <a:latin typeface="黑体" pitchFamily="49" charset="-122"/>
                          <a:ea typeface="黑体" pitchFamily="49" charset="-122"/>
                        </a:rPr>
                        <a:t>资金成本</a:t>
                      </a:r>
                      <a:r>
                        <a:rPr lang="en-US" sz="1800" b="1" kern="100">
                          <a:effectLst/>
                          <a:latin typeface="黑体" pitchFamily="49" charset="-122"/>
                          <a:ea typeface="黑体" pitchFamily="49" charset="-122"/>
                        </a:rPr>
                        <a:t>(%)</a:t>
                      </a:r>
                      <a:endParaRPr lang="zh-CN" sz="1800" b="1" kern="100">
                        <a:effectLst/>
                        <a:latin typeface="黑体" pitchFamily="49" charset="-122"/>
                        <a:ea typeface="黑体" pitchFamily="49" charset="-122"/>
                        <a:cs typeface="Times New Roman"/>
                      </a:endParaRPr>
                    </a:p>
                  </a:txBody>
                  <a:tcPr marL="9525" marR="9525" marT="7144" marB="0" anchor="ctr"/>
                </a:tc>
                <a:tc>
                  <a:txBody>
                    <a:bodyPr/>
                    <a:lstStyle/>
                    <a:p>
                      <a:pPr algn="ctr">
                        <a:lnSpc>
                          <a:spcPts val="2000"/>
                        </a:lnSpc>
                        <a:spcAft>
                          <a:spcPts val="0"/>
                        </a:spcAft>
                      </a:pPr>
                      <a:r>
                        <a:rPr lang="zh-CN" sz="1800" b="1" kern="100" dirty="0">
                          <a:effectLst/>
                          <a:latin typeface="黑体" pitchFamily="49" charset="-122"/>
                          <a:ea typeface="黑体" pitchFamily="49" charset="-122"/>
                        </a:rPr>
                        <a:t>个别筹资方式的筹资范围</a:t>
                      </a:r>
                    </a:p>
                    <a:p>
                      <a:pPr algn="ctr">
                        <a:lnSpc>
                          <a:spcPts val="2000"/>
                        </a:lnSpc>
                        <a:spcAft>
                          <a:spcPts val="0"/>
                        </a:spcAft>
                      </a:pPr>
                      <a:r>
                        <a:rPr lang="en-US" sz="1800" b="1" kern="100" dirty="0">
                          <a:effectLst/>
                          <a:latin typeface="黑体" pitchFamily="49" charset="-122"/>
                          <a:ea typeface="黑体" pitchFamily="49" charset="-122"/>
                        </a:rPr>
                        <a:t>(</a:t>
                      </a:r>
                      <a:r>
                        <a:rPr lang="zh-CN" sz="1800" b="1" kern="100" dirty="0">
                          <a:effectLst/>
                          <a:latin typeface="黑体" pitchFamily="49" charset="-122"/>
                          <a:ea typeface="黑体" pitchFamily="49" charset="-122"/>
                        </a:rPr>
                        <a:t>万元</a:t>
                      </a:r>
                      <a:r>
                        <a:rPr lang="en-US" sz="1800" b="1" kern="100" dirty="0">
                          <a:effectLst/>
                          <a:latin typeface="黑体" pitchFamily="49" charset="-122"/>
                          <a:ea typeface="黑体" pitchFamily="49" charset="-122"/>
                        </a:rPr>
                        <a:t>)</a:t>
                      </a:r>
                      <a:endParaRPr lang="zh-CN" sz="1800" b="1" kern="100" dirty="0">
                        <a:effectLst/>
                        <a:latin typeface="黑体" pitchFamily="49" charset="-122"/>
                        <a:ea typeface="黑体" pitchFamily="49" charset="-122"/>
                        <a:cs typeface="Times New Roman"/>
                      </a:endParaRPr>
                    </a:p>
                  </a:txBody>
                  <a:tcPr marL="9525" marR="9525" marT="7144" marB="0" anchor="ctr"/>
                </a:tc>
                <a:tc>
                  <a:txBody>
                    <a:bodyPr/>
                    <a:lstStyle/>
                    <a:p>
                      <a:pPr algn="ctr">
                        <a:lnSpc>
                          <a:spcPts val="2000"/>
                        </a:lnSpc>
                        <a:spcAft>
                          <a:spcPts val="0"/>
                        </a:spcAft>
                      </a:pPr>
                      <a:r>
                        <a:rPr lang="zh-CN" sz="1800" b="1" kern="100" dirty="0">
                          <a:solidFill>
                            <a:srgbClr val="FFFF00"/>
                          </a:solidFill>
                          <a:effectLst/>
                          <a:latin typeface="黑体" pitchFamily="49" charset="-122"/>
                          <a:ea typeface="黑体" pitchFamily="49" charset="-122"/>
                        </a:rPr>
                        <a:t>筹资突破点</a:t>
                      </a:r>
                      <a:r>
                        <a:rPr lang="en-US" sz="1800" b="1" kern="100" dirty="0">
                          <a:solidFill>
                            <a:srgbClr val="FFFF00"/>
                          </a:solidFill>
                          <a:effectLst/>
                          <a:latin typeface="黑体" pitchFamily="49" charset="-122"/>
                          <a:ea typeface="黑体" pitchFamily="49" charset="-122"/>
                        </a:rPr>
                        <a:t>(</a:t>
                      </a:r>
                      <a:r>
                        <a:rPr lang="zh-CN" sz="1800" b="1" kern="100" dirty="0">
                          <a:solidFill>
                            <a:srgbClr val="FFFF00"/>
                          </a:solidFill>
                          <a:effectLst/>
                          <a:latin typeface="黑体" pitchFamily="49" charset="-122"/>
                          <a:ea typeface="黑体" pitchFamily="49" charset="-122"/>
                        </a:rPr>
                        <a:t>万元</a:t>
                      </a:r>
                      <a:r>
                        <a:rPr lang="en-US" sz="1800" b="1" kern="100" dirty="0">
                          <a:solidFill>
                            <a:srgbClr val="FFFF00"/>
                          </a:solidFill>
                          <a:effectLst/>
                          <a:latin typeface="黑体" pitchFamily="49" charset="-122"/>
                          <a:ea typeface="黑体" pitchFamily="49" charset="-122"/>
                        </a:rPr>
                        <a:t>)</a:t>
                      </a:r>
                      <a:endParaRPr lang="zh-CN" sz="1800" b="1" kern="100" dirty="0">
                        <a:solidFill>
                          <a:srgbClr val="FFFF00"/>
                        </a:solidFill>
                        <a:effectLst/>
                        <a:latin typeface="黑体" pitchFamily="49" charset="-122"/>
                        <a:ea typeface="黑体" pitchFamily="49" charset="-122"/>
                        <a:cs typeface="Times New Roman"/>
                      </a:endParaRPr>
                    </a:p>
                  </a:txBody>
                  <a:tcPr marL="9525" marR="9525" marT="7144" marB="0" anchor="ctr"/>
                </a:tc>
                <a:tc>
                  <a:txBody>
                    <a:bodyPr/>
                    <a:lstStyle/>
                    <a:p>
                      <a:pPr algn="ctr">
                        <a:lnSpc>
                          <a:spcPts val="2000"/>
                        </a:lnSpc>
                        <a:spcAft>
                          <a:spcPts val="0"/>
                        </a:spcAft>
                      </a:pPr>
                      <a:r>
                        <a:rPr lang="zh-CN" sz="1800" b="1" kern="100" dirty="0">
                          <a:solidFill>
                            <a:srgbClr val="FFFF00"/>
                          </a:solidFill>
                          <a:effectLst/>
                          <a:latin typeface="黑体" pitchFamily="49" charset="-122"/>
                          <a:ea typeface="黑体" pitchFamily="49" charset="-122"/>
                        </a:rPr>
                        <a:t>筹资总额的范围</a:t>
                      </a:r>
                      <a:r>
                        <a:rPr lang="en-US" sz="1800" b="1" kern="100" dirty="0">
                          <a:solidFill>
                            <a:srgbClr val="FFFF00"/>
                          </a:solidFill>
                          <a:effectLst/>
                          <a:latin typeface="黑体" pitchFamily="49" charset="-122"/>
                          <a:ea typeface="黑体" pitchFamily="49" charset="-122"/>
                        </a:rPr>
                        <a:t>(</a:t>
                      </a:r>
                      <a:r>
                        <a:rPr lang="zh-CN" sz="1800" b="1" kern="100" dirty="0">
                          <a:solidFill>
                            <a:srgbClr val="FFFF00"/>
                          </a:solidFill>
                          <a:effectLst/>
                          <a:latin typeface="黑体" pitchFamily="49" charset="-122"/>
                          <a:ea typeface="黑体" pitchFamily="49" charset="-122"/>
                        </a:rPr>
                        <a:t>万元</a:t>
                      </a:r>
                      <a:r>
                        <a:rPr lang="en-US" sz="1800" b="1" kern="100" dirty="0">
                          <a:solidFill>
                            <a:srgbClr val="FFFF00"/>
                          </a:solidFill>
                          <a:effectLst/>
                          <a:latin typeface="黑体" pitchFamily="49" charset="-122"/>
                          <a:ea typeface="黑体" pitchFamily="49" charset="-122"/>
                        </a:rPr>
                        <a:t>)</a:t>
                      </a:r>
                      <a:endParaRPr lang="zh-CN" sz="1800" b="1" kern="100" dirty="0">
                        <a:solidFill>
                          <a:srgbClr val="FFFF00"/>
                        </a:solidFill>
                        <a:effectLst/>
                        <a:latin typeface="黑体" pitchFamily="49" charset="-122"/>
                        <a:ea typeface="黑体" pitchFamily="49" charset="-122"/>
                        <a:cs typeface="Times New Roman"/>
                      </a:endParaRPr>
                    </a:p>
                  </a:txBody>
                  <a:tcPr marL="9525" marR="9525" marT="7144" marB="0" anchor="ctr"/>
                </a:tc>
                <a:extLst>
                  <a:ext uri="{0D108BD9-81ED-4DB2-BD59-A6C34878D82A}">
                    <a16:rowId xmlns:a16="http://schemas.microsoft.com/office/drawing/2014/main" val="10000"/>
                  </a:ext>
                </a:extLst>
              </a:tr>
              <a:tr h="477141">
                <a:tc rowSpan="3">
                  <a:txBody>
                    <a:bodyPr/>
                    <a:lstStyle/>
                    <a:p>
                      <a:pPr algn="ctr">
                        <a:lnSpc>
                          <a:spcPts val="2000"/>
                        </a:lnSpc>
                        <a:spcAft>
                          <a:spcPts val="0"/>
                        </a:spcAft>
                      </a:pPr>
                      <a:r>
                        <a:rPr lang="zh-CN" sz="1800" b="1" kern="100" dirty="0">
                          <a:effectLst/>
                          <a:latin typeface="黑体" pitchFamily="49" charset="-122"/>
                          <a:ea typeface="黑体" pitchFamily="49" charset="-122"/>
                        </a:rPr>
                        <a:t>长期借款</a:t>
                      </a:r>
                      <a:r>
                        <a:rPr lang="en-US" sz="1800" b="1" kern="100" dirty="0">
                          <a:effectLst/>
                          <a:latin typeface="黑体" pitchFamily="49" charset="-122"/>
                          <a:ea typeface="黑体" pitchFamily="49" charset="-122"/>
                        </a:rPr>
                        <a:t>30%</a:t>
                      </a:r>
                      <a:endParaRPr lang="zh-CN" sz="1800" b="1" kern="100" dirty="0">
                        <a:effectLst/>
                        <a:latin typeface="黑体" pitchFamily="49" charset="-122"/>
                        <a:ea typeface="黑体" pitchFamily="49" charset="-122"/>
                        <a:cs typeface="Times New Roman"/>
                      </a:endParaRPr>
                    </a:p>
                  </a:txBody>
                  <a:tcPr marL="9525" marR="9525" marT="7144" marB="0" anchor="ctr"/>
                </a:tc>
                <a:tc>
                  <a:txBody>
                    <a:bodyPr/>
                    <a:lstStyle/>
                    <a:p>
                      <a:pPr algn="ctr">
                        <a:lnSpc>
                          <a:spcPts val="2000"/>
                        </a:lnSpc>
                        <a:spcAft>
                          <a:spcPts val="0"/>
                        </a:spcAft>
                      </a:pPr>
                      <a:r>
                        <a:rPr lang="en-US" sz="1800" b="1" kern="100">
                          <a:effectLst/>
                          <a:latin typeface="黑体" pitchFamily="49" charset="-122"/>
                          <a:ea typeface="黑体" pitchFamily="49" charset="-122"/>
                        </a:rPr>
                        <a:t>8</a:t>
                      </a:r>
                      <a:endParaRPr lang="zh-CN" sz="1800" b="1" kern="100">
                        <a:effectLst/>
                        <a:latin typeface="黑体" pitchFamily="49" charset="-122"/>
                        <a:ea typeface="黑体" pitchFamily="49" charset="-122"/>
                        <a:cs typeface="Times New Roman"/>
                      </a:endParaRPr>
                    </a:p>
                  </a:txBody>
                  <a:tcPr marL="9525" marR="9525" marT="7144" marB="0" anchor="ctr"/>
                </a:tc>
                <a:tc>
                  <a:txBody>
                    <a:bodyPr/>
                    <a:lstStyle/>
                    <a:p>
                      <a:pPr algn="ctr">
                        <a:lnSpc>
                          <a:spcPts val="2000"/>
                        </a:lnSpc>
                        <a:spcAft>
                          <a:spcPts val="0"/>
                        </a:spcAft>
                      </a:pPr>
                      <a:r>
                        <a:rPr lang="en-US" sz="1800" b="1" kern="100" dirty="0">
                          <a:effectLst/>
                          <a:latin typeface="黑体" pitchFamily="49" charset="-122"/>
                          <a:ea typeface="黑体" pitchFamily="49" charset="-122"/>
                        </a:rPr>
                        <a:t>≤12</a:t>
                      </a:r>
                      <a:r>
                        <a:rPr lang="zh-CN" altLang="en-US" sz="1800" b="1" kern="100" dirty="0">
                          <a:effectLst/>
                          <a:latin typeface="黑体" pitchFamily="49" charset="-122"/>
                          <a:ea typeface="黑体" pitchFamily="49" charset="-122"/>
                        </a:rPr>
                        <a:t>（</a:t>
                      </a:r>
                      <a:r>
                        <a:rPr lang="zh-CN" altLang="en-US" sz="1800" b="1" kern="100" dirty="0">
                          <a:solidFill>
                            <a:srgbClr val="C00000"/>
                          </a:solidFill>
                          <a:effectLst/>
                          <a:latin typeface="黑体" pitchFamily="49" charset="-122"/>
                          <a:ea typeface="黑体" pitchFamily="49" charset="-122"/>
                        </a:rPr>
                        <a:t>成本分界点</a:t>
                      </a:r>
                      <a:r>
                        <a:rPr lang="zh-CN" altLang="en-US" sz="1800" b="1" kern="100" dirty="0">
                          <a:effectLst/>
                          <a:latin typeface="黑体" pitchFamily="49" charset="-122"/>
                          <a:ea typeface="黑体" pitchFamily="49" charset="-122"/>
                        </a:rPr>
                        <a:t>）</a:t>
                      </a:r>
                      <a:endParaRPr lang="zh-CN" sz="1800" b="1" kern="100" dirty="0">
                        <a:effectLst/>
                        <a:latin typeface="黑体" pitchFamily="49" charset="-122"/>
                        <a:ea typeface="黑体" pitchFamily="49" charset="-122"/>
                        <a:cs typeface="Times New Roman"/>
                      </a:endParaRPr>
                    </a:p>
                  </a:txBody>
                  <a:tcPr marL="9525" marR="9525" marT="7144" marB="0" anchor="ctr"/>
                </a:tc>
                <a:tc rowSpan="3">
                  <a:txBody>
                    <a:bodyPr/>
                    <a:lstStyle/>
                    <a:p>
                      <a:pPr algn="ctr">
                        <a:lnSpc>
                          <a:spcPts val="2000"/>
                        </a:lnSpc>
                        <a:spcAft>
                          <a:spcPts val="0"/>
                        </a:spcAft>
                      </a:pPr>
                      <a:r>
                        <a:rPr lang="en-US" sz="1800" b="1" kern="100" dirty="0">
                          <a:effectLst/>
                          <a:latin typeface="黑体" pitchFamily="49" charset="-122"/>
                          <a:ea typeface="黑体" pitchFamily="49" charset="-122"/>
                        </a:rPr>
                        <a:t>12÷30%=40</a:t>
                      </a:r>
                    </a:p>
                    <a:p>
                      <a:pPr algn="ctr">
                        <a:lnSpc>
                          <a:spcPts val="2000"/>
                        </a:lnSpc>
                        <a:spcAft>
                          <a:spcPts val="0"/>
                        </a:spcAft>
                      </a:pPr>
                      <a:r>
                        <a:rPr lang="en-US" sz="1800" b="1" kern="100" dirty="0">
                          <a:effectLst/>
                          <a:latin typeface="黑体" pitchFamily="49" charset="-122"/>
                          <a:ea typeface="黑体" pitchFamily="49" charset="-122"/>
                        </a:rPr>
                        <a:t>60÷30%=200</a:t>
                      </a:r>
                      <a:endParaRPr lang="zh-CN" sz="1800" b="1" kern="100" dirty="0">
                        <a:effectLst/>
                        <a:latin typeface="黑体" pitchFamily="49" charset="-122"/>
                        <a:ea typeface="黑体" pitchFamily="49" charset="-122"/>
                        <a:cs typeface="Times New Roman"/>
                      </a:endParaRPr>
                    </a:p>
                  </a:txBody>
                  <a:tcPr marL="9525" marR="9525" marT="7144" marB="0" anchor="ctr"/>
                </a:tc>
                <a:tc>
                  <a:txBody>
                    <a:bodyPr/>
                    <a:lstStyle/>
                    <a:p>
                      <a:pPr algn="ctr">
                        <a:lnSpc>
                          <a:spcPts val="2000"/>
                        </a:lnSpc>
                        <a:spcAft>
                          <a:spcPts val="0"/>
                        </a:spcAft>
                      </a:pPr>
                      <a:r>
                        <a:rPr lang="en-US" sz="1800" b="1" kern="100">
                          <a:effectLst/>
                          <a:latin typeface="黑体" pitchFamily="49" charset="-122"/>
                          <a:ea typeface="黑体" pitchFamily="49" charset="-122"/>
                        </a:rPr>
                        <a:t>≤40</a:t>
                      </a:r>
                      <a:endParaRPr lang="zh-CN" sz="1800" b="1" kern="100">
                        <a:effectLst/>
                        <a:latin typeface="黑体" pitchFamily="49" charset="-122"/>
                        <a:ea typeface="黑体" pitchFamily="49" charset="-122"/>
                        <a:cs typeface="Times New Roman"/>
                      </a:endParaRPr>
                    </a:p>
                  </a:txBody>
                  <a:tcPr marL="9525" marR="9525" marT="7144" marB="0" anchor="ctr"/>
                </a:tc>
                <a:extLst>
                  <a:ext uri="{0D108BD9-81ED-4DB2-BD59-A6C34878D82A}">
                    <a16:rowId xmlns:a16="http://schemas.microsoft.com/office/drawing/2014/main" val="10001"/>
                  </a:ext>
                </a:extLst>
              </a:tr>
              <a:tr h="477141">
                <a:tc vMerge="1">
                  <a:txBody>
                    <a:bodyPr/>
                    <a:lstStyle/>
                    <a:p>
                      <a:endParaRPr lang="zh-CN" altLang="en-US"/>
                    </a:p>
                  </a:txBody>
                  <a:tcPr/>
                </a:tc>
                <a:tc>
                  <a:txBody>
                    <a:bodyPr/>
                    <a:lstStyle/>
                    <a:p>
                      <a:pPr algn="ctr">
                        <a:lnSpc>
                          <a:spcPts val="2000"/>
                        </a:lnSpc>
                        <a:spcAft>
                          <a:spcPts val="0"/>
                        </a:spcAft>
                      </a:pPr>
                      <a:r>
                        <a:rPr lang="en-US" sz="1800" b="1" kern="100" dirty="0">
                          <a:effectLst/>
                          <a:latin typeface="黑体" pitchFamily="49" charset="-122"/>
                          <a:ea typeface="黑体" pitchFamily="49" charset="-122"/>
                        </a:rPr>
                        <a:t>9</a:t>
                      </a:r>
                      <a:endParaRPr lang="zh-CN" sz="1800" b="1" kern="100" dirty="0">
                        <a:effectLst/>
                        <a:latin typeface="黑体" pitchFamily="49" charset="-122"/>
                        <a:ea typeface="黑体" pitchFamily="49" charset="-122"/>
                        <a:cs typeface="Times New Roman"/>
                      </a:endParaRPr>
                    </a:p>
                  </a:txBody>
                  <a:tcPr marL="9525" marR="9525" marT="7144" marB="0" anchor="ctr"/>
                </a:tc>
                <a:tc>
                  <a:txBody>
                    <a:bodyPr/>
                    <a:lstStyle/>
                    <a:p>
                      <a:pPr algn="ctr">
                        <a:lnSpc>
                          <a:spcPts val="2000"/>
                        </a:lnSpc>
                        <a:spcAft>
                          <a:spcPts val="0"/>
                        </a:spcAft>
                      </a:pPr>
                      <a:r>
                        <a:rPr lang="en-US" sz="1800" b="1" kern="100" dirty="0">
                          <a:effectLst/>
                          <a:latin typeface="黑体" pitchFamily="49" charset="-122"/>
                          <a:ea typeface="黑体" pitchFamily="49" charset="-122"/>
                        </a:rPr>
                        <a:t>12</a:t>
                      </a:r>
                      <a:r>
                        <a:rPr lang="zh-CN" sz="1800" b="1" kern="100" dirty="0">
                          <a:effectLst/>
                          <a:latin typeface="黑体" pitchFamily="49" charset="-122"/>
                          <a:ea typeface="黑体" pitchFamily="49" charset="-122"/>
                        </a:rPr>
                        <a:t>～</a:t>
                      </a:r>
                      <a:r>
                        <a:rPr lang="en-US" sz="1800" b="1" kern="100" dirty="0">
                          <a:effectLst/>
                          <a:latin typeface="黑体" pitchFamily="49" charset="-122"/>
                          <a:ea typeface="黑体" pitchFamily="49" charset="-122"/>
                        </a:rPr>
                        <a:t>60</a:t>
                      </a:r>
                      <a:endParaRPr lang="zh-CN" sz="1800" b="1" kern="100" dirty="0">
                        <a:effectLst/>
                        <a:latin typeface="黑体" pitchFamily="49" charset="-122"/>
                        <a:ea typeface="黑体" pitchFamily="49" charset="-122"/>
                        <a:cs typeface="Times New Roman"/>
                      </a:endParaRPr>
                    </a:p>
                  </a:txBody>
                  <a:tcPr marL="9525" marR="9525" marT="7144" marB="0" anchor="ctr"/>
                </a:tc>
                <a:tc vMerge="1">
                  <a:txBody>
                    <a:bodyPr/>
                    <a:lstStyle/>
                    <a:p>
                      <a:endParaRPr lang="zh-CN" altLang="en-US"/>
                    </a:p>
                  </a:txBody>
                  <a:tcPr/>
                </a:tc>
                <a:tc>
                  <a:txBody>
                    <a:bodyPr/>
                    <a:lstStyle/>
                    <a:p>
                      <a:pPr algn="ctr">
                        <a:lnSpc>
                          <a:spcPts val="2000"/>
                        </a:lnSpc>
                        <a:spcAft>
                          <a:spcPts val="0"/>
                        </a:spcAft>
                      </a:pPr>
                      <a:r>
                        <a:rPr lang="en-US" sz="1800" b="1" kern="100">
                          <a:effectLst/>
                          <a:latin typeface="黑体" pitchFamily="49" charset="-122"/>
                          <a:ea typeface="黑体" pitchFamily="49" charset="-122"/>
                        </a:rPr>
                        <a:t>40</a:t>
                      </a:r>
                      <a:r>
                        <a:rPr lang="zh-CN" sz="1800" b="1" kern="100">
                          <a:effectLst/>
                          <a:latin typeface="黑体" pitchFamily="49" charset="-122"/>
                          <a:ea typeface="黑体" pitchFamily="49" charset="-122"/>
                        </a:rPr>
                        <a:t>～</a:t>
                      </a:r>
                      <a:r>
                        <a:rPr lang="en-US" sz="1800" b="1" kern="100">
                          <a:effectLst/>
                          <a:latin typeface="黑体" pitchFamily="49" charset="-122"/>
                          <a:ea typeface="黑体" pitchFamily="49" charset="-122"/>
                        </a:rPr>
                        <a:t>200</a:t>
                      </a:r>
                      <a:endParaRPr lang="zh-CN" sz="1800" b="1" kern="100">
                        <a:effectLst/>
                        <a:latin typeface="黑体" pitchFamily="49" charset="-122"/>
                        <a:ea typeface="黑体" pitchFamily="49" charset="-122"/>
                        <a:cs typeface="Times New Roman"/>
                      </a:endParaRPr>
                    </a:p>
                  </a:txBody>
                  <a:tcPr marL="9525" marR="9525" marT="7144" marB="0" anchor="ctr"/>
                </a:tc>
                <a:extLst>
                  <a:ext uri="{0D108BD9-81ED-4DB2-BD59-A6C34878D82A}">
                    <a16:rowId xmlns:a16="http://schemas.microsoft.com/office/drawing/2014/main" val="10002"/>
                  </a:ext>
                </a:extLst>
              </a:tr>
              <a:tr h="477141">
                <a:tc vMerge="1">
                  <a:txBody>
                    <a:bodyPr/>
                    <a:lstStyle/>
                    <a:p>
                      <a:endParaRPr lang="zh-CN" altLang="en-US"/>
                    </a:p>
                  </a:txBody>
                  <a:tcPr/>
                </a:tc>
                <a:tc>
                  <a:txBody>
                    <a:bodyPr/>
                    <a:lstStyle/>
                    <a:p>
                      <a:pPr algn="ctr">
                        <a:lnSpc>
                          <a:spcPts val="2000"/>
                        </a:lnSpc>
                        <a:spcAft>
                          <a:spcPts val="0"/>
                        </a:spcAft>
                      </a:pPr>
                      <a:r>
                        <a:rPr lang="en-US" sz="1800" b="1" kern="100" dirty="0">
                          <a:effectLst/>
                          <a:latin typeface="黑体" pitchFamily="49" charset="-122"/>
                          <a:ea typeface="黑体" pitchFamily="49" charset="-122"/>
                        </a:rPr>
                        <a:t>10</a:t>
                      </a:r>
                      <a:endParaRPr lang="zh-CN" sz="1800" b="1" kern="100" dirty="0">
                        <a:effectLst/>
                        <a:latin typeface="黑体" pitchFamily="49" charset="-122"/>
                        <a:ea typeface="黑体" pitchFamily="49" charset="-122"/>
                        <a:cs typeface="Times New Roman"/>
                      </a:endParaRPr>
                    </a:p>
                  </a:txBody>
                  <a:tcPr marL="9525" marR="9525" marT="7144" marB="0" anchor="ctr"/>
                </a:tc>
                <a:tc>
                  <a:txBody>
                    <a:bodyPr/>
                    <a:lstStyle/>
                    <a:p>
                      <a:pPr algn="ctr">
                        <a:lnSpc>
                          <a:spcPts val="2000"/>
                        </a:lnSpc>
                        <a:spcAft>
                          <a:spcPts val="0"/>
                        </a:spcAft>
                      </a:pPr>
                      <a:r>
                        <a:rPr lang="en-US" sz="1800" b="1" kern="100" dirty="0">
                          <a:effectLst/>
                          <a:latin typeface="黑体" pitchFamily="49" charset="-122"/>
                          <a:ea typeface="黑体" pitchFamily="49" charset="-122"/>
                        </a:rPr>
                        <a:t>&gt;60</a:t>
                      </a:r>
                      <a:endParaRPr lang="zh-CN" sz="1800" b="1" kern="100" dirty="0">
                        <a:effectLst/>
                        <a:latin typeface="黑体" pitchFamily="49" charset="-122"/>
                        <a:ea typeface="黑体" pitchFamily="49" charset="-122"/>
                        <a:cs typeface="Times New Roman"/>
                      </a:endParaRPr>
                    </a:p>
                  </a:txBody>
                  <a:tcPr marL="9525" marR="9525" marT="7144" marB="0" anchor="ctr"/>
                </a:tc>
                <a:tc vMerge="1">
                  <a:txBody>
                    <a:bodyPr/>
                    <a:lstStyle/>
                    <a:p>
                      <a:endParaRPr lang="zh-CN" altLang="en-US"/>
                    </a:p>
                  </a:txBody>
                  <a:tcPr/>
                </a:tc>
                <a:tc>
                  <a:txBody>
                    <a:bodyPr/>
                    <a:lstStyle/>
                    <a:p>
                      <a:pPr algn="ctr">
                        <a:lnSpc>
                          <a:spcPts val="2000"/>
                        </a:lnSpc>
                        <a:spcAft>
                          <a:spcPts val="0"/>
                        </a:spcAft>
                      </a:pPr>
                      <a:r>
                        <a:rPr lang="en-US" sz="1800" b="1" kern="100">
                          <a:effectLst/>
                          <a:latin typeface="黑体" pitchFamily="49" charset="-122"/>
                          <a:ea typeface="黑体" pitchFamily="49" charset="-122"/>
                        </a:rPr>
                        <a:t>&gt;200</a:t>
                      </a:r>
                      <a:endParaRPr lang="zh-CN" sz="1800" b="1" kern="100">
                        <a:effectLst/>
                        <a:latin typeface="黑体" pitchFamily="49" charset="-122"/>
                        <a:ea typeface="黑体" pitchFamily="49" charset="-122"/>
                        <a:cs typeface="Times New Roman"/>
                      </a:endParaRPr>
                    </a:p>
                  </a:txBody>
                  <a:tcPr marL="9525" marR="9525" marT="7144" marB="0" anchor="ctr"/>
                </a:tc>
                <a:extLst>
                  <a:ext uri="{0D108BD9-81ED-4DB2-BD59-A6C34878D82A}">
                    <a16:rowId xmlns:a16="http://schemas.microsoft.com/office/drawing/2014/main" val="10003"/>
                  </a:ext>
                </a:extLst>
              </a:tr>
              <a:tr h="477141">
                <a:tc rowSpan="3">
                  <a:txBody>
                    <a:bodyPr/>
                    <a:lstStyle/>
                    <a:p>
                      <a:pPr algn="ctr">
                        <a:lnSpc>
                          <a:spcPts val="2000"/>
                        </a:lnSpc>
                        <a:spcAft>
                          <a:spcPts val="0"/>
                        </a:spcAft>
                      </a:pPr>
                      <a:r>
                        <a:rPr lang="zh-CN" sz="1800" b="1" kern="100">
                          <a:effectLst/>
                          <a:latin typeface="黑体" pitchFamily="49" charset="-122"/>
                          <a:ea typeface="黑体" pitchFamily="49" charset="-122"/>
                        </a:rPr>
                        <a:t>普通股</a:t>
                      </a:r>
                      <a:r>
                        <a:rPr lang="en-US" sz="1800" b="1" kern="100">
                          <a:effectLst/>
                          <a:latin typeface="黑体" pitchFamily="49" charset="-122"/>
                          <a:ea typeface="黑体" pitchFamily="49" charset="-122"/>
                        </a:rPr>
                        <a:t>70%</a:t>
                      </a:r>
                      <a:endParaRPr lang="zh-CN" sz="1800" b="1" kern="100">
                        <a:effectLst/>
                        <a:latin typeface="黑体" pitchFamily="49" charset="-122"/>
                        <a:ea typeface="黑体" pitchFamily="49" charset="-122"/>
                        <a:cs typeface="Times New Roman"/>
                      </a:endParaRPr>
                    </a:p>
                  </a:txBody>
                  <a:tcPr marL="9525" marR="9525" marT="7144" marB="0" anchor="ctr"/>
                </a:tc>
                <a:tc>
                  <a:txBody>
                    <a:bodyPr/>
                    <a:lstStyle/>
                    <a:p>
                      <a:pPr algn="ctr">
                        <a:lnSpc>
                          <a:spcPts val="2000"/>
                        </a:lnSpc>
                        <a:spcAft>
                          <a:spcPts val="0"/>
                        </a:spcAft>
                      </a:pPr>
                      <a:r>
                        <a:rPr lang="en-US" sz="1800" b="1" kern="100">
                          <a:effectLst/>
                          <a:latin typeface="黑体" pitchFamily="49" charset="-122"/>
                          <a:ea typeface="黑体" pitchFamily="49" charset="-122"/>
                        </a:rPr>
                        <a:t>18</a:t>
                      </a:r>
                      <a:endParaRPr lang="zh-CN" sz="1800" b="1" kern="100">
                        <a:effectLst/>
                        <a:latin typeface="黑体" pitchFamily="49" charset="-122"/>
                        <a:ea typeface="黑体" pitchFamily="49" charset="-122"/>
                        <a:cs typeface="Times New Roman"/>
                      </a:endParaRPr>
                    </a:p>
                  </a:txBody>
                  <a:tcPr marL="9525" marR="9525" marT="7144" marB="0" anchor="ctr"/>
                </a:tc>
                <a:tc>
                  <a:txBody>
                    <a:bodyPr/>
                    <a:lstStyle/>
                    <a:p>
                      <a:pPr algn="ctr">
                        <a:lnSpc>
                          <a:spcPts val="2000"/>
                        </a:lnSpc>
                        <a:spcAft>
                          <a:spcPts val="0"/>
                        </a:spcAft>
                      </a:pPr>
                      <a:r>
                        <a:rPr lang="en-US" sz="1800" b="1" kern="100" dirty="0">
                          <a:effectLst/>
                          <a:latin typeface="黑体" pitchFamily="49" charset="-122"/>
                          <a:ea typeface="黑体" pitchFamily="49" charset="-122"/>
                        </a:rPr>
                        <a:t>≤21</a:t>
                      </a:r>
                      <a:endParaRPr lang="zh-CN" sz="1800" b="1" kern="100" dirty="0">
                        <a:effectLst/>
                        <a:latin typeface="黑体" pitchFamily="49" charset="-122"/>
                        <a:ea typeface="黑体" pitchFamily="49" charset="-122"/>
                        <a:cs typeface="Times New Roman"/>
                      </a:endParaRPr>
                    </a:p>
                  </a:txBody>
                  <a:tcPr marL="9525" marR="9525" marT="7144" marB="0" anchor="ctr"/>
                </a:tc>
                <a:tc rowSpan="3">
                  <a:txBody>
                    <a:bodyPr/>
                    <a:lstStyle/>
                    <a:p>
                      <a:pPr algn="ctr">
                        <a:lnSpc>
                          <a:spcPts val="2000"/>
                        </a:lnSpc>
                        <a:spcAft>
                          <a:spcPts val="0"/>
                        </a:spcAft>
                      </a:pPr>
                      <a:r>
                        <a:rPr lang="en-US" sz="1800" b="1" kern="100" dirty="0">
                          <a:effectLst/>
                          <a:latin typeface="黑体" pitchFamily="49" charset="-122"/>
                          <a:ea typeface="黑体" pitchFamily="49" charset="-122"/>
                        </a:rPr>
                        <a:t>21÷70%=30</a:t>
                      </a:r>
                    </a:p>
                    <a:p>
                      <a:pPr algn="ctr">
                        <a:lnSpc>
                          <a:spcPts val="2000"/>
                        </a:lnSpc>
                        <a:spcAft>
                          <a:spcPts val="0"/>
                        </a:spcAft>
                      </a:pPr>
                      <a:r>
                        <a:rPr lang="en-US" sz="1800" b="1" kern="100" dirty="0">
                          <a:effectLst/>
                          <a:latin typeface="黑体" pitchFamily="49" charset="-122"/>
                          <a:ea typeface="黑体" pitchFamily="49" charset="-122"/>
                        </a:rPr>
                        <a:t>70÷70%=100</a:t>
                      </a:r>
                      <a:endParaRPr lang="zh-CN" sz="1800" b="1" kern="100" dirty="0">
                        <a:effectLst/>
                        <a:latin typeface="黑体" pitchFamily="49" charset="-122"/>
                        <a:ea typeface="黑体" pitchFamily="49" charset="-122"/>
                        <a:cs typeface="Times New Roman"/>
                      </a:endParaRPr>
                    </a:p>
                  </a:txBody>
                  <a:tcPr marL="9525" marR="9525" marT="7144" marB="0" anchor="ctr"/>
                </a:tc>
                <a:tc>
                  <a:txBody>
                    <a:bodyPr/>
                    <a:lstStyle/>
                    <a:p>
                      <a:pPr algn="ctr">
                        <a:lnSpc>
                          <a:spcPts val="2000"/>
                        </a:lnSpc>
                        <a:spcAft>
                          <a:spcPts val="0"/>
                        </a:spcAft>
                      </a:pPr>
                      <a:r>
                        <a:rPr lang="en-US" sz="1800" b="1" kern="100">
                          <a:effectLst/>
                          <a:latin typeface="黑体" pitchFamily="49" charset="-122"/>
                          <a:ea typeface="黑体" pitchFamily="49" charset="-122"/>
                        </a:rPr>
                        <a:t>≤30</a:t>
                      </a:r>
                      <a:endParaRPr lang="zh-CN" sz="1800" b="1" kern="100">
                        <a:effectLst/>
                        <a:latin typeface="黑体" pitchFamily="49" charset="-122"/>
                        <a:ea typeface="黑体" pitchFamily="49" charset="-122"/>
                        <a:cs typeface="Times New Roman"/>
                      </a:endParaRPr>
                    </a:p>
                  </a:txBody>
                  <a:tcPr marL="9525" marR="9525" marT="7144" marB="0" anchor="ctr"/>
                </a:tc>
                <a:extLst>
                  <a:ext uri="{0D108BD9-81ED-4DB2-BD59-A6C34878D82A}">
                    <a16:rowId xmlns:a16="http://schemas.microsoft.com/office/drawing/2014/main" val="10004"/>
                  </a:ext>
                </a:extLst>
              </a:tr>
              <a:tr h="477141">
                <a:tc vMerge="1">
                  <a:txBody>
                    <a:bodyPr/>
                    <a:lstStyle/>
                    <a:p>
                      <a:endParaRPr lang="zh-CN" altLang="en-US"/>
                    </a:p>
                  </a:txBody>
                  <a:tcPr/>
                </a:tc>
                <a:tc>
                  <a:txBody>
                    <a:bodyPr/>
                    <a:lstStyle/>
                    <a:p>
                      <a:pPr algn="ctr">
                        <a:lnSpc>
                          <a:spcPts val="2000"/>
                        </a:lnSpc>
                        <a:spcAft>
                          <a:spcPts val="0"/>
                        </a:spcAft>
                      </a:pPr>
                      <a:r>
                        <a:rPr lang="en-US" sz="1800" b="1" kern="100">
                          <a:effectLst/>
                          <a:latin typeface="黑体" pitchFamily="49" charset="-122"/>
                          <a:ea typeface="黑体" pitchFamily="49" charset="-122"/>
                        </a:rPr>
                        <a:t>19</a:t>
                      </a:r>
                      <a:endParaRPr lang="zh-CN" sz="1800" b="1" kern="100">
                        <a:effectLst/>
                        <a:latin typeface="黑体" pitchFamily="49" charset="-122"/>
                        <a:ea typeface="黑体" pitchFamily="49" charset="-122"/>
                        <a:cs typeface="Times New Roman"/>
                      </a:endParaRPr>
                    </a:p>
                  </a:txBody>
                  <a:tcPr marL="9525" marR="9525" marT="7144" marB="0" anchor="ctr"/>
                </a:tc>
                <a:tc>
                  <a:txBody>
                    <a:bodyPr/>
                    <a:lstStyle/>
                    <a:p>
                      <a:pPr algn="ctr">
                        <a:lnSpc>
                          <a:spcPts val="2000"/>
                        </a:lnSpc>
                        <a:spcAft>
                          <a:spcPts val="0"/>
                        </a:spcAft>
                      </a:pPr>
                      <a:r>
                        <a:rPr lang="en-US" sz="1800" b="1" kern="100" dirty="0">
                          <a:effectLst/>
                          <a:latin typeface="黑体" pitchFamily="49" charset="-122"/>
                          <a:ea typeface="黑体" pitchFamily="49" charset="-122"/>
                        </a:rPr>
                        <a:t>21</a:t>
                      </a:r>
                      <a:r>
                        <a:rPr lang="zh-CN" sz="1800" b="1" kern="100" dirty="0">
                          <a:effectLst/>
                          <a:latin typeface="黑体" pitchFamily="49" charset="-122"/>
                          <a:ea typeface="黑体" pitchFamily="49" charset="-122"/>
                        </a:rPr>
                        <a:t>～</a:t>
                      </a:r>
                      <a:r>
                        <a:rPr lang="en-US" sz="1800" b="1" kern="100" dirty="0">
                          <a:effectLst/>
                          <a:latin typeface="黑体" pitchFamily="49" charset="-122"/>
                          <a:ea typeface="黑体" pitchFamily="49" charset="-122"/>
                        </a:rPr>
                        <a:t>70</a:t>
                      </a:r>
                      <a:endParaRPr lang="zh-CN" sz="1800" b="1" kern="100" dirty="0">
                        <a:effectLst/>
                        <a:latin typeface="黑体" pitchFamily="49" charset="-122"/>
                        <a:ea typeface="黑体" pitchFamily="49" charset="-122"/>
                        <a:cs typeface="Times New Roman"/>
                      </a:endParaRPr>
                    </a:p>
                  </a:txBody>
                  <a:tcPr marL="9525" marR="9525" marT="7144" marB="0" anchor="ctr"/>
                </a:tc>
                <a:tc vMerge="1">
                  <a:txBody>
                    <a:bodyPr/>
                    <a:lstStyle/>
                    <a:p>
                      <a:endParaRPr lang="zh-CN" altLang="en-US"/>
                    </a:p>
                  </a:txBody>
                  <a:tcPr/>
                </a:tc>
                <a:tc>
                  <a:txBody>
                    <a:bodyPr/>
                    <a:lstStyle/>
                    <a:p>
                      <a:pPr algn="ctr">
                        <a:lnSpc>
                          <a:spcPts val="2000"/>
                        </a:lnSpc>
                        <a:spcAft>
                          <a:spcPts val="0"/>
                        </a:spcAft>
                      </a:pPr>
                      <a:r>
                        <a:rPr lang="en-US" sz="1800" b="1" kern="100">
                          <a:effectLst/>
                          <a:latin typeface="黑体" pitchFamily="49" charset="-122"/>
                          <a:ea typeface="黑体" pitchFamily="49" charset="-122"/>
                        </a:rPr>
                        <a:t>30</a:t>
                      </a:r>
                      <a:r>
                        <a:rPr lang="zh-CN" sz="1800" b="1" kern="100">
                          <a:effectLst/>
                          <a:latin typeface="黑体" pitchFamily="49" charset="-122"/>
                          <a:ea typeface="黑体" pitchFamily="49" charset="-122"/>
                        </a:rPr>
                        <a:t>～</a:t>
                      </a:r>
                      <a:r>
                        <a:rPr lang="en-US" sz="1800" b="1" kern="100">
                          <a:effectLst/>
                          <a:latin typeface="黑体" pitchFamily="49" charset="-122"/>
                          <a:ea typeface="黑体" pitchFamily="49" charset="-122"/>
                        </a:rPr>
                        <a:t>100</a:t>
                      </a:r>
                      <a:endParaRPr lang="zh-CN" sz="1800" b="1" kern="100">
                        <a:effectLst/>
                        <a:latin typeface="黑体" pitchFamily="49" charset="-122"/>
                        <a:ea typeface="黑体" pitchFamily="49" charset="-122"/>
                        <a:cs typeface="Times New Roman"/>
                      </a:endParaRPr>
                    </a:p>
                  </a:txBody>
                  <a:tcPr marL="9525" marR="9525" marT="7144" marB="0" anchor="ctr"/>
                </a:tc>
                <a:extLst>
                  <a:ext uri="{0D108BD9-81ED-4DB2-BD59-A6C34878D82A}">
                    <a16:rowId xmlns:a16="http://schemas.microsoft.com/office/drawing/2014/main" val="10005"/>
                  </a:ext>
                </a:extLst>
              </a:tr>
              <a:tr h="477141">
                <a:tc vMerge="1">
                  <a:txBody>
                    <a:bodyPr/>
                    <a:lstStyle/>
                    <a:p>
                      <a:endParaRPr lang="zh-CN" altLang="en-US"/>
                    </a:p>
                  </a:txBody>
                  <a:tcPr/>
                </a:tc>
                <a:tc>
                  <a:txBody>
                    <a:bodyPr/>
                    <a:lstStyle/>
                    <a:p>
                      <a:pPr algn="ctr">
                        <a:lnSpc>
                          <a:spcPts val="2000"/>
                        </a:lnSpc>
                        <a:spcAft>
                          <a:spcPts val="0"/>
                        </a:spcAft>
                      </a:pPr>
                      <a:r>
                        <a:rPr lang="en-US" sz="1800" b="1" kern="100">
                          <a:effectLst/>
                          <a:latin typeface="黑体" pitchFamily="49" charset="-122"/>
                          <a:ea typeface="黑体" pitchFamily="49" charset="-122"/>
                        </a:rPr>
                        <a:t>20</a:t>
                      </a:r>
                      <a:endParaRPr lang="zh-CN" sz="1800" b="1" kern="100">
                        <a:effectLst/>
                        <a:latin typeface="黑体" pitchFamily="49" charset="-122"/>
                        <a:ea typeface="黑体" pitchFamily="49" charset="-122"/>
                        <a:cs typeface="Times New Roman"/>
                      </a:endParaRPr>
                    </a:p>
                  </a:txBody>
                  <a:tcPr marL="9525" marR="9525" marT="7144" marB="0" anchor="ctr"/>
                </a:tc>
                <a:tc>
                  <a:txBody>
                    <a:bodyPr/>
                    <a:lstStyle/>
                    <a:p>
                      <a:pPr algn="ctr">
                        <a:lnSpc>
                          <a:spcPts val="2000"/>
                        </a:lnSpc>
                        <a:spcAft>
                          <a:spcPts val="0"/>
                        </a:spcAft>
                      </a:pPr>
                      <a:r>
                        <a:rPr lang="en-US" sz="1800" b="1" kern="100" dirty="0">
                          <a:effectLst/>
                          <a:latin typeface="黑体" pitchFamily="49" charset="-122"/>
                          <a:ea typeface="黑体" pitchFamily="49" charset="-122"/>
                        </a:rPr>
                        <a:t>&gt;70</a:t>
                      </a:r>
                      <a:endParaRPr lang="zh-CN" sz="1800" b="1" kern="100" dirty="0">
                        <a:effectLst/>
                        <a:latin typeface="黑体" pitchFamily="49" charset="-122"/>
                        <a:ea typeface="黑体" pitchFamily="49" charset="-122"/>
                        <a:cs typeface="Times New Roman"/>
                      </a:endParaRPr>
                    </a:p>
                  </a:txBody>
                  <a:tcPr marL="9525" marR="9525" marT="7144" marB="0" anchor="ctr"/>
                </a:tc>
                <a:tc vMerge="1">
                  <a:txBody>
                    <a:bodyPr/>
                    <a:lstStyle/>
                    <a:p>
                      <a:endParaRPr lang="zh-CN" altLang="en-US"/>
                    </a:p>
                  </a:txBody>
                  <a:tcPr/>
                </a:tc>
                <a:tc>
                  <a:txBody>
                    <a:bodyPr/>
                    <a:lstStyle/>
                    <a:p>
                      <a:pPr algn="ctr">
                        <a:lnSpc>
                          <a:spcPts val="2000"/>
                        </a:lnSpc>
                        <a:spcAft>
                          <a:spcPts val="0"/>
                        </a:spcAft>
                      </a:pPr>
                      <a:r>
                        <a:rPr lang="en-US" sz="1800" b="1" kern="100" dirty="0">
                          <a:effectLst/>
                          <a:latin typeface="黑体" pitchFamily="49" charset="-122"/>
                          <a:ea typeface="黑体" pitchFamily="49" charset="-122"/>
                        </a:rPr>
                        <a:t>&gt;100</a:t>
                      </a:r>
                      <a:endParaRPr lang="zh-CN" sz="1800" b="1" kern="100" dirty="0">
                        <a:effectLst/>
                        <a:latin typeface="黑体" pitchFamily="49" charset="-122"/>
                        <a:ea typeface="黑体" pitchFamily="49" charset="-122"/>
                        <a:cs typeface="Times New Roman"/>
                      </a:endParaRPr>
                    </a:p>
                  </a:txBody>
                  <a:tcPr marL="9525" marR="9525" marT="7144" marB="0" anchor="ctr"/>
                </a:tc>
                <a:extLst>
                  <a:ext uri="{0D108BD9-81ED-4DB2-BD59-A6C34878D82A}">
                    <a16:rowId xmlns:a16="http://schemas.microsoft.com/office/drawing/2014/main" val="10006"/>
                  </a:ext>
                </a:extLst>
              </a:tr>
            </a:tbl>
          </a:graphicData>
        </a:graphic>
      </p:graphicFrame>
      <p:sp>
        <p:nvSpPr>
          <p:cNvPr id="5" name="矩形 4"/>
          <p:cNvSpPr/>
          <p:nvPr/>
        </p:nvSpPr>
        <p:spPr>
          <a:xfrm>
            <a:off x="3779912" y="714375"/>
            <a:ext cx="982961" cy="400110"/>
          </a:xfrm>
          <a:prstGeom prst="rect">
            <a:avLst/>
          </a:prstGeom>
        </p:spPr>
        <p:txBody>
          <a:bodyPr wrap="none">
            <a:spAutoFit/>
          </a:bodyPr>
          <a:lstStyle/>
          <a:p>
            <a:r>
              <a:rPr lang="zh-CN" altLang="en-US" sz="2000" b="0" dirty="0">
                <a:solidFill>
                  <a:srgbClr val="000000"/>
                </a:solidFill>
              </a:rPr>
              <a:t>表</a:t>
            </a:r>
            <a:r>
              <a:rPr lang="en-US" altLang="zh-CN" sz="2000" b="0" dirty="0">
                <a:solidFill>
                  <a:srgbClr val="000000"/>
                </a:solidFill>
              </a:rPr>
              <a:t>6</a:t>
            </a:r>
            <a:r>
              <a:rPr lang="zh-CN" altLang="en-US" sz="2000" b="0" dirty="0">
                <a:solidFill>
                  <a:srgbClr val="000000"/>
                </a:solidFill>
              </a:rPr>
              <a:t>－</a:t>
            </a:r>
            <a:r>
              <a:rPr lang="en-US" altLang="zh-CN" sz="2000" b="0" dirty="0">
                <a:solidFill>
                  <a:srgbClr val="000000"/>
                </a:solidFill>
              </a:rPr>
              <a:t>2</a:t>
            </a:r>
            <a:endParaRPr lang="zh-CN" altLang="en-US" sz="2000" dirty="0"/>
          </a:p>
        </p:txBody>
      </p:sp>
      <p:sp>
        <p:nvSpPr>
          <p:cNvPr id="6" name="Rectangle 10"/>
          <p:cNvSpPr>
            <a:spLocks noChangeArrowheads="1"/>
          </p:cNvSpPr>
          <p:nvPr/>
        </p:nvSpPr>
        <p:spPr bwMode="gray">
          <a:xfrm>
            <a:off x="3047256" y="52095"/>
            <a:ext cx="2448272" cy="5930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1" hangingPunct="1"/>
            <a:r>
              <a:rPr lang="zh-CN" altLang="en-US" sz="3600" dirty="0" smtClean="0">
                <a:solidFill>
                  <a:srgbClr val="0000FF"/>
                </a:solidFill>
                <a:latin typeface="华文行楷" pitchFamily="2" charset="-122"/>
                <a:ea typeface="华文行楷" pitchFamily="2" charset="-122"/>
              </a:rPr>
              <a:t>解析</a:t>
            </a:r>
            <a:endParaRPr lang="zh-CN" altLang="en-US" sz="3600" dirty="0">
              <a:solidFill>
                <a:srgbClr val="0000FF"/>
              </a:solidFill>
              <a:latin typeface="华文行楷" pitchFamily="2" charset="-122"/>
              <a:ea typeface="华文行楷" pitchFamily="2" charset="-122"/>
            </a:endParaRPr>
          </a:p>
        </p:txBody>
      </p:sp>
    </p:spTree>
    <p:extLst>
      <p:ext uri="{BB962C8B-B14F-4D97-AF65-F5344CB8AC3E}">
        <p14:creationId xmlns:p14="http://schemas.microsoft.com/office/powerpoint/2010/main" val="119507265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323528" y="915566"/>
            <a:ext cx="8208912" cy="3785652"/>
          </a:xfrm>
          <a:prstGeom prst="rect">
            <a:avLst/>
          </a:prstGeom>
          <a:noFill/>
        </p:spPr>
        <p:txBody>
          <a:bodyPr wrap="square" rtlCol="0">
            <a:spAutoFit/>
          </a:bodyPr>
          <a:lstStyle/>
          <a:p>
            <a:pPr algn="just"/>
            <a:r>
              <a:rPr lang="zh-CN" altLang="en-US" dirty="0">
                <a:solidFill>
                  <a:srgbClr val="0000FF"/>
                </a:solidFill>
              </a:rPr>
              <a:t>第四步：计算边际资本成本</a:t>
            </a:r>
          </a:p>
          <a:p>
            <a:pPr algn="just"/>
            <a:r>
              <a:rPr lang="zh-CN" altLang="en-US" b="0" dirty="0"/>
              <a:t>按筹资突破点大小对筹资总额顺序重新分组</a:t>
            </a:r>
            <a:r>
              <a:rPr lang="en-US" altLang="zh-CN" b="0" dirty="0"/>
              <a:t>,</a:t>
            </a:r>
            <a:r>
              <a:rPr lang="zh-CN" altLang="en-US" b="0" dirty="0"/>
              <a:t>可以得到五组筹资总额的范围</a:t>
            </a:r>
            <a:r>
              <a:rPr lang="en-US" altLang="zh-CN" b="0" dirty="0"/>
              <a:t>:</a:t>
            </a:r>
          </a:p>
          <a:p>
            <a:pPr algn="just"/>
            <a:r>
              <a:rPr lang="en-US" altLang="zh-CN" b="0" dirty="0"/>
              <a:t>①30</a:t>
            </a:r>
            <a:r>
              <a:rPr lang="zh-CN" altLang="en-US" b="0" dirty="0"/>
              <a:t>万元以内</a:t>
            </a:r>
            <a:r>
              <a:rPr lang="en-US" altLang="zh-CN" b="0" dirty="0"/>
              <a:t>;</a:t>
            </a:r>
          </a:p>
          <a:p>
            <a:pPr algn="just"/>
            <a:r>
              <a:rPr lang="en-US" altLang="zh-CN" b="0" dirty="0"/>
              <a:t>②30</a:t>
            </a:r>
            <a:r>
              <a:rPr lang="zh-CN" altLang="en-US" b="0" dirty="0"/>
              <a:t>万～</a:t>
            </a:r>
            <a:r>
              <a:rPr lang="en-US" altLang="zh-CN" b="0" dirty="0"/>
              <a:t>40</a:t>
            </a:r>
            <a:r>
              <a:rPr lang="zh-CN" altLang="en-US" b="0" dirty="0"/>
              <a:t>万元</a:t>
            </a:r>
            <a:r>
              <a:rPr lang="en-US" altLang="zh-CN" b="0" dirty="0"/>
              <a:t>;</a:t>
            </a:r>
          </a:p>
          <a:p>
            <a:pPr algn="just"/>
            <a:r>
              <a:rPr lang="en-US" altLang="zh-CN" b="0" dirty="0"/>
              <a:t>③40</a:t>
            </a:r>
            <a:r>
              <a:rPr lang="zh-CN" altLang="en-US" b="0" dirty="0"/>
              <a:t>万～</a:t>
            </a:r>
            <a:r>
              <a:rPr lang="en-US" altLang="zh-CN" b="0" dirty="0"/>
              <a:t>100</a:t>
            </a:r>
            <a:r>
              <a:rPr lang="zh-CN" altLang="en-US" b="0" dirty="0"/>
              <a:t>万元</a:t>
            </a:r>
            <a:r>
              <a:rPr lang="en-US" altLang="zh-CN" b="0" dirty="0"/>
              <a:t>;</a:t>
            </a:r>
          </a:p>
          <a:p>
            <a:pPr algn="just"/>
            <a:r>
              <a:rPr lang="en-US" altLang="zh-CN" b="0" dirty="0"/>
              <a:t>④100</a:t>
            </a:r>
            <a:r>
              <a:rPr lang="zh-CN" altLang="en-US" b="0" dirty="0"/>
              <a:t>万～</a:t>
            </a:r>
            <a:r>
              <a:rPr lang="en-US" altLang="zh-CN" b="0" dirty="0"/>
              <a:t>200</a:t>
            </a:r>
            <a:r>
              <a:rPr lang="zh-CN" altLang="en-US" b="0" dirty="0"/>
              <a:t>万元</a:t>
            </a:r>
            <a:r>
              <a:rPr lang="en-US" altLang="zh-CN" b="0" dirty="0"/>
              <a:t>;</a:t>
            </a:r>
          </a:p>
          <a:p>
            <a:pPr algn="just"/>
            <a:r>
              <a:rPr lang="en-US" altLang="zh-CN" b="0" dirty="0"/>
              <a:t>⑤200</a:t>
            </a:r>
            <a:r>
              <a:rPr lang="zh-CN" altLang="en-US" b="0" dirty="0"/>
              <a:t>万元以上。</a:t>
            </a:r>
          </a:p>
          <a:p>
            <a:pPr algn="just"/>
            <a:r>
              <a:rPr lang="zh-CN" altLang="en-US" b="0" dirty="0"/>
              <a:t>对上述五组筹资总额范围</a:t>
            </a:r>
            <a:r>
              <a:rPr lang="zh-CN" altLang="en-US" dirty="0"/>
              <a:t>分别计算加权平均资本成本</a:t>
            </a:r>
            <a:r>
              <a:rPr lang="en-US" altLang="zh-CN" b="0" dirty="0"/>
              <a:t>(</a:t>
            </a:r>
            <a:r>
              <a:rPr lang="zh-CN" altLang="en-US" b="0" dirty="0"/>
              <a:t>即各种筹资总额范围的边际资本成本</a:t>
            </a:r>
            <a:r>
              <a:rPr lang="en-US" altLang="zh-CN" b="0" dirty="0"/>
              <a:t>)</a:t>
            </a:r>
            <a:r>
              <a:rPr lang="zh-CN" altLang="en-US" b="0" dirty="0"/>
              <a:t>。见下表</a:t>
            </a:r>
            <a:r>
              <a:rPr lang="en-US" altLang="zh-CN" b="0" dirty="0"/>
              <a:t>6</a:t>
            </a:r>
            <a:r>
              <a:rPr lang="zh-CN" altLang="en-US" b="0" dirty="0"/>
              <a:t>－</a:t>
            </a:r>
            <a:r>
              <a:rPr lang="en-US" altLang="zh-CN" b="0" dirty="0"/>
              <a:t>3</a:t>
            </a:r>
            <a:endParaRPr lang="zh-CN" altLang="en-US" b="0" dirty="0"/>
          </a:p>
        </p:txBody>
      </p:sp>
      <p:sp>
        <p:nvSpPr>
          <p:cNvPr id="6" name="Rectangle 10"/>
          <p:cNvSpPr>
            <a:spLocks noChangeArrowheads="1"/>
          </p:cNvSpPr>
          <p:nvPr/>
        </p:nvSpPr>
        <p:spPr bwMode="gray">
          <a:xfrm>
            <a:off x="3047256" y="52095"/>
            <a:ext cx="2448272" cy="5930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1" hangingPunct="1"/>
            <a:r>
              <a:rPr lang="zh-CN" altLang="en-US" sz="3600" dirty="0" smtClean="0">
                <a:solidFill>
                  <a:srgbClr val="0000FF"/>
                </a:solidFill>
                <a:latin typeface="华文行楷" pitchFamily="2" charset="-122"/>
                <a:ea typeface="华文行楷" pitchFamily="2" charset="-122"/>
              </a:rPr>
              <a:t>解析</a:t>
            </a:r>
            <a:endParaRPr lang="zh-CN" altLang="en-US" sz="3600" dirty="0">
              <a:solidFill>
                <a:srgbClr val="0000FF"/>
              </a:solidFill>
              <a:latin typeface="华文行楷" pitchFamily="2" charset="-122"/>
              <a:ea typeface="华文行楷" pitchFamily="2" charset="-122"/>
            </a:endParaRPr>
          </a:p>
        </p:txBody>
      </p:sp>
    </p:spTree>
    <p:extLst>
      <p:ext uri="{BB962C8B-B14F-4D97-AF65-F5344CB8AC3E}">
        <p14:creationId xmlns:p14="http://schemas.microsoft.com/office/powerpoint/2010/main" val="364797719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extLst/>
          </p:nvPr>
        </p:nvGraphicFramePr>
        <p:xfrm>
          <a:off x="106015" y="1275607"/>
          <a:ext cx="8784976" cy="3580160"/>
        </p:xfrm>
        <a:graphic>
          <a:graphicData uri="http://schemas.openxmlformats.org/drawingml/2006/table">
            <a:tbl>
              <a:tblPr firstRow="1" bandRow="1">
                <a:tableStyleId>{5C22544A-7EE6-4342-B048-85BDC9FD1C3A}</a:tableStyleId>
              </a:tblPr>
              <a:tblGrid>
                <a:gridCol w="1368152">
                  <a:extLst>
                    <a:ext uri="{9D8B030D-6E8A-4147-A177-3AD203B41FA5}">
                      <a16:colId xmlns:a16="http://schemas.microsoft.com/office/drawing/2014/main" val="20000"/>
                    </a:ext>
                  </a:extLst>
                </a:gridCol>
                <a:gridCol w="1296144">
                  <a:extLst>
                    <a:ext uri="{9D8B030D-6E8A-4147-A177-3AD203B41FA5}">
                      <a16:colId xmlns:a16="http://schemas.microsoft.com/office/drawing/2014/main" val="20001"/>
                    </a:ext>
                  </a:extLst>
                </a:gridCol>
                <a:gridCol w="1368152">
                  <a:extLst>
                    <a:ext uri="{9D8B030D-6E8A-4147-A177-3AD203B41FA5}">
                      <a16:colId xmlns:a16="http://schemas.microsoft.com/office/drawing/2014/main" val="20002"/>
                    </a:ext>
                  </a:extLst>
                </a:gridCol>
                <a:gridCol w="1296144">
                  <a:extLst>
                    <a:ext uri="{9D8B030D-6E8A-4147-A177-3AD203B41FA5}">
                      <a16:colId xmlns:a16="http://schemas.microsoft.com/office/drawing/2014/main" val="20003"/>
                    </a:ext>
                  </a:extLst>
                </a:gridCol>
                <a:gridCol w="3456384">
                  <a:extLst>
                    <a:ext uri="{9D8B030D-6E8A-4147-A177-3AD203B41FA5}">
                      <a16:colId xmlns:a16="http://schemas.microsoft.com/office/drawing/2014/main" val="20004"/>
                    </a:ext>
                  </a:extLst>
                </a:gridCol>
              </a:tblGrid>
              <a:tr h="731500">
                <a:tc>
                  <a:txBody>
                    <a:bodyPr/>
                    <a:lstStyle/>
                    <a:p>
                      <a:pPr algn="ctr">
                        <a:lnSpc>
                          <a:spcPts val="2000"/>
                        </a:lnSpc>
                        <a:spcAft>
                          <a:spcPts val="0"/>
                        </a:spcAft>
                      </a:pPr>
                      <a:r>
                        <a:rPr lang="zh-CN" sz="1800" b="1" kern="100" dirty="0">
                          <a:effectLst/>
                        </a:rPr>
                        <a:t>筹资总额的范围</a:t>
                      </a:r>
                      <a:r>
                        <a:rPr lang="en-US" sz="1800" b="1" kern="100" dirty="0">
                          <a:effectLst/>
                        </a:rPr>
                        <a:t>(</a:t>
                      </a:r>
                      <a:r>
                        <a:rPr lang="zh-CN" sz="1800" b="1" kern="100" dirty="0">
                          <a:effectLst/>
                        </a:rPr>
                        <a:t>万元</a:t>
                      </a:r>
                      <a:r>
                        <a:rPr lang="en-US" sz="1800" b="1" kern="100" dirty="0">
                          <a:effectLst/>
                        </a:rPr>
                        <a:t>)</a:t>
                      </a:r>
                      <a:endParaRPr lang="zh-CN" sz="1800" b="1" kern="100" dirty="0">
                        <a:effectLst/>
                        <a:latin typeface="等线"/>
                        <a:ea typeface="等线"/>
                        <a:cs typeface="Times New Roman"/>
                      </a:endParaRPr>
                    </a:p>
                  </a:txBody>
                  <a:tcPr marL="9525" marR="9525" marT="7144" marB="0" anchor="ctr"/>
                </a:tc>
                <a:tc>
                  <a:txBody>
                    <a:bodyPr/>
                    <a:lstStyle/>
                    <a:p>
                      <a:pPr algn="ctr">
                        <a:lnSpc>
                          <a:spcPts val="2000"/>
                        </a:lnSpc>
                        <a:spcAft>
                          <a:spcPts val="0"/>
                        </a:spcAft>
                      </a:pPr>
                      <a:r>
                        <a:rPr lang="zh-CN" sz="1800" b="1" kern="100">
                          <a:effectLst/>
                        </a:rPr>
                        <a:t>筹资方式</a:t>
                      </a:r>
                      <a:endParaRPr lang="zh-CN" sz="1800" b="1" kern="100">
                        <a:effectLst/>
                        <a:latin typeface="等线"/>
                        <a:ea typeface="等线"/>
                        <a:cs typeface="Times New Roman"/>
                      </a:endParaRPr>
                    </a:p>
                  </a:txBody>
                  <a:tcPr marL="9525" marR="9525" marT="7144" marB="0" anchor="ctr"/>
                </a:tc>
                <a:tc>
                  <a:txBody>
                    <a:bodyPr/>
                    <a:lstStyle/>
                    <a:p>
                      <a:pPr algn="ctr">
                        <a:lnSpc>
                          <a:spcPts val="2000"/>
                        </a:lnSpc>
                        <a:spcAft>
                          <a:spcPts val="0"/>
                        </a:spcAft>
                      </a:pPr>
                      <a:r>
                        <a:rPr lang="zh-CN" sz="1800" b="1" kern="100">
                          <a:effectLst/>
                        </a:rPr>
                        <a:t>资本结构</a:t>
                      </a:r>
                      <a:endParaRPr lang="zh-CN" sz="1800" b="1" kern="100">
                        <a:effectLst/>
                        <a:latin typeface="等线"/>
                        <a:ea typeface="等线"/>
                        <a:cs typeface="Times New Roman"/>
                      </a:endParaRPr>
                    </a:p>
                  </a:txBody>
                  <a:tcPr marL="9525" marR="9525" marT="7144" marB="0" anchor="ctr"/>
                </a:tc>
                <a:tc>
                  <a:txBody>
                    <a:bodyPr/>
                    <a:lstStyle/>
                    <a:p>
                      <a:pPr algn="ctr">
                        <a:lnSpc>
                          <a:spcPts val="2000"/>
                        </a:lnSpc>
                        <a:spcAft>
                          <a:spcPts val="0"/>
                        </a:spcAft>
                      </a:pPr>
                      <a:r>
                        <a:rPr lang="zh-CN" sz="1800" b="1" kern="100">
                          <a:effectLst/>
                        </a:rPr>
                        <a:t>个别资本成本</a:t>
                      </a:r>
                      <a:endParaRPr lang="zh-CN" sz="1800" b="1" kern="100">
                        <a:effectLst/>
                        <a:latin typeface="等线"/>
                        <a:ea typeface="等线"/>
                        <a:cs typeface="Times New Roman"/>
                      </a:endParaRPr>
                    </a:p>
                  </a:txBody>
                  <a:tcPr marL="9525" marR="9525" marT="7144" marB="0" anchor="ctr"/>
                </a:tc>
                <a:tc>
                  <a:txBody>
                    <a:bodyPr/>
                    <a:lstStyle/>
                    <a:p>
                      <a:pPr algn="ctr">
                        <a:lnSpc>
                          <a:spcPts val="2000"/>
                        </a:lnSpc>
                        <a:spcAft>
                          <a:spcPts val="0"/>
                        </a:spcAft>
                      </a:pPr>
                      <a:r>
                        <a:rPr lang="zh-CN" sz="1800" b="1" kern="100">
                          <a:effectLst/>
                        </a:rPr>
                        <a:t>边际资本成本</a:t>
                      </a:r>
                      <a:endParaRPr lang="zh-CN" sz="1800" b="1" kern="100">
                        <a:effectLst/>
                        <a:latin typeface="等线"/>
                        <a:ea typeface="等线"/>
                        <a:cs typeface="Times New Roman"/>
                      </a:endParaRPr>
                    </a:p>
                  </a:txBody>
                  <a:tcPr marL="9525" marR="9525" marT="7144" marB="0" anchor="ctr"/>
                </a:tc>
                <a:extLst>
                  <a:ext uri="{0D108BD9-81ED-4DB2-BD59-A6C34878D82A}">
                    <a16:rowId xmlns:a16="http://schemas.microsoft.com/office/drawing/2014/main" val="10000"/>
                  </a:ext>
                </a:extLst>
              </a:tr>
              <a:tr h="284866">
                <a:tc rowSpan="2">
                  <a:txBody>
                    <a:bodyPr/>
                    <a:lstStyle/>
                    <a:p>
                      <a:pPr algn="ctr">
                        <a:lnSpc>
                          <a:spcPts val="2000"/>
                        </a:lnSpc>
                        <a:spcAft>
                          <a:spcPts val="0"/>
                        </a:spcAft>
                      </a:pPr>
                      <a:r>
                        <a:rPr lang="en-US" sz="1800" b="1" kern="100" dirty="0">
                          <a:effectLst/>
                        </a:rPr>
                        <a:t>30</a:t>
                      </a:r>
                      <a:r>
                        <a:rPr lang="zh-CN" sz="1800" b="1" kern="100" dirty="0">
                          <a:effectLst/>
                        </a:rPr>
                        <a:t>以内</a:t>
                      </a:r>
                      <a:endParaRPr lang="zh-CN" sz="1800" b="1" kern="100" dirty="0">
                        <a:effectLst/>
                        <a:latin typeface="等线"/>
                        <a:ea typeface="等线"/>
                        <a:cs typeface="Times New Roman"/>
                      </a:endParaRPr>
                    </a:p>
                  </a:txBody>
                  <a:tcPr marL="9525" marR="9525" marT="7144" marB="0" anchor="ctr"/>
                </a:tc>
                <a:tc>
                  <a:txBody>
                    <a:bodyPr/>
                    <a:lstStyle/>
                    <a:p>
                      <a:pPr algn="ctr">
                        <a:lnSpc>
                          <a:spcPts val="2000"/>
                        </a:lnSpc>
                        <a:spcAft>
                          <a:spcPts val="0"/>
                        </a:spcAft>
                      </a:pPr>
                      <a:r>
                        <a:rPr lang="zh-CN" sz="1800" b="1" kern="100">
                          <a:effectLst/>
                        </a:rPr>
                        <a:t>长期借款</a:t>
                      </a:r>
                      <a:endParaRPr lang="zh-CN" sz="1800" b="1" kern="100">
                        <a:effectLst/>
                        <a:latin typeface="等线"/>
                        <a:ea typeface="等线"/>
                        <a:cs typeface="Times New Roman"/>
                      </a:endParaRPr>
                    </a:p>
                  </a:txBody>
                  <a:tcPr marL="9525" marR="9525" marT="7144" marB="0" anchor="ctr"/>
                </a:tc>
                <a:tc>
                  <a:txBody>
                    <a:bodyPr/>
                    <a:lstStyle/>
                    <a:p>
                      <a:pPr algn="ctr">
                        <a:lnSpc>
                          <a:spcPts val="2000"/>
                        </a:lnSpc>
                        <a:spcAft>
                          <a:spcPts val="0"/>
                        </a:spcAft>
                      </a:pPr>
                      <a:r>
                        <a:rPr lang="en-US" sz="1800" b="1" kern="100" dirty="0">
                          <a:effectLst/>
                        </a:rPr>
                        <a:t>30%</a:t>
                      </a:r>
                      <a:endParaRPr lang="zh-CN" sz="1800" b="1" kern="100" dirty="0">
                        <a:effectLst/>
                        <a:latin typeface="等线"/>
                        <a:ea typeface="等线"/>
                        <a:cs typeface="Times New Roman"/>
                      </a:endParaRPr>
                    </a:p>
                  </a:txBody>
                  <a:tcPr marL="9525" marR="9525" marT="7144" marB="0" anchor="ctr"/>
                </a:tc>
                <a:tc>
                  <a:txBody>
                    <a:bodyPr/>
                    <a:lstStyle/>
                    <a:p>
                      <a:pPr algn="ctr">
                        <a:lnSpc>
                          <a:spcPts val="2000"/>
                        </a:lnSpc>
                        <a:spcAft>
                          <a:spcPts val="0"/>
                        </a:spcAft>
                      </a:pPr>
                      <a:r>
                        <a:rPr lang="en-US" sz="1800" b="1" kern="100">
                          <a:effectLst/>
                        </a:rPr>
                        <a:t>8%</a:t>
                      </a:r>
                      <a:endParaRPr lang="zh-CN" sz="1800" b="1" kern="100">
                        <a:effectLst/>
                        <a:latin typeface="等线"/>
                        <a:ea typeface="等线"/>
                        <a:cs typeface="Times New Roman"/>
                      </a:endParaRPr>
                    </a:p>
                  </a:txBody>
                  <a:tcPr marL="9525" marR="9525" marT="7144" marB="0" anchor="ctr"/>
                </a:tc>
                <a:tc rowSpan="2">
                  <a:txBody>
                    <a:bodyPr/>
                    <a:lstStyle/>
                    <a:p>
                      <a:pPr algn="ctr">
                        <a:lnSpc>
                          <a:spcPts val="2000"/>
                        </a:lnSpc>
                        <a:spcAft>
                          <a:spcPts val="0"/>
                        </a:spcAft>
                      </a:pPr>
                      <a:r>
                        <a:rPr lang="en-US" sz="1800" b="1" kern="100" dirty="0">
                          <a:effectLst/>
                        </a:rPr>
                        <a:t>30%×8%+70%×18%=15.0%</a:t>
                      </a:r>
                      <a:endParaRPr lang="zh-CN" sz="1800" b="1" kern="100" dirty="0">
                        <a:effectLst/>
                        <a:latin typeface="等线"/>
                        <a:ea typeface="等线"/>
                        <a:cs typeface="Times New Roman"/>
                      </a:endParaRPr>
                    </a:p>
                  </a:txBody>
                  <a:tcPr marL="9525" marR="9525" marT="7144" marB="0" anchor="ctr"/>
                </a:tc>
                <a:extLst>
                  <a:ext uri="{0D108BD9-81ED-4DB2-BD59-A6C34878D82A}">
                    <a16:rowId xmlns:a16="http://schemas.microsoft.com/office/drawing/2014/main" val="10001"/>
                  </a:ext>
                </a:extLst>
              </a:tr>
              <a:tr h="284866">
                <a:tc vMerge="1">
                  <a:txBody>
                    <a:bodyPr/>
                    <a:lstStyle/>
                    <a:p>
                      <a:endParaRPr lang="zh-CN" altLang="en-US"/>
                    </a:p>
                  </a:txBody>
                  <a:tcPr/>
                </a:tc>
                <a:tc>
                  <a:txBody>
                    <a:bodyPr/>
                    <a:lstStyle/>
                    <a:p>
                      <a:pPr algn="ctr">
                        <a:lnSpc>
                          <a:spcPts val="2000"/>
                        </a:lnSpc>
                        <a:spcAft>
                          <a:spcPts val="0"/>
                        </a:spcAft>
                      </a:pPr>
                      <a:r>
                        <a:rPr lang="zh-CN" sz="1800" b="1" kern="100" dirty="0">
                          <a:effectLst/>
                        </a:rPr>
                        <a:t>普通股</a:t>
                      </a:r>
                      <a:endParaRPr lang="zh-CN" sz="1800" b="1" kern="100" dirty="0">
                        <a:effectLst/>
                        <a:latin typeface="等线"/>
                        <a:ea typeface="等线"/>
                        <a:cs typeface="Times New Roman"/>
                      </a:endParaRPr>
                    </a:p>
                  </a:txBody>
                  <a:tcPr marL="9525" marR="9525" marT="7144" marB="0" anchor="ctr"/>
                </a:tc>
                <a:tc>
                  <a:txBody>
                    <a:bodyPr/>
                    <a:lstStyle/>
                    <a:p>
                      <a:pPr algn="ctr">
                        <a:lnSpc>
                          <a:spcPts val="2000"/>
                        </a:lnSpc>
                        <a:spcAft>
                          <a:spcPts val="0"/>
                        </a:spcAft>
                      </a:pPr>
                      <a:r>
                        <a:rPr lang="en-US" sz="1800" b="1" kern="100">
                          <a:effectLst/>
                        </a:rPr>
                        <a:t>70%</a:t>
                      </a:r>
                      <a:endParaRPr lang="zh-CN" sz="1800" b="1" kern="100">
                        <a:effectLst/>
                        <a:latin typeface="等线"/>
                        <a:ea typeface="等线"/>
                        <a:cs typeface="Times New Roman"/>
                      </a:endParaRPr>
                    </a:p>
                  </a:txBody>
                  <a:tcPr marL="9525" marR="9525" marT="7144" marB="0" anchor="ctr"/>
                </a:tc>
                <a:tc>
                  <a:txBody>
                    <a:bodyPr/>
                    <a:lstStyle/>
                    <a:p>
                      <a:pPr algn="ctr">
                        <a:lnSpc>
                          <a:spcPts val="2000"/>
                        </a:lnSpc>
                        <a:spcAft>
                          <a:spcPts val="0"/>
                        </a:spcAft>
                      </a:pPr>
                      <a:r>
                        <a:rPr lang="en-US" sz="1800" b="1" kern="100">
                          <a:effectLst/>
                        </a:rPr>
                        <a:t>18%</a:t>
                      </a:r>
                      <a:endParaRPr lang="zh-CN" sz="1800" b="1" kern="100">
                        <a:effectLst/>
                        <a:latin typeface="等线"/>
                        <a:ea typeface="等线"/>
                        <a:cs typeface="Times New Roman"/>
                      </a:endParaRPr>
                    </a:p>
                  </a:txBody>
                  <a:tcPr marL="9525" marR="9525" marT="7144" marB="0" anchor="ctr"/>
                </a:tc>
                <a:tc vMerge="1">
                  <a:txBody>
                    <a:bodyPr/>
                    <a:lstStyle/>
                    <a:p>
                      <a:endParaRPr lang="zh-CN" altLang="en-US"/>
                    </a:p>
                  </a:txBody>
                  <a:tcPr/>
                </a:tc>
                <a:extLst>
                  <a:ext uri="{0D108BD9-81ED-4DB2-BD59-A6C34878D82A}">
                    <a16:rowId xmlns:a16="http://schemas.microsoft.com/office/drawing/2014/main" val="10002"/>
                  </a:ext>
                </a:extLst>
              </a:tr>
              <a:tr h="284866">
                <a:tc rowSpan="2">
                  <a:txBody>
                    <a:bodyPr/>
                    <a:lstStyle/>
                    <a:p>
                      <a:pPr algn="ctr">
                        <a:lnSpc>
                          <a:spcPts val="2000"/>
                        </a:lnSpc>
                        <a:spcAft>
                          <a:spcPts val="0"/>
                        </a:spcAft>
                      </a:pPr>
                      <a:r>
                        <a:rPr lang="en-US" sz="1800" b="1" kern="100">
                          <a:effectLst/>
                        </a:rPr>
                        <a:t>30</a:t>
                      </a:r>
                      <a:r>
                        <a:rPr lang="zh-CN" sz="1800" b="1" kern="100">
                          <a:effectLst/>
                        </a:rPr>
                        <a:t>～</a:t>
                      </a:r>
                      <a:r>
                        <a:rPr lang="en-US" sz="1800" b="1" kern="100">
                          <a:effectLst/>
                        </a:rPr>
                        <a:t>40</a:t>
                      </a:r>
                      <a:endParaRPr lang="zh-CN" sz="1800" b="1" kern="100">
                        <a:effectLst/>
                        <a:latin typeface="等线"/>
                        <a:ea typeface="等线"/>
                        <a:cs typeface="Times New Roman"/>
                      </a:endParaRPr>
                    </a:p>
                  </a:txBody>
                  <a:tcPr marL="9525" marR="9525" marT="7144" marB="0" anchor="ctr"/>
                </a:tc>
                <a:tc>
                  <a:txBody>
                    <a:bodyPr/>
                    <a:lstStyle/>
                    <a:p>
                      <a:pPr algn="ctr">
                        <a:lnSpc>
                          <a:spcPts val="2000"/>
                        </a:lnSpc>
                        <a:spcAft>
                          <a:spcPts val="0"/>
                        </a:spcAft>
                      </a:pPr>
                      <a:r>
                        <a:rPr lang="zh-CN" sz="1800" b="1" kern="100" dirty="0">
                          <a:effectLst/>
                        </a:rPr>
                        <a:t>长期借款</a:t>
                      </a:r>
                      <a:endParaRPr lang="zh-CN" sz="1800" b="1" kern="100" dirty="0">
                        <a:effectLst/>
                        <a:latin typeface="等线"/>
                        <a:ea typeface="等线"/>
                        <a:cs typeface="Times New Roman"/>
                      </a:endParaRPr>
                    </a:p>
                  </a:txBody>
                  <a:tcPr marL="9525" marR="9525" marT="7144" marB="0" anchor="ctr"/>
                </a:tc>
                <a:tc>
                  <a:txBody>
                    <a:bodyPr/>
                    <a:lstStyle/>
                    <a:p>
                      <a:pPr algn="ctr">
                        <a:lnSpc>
                          <a:spcPts val="2000"/>
                        </a:lnSpc>
                        <a:spcAft>
                          <a:spcPts val="0"/>
                        </a:spcAft>
                      </a:pPr>
                      <a:r>
                        <a:rPr lang="en-US" sz="1800" b="1" kern="100">
                          <a:effectLst/>
                        </a:rPr>
                        <a:t>30%</a:t>
                      </a:r>
                      <a:endParaRPr lang="zh-CN" sz="1800" b="1" kern="100">
                        <a:effectLst/>
                        <a:latin typeface="等线"/>
                        <a:ea typeface="等线"/>
                        <a:cs typeface="Times New Roman"/>
                      </a:endParaRPr>
                    </a:p>
                  </a:txBody>
                  <a:tcPr marL="9525" marR="9525" marT="7144" marB="0" anchor="ctr"/>
                </a:tc>
                <a:tc>
                  <a:txBody>
                    <a:bodyPr/>
                    <a:lstStyle/>
                    <a:p>
                      <a:pPr algn="ctr">
                        <a:lnSpc>
                          <a:spcPts val="2000"/>
                        </a:lnSpc>
                        <a:spcAft>
                          <a:spcPts val="0"/>
                        </a:spcAft>
                      </a:pPr>
                      <a:r>
                        <a:rPr lang="en-US" sz="1800" b="1" kern="100">
                          <a:effectLst/>
                        </a:rPr>
                        <a:t>8%</a:t>
                      </a:r>
                      <a:endParaRPr lang="zh-CN" sz="1800" b="1" kern="100">
                        <a:effectLst/>
                        <a:latin typeface="等线"/>
                        <a:ea typeface="等线"/>
                        <a:cs typeface="Times New Roman"/>
                      </a:endParaRPr>
                    </a:p>
                  </a:txBody>
                  <a:tcPr marL="9525" marR="9525" marT="7144" marB="0" anchor="ctr"/>
                </a:tc>
                <a:tc rowSpan="2">
                  <a:txBody>
                    <a:bodyPr/>
                    <a:lstStyle/>
                    <a:p>
                      <a:pPr algn="ctr">
                        <a:lnSpc>
                          <a:spcPts val="2000"/>
                        </a:lnSpc>
                        <a:spcAft>
                          <a:spcPts val="0"/>
                        </a:spcAft>
                      </a:pPr>
                      <a:r>
                        <a:rPr lang="en-US" sz="1800" b="1" kern="100" dirty="0">
                          <a:effectLst/>
                        </a:rPr>
                        <a:t>30%×8%+70%×19%=15.7%</a:t>
                      </a:r>
                      <a:endParaRPr lang="zh-CN" sz="1800" b="1" kern="100" dirty="0">
                        <a:effectLst/>
                        <a:latin typeface="等线"/>
                        <a:ea typeface="等线"/>
                        <a:cs typeface="Times New Roman"/>
                      </a:endParaRPr>
                    </a:p>
                  </a:txBody>
                  <a:tcPr marL="9525" marR="9525" marT="7144" marB="0" anchor="ctr"/>
                </a:tc>
                <a:extLst>
                  <a:ext uri="{0D108BD9-81ED-4DB2-BD59-A6C34878D82A}">
                    <a16:rowId xmlns:a16="http://schemas.microsoft.com/office/drawing/2014/main" val="10003"/>
                  </a:ext>
                </a:extLst>
              </a:tr>
              <a:tr h="284866">
                <a:tc vMerge="1">
                  <a:txBody>
                    <a:bodyPr/>
                    <a:lstStyle/>
                    <a:p>
                      <a:endParaRPr lang="zh-CN" altLang="en-US"/>
                    </a:p>
                  </a:txBody>
                  <a:tcPr/>
                </a:tc>
                <a:tc>
                  <a:txBody>
                    <a:bodyPr/>
                    <a:lstStyle/>
                    <a:p>
                      <a:pPr algn="ctr">
                        <a:lnSpc>
                          <a:spcPts val="2000"/>
                        </a:lnSpc>
                        <a:spcAft>
                          <a:spcPts val="0"/>
                        </a:spcAft>
                      </a:pPr>
                      <a:r>
                        <a:rPr lang="zh-CN" sz="1800" b="1" kern="100">
                          <a:effectLst/>
                        </a:rPr>
                        <a:t>普通股</a:t>
                      </a:r>
                      <a:endParaRPr lang="zh-CN" sz="1800" b="1" kern="100">
                        <a:effectLst/>
                        <a:latin typeface="等线"/>
                        <a:ea typeface="等线"/>
                        <a:cs typeface="Times New Roman"/>
                      </a:endParaRPr>
                    </a:p>
                  </a:txBody>
                  <a:tcPr marL="9525" marR="9525" marT="7144" marB="0" anchor="ctr"/>
                </a:tc>
                <a:tc>
                  <a:txBody>
                    <a:bodyPr/>
                    <a:lstStyle/>
                    <a:p>
                      <a:pPr algn="ctr">
                        <a:lnSpc>
                          <a:spcPts val="2000"/>
                        </a:lnSpc>
                        <a:spcAft>
                          <a:spcPts val="0"/>
                        </a:spcAft>
                      </a:pPr>
                      <a:r>
                        <a:rPr lang="en-US" sz="1800" b="1" kern="100" dirty="0">
                          <a:effectLst/>
                        </a:rPr>
                        <a:t>70%</a:t>
                      </a:r>
                      <a:endParaRPr lang="zh-CN" sz="1800" b="1" kern="100" dirty="0">
                        <a:effectLst/>
                        <a:latin typeface="等线"/>
                        <a:ea typeface="等线"/>
                        <a:cs typeface="Times New Roman"/>
                      </a:endParaRPr>
                    </a:p>
                  </a:txBody>
                  <a:tcPr marL="9525" marR="9525" marT="7144" marB="0" anchor="ctr"/>
                </a:tc>
                <a:tc>
                  <a:txBody>
                    <a:bodyPr/>
                    <a:lstStyle/>
                    <a:p>
                      <a:pPr algn="ctr">
                        <a:lnSpc>
                          <a:spcPts val="2000"/>
                        </a:lnSpc>
                        <a:spcAft>
                          <a:spcPts val="0"/>
                        </a:spcAft>
                      </a:pPr>
                      <a:r>
                        <a:rPr lang="en-US" sz="1800" b="1" kern="100">
                          <a:effectLst/>
                        </a:rPr>
                        <a:t>19%</a:t>
                      </a:r>
                      <a:endParaRPr lang="zh-CN" sz="1800" b="1" kern="100">
                        <a:effectLst/>
                        <a:latin typeface="等线"/>
                        <a:ea typeface="等线"/>
                        <a:cs typeface="Times New Roman"/>
                      </a:endParaRPr>
                    </a:p>
                  </a:txBody>
                  <a:tcPr marL="9525" marR="9525" marT="7144" marB="0" anchor="ctr"/>
                </a:tc>
                <a:tc vMerge="1">
                  <a:txBody>
                    <a:bodyPr/>
                    <a:lstStyle/>
                    <a:p>
                      <a:endParaRPr lang="zh-CN" altLang="en-US"/>
                    </a:p>
                  </a:txBody>
                  <a:tcPr/>
                </a:tc>
                <a:extLst>
                  <a:ext uri="{0D108BD9-81ED-4DB2-BD59-A6C34878D82A}">
                    <a16:rowId xmlns:a16="http://schemas.microsoft.com/office/drawing/2014/main" val="10004"/>
                  </a:ext>
                </a:extLst>
              </a:tr>
              <a:tr h="284866">
                <a:tc rowSpan="2">
                  <a:txBody>
                    <a:bodyPr/>
                    <a:lstStyle/>
                    <a:p>
                      <a:pPr algn="ctr">
                        <a:lnSpc>
                          <a:spcPts val="2000"/>
                        </a:lnSpc>
                        <a:spcAft>
                          <a:spcPts val="0"/>
                        </a:spcAft>
                      </a:pPr>
                      <a:r>
                        <a:rPr lang="en-US" sz="1800" b="1" kern="100">
                          <a:effectLst/>
                        </a:rPr>
                        <a:t>40</a:t>
                      </a:r>
                      <a:r>
                        <a:rPr lang="zh-CN" sz="1800" b="1" kern="100">
                          <a:effectLst/>
                        </a:rPr>
                        <a:t>～</a:t>
                      </a:r>
                      <a:r>
                        <a:rPr lang="en-US" sz="1800" b="1" kern="100">
                          <a:effectLst/>
                        </a:rPr>
                        <a:t>100</a:t>
                      </a:r>
                      <a:endParaRPr lang="zh-CN" sz="1800" b="1" kern="100">
                        <a:effectLst/>
                        <a:latin typeface="等线"/>
                        <a:ea typeface="等线"/>
                        <a:cs typeface="Times New Roman"/>
                      </a:endParaRPr>
                    </a:p>
                  </a:txBody>
                  <a:tcPr marL="9525" marR="9525" marT="7144" marB="0" anchor="ctr"/>
                </a:tc>
                <a:tc>
                  <a:txBody>
                    <a:bodyPr/>
                    <a:lstStyle/>
                    <a:p>
                      <a:pPr algn="ctr">
                        <a:lnSpc>
                          <a:spcPts val="2000"/>
                        </a:lnSpc>
                        <a:spcAft>
                          <a:spcPts val="0"/>
                        </a:spcAft>
                      </a:pPr>
                      <a:r>
                        <a:rPr lang="zh-CN" sz="1800" b="1" kern="100">
                          <a:effectLst/>
                        </a:rPr>
                        <a:t>长期借款</a:t>
                      </a:r>
                      <a:endParaRPr lang="zh-CN" sz="1800" b="1" kern="100">
                        <a:effectLst/>
                        <a:latin typeface="等线"/>
                        <a:ea typeface="等线"/>
                        <a:cs typeface="Times New Roman"/>
                      </a:endParaRPr>
                    </a:p>
                  </a:txBody>
                  <a:tcPr marL="9525" marR="9525" marT="7144" marB="0" anchor="ctr"/>
                </a:tc>
                <a:tc>
                  <a:txBody>
                    <a:bodyPr/>
                    <a:lstStyle/>
                    <a:p>
                      <a:pPr algn="ctr">
                        <a:lnSpc>
                          <a:spcPts val="2000"/>
                        </a:lnSpc>
                        <a:spcAft>
                          <a:spcPts val="0"/>
                        </a:spcAft>
                      </a:pPr>
                      <a:r>
                        <a:rPr lang="en-US" sz="1800" b="1" kern="100">
                          <a:effectLst/>
                        </a:rPr>
                        <a:t>30%</a:t>
                      </a:r>
                      <a:endParaRPr lang="zh-CN" sz="1800" b="1" kern="100">
                        <a:effectLst/>
                        <a:latin typeface="等线"/>
                        <a:ea typeface="等线"/>
                        <a:cs typeface="Times New Roman"/>
                      </a:endParaRPr>
                    </a:p>
                  </a:txBody>
                  <a:tcPr marL="9525" marR="9525" marT="7144" marB="0" anchor="ctr"/>
                </a:tc>
                <a:tc>
                  <a:txBody>
                    <a:bodyPr/>
                    <a:lstStyle/>
                    <a:p>
                      <a:pPr algn="ctr">
                        <a:lnSpc>
                          <a:spcPts val="2000"/>
                        </a:lnSpc>
                        <a:spcAft>
                          <a:spcPts val="0"/>
                        </a:spcAft>
                      </a:pPr>
                      <a:r>
                        <a:rPr lang="en-US" sz="1800" b="1" kern="100">
                          <a:effectLst/>
                        </a:rPr>
                        <a:t>9%</a:t>
                      </a:r>
                      <a:endParaRPr lang="zh-CN" sz="1800" b="1" kern="100">
                        <a:effectLst/>
                        <a:latin typeface="等线"/>
                        <a:ea typeface="等线"/>
                        <a:cs typeface="Times New Roman"/>
                      </a:endParaRPr>
                    </a:p>
                  </a:txBody>
                  <a:tcPr marL="9525" marR="9525" marT="7144" marB="0" anchor="ctr"/>
                </a:tc>
                <a:tc rowSpan="2">
                  <a:txBody>
                    <a:bodyPr/>
                    <a:lstStyle/>
                    <a:p>
                      <a:pPr algn="ctr">
                        <a:lnSpc>
                          <a:spcPts val="2000"/>
                        </a:lnSpc>
                        <a:spcAft>
                          <a:spcPts val="0"/>
                        </a:spcAft>
                      </a:pPr>
                      <a:r>
                        <a:rPr lang="en-US" sz="1800" b="1" kern="100" dirty="0">
                          <a:effectLst/>
                        </a:rPr>
                        <a:t>30%×9%+70%×19%=16.0%</a:t>
                      </a:r>
                      <a:endParaRPr lang="zh-CN" sz="1800" b="1" kern="100" dirty="0">
                        <a:effectLst/>
                        <a:latin typeface="等线"/>
                        <a:ea typeface="等线"/>
                        <a:cs typeface="Times New Roman"/>
                      </a:endParaRPr>
                    </a:p>
                  </a:txBody>
                  <a:tcPr marL="9525" marR="9525" marT="7144" marB="0" anchor="ctr"/>
                </a:tc>
                <a:extLst>
                  <a:ext uri="{0D108BD9-81ED-4DB2-BD59-A6C34878D82A}">
                    <a16:rowId xmlns:a16="http://schemas.microsoft.com/office/drawing/2014/main" val="10005"/>
                  </a:ext>
                </a:extLst>
              </a:tr>
              <a:tr h="284866">
                <a:tc vMerge="1">
                  <a:txBody>
                    <a:bodyPr/>
                    <a:lstStyle/>
                    <a:p>
                      <a:endParaRPr lang="zh-CN" altLang="en-US"/>
                    </a:p>
                  </a:txBody>
                  <a:tcPr/>
                </a:tc>
                <a:tc>
                  <a:txBody>
                    <a:bodyPr/>
                    <a:lstStyle/>
                    <a:p>
                      <a:pPr algn="ctr">
                        <a:lnSpc>
                          <a:spcPts val="2000"/>
                        </a:lnSpc>
                        <a:spcAft>
                          <a:spcPts val="0"/>
                        </a:spcAft>
                      </a:pPr>
                      <a:r>
                        <a:rPr lang="zh-CN" sz="1800" b="1" kern="100">
                          <a:effectLst/>
                        </a:rPr>
                        <a:t>普通股</a:t>
                      </a:r>
                      <a:endParaRPr lang="zh-CN" sz="1800" b="1" kern="100">
                        <a:effectLst/>
                        <a:latin typeface="等线"/>
                        <a:ea typeface="等线"/>
                        <a:cs typeface="Times New Roman"/>
                      </a:endParaRPr>
                    </a:p>
                  </a:txBody>
                  <a:tcPr marL="9525" marR="9525" marT="7144" marB="0" anchor="ctr"/>
                </a:tc>
                <a:tc>
                  <a:txBody>
                    <a:bodyPr/>
                    <a:lstStyle/>
                    <a:p>
                      <a:pPr algn="ctr">
                        <a:lnSpc>
                          <a:spcPts val="2000"/>
                        </a:lnSpc>
                        <a:spcAft>
                          <a:spcPts val="0"/>
                        </a:spcAft>
                      </a:pPr>
                      <a:r>
                        <a:rPr lang="en-US" sz="1800" b="1" kern="100">
                          <a:effectLst/>
                        </a:rPr>
                        <a:t>70%</a:t>
                      </a:r>
                      <a:endParaRPr lang="zh-CN" sz="1800" b="1" kern="100">
                        <a:effectLst/>
                        <a:latin typeface="等线"/>
                        <a:ea typeface="等线"/>
                        <a:cs typeface="Times New Roman"/>
                      </a:endParaRPr>
                    </a:p>
                  </a:txBody>
                  <a:tcPr marL="9525" marR="9525" marT="7144" marB="0" anchor="ctr"/>
                </a:tc>
                <a:tc>
                  <a:txBody>
                    <a:bodyPr/>
                    <a:lstStyle/>
                    <a:p>
                      <a:pPr algn="ctr">
                        <a:lnSpc>
                          <a:spcPts val="2000"/>
                        </a:lnSpc>
                        <a:spcAft>
                          <a:spcPts val="0"/>
                        </a:spcAft>
                      </a:pPr>
                      <a:r>
                        <a:rPr lang="en-US" sz="1800" b="1" kern="100" dirty="0">
                          <a:effectLst/>
                        </a:rPr>
                        <a:t>19%</a:t>
                      </a:r>
                      <a:endParaRPr lang="zh-CN" sz="1800" b="1" kern="100" dirty="0">
                        <a:effectLst/>
                        <a:latin typeface="等线"/>
                        <a:ea typeface="等线"/>
                        <a:cs typeface="Times New Roman"/>
                      </a:endParaRPr>
                    </a:p>
                  </a:txBody>
                  <a:tcPr marL="9525" marR="9525" marT="7144" marB="0" anchor="ctr"/>
                </a:tc>
                <a:tc vMerge="1">
                  <a:txBody>
                    <a:bodyPr/>
                    <a:lstStyle/>
                    <a:p>
                      <a:endParaRPr lang="zh-CN" altLang="en-US"/>
                    </a:p>
                  </a:txBody>
                  <a:tcPr/>
                </a:tc>
                <a:extLst>
                  <a:ext uri="{0D108BD9-81ED-4DB2-BD59-A6C34878D82A}">
                    <a16:rowId xmlns:a16="http://schemas.microsoft.com/office/drawing/2014/main" val="10006"/>
                  </a:ext>
                </a:extLst>
              </a:tr>
              <a:tr h="284866">
                <a:tc rowSpan="2">
                  <a:txBody>
                    <a:bodyPr/>
                    <a:lstStyle/>
                    <a:p>
                      <a:pPr algn="ctr">
                        <a:lnSpc>
                          <a:spcPts val="2000"/>
                        </a:lnSpc>
                        <a:spcAft>
                          <a:spcPts val="0"/>
                        </a:spcAft>
                      </a:pPr>
                      <a:r>
                        <a:rPr lang="en-US" sz="1800" b="1" kern="100">
                          <a:effectLst/>
                        </a:rPr>
                        <a:t>100</a:t>
                      </a:r>
                      <a:r>
                        <a:rPr lang="zh-CN" sz="1800" b="1" kern="100">
                          <a:effectLst/>
                        </a:rPr>
                        <a:t>～</a:t>
                      </a:r>
                      <a:r>
                        <a:rPr lang="en-US" sz="1800" b="1" kern="100">
                          <a:effectLst/>
                        </a:rPr>
                        <a:t>200</a:t>
                      </a:r>
                      <a:endParaRPr lang="zh-CN" sz="1800" b="1" kern="100">
                        <a:effectLst/>
                        <a:latin typeface="等线"/>
                        <a:ea typeface="等线"/>
                        <a:cs typeface="Times New Roman"/>
                      </a:endParaRPr>
                    </a:p>
                  </a:txBody>
                  <a:tcPr marL="9525" marR="9525" marT="7144" marB="0" anchor="ctr"/>
                </a:tc>
                <a:tc>
                  <a:txBody>
                    <a:bodyPr/>
                    <a:lstStyle/>
                    <a:p>
                      <a:pPr algn="ctr">
                        <a:lnSpc>
                          <a:spcPts val="2000"/>
                        </a:lnSpc>
                        <a:spcAft>
                          <a:spcPts val="0"/>
                        </a:spcAft>
                      </a:pPr>
                      <a:r>
                        <a:rPr lang="zh-CN" sz="1800" b="1" kern="100">
                          <a:effectLst/>
                        </a:rPr>
                        <a:t>长期借款</a:t>
                      </a:r>
                      <a:endParaRPr lang="zh-CN" sz="1800" b="1" kern="100">
                        <a:effectLst/>
                        <a:latin typeface="等线"/>
                        <a:ea typeface="等线"/>
                        <a:cs typeface="Times New Roman"/>
                      </a:endParaRPr>
                    </a:p>
                  </a:txBody>
                  <a:tcPr marL="9525" marR="9525" marT="7144" marB="0" anchor="ctr"/>
                </a:tc>
                <a:tc>
                  <a:txBody>
                    <a:bodyPr/>
                    <a:lstStyle/>
                    <a:p>
                      <a:pPr algn="ctr">
                        <a:lnSpc>
                          <a:spcPts val="2000"/>
                        </a:lnSpc>
                        <a:spcAft>
                          <a:spcPts val="0"/>
                        </a:spcAft>
                      </a:pPr>
                      <a:r>
                        <a:rPr lang="en-US" sz="1800" b="1" kern="100">
                          <a:effectLst/>
                        </a:rPr>
                        <a:t>30%</a:t>
                      </a:r>
                      <a:endParaRPr lang="zh-CN" sz="1800" b="1" kern="100">
                        <a:effectLst/>
                        <a:latin typeface="等线"/>
                        <a:ea typeface="等线"/>
                        <a:cs typeface="Times New Roman"/>
                      </a:endParaRPr>
                    </a:p>
                  </a:txBody>
                  <a:tcPr marL="9525" marR="9525" marT="7144" marB="0" anchor="ctr"/>
                </a:tc>
                <a:tc>
                  <a:txBody>
                    <a:bodyPr/>
                    <a:lstStyle/>
                    <a:p>
                      <a:pPr algn="ctr">
                        <a:lnSpc>
                          <a:spcPts val="2000"/>
                        </a:lnSpc>
                        <a:spcAft>
                          <a:spcPts val="0"/>
                        </a:spcAft>
                      </a:pPr>
                      <a:r>
                        <a:rPr lang="en-US" sz="1800" b="1" kern="100">
                          <a:effectLst/>
                        </a:rPr>
                        <a:t>9%</a:t>
                      </a:r>
                      <a:endParaRPr lang="zh-CN" sz="1800" b="1" kern="100">
                        <a:effectLst/>
                        <a:latin typeface="等线"/>
                        <a:ea typeface="等线"/>
                        <a:cs typeface="Times New Roman"/>
                      </a:endParaRPr>
                    </a:p>
                  </a:txBody>
                  <a:tcPr marL="9525" marR="9525" marT="7144" marB="0" anchor="ctr"/>
                </a:tc>
                <a:tc rowSpan="2">
                  <a:txBody>
                    <a:bodyPr/>
                    <a:lstStyle/>
                    <a:p>
                      <a:pPr algn="ctr">
                        <a:lnSpc>
                          <a:spcPts val="2000"/>
                        </a:lnSpc>
                        <a:spcAft>
                          <a:spcPts val="0"/>
                        </a:spcAft>
                      </a:pPr>
                      <a:r>
                        <a:rPr lang="en-US" sz="1800" b="1" kern="100" dirty="0">
                          <a:effectLst/>
                        </a:rPr>
                        <a:t>30%×9%+70%×20%=16.7%</a:t>
                      </a:r>
                      <a:endParaRPr lang="zh-CN" sz="1800" b="1" kern="100" dirty="0">
                        <a:effectLst/>
                        <a:latin typeface="等线"/>
                        <a:ea typeface="等线"/>
                        <a:cs typeface="Times New Roman"/>
                      </a:endParaRPr>
                    </a:p>
                  </a:txBody>
                  <a:tcPr marL="9525" marR="9525" marT="7144" marB="0" anchor="ctr"/>
                </a:tc>
                <a:extLst>
                  <a:ext uri="{0D108BD9-81ED-4DB2-BD59-A6C34878D82A}">
                    <a16:rowId xmlns:a16="http://schemas.microsoft.com/office/drawing/2014/main" val="10007"/>
                  </a:ext>
                </a:extLst>
              </a:tr>
              <a:tr h="284866">
                <a:tc vMerge="1">
                  <a:txBody>
                    <a:bodyPr/>
                    <a:lstStyle/>
                    <a:p>
                      <a:endParaRPr lang="zh-CN" altLang="en-US"/>
                    </a:p>
                  </a:txBody>
                  <a:tcPr/>
                </a:tc>
                <a:tc>
                  <a:txBody>
                    <a:bodyPr/>
                    <a:lstStyle/>
                    <a:p>
                      <a:pPr algn="ctr">
                        <a:lnSpc>
                          <a:spcPts val="2000"/>
                        </a:lnSpc>
                        <a:spcAft>
                          <a:spcPts val="0"/>
                        </a:spcAft>
                      </a:pPr>
                      <a:r>
                        <a:rPr lang="zh-CN" sz="1800" b="1" kern="100">
                          <a:effectLst/>
                        </a:rPr>
                        <a:t>普通股</a:t>
                      </a:r>
                      <a:endParaRPr lang="zh-CN" sz="1800" b="1" kern="100">
                        <a:effectLst/>
                        <a:latin typeface="等线"/>
                        <a:ea typeface="等线"/>
                        <a:cs typeface="Times New Roman"/>
                      </a:endParaRPr>
                    </a:p>
                  </a:txBody>
                  <a:tcPr marL="9525" marR="9525" marT="7144" marB="0" anchor="ctr"/>
                </a:tc>
                <a:tc>
                  <a:txBody>
                    <a:bodyPr/>
                    <a:lstStyle/>
                    <a:p>
                      <a:pPr algn="ctr">
                        <a:lnSpc>
                          <a:spcPts val="2000"/>
                        </a:lnSpc>
                        <a:spcAft>
                          <a:spcPts val="0"/>
                        </a:spcAft>
                      </a:pPr>
                      <a:r>
                        <a:rPr lang="en-US" sz="1800" b="1" kern="100">
                          <a:effectLst/>
                        </a:rPr>
                        <a:t>70%</a:t>
                      </a:r>
                      <a:endParaRPr lang="zh-CN" sz="1800" b="1" kern="100">
                        <a:effectLst/>
                        <a:latin typeface="等线"/>
                        <a:ea typeface="等线"/>
                        <a:cs typeface="Times New Roman"/>
                      </a:endParaRPr>
                    </a:p>
                  </a:txBody>
                  <a:tcPr marL="9525" marR="9525" marT="7144" marB="0" anchor="ctr"/>
                </a:tc>
                <a:tc>
                  <a:txBody>
                    <a:bodyPr/>
                    <a:lstStyle/>
                    <a:p>
                      <a:pPr algn="ctr">
                        <a:lnSpc>
                          <a:spcPts val="2000"/>
                        </a:lnSpc>
                        <a:spcAft>
                          <a:spcPts val="0"/>
                        </a:spcAft>
                      </a:pPr>
                      <a:r>
                        <a:rPr lang="en-US" sz="1800" b="1" kern="100" dirty="0">
                          <a:effectLst/>
                        </a:rPr>
                        <a:t>20%</a:t>
                      </a:r>
                      <a:endParaRPr lang="zh-CN" sz="1800" b="1" kern="100" dirty="0">
                        <a:effectLst/>
                        <a:latin typeface="等线"/>
                        <a:ea typeface="等线"/>
                        <a:cs typeface="Times New Roman"/>
                      </a:endParaRPr>
                    </a:p>
                  </a:txBody>
                  <a:tcPr marL="9525" marR="9525" marT="7144" marB="0" anchor="ctr"/>
                </a:tc>
                <a:tc vMerge="1">
                  <a:txBody>
                    <a:bodyPr/>
                    <a:lstStyle/>
                    <a:p>
                      <a:endParaRPr lang="zh-CN" altLang="en-US"/>
                    </a:p>
                  </a:txBody>
                  <a:tcPr/>
                </a:tc>
                <a:extLst>
                  <a:ext uri="{0D108BD9-81ED-4DB2-BD59-A6C34878D82A}">
                    <a16:rowId xmlns:a16="http://schemas.microsoft.com/office/drawing/2014/main" val="10008"/>
                  </a:ext>
                </a:extLst>
              </a:tr>
              <a:tr h="284866">
                <a:tc rowSpan="2">
                  <a:txBody>
                    <a:bodyPr/>
                    <a:lstStyle/>
                    <a:p>
                      <a:pPr algn="ctr">
                        <a:lnSpc>
                          <a:spcPts val="2000"/>
                        </a:lnSpc>
                        <a:spcAft>
                          <a:spcPts val="0"/>
                        </a:spcAft>
                      </a:pPr>
                      <a:r>
                        <a:rPr lang="en-US" sz="1800" b="1" kern="100" dirty="0">
                          <a:effectLst/>
                        </a:rPr>
                        <a:t>200</a:t>
                      </a:r>
                      <a:r>
                        <a:rPr lang="zh-CN" sz="1800" b="1" kern="100" dirty="0">
                          <a:effectLst/>
                        </a:rPr>
                        <a:t>以上</a:t>
                      </a:r>
                      <a:endParaRPr lang="zh-CN" sz="1800" b="1" kern="100" dirty="0">
                        <a:effectLst/>
                        <a:latin typeface="等线"/>
                        <a:ea typeface="等线"/>
                        <a:cs typeface="Times New Roman"/>
                      </a:endParaRPr>
                    </a:p>
                  </a:txBody>
                  <a:tcPr marL="9525" marR="9525" marT="7144" marB="0" anchor="ctr"/>
                </a:tc>
                <a:tc>
                  <a:txBody>
                    <a:bodyPr/>
                    <a:lstStyle/>
                    <a:p>
                      <a:pPr algn="ctr">
                        <a:lnSpc>
                          <a:spcPts val="2000"/>
                        </a:lnSpc>
                        <a:spcAft>
                          <a:spcPts val="0"/>
                        </a:spcAft>
                      </a:pPr>
                      <a:r>
                        <a:rPr lang="zh-CN" sz="1800" b="1" kern="100">
                          <a:effectLst/>
                        </a:rPr>
                        <a:t>长期借款</a:t>
                      </a:r>
                      <a:endParaRPr lang="zh-CN" sz="1800" b="1" kern="100">
                        <a:effectLst/>
                        <a:latin typeface="等线"/>
                        <a:ea typeface="等线"/>
                        <a:cs typeface="Times New Roman"/>
                      </a:endParaRPr>
                    </a:p>
                  </a:txBody>
                  <a:tcPr marL="9525" marR="9525" marT="7144" marB="0" anchor="ctr"/>
                </a:tc>
                <a:tc>
                  <a:txBody>
                    <a:bodyPr/>
                    <a:lstStyle/>
                    <a:p>
                      <a:pPr algn="ctr">
                        <a:lnSpc>
                          <a:spcPts val="2000"/>
                        </a:lnSpc>
                        <a:spcAft>
                          <a:spcPts val="0"/>
                        </a:spcAft>
                      </a:pPr>
                      <a:r>
                        <a:rPr lang="en-US" sz="1800" b="1" kern="100">
                          <a:effectLst/>
                        </a:rPr>
                        <a:t>30%</a:t>
                      </a:r>
                      <a:endParaRPr lang="zh-CN" sz="1800" b="1" kern="100">
                        <a:effectLst/>
                        <a:latin typeface="等线"/>
                        <a:ea typeface="等线"/>
                        <a:cs typeface="Times New Roman"/>
                      </a:endParaRPr>
                    </a:p>
                  </a:txBody>
                  <a:tcPr marL="9525" marR="9525" marT="7144" marB="0" anchor="ctr"/>
                </a:tc>
                <a:tc>
                  <a:txBody>
                    <a:bodyPr/>
                    <a:lstStyle/>
                    <a:p>
                      <a:pPr algn="ctr">
                        <a:lnSpc>
                          <a:spcPts val="2000"/>
                        </a:lnSpc>
                        <a:spcAft>
                          <a:spcPts val="0"/>
                        </a:spcAft>
                      </a:pPr>
                      <a:r>
                        <a:rPr lang="en-US" sz="1800" b="1" kern="100">
                          <a:effectLst/>
                        </a:rPr>
                        <a:t>10%</a:t>
                      </a:r>
                      <a:endParaRPr lang="zh-CN" sz="1800" b="1" kern="100">
                        <a:effectLst/>
                        <a:latin typeface="等线"/>
                        <a:ea typeface="等线"/>
                        <a:cs typeface="Times New Roman"/>
                      </a:endParaRPr>
                    </a:p>
                  </a:txBody>
                  <a:tcPr marL="9525" marR="9525" marT="7144" marB="0" anchor="ctr"/>
                </a:tc>
                <a:tc rowSpan="2">
                  <a:txBody>
                    <a:bodyPr/>
                    <a:lstStyle/>
                    <a:p>
                      <a:pPr algn="ctr">
                        <a:lnSpc>
                          <a:spcPts val="2000"/>
                        </a:lnSpc>
                        <a:spcAft>
                          <a:spcPts val="0"/>
                        </a:spcAft>
                      </a:pPr>
                      <a:r>
                        <a:rPr lang="en-US" sz="1800" b="1" kern="100" dirty="0">
                          <a:effectLst/>
                        </a:rPr>
                        <a:t>30%×10%+70%×20%=17.0%</a:t>
                      </a:r>
                      <a:endParaRPr lang="zh-CN" sz="1800" b="1" kern="100" dirty="0">
                        <a:effectLst/>
                        <a:latin typeface="等线"/>
                        <a:ea typeface="等线"/>
                        <a:cs typeface="Times New Roman"/>
                      </a:endParaRPr>
                    </a:p>
                  </a:txBody>
                  <a:tcPr marL="9525" marR="9525" marT="7144" marB="0" anchor="ctr"/>
                </a:tc>
                <a:extLst>
                  <a:ext uri="{0D108BD9-81ED-4DB2-BD59-A6C34878D82A}">
                    <a16:rowId xmlns:a16="http://schemas.microsoft.com/office/drawing/2014/main" val="10009"/>
                  </a:ext>
                </a:extLst>
              </a:tr>
              <a:tr h="284866">
                <a:tc vMerge="1">
                  <a:txBody>
                    <a:bodyPr/>
                    <a:lstStyle/>
                    <a:p>
                      <a:endParaRPr lang="zh-CN" altLang="en-US"/>
                    </a:p>
                  </a:txBody>
                  <a:tcPr/>
                </a:tc>
                <a:tc>
                  <a:txBody>
                    <a:bodyPr/>
                    <a:lstStyle/>
                    <a:p>
                      <a:pPr algn="ctr">
                        <a:lnSpc>
                          <a:spcPts val="2000"/>
                        </a:lnSpc>
                        <a:spcAft>
                          <a:spcPts val="0"/>
                        </a:spcAft>
                      </a:pPr>
                      <a:r>
                        <a:rPr lang="zh-CN" sz="1800" b="1" kern="100">
                          <a:effectLst/>
                        </a:rPr>
                        <a:t>普通股</a:t>
                      </a:r>
                      <a:endParaRPr lang="zh-CN" sz="1800" b="1" kern="100">
                        <a:effectLst/>
                        <a:latin typeface="等线"/>
                        <a:ea typeface="等线"/>
                        <a:cs typeface="Times New Roman"/>
                      </a:endParaRPr>
                    </a:p>
                  </a:txBody>
                  <a:tcPr marL="9525" marR="9525" marT="7144" marB="0" anchor="ctr"/>
                </a:tc>
                <a:tc>
                  <a:txBody>
                    <a:bodyPr/>
                    <a:lstStyle/>
                    <a:p>
                      <a:pPr algn="ctr">
                        <a:lnSpc>
                          <a:spcPts val="2000"/>
                        </a:lnSpc>
                        <a:spcAft>
                          <a:spcPts val="0"/>
                        </a:spcAft>
                      </a:pPr>
                      <a:r>
                        <a:rPr lang="en-US" sz="1800" b="1" kern="100" dirty="0">
                          <a:effectLst/>
                        </a:rPr>
                        <a:t>70%</a:t>
                      </a:r>
                      <a:endParaRPr lang="zh-CN" sz="1800" b="1" kern="100" dirty="0">
                        <a:effectLst/>
                        <a:latin typeface="等线"/>
                        <a:ea typeface="等线"/>
                        <a:cs typeface="Times New Roman"/>
                      </a:endParaRPr>
                    </a:p>
                  </a:txBody>
                  <a:tcPr marL="9525" marR="9525" marT="7144" marB="0" anchor="ctr"/>
                </a:tc>
                <a:tc>
                  <a:txBody>
                    <a:bodyPr/>
                    <a:lstStyle/>
                    <a:p>
                      <a:pPr algn="ctr">
                        <a:lnSpc>
                          <a:spcPts val="2000"/>
                        </a:lnSpc>
                        <a:spcAft>
                          <a:spcPts val="0"/>
                        </a:spcAft>
                      </a:pPr>
                      <a:r>
                        <a:rPr lang="en-US" sz="1800" b="1" kern="100" dirty="0">
                          <a:effectLst/>
                        </a:rPr>
                        <a:t>20%</a:t>
                      </a:r>
                      <a:endParaRPr lang="zh-CN" sz="1800" b="1" kern="100" dirty="0">
                        <a:effectLst/>
                        <a:latin typeface="等线"/>
                        <a:ea typeface="等线"/>
                        <a:cs typeface="Times New Roman"/>
                      </a:endParaRPr>
                    </a:p>
                  </a:txBody>
                  <a:tcPr marL="9525" marR="9525" marT="7144" marB="0" anchor="ctr"/>
                </a:tc>
                <a:tc vMerge="1">
                  <a:txBody>
                    <a:bodyPr/>
                    <a:lstStyle/>
                    <a:p>
                      <a:endParaRPr lang="zh-CN" altLang="en-US"/>
                    </a:p>
                  </a:txBody>
                  <a:tcPr/>
                </a:tc>
                <a:extLst>
                  <a:ext uri="{0D108BD9-81ED-4DB2-BD59-A6C34878D82A}">
                    <a16:rowId xmlns:a16="http://schemas.microsoft.com/office/drawing/2014/main" val="10010"/>
                  </a:ext>
                </a:extLst>
              </a:tr>
            </a:tbl>
          </a:graphicData>
        </a:graphic>
      </p:graphicFrame>
      <p:sp>
        <p:nvSpPr>
          <p:cNvPr id="5" name="矩形 4"/>
          <p:cNvSpPr/>
          <p:nvPr/>
        </p:nvSpPr>
        <p:spPr>
          <a:xfrm>
            <a:off x="3779912" y="843558"/>
            <a:ext cx="982961" cy="400110"/>
          </a:xfrm>
          <a:prstGeom prst="rect">
            <a:avLst/>
          </a:prstGeom>
        </p:spPr>
        <p:txBody>
          <a:bodyPr wrap="none">
            <a:spAutoFit/>
          </a:bodyPr>
          <a:lstStyle/>
          <a:p>
            <a:r>
              <a:rPr lang="zh-CN" altLang="en-US" sz="2000" b="0" dirty="0">
                <a:solidFill>
                  <a:srgbClr val="000000"/>
                </a:solidFill>
              </a:rPr>
              <a:t>表</a:t>
            </a:r>
            <a:r>
              <a:rPr lang="en-US" altLang="zh-CN" sz="2000" b="0" dirty="0">
                <a:solidFill>
                  <a:srgbClr val="000000"/>
                </a:solidFill>
              </a:rPr>
              <a:t>6</a:t>
            </a:r>
            <a:r>
              <a:rPr lang="zh-CN" altLang="en-US" sz="2000" b="0" dirty="0">
                <a:solidFill>
                  <a:srgbClr val="000000"/>
                </a:solidFill>
              </a:rPr>
              <a:t>－</a:t>
            </a:r>
            <a:r>
              <a:rPr lang="en-US" altLang="zh-CN" sz="2000" b="0" dirty="0">
                <a:solidFill>
                  <a:srgbClr val="000000"/>
                </a:solidFill>
              </a:rPr>
              <a:t>3</a:t>
            </a:r>
            <a:endParaRPr lang="zh-CN" altLang="en-US" sz="2000" dirty="0"/>
          </a:p>
        </p:txBody>
      </p:sp>
      <p:sp>
        <p:nvSpPr>
          <p:cNvPr id="6" name="Rectangle 10"/>
          <p:cNvSpPr>
            <a:spLocks noChangeArrowheads="1"/>
          </p:cNvSpPr>
          <p:nvPr/>
        </p:nvSpPr>
        <p:spPr bwMode="gray">
          <a:xfrm>
            <a:off x="3047256" y="52095"/>
            <a:ext cx="2448272" cy="5930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1" hangingPunct="1"/>
            <a:r>
              <a:rPr lang="zh-CN" altLang="en-US" sz="3600" dirty="0" smtClean="0">
                <a:solidFill>
                  <a:srgbClr val="0000FF"/>
                </a:solidFill>
                <a:latin typeface="华文行楷" pitchFamily="2" charset="-122"/>
                <a:ea typeface="华文行楷" pitchFamily="2" charset="-122"/>
              </a:rPr>
              <a:t>解析</a:t>
            </a:r>
            <a:endParaRPr lang="zh-CN" altLang="en-US" sz="3600" dirty="0">
              <a:solidFill>
                <a:srgbClr val="0000FF"/>
              </a:solidFill>
              <a:latin typeface="华文行楷" pitchFamily="2" charset="-122"/>
              <a:ea typeface="华文行楷" pitchFamily="2" charset="-122"/>
            </a:endParaRPr>
          </a:p>
        </p:txBody>
      </p:sp>
    </p:spTree>
    <p:extLst>
      <p:ext uri="{BB962C8B-B14F-4D97-AF65-F5344CB8AC3E}">
        <p14:creationId xmlns:p14="http://schemas.microsoft.com/office/powerpoint/2010/main" val="420247927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8195" name="Rectangle 3"/>
              <p:cNvSpPr>
                <a:spLocks noGrp="1" noChangeArrowheads="1"/>
              </p:cNvSpPr>
              <p:nvPr>
                <p:ph type="body" idx="1"/>
              </p:nvPr>
            </p:nvSpPr>
            <p:spPr>
              <a:xfrm>
                <a:off x="323528" y="897564"/>
                <a:ext cx="8424936" cy="4104456"/>
              </a:xfrm>
            </p:spPr>
            <p:txBody>
              <a:bodyPr/>
              <a:lstStyle/>
              <a:p>
                <a:pPr algn="just">
                  <a:lnSpc>
                    <a:spcPct val="100000"/>
                  </a:lnSpc>
                  <a:spcBef>
                    <a:spcPts val="100"/>
                  </a:spcBef>
                  <a:spcAft>
                    <a:spcPts val="100"/>
                  </a:spcAft>
                </a:pPr>
                <a:r>
                  <a:rPr lang="zh-CN" altLang="zh-CN" sz="2400" dirty="0">
                    <a:solidFill>
                      <a:srgbClr val="FF0000"/>
                    </a:solidFill>
                    <a:latin typeface="黑体" panose="02010609060101010101" pitchFamily="49" charset="-122"/>
                    <a:ea typeface="黑体" panose="02010609060101010101" pitchFamily="49" charset="-122"/>
                  </a:rPr>
                  <a:t>个别资本成本</a:t>
                </a:r>
                <a:r>
                  <a:rPr lang="zh-CN" altLang="zh-CN" sz="2000" b="0" dirty="0">
                    <a:latin typeface="黑体" panose="02010609060101010101" pitchFamily="49" charset="-122"/>
                    <a:ea typeface="黑体" panose="02010609060101010101" pitchFamily="49" charset="-122"/>
                  </a:rPr>
                  <a:t>是</a:t>
                </a:r>
                <a:r>
                  <a:rPr lang="zh-CN" altLang="zh-CN" sz="2000" b="0" dirty="0" smtClean="0">
                    <a:latin typeface="黑体" panose="02010609060101010101" pitchFamily="49" charset="-122"/>
                    <a:ea typeface="黑体" panose="02010609060101010101" pitchFamily="49" charset="-122"/>
                  </a:rPr>
                  <a:t>指</a:t>
                </a:r>
                <a:r>
                  <a:rPr lang="zh-CN" altLang="en-US" sz="2000" b="0" dirty="0">
                    <a:latin typeface="黑体" panose="02010609060101010101" pitchFamily="49" charset="-122"/>
                    <a:ea typeface="黑体" panose="02010609060101010101" pitchFamily="49" charset="-122"/>
                  </a:rPr>
                  <a:t>企业各种</a:t>
                </a:r>
                <a:r>
                  <a:rPr lang="zh-CN" altLang="en-US" sz="2200" b="0" dirty="0">
                    <a:solidFill>
                      <a:srgbClr val="FF0000"/>
                    </a:solidFill>
                    <a:latin typeface="黑体" panose="02010609060101010101" pitchFamily="49" charset="-122"/>
                    <a:ea typeface="黑体" panose="02010609060101010101" pitchFamily="49" charset="-122"/>
                  </a:rPr>
                  <a:t>单项长期资本的成本</a:t>
                </a:r>
                <a:r>
                  <a:rPr lang="zh-CN" altLang="zh-CN" sz="2000" b="0" dirty="0" smtClean="0">
                    <a:latin typeface="黑体" panose="02010609060101010101" pitchFamily="49" charset="-122"/>
                    <a:ea typeface="黑体" panose="02010609060101010101" pitchFamily="49" charset="-122"/>
                  </a:rPr>
                  <a:t>，</a:t>
                </a:r>
                <a:r>
                  <a:rPr lang="zh-CN" altLang="zh-CN" sz="1800" b="0" dirty="0">
                    <a:latin typeface="黑体" panose="02010609060101010101" pitchFamily="49" charset="-122"/>
                    <a:ea typeface="黑体" panose="02010609060101010101" pitchFamily="49" charset="-122"/>
                  </a:rPr>
                  <a:t>包括</a:t>
                </a:r>
                <a:r>
                  <a:rPr lang="zh-CN" altLang="zh-CN" sz="1800" b="0" dirty="0">
                    <a:solidFill>
                      <a:srgbClr val="7030A0"/>
                    </a:solidFill>
                    <a:latin typeface="黑体" panose="02010609060101010101" pitchFamily="49" charset="-122"/>
                    <a:ea typeface="黑体" panose="02010609060101010101" pitchFamily="49" charset="-122"/>
                  </a:rPr>
                  <a:t>银行借款资本成本、公司债券资本成本、</a:t>
                </a:r>
                <a:r>
                  <a:rPr lang="zh-CN" altLang="en-US" sz="1800" b="0" dirty="0">
                    <a:solidFill>
                      <a:srgbClr val="7030A0"/>
                    </a:solidFill>
                    <a:latin typeface="黑体" panose="02010609060101010101" pitchFamily="49" charset="-122"/>
                    <a:ea typeface="黑体" panose="02010609060101010101" pitchFamily="49" charset="-122"/>
                  </a:rPr>
                  <a:t>融资租凭资本成本、</a:t>
                </a:r>
                <a:r>
                  <a:rPr lang="zh-CN" altLang="en-US" sz="1800" b="0" dirty="0">
                    <a:solidFill>
                      <a:srgbClr val="0070C0"/>
                    </a:solidFill>
                    <a:latin typeface="黑体" panose="02010609060101010101" pitchFamily="49" charset="-122"/>
                    <a:ea typeface="黑体" panose="02010609060101010101" pitchFamily="49" charset="-122"/>
                    <a:cs typeface="Courier New" pitchFamily="49" charset="0"/>
                  </a:rPr>
                  <a:t>优先股资本成本</a:t>
                </a:r>
                <a:r>
                  <a:rPr lang="zh-CN" altLang="zh-CN" sz="1800" b="0" dirty="0">
                    <a:solidFill>
                      <a:srgbClr val="002060"/>
                    </a:solidFill>
                    <a:latin typeface="黑体" panose="02010609060101010101" pitchFamily="49" charset="-122"/>
                    <a:ea typeface="黑体" panose="02010609060101010101" pitchFamily="49" charset="-122"/>
                  </a:rPr>
                  <a:t>、</a:t>
                </a:r>
                <a:r>
                  <a:rPr lang="zh-CN" altLang="zh-CN" sz="1800" b="0" dirty="0">
                    <a:solidFill>
                      <a:srgbClr val="0070C0"/>
                    </a:solidFill>
                    <a:latin typeface="黑体" panose="02010609060101010101" pitchFamily="49" charset="-122"/>
                    <a:ea typeface="黑体" panose="02010609060101010101" pitchFamily="49" charset="-122"/>
                  </a:rPr>
                  <a:t>普通股资本成本和留存收益成本等</a:t>
                </a:r>
                <a:r>
                  <a:rPr lang="zh-CN" altLang="zh-CN" sz="1800" b="0" dirty="0">
                    <a:latin typeface="黑体" panose="02010609060101010101" pitchFamily="49" charset="-122"/>
                    <a:ea typeface="黑体" panose="02010609060101010101" pitchFamily="49" charset="-122"/>
                  </a:rPr>
                  <a:t>，</a:t>
                </a:r>
                <a:r>
                  <a:rPr lang="zh-CN" altLang="zh-CN" sz="2000" b="0" dirty="0">
                    <a:latin typeface="黑体" panose="02010609060101010101" pitchFamily="49" charset="-122"/>
                    <a:ea typeface="黑体" panose="02010609060101010101" pitchFamily="49" charset="-122"/>
                  </a:rPr>
                  <a:t>其中前三类是债务资本成本，后三类是权益资本成本</a:t>
                </a:r>
                <a:r>
                  <a:rPr lang="zh-CN" altLang="zh-CN" sz="2000" b="0" dirty="0" smtClean="0">
                    <a:latin typeface="黑体" panose="02010609060101010101" pitchFamily="49" charset="-122"/>
                    <a:ea typeface="黑体" panose="02010609060101010101" pitchFamily="49" charset="-122"/>
                  </a:rPr>
                  <a:t>。</a:t>
                </a:r>
                <a:r>
                  <a:rPr lang="zh-CN" altLang="zh-CN" sz="1800" b="0" dirty="0" smtClean="0">
                    <a:latin typeface="黑体" panose="02010609060101010101" pitchFamily="49" charset="-122"/>
                    <a:ea typeface="黑体" panose="02010609060101010101" pitchFamily="49" charset="-122"/>
                  </a:rPr>
                  <a:t>个别</a:t>
                </a:r>
                <a:r>
                  <a:rPr lang="zh-CN" altLang="zh-CN" sz="1800" b="0" dirty="0">
                    <a:latin typeface="黑体" panose="02010609060101010101" pitchFamily="49" charset="-122"/>
                    <a:ea typeface="黑体" panose="02010609060101010101" pitchFamily="49" charset="-122"/>
                  </a:rPr>
                  <a:t>资本成本的高低，用相对数即资本成本率表达。</a:t>
                </a:r>
              </a:p>
              <a:p>
                <a:pPr algn="just">
                  <a:lnSpc>
                    <a:spcPct val="100000"/>
                  </a:lnSpc>
                  <a:spcBef>
                    <a:spcPts val="100"/>
                  </a:spcBef>
                  <a:spcAft>
                    <a:spcPts val="100"/>
                  </a:spcAft>
                </a:pPr>
                <a:r>
                  <a:rPr lang="zh-CN" altLang="zh-CN" sz="1800" b="0" dirty="0">
                    <a:latin typeface="黑体" panose="02010609060101010101" pitchFamily="49" charset="-122"/>
                    <a:ea typeface="黑体" panose="02010609060101010101" pitchFamily="49" charset="-122"/>
                  </a:rPr>
                  <a:t>将初期的筹资费用作为筹资额的一项扣除，扣除筹资费用后的筹资额称为筹资净额</a:t>
                </a:r>
                <a:r>
                  <a:rPr lang="zh-CN" altLang="zh-CN" sz="1800" b="0" dirty="0" smtClean="0">
                    <a:latin typeface="黑体" panose="02010609060101010101" pitchFamily="49" charset="-122"/>
                    <a:ea typeface="黑体" panose="02010609060101010101" pitchFamily="49" charset="-122"/>
                  </a:rPr>
                  <a:t>，</a:t>
                </a:r>
                <a:r>
                  <a:rPr lang="zh-CN" altLang="zh-CN" sz="1800" b="0" dirty="0" smtClean="0">
                    <a:solidFill>
                      <a:srgbClr val="FF0000"/>
                    </a:solidFill>
                    <a:latin typeface="黑体" panose="02010609060101010101" pitchFamily="49" charset="-122"/>
                    <a:ea typeface="黑体" panose="02010609060101010101" pitchFamily="49" charset="-122"/>
                  </a:rPr>
                  <a:t>通用计算</a:t>
                </a:r>
                <a:r>
                  <a:rPr lang="zh-CN" altLang="zh-CN" sz="1800" b="0" dirty="0">
                    <a:solidFill>
                      <a:srgbClr val="FF0000"/>
                    </a:solidFill>
                    <a:latin typeface="黑体" panose="02010609060101010101" pitchFamily="49" charset="-122"/>
                    <a:ea typeface="黑体" panose="02010609060101010101" pitchFamily="49" charset="-122"/>
                  </a:rPr>
                  <a:t>公式为</a:t>
                </a:r>
                <a:r>
                  <a:rPr lang="en-US" altLang="zh-CN" sz="1800" b="0" dirty="0">
                    <a:solidFill>
                      <a:srgbClr val="FF0000"/>
                    </a:solidFill>
                    <a:latin typeface="黑体" panose="02010609060101010101" pitchFamily="49" charset="-122"/>
                    <a:ea typeface="黑体" panose="02010609060101010101" pitchFamily="49" charset="-122"/>
                  </a:rPr>
                  <a:t>:</a:t>
                </a:r>
                <a:endParaRPr lang="zh-CN" altLang="zh-CN" sz="1800" b="0" dirty="0">
                  <a:solidFill>
                    <a:srgbClr val="FF0000"/>
                  </a:solidFill>
                  <a:latin typeface="黑体" panose="02010609060101010101" pitchFamily="49" charset="-122"/>
                  <a:ea typeface="黑体" panose="02010609060101010101" pitchFamily="49" charset="-122"/>
                </a:endParaRPr>
              </a:p>
              <a:p>
                <a:pPr indent="304800" algn="just">
                  <a:spcAft>
                    <a:spcPts val="0"/>
                  </a:spcAft>
                </a:pPr>
                <a:r>
                  <a:rPr lang="en-US" altLang="zh-CN" sz="2000" b="0" dirty="0">
                    <a:latin typeface="微软雅黑" panose="020B0503020204020204" pitchFamily="34" charset="-122"/>
                    <a:ea typeface="微软雅黑" panose="020B0503020204020204" pitchFamily="34" charset="-122"/>
                  </a:rPr>
                  <a:t>     </a:t>
                </a:r>
                <a:r>
                  <a:rPr lang="en-US" altLang="zh-CN" sz="2000" b="0" dirty="0" smtClean="0">
                    <a:latin typeface="微软雅黑" panose="020B0503020204020204" pitchFamily="34" charset="-122"/>
                    <a:ea typeface="微软雅黑" panose="020B0503020204020204" pitchFamily="34" charset="-122"/>
                  </a:rPr>
                  <a:t> </a:t>
                </a:r>
                <a:r>
                  <a:rPr lang="en-US" altLang="zh-CN" sz="2000" kern="100" dirty="0">
                    <a:latin typeface="微软雅黑" panose="020B0503020204020204" pitchFamily="34" charset="-122"/>
                    <a:ea typeface="微软雅黑" panose="020B0503020204020204" pitchFamily="34" charset="-122"/>
                    <a:cs typeface="Times New Roman" panose="02020603050405020304" pitchFamily="18" charset="0"/>
                  </a:rPr>
                  <a:t>K</a:t>
                </a:r>
                <a:r>
                  <a:rPr lang="zh-CN" altLang="zh-CN" sz="2000" kern="100" dirty="0">
                    <a:latin typeface="微软雅黑" panose="020B0503020204020204" pitchFamily="34" charset="-122"/>
                    <a:ea typeface="微软雅黑" panose="020B0503020204020204" pitchFamily="34" charset="-122"/>
                    <a:cs typeface="Times New Roman" panose="02020603050405020304" pitchFamily="18" charset="0"/>
                  </a:rPr>
                  <a:t>＝</a:t>
                </a:r>
                <a14:m>
                  <m:oMath xmlns:m="http://schemas.openxmlformats.org/officeDocument/2006/math">
                    <m:f>
                      <m:fPr>
                        <m:ctrlPr>
                          <a:rPr lang="zh-CN" altLang="zh-CN" sz="2000" i="1" kern="100">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2000" i="1" kern="100">
                            <a:latin typeface="Cambria Math" panose="02040503050406030204" pitchFamily="18" charset="0"/>
                            <a:ea typeface="宋体" panose="02010600030101010101" pitchFamily="2" charset="-122"/>
                            <a:cs typeface="Times New Roman" panose="02020603050405020304" pitchFamily="18" charset="0"/>
                          </a:rPr>
                          <m:t>𝐷</m:t>
                        </m:r>
                      </m:num>
                      <m:den>
                        <m:r>
                          <m:rPr>
                            <m:sty m:val="p"/>
                          </m:rPr>
                          <a:rPr lang="en-US" altLang="zh-CN" sz="2000" kern="100">
                            <a:latin typeface="Cambria Math" panose="02040503050406030204" pitchFamily="18" charset="0"/>
                            <a:ea typeface="宋体" panose="02010600030101010101" pitchFamily="2" charset="-122"/>
                            <a:cs typeface="Times New Roman" panose="02020603050405020304" pitchFamily="18" charset="0"/>
                          </a:rPr>
                          <m:t>P</m:t>
                        </m:r>
                        <m:r>
                          <a:rPr lang="en-US" altLang="zh-CN" sz="2000" i="1" kern="100">
                            <a:latin typeface="Cambria Math" panose="02040503050406030204" pitchFamily="18" charset="0"/>
                            <a:ea typeface="宋体" panose="02010600030101010101" pitchFamily="2" charset="-122"/>
                            <a:cs typeface="Times New Roman" panose="02020603050405020304" pitchFamily="18" charset="0"/>
                          </a:rPr>
                          <m:t>−</m:t>
                        </m:r>
                        <m:r>
                          <m:rPr>
                            <m:sty m:val="p"/>
                          </m:rPr>
                          <a:rPr lang="en-US" altLang="zh-CN" sz="2000" kern="100">
                            <a:latin typeface="Cambria Math" panose="02040503050406030204" pitchFamily="18" charset="0"/>
                            <a:ea typeface="宋体" panose="02010600030101010101" pitchFamily="2" charset="-122"/>
                            <a:cs typeface="Times New Roman" panose="02020603050405020304" pitchFamily="18" charset="0"/>
                          </a:rPr>
                          <m:t>F</m:t>
                        </m:r>
                      </m:den>
                    </m:f>
                  </m:oMath>
                </a14:m>
                <a:r>
                  <a:rPr lang="en-US" altLang="zh-CN" sz="2000" kern="100" dirty="0">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100%</a:t>
                </a:r>
                <a:r>
                  <a:rPr lang="zh-CN" altLang="zh-CN" sz="2000" kern="100" dirty="0">
                    <a:latin typeface="微软雅黑" panose="020B0503020204020204" pitchFamily="34" charset="-122"/>
                    <a:ea typeface="微软雅黑" panose="020B0503020204020204" pitchFamily="34" charset="-122"/>
                    <a:cs typeface="Times New Roman" panose="02020603050405020304" pitchFamily="18" charset="0"/>
                  </a:rPr>
                  <a:t>＝</a:t>
                </a:r>
                <a14:m>
                  <m:oMath xmlns:m="http://schemas.openxmlformats.org/officeDocument/2006/math">
                    <m:f>
                      <m:fPr>
                        <m:ctrlPr>
                          <a:rPr lang="zh-CN" altLang="zh-CN" sz="2000" i="1" kern="100">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2000" i="1" kern="100">
                            <a:latin typeface="Cambria Math" panose="02040503050406030204" pitchFamily="18" charset="0"/>
                            <a:ea typeface="宋体" panose="02010600030101010101" pitchFamily="2" charset="-122"/>
                            <a:cs typeface="Times New Roman" panose="02020603050405020304" pitchFamily="18" charset="0"/>
                          </a:rPr>
                          <m:t>𝐷</m:t>
                        </m:r>
                      </m:num>
                      <m:den>
                        <m:r>
                          <m:rPr>
                            <m:sty m:val="p"/>
                          </m:rPr>
                          <a:rPr lang="en-US" altLang="zh-CN" sz="2000" kern="100">
                            <a:latin typeface="Cambria Math" panose="02040503050406030204" pitchFamily="18" charset="0"/>
                            <a:ea typeface="宋体" panose="02010600030101010101" pitchFamily="2" charset="-122"/>
                            <a:cs typeface="Times New Roman" panose="02020603050405020304" pitchFamily="18" charset="0"/>
                          </a:rPr>
                          <m:t>P</m:t>
                        </m:r>
                        <m:r>
                          <a:rPr lang="en-US" altLang="zh-CN" sz="2000" kern="100">
                            <a:latin typeface="Cambria Math" panose="02040503050406030204" pitchFamily="18" charset="0"/>
                            <a:ea typeface="宋体" panose="02010600030101010101" pitchFamily="2" charset="-122"/>
                            <a:cs typeface="Times New Roman" panose="02020603050405020304" pitchFamily="18" charset="0"/>
                          </a:rPr>
                          <m:t>×(1</m:t>
                        </m:r>
                        <m:r>
                          <a:rPr lang="en-US" altLang="zh-CN" sz="2000" i="1" kern="100">
                            <a:latin typeface="Cambria Math" panose="02040503050406030204" pitchFamily="18" charset="0"/>
                            <a:ea typeface="宋体" panose="02010600030101010101" pitchFamily="2" charset="-122"/>
                            <a:cs typeface="Times New Roman" panose="02020603050405020304" pitchFamily="18" charset="0"/>
                          </a:rPr>
                          <m:t>−</m:t>
                        </m:r>
                        <m:r>
                          <m:rPr>
                            <m:sty m:val="p"/>
                          </m:rPr>
                          <a:rPr lang="en-US" altLang="zh-CN" sz="2000" kern="100">
                            <a:latin typeface="Cambria Math" panose="02040503050406030204" pitchFamily="18" charset="0"/>
                            <a:ea typeface="宋体" panose="02010600030101010101" pitchFamily="2" charset="-122"/>
                            <a:cs typeface="Times New Roman" panose="02020603050405020304" pitchFamily="18" charset="0"/>
                          </a:rPr>
                          <m:t>f</m:t>
                        </m:r>
                        <m:r>
                          <a:rPr lang="en-US" altLang="zh-CN" sz="2000" kern="100">
                            <a:latin typeface="Cambria Math" panose="02040503050406030204" pitchFamily="18" charset="0"/>
                            <a:ea typeface="宋体" panose="02010600030101010101" pitchFamily="2" charset="-122"/>
                            <a:cs typeface="Times New Roman" panose="02020603050405020304" pitchFamily="18" charset="0"/>
                          </a:rPr>
                          <m:t>)</m:t>
                        </m:r>
                      </m:den>
                    </m:f>
                  </m:oMath>
                </a14:m>
                <a:r>
                  <a:rPr lang="en-US" altLang="zh-CN" sz="2000" kern="100" dirty="0">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100% </a:t>
                </a:r>
                <a:r>
                  <a:rPr lang="en-US" altLang="zh-CN" sz="2000" kern="100" dirty="0">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                                  </a:t>
                </a:r>
                <a:endParaRPr lang="en-US" altLang="zh-CN" sz="2000" kern="100" dirty="0" smtClean="0">
                  <a:effectLst/>
                  <a:latin typeface="微软雅黑" panose="020B0503020204020204" pitchFamily="34" charset="-122"/>
                  <a:ea typeface="微软雅黑" panose="020B0503020204020204" pitchFamily="34" charset="-122"/>
                  <a:cs typeface="Times New Roman" panose="02020603050405020304" pitchFamily="18" charset="0"/>
                </a:endParaRPr>
              </a:p>
              <a:p>
                <a:pPr indent="304800" algn="just">
                  <a:spcAft>
                    <a:spcPts val="0"/>
                  </a:spcAft>
                </a:pPr>
                <a:r>
                  <a:rPr lang="en-US" altLang="zh-CN" sz="1800" kern="100" dirty="0" smtClean="0">
                    <a:effectLst/>
                    <a:latin typeface="Times New Roman" panose="02020603050405020304" pitchFamily="18" charset="0"/>
                    <a:ea typeface="宋体" panose="02010600030101010101" pitchFamily="2" charset="-122"/>
                    <a:cs typeface="Times New Roman" panose="02020603050405020304" pitchFamily="18" charset="0"/>
                  </a:rPr>
                  <a:t>K</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表示资本成本率；</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D</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表示每个期间的用资费用额；</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P</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表示筹资总额；</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F</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表示筹资费用额；</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f</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表示筹资费用率，即筹资费用额与筹资总额之比。</a:t>
                </a: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a:p>
                <a:pPr algn="just">
                  <a:lnSpc>
                    <a:spcPct val="100000"/>
                  </a:lnSpc>
                  <a:spcBef>
                    <a:spcPts val="100"/>
                  </a:spcBef>
                  <a:spcAft>
                    <a:spcPts val="100"/>
                  </a:spcAft>
                </a:pPr>
                <a:endParaRPr lang="zh-CN" altLang="zh-CN" sz="2000" b="0" dirty="0">
                  <a:latin typeface="黑体" panose="02010609060101010101" pitchFamily="49" charset="-122"/>
                  <a:ea typeface="黑体" panose="02010609060101010101" pitchFamily="49" charset="-122"/>
                </a:endParaRPr>
              </a:p>
            </p:txBody>
          </p:sp>
        </mc:Choice>
        <mc:Fallback xmlns="">
          <p:sp>
            <p:nvSpPr>
              <p:cNvPr id="8195" name="Rectangle 3"/>
              <p:cNvSpPr>
                <a:spLocks noGrp="1" noRot="1" noChangeAspect="1" noMove="1" noResize="1" noEditPoints="1" noAdjustHandles="1" noChangeArrowheads="1" noChangeShapeType="1" noTextEdit="1"/>
              </p:cNvSpPr>
              <p:nvPr>
                <p:ph type="body" idx="1"/>
              </p:nvPr>
            </p:nvSpPr>
            <p:spPr>
              <a:xfrm>
                <a:off x="323528" y="897564"/>
                <a:ext cx="8424936" cy="4104456"/>
              </a:xfrm>
              <a:blipFill>
                <a:blip r:embed="rId2"/>
                <a:stretch>
                  <a:fillRect l="-1085" t="-1187" r="-651"/>
                </a:stretch>
              </a:blipFill>
            </p:spPr>
            <p:txBody>
              <a:bodyPr/>
              <a:lstStyle/>
              <a:p>
                <a:r>
                  <a:rPr lang="zh-CN" altLang="en-US">
                    <a:noFill/>
                  </a:rPr>
                  <a:t> </a:t>
                </a:r>
              </a:p>
            </p:txBody>
          </p:sp>
        </mc:Fallback>
      </mc:AlternateContent>
      <p:sp>
        <p:nvSpPr>
          <p:cNvPr id="8196" name="Rectangle 5"/>
          <p:cNvSpPr>
            <a:spLocks noChangeArrowheads="1"/>
          </p:cNvSpPr>
          <p:nvPr/>
        </p:nvSpPr>
        <p:spPr bwMode="auto">
          <a:xfrm>
            <a:off x="0" y="2183756"/>
            <a:ext cx="18473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pPr eaLnBrk="1" hangingPunct="1"/>
            <a:endParaRPr lang="zh-CN" altLang="en-US"/>
          </a:p>
        </p:txBody>
      </p:sp>
      <p:sp>
        <p:nvSpPr>
          <p:cNvPr id="7" name="Rectangle 2"/>
          <p:cNvSpPr>
            <a:spLocks noGrp="1" noChangeArrowheads="1"/>
          </p:cNvSpPr>
          <p:nvPr>
            <p:ph type="title"/>
          </p:nvPr>
        </p:nvSpPr>
        <p:spPr>
          <a:xfrm>
            <a:off x="2267744" y="123478"/>
            <a:ext cx="6378575" cy="572690"/>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eaLnBrk="1" hangingPunct="1"/>
            <a:r>
              <a:rPr lang="zh-CN" altLang="en-US" sz="2800" dirty="0">
                <a:latin typeface="微软雅黑" panose="020B0503020204020204" pitchFamily="34" charset="-122"/>
                <a:ea typeface="微软雅黑" panose="020B0503020204020204" pitchFamily="34" charset="-122"/>
              </a:rPr>
              <a:t>二、个别资本成本的计算</a:t>
            </a:r>
            <a:endParaRPr lang="en-US" altLang="zh-CN" sz="2800" dirty="0">
              <a:latin typeface="微软雅黑" panose="020B0503020204020204" pitchFamily="34" charset="-122"/>
              <a:ea typeface="微软雅黑" panose="020B0503020204020204" pitchFamily="34" charset="-122"/>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
          <p:cNvGrpSpPr>
            <a:grpSpLocks/>
          </p:cNvGrpSpPr>
          <p:nvPr/>
        </p:nvGrpSpPr>
        <p:grpSpPr bwMode="auto">
          <a:xfrm>
            <a:off x="1834504" y="1196482"/>
            <a:ext cx="3473404" cy="586358"/>
            <a:chOff x="1152" y="1104"/>
            <a:chExt cx="2248" cy="507"/>
          </a:xfrm>
        </p:grpSpPr>
        <p:grpSp>
          <p:nvGrpSpPr>
            <p:cNvPr id="6164" name="Group 4"/>
            <p:cNvGrpSpPr>
              <a:grpSpLocks/>
            </p:cNvGrpSpPr>
            <p:nvPr/>
          </p:nvGrpSpPr>
          <p:grpSpPr bwMode="auto">
            <a:xfrm>
              <a:off x="1152" y="1104"/>
              <a:ext cx="480" cy="419"/>
              <a:chOff x="1110" y="2656"/>
              <a:chExt cx="1549" cy="1351"/>
            </a:xfrm>
          </p:grpSpPr>
          <p:sp>
            <p:nvSpPr>
              <p:cNvPr id="6168" name="AutoShape 5"/>
              <p:cNvSpPr>
                <a:spLocks noChangeArrowheads="1"/>
              </p:cNvSpPr>
              <p:nvPr/>
            </p:nvSpPr>
            <p:spPr bwMode="gray">
              <a:xfrm>
                <a:off x="1123" y="2679"/>
                <a:ext cx="1536" cy="1328"/>
              </a:xfrm>
              <a:prstGeom prst="hexagon">
                <a:avLst>
                  <a:gd name="adj" fmla="val 28916"/>
                  <a:gd name="vf" fmla="val 115470"/>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400" b="1" i="0" u="none" strike="noStrike" kern="1200" cap="none" spc="0" normalizeH="0" baseline="0" noProof="0">
                  <a:ln>
                    <a:noFill/>
                  </a:ln>
                  <a:solidFill>
                    <a:srgbClr val="FF0000"/>
                  </a:solidFill>
                  <a:effectLst/>
                  <a:uLnTx/>
                  <a:uFillTx/>
                  <a:latin typeface="Arial" charset="0"/>
                  <a:ea typeface="华文新魏" pitchFamily="2" charset="-122"/>
                  <a:cs typeface="+mn-cs"/>
                </a:endParaRPr>
              </a:p>
            </p:txBody>
          </p:sp>
          <p:sp>
            <p:nvSpPr>
              <p:cNvPr id="6169" name="AutoShape 6"/>
              <p:cNvSpPr>
                <a:spLocks noChangeArrowheads="1"/>
              </p:cNvSpPr>
              <p:nvPr/>
            </p:nvSpPr>
            <p:spPr bwMode="gray">
              <a:xfrm>
                <a:off x="1110" y="2656"/>
                <a:ext cx="1536" cy="1328"/>
              </a:xfrm>
              <a:prstGeom prst="hexagon">
                <a:avLst>
                  <a:gd name="adj" fmla="val 28916"/>
                  <a:gd name="vf" fmla="val 115470"/>
                </a:avLst>
              </a:prstGeom>
              <a:gradFill rotWithShape="1">
                <a:gsLst>
                  <a:gs pos="0">
                    <a:srgbClr val="E6E6E6"/>
                  </a:gs>
                  <a:gs pos="7500">
                    <a:srgbClr val="7D8496"/>
                  </a:gs>
                  <a:gs pos="26500">
                    <a:srgbClr val="E6E6E6"/>
                  </a:gs>
                  <a:gs pos="34000">
                    <a:srgbClr val="7D8496"/>
                  </a:gs>
                  <a:gs pos="46500">
                    <a:srgbClr val="E6E6E6"/>
                  </a:gs>
                  <a:gs pos="50000">
                    <a:srgbClr val="FFFFFF"/>
                  </a:gs>
                  <a:gs pos="53500">
                    <a:srgbClr val="E6E6E6"/>
                  </a:gs>
                  <a:gs pos="66000">
                    <a:srgbClr val="7D8496"/>
                  </a:gs>
                  <a:gs pos="73500">
                    <a:srgbClr val="E6E6E6"/>
                  </a:gs>
                  <a:gs pos="92500">
                    <a:srgbClr val="7D8496"/>
                  </a:gs>
                  <a:gs pos="100000">
                    <a:srgbClr val="E6E6E6"/>
                  </a:gs>
                </a:gsLst>
                <a:lin ang="2700000" scaled="1"/>
              </a:gradFill>
              <a:ln w="9525">
                <a:solidFill>
                  <a:srgbClr val="C0C0C0"/>
                </a:solidFill>
                <a:miter lim="800000"/>
                <a:headEnd/>
                <a:tailEnd/>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400" b="1" i="0" u="none" strike="noStrike" kern="1200" cap="none" spc="0" normalizeH="0" baseline="0" noProof="0">
                  <a:ln>
                    <a:noFill/>
                  </a:ln>
                  <a:solidFill>
                    <a:srgbClr val="FF0000"/>
                  </a:solidFill>
                  <a:effectLst/>
                  <a:uLnTx/>
                  <a:uFillTx/>
                  <a:latin typeface="Arial" charset="0"/>
                  <a:ea typeface="华文新魏" pitchFamily="2" charset="-122"/>
                  <a:cs typeface="+mn-cs"/>
                </a:endParaRPr>
              </a:p>
            </p:txBody>
          </p:sp>
          <p:sp>
            <p:nvSpPr>
              <p:cNvPr id="789511" name="AutoShape 7"/>
              <p:cNvSpPr>
                <a:spLocks noChangeArrowheads="1"/>
              </p:cNvSpPr>
              <p:nvPr/>
            </p:nvSpPr>
            <p:spPr bwMode="gray">
              <a:xfrm>
                <a:off x="1200" y="2736"/>
                <a:ext cx="1349" cy="1168"/>
              </a:xfrm>
              <a:prstGeom prst="hexagon">
                <a:avLst>
                  <a:gd name="adj" fmla="val 28896"/>
                  <a:gd name="vf" fmla="val 115470"/>
                </a:avLst>
              </a:prstGeom>
              <a:gradFill rotWithShape="1">
                <a:gsLst>
                  <a:gs pos="0">
                    <a:schemeClr val="accent2">
                      <a:gamma/>
                      <a:shade val="46275"/>
                      <a:invGamma/>
                    </a:schemeClr>
                  </a:gs>
                  <a:gs pos="100000">
                    <a:schemeClr val="accent2"/>
                  </a:gs>
                </a:gsLst>
                <a:lin ang="2700000" scaled="1"/>
              </a:gradFill>
              <a:ln w="9525">
                <a:solidFill>
                  <a:schemeClr val="tx1"/>
                </a:solidFill>
                <a:miter lim="800000"/>
                <a:headEnd/>
                <a:tailE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400" b="1" i="0" u="none" strike="noStrike" kern="1200" cap="none" spc="0" normalizeH="0" baseline="0" noProof="0">
                  <a:ln>
                    <a:noFill/>
                  </a:ln>
                  <a:solidFill>
                    <a:srgbClr val="FF0000"/>
                  </a:solidFill>
                  <a:effectLst/>
                  <a:uLnTx/>
                  <a:uFillTx/>
                  <a:latin typeface="Arial" panose="020B0604020202020204" pitchFamily="34" charset="0"/>
                  <a:ea typeface="华文新魏" pitchFamily="2" charset="-122"/>
                  <a:cs typeface="+mn-cs"/>
                </a:endParaRPr>
              </a:p>
            </p:txBody>
          </p:sp>
        </p:grpSp>
        <p:sp>
          <p:nvSpPr>
            <p:cNvPr id="6165" name="Line 8"/>
            <p:cNvSpPr>
              <a:spLocks noChangeShapeType="1"/>
            </p:cNvSpPr>
            <p:nvPr/>
          </p:nvSpPr>
          <p:spPr bwMode="auto">
            <a:xfrm>
              <a:off x="1536" y="1488"/>
              <a:ext cx="1864" cy="0"/>
            </a:xfrm>
            <a:prstGeom prst="line">
              <a:avLst/>
            </a:prstGeom>
            <a:noFill/>
            <a:ln w="25400">
              <a:solidFill>
                <a:srgbClr val="C0C0C0"/>
              </a:solidFill>
              <a:prstDash val="sysDot"/>
              <a:round/>
              <a:headEnd/>
              <a:tailEnd type="oval" w="med" len="med"/>
            </a:ln>
            <a:extLst>
              <a:ext uri="{909E8E84-426E-40DD-AFC4-6F175D3DCCD1}">
                <a14:hiddenFill xmlns:a14="http://schemas.microsoft.com/office/drawing/2010/main">
                  <a:noFill/>
                </a14:hiddenFill>
              </a:ext>
            </a:ex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1" i="0" u="none" strike="noStrike" kern="1200" cap="none" spc="0" normalizeH="0" baseline="0" noProof="0">
                <a:ln>
                  <a:noFill/>
                </a:ln>
                <a:solidFill>
                  <a:srgbClr val="FF0000"/>
                </a:solidFill>
                <a:effectLst/>
                <a:uLnTx/>
                <a:uFillTx/>
                <a:latin typeface="Arial" charset="0"/>
                <a:ea typeface="华文新魏" pitchFamily="2" charset="-122"/>
                <a:cs typeface="+mn-cs"/>
              </a:endParaRPr>
            </a:p>
          </p:txBody>
        </p:sp>
        <p:sp>
          <p:nvSpPr>
            <p:cNvPr id="6166" name="Text Box 9"/>
            <p:cNvSpPr txBox="1">
              <a:spLocks noChangeArrowheads="1"/>
            </p:cNvSpPr>
            <p:nvPr/>
          </p:nvSpPr>
          <p:spPr bwMode="auto">
            <a:xfrm>
              <a:off x="1680" y="1105"/>
              <a:ext cx="1256" cy="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a:defRPr sz="2800" b="1">
                  <a:solidFill>
                    <a:schemeClr val="tx1"/>
                  </a:solidFill>
                  <a:latin typeface="华文新魏" pitchFamily="2" charset="-122"/>
                  <a:ea typeface="华文新魏" pitchFamily="2" charset="-122"/>
                </a:defRPr>
              </a:lvl1pPr>
              <a:lvl2pPr marL="742950">
                <a:defRPr sz="2200">
                  <a:solidFill>
                    <a:schemeClr val="tx1"/>
                  </a:solidFill>
                  <a:latin typeface="Arial" charset="0"/>
                  <a:ea typeface="华文新魏" pitchFamily="2" charset="-122"/>
                </a:defRPr>
              </a:lvl2pPr>
              <a:lvl3pPr marL="1143000">
                <a:defRPr>
                  <a:solidFill>
                    <a:schemeClr val="tx1"/>
                  </a:solidFill>
                  <a:latin typeface="Arial" charset="0"/>
                  <a:ea typeface="华文新魏" pitchFamily="2" charset="-122"/>
                </a:defRPr>
              </a:lvl3pPr>
              <a:lvl4pPr marL="1600200">
                <a:defRPr sz="1600">
                  <a:solidFill>
                    <a:schemeClr val="tx1"/>
                  </a:solidFill>
                  <a:latin typeface="Arial" charset="0"/>
                  <a:ea typeface="华文新魏" pitchFamily="2" charset="-122"/>
                </a:defRPr>
              </a:lvl4pPr>
              <a:lvl5pPr>
                <a:defRPr sz="2000">
                  <a:solidFill>
                    <a:schemeClr val="tx1"/>
                  </a:solidFill>
                  <a:latin typeface="Arial" charset="0"/>
                  <a:ea typeface="华文新魏" pitchFamily="2" charset="-122"/>
                </a:defRPr>
              </a:lvl5pPr>
              <a:lvl6pPr eaLnBrk="0" hangingPunct="0">
                <a:defRPr sz="2000">
                  <a:solidFill>
                    <a:schemeClr val="tx1"/>
                  </a:solidFill>
                  <a:latin typeface="Arial" charset="0"/>
                  <a:ea typeface="华文新魏" pitchFamily="2" charset="-122"/>
                </a:defRPr>
              </a:lvl6pPr>
              <a:lvl7pPr eaLnBrk="0" hangingPunct="0">
                <a:defRPr sz="2000">
                  <a:solidFill>
                    <a:schemeClr val="tx1"/>
                  </a:solidFill>
                  <a:latin typeface="Arial" charset="0"/>
                  <a:ea typeface="华文新魏" pitchFamily="2" charset="-122"/>
                </a:defRPr>
              </a:lvl7pPr>
              <a:lvl8pPr eaLnBrk="0" hangingPunct="0">
                <a:defRPr sz="2000">
                  <a:solidFill>
                    <a:schemeClr val="tx1"/>
                  </a:solidFill>
                  <a:latin typeface="Arial" charset="0"/>
                  <a:ea typeface="华文新魏" pitchFamily="2" charset="-122"/>
                </a:defRPr>
              </a:lvl8pPr>
              <a:lvl9pPr eaLnBrk="0" hangingPunct="0">
                <a:defRPr sz="2000">
                  <a:solidFill>
                    <a:schemeClr val="tx1"/>
                  </a:solidFill>
                  <a:latin typeface="Arial" charset="0"/>
                  <a:ea typeface="华文新魏" pitchFamily="2" charset="-122"/>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3200" b="0" i="0" u="none" strike="noStrike" kern="1200" cap="none" spc="0" normalizeH="0" baseline="0" noProof="0" dirty="0">
                  <a:ln>
                    <a:noFill/>
                  </a:ln>
                  <a:effectLst/>
                  <a:uLnTx/>
                  <a:uFillTx/>
                  <a:latin typeface="Arial" charset="0"/>
                  <a:ea typeface="华文行楷" pitchFamily="2" charset="-122"/>
                  <a:cs typeface="+mn-cs"/>
                </a:rPr>
                <a:t>资本</a:t>
              </a:r>
              <a:r>
                <a:rPr kumimoji="0" lang="zh-CN" altLang="en-US" sz="3200" b="0" i="0" u="none" strike="noStrike" kern="1200" cap="none" spc="0" normalizeH="0" baseline="0" noProof="0" dirty="0" smtClean="0">
                  <a:ln>
                    <a:noFill/>
                  </a:ln>
                  <a:effectLst/>
                  <a:uLnTx/>
                  <a:uFillTx/>
                  <a:latin typeface="Arial" charset="0"/>
                  <a:ea typeface="华文行楷" pitchFamily="2" charset="-122"/>
                  <a:cs typeface="+mn-cs"/>
                </a:rPr>
                <a:t>成本</a:t>
              </a:r>
              <a:r>
                <a:rPr kumimoji="0" lang="en-US" altLang="zh-CN" sz="3200" b="0" i="0" u="none" strike="noStrike" kern="1200" cap="none" spc="0" normalizeH="0" baseline="0" noProof="0" dirty="0" smtClean="0">
                  <a:ln>
                    <a:noFill/>
                  </a:ln>
                  <a:effectLst/>
                  <a:uLnTx/>
                  <a:uFillTx/>
                  <a:latin typeface="Arial" charset="0"/>
                  <a:ea typeface="华文行楷" pitchFamily="2" charset="-122"/>
                  <a:cs typeface="+mn-cs"/>
                </a:rPr>
                <a:t> </a:t>
              </a:r>
              <a:endParaRPr kumimoji="0" lang="en-US" altLang="zh-CN" sz="3200" b="0" i="0" u="none" strike="noStrike" kern="1200" cap="none" spc="0" normalizeH="0" baseline="0" noProof="0" dirty="0">
                <a:ln>
                  <a:noFill/>
                </a:ln>
                <a:effectLst/>
                <a:uLnTx/>
                <a:uFillTx/>
                <a:latin typeface="Arial" charset="0"/>
                <a:ea typeface="华文行楷" pitchFamily="2" charset="-122"/>
                <a:cs typeface="+mn-cs"/>
              </a:endParaRPr>
            </a:p>
          </p:txBody>
        </p:sp>
        <p:sp>
          <p:nvSpPr>
            <p:cNvPr id="6167" name="Text Box 10"/>
            <p:cNvSpPr txBox="1">
              <a:spLocks noChangeArrowheads="1"/>
            </p:cNvSpPr>
            <p:nvPr/>
          </p:nvSpPr>
          <p:spPr bwMode="gray">
            <a:xfrm>
              <a:off x="1260" y="1124"/>
              <a:ext cx="288" cy="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a:defRPr sz="2800" b="1">
                  <a:solidFill>
                    <a:schemeClr val="tx1"/>
                  </a:solidFill>
                  <a:latin typeface="华文新魏" pitchFamily="2" charset="-122"/>
                  <a:ea typeface="华文新魏" pitchFamily="2" charset="-122"/>
                </a:defRPr>
              </a:lvl1pPr>
              <a:lvl2pPr marL="742950">
                <a:defRPr sz="2200">
                  <a:solidFill>
                    <a:schemeClr val="tx1"/>
                  </a:solidFill>
                  <a:latin typeface="Arial" charset="0"/>
                  <a:ea typeface="华文新魏" pitchFamily="2" charset="-122"/>
                </a:defRPr>
              </a:lvl2pPr>
              <a:lvl3pPr marL="1143000">
                <a:defRPr>
                  <a:solidFill>
                    <a:schemeClr val="tx1"/>
                  </a:solidFill>
                  <a:latin typeface="Arial" charset="0"/>
                  <a:ea typeface="华文新魏" pitchFamily="2" charset="-122"/>
                </a:defRPr>
              </a:lvl3pPr>
              <a:lvl4pPr marL="1600200">
                <a:defRPr sz="1600">
                  <a:solidFill>
                    <a:schemeClr val="tx1"/>
                  </a:solidFill>
                  <a:latin typeface="Arial" charset="0"/>
                  <a:ea typeface="华文新魏" pitchFamily="2" charset="-122"/>
                </a:defRPr>
              </a:lvl4pPr>
              <a:lvl5pPr>
                <a:defRPr sz="2000">
                  <a:solidFill>
                    <a:schemeClr val="tx1"/>
                  </a:solidFill>
                  <a:latin typeface="Arial" charset="0"/>
                  <a:ea typeface="华文新魏" pitchFamily="2" charset="-122"/>
                </a:defRPr>
              </a:lvl5pPr>
              <a:lvl6pPr eaLnBrk="0" hangingPunct="0">
                <a:defRPr sz="2000">
                  <a:solidFill>
                    <a:schemeClr val="tx1"/>
                  </a:solidFill>
                  <a:latin typeface="Arial" charset="0"/>
                  <a:ea typeface="华文新魏" pitchFamily="2" charset="-122"/>
                </a:defRPr>
              </a:lvl6pPr>
              <a:lvl7pPr eaLnBrk="0" hangingPunct="0">
                <a:defRPr sz="2000">
                  <a:solidFill>
                    <a:schemeClr val="tx1"/>
                  </a:solidFill>
                  <a:latin typeface="Arial" charset="0"/>
                  <a:ea typeface="华文新魏" pitchFamily="2" charset="-122"/>
                </a:defRPr>
              </a:lvl7pPr>
              <a:lvl8pPr eaLnBrk="0" hangingPunct="0">
                <a:defRPr sz="2000">
                  <a:solidFill>
                    <a:schemeClr val="tx1"/>
                  </a:solidFill>
                  <a:latin typeface="Arial" charset="0"/>
                  <a:ea typeface="华文新魏" pitchFamily="2" charset="-122"/>
                </a:defRPr>
              </a:lvl8pPr>
              <a:lvl9pPr eaLnBrk="0" hangingPunct="0">
                <a:defRPr sz="2000">
                  <a:solidFill>
                    <a:schemeClr val="tx1"/>
                  </a:solidFill>
                  <a:latin typeface="Arial" charset="0"/>
                  <a:ea typeface="华文新魏" pitchFamily="2" charset="-122"/>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zh-CN" altLang="en-US" sz="2400" b="1" i="0" u="none" strike="noStrike" kern="1200" cap="none" spc="0" normalizeH="0" baseline="0" noProof="0" dirty="0">
                  <a:ln>
                    <a:noFill/>
                  </a:ln>
                  <a:effectLst/>
                  <a:uLnTx/>
                  <a:uFillTx/>
                  <a:latin typeface="Arial" charset="0"/>
                  <a:ea typeface="华文彩云" pitchFamily="2" charset="-122"/>
                  <a:cs typeface="+mn-cs"/>
                </a:rPr>
                <a:t>一</a:t>
              </a:r>
            </a:p>
          </p:txBody>
        </p:sp>
      </p:grpSp>
      <p:grpSp>
        <p:nvGrpSpPr>
          <p:cNvPr id="4" name="Group 11"/>
          <p:cNvGrpSpPr>
            <a:grpSpLocks/>
          </p:cNvGrpSpPr>
          <p:nvPr/>
        </p:nvGrpSpPr>
        <p:grpSpPr bwMode="auto">
          <a:xfrm>
            <a:off x="1855140" y="2094260"/>
            <a:ext cx="3473364" cy="586358"/>
            <a:chOff x="1152" y="1680"/>
            <a:chExt cx="2250" cy="507"/>
          </a:xfrm>
        </p:grpSpPr>
        <p:grpSp>
          <p:nvGrpSpPr>
            <p:cNvPr id="6157" name="Group 12"/>
            <p:cNvGrpSpPr>
              <a:grpSpLocks/>
            </p:cNvGrpSpPr>
            <p:nvPr/>
          </p:nvGrpSpPr>
          <p:grpSpPr bwMode="auto">
            <a:xfrm>
              <a:off x="1152" y="1680"/>
              <a:ext cx="480" cy="419"/>
              <a:chOff x="3174" y="2656"/>
              <a:chExt cx="1549" cy="1351"/>
            </a:xfrm>
          </p:grpSpPr>
          <p:sp>
            <p:nvSpPr>
              <p:cNvPr id="6161" name="AutoShape 13"/>
              <p:cNvSpPr>
                <a:spLocks noChangeArrowheads="1"/>
              </p:cNvSpPr>
              <p:nvPr/>
            </p:nvSpPr>
            <p:spPr bwMode="gray">
              <a:xfrm>
                <a:off x="3187" y="2679"/>
                <a:ext cx="1536" cy="1328"/>
              </a:xfrm>
              <a:prstGeom prst="hexagon">
                <a:avLst>
                  <a:gd name="adj" fmla="val 28916"/>
                  <a:gd name="vf" fmla="val 115470"/>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400" b="1" i="0" u="none" strike="noStrike" kern="1200" cap="none" spc="0" normalizeH="0" baseline="0" noProof="0">
                  <a:ln>
                    <a:noFill/>
                  </a:ln>
                  <a:solidFill>
                    <a:srgbClr val="000000"/>
                  </a:solidFill>
                  <a:effectLst/>
                  <a:uLnTx/>
                  <a:uFillTx/>
                  <a:latin typeface="Arial" charset="0"/>
                  <a:ea typeface="华文新魏" pitchFamily="2" charset="-122"/>
                  <a:cs typeface="+mn-cs"/>
                </a:endParaRPr>
              </a:p>
            </p:txBody>
          </p:sp>
          <p:sp>
            <p:nvSpPr>
              <p:cNvPr id="6162" name="AutoShape 14"/>
              <p:cNvSpPr>
                <a:spLocks noChangeArrowheads="1"/>
              </p:cNvSpPr>
              <p:nvPr/>
            </p:nvSpPr>
            <p:spPr bwMode="gray">
              <a:xfrm>
                <a:off x="3174" y="2656"/>
                <a:ext cx="1536" cy="1328"/>
              </a:xfrm>
              <a:prstGeom prst="hexagon">
                <a:avLst>
                  <a:gd name="adj" fmla="val 28916"/>
                  <a:gd name="vf" fmla="val 115470"/>
                </a:avLst>
              </a:prstGeom>
              <a:gradFill rotWithShape="1">
                <a:gsLst>
                  <a:gs pos="0">
                    <a:srgbClr val="E6E6E6"/>
                  </a:gs>
                  <a:gs pos="7500">
                    <a:srgbClr val="7D8496"/>
                  </a:gs>
                  <a:gs pos="26500">
                    <a:srgbClr val="E6E6E6"/>
                  </a:gs>
                  <a:gs pos="34000">
                    <a:srgbClr val="7D8496"/>
                  </a:gs>
                  <a:gs pos="46500">
                    <a:srgbClr val="E6E6E6"/>
                  </a:gs>
                  <a:gs pos="50000">
                    <a:srgbClr val="FFFFFF"/>
                  </a:gs>
                  <a:gs pos="53500">
                    <a:srgbClr val="E6E6E6"/>
                  </a:gs>
                  <a:gs pos="66000">
                    <a:srgbClr val="7D8496"/>
                  </a:gs>
                  <a:gs pos="73500">
                    <a:srgbClr val="E6E6E6"/>
                  </a:gs>
                  <a:gs pos="92500">
                    <a:srgbClr val="7D8496"/>
                  </a:gs>
                  <a:gs pos="100000">
                    <a:srgbClr val="E6E6E6"/>
                  </a:gs>
                </a:gsLst>
                <a:lin ang="2700000" scaled="1"/>
              </a:gradFill>
              <a:ln w="9525">
                <a:solidFill>
                  <a:srgbClr val="C0C0C0"/>
                </a:solidFill>
                <a:miter lim="800000"/>
                <a:headEnd/>
                <a:tailEnd/>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400" b="1" i="0" u="none" strike="noStrike" kern="1200" cap="none" spc="0" normalizeH="0" baseline="0" noProof="0">
                  <a:ln>
                    <a:noFill/>
                  </a:ln>
                  <a:solidFill>
                    <a:srgbClr val="000000"/>
                  </a:solidFill>
                  <a:effectLst/>
                  <a:uLnTx/>
                  <a:uFillTx/>
                  <a:latin typeface="Arial" charset="0"/>
                  <a:ea typeface="华文新魏" pitchFamily="2" charset="-122"/>
                  <a:cs typeface="+mn-cs"/>
                </a:endParaRPr>
              </a:p>
            </p:txBody>
          </p:sp>
          <p:sp>
            <p:nvSpPr>
              <p:cNvPr id="789519" name="AutoShape 15"/>
              <p:cNvSpPr>
                <a:spLocks noChangeArrowheads="1"/>
              </p:cNvSpPr>
              <p:nvPr/>
            </p:nvSpPr>
            <p:spPr bwMode="gray">
              <a:xfrm>
                <a:off x="3264" y="2736"/>
                <a:ext cx="1351" cy="1168"/>
              </a:xfrm>
              <a:prstGeom prst="hexagon">
                <a:avLst>
                  <a:gd name="adj" fmla="val 28896"/>
                  <a:gd name="vf" fmla="val 115470"/>
                </a:avLst>
              </a:prstGeom>
              <a:gradFill rotWithShape="1">
                <a:gsLst>
                  <a:gs pos="0">
                    <a:schemeClr val="accent1">
                      <a:gamma/>
                      <a:shade val="46275"/>
                      <a:invGamma/>
                    </a:schemeClr>
                  </a:gs>
                  <a:gs pos="100000">
                    <a:schemeClr val="accent1"/>
                  </a:gs>
                </a:gsLst>
                <a:lin ang="2700000" scaled="1"/>
              </a:gradFill>
              <a:ln w="9525">
                <a:solidFill>
                  <a:schemeClr val="tx1"/>
                </a:solidFill>
                <a:miter lim="800000"/>
                <a:headEnd/>
                <a:tailE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400" b="1" i="0" u="none" strike="noStrike" kern="1200" cap="none" spc="0" normalizeH="0" baseline="0" noProof="0">
                  <a:ln>
                    <a:noFill/>
                  </a:ln>
                  <a:solidFill>
                    <a:srgbClr val="000000"/>
                  </a:solidFill>
                  <a:effectLst/>
                  <a:uLnTx/>
                  <a:uFillTx/>
                  <a:latin typeface="Arial" panose="020B0604020202020204" pitchFamily="34" charset="0"/>
                  <a:ea typeface="华文新魏" pitchFamily="2" charset="-122"/>
                  <a:cs typeface="+mn-cs"/>
                </a:endParaRPr>
              </a:p>
            </p:txBody>
          </p:sp>
        </p:grpSp>
        <p:sp>
          <p:nvSpPr>
            <p:cNvPr id="6158" name="Line 16"/>
            <p:cNvSpPr>
              <a:spLocks noChangeShapeType="1"/>
            </p:cNvSpPr>
            <p:nvPr/>
          </p:nvSpPr>
          <p:spPr bwMode="auto">
            <a:xfrm>
              <a:off x="1536" y="2064"/>
              <a:ext cx="1866" cy="0"/>
            </a:xfrm>
            <a:prstGeom prst="line">
              <a:avLst/>
            </a:prstGeom>
            <a:noFill/>
            <a:ln w="25400">
              <a:solidFill>
                <a:srgbClr val="C0C0C0"/>
              </a:solidFill>
              <a:prstDash val="sysDot"/>
              <a:round/>
              <a:headEnd/>
              <a:tailEnd type="oval" w="med" len="med"/>
            </a:ln>
            <a:extLst>
              <a:ext uri="{909E8E84-426E-40DD-AFC4-6F175D3DCCD1}">
                <a14:hiddenFill xmlns:a14="http://schemas.microsoft.com/office/drawing/2010/main">
                  <a:noFill/>
                </a14:hiddenFill>
              </a:ext>
            </a:ex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1" i="0" u="none" strike="noStrike" kern="1200" cap="none" spc="0" normalizeH="0" baseline="0" noProof="0">
                <a:ln>
                  <a:noFill/>
                </a:ln>
                <a:solidFill>
                  <a:srgbClr val="000000"/>
                </a:solidFill>
                <a:effectLst/>
                <a:uLnTx/>
                <a:uFillTx/>
                <a:latin typeface="Arial" charset="0"/>
                <a:ea typeface="华文新魏" pitchFamily="2" charset="-122"/>
                <a:cs typeface="+mn-cs"/>
              </a:endParaRPr>
            </a:p>
          </p:txBody>
        </p:sp>
        <p:sp>
          <p:nvSpPr>
            <p:cNvPr id="6159" name="Text Box 17"/>
            <p:cNvSpPr txBox="1">
              <a:spLocks noChangeArrowheads="1"/>
            </p:cNvSpPr>
            <p:nvPr/>
          </p:nvSpPr>
          <p:spPr bwMode="auto">
            <a:xfrm>
              <a:off x="1680" y="1681"/>
              <a:ext cx="1257" cy="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a:defRPr sz="2800" b="1">
                  <a:solidFill>
                    <a:schemeClr val="tx1"/>
                  </a:solidFill>
                  <a:latin typeface="华文新魏" pitchFamily="2" charset="-122"/>
                  <a:ea typeface="华文新魏" pitchFamily="2" charset="-122"/>
                </a:defRPr>
              </a:lvl1pPr>
              <a:lvl2pPr marL="742950">
                <a:defRPr sz="2200">
                  <a:solidFill>
                    <a:schemeClr val="tx1"/>
                  </a:solidFill>
                  <a:latin typeface="Arial" charset="0"/>
                  <a:ea typeface="华文新魏" pitchFamily="2" charset="-122"/>
                </a:defRPr>
              </a:lvl2pPr>
              <a:lvl3pPr marL="1143000">
                <a:defRPr>
                  <a:solidFill>
                    <a:schemeClr val="tx1"/>
                  </a:solidFill>
                  <a:latin typeface="Arial" charset="0"/>
                  <a:ea typeface="华文新魏" pitchFamily="2" charset="-122"/>
                </a:defRPr>
              </a:lvl3pPr>
              <a:lvl4pPr marL="1600200">
                <a:defRPr sz="1600">
                  <a:solidFill>
                    <a:schemeClr val="tx1"/>
                  </a:solidFill>
                  <a:latin typeface="Arial" charset="0"/>
                  <a:ea typeface="华文新魏" pitchFamily="2" charset="-122"/>
                </a:defRPr>
              </a:lvl4pPr>
              <a:lvl5pPr>
                <a:defRPr sz="2000">
                  <a:solidFill>
                    <a:schemeClr val="tx1"/>
                  </a:solidFill>
                  <a:latin typeface="Arial" charset="0"/>
                  <a:ea typeface="华文新魏" pitchFamily="2" charset="-122"/>
                </a:defRPr>
              </a:lvl5pPr>
              <a:lvl6pPr eaLnBrk="0" hangingPunct="0">
                <a:defRPr sz="2000">
                  <a:solidFill>
                    <a:schemeClr val="tx1"/>
                  </a:solidFill>
                  <a:latin typeface="Arial" charset="0"/>
                  <a:ea typeface="华文新魏" pitchFamily="2" charset="-122"/>
                </a:defRPr>
              </a:lvl6pPr>
              <a:lvl7pPr eaLnBrk="0" hangingPunct="0">
                <a:defRPr sz="2000">
                  <a:solidFill>
                    <a:schemeClr val="tx1"/>
                  </a:solidFill>
                  <a:latin typeface="Arial" charset="0"/>
                  <a:ea typeface="华文新魏" pitchFamily="2" charset="-122"/>
                </a:defRPr>
              </a:lvl7pPr>
              <a:lvl8pPr eaLnBrk="0" hangingPunct="0">
                <a:defRPr sz="2000">
                  <a:solidFill>
                    <a:schemeClr val="tx1"/>
                  </a:solidFill>
                  <a:latin typeface="Arial" charset="0"/>
                  <a:ea typeface="华文新魏" pitchFamily="2" charset="-122"/>
                </a:defRPr>
              </a:lvl8pPr>
              <a:lvl9pPr eaLnBrk="0" hangingPunct="0">
                <a:defRPr sz="2000">
                  <a:solidFill>
                    <a:schemeClr val="tx1"/>
                  </a:solidFill>
                  <a:latin typeface="Arial" charset="0"/>
                  <a:ea typeface="华文新魏" pitchFamily="2" charset="-122"/>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3200" b="0" i="0" u="none" strike="noStrike" kern="1200" cap="none" spc="0" normalizeH="0" baseline="0" noProof="0" dirty="0" smtClean="0">
                  <a:ln>
                    <a:noFill/>
                  </a:ln>
                  <a:solidFill>
                    <a:srgbClr val="FF0000"/>
                  </a:solidFill>
                  <a:effectLst/>
                  <a:uLnTx/>
                  <a:uFillTx/>
                  <a:latin typeface="Arial" charset="0"/>
                  <a:ea typeface="华文行楷" pitchFamily="2" charset="-122"/>
                  <a:cs typeface="+mn-cs"/>
                </a:rPr>
                <a:t>杠杆效应</a:t>
              </a:r>
              <a:r>
                <a:rPr kumimoji="0" lang="en-US" altLang="zh-CN" sz="3200" b="0" i="0" u="none" strike="noStrike" kern="1200" cap="none" spc="0" normalizeH="0" baseline="0" noProof="0" dirty="0" smtClean="0">
                  <a:ln>
                    <a:noFill/>
                  </a:ln>
                  <a:solidFill>
                    <a:srgbClr val="FF0000"/>
                  </a:solidFill>
                  <a:effectLst/>
                  <a:uLnTx/>
                  <a:uFillTx/>
                  <a:latin typeface="Arial" charset="0"/>
                  <a:ea typeface="华文行楷" pitchFamily="2" charset="-122"/>
                  <a:cs typeface="+mn-cs"/>
                </a:rPr>
                <a:t> </a:t>
              </a:r>
              <a:endParaRPr kumimoji="0" lang="en-US" altLang="zh-CN" sz="3200" b="0" i="0" u="none" strike="noStrike" kern="1200" cap="none" spc="0" normalizeH="0" baseline="0" noProof="0" dirty="0">
                <a:ln>
                  <a:noFill/>
                </a:ln>
                <a:solidFill>
                  <a:srgbClr val="FF0000"/>
                </a:solidFill>
                <a:effectLst/>
                <a:uLnTx/>
                <a:uFillTx/>
                <a:latin typeface="Arial" charset="0"/>
                <a:ea typeface="华文行楷" pitchFamily="2" charset="-122"/>
                <a:cs typeface="+mn-cs"/>
              </a:endParaRPr>
            </a:p>
          </p:txBody>
        </p:sp>
        <p:sp>
          <p:nvSpPr>
            <p:cNvPr id="6160" name="Text Box 18"/>
            <p:cNvSpPr txBox="1">
              <a:spLocks noChangeArrowheads="1"/>
            </p:cNvSpPr>
            <p:nvPr/>
          </p:nvSpPr>
          <p:spPr bwMode="gray">
            <a:xfrm>
              <a:off x="1229" y="1748"/>
              <a:ext cx="319" cy="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a:defRPr sz="2800" b="1">
                  <a:solidFill>
                    <a:schemeClr val="tx1"/>
                  </a:solidFill>
                  <a:latin typeface="华文新魏" pitchFamily="2" charset="-122"/>
                  <a:ea typeface="华文新魏" pitchFamily="2" charset="-122"/>
                </a:defRPr>
              </a:lvl1pPr>
              <a:lvl2pPr marL="742950">
                <a:defRPr sz="2200">
                  <a:solidFill>
                    <a:schemeClr val="tx1"/>
                  </a:solidFill>
                  <a:latin typeface="Arial" charset="0"/>
                  <a:ea typeface="华文新魏" pitchFamily="2" charset="-122"/>
                </a:defRPr>
              </a:lvl2pPr>
              <a:lvl3pPr marL="1143000">
                <a:defRPr>
                  <a:solidFill>
                    <a:schemeClr val="tx1"/>
                  </a:solidFill>
                  <a:latin typeface="Arial" charset="0"/>
                  <a:ea typeface="华文新魏" pitchFamily="2" charset="-122"/>
                </a:defRPr>
              </a:lvl3pPr>
              <a:lvl4pPr marL="1600200">
                <a:defRPr sz="1600">
                  <a:solidFill>
                    <a:schemeClr val="tx1"/>
                  </a:solidFill>
                  <a:latin typeface="Arial" charset="0"/>
                  <a:ea typeface="华文新魏" pitchFamily="2" charset="-122"/>
                </a:defRPr>
              </a:lvl4pPr>
              <a:lvl5pPr>
                <a:defRPr sz="2000">
                  <a:solidFill>
                    <a:schemeClr val="tx1"/>
                  </a:solidFill>
                  <a:latin typeface="Arial" charset="0"/>
                  <a:ea typeface="华文新魏" pitchFamily="2" charset="-122"/>
                </a:defRPr>
              </a:lvl5pPr>
              <a:lvl6pPr eaLnBrk="0" hangingPunct="0">
                <a:defRPr sz="2000">
                  <a:solidFill>
                    <a:schemeClr val="tx1"/>
                  </a:solidFill>
                  <a:latin typeface="Arial" charset="0"/>
                  <a:ea typeface="华文新魏" pitchFamily="2" charset="-122"/>
                </a:defRPr>
              </a:lvl6pPr>
              <a:lvl7pPr eaLnBrk="0" hangingPunct="0">
                <a:defRPr sz="2000">
                  <a:solidFill>
                    <a:schemeClr val="tx1"/>
                  </a:solidFill>
                  <a:latin typeface="Arial" charset="0"/>
                  <a:ea typeface="华文新魏" pitchFamily="2" charset="-122"/>
                </a:defRPr>
              </a:lvl7pPr>
              <a:lvl8pPr eaLnBrk="0" hangingPunct="0">
                <a:defRPr sz="2000">
                  <a:solidFill>
                    <a:schemeClr val="tx1"/>
                  </a:solidFill>
                  <a:latin typeface="Arial" charset="0"/>
                  <a:ea typeface="华文新魏" pitchFamily="2" charset="-122"/>
                </a:defRPr>
              </a:lvl8pPr>
              <a:lvl9pPr eaLnBrk="0" hangingPunct="0">
                <a:defRPr sz="2000">
                  <a:solidFill>
                    <a:schemeClr val="tx1"/>
                  </a:solidFill>
                  <a:latin typeface="Arial" charset="0"/>
                  <a:ea typeface="华文新魏" pitchFamily="2" charset="-122"/>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zh-CN" altLang="en-US" sz="2400" b="1" i="0" u="none" strike="noStrike" kern="1200" cap="none" spc="0" normalizeH="0" baseline="0" noProof="0">
                  <a:ln>
                    <a:noFill/>
                  </a:ln>
                  <a:solidFill>
                    <a:srgbClr val="FF0000"/>
                  </a:solidFill>
                  <a:effectLst/>
                  <a:uLnTx/>
                  <a:uFillTx/>
                  <a:latin typeface="Arial" charset="0"/>
                  <a:ea typeface="华文彩云" pitchFamily="2" charset="-122"/>
                  <a:cs typeface="+mn-cs"/>
                </a:rPr>
                <a:t>二</a:t>
              </a:r>
            </a:p>
          </p:txBody>
        </p:sp>
      </p:grpSp>
      <p:grpSp>
        <p:nvGrpSpPr>
          <p:cNvPr id="6" name="Group 19"/>
          <p:cNvGrpSpPr>
            <a:grpSpLocks/>
          </p:cNvGrpSpPr>
          <p:nvPr/>
        </p:nvGrpSpPr>
        <p:grpSpPr bwMode="auto">
          <a:xfrm>
            <a:off x="1834504" y="2968563"/>
            <a:ext cx="3473404" cy="597925"/>
            <a:chOff x="1152" y="2242"/>
            <a:chExt cx="2248" cy="517"/>
          </a:xfrm>
        </p:grpSpPr>
        <p:grpSp>
          <p:nvGrpSpPr>
            <p:cNvPr id="6150" name="Group 20"/>
            <p:cNvGrpSpPr>
              <a:grpSpLocks/>
            </p:cNvGrpSpPr>
            <p:nvPr/>
          </p:nvGrpSpPr>
          <p:grpSpPr bwMode="auto">
            <a:xfrm>
              <a:off x="1152" y="2242"/>
              <a:ext cx="480" cy="419"/>
              <a:chOff x="1110" y="2656"/>
              <a:chExt cx="1549" cy="1351"/>
            </a:xfrm>
          </p:grpSpPr>
          <p:sp>
            <p:nvSpPr>
              <p:cNvPr id="6154" name="AutoShape 21"/>
              <p:cNvSpPr>
                <a:spLocks noChangeArrowheads="1"/>
              </p:cNvSpPr>
              <p:nvPr/>
            </p:nvSpPr>
            <p:spPr bwMode="gray">
              <a:xfrm>
                <a:off x="1123" y="2679"/>
                <a:ext cx="1536" cy="1328"/>
              </a:xfrm>
              <a:prstGeom prst="hexagon">
                <a:avLst>
                  <a:gd name="adj" fmla="val 28916"/>
                  <a:gd name="vf" fmla="val 115470"/>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400" b="1" i="0" u="none" strike="noStrike" kern="1200" cap="none" spc="0" normalizeH="0" baseline="0" noProof="0">
                  <a:ln>
                    <a:noFill/>
                  </a:ln>
                  <a:solidFill>
                    <a:srgbClr val="000000"/>
                  </a:solidFill>
                  <a:effectLst/>
                  <a:uLnTx/>
                  <a:uFillTx/>
                  <a:latin typeface="Arial" charset="0"/>
                  <a:ea typeface="华文新魏" pitchFamily="2" charset="-122"/>
                  <a:cs typeface="+mn-cs"/>
                </a:endParaRPr>
              </a:p>
            </p:txBody>
          </p:sp>
          <p:sp>
            <p:nvSpPr>
              <p:cNvPr id="6155" name="AutoShape 22"/>
              <p:cNvSpPr>
                <a:spLocks noChangeArrowheads="1"/>
              </p:cNvSpPr>
              <p:nvPr/>
            </p:nvSpPr>
            <p:spPr bwMode="gray">
              <a:xfrm>
                <a:off x="1110" y="2656"/>
                <a:ext cx="1536" cy="1328"/>
              </a:xfrm>
              <a:prstGeom prst="hexagon">
                <a:avLst>
                  <a:gd name="adj" fmla="val 28916"/>
                  <a:gd name="vf" fmla="val 115470"/>
                </a:avLst>
              </a:prstGeom>
              <a:gradFill rotWithShape="1">
                <a:gsLst>
                  <a:gs pos="0">
                    <a:srgbClr val="E6E6E6"/>
                  </a:gs>
                  <a:gs pos="7500">
                    <a:srgbClr val="7D8496"/>
                  </a:gs>
                  <a:gs pos="26500">
                    <a:srgbClr val="E6E6E6"/>
                  </a:gs>
                  <a:gs pos="34000">
                    <a:srgbClr val="7D8496"/>
                  </a:gs>
                  <a:gs pos="46500">
                    <a:srgbClr val="E6E6E6"/>
                  </a:gs>
                  <a:gs pos="50000">
                    <a:srgbClr val="FFFFFF"/>
                  </a:gs>
                  <a:gs pos="53500">
                    <a:srgbClr val="E6E6E6"/>
                  </a:gs>
                  <a:gs pos="66000">
                    <a:srgbClr val="7D8496"/>
                  </a:gs>
                  <a:gs pos="73500">
                    <a:srgbClr val="E6E6E6"/>
                  </a:gs>
                  <a:gs pos="92500">
                    <a:srgbClr val="7D8496"/>
                  </a:gs>
                  <a:gs pos="100000">
                    <a:srgbClr val="E6E6E6"/>
                  </a:gs>
                </a:gsLst>
                <a:lin ang="2700000" scaled="1"/>
              </a:gradFill>
              <a:ln w="9525">
                <a:solidFill>
                  <a:srgbClr val="C0C0C0"/>
                </a:solidFill>
                <a:miter lim="800000"/>
                <a:headEnd/>
                <a:tailEnd/>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400" b="1" i="0" u="none" strike="noStrike" kern="1200" cap="none" spc="0" normalizeH="0" baseline="0" noProof="0">
                  <a:ln>
                    <a:noFill/>
                  </a:ln>
                  <a:solidFill>
                    <a:srgbClr val="000000"/>
                  </a:solidFill>
                  <a:effectLst/>
                  <a:uLnTx/>
                  <a:uFillTx/>
                  <a:latin typeface="Arial" charset="0"/>
                  <a:ea typeface="华文新魏" pitchFamily="2" charset="-122"/>
                  <a:cs typeface="+mn-cs"/>
                </a:endParaRPr>
              </a:p>
            </p:txBody>
          </p:sp>
          <p:sp>
            <p:nvSpPr>
              <p:cNvPr id="789527" name="AutoShape 23"/>
              <p:cNvSpPr>
                <a:spLocks noChangeArrowheads="1"/>
              </p:cNvSpPr>
              <p:nvPr/>
            </p:nvSpPr>
            <p:spPr bwMode="gray">
              <a:xfrm>
                <a:off x="1200" y="2736"/>
                <a:ext cx="1349" cy="1168"/>
              </a:xfrm>
              <a:prstGeom prst="hexagon">
                <a:avLst>
                  <a:gd name="adj" fmla="val 28896"/>
                  <a:gd name="vf" fmla="val 115470"/>
                </a:avLst>
              </a:prstGeom>
              <a:gradFill rotWithShape="1">
                <a:gsLst>
                  <a:gs pos="0">
                    <a:schemeClr val="accent2">
                      <a:gamma/>
                      <a:shade val="46275"/>
                      <a:invGamma/>
                    </a:schemeClr>
                  </a:gs>
                  <a:gs pos="100000">
                    <a:schemeClr val="accent2"/>
                  </a:gs>
                </a:gsLst>
                <a:lin ang="2700000" scaled="1"/>
              </a:gradFill>
              <a:ln w="9525">
                <a:solidFill>
                  <a:schemeClr val="tx1"/>
                </a:solidFill>
                <a:miter lim="800000"/>
                <a:headEnd/>
                <a:tailE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400" b="1" i="0" u="none" strike="noStrike" kern="1200" cap="none" spc="0" normalizeH="0" baseline="0" noProof="0">
                  <a:ln>
                    <a:noFill/>
                  </a:ln>
                  <a:solidFill>
                    <a:srgbClr val="000000"/>
                  </a:solidFill>
                  <a:effectLst/>
                  <a:uLnTx/>
                  <a:uFillTx/>
                  <a:latin typeface="Arial" panose="020B0604020202020204" pitchFamily="34" charset="0"/>
                  <a:ea typeface="华文新魏" pitchFamily="2" charset="-122"/>
                  <a:cs typeface="+mn-cs"/>
                </a:endParaRPr>
              </a:p>
            </p:txBody>
          </p:sp>
        </p:grpSp>
        <p:sp>
          <p:nvSpPr>
            <p:cNvPr id="6151" name="Line 24"/>
            <p:cNvSpPr>
              <a:spLocks noChangeShapeType="1"/>
            </p:cNvSpPr>
            <p:nvPr/>
          </p:nvSpPr>
          <p:spPr bwMode="auto">
            <a:xfrm>
              <a:off x="1536" y="2626"/>
              <a:ext cx="1864" cy="0"/>
            </a:xfrm>
            <a:prstGeom prst="line">
              <a:avLst/>
            </a:prstGeom>
            <a:noFill/>
            <a:ln w="25400">
              <a:solidFill>
                <a:srgbClr val="C0C0C0"/>
              </a:solidFill>
              <a:prstDash val="sysDot"/>
              <a:round/>
              <a:headEnd/>
              <a:tailEnd type="oval" w="med" len="med"/>
            </a:ln>
            <a:extLst>
              <a:ext uri="{909E8E84-426E-40DD-AFC4-6F175D3DCCD1}">
                <a14:hiddenFill xmlns:a14="http://schemas.microsoft.com/office/drawing/2010/main">
                  <a:noFill/>
                </a14:hiddenFill>
              </a:ext>
            </a:ex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1" i="0" u="none" strike="noStrike" kern="1200" cap="none" spc="0" normalizeH="0" baseline="0" noProof="0">
                <a:ln>
                  <a:noFill/>
                </a:ln>
                <a:solidFill>
                  <a:srgbClr val="000000"/>
                </a:solidFill>
                <a:effectLst/>
                <a:uLnTx/>
                <a:uFillTx/>
                <a:latin typeface="Arial" charset="0"/>
                <a:ea typeface="华文新魏" pitchFamily="2" charset="-122"/>
                <a:cs typeface="+mn-cs"/>
              </a:endParaRPr>
            </a:p>
          </p:txBody>
        </p:sp>
        <p:sp>
          <p:nvSpPr>
            <p:cNvPr id="6152" name="Text Box 25"/>
            <p:cNvSpPr txBox="1">
              <a:spLocks noChangeArrowheads="1"/>
            </p:cNvSpPr>
            <p:nvPr/>
          </p:nvSpPr>
          <p:spPr bwMode="auto">
            <a:xfrm>
              <a:off x="1680" y="2253"/>
              <a:ext cx="1182" cy="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a:defRPr sz="2800" b="1">
                  <a:solidFill>
                    <a:schemeClr val="tx1"/>
                  </a:solidFill>
                  <a:latin typeface="华文新魏" pitchFamily="2" charset="-122"/>
                  <a:ea typeface="华文新魏" pitchFamily="2" charset="-122"/>
                </a:defRPr>
              </a:lvl1pPr>
              <a:lvl2pPr marL="742950">
                <a:defRPr sz="2200">
                  <a:solidFill>
                    <a:schemeClr val="tx1"/>
                  </a:solidFill>
                  <a:latin typeface="Arial" charset="0"/>
                  <a:ea typeface="华文新魏" pitchFamily="2" charset="-122"/>
                </a:defRPr>
              </a:lvl2pPr>
              <a:lvl3pPr marL="1143000">
                <a:defRPr>
                  <a:solidFill>
                    <a:schemeClr val="tx1"/>
                  </a:solidFill>
                  <a:latin typeface="Arial" charset="0"/>
                  <a:ea typeface="华文新魏" pitchFamily="2" charset="-122"/>
                </a:defRPr>
              </a:lvl3pPr>
              <a:lvl4pPr marL="1600200">
                <a:defRPr sz="1600">
                  <a:solidFill>
                    <a:schemeClr val="tx1"/>
                  </a:solidFill>
                  <a:latin typeface="Arial" charset="0"/>
                  <a:ea typeface="华文新魏" pitchFamily="2" charset="-122"/>
                </a:defRPr>
              </a:lvl4pPr>
              <a:lvl5pPr>
                <a:defRPr sz="2000">
                  <a:solidFill>
                    <a:schemeClr val="tx1"/>
                  </a:solidFill>
                  <a:latin typeface="Arial" charset="0"/>
                  <a:ea typeface="华文新魏" pitchFamily="2" charset="-122"/>
                </a:defRPr>
              </a:lvl5pPr>
              <a:lvl6pPr eaLnBrk="0" hangingPunct="0">
                <a:defRPr sz="2000">
                  <a:solidFill>
                    <a:schemeClr val="tx1"/>
                  </a:solidFill>
                  <a:latin typeface="Arial" charset="0"/>
                  <a:ea typeface="华文新魏" pitchFamily="2" charset="-122"/>
                </a:defRPr>
              </a:lvl6pPr>
              <a:lvl7pPr eaLnBrk="0" hangingPunct="0">
                <a:defRPr sz="2000">
                  <a:solidFill>
                    <a:schemeClr val="tx1"/>
                  </a:solidFill>
                  <a:latin typeface="Arial" charset="0"/>
                  <a:ea typeface="华文新魏" pitchFamily="2" charset="-122"/>
                </a:defRPr>
              </a:lvl7pPr>
              <a:lvl8pPr eaLnBrk="0" hangingPunct="0">
                <a:defRPr sz="2000">
                  <a:solidFill>
                    <a:schemeClr val="tx1"/>
                  </a:solidFill>
                  <a:latin typeface="Arial" charset="0"/>
                  <a:ea typeface="华文新魏" pitchFamily="2" charset="-122"/>
                </a:defRPr>
              </a:lvl8pPr>
              <a:lvl9pPr eaLnBrk="0" hangingPunct="0">
                <a:defRPr sz="2000">
                  <a:solidFill>
                    <a:schemeClr val="tx1"/>
                  </a:solidFill>
                  <a:latin typeface="Arial" charset="0"/>
                  <a:ea typeface="华文新魏" pitchFamily="2" charset="-122"/>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3200" b="0" i="0" u="none" strike="noStrike" kern="1200" cap="none" spc="0" normalizeH="0" baseline="0" noProof="0" dirty="0" smtClean="0">
                  <a:ln>
                    <a:noFill/>
                  </a:ln>
                  <a:solidFill>
                    <a:srgbClr val="000000"/>
                  </a:solidFill>
                  <a:effectLst/>
                  <a:uLnTx/>
                  <a:uFillTx/>
                  <a:latin typeface="Arial" charset="0"/>
                  <a:ea typeface="华文行楷" pitchFamily="2" charset="-122"/>
                  <a:cs typeface="+mn-cs"/>
                </a:rPr>
                <a:t>资本结构</a:t>
              </a:r>
              <a:endParaRPr kumimoji="0" lang="en-US" altLang="zh-CN" sz="3200" b="0" i="0" u="none" strike="noStrike" kern="1200" cap="none" spc="0" normalizeH="0" baseline="0" noProof="0" dirty="0">
                <a:ln>
                  <a:noFill/>
                </a:ln>
                <a:solidFill>
                  <a:srgbClr val="000000"/>
                </a:solidFill>
                <a:effectLst/>
                <a:uLnTx/>
                <a:uFillTx/>
                <a:latin typeface="Arial" charset="0"/>
                <a:ea typeface="华文行楷" pitchFamily="2" charset="-122"/>
                <a:cs typeface="+mn-cs"/>
              </a:endParaRPr>
            </a:p>
          </p:txBody>
        </p:sp>
        <p:sp>
          <p:nvSpPr>
            <p:cNvPr id="6153" name="Text Box 26"/>
            <p:cNvSpPr txBox="1">
              <a:spLocks noChangeArrowheads="1"/>
            </p:cNvSpPr>
            <p:nvPr/>
          </p:nvSpPr>
          <p:spPr bwMode="gray">
            <a:xfrm>
              <a:off x="1229" y="2310"/>
              <a:ext cx="319" cy="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a:defRPr sz="2800" b="1">
                  <a:solidFill>
                    <a:schemeClr val="tx1"/>
                  </a:solidFill>
                  <a:latin typeface="华文新魏" pitchFamily="2" charset="-122"/>
                  <a:ea typeface="华文新魏" pitchFamily="2" charset="-122"/>
                </a:defRPr>
              </a:lvl1pPr>
              <a:lvl2pPr marL="742950">
                <a:defRPr sz="2200">
                  <a:solidFill>
                    <a:schemeClr val="tx1"/>
                  </a:solidFill>
                  <a:latin typeface="Arial" charset="0"/>
                  <a:ea typeface="华文新魏" pitchFamily="2" charset="-122"/>
                </a:defRPr>
              </a:lvl2pPr>
              <a:lvl3pPr marL="1143000">
                <a:defRPr>
                  <a:solidFill>
                    <a:schemeClr val="tx1"/>
                  </a:solidFill>
                  <a:latin typeface="Arial" charset="0"/>
                  <a:ea typeface="华文新魏" pitchFamily="2" charset="-122"/>
                </a:defRPr>
              </a:lvl3pPr>
              <a:lvl4pPr marL="1600200">
                <a:defRPr sz="1600">
                  <a:solidFill>
                    <a:schemeClr val="tx1"/>
                  </a:solidFill>
                  <a:latin typeface="Arial" charset="0"/>
                  <a:ea typeface="华文新魏" pitchFamily="2" charset="-122"/>
                </a:defRPr>
              </a:lvl4pPr>
              <a:lvl5pPr>
                <a:defRPr sz="2000">
                  <a:solidFill>
                    <a:schemeClr val="tx1"/>
                  </a:solidFill>
                  <a:latin typeface="Arial" charset="0"/>
                  <a:ea typeface="华文新魏" pitchFamily="2" charset="-122"/>
                </a:defRPr>
              </a:lvl5pPr>
              <a:lvl6pPr eaLnBrk="0" hangingPunct="0">
                <a:defRPr sz="2000">
                  <a:solidFill>
                    <a:schemeClr val="tx1"/>
                  </a:solidFill>
                  <a:latin typeface="Arial" charset="0"/>
                  <a:ea typeface="华文新魏" pitchFamily="2" charset="-122"/>
                </a:defRPr>
              </a:lvl6pPr>
              <a:lvl7pPr eaLnBrk="0" hangingPunct="0">
                <a:defRPr sz="2000">
                  <a:solidFill>
                    <a:schemeClr val="tx1"/>
                  </a:solidFill>
                  <a:latin typeface="Arial" charset="0"/>
                  <a:ea typeface="华文新魏" pitchFamily="2" charset="-122"/>
                </a:defRPr>
              </a:lvl7pPr>
              <a:lvl8pPr eaLnBrk="0" hangingPunct="0">
                <a:defRPr sz="2000">
                  <a:solidFill>
                    <a:schemeClr val="tx1"/>
                  </a:solidFill>
                  <a:latin typeface="Arial" charset="0"/>
                  <a:ea typeface="华文新魏" pitchFamily="2" charset="-122"/>
                </a:defRPr>
              </a:lvl8pPr>
              <a:lvl9pPr eaLnBrk="0" hangingPunct="0">
                <a:defRPr sz="2000">
                  <a:solidFill>
                    <a:schemeClr val="tx1"/>
                  </a:solidFill>
                  <a:latin typeface="Arial" charset="0"/>
                  <a:ea typeface="华文新魏" pitchFamily="2" charset="-122"/>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zh-CN" altLang="en-US" sz="2400" b="1" i="0" u="none" strike="noStrike" kern="1200" cap="none" spc="0" normalizeH="0" baseline="0" noProof="0">
                  <a:ln>
                    <a:noFill/>
                  </a:ln>
                  <a:solidFill>
                    <a:srgbClr val="FFFFFF"/>
                  </a:solidFill>
                  <a:effectLst/>
                  <a:uLnTx/>
                  <a:uFillTx/>
                  <a:latin typeface="Arial" charset="0"/>
                  <a:ea typeface="华文彩云" pitchFamily="2" charset="-122"/>
                  <a:cs typeface="+mn-cs"/>
                </a:rPr>
                <a:t>三</a:t>
              </a:r>
            </a:p>
          </p:txBody>
        </p:sp>
      </p:grpSp>
      <p:sp>
        <p:nvSpPr>
          <p:cNvPr id="27" name="Rectangle 10"/>
          <p:cNvSpPr>
            <a:spLocks noChangeArrowheads="1"/>
          </p:cNvSpPr>
          <p:nvPr/>
        </p:nvSpPr>
        <p:spPr bwMode="gray">
          <a:xfrm>
            <a:off x="3707904" y="100373"/>
            <a:ext cx="2448272" cy="5930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1" hangingPunct="1"/>
            <a:r>
              <a:rPr lang="zh-CN" altLang="en-US" sz="3600" dirty="0" smtClean="0">
                <a:latin typeface="华文行楷" pitchFamily="2" charset="-122"/>
                <a:ea typeface="华文行楷" pitchFamily="2" charset="-122"/>
              </a:rPr>
              <a:t>主要内容</a:t>
            </a:r>
            <a:endParaRPr lang="zh-CN" altLang="en-US" sz="3600" dirty="0">
              <a:latin typeface="华文行楷" pitchFamily="2" charset="-122"/>
              <a:ea typeface="华文行楷" pitchFamily="2" charset="-122"/>
            </a:endParaRPr>
          </a:p>
        </p:txBody>
      </p:sp>
    </p:spTree>
    <p:extLst>
      <p:ext uri="{BB962C8B-B14F-4D97-AF65-F5344CB8AC3E}">
        <p14:creationId xmlns:p14="http://schemas.microsoft.com/office/powerpoint/2010/main" val="403323960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0-#ppt_w/2"/>
                                          </p:val>
                                        </p:tav>
                                        <p:tav tm="100000">
                                          <p:val>
                                            <p:strVal val="#ppt_x"/>
                                          </p:val>
                                        </p:tav>
                                      </p:tavLst>
                                    </p:anim>
                                    <p:anim calcmode="lin" valueType="num">
                                      <p:cBhvr additive="base">
                                        <p:cTn id="14"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8"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0-#ppt_w/2"/>
                                          </p:val>
                                        </p:tav>
                                        <p:tav tm="100000">
                                          <p:val>
                                            <p:strVal val="#ppt_x"/>
                                          </p:val>
                                        </p:tav>
                                      </p:tavLst>
                                    </p:anim>
                                    <p:anim calcmode="lin" valueType="num">
                                      <p:cBhvr additive="base">
                                        <p:cTn id="20"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78587" y="1059582"/>
            <a:ext cx="7632848" cy="3046988"/>
          </a:xfrm>
          <a:prstGeom prst="rect">
            <a:avLst/>
          </a:prstGeom>
        </p:spPr>
        <p:txBody>
          <a:bodyPr wrap="square">
            <a:spAutoFit/>
          </a:bodyPr>
          <a:lstStyle/>
          <a:p>
            <a:pPr>
              <a:lnSpc>
                <a:spcPct val="120000"/>
              </a:lnSpc>
            </a:pPr>
            <a:r>
              <a:rPr lang="zh-CN" altLang="zh-CN" sz="2000" dirty="0">
                <a:latin typeface="微软雅黑" panose="020B0503020204020204" pitchFamily="34" charset="-122"/>
                <a:ea typeface="微软雅黑" panose="020B0503020204020204" pitchFamily="34" charset="-122"/>
                <a:cs typeface="Times New Roman" panose="02020603050405020304" pitchFamily="18" charset="0"/>
              </a:rPr>
              <a:t>杠杆原理</a:t>
            </a:r>
            <a:r>
              <a:rPr lang="zh-CN" altLang="zh-CN" sz="2000" b="0" dirty="0">
                <a:latin typeface="微软雅黑" panose="020B0503020204020204" pitchFamily="34" charset="-122"/>
                <a:ea typeface="微软雅黑" panose="020B0503020204020204" pitchFamily="34" charset="-122"/>
                <a:cs typeface="Times New Roman" panose="02020603050405020304" pitchFamily="18" charset="0"/>
              </a:rPr>
              <a:t>在物理学的意思是指在力的作用下，只用</a:t>
            </a:r>
            <a:r>
              <a:rPr lang="zh-CN" altLang="zh-CN" sz="2000"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一个较小的力量便可以产生较大的效果</a:t>
            </a:r>
            <a:r>
              <a:rPr lang="zh-CN" altLang="zh-CN" sz="2000" b="0" dirty="0">
                <a:latin typeface="微软雅黑" panose="020B0503020204020204" pitchFamily="34" charset="-122"/>
                <a:ea typeface="微软雅黑" panose="020B0503020204020204" pitchFamily="34" charset="-122"/>
                <a:cs typeface="Times New Roman" panose="02020603050405020304" pitchFamily="18" charset="0"/>
              </a:rPr>
              <a:t>。财务管理中的杠杆效应类似于物理学的杠杆原理，表现为由于特定固定费用（如：固定的经营费用和固定的债务费用）的存在，当某一财务变量发生较小的变化时，另一相关变量会产生较大的变化</a:t>
            </a:r>
            <a:r>
              <a:rPr lang="zh-CN" altLang="zh-CN" sz="2000" b="0" dirty="0" smtClean="0">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2000" b="0" dirty="0" smtClean="0">
              <a:latin typeface="微软雅黑" panose="020B0503020204020204" pitchFamily="34" charset="-122"/>
              <a:ea typeface="微软雅黑" panose="020B0503020204020204" pitchFamily="34" charset="-122"/>
              <a:cs typeface="Times New Roman" panose="02020603050405020304" pitchFamily="18" charset="0"/>
            </a:endParaRPr>
          </a:p>
          <a:p>
            <a:pPr>
              <a:lnSpc>
                <a:spcPct val="120000"/>
              </a:lnSpc>
            </a:pPr>
            <a:r>
              <a:rPr lang="zh-CN" altLang="zh-CN" sz="2000" b="0" dirty="0" smtClean="0">
                <a:latin typeface="微软雅黑" panose="020B0503020204020204" pitchFamily="34" charset="-122"/>
                <a:ea typeface="微软雅黑" panose="020B0503020204020204" pitchFamily="34" charset="-122"/>
                <a:cs typeface="Times New Roman" panose="02020603050405020304" pitchFamily="18" charset="0"/>
              </a:rPr>
              <a:t>因此财务管理</a:t>
            </a:r>
            <a:r>
              <a:rPr lang="zh-CN" altLang="zh-CN" sz="2000" b="0" dirty="0">
                <a:latin typeface="微软雅黑" panose="020B0503020204020204" pitchFamily="34" charset="-122"/>
                <a:ea typeface="微软雅黑" panose="020B0503020204020204" pitchFamily="34" charset="-122"/>
                <a:cs typeface="Times New Roman" panose="02020603050405020304" pitchFamily="18" charset="0"/>
              </a:rPr>
              <a:t>中的杠杆</a:t>
            </a:r>
            <a:r>
              <a:rPr lang="zh-CN" altLang="zh-CN" sz="2000" b="0" dirty="0" smtClean="0">
                <a:latin typeface="微软雅黑" panose="020B0503020204020204" pitchFamily="34" charset="-122"/>
                <a:ea typeface="微软雅黑" panose="020B0503020204020204" pitchFamily="34" charset="-122"/>
                <a:cs typeface="Times New Roman" panose="02020603050405020304" pitchFamily="18" charset="0"/>
              </a:rPr>
              <a:t>效应包括</a:t>
            </a:r>
            <a:r>
              <a:rPr lang="zh-CN" altLang="zh-CN" sz="2000" dirty="0">
                <a:latin typeface="微软雅黑" panose="020B0503020204020204" pitchFamily="34" charset="-122"/>
                <a:ea typeface="微软雅黑" panose="020B0503020204020204" pitchFamily="34" charset="-122"/>
                <a:cs typeface="Times New Roman" panose="02020603050405020304" pitchFamily="18" charset="0"/>
              </a:rPr>
              <a:t>经营杠杆、财务杠杆，以及二者共同作用的总杠杆三种效应形式</a:t>
            </a:r>
            <a:r>
              <a:rPr lang="zh-CN" altLang="zh-CN" sz="2000" b="0" dirty="0">
                <a:latin typeface="微软雅黑" panose="020B0503020204020204" pitchFamily="34" charset="-122"/>
                <a:ea typeface="微软雅黑" panose="020B0503020204020204" pitchFamily="34" charset="-122"/>
                <a:cs typeface="Times New Roman" panose="02020603050405020304" pitchFamily="18" charset="0"/>
              </a:rPr>
              <a:t>。杠杆效应是一把</a:t>
            </a:r>
            <a:r>
              <a:rPr lang="en-US" altLang="zh-CN" sz="2000" b="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2000" b="0" dirty="0">
                <a:latin typeface="微软雅黑" panose="020B0503020204020204" pitchFamily="34" charset="-122"/>
                <a:ea typeface="微软雅黑" panose="020B0503020204020204" pitchFamily="34" charset="-122"/>
                <a:cs typeface="Times New Roman" panose="02020603050405020304" pitchFamily="18" charset="0"/>
              </a:rPr>
              <a:t>双刃剑</a:t>
            </a:r>
            <a:r>
              <a:rPr lang="en-US" altLang="zh-CN" sz="2000" b="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2000" b="0" dirty="0">
                <a:latin typeface="微软雅黑" panose="020B0503020204020204" pitchFamily="34" charset="-122"/>
                <a:ea typeface="微软雅黑" panose="020B0503020204020204" pitchFamily="34" charset="-122"/>
                <a:cs typeface="Times New Roman" panose="02020603050405020304" pitchFamily="18" charset="0"/>
              </a:rPr>
              <a:t>，既可以带来杠杆利益，也会产生杠杆风险</a:t>
            </a:r>
            <a:endParaRPr lang="zh-CN" altLang="en-US" sz="2000" b="0" dirty="0">
              <a:latin typeface="微软雅黑" panose="020B0503020204020204" pitchFamily="34" charset="-122"/>
              <a:ea typeface="微软雅黑" panose="020B0503020204020204" pitchFamily="34" charset="-122"/>
            </a:endParaRPr>
          </a:p>
        </p:txBody>
      </p:sp>
      <p:sp>
        <p:nvSpPr>
          <p:cNvPr id="3" name="Rectangle 2"/>
          <p:cNvSpPr txBox="1">
            <a:spLocks noChangeArrowheads="1"/>
          </p:cNvSpPr>
          <p:nvPr/>
        </p:nvSpPr>
        <p:spPr>
          <a:xfrm>
            <a:off x="1619672" y="51470"/>
            <a:ext cx="6373813" cy="602456"/>
          </a:xfrm>
          <a:prstGeom prst="rect">
            <a:avLst/>
          </a:prstGeom>
        </p:spPr>
        <p:txBody>
          <a:bodyPr/>
          <a:lstStyle>
            <a:lvl1pPr algn="ctr" rtl="0" eaLnBrk="0" fontAlgn="base" hangingPunct="0">
              <a:spcBef>
                <a:spcPct val="0"/>
              </a:spcBef>
              <a:spcAft>
                <a:spcPct val="0"/>
              </a:spcAft>
              <a:defRPr sz="3600" b="1">
                <a:solidFill>
                  <a:srgbClr val="0000FF"/>
                </a:solidFill>
                <a:latin typeface="+mj-lt"/>
                <a:ea typeface="+mj-ea"/>
                <a:cs typeface="+mj-cs"/>
              </a:defRPr>
            </a:lvl1pPr>
            <a:lvl2pPr algn="ctr" rtl="0" eaLnBrk="0" fontAlgn="base" hangingPunct="0">
              <a:spcBef>
                <a:spcPct val="0"/>
              </a:spcBef>
              <a:spcAft>
                <a:spcPct val="0"/>
              </a:spcAft>
              <a:defRPr sz="3600" b="1">
                <a:solidFill>
                  <a:srgbClr val="0000FF"/>
                </a:solidFill>
                <a:latin typeface="华文行楷" pitchFamily="2" charset="-122"/>
                <a:ea typeface="华文行楷" pitchFamily="2" charset="-122"/>
              </a:defRPr>
            </a:lvl2pPr>
            <a:lvl3pPr algn="ctr" rtl="0" eaLnBrk="0" fontAlgn="base" hangingPunct="0">
              <a:spcBef>
                <a:spcPct val="0"/>
              </a:spcBef>
              <a:spcAft>
                <a:spcPct val="0"/>
              </a:spcAft>
              <a:defRPr sz="3600" b="1">
                <a:solidFill>
                  <a:srgbClr val="0000FF"/>
                </a:solidFill>
                <a:latin typeface="华文行楷" pitchFamily="2" charset="-122"/>
                <a:ea typeface="华文行楷" pitchFamily="2" charset="-122"/>
              </a:defRPr>
            </a:lvl3pPr>
            <a:lvl4pPr algn="ctr" rtl="0" eaLnBrk="0" fontAlgn="base" hangingPunct="0">
              <a:spcBef>
                <a:spcPct val="0"/>
              </a:spcBef>
              <a:spcAft>
                <a:spcPct val="0"/>
              </a:spcAft>
              <a:defRPr sz="3600" b="1">
                <a:solidFill>
                  <a:srgbClr val="0000FF"/>
                </a:solidFill>
                <a:latin typeface="华文行楷" pitchFamily="2" charset="-122"/>
                <a:ea typeface="华文行楷" pitchFamily="2" charset="-122"/>
              </a:defRPr>
            </a:lvl4pPr>
            <a:lvl5pPr algn="ctr" rtl="0" eaLnBrk="0" fontAlgn="base" hangingPunct="0">
              <a:spcBef>
                <a:spcPct val="0"/>
              </a:spcBef>
              <a:spcAft>
                <a:spcPct val="0"/>
              </a:spcAft>
              <a:defRPr sz="3600" b="1">
                <a:solidFill>
                  <a:srgbClr val="0000FF"/>
                </a:solidFill>
                <a:latin typeface="华文行楷" pitchFamily="2" charset="-122"/>
                <a:ea typeface="华文行楷" pitchFamily="2" charset="-122"/>
              </a:defRPr>
            </a:lvl5pPr>
            <a:lvl6pPr marL="457200" algn="ctr" rtl="0" fontAlgn="base">
              <a:spcBef>
                <a:spcPct val="0"/>
              </a:spcBef>
              <a:spcAft>
                <a:spcPct val="0"/>
              </a:spcAft>
              <a:defRPr sz="3600" b="1">
                <a:solidFill>
                  <a:srgbClr val="0000FF"/>
                </a:solidFill>
                <a:latin typeface="华文行楷" pitchFamily="2" charset="-122"/>
                <a:ea typeface="华文行楷" pitchFamily="2" charset="-122"/>
              </a:defRPr>
            </a:lvl6pPr>
            <a:lvl7pPr marL="914400" algn="ctr" rtl="0" fontAlgn="base">
              <a:spcBef>
                <a:spcPct val="0"/>
              </a:spcBef>
              <a:spcAft>
                <a:spcPct val="0"/>
              </a:spcAft>
              <a:defRPr sz="3600" b="1">
                <a:solidFill>
                  <a:srgbClr val="0000FF"/>
                </a:solidFill>
                <a:latin typeface="华文行楷" pitchFamily="2" charset="-122"/>
                <a:ea typeface="华文行楷" pitchFamily="2" charset="-122"/>
              </a:defRPr>
            </a:lvl7pPr>
            <a:lvl8pPr marL="1371600" algn="ctr" rtl="0" fontAlgn="base">
              <a:spcBef>
                <a:spcPct val="0"/>
              </a:spcBef>
              <a:spcAft>
                <a:spcPct val="0"/>
              </a:spcAft>
              <a:defRPr sz="3600" b="1">
                <a:solidFill>
                  <a:srgbClr val="0000FF"/>
                </a:solidFill>
                <a:latin typeface="华文行楷" pitchFamily="2" charset="-122"/>
                <a:ea typeface="华文行楷" pitchFamily="2" charset="-122"/>
              </a:defRPr>
            </a:lvl8pPr>
            <a:lvl9pPr marL="1828800" algn="ctr" rtl="0" fontAlgn="base">
              <a:spcBef>
                <a:spcPct val="0"/>
              </a:spcBef>
              <a:spcAft>
                <a:spcPct val="0"/>
              </a:spcAft>
              <a:defRPr sz="3600" b="1">
                <a:solidFill>
                  <a:srgbClr val="0000FF"/>
                </a:solidFill>
                <a:latin typeface="华文行楷" pitchFamily="2" charset="-122"/>
                <a:ea typeface="华文行楷" pitchFamily="2" charset="-122"/>
              </a:defRPr>
            </a:lvl9pPr>
          </a:lstStyle>
          <a:p>
            <a:pPr eaLnBrk="1" hangingPunct="1"/>
            <a:r>
              <a:rPr lang="zh-CN" altLang="en-US" kern="0" dirty="0" smtClean="0">
                <a:latin typeface="隶书" pitchFamily="49" charset="-122"/>
              </a:rPr>
              <a:t>杠杆效应</a:t>
            </a:r>
            <a:endParaRPr lang="zh-CN" altLang="en-US" kern="0" dirty="0">
              <a:latin typeface="隶书" pitchFamily="49" charset="-122"/>
            </a:endParaRPr>
          </a:p>
        </p:txBody>
      </p:sp>
    </p:spTree>
    <p:extLst>
      <p:ext uri="{BB962C8B-B14F-4D97-AF65-F5344CB8AC3E}">
        <p14:creationId xmlns:p14="http://schemas.microsoft.com/office/powerpoint/2010/main" val="312862971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xfrm>
            <a:off x="2156070" y="51470"/>
            <a:ext cx="6373813" cy="602456"/>
          </a:xfrm>
        </p:spPr>
        <p:txBody>
          <a:bodyPr/>
          <a:lstStyle/>
          <a:p>
            <a:pPr eaLnBrk="1" hangingPunct="1"/>
            <a:r>
              <a:rPr lang="zh-CN" altLang="en-US" dirty="0">
                <a:latin typeface="隶书" pitchFamily="49" charset="-122"/>
              </a:rPr>
              <a:t>一、经营杠杆效应</a:t>
            </a:r>
          </a:p>
        </p:txBody>
      </p:sp>
      <p:sp>
        <p:nvSpPr>
          <p:cNvPr id="931843" name="Rectangle 3"/>
          <p:cNvSpPr>
            <a:spLocks noGrp="1" noChangeArrowheads="1"/>
          </p:cNvSpPr>
          <p:nvPr>
            <p:ph type="body" idx="1"/>
          </p:nvPr>
        </p:nvSpPr>
        <p:spPr>
          <a:xfrm>
            <a:off x="179512" y="843558"/>
            <a:ext cx="7878762" cy="432197"/>
          </a:xfrm>
        </p:spPr>
        <p:txBody>
          <a:bodyPr/>
          <a:lstStyle/>
          <a:p>
            <a:pPr eaLnBrk="1" hangingPunct="1">
              <a:spcBef>
                <a:spcPct val="0"/>
              </a:spcBef>
              <a:spcAft>
                <a:spcPct val="0"/>
              </a:spcAft>
            </a:pPr>
            <a:r>
              <a:rPr lang="zh-CN" altLang="en-US" dirty="0">
                <a:solidFill>
                  <a:srgbClr val="0000FF"/>
                </a:solidFill>
                <a:latin typeface="+mj-lt"/>
                <a:ea typeface="+mj-ea"/>
                <a:cs typeface="+mj-cs"/>
              </a:rPr>
              <a:t>（一）经营杠杆</a:t>
            </a:r>
          </a:p>
        </p:txBody>
      </p:sp>
      <mc:AlternateContent xmlns:mc="http://schemas.openxmlformats.org/markup-compatibility/2006" xmlns:a14="http://schemas.microsoft.com/office/drawing/2010/main">
        <mc:Choice Requires="a14">
          <p:sp>
            <p:nvSpPr>
              <p:cNvPr id="931844" name="Rectangle 4"/>
              <p:cNvSpPr>
                <a:spLocks noChangeArrowheads="1"/>
              </p:cNvSpPr>
              <p:nvPr/>
            </p:nvSpPr>
            <p:spPr bwMode="auto">
              <a:xfrm>
                <a:off x="192910" y="1534807"/>
                <a:ext cx="8771578" cy="2308324"/>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wrap="square" anchor="ctr">
                <a:spAutoFit/>
              </a:bodyPr>
              <a:lstStyle/>
              <a:p>
                <a:pPr algn="just">
                  <a:lnSpc>
                    <a:spcPct val="120000"/>
                  </a:lnSpc>
                </a:pPr>
                <a:r>
                  <a:rPr lang="en-US" altLang="zh-CN" sz="2000" dirty="0">
                    <a:solidFill>
                      <a:srgbClr val="FF0000"/>
                    </a:solidFill>
                    <a:latin typeface="微软雅黑" panose="020B0503020204020204" pitchFamily="34" charset="-122"/>
                    <a:ea typeface="微软雅黑" panose="020B0503020204020204" pitchFamily="34" charset="-122"/>
                  </a:rPr>
                  <a:t>       </a:t>
                </a:r>
                <a:r>
                  <a:rPr lang="zh-CN" altLang="zh-CN" sz="2000" dirty="0">
                    <a:solidFill>
                      <a:srgbClr val="FF0000"/>
                    </a:solidFill>
                    <a:latin typeface="微软雅黑" panose="020B0503020204020204" pitchFamily="34" charset="-122"/>
                    <a:ea typeface="微软雅黑" panose="020B0503020204020204" pitchFamily="34" charset="-122"/>
                  </a:rPr>
                  <a:t>经营杠杆</a:t>
                </a:r>
                <a:r>
                  <a:rPr lang="zh-CN" altLang="zh-CN" sz="2000" b="0" dirty="0">
                    <a:latin typeface="微软雅黑" panose="020B0503020204020204" pitchFamily="34" charset="-122"/>
                    <a:ea typeface="微软雅黑" panose="020B0503020204020204" pitchFamily="34" charset="-122"/>
                  </a:rPr>
                  <a:t>，是指由于</a:t>
                </a:r>
                <a:r>
                  <a:rPr lang="zh-CN" altLang="zh-CN" sz="2000" b="0" dirty="0" smtClean="0">
                    <a:solidFill>
                      <a:srgbClr val="C00000"/>
                    </a:solidFill>
                    <a:latin typeface="微软雅黑" panose="020B0503020204020204" pitchFamily="34" charset="-122"/>
                    <a:ea typeface="微软雅黑" panose="020B0503020204020204" pitchFamily="34" charset="-122"/>
                  </a:rPr>
                  <a:t>固定成本</a:t>
                </a:r>
                <a:r>
                  <a:rPr lang="zh-CN" altLang="zh-CN" sz="2000" b="0" dirty="0">
                    <a:latin typeface="微软雅黑" panose="020B0503020204020204" pitchFamily="34" charset="-122"/>
                    <a:ea typeface="微软雅黑" panose="020B0503020204020204" pitchFamily="34" charset="-122"/>
                  </a:rPr>
                  <a:t>的存在，而使得企业的</a:t>
                </a:r>
                <a:r>
                  <a:rPr lang="zh-CN" altLang="zh-CN" sz="2000" dirty="0">
                    <a:latin typeface="微软雅黑" panose="020B0503020204020204" pitchFamily="34" charset="-122"/>
                    <a:ea typeface="微软雅黑" panose="020B0503020204020204" pitchFamily="34" charset="-122"/>
                  </a:rPr>
                  <a:t>资产报酬</a:t>
                </a:r>
                <a:r>
                  <a:rPr lang="en-US" altLang="zh-CN" sz="2000" dirty="0">
                    <a:latin typeface="微软雅黑" panose="020B0503020204020204" pitchFamily="34" charset="-122"/>
                    <a:ea typeface="微软雅黑" panose="020B0503020204020204" pitchFamily="34" charset="-122"/>
                  </a:rPr>
                  <a:t>(</a:t>
                </a:r>
                <a:r>
                  <a:rPr lang="zh-CN" altLang="zh-CN" sz="2000" dirty="0">
                    <a:latin typeface="微软雅黑" panose="020B0503020204020204" pitchFamily="34" charset="-122"/>
                    <a:ea typeface="微软雅黑" panose="020B0503020204020204" pitchFamily="34" charset="-122"/>
                  </a:rPr>
                  <a:t>息税前利润</a:t>
                </a:r>
                <a:r>
                  <a:rPr lang="en-US" altLang="zh-CN" sz="2000" dirty="0">
                    <a:latin typeface="微软雅黑" panose="020B0503020204020204" pitchFamily="34" charset="-122"/>
                    <a:ea typeface="微软雅黑" panose="020B0503020204020204" pitchFamily="34" charset="-122"/>
                  </a:rPr>
                  <a:t>)</a:t>
                </a:r>
                <a:r>
                  <a:rPr lang="zh-CN" altLang="zh-CN" sz="2000" dirty="0">
                    <a:latin typeface="微软雅黑" panose="020B0503020204020204" pitchFamily="34" charset="-122"/>
                    <a:ea typeface="微软雅黑" panose="020B0503020204020204" pitchFamily="34" charset="-122"/>
                  </a:rPr>
                  <a:t>变动率</a:t>
                </a:r>
                <a:r>
                  <a:rPr lang="zh-CN" altLang="zh-CN" sz="2000" b="0" dirty="0">
                    <a:solidFill>
                      <a:srgbClr val="C00000"/>
                    </a:solidFill>
                    <a:latin typeface="微软雅黑" panose="020B0503020204020204" pitchFamily="34" charset="-122"/>
                    <a:ea typeface="微软雅黑" panose="020B0503020204020204" pitchFamily="34" charset="-122"/>
                  </a:rPr>
                  <a:t>大于</a:t>
                </a:r>
                <a:r>
                  <a:rPr lang="zh-CN" altLang="zh-CN" sz="2000" dirty="0">
                    <a:latin typeface="微软雅黑" panose="020B0503020204020204" pitchFamily="34" charset="-122"/>
                    <a:ea typeface="微软雅黑" panose="020B0503020204020204" pitchFamily="34" charset="-122"/>
                  </a:rPr>
                  <a:t>业务量变动率</a:t>
                </a:r>
                <a:r>
                  <a:rPr lang="zh-CN" altLang="zh-CN" sz="2000" b="0" dirty="0">
                    <a:latin typeface="微软雅黑" panose="020B0503020204020204" pitchFamily="34" charset="-122"/>
                    <a:ea typeface="微软雅黑" panose="020B0503020204020204" pitchFamily="34" charset="-122"/>
                  </a:rPr>
                  <a:t>的现象。经营杠杆反映了资产报酬的波动性，用以评价企业的经营风险。用息税前利润</a:t>
                </a:r>
                <a:r>
                  <a:rPr lang="en-US" altLang="zh-CN" sz="2000" b="0" dirty="0">
                    <a:latin typeface="微软雅黑" panose="020B0503020204020204" pitchFamily="34" charset="-122"/>
                    <a:ea typeface="微软雅黑" panose="020B0503020204020204" pitchFamily="34" charset="-122"/>
                  </a:rPr>
                  <a:t>( EBIT) </a:t>
                </a:r>
                <a:r>
                  <a:rPr lang="zh-CN" altLang="zh-CN" sz="2000" b="0" dirty="0">
                    <a:latin typeface="微软雅黑" panose="020B0503020204020204" pitchFamily="34" charset="-122"/>
                    <a:ea typeface="微软雅黑" panose="020B0503020204020204" pitchFamily="34" charset="-122"/>
                  </a:rPr>
                  <a:t>表示资产总报酬，则</a:t>
                </a:r>
                <a:r>
                  <a:rPr lang="en-US" altLang="zh-CN" sz="2000" b="0" dirty="0">
                    <a:latin typeface="微软雅黑" panose="020B0503020204020204" pitchFamily="34" charset="-122"/>
                    <a:ea typeface="微软雅黑" panose="020B0503020204020204" pitchFamily="34" charset="-122"/>
                  </a:rPr>
                  <a:t>:</a:t>
                </a:r>
                <a:endParaRPr lang="zh-CN" altLang="zh-CN" sz="2000" b="0" dirty="0">
                  <a:latin typeface="微软雅黑" panose="020B0503020204020204" pitchFamily="34" charset="-122"/>
                  <a:ea typeface="微软雅黑" panose="020B0503020204020204" pitchFamily="34" charset="-122"/>
                </a:endParaRPr>
              </a:p>
              <a:p>
                <a:pPr algn="just">
                  <a:lnSpc>
                    <a:spcPct val="120000"/>
                  </a:lnSpc>
                </a:pPr>
                <a14:m>
                  <m:oMathPara xmlns:m="http://schemas.openxmlformats.org/officeDocument/2006/math">
                    <m:oMathParaPr>
                      <m:jc m:val="centerGroup"/>
                    </m:oMathParaPr>
                    <m:oMath xmlns:m="http://schemas.openxmlformats.org/officeDocument/2006/math">
                      <m:r>
                        <a:rPr lang="en-US" altLang="zh-CN" sz="2000" b="0" i="1">
                          <a:latin typeface="Cambria Math"/>
                        </a:rPr>
                        <m:t>𝐸𝐵𝐼𝑇</m:t>
                      </m:r>
                      <m:r>
                        <a:rPr lang="zh-CN" altLang="en-US" sz="2000" b="0" i="1">
                          <a:latin typeface="Cambria Math"/>
                        </a:rPr>
                        <m:t>＝</m:t>
                      </m:r>
                      <m:r>
                        <a:rPr lang="en-US" altLang="zh-CN" sz="2000" b="0" i="1">
                          <a:latin typeface="Cambria Math"/>
                        </a:rPr>
                        <m:t>𝑄</m:t>
                      </m:r>
                      <m:r>
                        <a:rPr lang="zh-CN" altLang="en-US" sz="2000" b="0" i="1">
                          <a:latin typeface="Cambria Math"/>
                        </a:rPr>
                        <m:t>（</m:t>
                      </m:r>
                      <m:r>
                        <a:rPr lang="en-US" altLang="zh-CN" sz="2000" b="0" i="1">
                          <a:latin typeface="Cambria Math"/>
                        </a:rPr>
                        <m:t>𝑃</m:t>
                      </m:r>
                      <m:r>
                        <a:rPr lang="zh-CN" altLang="en-US" sz="2000" b="0" i="1">
                          <a:latin typeface="Cambria Math"/>
                        </a:rPr>
                        <m:t>－</m:t>
                      </m:r>
                      <m:r>
                        <a:rPr lang="en-US" altLang="zh-CN" sz="2000" b="0" i="1">
                          <a:latin typeface="Cambria Math"/>
                        </a:rPr>
                        <m:t>𝑉</m:t>
                      </m:r>
                      <m:r>
                        <a:rPr lang="zh-CN" altLang="en-US" sz="2000" b="0" i="1">
                          <a:latin typeface="Cambria Math"/>
                        </a:rPr>
                        <m:t>）－</m:t>
                      </m:r>
                      <m:r>
                        <a:rPr lang="en-US" altLang="zh-CN" sz="2000" b="0" i="1">
                          <a:latin typeface="Cambria Math"/>
                        </a:rPr>
                        <m:t>𝐹</m:t>
                      </m:r>
                      <m:r>
                        <a:rPr lang="zh-CN" altLang="en-US" sz="2000" b="0" i="1">
                          <a:latin typeface="Cambria Math"/>
                        </a:rPr>
                        <m:t>＝</m:t>
                      </m:r>
                      <m:r>
                        <a:rPr lang="zh-CN" altLang="en-US" sz="2000" b="0" i="1">
                          <a:latin typeface="Cambria Math"/>
                        </a:rPr>
                        <m:t> </m:t>
                      </m:r>
                      <m:r>
                        <a:rPr lang="en-US" altLang="zh-CN" sz="2000" b="0" i="1">
                          <a:latin typeface="Cambria Math"/>
                        </a:rPr>
                        <m:t>𝑀</m:t>
                      </m:r>
                      <m:r>
                        <a:rPr lang="zh-CN" altLang="en-US" sz="2000" b="0" i="1">
                          <a:latin typeface="Cambria Math"/>
                        </a:rPr>
                        <m:t>－</m:t>
                      </m:r>
                      <m:r>
                        <a:rPr lang="en-US" altLang="zh-CN" sz="2000" b="0" i="1">
                          <a:latin typeface="Cambria Math"/>
                        </a:rPr>
                        <m:t>𝐹</m:t>
                      </m:r>
                    </m:oMath>
                  </m:oMathPara>
                </a14:m>
                <a:endParaRPr lang="en-US" altLang="zh-CN" sz="2000" b="0" dirty="0" smtClean="0">
                  <a:latin typeface="微软雅黑" panose="020B0503020204020204" pitchFamily="34" charset="-122"/>
                  <a:ea typeface="微软雅黑" panose="020B0503020204020204" pitchFamily="34" charset="-122"/>
                </a:endParaRPr>
              </a:p>
              <a:p>
                <a:pPr algn="just">
                  <a:lnSpc>
                    <a:spcPct val="120000"/>
                  </a:lnSpc>
                </a:pPr>
                <a:r>
                  <a:rPr lang="en-US" altLang="zh-CN" sz="2000" b="0" dirty="0" smtClean="0">
                    <a:latin typeface="微软雅黑" panose="020B0503020204020204" pitchFamily="34" charset="-122"/>
                    <a:ea typeface="微软雅黑" panose="020B0503020204020204" pitchFamily="34" charset="-122"/>
                  </a:rPr>
                  <a:t>      </a:t>
                </a:r>
                <a:r>
                  <a:rPr lang="zh-CN" altLang="zh-CN" sz="2000" b="0" dirty="0" smtClean="0">
                    <a:latin typeface="微软雅黑" panose="020B0503020204020204" pitchFamily="34" charset="-122"/>
                    <a:ea typeface="微软雅黑" panose="020B0503020204020204" pitchFamily="34" charset="-122"/>
                  </a:rPr>
                  <a:t>式</a:t>
                </a:r>
                <a:r>
                  <a:rPr lang="zh-CN" altLang="zh-CN" sz="2000" b="0" dirty="0">
                    <a:latin typeface="微软雅黑" panose="020B0503020204020204" pitchFamily="34" charset="-122"/>
                    <a:ea typeface="微软雅黑" panose="020B0503020204020204" pitchFamily="34" charset="-122"/>
                  </a:rPr>
                  <a:t>中</a:t>
                </a:r>
                <a:r>
                  <a:rPr lang="zh-CN" altLang="zh-CN" sz="2000" b="0" dirty="0" smtClean="0">
                    <a:latin typeface="微软雅黑" panose="020B0503020204020204" pitchFamily="34" charset="-122"/>
                    <a:ea typeface="微软雅黑" panose="020B0503020204020204" pitchFamily="34" charset="-122"/>
                  </a:rPr>
                  <a:t>，</a:t>
                </a:r>
                <a:r>
                  <a:rPr lang="en-US" altLang="zh-CN" sz="2000" b="0" dirty="0" smtClean="0">
                    <a:latin typeface="微软雅黑" panose="020B0503020204020204" pitchFamily="34" charset="-122"/>
                    <a:ea typeface="微软雅黑" panose="020B0503020204020204" pitchFamily="34" charset="-122"/>
                  </a:rPr>
                  <a:t>EBIT</a:t>
                </a:r>
                <a:r>
                  <a:rPr lang="zh-CN" altLang="en-US" sz="2000" b="0" dirty="0">
                    <a:latin typeface="微软雅黑" panose="020B0503020204020204" pitchFamily="34" charset="-122"/>
                    <a:ea typeface="微软雅黑" panose="020B0503020204020204" pitchFamily="34" charset="-122"/>
                  </a:rPr>
                  <a:t>表示息税前利润；</a:t>
                </a:r>
                <a:r>
                  <a:rPr lang="en-US" altLang="zh-CN" sz="2000" b="0" dirty="0">
                    <a:latin typeface="微软雅黑" panose="020B0503020204020204" pitchFamily="34" charset="-122"/>
                    <a:ea typeface="微软雅黑" panose="020B0503020204020204" pitchFamily="34" charset="-122"/>
                  </a:rPr>
                  <a:t>Q</a:t>
                </a:r>
                <a:r>
                  <a:rPr lang="zh-CN" altLang="en-US" sz="2000" b="0" dirty="0">
                    <a:latin typeface="微软雅黑" panose="020B0503020204020204" pitchFamily="34" charset="-122"/>
                    <a:ea typeface="微软雅黑" panose="020B0503020204020204" pitchFamily="34" charset="-122"/>
                  </a:rPr>
                  <a:t>表示产销业务量；</a:t>
                </a:r>
                <a:r>
                  <a:rPr lang="en-US" altLang="zh-CN" sz="2000" b="0" dirty="0">
                    <a:latin typeface="微软雅黑" panose="020B0503020204020204" pitchFamily="34" charset="-122"/>
                    <a:ea typeface="微软雅黑" panose="020B0503020204020204" pitchFamily="34" charset="-122"/>
                  </a:rPr>
                  <a:t>P</a:t>
                </a:r>
                <a:r>
                  <a:rPr lang="zh-CN" altLang="en-US" sz="2000" b="0" dirty="0">
                    <a:latin typeface="微软雅黑" panose="020B0503020204020204" pitchFamily="34" charset="-122"/>
                    <a:ea typeface="微软雅黑" panose="020B0503020204020204" pitchFamily="34" charset="-122"/>
                  </a:rPr>
                  <a:t>表示单位销售价格；</a:t>
                </a:r>
                <a:r>
                  <a:rPr lang="en-US" altLang="zh-CN" sz="2000" b="0" dirty="0">
                    <a:latin typeface="微软雅黑" panose="020B0503020204020204" pitchFamily="34" charset="-122"/>
                    <a:ea typeface="微软雅黑" panose="020B0503020204020204" pitchFamily="34" charset="-122"/>
                  </a:rPr>
                  <a:t>V</a:t>
                </a:r>
                <a:r>
                  <a:rPr lang="zh-CN" altLang="en-US" sz="2000" b="0" dirty="0">
                    <a:latin typeface="微软雅黑" panose="020B0503020204020204" pitchFamily="34" charset="-122"/>
                    <a:ea typeface="微软雅黑" panose="020B0503020204020204" pitchFamily="34" charset="-122"/>
                  </a:rPr>
                  <a:t>表示单位变动成本；</a:t>
                </a:r>
                <a:r>
                  <a:rPr lang="en-US" altLang="zh-CN" sz="2000" b="0" dirty="0">
                    <a:latin typeface="微软雅黑" panose="020B0503020204020204" pitchFamily="34" charset="-122"/>
                    <a:ea typeface="微软雅黑" panose="020B0503020204020204" pitchFamily="34" charset="-122"/>
                  </a:rPr>
                  <a:t>F</a:t>
                </a:r>
                <a:r>
                  <a:rPr lang="zh-CN" altLang="en-US" sz="2000" b="0" dirty="0">
                    <a:latin typeface="微软雅黑" panose="020B0503020204020204" pitchFamily="34" charset="-122"/>
                    <a:ea typeface="微软雅黑" panose="020B0503020204020204" pitchFamily="34" charset="-122"/>
                  </a:rPr>
                  <a:t>表示固定成本总额；</a:t>
                </a:r>
                <a:r>
                  <a:rPr lang="en-US" altLang="zh-CN" sz="2000" b="0" dirty="0">
                    <a:latin typeface="微软雅黑" panose="020B0503020204020204" pitchFamily="34" charset="-122"/>
                    <a:ea typeface="微软雅黑" panose="020B0503020204020204" pitchFamily="34" charset="-122"/>
                  </a:rPr>
                  <a:t>M</a:t>
                </a:r>
                <a:r>
                  <a:rPr lang="zh-CN" altLang="en-US" sz="2000" b="0" dirty="0">
                    <a:latin typeface="微软雅黑" panose="020B0503020204020204" pitchFamily="34" charset="-122"/>
                    <a:ea typeface="微软雅黑" panose="020B0503020204020204" pitchFamily="34" charset="-122"/>
                  </a:rPr>
                  <a:t>表示边际贡献</a:t>
                </a:r>
                <a:r>
                  <a:rPr lang="zh-CN" altLang="zh-CN" sz="2000" b="0" dirty="0" smtClean="0">
                    <a:latin typeface="微软雅黑" panose="020B0503020204020204" pitchFamily="34" charset="-122"/>
                    <a:ea typeface="微软雅黑" panose="020B0503020204020204" pitchFamily="34" charset="-122"/>
                  </a:rPr>
                  <a:t>。</a:t>
                </a:r>
                <a:endParaRPr lang="zh-CN" altLang="zh-CN" sz="2000" b="0" dirty="0">
                  <a:latin typeface="微软雅黑" panose="020B0503020204020204" pitchFamily="34" charset="-122"/>
                  <a:ea typeface="微软雅黑" panose="020B0503020204020204" pitchFamily="34" charset="-122"/>
                </a:endParaRPr>
              </a:p>
            </p:txBody>
          </p:sp>
        </mc:Choice>
        <mc:Fallback xmlns="">
          <p:sp>
            <p:nvSpPr>
              <p:cNvPr id="931844" name="Rectangle 4"/>
              <p:cNvSpPr>
                <a:spLocks noRot="1" noChangeAspect="1" noMove="1" noResize="1" noEditPoints="1" noAdjustHandles="1" noChangeArrowheads="1" noChangeShapeType="1" noTextEdit="1"/>
              </p:cNvSpPr>
              <p:nvPr/>
            </p:nvSpPr>
            <p:spPr bwMode="auto">
              <a:xfrm>
                <a:off x="192910" y="1534807"/>
                <a:ext cx="8771578" cy="2308324"/>
              </a:xfrm>
              <a:prstGeom prst="rect">
                <a:avLst/>
              </a:prstGeom>
              <a:blipFill>
                <a:blip r:embed="rId2"/>
                <a:stretch>
                  <a:fillRect l="-764" r="-695" b="-3175"/>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noFill/>
                  </a:rPr>
                  <a:t> </a:t>
                </a:r>
              </a:p>
            </p:txBody>
          </p:sp>
        </mc:Fallback>
      </mc:AlternateContent>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931843">
                                            <p:txEl>
                                              <p:pRg st="0" end="0"/>
                                            </p:txEl>
                                          </p:spTgt>
                                        </p:tgtEl>
                                        <p:attrNameLst>
                                          <p:attrName>style.visibility</p:attrName>
                                        </p:attrNameLst>
                                      </p:cBhvr>
                                      <p:to>
                                        <p:strVal val="visible"/>
                                      </p:to>
                                    </p:set>
                                    <p:animEffect transition="in" filter="wipe(left)">
                                      <p:cBhvr>
                                        <p:cTn id="7" dur="1000"/>
                                        <p:tgtEl>
                                          <p:spTgt spid="93184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93184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1843" grpId="0" build="p"/>
      <p:bldP spid="931844"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3895" name="Rectangle 7"/>
          <p:cNvSpPr>
            <a:spLocks noChangeArrowheads="1"/>
          </p:cNvSpPr>
          <p:nvPr/>
        </p:nvSpPr>
        <p:spPr bwMode="auto">
          <a:xfrm>
            <a:off x="179388" y="1329928"/>
            <a:ext cx="8713092"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1" hangingPunct="1">
              <a:lnSpc>
                <a:spcPct val="130000"/>
              </a:lnSpc>
              <a:spcBef>
                <a:spcPct val="10000"/>
              </a:spcBef>
              <a:spcAft>
                <a:spcPct val="10000"/>
              </a:spcAft>
            </a:pPr>
            <a:r>
              <a:rPr kumimoji="1" lang="zh-CN" altLang="en-US" sz="2000" dirty="0" smtClean="0">
                <a:solidFill>
                  <a:srgbClr val="FF0000"/>
                </a:solidFill>
                <a:latin typeface="微软雅黑" panose="020B0503020204020204" pitchFamily="34" charset="-122"/>
                <a:ea typeface="微软雅黑" panose="020B0503020204020204" pitchFamily="34" charset="-122"/>
              </a:rPr>
              <a:t>      经营</a:t>
            </a:r>
            <a:r>
              <a:rPr kumimoji="1" lang="zh-CN" altLang="en-US" sz="2000" dirty="0">
                <a:solidFill>
                  <a:srgbClr val="FF0000"/>
                </a:solidFill>
                <a:latin typeface="微软雅黑" panose="020B0503020204020204" pitchFamily="34" charset="-122"/>
                <a:ea typeface="微软雅黑" panose="020B0503020204020204" pitchFamily="34" charset="-122"/>
              </a:rPr>
              <a:t>杠杆系数</a:t>
            </a:r>
            <a:r>
              <a:rPr kumimoji="1" lang="zh-CN" altLang="en-US" sz="2000" b="0" dirty="0">
                <a:latin typeface="微软雅黑" panose="020B0503020204020204" pitchFamily="34" charset="-122"/>
                <a:ea typeface="微软雅黑" panose="020B0503020204020204" pitchFamily="34" charset="-122"/>
              </a:rPr>
              <a:t>是指企业息税前利润的变动率与产销业务量变动率的比值</a:t>
            </a:r>
            <a:r>
              <a:rPr kumimoji="1" lang="zh-CN" altLang="en-US" sz="2000" b="0" dirty="0" smtClean="0">
                <a:latin typeface="微软雅黑" panose="020B0503020204020204" pitchFamily="34" charset="-122"/>
                <a:ea typeface="微软雅黑" panose="020B0503020204020204" pitchFamily="34" charset="-122"/>
              </a:rPr>
              <a:t>。</a:t>
            </a:r>
            <a:endParaRPr kumimoji="1" lang="en-US" altLang="zh-CN" sz="2000" b="0" dirty="0" smtClean="0">
              <a:latin typeface="微软雅黑" panose="020B0503020204020204" pitchFamily="34" charset="-122"/>
              <a:ea typeface="微软雅黑" panose="020B0503020204020204" pitchFamily="34" charset="-122"/>
            </a:endParaRPr>
          </a:p>
          <a:p>
            <a:pPr eaLnBrk="1" hangingPunct="1">
              <a:lnSpc>
                <a:spcPct val="130000"/>
              </a:lnSpc>
              <a:spcBef>
                <a:spcPct val="10000"/>
              </a:spcBef>
              <a:spcAft>
                <a:spcPct val="10000"/>
              </a:spcAft>
            </a:pPr>
            <a:r>
              <a:rPr kumimoji="1" lang="zh-CN" altLang="en-US" sz="2000" b="0" dirty="0" smtClean="0">
                <a:latin typeface="微软雅黑" panose="020B0503020204020204" pitchFamily="34" charset="-122"/>
                <a:ea typeface="微软雅黑" panose="020B0503020204020204" pitchFamily="34" charset="-122"/>
              </a:rPr>
              <a:t>其</a:t>
            </a:r>
            <a:r>
              <a:rPr kumimoji="1" lang="zh-CN" altLang="en-US" sz="2000" dirty="0" smtClean="0">
                <a:latin typeface="微软雅黑" panose="020B0503020204020204" pitchFamily="34" charset="-122"/>
                <a:ea typeface="微软雅黑" panose="020B0503020204020204" pitchFamily="34" charset="-122"/>
              </a:rPr>
              <a:t>理论计算</a:t>
            </a:r>
            <a:r>
              <a:rPr kumimoji="1" lang="zh-CN" altLang="en-US" sz="2000" dirty="0">
                <a:latin typeface="微软雅黑" panose="020B0503020204020204" pitchFamily="34" charset="-122"/>
                <a:ea typeface="微软雅黑" panose="020B0503020204020204" pitchFamily="34" charset="-122"/>
              </a:rPr>
              <a:t>公式</a:t>
            </a:r>
            <a:r>
              <a:rPr kumimoji="1" lang="zh-CN" altLang="en-US" sz="2000" b="0" dirty="0">
                <a:latin typeface="微软雅黑" panose="020B0503020204020204" pitchFamily="34" charset="-122"/>
                <a:ea typeface="微软雅黑" panose="020B0503020204020204" pitchFamily="34" charset="-122"/>
              </a:rPr>
              <a:t>如下：</a:t>
            </a:r>
          </a:p>
        </p:txBody>
      </p:sp>
      <p:sp>
        <p:nvSpPr>
          <p:cNvPr id="20487" name="Rectangle 18"/>
          <p:cNvSpPr>
            <a:spLocks noChangeArrowheads="1"/>
          </p:cNvSpPr>
          <p:nvPr/>
        </p:nvSpPr>
        <p:spPr bwMode="auto">
          <a:xfrm>
            <a:off x="0" y="2180184"/>
            <a:ext cx="18473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pPr eaLnBrk="1" hangingPunct="1"/>
            <a:endParaRPr lang="zh-CN" altLang="en-US"/>
          </a:p>
        </p:txBody>
      </p:sp>
      <p:sp>
        <p:nvSpPr>
          <p:cNvPr id="12" name="Rectangle 3"/>
          <p:cNvSpPr txBox="1">
            <a:spLocks noChangeArrowheads="1"/>
          </p:cNvSpPr>
          <p:nvPr/>
        </p:nvSpPr>
        <p:spPr bwMode="gray">
          <a:xfrm>
            <a:off x="147936" y="717030"/>
            <a:ext cx="7878762" cy="432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l" rtl="0" eaLnBrk="0" fontAlgn="base" hangingPunct="0">
              <a:lnSpc>
                <a:spcPct val="130000"/>
              </a:lnSpc>
              <a:spcBef>
                <a:spcPct val="10000"/>
              </a:spcBef>
              <a:spcAft>
                <a:spcPct val="10000"/>
              </a:spcAft>
              <a:buClr>
                <a:schemeClr val="tx2"/>
              </a:buClr>
              <a:buFont typeface="Wingdings" pitchFamily="2" charset="2"/>
              <a:defRPr sz="2800" b="1">
                <a:solidFill>
                  <a:schemeClr val="tx1"/>
                </a:solidFill>
                <a:latin typeface="+mn-lt"/>
                <a:ea typeface="+mn-ea"/>
                <a:cs typeface="+mn-cs"/>
              </a:defRPr>
            </a:lvl1pPr>
            <a:lvl2pPr marL="828675" indent="-285750" algn="l" rtl="0" eaLnBrk="0" fontAlgn="base" hangingPunct="0">
              <a:spcBef>
                <a:spcPct val="20000"/>
              </a:spcBef>
              <a:spcAft>
                <a:spcPct val="0"/>
              </a:spcAft>
              <a:buClr>
                <a:schemeClr val="accent1"/>
              </a:buClr>
              <a:buFont typeface="Wingdings" pitchFamily="2" charset="2"/>
              <a:buChar char="§"/>
              <a:defRPr sz="2200">
                <a:solidFill>
                  <a:schemeClr val="tx1"/>
                </a:solidFill>
                <a:latin typeface="Arial" pitchFamily="34" charset="0"/>
                <a:ea typeface="+mn-ea"/>
              </a:defRPr>
            </a:lvl2pPr>
            <a:lvl3pPr marL="1236663" indent="-228600" algn="l" rtl="0" eaLnBrk="0" fontAlgn="base" hangingPunct="0">
              <a:spcBef>
                <a:spcPct val="20000"/>
              </a:spcBef>
              <a:spcAft>
                <a:spcPct val="0"/>
              </a:spcAft>
              <a:buClr>
                <a:schemeClr val="accent2"/>
              </a:buClr>
              <a:buChar char="•"/>
              <a:defRPr>
                <a:solidFill>
                  <a:schemeClr val="tx1"/>
                </a:solidFill>
                <a:latin typeface="Arial" pitchFamily="34" charset="0"/>
                <a:ea typeface="+mn-ea"/>
              </a:defRPr>
            </a:lvl3pPr>
            <a:lvl4pPr marL="1644650" indent="-228600" algn="l" rtl="0" eaLnBrk="0" fontAlgn="base" hangingPunct="0">
              <a:spcBef>
                <a:spcPct val="20000"/>
              </a:spcBef>
              <a:spcAft>
                <a:spcPct val="0"/>
              </a:spcAft>
              <a:buChar char="–"/>
              <a:defRPr sz="1600">
                <a:solidFill>
                  <a:schemeClr val="tx1"/>
                </a:solidFill>
                <a:latin typeface="Arial" pitchFamily="34" charset="0"/>
                <a:ea typeface="+mn-ea"/>
              </a:defRPr>
            </a:lvl4pPr>
            <a:lvl5pPr marL="2057400" indent="-228600" algn="l" rtl="0" eaLnBrk="0" fontAlgn="base" hangingPunct="0">
              <a:spcBef>
                <a:spcPct val="20000"/>
              </a:spcBef>
              <a:spcAft>
                <a:spcPct val="0"/>
              </a:spcAft>
              <a:buChar char="»"/>
              <a:defRPr sz="2000">
                <a:solidFill>
                  <a:schemeClr val="tx1"/>
                </a:solidFill>
                <a:latin typeface="Arial" pitchFamily="34" charset="0"/>
                <a:ea typeface="+mn-ea"/>
              </a:defRPr>
            </a:lvl5pPr>
            <a:lvl6pPr marL="2514600" indent="-228600" algn="l" rtl="0" fontAlgn="base">
              <a:spcBef>
                <a:spcPct val="20000"/>
              </a:spcBef>
              <a:spcAft>
                <a:spcPct val="0"/>
              </a:spcAft>
              <a:buChar char="»"/>
              <a:defRPr sz="2000">
                <a:solidFill>
                  <a:schemeClr val="tx1"/>
                </a:solidFill>
                <a:latin typeface="Arial" pitchFamily="34" charset="0"/>
                <a:ea typeface="+mn-ea"/>
              </a:defRPr>
            </a:lvl6pPr>
            <a:lvl7pPr marL="2971800" indent="-228600" algn="l" rtl="0" fontAlgn="base">
              <a:spcBef>
                <a:spcPct val="20000"/>
              </a:spcBef>
              <a:spcAft>
                <a:spcPct val="0"/>
              </a:spcAft>
              <a:buChar char="»"/>
              <a:defRPr sz="2000">
                <a:solidFill>
                  <a:schemeClr val="tx1"/>
                </a:solidFill>
                <a:latin typeface="Arial" pitchFamily="34" charset="0"/>
                <a:ea typeface="+mn-ea"/>
              </a:defRPr>
            </a:lvl7pPr>
            <a:lvl8pPr marL="3429000" indent="-228600" algn="l" rtl="0" fontAlgn="base">
              <a:spcBef>
                <a:spcPct val="20000"/>
              </a:spcBef>
              <a:spcAft>
                <a:spcPct val="0"/>
              </a:spcAft>
              <a:buChar char="»"/>
              <a:defRPr sz="2000">
                <a:solidFill>
                  <a:schemeClr val="tx1"/>
                </a:solidFill>
                <a:latin typeface="Arial" pitchFamily="34" charset="0"/>
                <a:ea typeface="+mn-ea"/>
              </a:defRPr>
            </a:lvl8pPr>
            <a:lvl9pPr marL="3886200" indent="-228600" algn="l" rtl="0" fontAlgn="base">
              <a:spcBef>
                <a:spcPct val="20000"/>
              </a:spcBef>
              <a:spcAft>
                <a:spcPct val="0"/>
              </a:spcAft>
              <a:buChar char="»"/>
              <a:defRPr sz="2000">
                <a:solidFill>
                  <a:schemeClr val="tx1"/>
                </a:solidFill>
                <a:latin typeface="Arial" pitchFamily="34" charset="0"/>
                <a:ea typeface="+mn-ea"/>
              </a:defRPr>
            </a:lvl9pPr>
          </a:lstStyle>
          <a:p>
            <a:pPr eaLnBrk="1" hangingPunct="1">
              <a:spcBef>
                <a:spcPct val="0"/>
              </a:spcBef>
              <a:spcAft>
                <a:spcPct val="0"/>
              </a:spcAft>
            </a:pPr>
            <a:r>
              <a:rPr lang="zh-CN" altLang="en-US" dirty="0">
                <a:solidFill>
                  <a:srgbClr val="0000FF"/>
                </a:solidFill>
                <a:latin typeface="+mj-lt"/>
                <a:ea typeface="+mj-ea"/>
                <a:cs typeface="+mj-cs"/>
              </a:rPr>
              <a:t>（二）经营杠杆系数</a:t>
            </a:r>
          </a:p>
        </p:txBody>
      </p:sp>
      <p:sp>
        <p:nvSpPr>
          <p:cNvPr id="13" name="Rectangle 2"/>
          <p:cNvSpPr>
            <a:spLocks noGrp="1" noChangeArrowheads="1"/>
          </p:cNvSpPr>
          <p:nvPr>
            <p:ph type="title"/>
          </p:nvPr>
        </p:nvSpPr>
        <p:spPr>
          <a:xfrm>
            <a:off x="2590801" y="83344"/>
            <a:ext cx="6373813" cy="602456"/>
          </a:xfrm>
        </p:spPr>
        <p:txBody>
          <a:bodyPr/>
          <a:lstStyle/>
          <a:p>
            <a:pPr eaLnBrk="1" hangingPunct="1"/>
            <a:r>
              <a:rPr lang="zh-CN" altLang="en-US" dirty="0">
                <a:latin typeface="隶书" pitchFamily="49" charset="-122"/>
              </a:rPr>
              <a:t>一、经营杠杆效应</a:t>
            </a:r>
          </a:p>
        </p:txBody>
      </p:sp>
      <p:sp>
        <p:nvSpPr>
          <p:cNvPr id="5" name="TextBox 4"/>
          <p:cNvSpPr txBox="1"/>
          <p:nvPr/>
        </p:nvSpPr>
        <p:spPr>
          <a:xfrm>
            <a:off x="323528" y="3101396"/>
            <a:ext cx="8136903" cy="707886"/>
          </a:xfrm>
          <a:prstGeom prst="rect">
            <a:avLst/>
          </a:prstGeom>
          <a:noFill/>
        </p:spPr>
        <p:txBody>
          <a:bodyPr wrap="square" rtlCol="0">
            <a:spAutoFit/>
          </a:bodyPr>
          <a:lstStyle/>
          <a:p>
            <a:pPr algn="just"/>
            <a:r>
              <a:rPr kumimoji="1" lang="zh-CN" altLang="en-US" sz="2000" b="0" dirty="0">
                <a:latin typeface="微软雅黑" panose="020B0503020204020204" pitchFamily="34" charset="-122"/>
                <a:ea typeface="微软雅黑" panose="020B0503020204020204" pitchFamily="34" charset="-122"/>
              </a:rPr>
              <a:t>式中，</a:t>
            </a:r>
            <a:r>
              <a:rPr kumimoji="1" lang="en-US" altLang="zh-CN" sz="2000" b="0" dirty="0">
                <a:latin typeface="微软雅黑" panose="020B0503020204020204" pitchFamily="34" charset="-122"/>
                <a:ea typeface="微软雅黑" panose="020B0503020204020204" pitchFamily="34" charset="-122"/>
              </a:rPr>
              <a:t>DOL</a:t>
            </a:r>
            <a:r>
              <a:rPr kumimoji="1" lang="zh-CN" altLang="en-US" sz="2000" b="0" dirty="0">
                <a:latin typeface="微软雅黑" panose="020B0503020204020204" pitchFamily="34" charset="-122"/>
                <a:ea typeface="微软雅黑" panose="020B0503020204020204" pitchFamily="34" charset="-122"/>
              </a:rPr>
              <a:t>表示经营杠杆系数；△</a:t>
            </a:r>
            <a:r>
              <a:rPr kumimoji="1" lang="en-US" altLang="zh-CN" sz="2000" b="0" dirty="0">
                <a:latin typeface="微软雅黑" panose="020B0503020204020204" pitchFamily="34" charset="-122"/>
                <a:ea typeface="微软雅黑" panose="020B0503020204020204" pitchFamily="34" charset="-122"/>
              </a:rPr>
              <a:t>EBIT</a:t>
            </a:r>
            <a:r>
              <a:rPr kumimoji="1" lang="zh-CN" altLang="en-US" sz="2000" b="0" dirty="0">
                <a:latin typeface="微软雅黑" panose="020B0503020204020204" pitchFamily="34" charset="-122"/>
                <a:ea typeface="微软雅黑" panose="020B0503020204020204" pitchFamily="34" charset="-122"/>
              </a:rPr>
              <a:t>表示息税前利润的变动额；</a:t>
            </a:r>
            <a:r>
              <a:rPr kumimoji="1" lang="en-US" altLang="zh-CN" sz="2000" b="0" dirty="0">
                <a:latin typeface="微软雅黑" panose="020B0503020204020204" pitchFamily="34" charset="-122"/>
                <a:ea typeface="微软雅黑" panose="020B0503020204020204" pitchFamily="34" charset="-122"/>
              </a:rPr>
              <a:t>EBIT</a:t>
            </a:r>
            <a:r>
              <a:rPr kumimoji="1" lang="zh-CN" altLang="en-US" sz="2000" b="0" dirty="0">
                <a:latin typeface="微软雅黑" panose="020B0503020204020204" pitchFamily="34" charset="-122"/>
                <a:ea typeface="微软雅黑" panose="020B0503020204020204" pitchFamily="34" charset="-122"/>
              </a:rPr>
              <a:t>表示基期息税前利润；△</a:t>
            </a:r>
            <a:r>
              <a:rPr kumimoji="1" lang="en-US" altLang="zh-CN" sz="2000" b="0" dirty="0">
                <a:latin typeface="微软雅黑" panose="020B0503020204020204" pitchFamily="34" charset="-122"/>
                <a:ea typeface="微软雅黑" panose="020B0503020204020204" pitchFamily="34" charset="-122"/>
              </a:rPr>
              <a:t>S</a:t>
            </a:r>
            <a:r>
              <a:rPr kumimoji="1" lang="zh-CN" altLang="en-US" sz="2000" b="0" dirty="0">
                <a:latin typeface="微软雅黑" panose="020B0503020204020204" pitchFamily="34" charset="-122"/>
                <a:ea typeface="微软雅黑" panose="020B0503020204020204" pitchFamily="34" charset="-122"/>
              </a:rPr>
              <a:t>表示销售额的变动量；</a:t>
            </a:r>
            <a:r>
              <a:rPr kumimoji="1" lang="en-US" altLang="zh-CN" sz="2000" b="0" dirty="0">
                <a:latin typeface="微软雅黑" panose="020B0503020204020204" pitchFamily="34" charset="-122"/>
                <a:ea typeface="微软雅黑" panose="020B0503020204020204" pitchFamily="34" charset="-122"/>
              </a:rPr>
              <a:t>S</a:t>
            </a:r>
            <a:r>
              <a:rPr kumimoji="1" lang="zh-CN" altLang="en-US" sz="2000" b="0" dirty="0">
                <a:latin typeface="微软雅黑" panose="020B0503020204020204" pitchFamily="34" charset="-122"/>
                <a:ea typeface="微软雅黑" panose="020B0503020204020204" pitchFamily="34" charset="-122"/>
              </a:rPr>
              <a:t>表示基期销售额。</a:t>
            </a:r>
          </a:p>
        </p:txBody>
      </p:sp>
      <mc:AlternateContent xmlns:mc="http://schemas.openxmlformats.org/markup-compatibility/2006" xmlns:a14="http://schemas.microsoft.com/office/drawing/2010/main">
        <mc:Choice Requires="a14">
          <p:sp>
            <p:nvSpPr>
              <p:cNvPr id="3" name="矩形 2"/>
              <p:cNvSpPr/>
              <p:nvPr/>
            </p:nvSpPr>
            <p:spPr>
              <a:xfrm>
                <a:off x="2915816" y="2231243"/>
                <a:ext cx="2587568" cy="676724"/>
              </a:xfrm>
              <a:prstGeom prst="rect">
                <a:avLst/>
              </a:prstGeom>
            </p:spPr>
            <p:txBody>
              <a:bodyPr wrap="none">
                <a:spAutoFit/>
              </a:bodyPr>
              <a:lstStyle/>
              <a:p>
                <a:r>
                  <a:rPr lang="en-US" altLang="zh-CN" dirty="0">
                    <a:latin typeface="Times New Roman" panose="02020603050405020304" pitchFamily="18" charset="0"/>
                    <a:ea typeface="宋体" panose="02010600030101010101" pitchFamily="2" charset="-122"/>
                  </a:rPr>
                  <a:t>DOL</a:t>
                </a:r>
                <a:r>
                  <a:rPr lang="zh-CN" altLang="zh-CN" dirty="0">
                    <a:effectLst/>
                    <a:latin typeface="Times New Roman" panose="02020603050405020304" pitchFamily="18" charset="0"/>
                    <a:ea typeface="宋体" panose="02010600030101010101" pitchFamily="2" charset="-122"/>
                    <a:cs typeface="Times New Roman" panose="02020603050405020304" pitchFamily="18" charset="0"/>
                  </a:rPr>
                  <a:t>＝</a:t>
                </a:r>
                <a14:m>
                  <m:oMath xmlns:m="http://schemas.openxmlformats.org/officeDocument/2006/math">
                    <m:f>
                      <m:fPr>
                        <m:ctrlPr>
                          <a:rPr lang="zh-CN" altLang="zh-CN" i="1">
                            <a:latin typeface="Cambria Math" panose="02040503050406030204" pitchFamily="18" charset="0"/>
                            <a:ea typeface="Cambria Math" panose="02040503050406030204" pitchFamily="18" charset="0"/>
                            <a:cs typeface="Times New Roman" panose="02020603050405020304" pitchFamily="18" charset="0"/>
                          </a:rPr>
                        </m:ctrlPr>
                      </m:fPr>
                      <m:num>
                        <m:r>
                          <a:rPr lang="zh-CN" altLang="zh-CN">
                            <a:effectLst/>
                            <a:latin typeface="Cambria Math" panose="02040503050406030204" pitchFamily="18" charset="0"/>
                            <a:ea typeface="宋体" panose="02010600030101010101" pitchFamily="2" charset="-122"/>
                            <a:cs typeface="Times New Roman" panose="02020603050405020304" pitchFamily="18" charset="0"/>
                          </a:rPr>
                          <m:t>△</m:t>
                        </m:r>
                        <m:r>
                          <m:rPr>
                            <m:sty m:val="p"/>
                          </m:rPr>
                          <a:rPr lang="en-US" altLang="zh-CN">
                            <a:latin typeface="Cambria Math" panose="02040503050406030204" pitchFamily="18" charset="0"/>
                            <a:ea typeface="宋体" panose="02010600030101010101" pitchFamily="2" charset="-122"/>
                            <a:cs typeface="Times New Roman" panose="02020603050405020304" pitchFamily="18" charset="0"/>
                          </a:rPr>
                          <m:t>EBIT</m:t>
                        </m:r>
                        <m:r>
                          <a:rPr lang="en-US" altLang="zh-CN">
                            <a:latin typeface="Cambria Math" panose="02040503050406030204" pitchFamily="18" charset="0"/>
                            <a:ea typeface="宋体" panose="02010600030101010101" pitchFamily="2" charset="-122"/>
                            <a:cs typeface="Times New Roman" panose="02020603050405020304" pitchFamily="18" charset="0"/>
                          </a:rPr>
                          <m:t>/</m:t>
                        </m:r>
                        <m:r>
                          <m:rPr>
                            <m:sty m:val="p"/>
                          </m:rPr>
                          <a:rPr lang="en-US" altLang="zh-CN">
                            <a:latin typeface="Cambria Math" panose="02040503050406030204" pitchFamily="18" charset="0"/>
                            <a:ea typeface="宋体" panose="02010600030101010101" pitchFamily="2" charset="-122"/>
                            <a:cs typeface="Times New Roman" panose="02020603050405020304" pitchFamily="18" charset="0"/>
                          </a:rPr>
                          <m:t>EBIT</m:t>
                        </m:r>
                      </m:num>
                      <m:den>
                        <m:r>
                          <a:rPr lang="zh-CN" altLang="zh-CN">
                            <a:effectLst/>
                            <a:latin typeface="Cambria Math" panose="02040503050406030204" pitchFamily="18" charset="0"/>
                            <a:ea typeface="宋体" panose="02010600030101010101" pitchFamily="2" charset="-122"/>
                            <a:cs typeface="Times New Roman" panose="02020603050405020304" pitchFamily="18" charset="0"/>
                          </a:rPr>
                          <m:t>△</m:t>
                        </m:r>
                        <m:r>
                          <m:rPr>
                            <m:sty m:val="p"/>
                          </m:rPr>
                          <a:rPr lang="en-US" altLang="zh-CN">
                            <a:latin typeface="Cambria Math" panose="02040503050406030204" pitchFamily="18" charset="0"/>
                            <a:ea typeface="宋体" panose="02010600030101010101" pitchFamily="2" charset="-122"/>
                            <a:cs typeface="Times New Roman" panose="02020603050405020304" pitchFamily="18" charset="0"/>
                          </a:rPr>
                          <m:t>S</m:t>
                        </m:r>
                        <m:r>
                          <a:rPr lang="en-US" altLang="zh-CN">
                            <a:latin typeface="Cambria Math" panose="02040503050406030204" pitchFamily="18" charset="0"/>
                            <a:ea typeface="宋体" panose="02010600030101010101" pitchFamily="2" charset="-122"/>
                            <a:cs typeface="Times New Roman" panose="02020603050405020304" pitchFamily="18" charset="0"/>
                          </a:rPr>
                          <m:t>/</m:t>
                        </m:r>
                        <m:r>
                          <m:rPr>
                            <m:sty m:val="p"/>
                          </m:rPr>
                          <a:rPr lang="en-US" altLang="zh-CN">
                            <a:latin typeface="Cambria Math" panose="02040503050406030204" pitchFamily="18" charset="0"/>
                            <a:ea typeface="宋体" panose="02010600030101010101" pitchFamily="2" charset="-122"/>
                            <a:cs typeface="Times New Roman" panose="02020603050405020304" pitchFamily="18" charset="0"/>
                          </a:rPr>
                          <m:t>S</m:t>
                        </m:r>
                      </m:den>
                    </m:f>
                  </m:oMath>
                </a14:m>
                <a:r>
                  <a:rPr lang="en-US" altLang="zh-CN" dirty="0">
                    <a:latin typeface="Times New Roman" panose="02020603050405020304" pitchFamily="18" charset="0"/>
                    <a:ea typeface="宋体" panose="02010600030101010101" pitchFamily="2" charset="-122"/>
                  </a:rPr>
                  <a:t> </a:t>
                </a:r>
                <a:endParaRPr lang="zh-CN" altLang="en-US" dirty="0"/>
              </a:p>
            </p:txBody>
          </p:sp>
        </mc:Choice>
        <mc:Fallback xmlns="">
          <p:sp>
            <p:nvSpPr>
              <p:cNvPr id="3" name="矩形 2"/>
              <p:cNvSpPr>
                <a:spLocks noRot="1" noChangeAspect="1" noMove="1" noResize="1" noEditPoints="1" noAdjustHandles="1" noChangeArrowheads="1" noChangeShapeType="1" noTextEdit="1"/>
              </p:cNvSpPr>
              <p:nvPr/>
            </p:nvSpPr>
            <p:spPr>
              <a:xfrm>
                <a:off x="2915816" y="2231243"/>
                <a:ext cx="2587568" cy="676724"/>
              </a:xfrm>
              <a:prstGeom prst="rect">
                <a:avLst/>
              </a:prstGeom>
              <a:blipFill>
                <a:blip r:embed="rId2"/>
                <a:stretch>
                  <a:fillRect l="-3529" b="-901"/>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81404647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3389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2" presetClass="entr" presetSubtype="8" fill="hold" grpId="0" nodeType="clickEffect">
                                  <p:stCondLst>
                                    <p:cond delay="0"/>
                                  </p:stCondLst>
                                  <p:childTnLst>
                                    <p:set>
                                      <p:cBhvr>
                                        <p:cTn id="10" dur="1" fill="hold">
                                          <p:stCondLst>
                                            <p:cond delay="0"/>
                                          </p:stCondLst>
                                        </p:cTn>
                                        <p:tgtEl>
                                          <p:spTgt spid="12">
                                            <p:txEl>
                                              <p:pRg st="0" end="0"/>
                                            </p:txEl>
                                          </p:spTgt>
                                        </p:tgtEl>
                                        <p:attrNameLst>
                                          <p:attrName>style.visibility</p:attrName>
                                        </p:attrNameLst>
                                      </p:cBhvr>
                                      <p:to>
                                        <p:strVal val="visible"/>
                                      </p:to>
                                    </p:set>
                                    <p:animEffect transition="in" filter="wipe(left)">
                                      <p:cBhvr>
                                        <p:cTn id="11" dur="1000"/>
                                        <p:tgtEl>
                                          <p:spTgt spid="1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3895" grpId="0"/>
      <p:bldP spid="12" grpId="0" build="p"/>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3897" name="Rectangle 9"/>
          <p:cNvSpPr>
            <a:spLocks noChangeArrowheads="1"/>
          </p:cNvSpPr>
          <p:nvPr/>
        </p:nvSpPr>
        <p:spPr bwMode="auto">
          <a:xfrm>
            <a:off x="395536" y="1501864"/>
            <a:ext cx="1980029" cy="400110"/>
          </a:xfrm>
          <a:prstGeom prst="rect">
            <a:avLst/>
          </a:prstGeom>
          <a:noFill/>
          <a:ln w="9525">
            <a:noFill/>
            <a:miter lim="800000"/>
            <a:headEnd/>
            <a:tailEnd/>
          </a:ln>
          <a:effectLst/>
        </p:spPr>
        <p:txBody>
          <a:bodyPr wrap="none">
            <a:spAutoFit/>
          </a:bodyPr>
          <a:lstStyle/>
          <a:p>
            <a:pPr eaLnBrk="1" hangingPunct="1">
              <a:defRPr/>
            </a:pPr>
            <a:r>
              <a:rPr kumimoji="1" lang="zh-CN" altLang="en-US" sz="2000" dirty="0" smtClean="0">
                <a:latin typeface="微软雅黑" panose="020B0503020204020204" pitchFamily="34" charset="-122"/>
                <a:ea typeface="微软雅黑" panose="020B0503020204020204" pitchFamily="34" charset="-122"/>
              </a:rPr>
              <a:t>简化</a:t>
            </a:r>
            <a:r>
              <a:rPr kumimoji="1" lang="zh-CN" altLang="en-US" sz="2000" dirty="0">
                <a:latin typeface="微软雅黑" panose="020B0503020204020204" pitchFamily="34" charset="-122"/>
                <a:ea typeface="微软雅黑" panose="020B0503020204020204" pitchFamily="34" charset="-122"/>
              </a:rPr>
              <a:t>计算公式：</a:t>
            </a:r>
          </a:p>
        </p:txBody>
      </p:sp>
      <p:sp>
        <p:nvSpPr>
          <p:cNvPr id="20487" name="Rectangle 18"/>
          <p:cNvSpPr>
            <a:spLocks noChangeArrowheads="1"/>
          </p:cNvSpPr>
          <p:nvPr/>
        </p:nvSpPr>
        <p:spPr bwMode="auto">
          <a:xfrm>
            <a:off x="0" y="2180184"/>
            <a:ext cx="18473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pPr eaLnBrk="1" hangingPunct="1"/>
            <a:endParaRPr lang="zh-CN" altLang="en-US"/>
          </a:p>
        </p:txBody>
      </p:sp>
      <p:sp>
        <p:nvSpPr>
          <p:cNvPr id="12" name="Rectangle 3"/>
          <p:cNvSpPr txBox="1">
            <a:spLocks noChangeArrowheads="1"/>
          </p:cNvSpPr>
          <p:nvPr/>
        </p:nvSpPr>
        <p:spPr bwMode="gray">
          <a:xfrm>
            <a:off x="147935" y="791458"/>
            <a:ext cx="7878762" cy="432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l" rtl="0" eaLnBrk="0" fontAlgn="base" hangingPunct="0">
              <a:lnSpc>
                <a:spcPct val="130000"/>
              </a:lnSpc>
              <a:spcBef>
                <a:spcPct val="10000"/>
              </a:spcBef>
              <a:spcAft>
                <a:spcPct val="10000"/>
              </a:spcAft>
              <a:buClr>
                <a:schemeClr val="tx2"/>
              </a:buClr>
              <a:buFont typeface="Wingdings" pitchFamily="2" charset="2"/>
              <a:defRPr sz="2800" b="1">
                <a:solidFill>
                  <a:schemeClr val="tx1"/>
                </a:solidFill>
                <a:latin typeface="+mn-lt"/>
                <a:ea typeface="+mn-ea"/>
                <a:cs typeface="+mn-cs"/>
              </a:defRPr>
            </a:lvl1pPr>
            <a:lvl2pPr marL="828675" indent="-285750" algn="l" rtl="0" eaLnBrk="0" fontAlgn="base" hangingPunct="0">
              <a:spcBef>
                <a:spcPct val="20000"/>
              </a:spcBef>
              <a:spcAft>
                <a:spcPct val="0"/>
              </a:spcAft>
              <a:buClr>
                <a:schemeClr val="accent1"/>
              </a:buClr>
              <a:buFont typeface="Wingdings" pitchFamily="2" charset="2"/>
              <a:buChar char="§"/>
              <a:defRPr sz="2200">
                <a:solidFill>
                  <a:schemeClr val="tx1"/>
                </a:solidFill>
                <a:latin typeface="Arial" pitchFamily="34" charset="0"/>
                <a:ea typeface="+mn-ea"/>
              </a:defRPr>
            </a:lvl2pPr>
            <a:lvl3pPr marL="1236663" indent="-228600" algn="l" rtl="0" eaLnBrk="0" fontAlgn="base" hangingPunct="0">
              <a:spcBef>
                <a:spcPct val="20000"/>
              </a:spcBef>
              <a:spcAft>
                <a:spcPct val="0"/>
              </a:spcAft>
              <a:buClr>
                <a:schemeClr val="accent2"/>
              </a:buClr>
              <a:buChar char="•"/>
              <a:defRPr>
                <a:solidFill>
                  <a:schemeClr val="tx1"/>
                </a:solidFill>
                <a:latin typeface="Arial" pitchFamily="34" charset="0"/>
                <a:ea typeface="+mn-ea"/>
              </a:defRPr>
            </a:lvl3pPr>
            <a:lvl4pPr marL="1644650" indent="-228600" algn="l" rtl="0" eaLnBrk="0" fontAlgn="base" hangingPunct="0">
              <a:spcBef>
                <a:spcPct val="20000"/>
              </a:spcBef>
              <a:spcAft>
                <a:spcPct val="0"/>
              </a:spcAft>
              <a:buChar char="–"/>
              <a:defRPr sz="1600">
                <a:solidFill>
                  <a:schemeClr val="tx1"/>
                </a:solidFill>
                <a:latin typeface="Arial" pitchFamily="34" charset="0"/>
                <a:ea typeface="+mn-ea"/>
              </a:defRPr>
            </a:lvl4pPr>
            <a:lvl5pPr marL="2057400" indent="-228600" algn="l" rtl="0" eaLnBrk="0" fontAlgn="base" hangingPunct="0">
              <a:spcBef>
                <a:spcPct val="20000"/>
              </a:spcBef>
              <a:spcAft>
                <a:spcPct val="0"/>
              </a:spcAft>
              <a:buChar char="»"/>
              <a:defRPr sz="2000">
                <a:solidFill>
                  <a:schemeClr val="tx1"/>
                </a:solidFill>
                <a:latin typeface="Arial" pitchFamily="34" charset="0"/>
                <a:ea typeface="+mn-ea"/>
              </a:defRPr>
            </a:lvl5pPr>
            <a:lvl6pPr marL="2514600" indent="-228600" algn="l" rtl="0" fontAlgn="base">
              <a:spcBef>
                <a:spcPct val="20000"/>
              </a:spcBef>
              <a:spcAft>
                <a:spcPct val="0"/>
              </a:spcAft>
              <a:buChar char="»"/>
              <a:defRPr sz="2000">
                <a:solidFill>
                  <a:schemeClr val="tx1"/>
                </a:solidFill>
                <a:latin typeface="Arial" pitchFamily="34" charset="0"/>
                <a:ea typeface="+mn-ea"/>
              </a:defRPr>
            </a:lvl6pPr>
            <a:lvl7pPr marL="2971800" indent="-228600" algn="l" rtl="0" fontAlgn="base">
              <a:spcBef>
                <a:spcPct val="20000"/>
              </a:spcBef>
              <a:spcAft>
                <a:spcPct val="0"/>
              </a:spcAft>
              <a:buChar char="»"/>
              <a:defRPr sz="2000">
                <a:solidFill>
                  <a:schemeClr val="tx1"/>
                </a:solidFill>
                <a:latin typeface="Arial" pitchFamily="34" charset="0"/>
                <a:ea typeface="+mn-ea"/>
              </a:defRPr>
            </a:lvl7pPr>
            <a:lvl8pPr marL="3429000" indent="-228600" algn="l" rtl="0" fontAlgn="base">
              <a:spcBef>
                <a:spcPct val="20000"/>
              </a:spcBef>
              <a:spcAft>
                <a:spcPct val="0"/>
              </a:spcAft>
              <a:buChar char="»"/>
              <a:defRPr sz="2000">
                <a:solidFill>
                  <a:schemeClr val="tx1"/>
                </a:solidFill>
                <a:latin typeface="Arial" pitchFamily="34" charset="0"/>
                <a:ea typeface="+mn-ea"/>
              </a:defRPr>
            </a:lvl8pPr>
            <a:lvl9pPr marL="3886200" indent="-228600" algn="l" rtl="0" fontAlgn="base">
              <a:spcBef>
                <a:spcPct val="20000"/>
              </a:spcBef>
              <a:spcAft>
                <a:spcPct val="0"/>
              </a:spcAft>
              <a:buChar char="»"/>
              <a:defRPr sz="2000">
                <a:solidFill>
                  <a:schemeClr val="tx1"/>
                </a:solidFill>
                <a:latin typeface="Arial" pitchFamily="34" charset="0"/>
                <a:ea typeface="+mn-ea"/>
              </a:defRPr>
            </a:lvl9pPr>
          </a:lstStyle>
          <a:p>
            <a:pPr eaLnBrk="1" hangingPunct="1">
              <a:spcBef>
                <a:spcPct val="0"/>
              </a:spcBef>
              <a:spcAft>
                <a:spcPct val="0"/>
              </a:spcAft>
            </a:pPr>
            <a:r>
              <a:rPr lang="zh-CN" altLang="en-US" dirty="0">
                <a:solidFill>
                  <a:srgbClr val="0000FF"/>
                </a:solidFill>
                <a:latin typeface="+mj-lt"/>
                <a:ea typeface="+mj-ea"/>
                <a:cs typeface="+mj-cs"/>
              </a:rPr>
              <a:t>（二）经营杠杆系数</a:t>
            </a:r>
          </a:p>
        </p:txBody>
      </p:sp>
      <p:sp>
        <p:nvSpPr>
          <p:cNvPr id="13" name="Rectangle 2"/>
          <p:cNvSpPr>
            <a:spLocks noGrp="1" noChangeArrowheads="1"/>
          </p:cNvSpPr>
          <p:nvPr>
            <p:ph type="title"/>
          </p:nvPr>
        </p:nvSpPr>
        <p:spPr>
          <a:xfrm>
            <a:off x="2590801" y="83344"/>
            <a:ext cx="6373813" cy="602456"/>
          </a:xfrm>
        </p:spPr>
        <p:txBody>
          <a:bodyPr/>
          <a:lstStyle/>
          <a:p>
            <a:pPr eaLnBrk="1" hangingPunct="1"/>
            <a:r>
              <a:rPr lang="zh-CN" altLang="en-US" dirty="0">
                <a:latin typeface="隶书" pitchFamily="49" charset="-122"/>
              </a:rPr>
              <a:t>一、经营杠杆效应</a:t>
            </a:r>
          </a:p>
        </p:txBody>
      </p:sp>
      <mc:AlternateContent xmlns:mc="http://schemas.openxmlformats.org/markup-compatibility/2006" xmlns:a14="http://schemas.microsoft.com/office/drawing/2010/main">
        <mc:Choice Requires="a14">
          <p:sp>
            <p:nvSpPr>
              <p:cNvPr id="2" name="矩形 1"/>
              <p:cNvSpPr/>
              <p:nvPr/>
            </p:nvSpPr>
            <p:spPr>
              <a:xfrm>
                <a:off x="2143099" y="1943975"/>
                <a:ext cx="3888433" cy="991618"/>
              </a:xfrm>
              <a:prstGeom prst="rect">
                <a:avLst/>
              </a:prstGeom>
            </p:spPr>
            <p:txBody>
              <a:bodyPr wrap="square">
                <a:spAutoFit/>
              </a:bodyPr>
              <a:lstStyle/>
              <a:p>
                <a:pPr indent="266700">
                  <a:spcAft>
                    <a:spcPts val="0"/>
                  </a:spcAft>
                </a:pPr>
                <a:r>
                  <a:rPr lang="en-US" altLang="zh-CN" kern="100" dirty="0">
                    <a:latin typeface="Times New Roman" panose="02020603050405020304" pitchFamily="18" charset="0"/>
                    <a:ea typeface="宋体" panose="02010600030101010101" pitchFamily="2" charset="-122"/>
                    <a:cs typeface="Times New Roman" panose="02020603050405020304" pitchFamily="18" charset="0"/>
                  </a:rPr>
                  <a:t>DOL</a:t>
                </a:r>
                <a:r>
                  <a:rPr lang="zh-CN" altLang="zh-CN" kern="100" dirty="0">
                    <a:effectLst/>
                    <a:latin typeface="Times New Roman" panose="02020603050405020304" pitchFamily="18" charset="0"/>
                    <a:ea typeface="宋体" panose="02010600030101010101" pitchFamily="2" charset="-122"/>
                    <a:cs typeface="Times New Roman" panose="02020603050405020304" pitchFamily="18" charset="0"/>
                  </a:rPr>
                  <a:t>＝</a:t>
                </a:r>
                <a14:m>
                  <m:oMath xmlns:m="http://schemas.openxmlformats.org/officeDocument/2006/math">
                    <m:f>
                      <m:fPr>
                        <m:ctrlPr>
                          <a:rPr lang="zh-CN" altLang="zh-CN" i="1" kern="100">
                            <a:latin typeface="Cambria Math" panose="02040503050406030204" pitchFamily="18" charset="0"/>
                            <a:ea typeface="Cambria Math" panose="02040503050406030204" pitchFamily="18" charset="0"/>
                            <a:cs typeface="Times New Roman" panose="02020603050405020304" pitchFamily="18" charset="0"/>
                          </a:rPr>
                        </m:ctrlPr>
                      </m:fPr>
                      <m:num>
                        <m:r>
                          <m:rPr>
                            <m:sty m:val="p"/>
                          </m:rPr>
                          <a:rPr lang="en-US" altLang="zh-CN" kern="100">
                            <a:latin typeface="Cambria Math" panose="02040503050406030204" pitchFamily="18" charset="0"/>
                            <a:ea typeface="宋体" panose="02010600030101010101" pitchFamily="2" charset="-122"/>
                            <a:cs typeface="Times New Roman" panose="02020603050405020304" pitchFamily="18" charset="0"/>
                          </a:rPr>
                          <m:t>EBIT</m:t>
                        </m:r>
                        <m:r>
                          <a:rPr lang="en-US" altLang="zh-CN" kern="100">
                            <a:latin typeface="Cambria Math" panose="02040503050406030204" pitchFamily="18" charset="0"/>
                            <a:ea typeface="宋体" panose="02010600030101010101" pitchFamily="2" charset="-122"/>
                            <a:cs typeface="Times New Roman" panose="02020603050405020304" pitchFamily="18" charset="0"/>
                          </a:rPr>
                          <m:t>+</m:t>
                        </m:r>
                        <m:r>
                          <m:rPr>
                            <m:sty m:val="p"/>
                          </m:rPr>
                          <a:rPr lang="en-US" altLang="zh-CN" kern="100">
                            <a:latin typeface="Cambria Math" panose="02040503050406030204" pitchFamily="18" charset="0"/>
                            <a:ea typeface="宋体" panose="02010600030101010101" pitchFamily="2" charset="-122"/>
                            <a:cs typeface="Times New Roman" panose="02020603050405020304" pitchFamily="18" charset="0"/>
                          </a:rPr>
                          <m:t>F</m:t>
                        </m:r>
                      </m:num>
                      <m:den>
                        <m:r>
                          <m:rPr>
                            <m:sty m:val="p"/>
                          </m:rPr>
                          <a:rPr lang="en-US" altLang="zh-CN" kern="100">
                            <a:latin typeface="Cambria Math" panose="02040503050406030204" pitchFamily="18" charset="0"/>
                            <a:ea typeface="宋体" panose="02010600030101010101" pitchFamily="2" charset="-122"/>
                            <a:cs typeface="Times New Roman" panose="02020603050405020304" pitchFamily="18" charset="0"/>
                          </a:rPr>
                          <m:t>EBIT</m:t>
                        </m:r>
                      </m:den>
                    </m:f>
                  </m:oMath>
                </a14:m>
                <a:r>
                  <a:rPr lang="zh-CN" altLang="zh-CN"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kern="100" dirty="0">
                    <a:effectLst/>
                    <a:latin typeface="等线" panose="02010600030101010101" pitchFamily="2" charset="-122"/>
                    <a:ea typeface="Times New Roman" panose="02020603050405020304" pitchFamily="18" charset="0"/>
                    <a:cs typeface="Times New Roman" panose="02020603050405020304" pitchFamily="18" charset="0"/>
                  </a:rPr>
                  <a:t> </a:t>
                </a:r>
                <a14:m>
                  <m:oMath xmlns:m="http://schemas.openxmlformats.org/officeDocument/2006/math">
                    <m:f>
                      <m:fPr>
                        <m:ctrlPr>
                          <a:rPr lang="zh-CN" altLang="zh-CN" i="1" kern="100">
                            <a:latin typeface="Cambria Math" panose="02040503050406030204" pitchFamily="18" charset="0"/>
                            <a:ea typeface="Cambria Math" panose="02040503050406030204" pitchFamily="18" charset="0"/>
                            <a:cs typeface="Times New Roman" panose="02020603050405020304" pitchFamily="18" charset="0"/>
                          </a:rPr>
                        </m:ctrlPr>
                      </m:fPr>
                      <m:num>
                        <m:r>
                          <m:rPr>
                            <m:sty m:val="p"/>
                          </m:rPr>
                          <a:rPr lang="en-US" altLang="zh-CN" kern="100">
                            <a:latin typeface="Cambria Math" panose="02040503050406030204" pitchFamily="18" charset="0"/>
                            <a:ea typeface="宋体" panose="02010600030101010101" pitchFamily="2" charset="-122"/>
                            <a:cs typeface="Times New Roman" panose="02020603050405020304" pitchFamily="18" charset="0"/>
                          </a:rPr>
                          <m:t>M</m:t>
                        </m:r>
                      </m:num>
                      <m:den>
                        <m:r>
                          <m:rPr>
                            <m:sty m:val="p"/>
                          </m:rPr>
                          <a:rPr lang="en-US" altLang="zh-CN" kern="100">
                            <a:latin typeface="Cambria Math" panose="02040503050406030204" pitchFamily="18" charset="0"/>
                            <a:ea typeface="宋体" panose="02010600030101010101" pitchFamily="2" charset="-122"/>
                            <a:cs typeface="Times New Roman" panose="02020603050405020304" pitchFamily="18" charset="0"/>
                          </a:rPr>
                          <m:t>EBIT</m:t>
                        </m:r>
                      </m:den>
                    </m:f>
                  </m:oMath>
                </a14:m>
                <a:r>
                  <a:rPr lang="en-US" altLang="zh-CN" kern="100" dirty="0">
                    <a:latin typeface="Times New Roman" panose="02020603050405020304" pitchFamily="18" charset="0"/>
                    <a:ea typeface="宋体" panose="02010600030101010101" pitchFamily="2" charset="-122"/>
                    <a:cs typeface="Times New Roman" panose="02020603050405020304" pitchFamily="18" charset="0"/>
                  </a:rPr>
                  <a:t>                               </a:t>
                </a:r>
                <a:endParaRPr lang="en-US" altLang="zh-CN" kern="100" dirty="0" smtClean="0">
                  <a:latin typeface="Times New Roman" panose="02020603050405020304" pitchFamily="18" charset="0"/>
                  <a:ea typeface="宋体" panose="02010600030101010101" pitchFamily="2" charset="-122"/>
                  <a:cs typeface="Times New Roman" panose="02020603050405020304" pitchFamily="18" charset="0"/>
                </a:endParaRPr>
              </a:p>
              <a:p>
                <a:pPr indent="266700">
                  <a:spcAft>
                    <a:spcPts val="0"/>
                  </a:spcAft>
                </a:pPr>
                <a:endParaRPr lang="en-US" altLang="zh-CN" kern="100" dirty="0">
                  <a:effectLst/>
                  <a:latin typeface="Times New Roman" panose="02020603050405020304" pitchFamily="18" charset="0"/>
                  <a:ea typeface="宋体" panose="02010600030101010101" pitchFamily="2" charset="-122"/>
                  <a:cs typeface="Times New Roman" panose="02020603050405020304" pitchFamily="18" charset="0"/>
                </a:endParaRPr>
              </a:p>
            </p:txBody>
          </p:sp>
        </mc:Choice>
        <mc:Fallback xmlns="">
          <p:sp>
            <p:nvSpPr>
              <p:cNvPr id="2" name="矩形 1"/>
              <p:cNvSpPr>
                <a:spLocks noRot="1" noChangeAspect="1" noMove="1" noResize="1" noEditPoints="1" noAdjustHandles="1" noChangeArrowheads="1" noChangeShapeType="1" noTextEdit="1"/>
              </p:cNvSpPr>
              <p:nvPr/>
            </p:nvSpPr>
            <p:spPr>
              <a:xfrm>
                <a:off x="2143099" y="1943975"/>
                <a:ext cx="3888433" cy="991618"/>
              </a:xfrm>
              <a:prstGeom prst="rect">
                <a:avLst/>
              </a:prstGeom>
              <a:blipFill>
                <a:blip r:embed="rId2"/>
                <a:stretch>
                  <a:fillRect/>
                </a:stretch>
              </a:blipFill>
            </p:spPr>
            <p:txBody>
              <a:bodyPr/>
              <a:lstStyle/>
              <a:p>
                <a:r>
                  <a:rPr lang="zh-CN" altLang="en-US">
                    <a:noFill/>
                  </a:rPr>
                  <a:t> </a:t>
                </a:r>
              </a:p>
            </p:txBody>
          </p:sp>
        </mc:Fallback>
      </mc:AlternateContent>
      <p:sp>
        <p:nvSpPr>
          <p:cNvPr id="5" name="矩形 4"/>
          <p:cNvSpPr/>
          <p:nvPr/>
        </p:nvSpPr>
        <p:spPr>
          <a:xfrm>
            <a:off x="251520" y="3075806"/>
            <a:ext cx="7920880" cy="707886"/>
          </a:xfrm>
          <a:prstGeom prst="rect">
            <a:avLst/>
          </a:prstGeom>
        </p:spPr>
        <p:txBody>
          <a:bodyPr wrap="square">
            <a:spAutoFit/>
          </a:bodyPr>
          <a:lstStyle/>
          <a:p>
            <a:pPr lvl="0" indent="266700">
              <a:spcAft>
                <a:spcPts val="0"/>
              </a:spcAft>
            </a:pPr>
            <a:r>
              <a:rPr lang="en-US" altLang="zh-CN" sz="2000" kern="100" dirty="0" smtClean="0">
                <a:solidFill>
                  <a:srgbClr val="000000"/>
                </a:solidFill>
                <a:latin typeface="Calibri" panose="020F0502020204030204" pitchFamily="34" charset="0"/>
                <a:ea typeface="宋体" panose="02010600030101010101" pitchFamily="2" charset="-122"/>
                <a:cs typeface="Times New Roman" panose="02020603050405020304" pitchFamily="18" charset="0"/>
              </a:rPr>
              <a:t>   </a:t>
            </a:r>
            <a:r>
              <a:rPr lang="zh-CN" altLang="zh-CN" sz="2000" kern="100" dirty="0" smtClean="0">
                <a:solidFill>
                  <a:srgbClr val="000000"/>
                </a:solidFill>
                <a:latin typeface="Calibri" panose="020F0502020204030204" pitchFamily="34" charset="0"/>
                <a:ea typeface="宋体" panose="02010600030101010101" pitchFamily="2" charset="-122"/>
                <a:cs typeface="Times New Roman" panose="02020603050405020304" pitchFamily="18" charset="0"/>
              </a:rPr>
              <a:t>其中</a:t>
            </a:r>
            <a:r>
              <a:rPr lang="zh-CN" altLang="zh-CN" sz="2000" kern="100" dirty="0">
                <a:solidFill>
                  <a:srgbClr val="000000"/>
                </a:solidFill>
                <a:latin typeface="Calibri" panose="020F0502020204030204" pitchFamily="34" charset="0"/>
                <a:ea typeface="宋体" panose="02010600030101010101" pitchFamily="2" charset="-122"/>
                <a:cs typeface="Times New Roman" panose="02020603050405020304" pitchFamily="18" charset="0"/>
              </a:rPr>
              <a:t>，</a:t>
            </a:r>
            <a:r>
              <a:rPr lang="en-US" altLang="zh-CN" sz="2000" kern="1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DOL</a:t>
            </a:r>
            <a:r>
              <a:rPr lang="zh-CN" altLang="zh-CN" sz="2000" kern="1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表示</a:t>
            </a:r>
            <a:r>
              <a:rPr lang="zh-CN" altLang="zh-CN" sz="2000" kern="100" dirty="0">
                <a:solidFill>
                  <a:srgbClr val="000000"/>
                </a:solidFill>
                <a:latin typeface="Calibri" panose="020F0502020204030204" pitchFamily="34" charset="0"/>
                <a:ea typeface="宋体" panose="02010600030101010101" pitchFamily="2" charset="-122"/>
                <a:cs typeface="Times New Roman" panose="02020603050405020304" pitchFamily="18" charset="0"/>
              </a:rPr>
              <a:t>经营杠杆系数；</a:t>
            </a:r>
            <a:r>
              <a:rPr lang="en-US" altLang="zh-CN" sz="2000" kern="1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EBIT</a:t>
            </a:r>
            <a:r>
              <a:rPr lang="zh-CN" altLang="zh-CN" sz="2000" kern="1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表示基期息税前利润；</a:t>
            </a:r>
            <a:r>
              <a:rPr lang="en-US" altLang="zh-CN" sz="2000" kern="1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F</a:t>
            </a:r>
            <a:r>
              <a:rPr lang="zh-CN" altLang="zh-CN" sz="2000" kern="1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表示固定经营成本；</a:t>
            </a:r>
            <a:r>
              <a:rPr lang="en-US" altLang="zh-CN" sz="2000" kern="1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M</a:t>
            </a:r>
            <a:r>
              <a:rPr lang="zh-CN" altLang="zh-CN" sz="2000" kern="1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表示边际贡献。</a:t>
            </a:r>
            <a:endParaRPr lang="zh-CN" altLang="zh-CN" sz="2000" kern="100" dirty="0">
              <a:solidFill>
                <a:srgbClr val="000000"/>
              </a:solidFill>
              <a:latin typeface="等线" panose="02010600030101010101" pitchFamily="2" charset="-122"/>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20432400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33897"/>
                                        </p:tgtEl>
                                        <p:attrNameLst>
                                          <p:attrName>style.visibility</p:attrName>
                                        </p:attrNameLst>
                                      </p:cBhvr>
                                      <p:to>
                                        <p:strVal val="visible"/>
                                      </p:to>
                                    </p:set>
                                    <p:animEffect transition="in" filter="blinds(horizontal)">
                                      <p:cBhvr>
                                        <p:cTn id="7" dur="500"/>
                                        <p:tgtEl>
                                          <p:spTgt spid="93389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2">
                                            <p:txEl>
                                              <p:pRg st="0" end="0"/>
                                            </p:txEl>
                                          </p:spTgt>
                                        </p:tgtEl>
                                        <p:attrNameLst>
                                          <p:attrName>style.visibility</p:attrName>
                                        </p:attrNameLst>
                                      </p:cBhvr>
                                      <p:to>
                                        <p:strVal val="visible"/>
                                      </p:to>
                                    </p:set>
                                    <p:animEffect transition="in" filter="wipe(left)">
                                      <p:cBhvr>
                                        <p:cTn id="12" dur="1000"/>
                                        <p:tgtEl>
                                          <p:spTgt spid="1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3897" grpId="0"/>
      <p:bldP spid="12" grpId="0" build="p"/>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7" name="Rectangle 18"/>
          <p:cNvSpPr>
            <a:spLocks noChangeArrowheads="1"/>
          </p:cNvSpPr>
          <p:nvPr/>
        </p:nvSpPr>
        <p:spPr bwMode="auto">
          <a:xfrm>
            <a:off x="0" y="2180184"/>
            <a:ext cx="18473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pPr eaLnBrk="1" hangingPunct="1"/>
            <a:endParaRPr lang="zh-CN" altLang="en-US"/>
          </a:p>
        </p:txBody>
      </p:sp>
      <p:sp>
        <p:nvSpPr>
          <p:cNvPr id="13" name="Rectangle 2"/>
          <p:cNvSpPr>
            <a:spLocks noGrp="1" noChangeArrowheads="1"/>
          </p:cNvSpPr>
          <p:nvPr>
            <p:ph type="title"/>
          </p:nvPr>
        </p:nvSpPr>
        <p:spPr>
          <a:xfrm>
            <a:off x="2590801" y="83344"/>
            <a:ext cx="6373813" cy="602456"/>
          </a:xfrm>
        </p:spPr>
        <p:txBody>
          <a:bodyPr/>
          <a:lstStyle/>
          <a:p>
            <a:pPr eaLnBrk="1" hangingPunct="1"/>
            <a:r>
              <a:rPr lang="zh-CN" altLang="en-US" dirty="0">
                <a:latin typeface="隶书" pitchFamily="49" charset="-122"/>
              </a:rPr>
              <a:t>一、经营杠杆效应</a:t>
            </a:r>
          </a:p>
        </p:txBody>
      </p:sp>
      <mc:AlternateContent xmlns:mc="http://schemas.openxmlformats.org/markup-compatibility/2006" xmlns:a14="http://schemas.microsoft.com/office/drawing/2010/main">
        <mc:Choice Requires="a14">
          <p:sp>
            <p:nvSpPr>
              <p:cNvPr id="3" name="TextBox 2"/>
              <p:cNvSpPr txBox="1"/>
              <p:nvPr/>
            </p:nvSpPr>
            <p:spPr>
              <a:xfrm>
                <a:off x="251520" y="915566"/>
                <a:ext cx="8568951" cy="2542747"/>
              </a:xfrm>
              <a:prstGeom prst="rect">
                <a:avLst/>
              </a:prstGeom>
              <a:noFill/>
            </p:spPr>
            <p:txBody>
              <a:bodyPr wrap="square" rtlCol="0">
                <a:spAutoFit/>
              </a:bodyPr>
              <a:lstStyle/>
              <a:p>
                <a:pPr indent="267970">
                  <a:lnSpc>
                    <a:spcPct val="120000"/>
                  </a:lnSpc>
                  <a:spcAft>
                    <a:spcPts val="0"/>
                  </a:spcAft>
                </a:pPr>
                <a:r>
                  <a:rPr lang="zh-CN" altLang="zh-CN" sz="2000" kern="100"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例题</a:t>
                </a:r>
                <a:r>
                  <a:rPr lang="en-US" altLang="zh-CN" sz="2000" kern="10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5-11</a:t>
                </a:r>
                <a:r>
                  <a:rPr lang="zh-CN" altLang="zh-CN" sz="2000" kern="10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000" kern="100" dirty="0">
                    <a:latin typeface="Times New Roman" panose="02020603050405020304" pitchFamily="18" charset="0"/>
                    <a:ea typeface="宋体" panose="02010600030101010101" pitchFamily="2" charset="-122"/>
                    <a:cs typeface="Times New Roman" panose="02020603050405020304" pitchFamily="18" charset="0"/>
                  </a:rPr>
                  <a:t>宏磊公司上年产品销售量为</a:t>
                </a:r>
                <a:r>
                  <a:rPr lang="en-US" altLang="zh-CN" sz="2000" kern="100" dirty="0">
                    <a:latin typeface="Times New Roman" panose="02020603050405020304" pitchFamily="18" charset="0"/>
                    <a:ea typeface="宋体" panose="02010600030101010101" pitchFamily="2" charset="-122"/>
                    <a:cs typeface="Times New Roman" panose="02020603050405020304" pitchFamily="18" charset="0"/>
                  </a:rPr>
                  <a:t>50000</a:t>
                </a:r>
                <a:r>
                  <a:rPr lang="zh-CN" altLang="zh-CN" sz="2000" kern="100" dirty="0">
                    <a:latin typeface="Times New Roman" panose="02020603050405020304" pitchFamily="18" charset="0"/>
                    <a:ea typeface="宋体" panose="02010600030101010101" pitchFamily="2" charset="-122"/>
                    <a:cs typeface="Times New Roman" panose="02020603050405020304" pitchFamily="18" charset="0"/>
                  </a:rPr>
                  <a:t>件，单位产品价格为</a:t>
                </a:r>
                <a:r>
                  <a:rPr lang="en-US" altLang="zh-CN" sz="2000" kern="100" dirty="0">
                    <a:latin typeface="Times New Roman" panose="02020603050405020304" pitchFamily="18" charset="0"/>
                    <a:ea typeface="宋体" panose="02010600030101010101" pitchFamily="2" charset="-122"/>
                    <a:cs typeface="Times New Roman" panose="02020603050405020304" pitchFamily="18" charset="0"/>
                  </a:rPr>
                  <a:t>12</a:t>
                </a:r>
                <a:r>
                  <a:rPr lang="zh-CN" altLang="zh-CN" sz="2000" kern="100" dirty="0">
                    <a:latin typeface="Times New Roman" panose="02020603050405020304" pitchFamily="18" charset="0"/>
                    <a:ea typeface="宋体" panose="02010600030101010101" pitchFamily="2" charset="-122"/>
                    <a:cs typeface="Times New Roman" panose="02020603050405020304" pitchFamily="18" charset="0"/>
                  </a:rPr>
                  <a:t>元，单位变动成本为</a:t>
                </a:r>
                <a:r>
                  <a:rPr lang="en-US" altLang="zh-CN" sz="2000" kern="100" dirty="0">
                    <a:latin typeface="Times New Roman" panose="02020603050405020304" pitchFamily="18" charset="0"/>
                    <a:ea typeface="宋体" panose="02010600030101010101" pitchFamily="2" charset="-122"/>
                    <a:cs typeface="Times New Roman" panose="02020603050405020304" pitchFamily="18" charset="0"/>
                  </a:rPr>
                  <a:t>10</a:t>
                </a:r>
                <a:r>
                  <a:rPr lang="zh-CN" altLang="zh-CN" sz="2000" kern="100" dirty="0">
                    <a:latin typeface="Times New Roman" panose="02020603050405020304" pitchFamily="18" charset="0"/>
                    <a:ea typeface="宋体" panose="02010600030101010101" pitchFamily="2" charset="-122"/>
                    <a:cs typeface="Times New Roman" panose="02020603050405020304" pitchFamily="18" charset="0"/>
                  </a:rPr>
                  <a:t>元，固定经营成本为</a:t>
                </a:r>
                <a:r>
                  <a:rPr lang="en-US" altLang="zh-CN" sz="2000" kern="100" dirty="0">
                    <a:latin typeface="Times New Roman" panose="02020603050405020304" pitchFamily="18" charset="0"/>
                    <a:ea typeface="宋体" panose="02010600030101010101" pitchFamily="2" charset="-122"/>
                    <a:cs typeface="Times New Roman" panose="02020603050405020304" pitchFamily="18" charset="0"/>
                  </a:rPr>
                  <a:t>5000</a:t>
                </a:r>
                <a:r>
                  <a:rPr lang="zh-CN" altLang="zh-CN" sz="2000" kern="100" dirty="0">
                    <a:latin typeface="Times New Roman" panose="02020603050405020304" pitchFamily="18" charset="0"/>
                    <a:ea typeface="宋体" panose="02010600030101010101" pitchFamily="2" charset="-122"/>
                    <a:cs typeface="Times New Roman" panose="02020603050405020304" pitchFamily="18" charset="0"/>
                  </a:rPr>
                  <a:t>元，计划下年产品销售量要提高</a:t>
                </a:r>
                <a:r>
                  <a:rPr lang="en-US" altLang="zh-CN" sz="2000" kern="100" dirty="0">
                    <a:latin typeface="Times New Roman" panose="02020603050405020304" pitchFamily="18" charset="0"/>
                    <a:ea typeface="宋体" panose="02010600030101010101" pitchFamily="2" charset="-122"/>
                    <a:cs typeface="Times New Roman" panose="02020603050405020304" pitchFamily="18" charset="0"/>
                  </a:rPr>
                  <a:t>10%</a:t>
                </a:r>
                <a:r>
                  <a:rPr lang="zh-CN" altLang="zh-CN" sz="2000" kern="100" dirty="0">
                    <a:latin typeface="Times New Roman" panose="02020603050405020304" pitchFamily="18" charset="0"/>
                    <a:ea typeface="宋体" panose="02010600030101010101" pitchFamily="2" charset="-122"/>
                    <a:cs typeface="Times New Roman" panose="02020603050405020304" pitchFamily="18" charset="0"/>
                  </a:rPr>
                  <a:t>，即增加到</a:t>
                </a:r>
                <a:r>
                  <a:rPr lang="en-US" altLang="zh-CN" sz="2000" kern="100" dirty="0">
                    <a:latin typeface="Times New Roman" panose="02020603050405020304" pitchFamily="18" charset="0"/>
                    <a:ea typeface="宋体" panose="02010600030101010101" pitchFamily="2" charset="-122"/>
                    <a:cs typeface="Times New Roman" panose="02020603050405020304" pitchFamily="18" charset="0"/>
                  </a:rPr>
                  <a:t>55000</a:t>
                </a:r>
                <a:r>
                  <a:rPr lang="zh-CN" altLang="zh-CN" sz="2000" kern="100" dirty="0">
                    <a:latin typeface="Times New Roman" panose="02020603050405020304" pitchFamily="18" charset="0"/>
                    <a:ea typeface="宋体" panose="02010600030101010101" pitchFamily="2" charset="-122"/>
                    <a:cs typeface="Times New Roman" panose="02020603050405020304" pitchFamily="18" charset="0"/>
                  </a:rPr>
                  <a:t>件。试计算</a:t>
                </a:r>
                <a:r>
                  <a:rPr lang="zh-CN" altLang="zh-CN" sz="2000" kern="100" dirty="0">
                    <a:latin typeface="Calibri" panose="020F0502020204030204" pitchFamily="34" charset="0"/>
                    <a:ea typeface="宋体" panose="02010600030101010101" pitchFamily="2" charset="-122"/>
                    <a:cs typeface="Times New Roman" panose="02020603050405020304" pitchFamily="18" charset="0"/>
                  </a:rPr>
                  <a:t>经营杠杆系数</a:t>
                </a:r>
                <a:r>
                  <a:rPr lang="zh-CN" altLang="zh-CN" sz="2000" kern="100" dirty="0" smtClean="0">
                    <a:latin typeface="Times New Roman" panose="02020603050405020304" pitchFamily="18" charset="0"/>
                    <a:ea typeface="宋体" panose="02010600030101010101" pitchFamily="2" charset="-122"/>
                    <a:cs typeface="Times New Roman" panose="02020603050405020304" pitchFamily="18" charset="0"/>
                  </a:rPr>
                  <a:t>。</a:t>
                </a:r>
                <a:endParaRPr lang="en-US" altLang="zh-CN" sz="2000" kern="100" dirty="0" smtClean="0">
                  <a:latin typeface="Times New Roman" panose="02020603050405020304" pitchFamily="18" charset="0"/>
                  <a:ea typeface="宋体" panose="02010600030101010101" pitchFamily="2" charset="-122"/>
                  <a:cs typeface="Times New Roman" panose="02020603050405020304" pitchFamily="18" charset="0"/>
                </a:endParaRPr>
              </a:p>
              <a:p>
                <a:pPr indent="267970">
                  <a:lnSpc>
                    <a:spcPct val="120000"/>
                  </a:lnSpc>
                  <a:spcAft>
                    <a:spcPts val="0"/>
                  </a:spcAft>
                </a:pPr>
                <a:endParaRPr lang="zh-CN" altLang="zh-CN" kern="100" dirty="0">
                  <a:latin typeface="等线" panose="02010600030101010101" pitchFamily="2" charset="-122"/>
                  <a:ea typeface="等线" panose="02010600030101010101" pitchFamily="2" charset="-122"/>
                  <a:cs typeface="Times New Roman" panose="02020603050405020304" pitchFamily="18" charset="0"/>
                </a:endParaRPr>
              </a:p>
              <a:p>
                <a:pPr indent="266700">
                  <a:lnSpc>
                    <a:spcPct val="120000"/>
                  </a:lnSpc>
                  <a:spcAft>
                    <a:spcPts val="0"/>
                  </a:spcAft>
                </a:pPr>
                <a:r>
                  <a:rPr lang="en-US" altLang="zh-CN" sz="2000" kern="100" dirty="0">
                    <a:latin typeface="Times New Roman" panose="02020603050405020304" pitchFamily="18" charset="0"/>
                    <a:ea typeface="宋体" panose="02010600030101010101" pitchFamily="2" charset="-122"/>
                    <a:cs typeface="Times New Roman" panose="02020603050405020304" pitchFamily="18" charset="0"/>
                  </a:rPr>
                  <a:t>EBIT</a:t>
                </a:r>
                <a:r>
                  <a:rPr lang="zh-CN" altLang="zh-CN" sz="2000" kern="100"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000" kern="100" dirty="0">
                    <a:latin typeface="Times New Roman" panose="02020603050405020304" pitchFamily="18" charset="0"/>
                    <a:ea typeface="宋体" panose="02010600030101010101" pitchFamily="2" charset="-122"/>
                    <a:cs typeface="Times New Roman" panose="02020603050405020304" pitchFamily="18" charset="0"/>
                  </a:rPr>
                  <a:t>50000 ×</a:t>
                </a:r>
                <a:r>
                  <a:rPr lang="zh-CN" altLang="zh-CN" sz="2000" kern="100"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000" kern="100" dirty="0">
                    <a:latin typeface="Times New Roman" panose="02020603050405020304" pitchFamily="18" charset="0"/>
                    <a:ea typeface="宋体" panose="02010600030101010101" pitchFamily="2" charset="-122"/>
                    <a:cs typeface="Times New Roman" panose="02020603050405020304" pitchFamily="18" charset="0"/>
                  </a:rPr>
                  <a:t>12</a:t>
                </a:r>
                <a:r>
                  <a:rPr lang="zh-CN" altLang="zh-CN" sz="2000" kern="100"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000" kern="100" dirty="0">
                    <a:latin typeface="Times New Roman" panose="02020603050405020304" pitchFamily="18" charset="0"/>
                    <a:ea typeface="宋体" panose="02010600030101010101" pitchFamily="2" charset="-122"/>
                    <a:cs typeface="Times New Roman" panose="02020603050405020304" pitchFamily="18" charset="0"/>
                  </a:rPr>
                  <a:t>10</a:t>
                </a:r>
                <a:r>
                  <a:rPr lang="zh-CN" altLang="zh-CN" sz="2000" kern="100"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000" kern="100" dirty="0">
                    <a:latin typeface="Times New Roman" panose="02020603050405020304" pitchFamily="18" charset="0"/>
                    <a:ea typeface="宋体" panose="02010600030101010101" pitchFamily="2" charset="-122"/>
                    <a:cs typeface="Times New Roman" panose="02020603050405020304" pitchFamily="18" charset="0"/>
                  </a:rPr>
                  <a:t>5000</a:t>
                </a:r>
                <a:r>
                  <a:rPr lang="zh-CN" altLang="zh-CN" sz="2000" kern="100"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000" kern="100" dirty="0">
                    <a:latin typeface="等线" panose="02010600030101010101" pitchFamily="2" charset="-122"/>
                    <a:ea typeface="Times New Roman" panose="02020603050405020304" pitchFamily="18" charset="0"/>
                    <a:cs typeface="Times New Roman" panose="02020603050405020304" pitchFamily="18" charset="0"/>
                  </a:rPr>
                  <a:t> </a:t>
                </a:r>
                <a:r>
                  <a:rPr lang="en-US" altLang="zh-CN" sz="2000" kern="100" dirty="0">
                    <a:latin typeface="等线" panose="02010600030101010101" pitchFamily="2" charset="-122"/>
                    <a:ea typeface="Times New Roman" panose="02020603050405020304" pitchFamily="18" charset="0"/>
                    <a:cs typeface="Times New Roman" panose="02020603050405020304" pitchFamily="18" charset="0"/>
                  </a:rPr>
                  <a:t>100000</a:t>
                </a:r>
                <a:r>
                  <a:rPr lang="zh-CN" altLang="zh-CN" sz="2000" kern="100"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000" kern="100" dirty="0">
                    <a:latin typeface="Times New Roman" panose="02020603050405020304" pitchFamily="18" charset="0"/>
                    <a:ea typeface="宋体" panose="02010600030101010101" pitchFamily="2" charset="-122"/>
                    <a:cs typeface="Times New Roman" panose="02020603050405020304" pitchFamily="18" charset="0"/>
                  </a:rPr>
                  <a:t>5000</a:t>
                </a:r>
                <a:r>
                  <a:rPr lang="zh-CN" altLang="zh-CN" sz="2000" kern="100"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000" kern="100" dirty="0">
                    <a:latin typeface="Times New Roman" panose="02020603050405020304" pitchFamily="18" charset="0"/>
                    <a:ea typeface="宋体" panose="02010600030101010101" pitchFamily="2" charset="-122"/>
                    <a:cs typeface="Times New Roman" panose="02020603050405020304" pitchFamily="18" charset="0"/>
                  </a:rPr>
                  <a:t>95000</a:t>
                </a:r>
                <a:r>
                  <a:rPr lang="zh-CN" altLang="zh-CN" sz="2000" kern="100" dirty="0">
                    <a:latin typeface="Times New Roman" panose="02020603050405020304" pitchFamily="18" charset="0"/>
                    <a:ea typeface="宋体" panose="02010600030101010101" pitchFamily="2" charset="-122"/>
                    <a:cs typeface="Times New Roman" panose="02020603050405020304" pitchFamily="18" charset="0"/>
                  </a:rPr>
                  <a:t>（元）</a:t>
                </a:r>
                <a:endParaRPr lang="zh-CN" altLang="zh-CN" sz="2000" kern="100" dirty="0">
                  <a:latin typeface="等线" panose="02010600030101010101" pitchFamily="2" charset="-122"/>
                  <a:ea typeface="等线" panose="02010600030101010101" pitchFamily="2" charset="-122"/>
                  <a:cs typeface="Times New Roman" panose="02020603050405020304" pitchFamily="18" charset="0"/>
                </a:endParaRPr>
              </a:p>
              <a:p>
                <a:pPr indent="266700">
                  <a:lnSpc>
                    <a:spcPct val="120000"/>
                  </a:lnSpc>
                  <a:spcAft>
                    <a:spcPts val="0"/>
                  </a:spcAft>
                </a:pPr>
                <a:r>
                  <a:rPr lang="en-US" altLang="zh-CN" sz="2000" kern="100" dirty="0">
                    <a:latin typeface="Times New Roman" panose="02020603050405020304" pitchFamily="18" charset="0"/>
                    <a:ea typeface="宋体" panose="02010600030101010101" pitchFamily="2" charset="-122"/>
                    <a:cs typeface="Times New Roman" panose="02020603050405020304" pitchFamily="18" charset="0"/>
                  </a:rPr>
                  <a:t>DOL</a:t>
                </a:r>
                <a:r>
                  <a:rPr lang="zh-CN" altLang="zh-CN" sz="2000" kern="100" dirty="0">
                    <a:latin typeface="Times New Roman" panose="02020603050405020304" pitchFamily="18" charset="0"/>
                    <a:ea typeface="宋体" panose="02010600030101010101" pitchFamily="2" charset="-122"/>
                    <a:cs typeface="Times New Roman" panose="02020603050405020304" pitchFamily="18" charset="0"/>
                  </a:rPr>
                  <a:t>＝</a:t>
                </a:r>
                <a14:m>
                  <m:oMath xmlns:m="http://schemas.openxmlformats.org/officeDocument/2006/math">
                    <m:f>
                      <m:fPr>
                        <m:ctrlPr>
                          <a:rPr lang="zh-CN" altLang="zh-CN" sz="2000" i="1" kern="100">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2000" kern="100">
                            <a:effectLst/>
                            <a:latin typeface="Cambria Math" panose="02040503050406030204" pitchFamily="18" charset="0"/>
                            <a:ea typeface="宋体" panose="02010600030101010101" pitchFamily="2" charset="-122"/>
                            <a:cs typeface="Times New Roman" panose="02020603050405020304" pitchFamily="18" charset="0"/>
                          </a:rPr>
                          <m:t>95000+5000</m:t>
                        </m:r>
                      </m:num>
                      <m:den>
                        <m:r>
                          <a:rPr lang="en-US" altLang="zh-CN" sz="2000" kern="100">
                            <a:effectLst/>
                            <a:latin typeface="Cambria Math" panose="02040503050406030204" pitchFamily="18" charset="0"/>
                            <a:ea typeface="宋体" panose="02010600030101010101" pitchFamily="2" charset="-122"/>
                            <a:cs typeface="Times New Roman" panose="02020603050405020304" pitchFamily="18" charset="0"/>
                          </a:rPr>
                          <m:t>95000</m:t>
                        </m:r>
                      </m:den>
                    </m:f>
                  </m:oMath>
                </a14:m>
                <a:r>
                  <a:rPr lang="zh-CN" altLang="zh-CN" sz="2000" kern="100" dirty="0">
                    <a:latin typeface="等线" panose="02010600030101010101" pitchFamily="2" charset="-122"/>
                    <a:ea typeface="宋体" panose="02010600030101010101" pitchFamily="2" charset="-122"/>
                    <a:cs typeface="Times New Roman" panose="02020603050405020304" pitchFamily="18" charset="0"/>
                  </a:rPr>
                  <a:t>≈</a:t>
                </a:r>
                <a:r>
                  <a:rPr lang="en-US" altLang="zh-CN" sz="2000" kern="100" dirty="0">
                    <a:latin typeface="Times New Roman" panose="02020603050405020304" pitchFamily="18" charset="0"/>
                    <a:ea typeface="宋体" panose="02010600030101010101" pitchFamily="2" charset="-122"/>
                    <a:cs typeface="Times New Roman" panose="02020603050405020304" pitchFamily="18" charset="0"/>
                  </a:rPr>
                  <a:t>1.05</a:t>
                </a:r>
                <a:endParaRPr lang="zh-CN" altLang="zh-CN" sz="2000" kern="100" dirty="0">
                  <a:latin typeface="等线" panose="02010600030101010101" pitchFamily="2" charset="-122"/>
                  <a:ea typeface="等线" panose="02010600030101010101" pitchFamily="2" charset="-122"/>
                  <a:cs typeface="Times New Roman" panose="02020603050405020304" pitchFamily="18" charset="0"/>
                </a:endParaRPr>
              </a:p>
            </p:txBody>
          </p:sp>
        </mc:Choice>
        <mc:Fallback xmlns="">
          <p:sp>
            <p:nvSpPr>
              <p:cNvPr id="3" name="TextBox 2"/>
              <p:cNvSpPr txBox="1">
                <a:spLocks noRot="1" noChangeAspect="1" noMove="1" noResize="1" noEditPoints="1" noAdjustHandles="1" noChangeArrowheads="1" noChangeShapeType="1" noTextEdit="1"/>
              </p:cNvSpPr>
              <p:nvPr/>
            </p:nvSpPr>
            <p:spPr>
              <a:xfrm>
                <a:off x="251520" y="915566"/>
                <a:ext cx="8568951" cy="2542747"/>
              </a:xfrm>
              <a:prstGeom prst="rect">
                <a:avLst/>
              </a:prstGeom>
              <a:blipFill>
                <a:blip r:embed="rId2"/>
                <a:stretch>
                  <a:fillRect l="-711" t="-719"/>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53829988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xfrm>
            <a:off x="1835696" y="132983"/>
            <a:ext cx="6373813" cy="602456"/>
          </a:xfrm>
        </p:spPr>
        <p:txBody>
          <a:bodyPr/>
          <a:lstStyle/>
          <a:p>
            <a:pPr eaLnBrk="1" hangingPunct="1"/>
            <a:r>
              <a:rPr lang="zh-CN" altLang="en-US" dirty="0">
                <a:latin typeface="隶书" pitchFamily="49" charset="-122"/>
              </a:rPr>
              <a:t>一、经营杠杆效应</a:t>
            </a:r>
          </a:p>
        </p:txBody>
      </p:sp>
      <p:sp>
        <p:nvSpPr>
          <p:cNvPr id="931843" name="Rectangle 3"/>
          <p:cNvSpPr>
            <a:spLocks noGrp="1" noChangeArrowheads="1"/>
          </p:cNvSpPr>
          <p:nvPr>
            <p:ph type="body" idx="1"/>
          </p:nvPr>
        </p:nvSpPr>
        <p:spPr>
          <a:xfrm>
            <a:off x="147936" y="806482"/>
            <a:ext cx="7878762" cy="432197"/>
          </a:xfrm>
        </p:spPr>
        <p:txBody>
          <a:bodyPr/>
          <a:lstStyle/>
          <a:p>
            <a:pPr eaLnBrk="1" hangingPunct="1">
              <a:spcBef>
                <a:spcPct val="0"/>
              </a:spcBef>
              <a:spcAft>
                <a:spcPct val="0"/>
              </a:spcAft>
            </a:pPr>
            <a:r>
              <a:rPr lang="zh-CN" altLang="en-US" dirty="0">
                <a:solidFill>
                  <a:srgbClr val="0000FF"/>
                </a:solidFill>
                <a:latin typeface="+mj-lt"/>
                <a:ea typeface="+mj-ea"/>
                <a:cs typeface="+mj-cs"/>
              </a:rPr>
              <a:t>（三）经营杠杆与经营风险</a:t>
            </a:r>
          </a:p>
        </p:txBody>
      </p:sp>
      <p:sp>
        <p:nvSpPr>
          <p:cNvPr id="931844" name="Rectangle 4"/>
          <p:cNvSpPr>
            <a:spLocks noChangeArrowheads="1"/>
          </p:cNvSpPr>
          <p:nvPr/>
        </p:nvSpPr>
        <p:spPr bwMode="auto">
          <a:xfrm>
            <a:off x="468313" y="1358712"/>
            <a:ext cx="8147050" cy="892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eaLnBrk="1" hangingPunct="1">
              <a:lnSpc>
                <a:spcPct val="130000"/>
              </a:lnSpc>
              <a:spcBef>
                <a:spcPct val="20000"/>
              </a:spcBef>
              <a:spcAft>
                <a:spcPct val="20000"/>
              </a:spcAft>
            </a:pPr>
            <a:r>
              <a:rPr lang="zh-CN" altLang="en-US" sz="2000" dirty="0">
                <a:solidFill>
                  <a:srgbClr val="FF3399"/>
                </a:solidFill>
                <a:latin typeface="微软雅黑" panose="020B0503020204020204" pitchFamily="34" charset="-122"/>
                <a:ea typeface="微软雅黑" panose="020B0503020204020204" pitchFamily="34" charset="-122"/>
              </a:rPr>
              <a:t>◎</a:t>
            </a:r>
            <a:r>
              <a:rPr lang="zh-CN" altLang="en-US" sz="2000" b="0" dirty="0">
                <a:latin typeface="微软雅黑" panose="020B0503020204020204" pitchFamily="34" charset="-122"/>
                <a:ea typeface="微软雅黑" panose="020B0503020204020204" pitchFamily="34" charset="-122"/>
              </a:rPr>
              <a:t> 经营风险是指由于</a:t>
            </a:r>
            <a:r>
              <a:rPr lang="zh-CN" altLang="en-US" sz="2000" dirty="0">
                <a:latin typeface="微软雅黑" panose="020B0503020204020204" pitchFamily="34" charset="-122"/>
                <a:ea typeface="微软雅黑" panose="020B0503020204020204" pitchFamily="34" charset="-122"/>
              </a:rPr>
              <a:t>商品经营上的原因</a:t>
            </a:r>
            <a:r>
              <a:rPr lang="zh-CN" altLang="en-US" sz="2000" b="0" dirty="0">
                <a:latin typeface="微软雅黑" panose="020B0503020204020204" pitchFamily="34" charset="-122"/>
                <a:ea typeface="微软雅黑" panose="020B0503020204020204" pitchFamily="34" charset="-122"/>
              </a:rPr>
              <a:t>给公司的收益</a:t>
            </a:r>
            <a:r>
              <a:rPr lang="en-US" altLang="zh-CN" sz="2000" b="0" dirty="0">
                <a:latin typeface="微软雅黑" panose="020B0503020204020204" pitchFamily="34" charset="-122"/>
                <a:ea typeface="微软雅黑" panose="020B0503020204020204" pitchFamily="34" charset="-122"/>
              </a:rPr>
              <a:t>(</a:t>
            </a:r>
            <a:r>
              <a:rPr lang="zh-CN" altLang="en-US" sz="2000" b="0" dirty="0">
                <a:latin typeface="微软雅黑" panose="020B0503020204020204" pitchFamily="34" charset="-122"/>
                <a:ea typeface="微软雅黑" panose="020B0503020204020204" pitchFamily="34" charset="-122"/>
              </a:rPr>
              <a:t>指息税前收益</a:t>
            </a:r>
            <a:r>
              <a:rPr lang="en-US" altLang="zh-CN" sz="2000" b="0" dirty="0">
                <a:latin typeface="微软雅黑" panose="020B0503020204020204" pitchFamily="34" charset="-122"/>
                <a:ea typeface="微软雅黑" panose="020B0503020204020204" pitchFamily="34" charset="-122"/>
              </a:rPr>
              <a:t>)</a:t>
            </a:r>
            <a:r>
              <a:rPr lang="zh-CN" altLang="en-US" sz="2000" b="0" dirty="0">
                <a:latin typeface="微软雅黑" panose="020B0503020204020204" pitchFamily="34" charset="-122"/>
                <a:ea typeface="微软雅黑" panose="020B0503020204020204" pitchFamily="34" charset="-122"/>
              </a:rPr>
              <a:t>或收益率带来的不确定性。</a:t>
            </a:r>
          </a:p>
        </p:txBody>
      </p:sp>
      <p:sp>
        <p:nvSpPr>
          <p:cNvPr id="931845" name="Rectangle 5"/>
          <p:cNvSpPr>
            <a:spLocks noChangeArrowheads="1"/>
          </p:cNvSpPr>
          <p:nvPr/>
        </p:nvSpPr>
        <p:spPr bwMode="auto">
          <a:xfrm>
            <a:off x="533400" y="2877182"/>
            <a:ext cx="3657600"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eaLnBrk="1" hangingPunct="1">
              <a:lnSpc>
                <a:spcPct val="130000"/>
              </a:lnSpc>
              <a:spcBef>
                <a:spcPct val="20000"/>
              </a:spcBef>
              <a:spcAft>
                <a:spcPct val="20000"/>
              </a:spcAft>
            </a:pPr>
            <a:r>
              <a:rPr lang="zh-CN" altLang="en-US" sz="2000" dirty="0">
                <a:solidFill>
                  <a:srgbClr val="FF3399"/>
                </a:solidFill>
                <a:latin typeface="微软雅黑" panose="020B0503020204020204" pitchFamily="34" charset="-122"/>
                <a:ea typeface="微软雅黑" panose="020B0503020204020204" pitchFamily="34" charset="-122"/>
              </a:rPr>
              <a:t>◎ </a:t>
            </a:r>
            <a:r>
              <a:rPr lang="zh-CN" altLang="en-US" sz="2000" b="0" dirty="0">
                <a:latin typeface="微软雅黑" panose="020B0503020204020204" pitchFamily="34" charset="-122"/>
                <a:ea typeface="微软雅黑" panose="020B0503020204020204" pitchFamily="34" charset="-122"/>
              </a:rPr>
              <a:t>影响经营风险的因素</a:t>
            </a:r>
          </a:p>
        </p:txBody>
      </p:sp>
      <p:sp>
        <p:nvSpPr>
          <p:cNvPr id="931846" name="Rectangle 6"/>
          <p:cNvSpPr>
            <a:spLocks noChangeArrowheads="1"/>
          </p:cNvSpPr>
          <p:nvPr/>
        </p:nvSpPr>
        <p:spPr bwMode="auto">
          <a:xfrm>
            <a:off x="468313" y="4227553"/>
            <a:ext cx="7543800"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eaLnBrk="1" hangingPunct="1">
              <a:lnSpc>
                <a:spcPct val="130000"/>
              </a:lnSpc>
              <a:spcBef>
                <a:spcPct val="20000"/>
              </a:spcBef>
              <a:spcAft>
                <a:spcPct val="20000"/>
              </a:spcAft>
            </a:pPr>
            <a:r>
              <a:rPr lang="zh-CN" altLang="en-US" sz="2000" dirty="0">
                <a:solidFill>
                  <a:srgbClr val="FF3399"/>
                </a:solidFill>
                <a:latin typeface="微软雅黑" panose="020B0503020204020204" pitchFamily="34" charset="-122"/>
                <a:ea typeface="微软雅黑" panose="020B0503020204020204" pitchFamily="34" charset="-122"/>
              </a:rPr>
              <a:t>◎ </a:t>
            </a:r>
            <a:r>
              <a:rPr lang="zh-CN" altLang="en-US" sz="2000" b="0" dirty="0">
                <a:latin typeface="微软雅黑" panose="020B0503020204020204" pitchFamily="34" charset="-122"/>
                <a:ea typeface="微软雅黑" panose="020B0503020204020204" pitchFamily="34" charset="-122"/>
              </a:rPr>
              <a:t>经营风险的衡量</a:t>
            </a:r>
            <a:r>
              <a:rPr lang="en-US" altLang="zh-CN" sz="2000" b="0" dirty="0">
                <a:latin typeface="微软雅黑" panose="020B0503020204020204" pitchFamily="34" charset="-122"/>
                <a:ea typeface="微软雅黑" panose="020B0503020204020204" pitchFamily="34" charset="-122"/>
              </a:rPr>
              <a:t>——</a:t>
            </a:r>
            <a:r>
              <a:rPr lang="zh-CN" altLang="en-US" sz="2000" b="0" dirty="0">
                <a:latin typeface="微软雅黑" panose="020B0503020204020204" pitchFamily="34" charset="-122"/>
                <a:ea typeface="微软雅黑" panose="020B0503020204020204" pitchFamily="34" charset="-122"/>
              </a:rPr>
              <a:t>经营杠杆系数</a:t>
            </a:r>
          </a:p>
        </p:txBody>
      </p:sp>
      <p:grpSp>
        <p:nvGrpSpPr>
          <p:cNvPr id="2" name="Group 7"/>
          <p:cNvGrpSpPr>
            <a:grpSpLocks/>
          </p:cNvGrpSpPr>
          <p:nvPr/>
        </p:nvGrpSpPr>
        <p:grpSpPr bwMode="auto">
          <a:xfrm>
            <a:off x="3275856" y="2251164"/>
            <a:ext cx="2879725" cy="2149298"/>
            <a:chOff x="2256" y="1940"/>
            <a:chExt cx="1536" cy="1251"/>
          </a:xfrm>
        </p:grpSpPr>
        <p:sp>
          <p:nvSpPr>
            <p:cNvPr id="17416" name="Rectangle 8"/>
            <p:cNvSpPr>
              <a:spLocks noChangeArrowheads="1"/>
            </p:cNvSpPr>
            <p:nvPr/>
          </p:nvSpPr>
          <p:spPr bwMode="auto">
            <a:xfrm>
              <a:off x="2256" y="1991"/>
              <a:ext cx="1536" cy="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eaLnBrk="1" hangingPunct="1">
                <a:lnSpc>
                  <a:spcPct val="130000"/>
                </a:lnSpc>
                <a:spcBef>
                  <a:spcPct val="20000"/>
                </a:spcBef>
                <a:spcAft>
                  <a:spcPct val="20000"/>
                </a:spcAft>
              </a:pPr>
              <a:r>
                <a:rPr lang="zh-CN" altLang="en-US" sz="2000" b="0" dirty="0">
                  <a:latin typeface="微软雅黑" panose="020B0503020204020204" pitchFamily="34" charset="-122"/>
                  <a:ea typeface="微软雅黑" panose="020B0503020204020204" pitchFamily="34" charset="-122"/>
                </a:rPr>
                <a:t>    产品</a:t>
              </a:r>
              <a:r>
                <a:rPr lang="zh-CN" altLang="en-US" sz="2000" b="0" dirty="0">
                  <a:solidFill>
                    <a:srgbClr val="0000FF"/>
                  </a:solidFill>
                  <a:latin typeface="微软雅黑" panose="020B0503020204020204" pitchFamily="34" charset="-122"/>
                  <a:ea typeface="微软雅黑" panose="020B0503020204020204" pitchFamily="34" charset="-122"/>
                </a:rPr>
                <a:t>需求</a:t>
              </a:r>
              <a:r>
                <a:rPr lang="zh-CN" altLang="en-US" sz="2000" b="0" dirty="0">
                  <a:latin typeface="微软雅黑" panose="020B0503020204020204" pitchFamily="34" charset="-122"/>
                  <a:ea typeface="微软雅黑" panose="020B0503020204020204" pitchFamily="34" charset="-122"/>
                </a:rPr>
                <a:t>变动</a:t>
              </a:r>
            </a:p>
            <a:p>
              <a:pPr eaLnBrk="1" hangingPunct="1">
                <a:lnSpc>
                  <a:spcPct val="130000"/>
                </a:lnSpc>
                <a:spcBef>
                  <a:spcPct val="20000"/>
                </a:spcBef>
                <a:spcAft>
                  <a:spcPct val="20000"/>
                </a:spcAft>
              </a:pPr>
              <a:r>
                <a:rPr lang="zh-CN" altLang="en-US" sz="2000" b="0" dirty="0">
                  <a:latin typeface="微软雅黑" panose="020B0503020204020204" pitchFamily="34" charset="-122"/>
                  <a:ea typeface="微软雅黑" panose="020B0503020204020204" pitchFamily="34" charset="-122"/>
                </a:rPr>
                <a:t>    产品</a:t>
              </a:r>
              <a:r>
                <a:rPr lang="zh-CN" altLang="en-US" sz="2000" b="0" dirty="0">
                  <a:solidFill>
                    <a:srgbClr val="0000FF"/>
                  </a:solidFill>
                  <a:latin typeface="微软雅黑" panose="020B0503020204020204" pitchFamily="34" charset="-122"/>
                  <a:ea typeface="微软雅黑" panose="020B0503020204020204" pitchFamily="34" charset="-122"/>
                </a:rPr>
                <a:t>价格</a:t>
              </a:r>
              <a:r>
                <a:rPr lang="zh-CN" altLang="en-US" sz="2000" b="0" dirty="0">
                  <a:latin typeface="微软雅黑" panose="020B0503020204020204" pitchFamily="34" charset="-122"/>
                  <a:ea typeface="微软雅黑" panose="020B0503020204020204" pitchFamily="34" charset="-122"/>
                </a:rPr>
                <a:t>变动</a:t>
              </a:r>
            </a:p>
            <a:p>
              <a:pPr eaLnBrk="1" hangingPunct="1">
                <a:lnSpc>
                  <a:spcPct val="130000"/>
                </a:lnSpc>
                <a:spcBef>
                  <a:spcPct val="20000"/>
                </a:spcBef>
                <a:spcAft>
                  <a:spcPct val="20000"/>
                </a:spcAft>
              </a:pPr>
              <a:r>
                <a:rPr lang="zh-CN" altLang="en-US" sz="2000" b="0" dirty="0">
                  <a:latin typeface="微软雅黑" panose="020B0503020204020204" pitchFamily="34" charset="-122"/>
                  <a:ea typeface="微软雅黑" panose="020B0503020204020204" pitchFamily="34" charset="-122"/>
                </a:rPr>
                <a:t>    产品</a:t>
              </a:r>
              <a:r>
                <a:rPr lang="zh-CN" altLang="en-US" sz="2000" b="0" dirty="0">
                  <a:solidFill>
                    <a:srgbClr val="0000FF"/>
                  </a:solidFill>
                  <a:latin typeface="微软雅黑" panose="020B0503020204020204" pitchFamily="34" charset="-122"/>
                  <a:ea typeface="微软雅黑" panose="020B0503020204020204" pitchFamily="34" charset="-122"/>
                </a:rPr>
                <a:t>成本</a:t>
              </a:r>
              <a:r>
                <a:rPr lang="zh-CN" altLang="en-US" sz="2000" b="0" dirty="0">
                  <a:latin typeface="微软雅黑" panose="020B0503020204020204" pitchFamily="34" charset="-122"/>
                  <a:ea typeface="微软雅黑" panose="020B0503020204020204" pitchFamily="34" charset="-122"/>
                </a:rPr>
                <a:t>变动</a:t>
              </a:r>
            </a:p>
            <a:p>
              <a:pPr eaLnBrk="1" hangingPunct="1">
                <a:lnSpc>
                  <a:spcPct val="130000"/>
                </a:lnSpc>
                <a:spcBef>
                  <a:spcPct val="20000"/>
                </a:spcBef>
                <a:spcAft>
                  <a:spcPct val="20000"/>
                </a:spcAft>
              </a:pPr>
              <a:r>
                <a:rPr lang="zh-CN" altLang="en-US" sz="2000" b="0" dirty="0">
                  <a:latin typeface="微软雅黑" panose="020B0503020204020204" pitchFamily="34" charset="-122"/>
                  <a:ea typeface="微软雅黑" panose="020B0503020204020204" pitchFamily="34" charset="-122"/>
                </a:rPr>
                <a:t>        </a:t>
              </a:r>
              <a:r>
                <a:rPr lang="en-US" altLang="zh-CN" sz="2000" b="0" dirty="0">
                  <a:latin typeface="微软雅黑" panose="020B0503020204020204" pitchFamily="34" charset="-122"/>
                  <a:ea typeface="微软雅黑" panose="020B0503020204020204" pitchFamily="34" charset="-122"/>
                </a:rPr>
                <a:t>…………</a:t>
              </a:r>
            </a:p>
          </p:txBody>
        </p:sp>
        <p:sp>
          <p:nvSpPr>
            <p:cNvPr id="17417" name="AutoShape 9"/>
            <p:cNvSpPr>
              <a:spLocks/>
            </p:cNvSpPr>
            <p:nvPr/>
          </p:nvSpPr>
          <p:spPr bwMode="auto">
            <a:xfrm>
              <a:off x="2335" y="1940"/>
              <a:ext cx="48" cy="960"/>
            </a:xfrm>
            <a:prstGeom prst="leftBrace">
              <a:avLst>
                <a:gd name="adj1" fmla="val 166667"/>
                <a:gd name="adj2" fmla="val 50000"/>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eaLnBrk="1" hangingPunct="1"/>
              <a:endParaRPr lang="zh-CN" altLang="en-US"/>
            </a:p>
          </p:txBody>
        </p:sp>
      </p:grpSp>
    </p:spTree>
    <p:extLst>
      <p:ext uri="{BB962C8B-B14F-4D97-AF65-F5344CB8AC3E}">
        <p14:creationId xmlns:p14="http://schemas.microsoft.com/office/powerpoint/2010/main" val="53482486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931843">
                                            <p:txEl>
                                              <p:pRg st="0" end="0"/>
                                            </p:txEl>
                                          </p:spTgt>
                                        </p:tgtEl>
                                        <p:attrNameLst>
                                          <p:attrName>style.visibility</p:attrName>
                                        </p:attrNameLst>
                                      </p:cBhvr>
                                      <p:to>
                                        <p:strVal val="visible"/>
                                      </p:to>
                                    </p:set>
                                    <p:animEffect transition="in" filter="wipe(left)">
                                      <p:cBhvr>
                                        <p:cTn id="7" dur="1000"/>
                                        <p:tgtEl>
                                          <p:spTgt spid="93184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931844"/>
                                        </p:tgtEl>
                                        <p:attrNameLst>
                                          <p:attrName>style.visibility</p:attrName>
                                        </p:attrNameLst>
                                      </p:cBhvr>
                                      <p:to>
                                        <p:strVal val="visible"/>
                                      </p:to>
                                    </p:set>
                                  </p:childTnLst>
                                </p:cTn>
                              </p:par>
                            </p:childTnLst>
                          </p:cTn>
                        </p:par>
                      </p:childTnLst>
                    </p:cTn>
                  </p:par>
                  <p:par>
                    <p:cTn id="12" fill="hold" nodeType="clickPar">
                      <p:stCondLst>
                        <p:cond delay="indefinite"/>
                      </p:stCondLst>
                      <p:childTnLst>
                        <p:par>
                          <p:cTn id="13" fill="hold" nodeType="withGroup">
                            <p:stCondLst>
                              <p:cond delay="0"/>
                            </p:stCondLst>
                            <p:childTnLst>
                              <p:par>
                                <p:cTn id="14" presetID="22" presetClass="entr" presetSubtype="8" fill="hold" grpId="0" nodeType="clickEffect">
                                  <p:stCondLst>
                                    <p:cond delay="0"/>
                                  </p:stCondLst>
                                  <p:childTnLst>
                                    <p:set>
                                      <p:cBhvr>
                                        <p:cTn id="15" dur="1" fill="hold">
                                          <p:stCondLst>
                                            <p:cond delay="0"/>
                                          </p:stCondLst>
                                        </p:cTn>
                                        <p:tgtEl>
                                          <p:spTgt spid="931845"/>
                                        </p:tgtEl>
                                        <p:attrNameLst>
                                          <p:attrName>style.visibility</p:attrName>
                                        </p:attrNameLst>
                                      </p:cBhvr>
                                      <p:to>
                                        <p:strVal val="visible"/>
                                      </p:to>
                                    </p:set>
                                    <p:animEffect transition="in" filter="wipe(left)">
                                      <p:cBhvr>
                                        <p:cTn id="16" dur="500"/>
                                        <p:tgtEl>
                                          <p:spTgt spid="931845"/>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22" presetClass="entr" presetSubtype="8" fill="hold" nodeType="click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wipe(left)">
                                      <p:cBhvr>
                                        <p:cTn id="21" dur="500"/>
                                        <p:tgtEl>
                                          <p:spTgt spid="2"/>
                                        </p:tgtEl>
                                      </p:cBhvr>
                                    </p:animEffect>
                                  </p:childTnLst>
                                </p:cTn>
                              </p:par>
                            </p:childTnLst>
                          </p:cTn>
                        </p:par>
                      </p:childTnLst>
                    </p:cTn>
                  </p:par>
                  <p:par>
                    <p:cTn id="22" fill="hold" nodeType="clickPar">
                      <p:stCondLst>
                        <p:cond delay="indefinite"/>
                      </p:stCondLst>
                      <p:childTnLst>
                        <p:par>
                          <p:cTn id="23" fill="hold" nodeType="withGroup">
                            <p:stCondLst>
                              <p:cond delay="0"/>
                            </p:stCondLst>
                            <p:childTnLst>
                              <p:par>
                                <p:cTn id="24" presetID="22" presetClass="entr" presetSubtype="8" fill="hold" grpId="0" nodeType="clickEffect">
                                  <p:stCondLst>
                                    <p:cond delay="0"/>
                                  </p:stCondLst>
                                  <p:childTnLst>
                                    <p:set>
                                      <p:cBhvr>
                                        <p:cTn id="25" dur="1" fill="hold">
                                          <p:stCondLst>
                                            <p:cond delay="0"/>
                                          </p:stCondLst>
                                        </p:cTn>
                                        <p:tgtEl>
                                          <p:spTgt spid="931846"/>
                                        </p:tgtEl>
                                        <p:attrNameLst>
                                          <p:attrName>style.visibility</p:attrName>
                                        </p:attrNameLst>
                                      </p:cBhvr>
                                      <p:to>
                                        <p:strVal val="visible"/>
                                      </p:to>
                                    </p:set>
                                    <p:animEffect transition="in" filter="wipe(left)">
                                      <p:cBhvr>
                                        <p:cTn id="26" dur="500"/>
                                        <p:tgtEl>
                                          <p:spTgt spid="9318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1843" grpId="0" build="p"/>
      <p:bldP spid="931844" grpId="0"/>
      <p:bldP spid="931845" grpId="0"/>
      <p:bldP spid="931846"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xfrm>
            <a:off x="2123728" y="123478"/>
            <a:ext cx="6373813" cy="602456"/>
          </a:xfrm>
        </p:spPr>
        <p:txBody>
          <a:bodyPr/>
          <a:lstStyle/>
          <a:p>
            <a:pPr eaLnBrk="1" hangingPunct="1"/>
            <a:r>
              <a:rPr lang="zh-CN" altLang="en-US" dirty="0">
                <a:latin typeface="隶书" pitchFamily="49" charset="-122"/>
              </a:rPr>
              <a:t>一、经营杠杆效应</a:t>
            </a:r>
          </a:p>
        </p:txBody>
      </p:sp>
      <mc:AlternateContent xmlns:mc="http://schemas.openxmlformats.org/markup-compatibility/2006" xmlns:a14="http://schemas.microsoft.com/office/drawing/2010/main">
        <mc:Choice Requires="a14">
          <p:sp>
            <p:nvSpPr>
              <p:cNvPr id="931844" name="Rectangle 4"/>
              <p:cNvSpPr>
                <a:spLocks noChangeArrowheads="1"/>
              </p:cNvSpPr>
              <p:nvPr/>
            </p:nvSpPr>
            <p:spPr bwMode="auto">
              <a:xfrm>
                <a:off x="323528" y="1131590"/>
                <a:ext cx="8435082" cy="2997359"/>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wrap="square" anchor="ctr">
                <a:spAutoFit/>
              </a:bodyPr>
              <a:lstStyle/>
              <a:p>
                <a:pPr>
                  <a:lnSpc>
                    <a:spcPct val="120000"/>
                  </a:lnSpc>
                </a:pPr>
                <a:r>
                  <a:rPr lang="en-US" altLang="zh-CN" sz="2000" dirty="0">
                    <a:solidFill>
                      <a:srgbClr val="0000FF"/>
                    </a:solidFill>
                    <a:latin typeface="微软雅黑" panose="020B0503020204020204" pitchFamily="34" charset="-122"/>
                    <a:ea typeface="微软雅黑" panose="020B0503020204020204" pitchFamily="34" charset="-122"/>
                  </a:rPr>
                  <a:t>       </a:t>
                </a:r>
                <a:r>
                  <a:rPr lang="zh-CN" altLang="zh-CN" sz="2000" dirty="0">
                    <a:solidFill>
                      <a:srgbClr val="0000FF"/>
                    </a:solidFill>
                    <a:latin typeface="微软雅黑" panose="020B0503020204020204" pitchFamily="34" charset="-122"/>
                    <a:ea typeface="微软雅黑" panose="020B0503020204020204" pitchFamily="34" charset="-122"/>
                  </a:rPr>
                  <a:t>经营杠杆系数越高</a:t>
                </a:r>
                <a:r>
                  <a:rPr lang="zh-CN" altLang="zh-CN" sz="2000" b="0" dirty="0">
                    <a:latin typeface="微软雅黑" panose="020B0503020204020204" pitchFamily="34" charset="-122"/>
                    <a:ea typeface="微软雅黑" panose="020B0503020204020204" pitchFamily="34" charset="-122"/>
                  </a:rPr>
                  <a:t>，表明息税前利润受</a:t>
                </a:r>
                <a:r>
                  <a:rPr lang="zh-CN" altLang="zh-CN" sz="2000" b="0" dirty="0">
                    <a:solidFill>
                      <a:srgbClr val="FF0000"/>
                    </a:solidFill>
                    <a:latin typeface="微软雅黑" panose="020B0503020204020204" pitchFamily="34" charset="-122"/>
                    <a:ea typeface="微软雅黑" panose="020B0503020204020204" pitchFamily="34" charset="-122"/>
                  </a:rPr>
                  <a:t>产销量变动</a:t>
                </a:r>
                <a:r>
                  <a:rPr lang="zh-CN" altLang="zh-CN" sz="2000" b="0" dirty="0">
                    <a:latin typeface="微软雅黑" panose="020B0503020204020204" pitchFamily="34" charset="-122"/>
                    <a:ea typeface="微软雅黑" panose="020B0503020204020204" pitchFamily="34" charset="-122"/>
                  </a:rPr>
                  <a:t>的影响程度越大，</a:t>
                </a:r>
                <a:r>
                  <a:rPr lang="zh-CN" altLang="zh-CN" sz="2000" dirty="0">
                    <a:solidFill>
                      <a:srgbClr val="0000FF"/>
                    </a:solidFill>
                    <a:latin typeface="微软雅黑" panose="020B0503020204020204" pitchFamily="34" charset="-122"/>
                    <a:ea typeface="微软雅黑" panose="020B0503020204020204" pitchFamily="34" charset="-122"/>
                  </a:rPr>
                  <a:t>经营风险也就越大</a:t>
                </a:r>
                <a:r>
                  <a:rPr lang="zh-CN" altLang="zh-CN" sz="2000" b="0" dirty="0">
                    <a:latin typeface="微软雅黑" panose="020B0503020204020204" pitchFamily="34" charset="-122"/>
                    <a:ea typeface="微软雅黑" panose="020B0503020204020204" pitchFamily="34" charset="-122"/>
                  </a:rPr>
                  <a:t>。根据经营杠杆系数的计算公式，有</a:t>
                </a:r>
                <a:r>
                  <a:rPr lang="en-US" altLang="zh-CN" sz="2000" b="0" dirty="0">
                    <a:latin typeface="微软雅黑" panose="020B0503020204020204" pitchFamily="34" charset="-122"/>
                    <a:ea typeface="微软雅黑" panose="020B0503020204020204" pitchFamily="34" charset="-122"/>
                  </a:rPr>
                  <a:t>:</a:t>
                </a:r>
                <a:endParaRPr lang="zh-CN" altLang="zh-CN" sz="2000" b="0" dirty="0">
                  <a:latin typeface="微软雅黑" panose="020B0503020204020204" pitchFamily="34" charset="-122"/>
                  <a:ea typeface="微软雅黑" panose="020B0503020204020204" pitchFamily="34" charset="-122"/>
                </a:endParaRPr>
              </a:p>
              <a:p>
                <a:pPr>
                  <a:lnSpc>
                    <a:spcPct val="120000"/>
                  </a:lnSpc>
                </a:pPr>
                <a14:m>
                  <m:oMathPara xmlns:m="http://schemas.openxmlformats.org/officeDocument/2006/math">
                    <m:oMathParaPr>
                      <m:jc m:val="centerGroup"/>
                    </m:oMathParaPr>
                    <m:oMath xmlns:m="http://schemas.openxmlformats.org/officeDocument/2006/math">
                      <m:r>
                        <m:rPr>
                          <m:nor/>
                        </m:rPr>
                        <a:rPr lang="en-US" altLang="zh-CN" sz="2000">
                          <a:latin typeface="微软雅黑" panose="020B0503020204020204" pitchFamily="34" charset="-122"/>
                          <a:ea typeface="微软雅黑" panose="020B0503020204020204" pitchFamily="34" charset="-122"/>
                        </a:rPr>
                        <m:t>DOL</m:t>
                      </m:r>
                      <m:r>
                        <m:rPr>
                          <m:nor/>
                        </m:rPr>
                        <a:rPr lang="zh-CN" altLang="en-US" sz="2000">
                          <a:latin typeface="微软雅黑" panose="020B0503020204020204" pitchFamily="34" charset="-122"/>
                          <a:ea typeface="微软雅黑" panose="020B0503020204020204" pitchFamily="34" charset="-122"/>
                        </a:rPr>
                        <m:t>＝</m:t>
                      </m:r>
                      <m:f>
                        <m:fPr>
                          <m:ctrlPr>
                            <a:rPr lang="zh-CN" altLang="zh-CN" sz="2000" i="1">
                              <a:latin typeface="Cambria Math" panose="02040503050406030204" pitchFamily="18" charset="0"/>
                            </a:rPr>
                          </m:ctrlPr>
                        </m:fPr>
                        <m:num>
                          <m:r>
                            <m:rPr>
                              <m:sty m:val="p"/>
                            </m:rPr>
                            <a:rPr lang="en-US" altLang="zh-CN" sz="2000">
                              <a:latin typeface="Cambria Math" panose="02040503050406030204" pitchFamily="18" charset="0"/>
                            </a:rPr>
                            <m:t>EBIT</m:t>
                          </m:r>
                          <m:r>
                            <a:rPr lang="en-US" altLang="zh-CN" sz="2000">
                              <a:latin typeface="Cambria Math" panose="02040503050406030204" pitchFamily="18" charset="0"/>
                            </a:rPr>
                            <m:t>+</m:t>
                          </m:r>
                          <m:r>
                            <m:rPr>
                              <m:sty m:val="p"/>
                            </m:rPr>
                            <a:rPr lang="en-US" altLang="zh-CN" sz="2000">
                              <a:latin typeface="Cambria Math" panose="02040503050406030204" pitchFamily="18" charset="0"/>
                            </a:rPr>
                            <m:t>F</m:t>
                          </m:r>
                        </m:num>
                        <m:den>
                          <m:r>
                            <m:rPr>
                              <m:sty m:val="p"/>
                            </m:rPr>
                            <a:rPr lang="en-US" altLang="zh-CN" sz="2000">
                              <a:latin typeface="Cambria Math" panose="02040503050406030204" pitchFamily="18" charset="0"/>
                            </a:rPr>
                            <m:t>EBIT</m:t>
                          </m:r>
                        </m:den>
                      </m:f>
                      <m:r>
                        <m:rPr>
                          <m:nor/>
                        </m:rPr>
                        <a:rPr lang="zh-CN" altLang="en-US" sz="2000">
                          <a:latin typeface="微软雅黑" panose="020B0503020204020204" pitchFamily="34" charset="-122"/>
                          <a:ea typeface="微软雅黑" panose="020B0503020204020204" pitchFamily="34" charset="-122"/>
                        </a:rPr>
                        <m:t>＝ </m:t>
                      </m:r>
                      <m:r>
                        <m:rPr>
                          <m:nor/>
                        </m:rPr>
                        <a:rPr lang="en-US" altLang="zh-CN" sz="2000">
                          <a:latin typeface="微软雅黑" panose="020B0503020204020204" pitchFamily="34" charset="-122"/>
                          <a:ea typeface="微软雅黑" panose="020B0503020204020204" pitchFamily="34" charset="-122"/>
                        </a:rPr>
                        <m:t>1+ </m:t>
                      </m:r>
                      <m:f>
                        <m:fPr>
                          <m:ctrlPr>
                            <a:rPr lang="zh-CN" altLang="zh-CN" sz="2000" i="1">
                              <a:latin typeface="Cambria Math" panose="02040503050406030204" pitchFamily="18" charset="0"/>
                            </a:rPr>
                          </m:ctrlPr>
                        </m:fPr>
                        <m:num>
                          <m:r>
                            <m:rPr>
                              <m:sty m:val="p"/>
                            </m:rPr>
                            <a:rPr lang="en-US" altLang="zh-CN" sz="2000">
                              <a:latin typeface="Cambria Math" panose="02040503050406030204" pitchFamily="18" charset="0"/>
                            </a:rPr>
                            <m:t>F</m:t>
                          </m:r>
                        </m:num>
                        <m:den>
                          <m:r>
                            <m:rPr>
                              <m:sty m:val="p"/>
                            </m:rPr>
                            <a:rPr lang="en-US" altLang="zh-CN" sz="2000">
                              <a:latin typeface="Cambria Math" panose="02040503050406030204" pitchFamily="18" charset="0"/>
                            </a:rPr>
                            <m:t>EBIT</m:t>
                          </m:r>
                        </m:den>
                      </m:f>
                    </m:oMath>
                  </m:oMathPara>
                </a14:m>
                <a:endParaRPr lang="zh-CN" altLang="zh-CN" sz="2000" b="0" dirty="0">
                  <a:latin typeface="微软雅黑" panose="020B0503020204020204" pitchFamily="34" charset="-122"/>
                  <a:ea typeface="微软雅黑" panose="020B0503020204020204" pitchFamily="34" charset="-122"/>
                </a:endParaRPr>
              </a:p>
              <a:p>
                <a:pPr>
                  <a:lnSpc>
                    <a:spcPct val="120000"/>
                  </a:lnSpc>
                </a:pPr>
                <a:r>
                  <a:rPr lang="zh-CN" altLang="en-US" sz="2000" b="0" dirty="0" smtClean="0">
                    <a:latin typeface="微软雅黑" panose="020B0503020204020204" pitchFamily="34" charset="-122"/>
                    <a:ea typeface="微软雅黑" panose="020B0503020204020204" pitchFamily="34" charset="-122"/>
                  </a:rPr>
                  <a:t>       上述</a:t>
                </a:r>
                <a:r>
                  <a:rPr lang="zh-CN" altLang="en-US" sz="2000" b="0" dirty="0">
                    <a:latin typeface="微软雅黑" panose="020B0503020204020204" pitchFamily="34" charset="-122"/>
                    <a:ea typeface="微软雅黑" panose="020B0503020204020204" pitchFamily="34" charset="-122"/>
                  </a:rPr>
                  <a:t>公式表明，</a:t>
                </a:r>
                <a:r>
                  <a:rPr lang="zh-CN" altLang="en-US" sz="2000" dirty="0">
                    <a:latin typeface="微软雅黑" panose="020B0503020204020204" pitchFamily="34" charset="-122"/>
                    <a:ea typeface="微软雅黑" panose="020B0503020204020204" pitchFamily="34" charset="-122"/>
                  </a:rPr>
                  <a:t>影响经营杠杆的</a:t>
                </a:r>
                <a:r>
                  <a:rPr lang="zh-CN" altLang="en-US" sz="2000" dirty="0" smtClean="0">
                    <a:latin typeface="微软雅黑" panose="020B0503020204020204" pitchFamily="34" charset="-122"/>
                    <a:ea typeface="微软雅黑" panose="020B0503020204020204" pitchFamily="34" charset="-122"/>
                  </a:rPr>
                  <a:t>因素</a:t>
                </a:r>
                <a:r>
                  <a:rPr lang="zh-CN" altLang="en-US" sz="2000" b="0" dirty="0">
                    <a:latin typeface="微软雅黑" panose="020B0503020204020204" pitchFamily="34" charset="-122"/>
                    <a:ea typeface="微软雅黑" panose="020B0503020204020204" pitchFamily="34" charset="-122"/>
                  </a:rPr>
                  <a:t>：</a:t>
                </a:r>
                <a:r>
                  <a:rPr lang="zh-CN" altLang="en-US" sz="2000" b="0" dirty="0" smtClean="0">
                    <a:latin typeface="微软雅黑" panose="020B0503020204020204" pitchFamily="34" charset="-122"/>
                    <a:ea typeface="微软雅黑" panose="020B0503020204020204" pitchFamily="34" charset="-122"/>
                  </a:rPr>
                  <a:t>企业</a:t>
                </a:r>
                <a:r>
                  <a:rPr lang="zh-CN" altLang="en-US" sz="2000" b="0" dirty="0">
                    <a:latin typeface="微软雅黑" panose="020B0503020204020204" pitchFamily="34" charset="-122"/>
                    <a:ea typeface="微软雅黑" panose="020B0503020204020204" pitchFamily="34" charset="-122"/>
                  </a:rPr>
                  <a:t>固定成本比重、息税前利润水平。其中，息税前利润水平又受</a:t>
                </a:r>
                <a:r>
                  <a:rPr lang="zh-CN" altLang="en-US" sz="2000" dirty="0">
                    <a:latin typeface="微软雅黑" panose="020B0503020204020204" pitchFamily="34" charset="-122"/>
                    <a:ea typeface="微软雅黑" panose="020B0503020204020204" pitchFamily="34" charset="-122"/>
                  </a:rPr>
                  <a:t>产品销售量、单位价格、单位变动成本高</a:t>
                </a:r>
                <a:r>
                  <a:rPr lang="zh-CN" altLang="en-US" sz="2000" b="0" dirty="0">
                    <a:latin typeface="微软雅黑" panose="020B0503020204020204" pitchFamily="34" charset="-122"/>
                    <a:ea typeface="微软雅黑" panose="020B0503020204020204" pitchFamily="34" charset="-122"/>
                  </a:rPr>
                  <a:t>低的影响。固定成本越高、单位变动成本越高、产品销售量和单位价格越低，则经营杠杆效应越大；反之，则经营杠杆效应越小。</a:t>
                </a:r>
                <a:endParaRPr lang="zh-CN" altLang="zh-CN" sz="2000" dirty="0">
                  <a:latin typeface="微软雅黑" panose="020B0503020204020204" pitchFamily="34" charset="-122"/>
                  <a:ea typeface="微软雅黑" panose="020B0503020204020204" pitchFamily="34" charset="-122"/>
                </a:endParaRPr>
              </a:p>
            </p:txBody>
          </p:sp>
        </mc:Choice>
        <mc:Fallback xmlns="">
          <p:sp>
            <p:nvSpPr>
              <p:cNvPr id="931844" name="Rectangle 4"/>
              <p:cNvSpPr>
                <a:spLocks noRot="1" noChangeAspect="1" noMove="1" noResize="1" noEditPoints="1" noAdjustHandles="1" noChangeArrowheads="1" noChangeShapeType="1" noTextEdit="1"/>
              </p:cNvSpPr>
              <p:nvPr/>
            </p:nvSpPr>
            <p:spPr bwMode="auto">
              <a:xfrm>
                <a:off x="323528" y="1131590"/>
                <a:ext cx="8435082" cy="2997359"/>
              </a:xfrm>
              <a:prstGeom prst="rect">
                <a:avLst/>
              </a:prstGeom>
              <a:blipFill>
                <a:blip r:embed="rId2"/>
                <a:stretch>
                  <a:fillRect l="-723" b="-2240"/>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noFill/>
                  </a:rPr>
                  <a:t> </a:t>
                </a:r>
              </a:p>
            </p:txBody>
          </p:sp>
        </mc:Fallback>
      </mc:AlternateContent>
    </p:spTree>
    <p:extLst>
      <p:ext uri="{BB962C8B-B14F-4D97-AF65-F5344CB8AC3E}">
        <p14:creationId xmlns:p14="http://schemas.microsoft.com/office/powerpoint/2010/main" val="354720474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3184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1844"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xfrm>
            <a:off x="1763688" y="123478"/>
            <a:ext cx="6373813" cy="602456"/>
          </a:xfrm>
        </p:spPr>
        <p:txBody>
          <a:bodyPr/>
          <a:lstStyle/>
          <a:p>
            <a:pPr eaLnBrk="1" hangingPunct="1"/>
            <a:r>
              <a:rPr lang="zh-CN" altLang="en-US" dirty="0">
                <a:latin typeface="隶书" pitchFamily="49" charset="-122"/>
              </a:rPr>
              <a:t>一、经营杠杆效应</a:t>
            </a:r>
          </a:p>
        </p:txBody>
      </p:sp>
      <mc:AlternateContent xmlns:mc="http://schemas.openxmlformats.org/markup-compatibility/2006" xmlns:a14="http://schemas.microsoft.com/office/drawing/2010/main">
        <mc:Choice Requires="a14">
          <p:sp>
            <p:nvSpPr>
              <p:cNvPr id="931844" name="Rectangle 4"/>
              <p:cNvSpPr>
                <a:spLocks noChangeArrowheads="1"/>
              </p:cNvSpPr>
              <p:nvPr/>
            </p:nvSpPr>
            <p:spPr bwMode="auto">
              <a:xfrm>
                <a:off x="179512" y="843558"/>
                <a:ext cx="8784976" cy="4221733"/>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wrap="square" anchor="ctr">
                <a:spAutoFit/>
              </a:bodyPr>
              <a:lstStyle/>
              <a:p>
                <a:pPr>
                  <a:lnSpc>
                    <a:spcPct val="120000"/>
                  </a:lnSpc>
                </a:pPr>
                <a:r>
                  <a:rPr lang="zh-CN" altLang="zh-CN" sz="2000" dirty="0" smtClean="0">
                    <a:solidFill>
                      <a:srgbClr val="FF0000"/>
                    </a:solidFill>
                    <a:latin typeface="微软雅黑" panose="020B0503020204020204" pitchFamily="34" charset="-122"/>
                    <a:ea typeface="微软雅黑" panose="020B0503020204020204" pitchFamily="34" charset="-122"/>
                  </a:rPr>
                  <a:t>例题</a:t>
                </a:r>
                <a:r>
                  <a:rPr lang="en-US" altLang="zh-CN" sz="2000" dirty="0">
                    <a:solidFill>
                      <a:srgbClr val="FF0000"/>
                    </a:solidFill>
                    <a:latin typeface="微软雅黑" panose="020B0503020204020204" pitchFamily="34" charset="-122"/>
                    <a:ea typeface="微软雅黑" panose="020B0503020204020204" pitchFamily="34" charset="-122"/>
                  </a:rPr>
                  <a:t>5-12</a:t>
                </a:r>
                <a:r>
                  <a:rPr lang="zh-CN" altLang="zh-CN" sz="2000" dirty="0">
                    <a:solidFill>
                      <a:srgbClr val="FF0000"/>
                    </a:solidFill>
                    <a:latin typeface="微软雅黑" panose="020B0503020204020204" pitchFamily="34" charset="-122"/>
                    <a:ea typeface="微软雅黑" panose="020B0503020204020204" pitchFamily="34" charset="-122"/>
                  </a:rPr>
                  <a:t>：</a:t>
                </a:r>
                <a:r>
                  <a:rPr lang="zh-CN" altLang="zh-CN" sz="2000" b="0" dirty="0">
                    <a:latin typeface="微软雅黑" panose="020B0503020204020204" pitchFamily="34" charset="-122"/>
                    <a:ea typeface="微软雅黑" panose="020B0503020204020204" pitchFamily="34" charset="-122"/>
                  </a:rPr>
                  <a:t>宏磊公司生产</a:t>
                </a:r>
                <a:r>
                  <a:rPr lang="en-US" altLang="zh-CN" sz="2000" b="0" dirty="0">
                    <a:latin typeface="微软雅黑" panose="020B0503020204020204" pitchFamily="34" charset="-122"/>
                    <a:ea typeface="微软雅黑" panose="020B0503020204020204" pitchFamily="34" charset="-122"/>
                  </a:rPr>
                  <a:t>A</a:t>
                </a:r>
                <a:r>
                  <a:rPr lang="zh-CN" altLang="zh-CN" sz="2000" b="0" dirty="0">
                    <a:latin typeface="微软雅黑" panose="020B0503020204020204" pitchFamily="34" charset="-122"/>
                    <a:ea typeface="微软雅黑" panose="020B0503020204020204" pitchFamily="34" charset="-122"/>
                  </a:rPr>
                  <a:t>产品，固定成本总额为</a:t>
                </a:r>
                <a:r>
                  <a:rPr lang="en-US" altLang="zh-CN" sz="2000" b="0" dirty="0">
                    <a:latin typeface="微软雅黑" panose="020B0503020204020204" pitchFamily="34" charset="-122"/>
                    <a:ea typeface="微软雅黑" panose="020B0503020204020204" pitchFamily="34" charset="-122"/>
                  </a:rPr>
                  <a:t>50</a:t>
                </a:r>
                <a:r>
                  <a:rPr lang="zh-CN" altLang="zh-CN" sz="2000" b="0" dirty="0">
                    <a:latin typeface="微软雅黑" panose="020B0503020204020204" pitchFamily="34" charset="-122"/>
                    <a:ea typeface="微软雅黑" panose="020B0503020204020204" pitchFamily="34" charset="-122"/>
                  </a:rPr>
                  <a:t>万元，变动成本率为</a:t>
                </a:r>
                <a:r>
                  <a:rPr lang="en-US" altLang="zh-CN" sz="2000" b="0" dirty="0">
                    <a:latin typeface="微软雅黑" panose="020B0503020204020204" pitchFamily="34" charset="-122"/>
                    <a:ea typeface="微软雅黑" panose="020B0503020204020204" pitchFamily="34" charset="-122"/>
                  </a:rPr>
                  <a:t>50%</a:t>
                </a:r>
                <a:r>
                  <a:rPr lang="zh-CN" altLang="zh-CN" sz="2000" b="0" dirty="0">
                    <a:latin typeface="微软雅黑" panose="020B0503020204020204" pitchFamily="34" charset="-122"/>
                    <a:ea typeface="微软雅黑" panose="020B0503020204020204" pitchFamily="34" charset="-122"/>
                  </a:rPr>
                  <a:t>，当企业的销售额分别为</a:t>
                </a:r>
                <a:r>
                  <a:rPr lang="en-US" altLang="zh-CN" sz="2000" b="0" dirty="0">
                    <a:latin typeface="微软雅黑" panose="020B0503020204020204" pitchFamily="34" charset="-122"/>
                    <a:ea typeface="微软雅黑" panose="020B0503020204020204" pitchFamily="34" charset="-122"/>
                  </a:rPr>
                  <a:t>500</a:t>
                </a:r>
                <a:r>
                  <a:rPr lang="zh-CN" altLang="zh-CN" sz="2000" b="0" dirty="0">
                    <a:latin typeface="微软雅黑" panose="020B0503020204020204" pitchFamily="34" charset="-122"/>
                    <a:ea typeface="微软雅黑" panose="020B0503020204020204" pitchFamily="34" charset="-122"/>
                  </a:rPr>
                  <a:t>万元、</a:t>
                </a:r>
                <a:r>
                  <a:rPr lang="en-US" altLang="zh-CN" sz="2000" b="0" dirty="0">
                    <a:latin typeface="微软雅黑" panose="020B0503020204020204" pitchFamily="34" charset="-122"/>
                    <a:ea typeface="微软雅黑" panose="020B0503020204020204" pitchFamily="34" charset="-122"/>
                  </a:rPr>
                  <a:t>300</a:t>
                </a:r>
                <a:r>
                  <a:rPr lang="zh-CN" altLang="zh-CN" sz="2000" b="0" dirty="0">
                    <a:latin typeface="微软雅黑" panose="020B0503020204020204" pitchFamily="34" charset="-122"/>
                    <a:ea typeface="微软雅黑" panose="020B0503020204020204" pitchFamily="34" charset="-122"/>
                  </a:rPr>
                  <a:t>万元、</a:t>
                </a:r>
                <a:r>
                  <a:rPr lang="en-US" altLang="zh-CN" sz="2000" b="0" dirty="0">
                    <a:latin typeface="微软雅黑" panose="020B0503020204020204" pitchFamily="34" charset="-122"/>
                    <a:ea typeface="微软雅黑" panose="020B0503020204020204" pitchFamily="34" charset="-122"/>
                  </a:rPr>
                  <a:t>100</a:t>
                </a:r>
                <a:r>
                  <a:rPr lang="zh-CN" altLang="zh-CN" sz="2000" b="0" dirty="0">
                    <a:latin typeface="微软雅黑" panose="020B0503020204020204" pitchFamily="34" charset="-122"/>
                    <a:ea typeface="微软雅黑" panose="020B0503020204020204" pitchFamily="34" charset="-122"/>
                  </a:rPr>
                  <a:t>万元时，经营杠杆系数分别是多少？以上计算结果能说明什么问题？</a:t>
                </a:r>
              </a:p>
              <a:p>
                <a:pPr>
                  <a:lnSpc>
                    <a:spcPct val="120000"/>
                  </a:lnSpc>
                </a:pPr>
                <a:r>
                  <a:rPr lang="zh-CN" altLang="zh-CN" sz="2000" b="0" dirty="0">
                    <a:latin typeface="微软雅黑" panose="020B0503020204020204" pitchFamily="34" charset="-122"/>
                    <a:ea typeface="微软雅黑" panose="020B0503020204020204" pitchFamily="34" charset="-122"/>
                  </a:rPr>
                  <a:t>（</a:t>
                </a:r>
                <a:r>
                  <a:rPr lang="en-US" altLang="zh-CN" sz="2000" b="0" dirty="0">
                    <a:latin typeface="微软雅黑" panose="020B0503020204020204" pitchFamily="34" charset="-122"/>
                    <a:ea typeface="微软雅黑" panose="020B0503020204020204" pitchFamily="34" charset="-122"/>
                  </a:rPr>
                  <a:t>1</a:t>
                </a:r>
                <a:r>
                  <a:rPr lang="zh-CN" altLang="zh-CN" sz="2000" b="0" dirty="0">
                    <a:latin typeface="微软雅黑" panose="020B0503020204020204" pitchFamily="34" charset="-122"/>
                    <a:ea typeface="微软雅黑" panose="020B0503020204020204" pitchFamily="34" charset="-122"/>
                  </a:rPr>
                  <a:t>）当销售额为</a:t>
                </a:r>
                <a:r>
                  <a:rPr lang="en-US" altLang="zh-CN" sz="2000" b="0" dirty="0">
                    <a:latin typeface="微软雅黑" panose="020B0503020204020204" pitchFamily="34" charset="-122"/>
                    <a:ea typeface="微软雅黑" panose="020B0503020204020204" pitchFamily="34" charset="-122"/>
                  </a:rPr>
                  <a:t>500</a:t>
                </a:r>
                <a:r>
                  <a:rPr lang="zh-CN" altLang="zh-CN" sz="2000" b="0" dirty="0">
                    <a:latin typeface="微软雅黑" panose="020B0503020204020204" pitchFamily="34" charset="-122"/>
                    <a:ea typeface="微软雅黑" panose="020B0503020204020204" pitchFamily="34" charset="-122"/>
                  </a:rPr>
                  <a:t>万元时</a:t>
                </a:r>
                <a:r>
                  <a:rPr lang="zh-CN" altLang="zh-CN" sz="2000" b="0" dirty="0" smtClean="0">
                    <a:latin typeface="微软雅黑" panose="020B0503020204020204" pitchFamily="34" charset="-122"/>
                    <a:ea typeface="微软雅黑" panose="020B0503020204020204" pitchFamily="34" charset="-122"/>
                  </a:rPr>
                  <a:t>，计算</a:t>
                </a:r>
                <a:r>
                  <a:rPr lang="zh-CN" altLang="zh-CN" sz="2000" b="0" dirty="0">
                    <a:latin typeface="微软雅黑" panose="020B0503020204020204" pitchFamily="34" charset="-122"/>
                    <a:ea typeface="微软雅黑" panose="020B0503020204020204" pitchFamily="34" charset="-122"/>
                  </a:rPr>
                  <a:t>如下：</a:t>
                </a:r>
              </a:p>
              <a:p>
                <a:pPr>
                  <a:lnSpc>
                    <a:spcPct val="120000"/>
                  </a:lnSpc>
                </a:pPr>
                <a:r>
                  <a:rPr lang="en-US" altLang="zh-CN" sz="2000" b="0" dirty="0">
                    <a:latin typeface="微软雅黑" panose="020B0503020204020204" pitchFamily="34" charset="-122"/>
                    <a:ea typeface="微软雅黑" panose="020B0503020204020204" pitchFamily="34" charset="-122"/>
                  </a:rPr>
                  <a:t>DOL</a:t>
                </a:r>
                <a:r>
                  <a:rPr lang="zh-CN" altLang="zh-CN" sz="2000" b="0" dirty="0">
                    <a:latin typeface="微软雅黑" panose="020B0503020204020204" pitchFamily="34" charset="-122"/>
                    <a:ea typeface="微软雅黑" panose="020B0503020204020204" pitchFamily="34" charset="-122"/>
                  </a:rPr>
                  <a:t>＝</a:t>
                </a:r>
                <a14:m>
                  <m:oMath xmlns:m="http://schemas.openxmlformats.org/officeDocument/2006/math">
                    <m:f>
                      <m:fPr>
                        <m:ctrlPr>
                          <a:rPr lang="zh-CN" altLang="zh-CN" sz="2000" b="0" i="1">
                            <a:latin typeface="Cambria Math" panose="02040503050406030204" pitchFamily="18" charset="0"/>
                          </a:rPr>
                        </m:ctrlPr>
                      </m:fPr>
                      <m:num>
                        <m:r>
                          <a:rPr lang="en-US" altLang="zh-CN" sz="2000" b="0">
                            <a:latin typeface="Cambria Math" panose="02040503050406030204" pitchFamily="18" charset="0"/>
                          </a:rPr>
                          <m:t>500×</m:t>
                        </m:r>
                        <m:r>
                          <a:rPr lang="zh-CN" altLang="zh-CN" sz="2000" b="0">
                            <a:latin typeface="Cambria Math" panose="02040503050406030204" pitchFamily="18" charset="0"/>
                          </a:rPr>
                          <m:t>（</m:t>
                        </m:r>
                        <m:r>
                          <a:rPr lang="en-US" altLang="zh-CN" sz="2000" b="0">
                            <a:latin typeface="Cambria Math" panose="02040503050406030204" pitchFamily="18" charset="0"/>
                          </a:rPr>
                          <m:t>1</m:t>
                        </m:r>
                        <m:r>
                          <a:rPr lang="en-US" altLang="zh-CN" sz="2000" b="0" i="1">
                            <a:latin typeface="Cambria Math" panose="02040503050406030204" pitchFamily="18" charset="0"/>
                          </a:rPr>
                          <m:t>−</m:t>
                        </m:r>
                        <m:r>
                          <a:rPr lang="en-US" altLang="zh-CN" sz="2000" b="0">
                            <a:latin typeface="Cambria Math" panose="02040503050406030204" pitchFamily="18" charset="0"/>
                          </a:rPr>
                          <m:t>50%</m:t>
                        </m:r>
                        <m:r>
                          <a:rPr lang="zh-CN" altLang="zh-CN" sz="2000" b="0">
                            <a:latin typeface="Cambria Math" panose="02040503050406030204" pitchFamily="18" charset="0"/>
                          </a:rPr>
                          <m:t>）</m:t>
                        </m:r>
                      </m:num>
                      <m:den>
                        <m:r>
                          <a:rPr lang="en-US" altLang="zh-CN" sz="2000" b="0">
                            <a:latin typeface="Cambria Math" panose="02040503050406030204" pitchFamily="18" charset="0"/>
                          </a:rPr>
                          <m:t>500×</m:t>
                        </m:r>
                        <m:d>
                          <m:dPr>
                            <m:begChr m:val="（"/>
                            <m:endChr m:val="）"/>
                            <m:ctrlPr>
                              <a:rPr lang="zh-CN" altLang="zh-CN" sz="2000" b="0" i="1">
                                <a:latin typeface="Cambria Math" panose="02040503050406030204" pitchFamily="18" charset="0"/>
                              </a:rPr>
                            </m:ctrlPr>
                          </m:dPr>
                          <m:e>
                            <m:r>
                              <a:rPr lang="en-US" altLang="zh-CN" sz="2000" b="0">
                                <a:latin typeface="Cambria Math" panose="02040503050406030204" pitchFamily="18" charset="0"/>
                              </a:rPr>
                              <m:t>1</m:t>
                            </m:r>
                            <m:r>
                              <a:rPr lang="en-US" altLang="zh-CN" sz="2000" b="0" i="1">
                                <a:latin typeface="Cambria Math" panose="02040503050406030204" pitchFamily="18" charset="0"/>
                              </a:rPr>
                              <m:t>−</m:t>
                            </m:r>
                            <m:r>
                              <a:rPr lang="en-US" altLang="zh-CN" sz="2000" b="0">
                                <a:latin typeface="Cambria Math" panose="02040503050406030204" pitchFamily="18" charset="0"/>
                              </a:rPr>
                              <m:t>50%</m:t>
                            </m:r>
                          </m:e>
                        </m:d>
                        <m:r>
                          <a:rPr lang="en-US" altLang="zh-CN" sz="2000" b="0" i="1">
                            <a:latin typeface="Cambria Math" panose="02040503050406030204" pitchFamily="18" charset="0"/>
                          </a:rPr>
                          <m:t>−</m:t>
                        </m:r>
                        <m:r>
                          <a:rPr lang="en-US" altLang="zh-CN" sz="2000" b="0">
                            <a:latin typeface="Cambria Math" panose="02040503050406030204" pitchFamily="18" charset="0"/>
                          </a:rPr>
                          <m:t>50</m:t>
                        </m:r>
                      </m:den>
                    </m:f>
                  </m:oMath>
                </a14:m>
                <a:r>
                  <a:rPr lang="zh-CN" altLang="zh-CN" sz="2000" b="0" dirty="0">
                    <a:latin typeface="微软雅黑" panose="020B0503020204020204" pitchFamily="34" charset="-122"/>
                    <a:ea typeface="微软雅黑" panose="020B0503020204020204" pitchFamily="34" charset="-122"/>
                  </a:rPr>
                  <a:t>＝</a:t>
                </a:r>
                <a:r>
                  <a:rPr lang="en-US" altLang="zh-CN" sz="2000" b="0" dirty="0">
                    <a:latin typeface="微软雅黑" panose="020B0503020204020204" pitchFamily="34" charset="-122"/>
                    <a:ea typeface="微软雅黑" panose="020B0503020204020204" pitchFamily="34" charset="-122"/>
                  </a:rPr>
                  <a:t>1.25</a:t>
                </a:r>
                <a:endParaRPr lang="zh-CN" altLang="zh-CN" sz="2000" b="0" dirty="0">
                  <a:latin typeface="微软雅黑" panose="020B0503020204020204" pitchFamily="34" charset="-122"/>
                  <a:ea typeface="微软雅黑" panose="020B0503020204020204" pitchFamily="34" charset="-122"/>
                </a:endParaRPr>
              </a:p>
              <a:p>
                <a:pPr>
                  <a:lnSpc>
                    <a:spcPct val="120000"/>
                  </a:lnSpc>
                </a:pPr>
                <a:r>
                  <a:rPr lang="zh-CN" altLang="zh-CN" sz="2000" b="0" dirty="0">
                    <a:latin typeface="微软雅黑" panose="020B0503020204020204" pitchFamily="34" charset="-122"/>
                    <a:ea typeface="微软雅黑" panose="020B0503020204020204" pitchFamily="34" charset="-122"/>
                  </a:rPr>
                  <a:t>（</a:t>
                </a:r>
                <a:r>
                  <a:rPr lang="en-US" altLang="zh-CN" sz="2000" b="0" dirty="0">
                    <a:latin typeface="微软雅黑" panose="020B0503020204020204" pitchFamily="34" charset="-122"/>
                    <a:ea typeface="微软雅黑" panose="020B0503020204020204" pitchFamily="34" charset="-122"/>
                  </a:rPr>
                  <a:t>2</a:t>
                </a:r>
                <a:r>
                  <a:rPr lang="zh-CN" altLang="zh-CN" sz="2000" b="0" dirty="0">
                    <a:latin typeface="微软雅黑" panose="020B0503020204020204" pitchFamily="34" charset="-122"/>
                    <a:ea typeface="微软雅黑" panose="020B0503020204020204" pitchFamily="34" charset="-122"/>
                  </a:rPr>
                  <a:t>）当销售额为</a:t>
                </a:r>
                <a:r>
                  <a:rPr lang="en-US" altLang="zh-CN" sz="2000" b="0" dirty="0">
                    <a:latin typeface="微软雅黑" panose="020B0503020204020204" pitchFamily="34" charset="-122"/>
                    <a:ea typeface="微软雅黑" panose="020B0503020204020204" pitchFamily="34" charset="-122"/>
                  </a:rPr>
                  <a:t>300</a:t>
                </a:r>
                <a:r>
                  <a:rPr lang="zh-CN" altLang="zh-CN" sz="2000" b="0" dirty="0">
                    <a:latin typeface="微软雅黑" panose="020B0503020204020204" pitchFamily="34" charset="-122"/>
                    <a:ea typeface="微软雅黑" panose="020B0503020204020204" pitchFamily="34" charset="-122"/>
                  </a:rPr>
                  <a:t>万元时</a:t>
                </a:r>
                <a:r>
                  <a:rPr lang="zh-CN" altLang="zh-CN" sz="2000" b="0" dirty="0" smtClean="0">
                    <a:latin typeface="微软雅黑" panose="020B0503020204020204" pitchFamily="34" charset="-122"/>
                    <a:ea typeface="微软雅黑" panose="020B0503020204020204" pitchFamily="34" charset="-122"/>
                  </a:rPr>
                  <a:t>，计算</a:t>
                </a:r>
                <a:r>
                  <a:rPr lang="zh-CN" altLang="zh-CN" sz="2000" b="0" dirty="0">
                    <a:latin typeface="微软雅黑" panose="020B0503020204020204" pitchFamily="34" charset="-122"/>
                    <a:ea typeface="微软雅黑" panose="020B0503020204020204" pitchFamily="34" charset="-122"/>
                  </a:rPr>
                  <a:t>如下：</a:t>
                </a:r>
              </a:p>
              <a:p>
                <a:pPr>
                  <a:lnSpc>
                    <a:spcPct val="120000"/>
                  </a:lnSpc>
                </a:pPr>
                <a:r>
                  <a:rPr lang="en-US" altLang="zh-CN" sz="2000" b="0" dirty="0">
                    <a:latin typeface="微软雅黑" panose="020B0503020204020204" pitchFamily="34" charset="-122"/>
                    <a:ea typeface="微软雅黑" panose="020B0503020204020204" pitchFamily="34" charset="-122"/>
                  </a:rPr>
                  <a:t>DOL</a:t>
                </a:r>
                <a:r>
                  <a:rPr lang="zh-CN" altLang="zh-CN" sz="2000" b="0" dirty="0">
                    <a:latin typeface="微软雅黑" panose="020B0503020204020204" pitchFamily="34" charset="-122"/>
                    <a:ea typeface="微软雅黑" panose="020B0503020204020204" pitchFamily="34" charset="-122"/>
                  </a:rPr>
                  <a:t>＝</a:t>
                </a:r>
                <a14:m>
                  <m:oMath xmlns:m="http://schemas.openxmlformats.org/officeDocument/2006/math">
                    <m:f>
                      <m:fPr>
                        <m:ctrlPr>
                          <a:rPr lang="zh-CN" altLang="zh-CN" sz="2000" b="0" i="1">
                            <a:latin typeface="Cambria Math" panose="02040503050406030204" pitchFamily="18" charset="0"/>
                          </a:rPr>
                        </m:ctrlPr>
                      </m:fPr>
                      <m:num>
                        <m:r>
                          <a:rPr lang="en-US" altLang="zh-CN" sz="2000" b="0">
                            <a:latin typeface="Cambria Math" panose="02040503050406030204" pitchFamily="18" charset="0"/>
                          </a:rPr>
                          <m:t>300×</m:t>
                        </m:r>
                        <m:r>
                          <a:rPr lang="zh-CN" altLang="zh-CN" sz="2000" b="0">
                            <a:latin typeface="Cambria Math" panose="02040503050406030204" pitchFamily="18" charset="0"/>
                          </a:rPr>
                          <m:t>（</m:t>
                        </m:r>
                        <m:r>
                          <a:rPr lang="en-US" altLang="zh-CN" sz="2000" b="0">
                            <a:latin typeface="Cambria Math" panose="02040503050406030204" pitchFamily="18" charset="0"/>
                          </a:rPr>
                          <m:t>1</m:t>
                        </m:r>
                        <m:r>
                          <a:rPr lang="en-US" altLang="zh-CN" sz="2000" b="0" i="1">
                            <a:latin typeface="Cambria Math" panose="02040503050406030204" pitchFamily="18" charset="0"/>
                          </a:rPr>
                          <m:t>−</m:t>
                        </m:r>
                        <m:r>
                          <a:rPr lang="en-US" altLang="zh-CN" sz="2000" b="0">
                            <a:latin typeface="Cambria Math" panose="02040503050406030204" pitchFamily="18" charset="0"/>
                          </a:rPr>
                          <m:t>50%</m:t>
                        </m:r>
                        <m:r>
                          <a:rPr lang="zh-CN" altLang="zh-CN" sz="2000" b="0">
                            <a:latin typeface="Cambria Math" panose="02040503050406030204" pitchFamily="18" charset="0"/>
                          </a:rPr>
                          <m:t>）</m:t>
                        </m:r>
                      </m:num>
                      <m:den>
                        <m:r>
                          <a:rPr lang="en-US" altLang="zh-CN" sz="2000" b="0">
                            <a:latin typeface="Cambria Math" panose="02040503050406030204" pitchFamily="18" charset="0"/>
                          </a:rPr>
                          <m:t>300×</m:t>
                        </m:r>
                        <m:d>
                          <m:dPr>
                            <m:begChr m:val="（"/>
                            <m:endChr m:val="）"/>
                            <m:ctrlPr>
                              <a:rPr lang="zh-CN" altLang="zh-CN" sz="2000" b="0" i="1">
                                <a:latin typeface="Cambria Math" panose="02040503050406030204" pitchFamily="18" charset="0"/>
                              </a:rPr>
                            </m:ctrlPr>
                          </m:dPr>
                          <m:e>
                            <m:r>
                              <a:rPr lang="en-US" altLang="zh-CN" sz="2000" b="0">
                                <a:latin typeface="Cambria Math" panose="02040503050406030204" pitchFamily="18" charset="0"/>
                              </a:rPr>
                              <m:t>1</m:t>
                            </m:r>
                            <m:r>
                              <a:rPr lang="en-US" altLang="zh-CN" sz="2000" b="0" i="1">
                                <a:latin typeface="Cambria Math" panose="02040503050406030204" pitchFamily="18" charset="0"/>
                              </a:rPr>
                              <m:t>−</m:t>
                            </m:r>
                            <m:r>
                              <a:rPr lang="en-US" altLang="zh-CN" sz="2000" b="0">
                                <a:latin typeface="Cambria Math" panose="02040503050406030204" pitchFamily="18" charset="0"/>
                              </a:rPr>
                              <m:t>50%</m:t>
                            </m:r>
                          </m:e>
                        </m:d>
                        <m:r>
                          <a:rPr lang="en-US" altLang="zh-CN" sz="2000" b="0" i="1">
                            <a:latin typeface="Cambria Math" panose="02040503050406030204" pitchFamily="18" charset="0"/>
                          </a:rPr>
                          <m:t>−</m:t>
                        </m:r>
                        <m:r>
                          <a:rPr lang="en-US" altLang="zh-CN" sz="2000" b="0">
                            <a:latin typeface="Cambria Math" panose="02040503050406030204" pitchFamily="18" charset="0"/>
                          </a:rPr>
                          <m:t>50</m:t>
                        </m:r>
                      </m:den>
                    </m:f>
                  </m:oMath>
                </a14:m>
                <a:r>
                  <a:rPr lang="zh-CN" altLang="zh-CN" sz="2000" b="0" dirty="0">
                    <a:latin typeface="微软雅黑" panose="020B0503020204020204" pitchFamily="34" charset="-122"/>
                    <a:ea typeface="微软雅黑" panose="020B0503020204020204" pitchFamily="34" charset="-122"/>
                  </a:rPr>
                  <a:t>＝</a:t>
                </a:r>
                <a:r>
                  <a:rPr lang="en-US" altLang="zh-CN" sz="2000" b="0" dirty="0">
                    <a:latin typeface="微软雅黑" panose="020B0503020204020204" pitchFamily="34" charset="-122"/>
                    <a:ea typeface="微软雅黑" panose="020B0503020204020204" pitchFamily="34" charset="-122"/>
                  </a:rPr>
                  <a:t>1.5</a:t>
                </a:r>
                <a:endParaRPr lang="zh-CN" altLang="zh-CN" sz="2000" b="0" dirty="0">
                  <a:latin typeface="微软雅黑" panose="020B0503020204020204" pitchFamily="34" charset="-122"/>
                  <a:ea typeface="微软雅黑" panose="020B0503020204020204" pitchFamily="34" charset="-122"/>
                </a:endParaRPr>
              </a:p>
              <a:p>
                <a:pPr>
                  <a:lnSpc>
                    <a:spcPct val="120000"/>
                  </a:lnSpc>
                </a:pPr>
                <a:r>
                  <a:rPr lang="zh-CN" altLang="zh-CN" sz="2000" b="0" dirty="0">
                    <a:latin typeface="微软雅黑" panose="020B0503020204020204" pitchFamily="34" charset="-122"/>
                    <a:ea typeface="微软雅黑" panose="020B0503020204020204" pitchFamily="34" charset="-122"/>
                  </a:rPr>
                  <a:t>（</a:t>
                </a:r>
                <a:r>
                  <a:rPr lang="en-US" altLang="zh-CN" sz="2000" b="0" dirty="0">
                    <a:latin typeface="微软雅黑" panose="020B0503020204020204" pitchFamily="34" charset="-122"/>
                    <a:ea typeface="微软雅黑" panose="020B0503020204020204" pitchFamily="34" charset="-122"/>
                  </a:rPr>
                  <a:t>3</a:t>
                </a:r>
                <a:r>
                  <a:rPr lang="zh-CN" altLang="zh-CN" sz="2000" b="0" dirty="0">
                    <a:latin typeface="微软雅黑" panose="020B0503020204020204" pitchFamily="34" charset="-122"/>
                    <a:ea typeface="微软雅黑" panose="020B0503020204020204" pitchFamily="34" charset="-122"/>
                  </a:rPr>
                  <a:t>）当销售额为</a:t>
                </a:r>
                <a:r>
                  <a:rPr lang="en-US" altLang="zh-CN" sz="2000" b="0" dirty="0">
                    <a:latin typeface="微软雅黑" panose="020B0503020204020204" pitchFamily="34" charset="-122"/>
                    <a:ea typeface="微软雅黑" panose="020B0503020204020204" pitchFamily="34" charset="-122"/>
                  </a:rPr>
                  <a:t>100</a:t>
                </a:r>
                <a:r>
                  <a:rPr lang="zh-CN" altLang="zh-CN" sz="2000" b="0" dirty="0">
                    <a:latin typeface="微软雅黑" panose="020B0503020204020204" pitchFamily="34" charset="-122"/>
                    <a:ea typeface="微软雅黑" panose="020B0503020204020204" pitchFamily="34" charset="-122"/>
                  </a:rPr>
                  <a:t>万元时</a:t>
                </a:r>
                <a:r>
                  <a:rPr lang="zh-CN" altLang="zh-CN" sz="2000" b="0" dirty="0" smtClean="0">
                    <a:latin typeface="微软雅黑" panose="020B0503020204020204" pitchFamily="34" charset="-122"/>
                    <a:ea typeface="微软雅黑" panose="020B0503020204020204" pitchFamily="34" charset="-122"/>
                  </a:rPr>
                  <a:t>，计算</a:t>
                </a:r>
                <a:r>
                  <a:rPr lang="zh-CN" altLang="zh-CN" sz="2000" b="0" dirty="0">
                    <a:latin typeface="微软雅黑" panose="020B0503020204020204" pitchFamily="34" charset="-122"/>
                    <a:ea typeface="微软雅黑" panose="020B0503020204020204" pitchFamily="34" charset="-122"/>
                  </a:rPr>
                  <a:t>如下：</a:t>
                </a:r>
              </a:p>
              <a:p>
                <a:pPr>
                  <a:lnSpc>
                    <a:spcPct val="120000"/>
                  </a:lnSpc>
                </a:pPr>
                <a:r>
                  <a:rPr lang="en-US" altLang="zh-CN" sz="2000" b="0" dirty="0">
                    <a:latin typeface="微软雅黑" panose="020B0503020204020204" pitchFamily="34" charset="-122"/>
                    <a:ea typeface="微软雅黑" panose="020B0503020204020204" pitchFamily="34" charset="-122"/>
                  </a:rPr>
                  <a:t>DOL</a:t>
                </a:r>
                <a:r>
                  <a:rPr lang="zh-CN" altLang="zh-CN" sz="2000" b="0" dirty="0">
                    <a:latin typeface="微软雅黑" panose="020B0503020204020204" pitchFamily="34" charset="-122"/>
                    <a:ea typeface="微软雅黑" panose="020B0503020204020204" pitchFamily="34" charset="-122"/>
                  </a:rPr>
                  <a:t>＝</a:t>
                </a:r>
                <a14:m>
                  <m:oMath xmlns:m="http://schemas.openxmlformats.org/officeDocument/2006/math">
                    <m:f>
                      <m:fPr>
                        <m:ctrlPr>
                          <a:rPr lang="zh-CN" altLang="zh-CN" sz="2000" b="0" i="1">
                            <a:latin typeface="Cambria Math" panose="02040503050406030204" pitchFamily="18" charset="0"/>
                          </a:rPr>
                        </m:ctrlPr>
                      </m:fPr>
                      <m:num>
                        <m:r>
                          <a:rPr lang="en-US" altLang="zh-CN" sz="2000" b="0">
                            <a:latin typeface="Cambria Math" panose="02040503050406030204" pitchFamily="18" charset="0"/>
                          </a:rPr>
                          <m:t>100×</m:t>
                        </m:r>
                        <m:r>
                          <a:rPr lang="zh-CN" altLang="zh-CN" sz="2000" b="0">
                            <a:latin typeface="Cambria Math" panose="02040503050406030204" pitchFamily="18" charset="0"/>
                          </a:rPr>
                          <m:t>（</m:t>
                        </m:r>
                        <m:r>
                          <a:rPr lang="en-US" altLang="zh-CN" sz="2000" b="0">
                            <a:latin typeface="Cambria Math" panose="02040503050406030204" pitchFamily="18" charset="0"/>
                          </a:rPr>
                          <m:t>1</m:t>
                        </m:r>
                        <m:r>
                          <a:rPr lang="en-US" altLang="zh-CN" sz="2000" b="0" i="1">
                            <a:latin typeface="Cambria Math" panose="02040503050406030204" pitchFamily="18" charset="0"/>
                          </a:rPr>
                          <m:t>−</m:t>
                        </m:r>
                        <m:r>
                          <a:rPr lang="en-US" altLang="zh-CN" sz="2000" b="0">
                            <a:latin typeface="Cambria Math" panose="02040503050406030204" pitchFamily="18" charset="0"/>
                          </a:rPr>
                          <m:t>50%</m:t>
                        </m:r>
                        <m:r>
                          <a:rPr lang="zh-CN" altLang="zh-CN" sz="2000" b="0">
                            <a:latin typeface="Cambria Math" panose="02040503050406030204" pitchFamily="18" charset="0"/>
                          </a:rPr>
                          <m:t>）</m:t>
                        </m:r>
                      </m:num>
                      <m:den>
                        <m:r>
                          <a:rPr lang="en-US" altLang="zh-CN" sz="2000" b="0">
                            <a:latin typeface="Cambria Math" panose="02040503050406030204" pitchFamily="18" charset="0"/>
                          </a:rPr>
                          <m:t>100×</m:t>
                        </m:r>
                        <m:d>
                          <m:dPr>
                            <m:begChr m:val="（"/>
                            <m:endChr m:val="）"/>
                            <m:ctrlPr>
                              <a:rPr lang="zh-CN" altLang="zh-CN" sz="2000" b="0" i="1">
                                <a:latin typeface="Cambria Math" panose="02040503050406030204" pitchFamily="18" charset="0"/>
                              </a:rPr>
                            </m:ctrlPr>
                          </m:dPr>
                          <m:e>
                            <m:r>
                              <a:rPr lang="en-US" altLang="zh-CN" sz="2000" b="0">
                                <a:latin typeface="Cambria Math" panose="02040503050406030204" pitchFamily="18" charset="0"/>
                              </a:rPr>
                              <m:t>1</m:t>
                            </m:r>
                            <m:r>
                              <a:rPr lang="en-US" altLang="zh-CN" sz="2000" b="0" i="1">
                                <a:latin typeface="Cambria Math" panose="02040503050406030204" pitchFamily="18" charset="0"/>
                              </a:rPr>
                              <m:t>−</m:t>
                            </m:r>
                            <m:r>
                              <a:rPr lang="en-US" altLang="zh-CN" sz="2000" b="0">
                                <a:latin typeface="Cambria Math" panose="02040503050406030204" pitchFamily="18" charset="0"/>
                              </a:rPr>
                              <m:t>50%</m:t>
                            </m:r>
                          </m:e>
                        </m:d>
                        <m:r>
                          <a:rPr lang="en-US" altLang="zh-CN" sz="2000" b="0" i="1">
                            <a:latin typeface="Cambria Math" panose="02040503050406030204" pitchFamily="18" charset="0"/>
                          </a:rPr>
                          <m:t>−</m:t>
                        </m:r>
                        <m:r>
                          <a:rPr lang="en-US" altLang="zh-CN" sz="2000" b="0">
                            <a:latin typeface="Cambria Math" panose="02040503050406030204" pitchFamily="18" charset="0"/>
                          </a:rPr>
                          <m:t>50</m:t>
                        </m:r>
                      </m:den>
                    </m:f>
                  </m:oMath>
                </a14:m>
                <a:r>
                  <a:rPr lang="zh-CN" altLang="zh-CN" sz="2000" b="0" dirty="0">
                    <a:latin typeface="微软雅黑" panose="020B0503020204020204" pitchFamily="34" charset="-122"/>
                    <a:ea typeface="微软雅黑" panose="020B0503020204020204" pitchFamily="34" charset="-122"/>
                  </a:rPr>
                  <a:t>＝无穷大</a:t>
                </a:r>
              </a:p>
            </p:txBody>
          </p:sp>
        </mc:Choice>
        <mc:Fallback xmlns="">
          <p:sp>
            <p:nvSpPr>
              <p:cNvPr id="931844" name="Rectangle 4"/>
              <p:cNvSpPr>
                <a:spLocks noRot="1" noChangeAspect="1" noMove="1" noResize="1" noEditPoints="1" noAdjustHandles="1" noChangeArrowheads="1" noChangeShapeType="1" noTextEdit="1"/>
              </p:cNvSpPr>
              <p:nvPr/>
            </p:nvSpPr>
            <p:spPr bwMode="auto">
              <a:xfrm>
                <a:off x="179512" y="843558"/>
                <a:ext cx="8784976" cy="4221733"/>
              </a:xfrm>
              <a:prstGeom prst="rect">
                <a:avLst/>
              </a:prstGeom>
              <a:blipFill>
                <a:blip r:embed="rId2"/>
                <a:stretch>
                  <a:fillRect l="-693"/>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noFill/>
                  </a:rPr>
                  <a:t> </a:t>
                </a:r>
              </a:p>
            </p:txBody>
          </p:sp>
        </mc:Fallback>
      </mc:AlternateContent>
    </p:spTree>
    <p:extLst>
      <p:ext uri="{BB962C8B-B14F-4D97-AF65-F5344CB8AC3E}">
        <p14:creationId xmlns:p14="http://schemas.microsoft.com/office/powerpoint/2010/main" val="11808733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3184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1844"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xfrm>
            <a:off x="1979712" y="123478"/>
            <a:ext cx="6373813" cy="602456"/>
          </a:xfrm>
        </p:spPr>
        <p:txBody>
          <a:bodyPr/>
          <a:lstStyle/>
          <a:p>
            <a:pPr eaLnBrk="1" hangingPunct="1"/>
            <a:r>
              <a:rPr lang="zh-CN" altLang="en-US" dirty="0">
                <a:latin typeface="隶书" pitchFamily="49" charset="-122"/>
              </a:rPr>
              <a:t>一、经营杠杆效应</a:t>
            </a:r>
          </a:p>
        </p:txBody>
      </p:sp>
      <p:sp>
        <p:nvSpPr>
          <p:cNvPr id="931844" name="Rectangle 4"/>
          <p:cNvSpPr>
            <a:spLocks noChangeArrowheads="1"/>
          </p:cNvSpPr>
          <p:nvPr/>
        </p:nvSpPr>
        <p:spPr bwMode="auto">
          <a:xfrm>
            <a:off x="179512" y="896365"/>
            <a:ext cx="8496944" cy="30557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algn="just">
              <a:lnSpc>
                <a:spcPct val="120000"/>
              </a:lnSpc>
            </a:pPr>
            <a:r>
              <a:rPr lang="zh-CN" altLang="en-US" sz="1800" dirty="0">
                <a:solidFill>
                  <a:srgbClr val="FF0000"/>
                </a:solidFill>
                <a:latin typeface="微软雅黑" panose="020B0503020204020204" pitchFamily="34" charset="-122"/>
                <a:ea typeface="微软雅黑" panose="020B0503020204020204" pitchFamily="34" charset="-122"/>
              </a:rPr>
              <a:t>以上计算结果表明：</a:t>
            </a:r>
          </a:p>
          <a:p>
            <a:pPr algn="just">
              <a:lnSpc>
                <a:spcPct val="120000"/>
              </a:lnSpc>
            </a:pPr>
            <a:r>
              <a:rPr lang="zh-CN" altLang="en-US" sz="1800" b="0" dirty="0">
                <a:latin typeface="微软雅黑" panose="020B0503020204020204" pitchFamily="34" charset="-122"/>
                <a:ea typeface="微软雅黑" panose="020B0503020204020204" pitchFamily="34" charset="-122"/>
              </a:rPr>
              <a:t>（</a:t>
            </a:r>
            <a:r>
              <a:rPr lang="en-US" altLang="zh-CN" sz="1800" b="0" dirty="0">
                <a:latin typeface="微软雅黑" panose="020B0503020204020204" pitchFamily="34" charset="-122"/>
                <a:ea typeface="微软雅黑" panose="020B0503020204020204" pitchFamily="34" charset="-122"/>
              </a:rPr>
              <a:t>1</a:t>
            </a:r>
            <a:r>
              <a:rPr lang="zh-CN" altLang="en-US" sz="1800" b="0" dirty="0">
                <a:latin typeface="微软雅黑" panose="020B0503020204020204" pitchFamily="34" charset="-122"/>
                <a:ea typeface="微软雅黑" panose="020B0503020204020204" pitchFamily="34" charset="-122"/>
              </a:rPr>
              <a:t>）在固定成本不变的情况下，经营杠杆系数说明了</a:t>
            </a:r>
            <a:r>
              <a:rPr lang="zh-CN" altLang="en-US" sz="1800" dirty="0">
                <a:solidFill>
                  <a:srgbClr val="0000FF"/>
                </a:solidFill>
                <a:latin typeface="微软雅黑" panose="020B0503020204020204" pitchFamily="34" charset="-122"/>
                <a:ea typeface="微软雅黑" panose="020B0503020204020204" pitchFamily="34" charset="-122"/>
              </a:rPr>
              <a:t>销售额增长（减少）所引起利润增长（减少）的幅度</a:t>
            </a:r>
            <a:r>
              <a:rPr lang="zh-CN" altLang="en-US" sz="1800" b="0" dirty="0">
                <a:latin typeface="微软雅黑" panose="020B0503020204020204" pitchFamily="34" charset="-122"/>
                <a:ea typeface="微软雅黑" panose="020B0503020204020204" pitchFamily="34" charset="-122"/>
              </a:rPr>
              <a:t>。</a:t>
            </a:r>
            <a:endParaRPr lang="en-US" altLang="zh-CN" sz="1800" b="0" dirty="0">
              <a:latin typeface="微软雅黑" panose="020B0503020204020204" pitchFamily="34" charset="-122"/>
              <a:ea typeface="微软雅黑" panose="020B0503020204020204" pitchFamily="34" charset="-122"/>
            </a:endParaRPr>
          </a:p>
          <a:p>
            <a:pPr algn="just">
              <a:lnSpc>
                <a:spcPct val="120000"/>
              </a:lnSpc>
            </a:pPr>
            <a:r>
              <a:rPr lang="zh-CN" altLang="en-US" sz="1800" b="0" dirty="0">
                <a:latin typeface="微软雅黑" panose="020B0503020204020204" pitchFamily="34" charset="-122"/>
                <a:ea typeface="微软雅黑" panose="020B0503020204020204" pitchFamily="34" charset="-122"/>
              </a:rPr>
              <a:t>（</a:t>
            </a:r>
            <a:r>
              <a:rPr lang="en-US" altLang="zh-CN" sz="1800" b="0" dirty="0">
                <a:latin typeface="微软雅黑" panose="020B0503020204020204" pitchFamily="34" charset="-122"/>
                <a:ea typeface="微软雅黑" panose="020B0503020204020204" pitchFamily="34" charset="-122"/>
              </a:rPr>
              <a:t>2</a:t>
            </a:r>
            <a:r>
              <a:rPr lang="zh-CN" altLang="en-US" sz="1800" b="0" dirty="0">
                <a:latin typeface="微软雅黑" panose="020B0503020204020204" pitchFamily="34" charset="-122"/>
                <a:ea typeface="微软雅黑" panose="020B0503020204020204" pitchFamily="34" charset="-122"/>
              </a:rPr>
              <a:t>）在固定成本不变的情况下，</a:t>
            </a:r>
            <a:r>
              <a:rPr lang="zh-CN" altLang="en-US" sz="1800" dirty="0">
                <a:solidFill>
                  <a:srgbClr val="0000FF"/>
                </a:solidFill>
                <a:latin typeface="微软雅黑" panose="020B0503020204020204" pitchFamily="34" charset="-122"/>
                <a:ea typeface="微软雅黑" panose="020B0503020204020204" pitchFamily="34" charset="-122"/>
              </a:rPr>
              <a:t>销售额越大，经营杠杆系数越小，经营风险也就越小</a:t>
            </a:r>
            <a:r>
              <a:rPr lang="zh-CN" altLang="en-US" sz="1800" b="0" dirty="0">
                <a:latin typeface="微软雅黑" panose="020B0503020204020204" pitchFamily="34" charset="-122"/>
                <a:ea typeface="微软雅黑" panose="020B0503020204020204" pitchFamily="34" charset="-122"/>
              </a:rPr>
              <a:t>；反之，销售额越小，经营杠杆系数越大，经营风险也就越大。</a:t>
            </a:r>
            <a:r>
              <a:rPr lang="zh-CN" altLang="en-US" sz="1800" dirty="0">
                <a:solidFill>
                  <a:srgbClr val="FF0000"/>
                </a:solidFill>
                <a:latin typeface="微软雅黑" panose="020B0503020204020204" pitchFamily="34" charset="-122"/>
                <a:ea typeface="微软雅黑" panose="020B0503020204020204" pitchFamily="34" charset="-122"/>
              </a:rPr>
              <a:t>（</a:t>
            </a:r>
            <a:r>
              <a:rPr lang="zh-CN" altLang="en-US" sz="1800" dirty="0" smtClean="0">
                <a:solidFill>
                  <a:srgbClr val="FF0000"/>
                </a:solidFill>
                <a:latin typeface="微软雅黑" panose="020B0503020204020204" pitchFamily="34" charset="-122"/>
                <a:ea typeface="微软雅黑" panose="020B0503020204020204" pitchFamily="34" charset="-122"/>
              </a:rPr>
              <a:t>销售额</a:t>
            </a:r>
            <a:r>
              <a:rPr lang="en-US" altLang="zh-CN" sz="1800" dirty="0" smtClean="0">
                <a:solidFill>
                  <a:srgbClr val="FF0000"/>
                </a:solidFill>
                <a:latin typeface="微软雅黑" panose="020B0503020204020204" pitchFamily="34" charset="-122"/>
                <a:ea typeface="微软雅黑" panose="020B0503020204020204" pitchFamily="34" charset="-122"/>
              </a:rPr>
              <a:t>500</a:t>
            </a:r>
            <a:r>
              <a:rPr lang="zh-CN" altLang="en-US" sz="1800" dirty="0">
                <a:solidFill>
                  <a:srgbClr val="FF0000"/>
                </a:solidFill>
                <a:latin typeface="微软雅黑" panose="020B0503020204020204" pitchFamily="34" charset="-122"/>
                <a:ea typeface="微软雅黑" panose="020B0503020204020204" pitchFamily="34" charset="-122"/>
              </a:rPr>
              <a:t>时，</a:t>
            </a:r>
            <a:r>
              <a:rPr lang="en-US" altLang="zh-CN" sz="1800" dirty="0">
                <a:solidFill>
                  <a:srgbClr val="FF0000"/>
                </a:solidFill>
                <a:latin typeface="微软雅黑" panose="020B0503020204020204" pitchFamily="34" charset="-122"/>
                <a:ea typeface="微软雅黑" panose="020B0503020204020204" pitchFamily="34" charset="-122"/>
              </a:rPr>
              <a:t>DOL</a:t>
            </a:r>
            <a:r>
              <a:rPr lang="zh-CN" altLang="en-US" sz="1800" dirty="0">
                <a:solidFill>
                  <a:srgbClr val="FF0000"/>
                </a:solidFill>
                <a:latin typeface="微软雅黑" panose="020B0503020204020204" pitchFamily="34" charset="-122"/>
                <a:ea typeface="微软雅黑" panose="020B0503020204020204" pitchFamily="34" charset="-122"/>
              </a:rPr>
              <a:t>＝</a:t>
            </a:r>
            <a:r>
              <a:rPr lang="en-US" altLang="zh-CN" sz="1800" dirty="0" smtClean="0">
                <a:solidFill>
                  <a:srgbClr val="FF0000"/>
                </a:solidFill>
                <a:latin typeface="微软雅黑" panose="020B0503020204020204" pitchFamily="34" charset="-122"/>
                <a:ea typeface="微软雅黑" panose="020B0503020204020204" pitchFamily="34" charset="-122"/>
              </a:rPr>
              <a:t>1.23</a:t>
            </a:r>
            <a:r>
              <a:rPr lang="zh-CN" altLang="en-US" sz="1800" dirty="0">
                <a:solidFill>
                  <a:srgbClr val="FF0000"/>
                </a:solidFill>
                <a:latin typeface="微软雅黑" panose="020B0503020204020204" pitchFamily="34" charset="-122"/>
                <a:ea typeface="微软雅黑" panose="020B0503020204020204" pitchFamily="34" charset="-122"/>
              </a:rPr>
              <a:t>，销售额</a:t>
            </a:r>
            <a:r>
              <a:rPr lang="en-US" altLang="zh-CN" sz="1800" dirty="0">
                <a:solidFill>
                  <a:srgbClr val="FF0000"/>
                </a:solidFill>
                <a:latin typeface="微软雅黑" panose="020B0503020204020204" pitchFamily="34" charset="-122"/>
                <a:ea typeface="微软雅黑" panose="020B0503020204020204" pitchFamily="34" charset="-122"/>
              </a:rPr>
              <a:t>200</a:t>
            </a:r>
            <a:r>
              <a:rPr lang="zh-CN" altLang="en-US" sz="1800" dirty="0">
                <a:solidFill>
                  <a:srgbClr val="FF0000"/>
                </a:solidFill>
                <a:latin typeface="微软雅黑" panose="020B0503020204020204" pitchFamily="34" charset="-122"/>
                <a:ea typeface="微软雅黑" panose="020B0503020204020204" pitchFamily="34" charset="-122"/>
              </a:rPr>
              <a:t>，</a:t>
            </a:r>
            <a:r>
              <a:rPr lang="en-US" altLang="zh-CN" sz="1800" dirty="0">
                <a:solidFill>
                  <a:srgbClr val="FF0000"/>
                </a:solidFill>
                <a:latin typeface="微软雅黑" panose="020B0503020204020204" pitchFamily="34" charset="-122"/>
                <a:ea typeface="微软雅黑" panose="020B0503020204020204" pitchFamily="34" charset="-122"/>
              </a:rPr>
              <a:t>DOL</a:t>
            </a:r>
            <a:r>
              <a:rPr lang="zh-CN" altLang="en-US" sz="1800" dirty="0">
                <a:solidFill>
                  <a:srgbClr val="FF0000"/>
                </a:solidFill>
                <a:latin typeface="微软雅黑" panose="020B0503020204020204" pitchFamily="34" charset="-122"/>
                <a:ea typeface="微软雅黑" panose="020B0503020204020204" pitchFamily="34" charset="-122"/>
              </a:rPr>
              <a:t>＝</a:t>
            </a:r>
            <a:r>
              <a:rPr lang="en-US" altLang="zh-CN" sz="1800" dirty="0">
                <a:solidFill>
                  <a:srgbClr val="FF0000"/>
                </a:solidFill>
                <a:latin typeface="微软雅黑" panose="020B0503020204020204" pitchFamily="34" charset="-122"/>
                <a:ea typeface="微软雅黑" panose="020B0503020204020204" pitchFamily="34" charset="-122"/>
              </a:rPr>
              <a:t>2</a:t>
            </a:r>
            <a:r>
              <a:rPr lang="zh-CN" altLang="en-US" sz="1800" dirty="0">
                <a:solidFill>
                  <a:srgbClr val="FF0000"/>
                </a:solidFill>
                <a:latin typeface="微软雅黑" panose="020B0503020204020204" pitchFamily="34" charset="-122"/>
                <a:ea typeface="微软雅黑" panose="020B0503020204020204" pitchFamily="34" charset="-122"/>
              </a:rPr>
              <a:t>）</a:t>
            </a:r>
            <a:endParaRPr lang="en-US" altLang="zh-CN" sz="1800" dirty="0">
              <a:solidFill>
                <a:srgbClr val="FF0000"/>
              </a:solidFill>
              <a:latin typeface="微软雅黑" panose="020B0503020204020204" pitchFamily="34" charset="-122"/>
              <a:ea typeface="微软雅黑" panose="020B0503020204020204" pitchFamily="34" charset="-122"/>
            </a:endParaRPr>
          </a:p>
          <a:p>
            <a:pPr algn="just">
              <a:lnSpc>
                <a:spcPct val="120000"/>
              </a:lnSpc>
            </a:pPr>
            <a:r>
              <a:rPr lang="zh-CN" altLang="en-US" sz="1800" b="0" dirty="0">
                <a:latin typeface="微软雅黑" panose="020B0503020204020204" pitchFamily="34" charset="-122"/>
                <a:ea typeface="微软雅黑" panose="020B0503020204020204" pitchFamily="34" charset="-122"/>
              </a:rPr>
              <a:t>（</a:t>
            </a:r>
            <a:r>
              <a:rPr lang="en-US" altLang="zh-CN" sz="1800" b="0" dirty="0">
                <a:latin typeface="微软雅黑" panose="020B0503020204020204" pitchFamily="34" charset="-122"/>
                <a:ea typeface="微软雅黑" panose="020B0503020204020204" pitchFamily="34" charset="-122"/>
              </a:rPr>
              <a:t>3</a:t>
            </a:r>
            <a:r>
              <a:rPr lang="zh-CN" altLang="en-US" sz="1800" b="0" dirty="0">
                <a:latin typeface="微软雅黑" panose="020B0503020204020204" pitchFamily="34" charset="-122"/>
                <a:ea typeface="微软雅黑" panose="020B0503020204020204" pitchFamily="34" charset="-122"/>
              </a:rPr>
              <a:t>）当销售额达到</a:t>
            </a:r>
            <a:r>
              <a:rPr lang="zh-CN" altLang="en-US" sz="1800" dirty="0">
                <a:solidFill>
                  <a:srgbClr val="0000FF"/>
                </a:solidFill>
                <a:latin typeface="微软雅黑" panose="020B0503020204020204" pitchFamily="34" charset="-122"/>
                <a:ea typeface="微软雅黑" panose="020B0503020204020204" pitchFamily="34" charset="-122"/>
              </a:rPr>
              <a:t>盈亏临界点</a:t>
            </a:r>
            <a:r>
              <a:rPr lang="zh-CN" altLang="en-US" sz="1800" b="0" dirty="0">
                <a:latin typeface="微软雅黑" panose="020B0503020204020204" pitchFamily="34" charset="-122"/>
                <a:ea typeface="微软雅黑" panose="020B0503020204020204" pitchFamily="34" charset="-122"/>
              </a:rPr>
              <a:t>时</a:t>
            </a:r>
            <a:r>
              <a:rPr lang="zh-CN" altLang="en-US" sz="1800" dirty="0">
                <a:solidFill>
                  <a:srgbClr val="0000FF"/>
                </a:solidFill>
                <a:latin typeface="微软雅黑" panose="020B0503020204020204" pitchFamily="34" charset="-122"/>
                <a:ea typeface="微软雅黑" panose="020B0503020204020204" pitchFamily="34" charset="-122"/>
              </a:rPr>
              <a:t>，经营杠杆系数趋近于无穷大</a:t>
            </a:r>
            <a:r>
              <a:rPr lang="zh-CN" altLang="en-US" sz="1800" b="0" dirty="0">
                <a:latin typeface="微软雅黑" panose="020B0503020204020204" pitchFamily="34" charset="-122"/>
                <a:ea typeface="微软雅黑" panose="020B0503020204020204" pitchFamily="34" charset="-122"/>
              </a:rPr>
              <a:t>，如</a:t>
            </a:r>
            <a:r>
              <a:rPr lang="en-US" altLang="zh-CN" sz="1800" b="0" dirty="0">
                <a:latin typeface="微软雅黑" panose="020B0503020204020204" pitchFamily="34" charset="-122"/>
                <a:ea typeface="微软雅黑" panose="020B0503020204020204" pitchFamily="34" charset="-122"/>
              </a:rPr>
              <a:t>DOL</a:t>
            </a:r>
            <a:r>
              <a:rPr lang="zh-CN" altLang="en-US" sz="1800" b="0" dirty="0">
                <a:latin typeface="微软雅黑" panose="020B0503020204020204" pitchFamily="34" charset="-122"/>
                <a:ea typeface="微软雅黑" panose="020B0503020204020204" pitchFamily="34" charset="-122"/>
              </a:rPr>
              <a:t>（</a:t>
            </a:r>
            <a:r>
              <a:rPr lang="en-US" altLang="zh-CN" sz="1800" b="0" dirty="0">
                <a:latin typeface="微软雅黑" panose="020B0503020204020204" pitchFamily="34" charset="-122"/>
                <a:ea typeface="微软雅黑" panose="020B0503020204020204" pitchFamily="34" charset="-122"/>
              </a:rPr>
              <a:t>3</a:t>
            </a:r>
            <a:r>
              <a:rPr lang="zh-CN" altLang="en-US" sz="1800" b="0" dirty="0">
                <a:latin typeface="微软雅黑" panose="020B0503020204020204" pitchFamily="34" charset="-122"/>
                <a:ea typeface="微软雅黑" panose="020B0503020204020204" pitchFamily="34" charset="-122"/>
              </a:rPr>
              <a:t>）的情况。此时企业经营</a:t>
            </a:r>
            <a:r>
              <a:rPr lang="zh-CN" altLang="en-US" sz="1800" b="0" dirty="0">
                <a:solidFill>
                  <a:srgbClr val="FF0000"/>
                </a:solidFill>
                <a:latin typeface="微软雅黑" panose="020B0503020204020204" pitchFamily="34" charset="-122"/>
                <a:ea typeface="微软雅黑" panose="020B0503020204020204" pitchFamily="34" charset="-122"/>
              </a:rPr>
              <a:t>只能保本（边际贡献等于</a:t>
            </a:r>
            <a:r>
              <a:rPr lang="en-US" altLang="zh-CN" sz="1800" b="0" dirty="0">
                <a:solidFill>
                  <a:srgbClr val="FF0000"/>
                </a:solidFill>
                <a:latin typeface="微软雅黑" panose="020B0503020204020204" pitchFamily="34" charset="-122"/>
                <a:ea typeface="微软雅黑" panose="020B0503020204020204" pitchFamily="34" charset="-122"/>
              </a:rPr>
              <a:t>0</a:t>
            </a:r>
            <a:r>
              <a:rPr lang="zh-CN" altLang="en-US" sz="1800" b="0" dirty="0">
                <a:solidFill>
                  <a:srgbClr val="FF0000"/>
                </a:solidFill>
                <a:latin typeface="微软雅黑" panose="020B0503020204020204" pitchFamily="34" charset="-122"/>
                <a:ea typeface="微软雅黑" panose="020B0503020204020204" pitchFamily="34" charset="-122"/>
              </a:rPr>
              <a:t>）</a:t>
            </a:r>
            <a:r>
              <a:rPr lang="zh-CN" altLang="en-US" sz="1800" b="0" dirty="0">
                <a:latin typeface="微软雅黑" panose="020B0503020204020204" pitchFamily="34" charset="-122"/>
                <a:ea typeface="微软雅黑" panose="020B0503020204020204" pitchFamily="34" charset="-122"/>
              </a:rPr>
              <a:t>，若销售额稍有增加便可出现盈利，若销售额稍有减少便会发生亏损。</a:t>
            </a:r>
            <a:endParaRPr lang="zh-CN" altLang="zh-CN" sz="1800" b="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90387241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3184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184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a:xfrm>
            <a:off x="250826" y="1006079"/>
            <a:ext cx="5743575" cy="572690"/>
          </a:xfrm>
        </p:spPr>
        <p:txBody>
          <a:bodyPr/>
          <a:lstStyle/>
          <a:p>
            <a:pPr algn="l" eaLnBrk="1" hangingPunct="1"/>
            <a:r>
              <a:rPr lang="zh-CN" altLang="en-US" sz="2800" dirty="0"/>
              <a:t>（一）债务资本成本</a:t>
            </a:r>
          </a:p>
        </p:txBody>
      </p:sp>
      <p:sp>
        <p:nvSpPr>
          <p:cNvPr id="9220" name="Rectangle 10"/>
          <p:cNvSpPr>
            <a:spLocks noChangeArrowheads="1"/>
          </p:cNvSpPr>
          <p:nvPr/>
        </p:nvSpPr>
        <p:spPr bwMode="gray">
          <a:xfrm>
            <a:off x="2195736" y="116130"/>
            <a:ext cx="6019800" cy="5726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algn="ctr" eaLnBrk="1" hangingPunct="1"/>
            <a:r>
              <a:rPr lang="zh-CN" altLang="en-US" sz="2800" dirty="0">
                <a:solidFill>
                  <a:srgbClr val="0000FF"/>
                </a:solidFill>
                <a:latin typeface="微软雅黑" panose="020B0503020204020204" pitchFamily="34" charset="-122"/>
                <a:ea typeface="微软雅黑" panose="020B0503020204020204" pitchFamily="34" charset="-122"/>
                <a:cs typeface="+mj-cs"/>
              </a:rPr>
              <a:t>二、个别资本成本的计算</a:t>
            </a:r>
          </a:p>
        </p:txBody>
      </p:sp>
      <p:sp>
        <p:nvSpPr>
          <p:cNvPr id="9221" name="Rectangle 12"/>
          <p:cNvSpPr>
            <a:spLocks noChangeArrowheads="1"/>
          </p:cNvSpPr>
          <p:nvPr/>
        </p:nvSpPr>
        <p:spPr bwMode="auto">
          <a:xfrm>
            <a:off x="0" y="2173040"/>
            <a:ext cx="18473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pPr eaLnBrk="1" hangingPunct="1"/>
            <a:endParaRPr lang="zh-CN" altLang="en-US"/>
          </a:p>
        </p:txBody>
      </p:sp>
      <p:sp>
        <p:nvSpPr>
          <p:cNvPr id="2" name="TextBox 1"/>
          <p:cNvSpPr txBox="1"/>
          <p:nvPr/>
        </p:nvSpPr>
        <p:spPr>
          <a:xfrm>
            <a:off x="415893" y="1640597"/>
            <a:ext cx="7252451" cy="1938992"/>
          </a:xfrm>
          <a:prstGeom prst="rect">
            <a:avLst/>
          </a:prstGeom>
          <a:noFill/>
        </p:spPr>
        <p:txBody>
          <a:bodyPr wrap="square" rtlCol="0">
            <a:spAutoFit/>
          </a:bodyPr>
          <a:lstStyle/>
          <a:p>
            <a:pPr algn="just">
              <a:lnSpc>
                <a:spcPct val="120000"/>
              </a:lnSpc>
            </a:pPr>
            <a:r>
              <a:rPr lang="zh-CN" altLang="en-US" sz="2000" b="0" dirty="0">
                <a:latin typeface="微软雅黑" panose="020B0503020204020204" pitchFamily="34" charset="-122"/>
                <a:ea typeface="微软雅黑" panose="020B0503020204020204" pitchFamily="34" charset="-122"/>
              </a:rPr>
              <a:t>债务资本成本主要包括</a:t>
            </a:r>
            <a:r>
              <a:rPr lang="zh-CN" altLang="en-US" sz="2000" dirty="0">
                <a:latin typeface="微软雅黑" panose="020B0503020204020204" pitchFamily="34" charset="-122"/>
                <a:ea typeface="微软雅黑" panose="020B0503020204020204" pitchFamily="34" charset="-122"/>
              </a:rPr>
              <a:t>长期借款资本成本</a:t>
            </a:r>
            <a:r>
              <a:rPr lang="zh-CN" altLang="en-US" sz="2000" b="0" dirty="0">
                <a:latin typeface="微软雅黑" panose="020B0503020204020204" pitchFamily="34" charset="-122"/>
                <a:ea typeface="微软雅黑" panose="020B0503020204020204" pitchFamily="34" charset="-122"/>
              </a:rPr>
              <a:t>和</a:t>
            </a:r>
            <a:r>
              <a:rPr lang="zh-CN" altLang="en-US" sz="2000" dirty="0">
                <a:latin typeface="微软雅黑" panose="020B0503020204020204" pitchFamily="34" charset="-122"/>
                <a:ea typeface="微软雅黑" panose="020B0503020204020204" pitchFamily="34" charset="-122"/>
              </a:rPr>
              <a:t>债券资本成本</a:t>
            </a:r>
            <a:r>
              <a:rPr lang="zh-CN" altLang="en-US" sz="2000" b="0" dirty="0">
                <a:latin typeface="微软雅黑" panose="020B0503020204020204" pitchFamily="34" charset="-122"/>
                <a:ea typeface="微软雅黑" panose="020B0503020204020204" pitchFamily="34" charset="-122"/>
              </a:rPr>
              <a:t>，无论是借款的资本成本还是债券的资本成本，其资本成本中的用资费用主要是指</a:t>
            </a:r>
            <a:r>
              <a:rPr lang="zh-CN" altLang="en-US" sz="2000" dirty="0">
                <a:solidFill>
                  <a:srgbClr val="FF0000"/>
                </a:solidFill>
                <a:latin typeface="微软雅黑" panose="020B0503020204020204" pitchFamily="34" charset="-122"/>
                <a:ea typeface="微软雅黑" panose="020B0503020204020204" pitchFamily="34" charset="-122"/>
              </a:rPr>
              <a:t>企业支付给债权人的利息费用</a:t>
            </a:r>
            <a:r>
              <a:rPr lang="zh-CN" altLang="en-US" sz="2000" b="0" dirty="0" smtClean="0">
                <a:latin typeface="微软雅黑" panose="020B0503020204020204" pitchFamily="34" charset="-122"/>
                <a:ea typeface="微软雅黑" panose="020B0503020204020204" pitchFamily="34" charset="-122"/>
              </a:rPr>
              <a:t>。</a:t>
            </a:r>
            <a:endParaRPr lang="en-US" altLang="zh-CN" sz="2000" b="0" dirty="0" smtClean="0">
              <a:latin typeface="微软雅黑" panose="020B0503020204020204" pitchFamily="34" charset="-122"/>
              <a:ea typeface="微软雅黑" panose="020B0503020204020204" pitchFamily="34" charset="-122"/>
            </a:endParaRPr>
          </a:p>
          <a:p>
            <a:pPr algn="just">
              <a:lnSpc>
                <a:spcPct val="120000"/>
              </a:lnSpc>
            </a:pPr>
            <a:r>
              <a:rPr lang="zh-CN" altLang="en-US" sz="2000" b="0" dirty="0" smtClean="0">
                <a:latin typeface="微软雅黑" panose="020B0503020204020204" pitchFamily="34" charset="-122"/>
                <a:ea typeface="微软雅黑" panose="020B0503020204020204" pitchFamily="34" charset="-122"/>
              </a:rPr>
              <a:t>按照</a:t>
            </a:r>
            <a:r>
              <a:rPr lang="zh-CN" altLang="en-US" sz="2000" b="0" dirty="0">
                <a:latin typeface="微软雅黑" panose="020B0503020204020204" pitchFamily="34" charset="-122"/>
                <a:ea typeface="微软雅黑" panose="020B0503020204020204" pitchFamily="34" charset="-122"/>
              </a:rPr>
              <a:t>所得税法的规定，债务的利息具有抵税作用，</a:t>
            </a:r>
            <a:r>
              <a:rPr lang="zh-CN" altLang="en-US" sz="2000" b="0" dirty="0" smtClean="0">
                <a:latin typeface="微软雅黑" panose="020B0503020204020204" pitchFamily="34" charset="-122"/>
                <a:ea typeface="微软雅黑" panose="020B0503020204020204" pitchFamily="34" charset="-122"/>
              </a:rPr>
              <a:t>因此企业</a:t>
            </a:r>
            <a:r>
              <a:rPr lang="zh-CN" altLang="en-US" sz="2000" b="0" dirty="0">
                <a:latin typeface="微软雅黑" panose="020B0503020204020204" pitchFamily="34" charset="-122"/>
                <a:ea typeface="微软雅黑" panose="020B0503020204020204" pitchFamily="34" charset="-122"/>
              </a:rPr>
              <a:t>实际负担的利息应当扣除所得税，即利息</a:t>
            </a:r>
            <a:r>
              <a:rPr lang="en-US" altLang="zh-CN" sz="2000" b="0" dirty="0">
                <a:latin typeface="微软雅黑" panose="020B0503020204020204" pitchFamily="34" charset="-122"/>
                <a:ea typeface="微软雅黑" panose="020B0503020204020204" pitchFamily="34" charset="-122"/>
              </a:rPr>
              <a:t>×</a:t>
            </a:r>
            <a:r>
              <a:rPr lang="zh-CN" altLang="en-US" sz="2000" b="0" dirty="0">
                <a:latin typeface="微软雅黑" panose="020B0503020204020204" pitchFamily="34" charset="-122"/>
                <a:ea typeface="微软雅黑" panose="020B0503020204020204" pitchFamily="34" charset="-122"/>
              </a:rPr>
              <a:t>（</a:t>
            </a:r>
            <a:r>
              <a:rPr lang="en-US" altLang="zh-CN" sz="2000" b="0" dirty="0">
                <a:latin typeface="微软雅黑" panose="020B0503020204020204" pitchFamily="34" charset="-122"/>
                <a:ea typeface="微软雅黑" panose="020B0503020204020204" pitchFamily="34" charset="-122"/>
              </a:rPr>
              <a:t>1</a:t>
            </a:r>
            <a:r>
              <a:rPr lang="zh-CN" altLang="en-US" sz="2000" b="0" dirty="0">
                <a:latin typeface="微软雅黑" panose="020B0503020204020204" pitchFamily="34" charset="-122"/>
                <a:ea typeface="微软雅黑" panose="020B0503020204020204" pitchFamily="34" charset="-122"/>
              </a:rPr>
              <a:t>－所得税税率）。 </a:t>
            </a: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xfrm>
            <a:off x="2051720" y="51470"/>
            <a:ext cx="6373813" cy="602456"/>
          </a:xfrm>
        </p:spPr>
        <p:txBody>
          <a:bodyPr/>
          <a:lstStyle/>
          <a:p>
            <a:pPr eaLnBrk="1" hangingPunct="1"/>
            <a:r>
              <a:rPr lang="zh-CN" altLang="en-US" dirty="0">
                <a:latin typeface="隶书" pitchFamily="49" charset="-122"/>
              </a:rPr>
              <a:t>二、财务杠杆效应</a:t>
            </a:r>
          </a:p>
        </p:txBody>
      </p:sp>
      <p:sp>
        <p:nvSpPr>
          <p:cNvPr id="931843" name="Rectangle 3"/>
          <p:cNvSpPr>
            <a:spLocks noGrp="1" noChangeArrowheads="1"/>
          </p:cNvSpPr>
          <p:nvPr>
            <p:ph type="body" idx="1"/>
          </p:nvPr>
        </p:nvSpPr>
        <p:spPr>
          <a:xfrm>
            <a:off x="179512" y="812177"/>
            <a:ext cx="7878762" cy="432197"/>
          </a:xfrm>
        </p:spPr>
        <p:txBody>
          <a:bodyPr/>
          <a:lstStyle/>
          <a:p>
            <a:pPr eaLnBrk="1" hangingPunct="1">
              <a:spcBef>
                <a:spcPct val="0"/>
              </a:spcBef>
              <a:spcAft>
                <a:spcPct val="0"/>
              </a:spcAft>
            </a:pPr>
            <a:r>
              <a:rPr lang="zh-CN" altLang="en-US" dirty="0">
                <a:solidFill>
                  <a:srgbClr val="0000FF"/>
                </a:solidFill>
                <a:latin typeface="+mj-lt"/>
                <a:ea typeface="+mj-ea"/>
                <a:cs typeface="+mj-cs"/>
              </a:rPr>
              <a:t>（一）财务杠杆</a:t>
            </a:r>
          </a:p>
        </p:txBody>
      </p:sp>
      <mc:AlternateContent xmlns:mc="http://schemas.openxmlformats.org/markup-compatibility/2006" xmlns:a14="http://schemas.microsoft.com/office/drawing/2010/main">
        <mc:Choice Requires="a14">
          <p:sp>
            <p:nvSpPr>
              <p:cNvPr id="931844" name="Rectangle 4"/>
              <p:cNvSpPr>
                <a:spLocks noChangeArrowheads="1"/>
              </p:cNvSpPr>
              <p:nvPr/>
            </p:nvSpPr>
            <p:spPr bwMode="auto">
              <a:xfrm>
                <a:off x="251520" y="1418399"/>
                <a:ext cx="8496943" cy="3468129"/>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wrap="square" anchor="ctr">
                <a:spAutoFit/>
              </a:bodyPr>
              <a:lstStyle/>
              <a:p>
                <a:r>
                  <a:rPr lang="zh-CN" altLang="en-US" sz="2000" dirty="0" smtClean="0">
                    <a:solidFill>
                      <a:srgbClr val="FF0000"/>
                    </a:solidFill>
                  </a:rPr>
                  <a:t>        财务</a:t>
                </a:r>
                <a:r>
                  <a:rPr lang="zh-CN" altLang="zh-CN" sz="2000" dirty="0">
                    <a:solidFill>
                      <a:srgbClr val="FF0000"/>
                    </a:solidFill>
                  </a:rPr>
                  <a:t>杠杆</a:t>
                </a:r>
                <a:r>
                  <a:rPr lang="zh-CN" altLang="zh-CN" sz="2000" b="0" dirty="0"/>
                  <a:t>，是指</a:t>
                </a:r>
                <a:r>
                  <a:rPr lang="zh-CN" altLang="zh-CN" sz="2000" b="0" dirty="0" smtClean="0"/>
                  <a:t>由于</a:t>
                </a:r>
                <a:r>
                  <a:rPr lang="zh-CN" altLang="en-US" sz="2200" dirty="0">
                    <a:solidFill>
                      <a:srgbClr val="0070C0"/>
                    </a:solidFill>
                  </a:rPr>
                  <a:t>固定资本成本（债务利息和优先股股利）</a:t>
                </a:r>
                <a:r>
                  <a:rPr lang="zh-CN" altLang="zh-CN" sz="2000" b="0" dirty="0" smtClean="0"/>
                  <a:t>的</a:t>
                </a:r>
                <a:r>
                  <a:rPr lang="zh-CN" altLang="zh-CN" sz="2000" b="0" dirty="0"/>
                  <a:t>存在，而使得企业的</a:t>
                </a:r>
                <a:r>
                  <a:rPr lang="zh-CN" altLang="zh-CN" sz="2000" dirty="0"/>
                  <a:t>普通股收益</a:t>
                </a:r>
                <a:r>
                  <a:rPr lang="en-US" altLang="zh-CN" sz="2000" dirty="0"/>
                  <a:t>(</a:t>
                </a:r>
                <a:r>
                  <a:rPr lang="zh-CN" altLang="zh-CN" sz="2000" dirty="0"/>
                  <a:t>或每股收益</a:t>
                </a:r>
                <a:r>
                  <a:rPr lang="en-US" altLang="zh-CN" sz="2000" dirty="0"/>
                  <a:t>)</a:t>
                </a:r>
                <a:r>
                  <a:rPr lang="zh-CN" altLang="zh-CN" sz="2000" dirty="0"/>
                  <a:t>变动率</a:t>
                </a:r>
                <a:r>
                  <a:rPr lang="zh-CN" altLang="zh-CN" sz="2000" dirty="0">
                    <a:solidFill>
                      <a:srgbClr val="FF0000"/>
                    </a:solidFill>
                  </a:rPr>
                  <a:t>大于</a:t>
                </a:r>
                <a:r>
                  <a:rPr lang="zh-CN" altLang="zh-CN" sz="2000" dirty="0"/>
                  <a:t>息税前利润变动率</a:t>
                </a:r>
                <a:r>
                  <a:rPr lang="zh-CN" altLang="zh-CN" sz="2000" b="0" dirty="0"/>
                  <a:t>的</a:t>
                </a:r>
                <a:r>
                  <a:rPr lang="zh-CN" altLang="zh-CN" sz="2000" b="0" dirty="0" smtClean="0"/>
                  <a:t>现象。</a:t>
                </a:r>
                <a:r>
                  <a:rPr lang="zh-CN" altLang="zh-CN" sz="2000" b="0" dirty="0"/>
                  <a:t>用普通股收益或每股收益表示普通股权益资本报酬，则</a:t>
                </a:r>
                <a:r>
                  <a:rPr lang="en-US" altLang="zh-CN" sz="2000" b="0" dirty="0"/>
                  <a:t>:</a:t>
                </a:r>
                <a:endParaRPr lang="zh-CN" altLang="zh-CN" sz="2000" b="0" dirty="0"/>
              </a:p>
              <a:p>
                <a:r>
                  <a:rPr lang="zh-CN" altLang="zh-CN" sz="2000" b="0" dirty="0"/>
                  <a:t>当</a:t>
                </a:r>
                <a:r>
                  <a:rPr lang="zh-CN" altLang="zh-CN" sz="2000" b="0" dirty="0">
                    <a:solidFill>
                      <a:srgbClr val="0070C0"/>
                    </a:solidFill>
                  </a:rPr>
                  <a:t>不存在优先股</a:t>
                </a:r>
                <a:r>
                  <a:rPr lang="zh-CN" altLang="zh-CN" sz="2000" b="0" dirty="0"/>
                  <a:t>时：</a:t>
                </a:r>
              </a:p>
              <a:p>
                <a:pPr/>
                <a14:m>
                  <m:oMathPara xmlns:m="http://schemas.openxmlformats.org/officeDocument/2006/math">
                    <m:oMathParaPr>
                      <m:jc m:val="centerGroup"/>
                    </m:oMathParaPr>
                    <m:oMath xmlns:m="http://schemas.openxmlformats.org/officeDocument/2006/math">
                      <m:r>
                        <a:rPr lang="en-US" altLang="zh-CN" sz="2000" b="0" i="1">
                          <a:latin typeface="Cambria Math"/>
                        </a:rPr>
                        <m:t>𝐸𝑃𝑆</m:t>
                      </m:r>
                      <m:r>
                        <a:rPr lang="en-US" altLang="zh-CN" sz="2000" b="0" i="1">
                          <a:latin typeface="Cambria Math"/>
                        </a:rPr>
                        <m:t>=</m:t>
                      </m:r>
                      <m:f>
                        <m:fPr>
                          <m:ctrlPr>
                            <a:rPr lang="zh-CN" altLang="zh-CN" sz="2000" b="0" i="1">
                              <a:latin typeface="Cambria Math" panose="02040503050406030204" pitchFamily="18" charset="0"/>
                            </a:rPr>
                          </m:ctrlPr>
                        </m:fPr>
                        <m:num>
                          <m:d>
                            <m:dPr>
                              <m:ctrlPr>
                                <a:rPr lang="zh-CN" altLang="zh-CN" sz="2000" b="0" i="1">
                                  <a:latin typeface="Cambria Math" panose="02040503050406030204" pitchFamily="18" charset="0"/>
                                </a:rPr>
                              </m:ctrlPr>
                            </m:dPr>
                            <m:e>
                              <m:r>
                                <a:rPr lang="en-US" altLang="zh-CN" sz="2000" b="0" i="1">
                                  <a:latin typeface="Cambria Math"/>
                                </a:rPr>
                                <m:t>𝐸𝐵𝐼𝑇</m:t>
                              </m:r>
                              <m:r>
                                <a:rPr lang="en-US" altLang="zh-CN" sz="2000" b="0" i="1">
                                  <a:latin typeface="Cambria Math"/>
                                </a:rPr>
                                <m:t>−</m:t>
                              </m:r>
                              <m:r>
                                <a:rPr lang="en-US" altLang="zh-CN" sz="2000" b="0" i="1">
                                  <a:latin typeface="Cambria Math"/>
                                </a:rPr>
                                <m:t>𝐼</m:t>
                              </m:r>
                            </m:e>
                          </m:d>
                          <m:r>
                            <a:rPr lang="en-US" altLang="zh-CN" sz="2000" b="0" i="1">
                              <a:latin typeface="Cambria Math"/>
                            </a:rPr>
                            <m:t>×(1−</m:t>
                          </m:r>
                          <m:r>
                            <a:rPr lang="en-US" altLang="zh-CN" sz="2000" b="0" i="1">
                              <a:latin typeface="Cambria Math"/>
                            </a:rPr>
                            <m:t>𝑇</m:t>
                          </m:r>
                          <m:r>
                            <a:rPr lang="en-US" altLang="zh-CN" sz="2000" b="0" i="1">
                              <a:latin typeface="Cambria Math"/>
                            </a:rPr>
                            <m:t>)</m:t>
                          </m:r>
                        </m:num>
                        <m:den>
                          <m:r>
                            <a:rPr lang="en-US" altLang="zh-CN" sz="2000" b="0" i="1">
                              <a:latin typeface="Cambria Math"/>
                            </a:rPr>
                            <m:t>𝑁</m:t>
                          </m:r>
                        </m:den>
                      </m:f>
                    </m:oMath>
                  </m:oMathPara>
                </a14:m>
                <a:endParaRPr lang="zh-CN" altLang="zh-CN" sz="2000" b="0" dirty="0"/>
              </a:p>
              <a:p>
                <a:r>
                  <a:rPr lang="zh-CN" altLang="zh-CN" sz="2000" b="0" dirty="0"/>
                  <a:t>当</a:t>
                </a:r>
                <a:r>
                  <a:rPr lang="zh-CN" altLang="zh-CN" sz="2000" b="0" dirty="0">
                    <a:solidFill>
                      <a:srgbClr val="0070C0"/>
                    </a:solidFill>
                  </a:rPr>
                  <a:t>存在优先股</a:t>
                </a:r>
                <a:r>
                  <a:rPr lang="zh-CN" altLang="zh-CN" sz="2000" b="0" dirty="0"/>
                  <a:t>时：</a:t>
                </a:r>
              </a:p>
              <a:p>
                <a:pPr/>
                <a14:m>
                  <m:oMathPara xmlns:m="http://schemas.openxmlformats.org/officeDocument/2006/math">
                    <m:oMathParaPr>
                      <m:jc m:val="centerGroup"/>
                    </m:oMathParaPr>
                    <m:oMath xmlns:m="http://schemas.openxmlformats.org/officeDocument/2006/math">
                      <m:r>
                        <a:rPr lang="en-US" altLang="zh-CN" sz="2000" b="0" i="1">
                          <a:latin typeface="Cambria Math"/>
                        </a:rPr>
                        <m:t>𝐸𝑃𝑆</m:t>
                      </m:r>
                      <m:r>
                        <a:rPr lang="en-US" altLang="zh-CN" sz="2000" b="0" i="1">
                          <a:latin typeface="Cambria Math"/>
                        </a:rPr>
                        <m:t>=</m:t>
                      </m:r>
                      <m:f>
                        <m:fPr>
                          <m:ctrlPr>
                            <a:rPr lang="zh-CN" altLang="zh-CN" sz="2000" b="0" i="1">
                              <a:latin typeface="Cambria Math" panose="02040503050406030204" pitchFamily="18" charset="0"/>
                            </a:rPr>
                          </m:ctrlPr>
                        </m:fPr>
                        <m:num>
                          <m:d>
                            <m:dPr>
                              <m:ctrlPr>
                                <a:rPr lang="zh-CN" altLang="zh-CN" sz="2000" b="0" i="1">
                                  <a:latin typeface="Cambria Math" panose="02040503050406030204" pitchFamily="18" charset="0"/>
                                </a:rPr>
                              </m:ctrlPr>
                            </m:dPr>
                            <m:e>
                              <m:r>
                                <a:rPr lang="en-US" altLang="zh-CN" sz="2000" b="0" i="1">
                                  <a:latin typeface="Cambria Math"/>
                                </a:rPr>
                                <m:t>𝐸𝐵𝐼𝑇</m:t>
                              </m:r>
                              <m:r>
                                <a:rPr lang="en-US" altLang="zh-CN" sz="2000" b="0" i="1">
                                  <a:latin typeface="Cambria Math"/>
                                </a:rPr>
                                <m:t>−</m:t>
                              </m:r>
                              <m:r>
                                <a:rPr lang="en-US" altLang="zh-CN" sz="2000" b="0" i="1">
                                  <a:latin typeface="Cambria Math"/>
                                </a:rPr>
                                <m:t>𝐼</m:t>
                              </m:r>
                            </m:e>
                          </m:d>
                          <m:r>
                            <a:rPr lang="en-US" altLang="zh-CN" sz="2000" b="0" i="1">
                              <a:latin typeface="Cambria Math"/>
                            </a:rPr>
                            <m:t>×</m:t>
                          </m:r>
                          <m:d>
                            <m:dPr>
                              <m:ctrlPr>
                                <a:rPr lang="zh-CN" altLang="zh-CN" sz="2000" b="0" i="1">
                                  <a:latin typeface="Cambria Math" panose="02040503050406030204" pitchFamily="18" charset="0"/>
                                </a:rPr>
                              </m:ctrlPr>
                            </m:dPr>
                            <m:e>
                              <m:r>
                                <a:rPr lang="en-US" altLang="zh-CN" sz="2000" b="0" i="1">
                                  <a:latin typeface="Cambria Math"/>
                                </a:rPr>
                                <m:t>1−</m:t>
                              </m:r>
                              <m:r>
                                <a:rPr lang="en-US" altLang="zh-CN" sz="2000" b="0" i="1">
                                  <a:latin typeface="Cambria Math"/>
                                </a:rPr>
                                <m:t>𝑇</m:t>
                              </m:r>
                            </m:e>
                          </m:d>
                          <m:r>
                            <a:rPr lang="zh-CN" altLang="en-US" sz="2000" b="0" i="1">
                              <a:latin typeface="Cambria Math"/>
                            </a:rPr>
                            <m:t>−</m:t>
                          </m:r>
                          <m:r>
                            <a:rPr lang="en-US" altLang="zh-CN" sz="2000" b="0" i="1" smtClean="0">
                              <a:latin typeface="Cambria Math" panose="02040503050406030204" pitchFamily="18" charset="0"/>
                            </a:rPr>
                            <m:t>𝐷</m:t>
                          </m:r>
                        </m:num>
                        <m:den>
                          <m:r>
                            <a:rPr lang="en-US" altLang="zh-CN" sz="2000" b="0" i="1">
                              <a:latin typeface="Cambria Math"/>
                            </a:rPr>
                            <m:t>𝑁</m:t>
                          </m:r>
                        </m:den>
                      </m:f>
                    </m:oMath>
                  </m:oMathPara>
                </a14:m>
                <a:endParaRPr lang="zh-CN" altLang="zh-CN" sz="2000" b="0" dirty="0"/>
              </a:p>
              <a:p>
                <a:r>
                  <a:rPr lang="zh-CN" altLang="zh-CN" sz="2000" b="0" dirty="0"/>
                  <a:t>式中，</a:t>
                </a:r>
                <a:r>
                  <a:rPr lang="en-US" altLang="zh-CN" sz="2000" b="0" dirty="0"/>
                  <a:t>EPS</a:t>
                </a:r>
                <a:r>
                  <a:rPr lang="zh-CN" altLang="zh-CN" sz="2000" b="0" dirty="0"/>
                  <a:t>表示每股收益</a:t>
                </a:r>
                <a:r>
                  <a:rPr lang="en-US" altLang="zh-CN" sz="2000" b="0" dirty="0"/>
                  <a:t>;</a:t>
                </a:r>
                <a14:m>
                  <m:oMath xmlns:m="http://schemas.openxmlformats.org/officeDocument/2006/math">
                    <m:r>
                      <a:rPr lang="en-US" altLang="zh-CN" sz="2000" b="0" i="1">
                        <a:latin typeface="Cambria Math"/>
                      </a:rPr>
                      <m:t> </m:t>
                    </m:r>
                    <m:r>
                      <a:rPr lang="en-US" altLang="zh-CN" sz="2000" b="0" i="1">
                        <a:latin typeface="Cambria Math"/>
                      </a:rPr>
                      <m:t>𝐼</m:t>
                    </m:r>
                  </m:oMath>
                </a14:m>
                <a:r>
                  <a:rPr lang="zh-CN" altLang="zh-CN" sz="2000" b="0" dirty="0"/>
                  <a:t>表示债务资金利息</a:t>
                </a:r>
                <a:r>
                  <a:rPr lang="en-US" altLang="zh-CN" sz="2000" b="0" dirty="0"/>
                  <a:t>;</a:t>
                </a:r>
                <a14:m>
                  <m:oMath xmlns:m="http://schemas.openxmlformats.org/officeDocument/2006/math">
                    <m:r>
                      <a:rPr lang="en-US" altLang="zh-CN" sz="2000" b="0" i="1" smtClean="0">
                        <a:latin typeface="Cambria Math" panose="02040503050406030204" pitchFamily="18" charset="0"/>
                      </a:rPr>
                      <m:t>𝐷</m:t>
                    </m:r>
                  </m:oMath>
                </a14:m>
                <a:r>
                  <a:rPr lang="zh-CN" altLang="zh-CN" sz="2000" b="0" dirty="0" smtClean="0"/>
                  <a:t>表示</a:t>
                </a:r>
                <a:r>
                  <a:rPr lang="zh-CN" altLang="zh-CN" sz="2000" b="0" dirty="0"/>
                  <a:t>优先股股利</a:t>
                </a:r>
                <a:r>
                  <a:rPr lang="en-US" altLang="zh-CN" sz="2000" b="0" dirty="0"/>
                  <a:t>;T </a:t>
                </a:r>
                <a:r>
                  <a:rPr lang="zh-CN" altLang="zh-CN" sz="2000" b="0" dirty="0"/>
                  <a:t>表示所得税税率</a:t>
                </a:r>
                <a:r>
                  <a:rPr lang="en-US" altLang="zh-CN" sz="2000" b="0" dirty="0"/>
                  <a:t>;N</a:t>
                </a:r>
                <a:r>
                  <a:rPr lang="zh-CN" altLang="zh-CN" sz="2000" b="0" dirty="0"/>
                  <a:t>表示普通股股数。</a:t>
                </a:r>
              </a:p>
            </p:txBody>
          </p:sp>
        </mc:Choice>
        <mc:Fallback xmlns="">
          <p:sp>
            <p:nvSpPr>
              <p:cNvPr id="931844" name="Rectangle 4"/>
              <p:cNvSpPr>
                <a:spLocks noRot="1" noChangeAspect="1" noMove="1" noResize="1" noEditPoints="1" noAdjustHandles="1" noChangeArrowheads="1" noChangeShapeType="1" noTextEdit="1"/>
              </p:cNvSpPr>
              <p:nvPr/>
            </p:nvSpPr>
            <p:spPr bwMode="auto">
              <a:xfrm>
                <a:off x="251520" y="1418399"/>
                <a:ext cx="8496943" cy="3468129"/>
              </a:xfrm>
              <a:prstGeom prst="rect">
                <a:avLst/>
              </a:prstGeom>
              <a:blipFill>
                <a:blip r:embed="rId2"/>
                <a:stretch>
                  <a:fillRect l="-717" t="-703" r="-789" b="-2636"/>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noFill/>
                  </a:rPr>
                  <a:t> </a:t>
                </a:r>
              </a:p>
            </p:txBody>
          </p:sp>
        </mc:Fallback>
      </mc:AlternateContent>
    </p:spTree>
    <p:extLst>
      <p:ext uri="{BB962C8B-B14F-4D97-AF65-F5344CB8AC3E}">
        <p14:creationId xmlns:p14="http://schemas.microsoft.com/office/powerpoint/2010/main" val="9368331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931843">
                                            <p:txEl>
                                              <p:pRg st="0" end="0"/>
                                            </p:txEl>
                                          </p:spTgt>
                                        </p:tgtEl>
                                        <p:attrNameLst>
                                          <p:attrName>style.visibility</p:attrName>
                                        </p:attrNameLst>
                                      </p:cBhvr>
                                      <p:to>
                                        <p:strVal val="visible"/>
                                      </p:to>
                                    </p:set>
                                    <p:animEffect transition="in" filter="wipe(left)">
                                      <p:cBhvr>
                                        <p:cTn id="7" dur="1000"/>
                                        <p:tgtEl>
                                          <p:spTgt spid="93184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93184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1843" grpId="0" build="p"/>
      <p:bldP spid="931844"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xfrm>
            <a:off x="2590801" y="83344"/>
            <a:ext cx="6373813" cy="602456"/>
          </a:xfrm>
        </p:spPr>
        <p:txBody>
          <a:bodyPr/>
          <a:lstStyle/>
          <a:p>
            <a:pPr eaLnBrk="1" hangingPunct="1"/>
            <a:r>
              <a:rPr lang="zh-CN" altLang="en-US" dirty="0">
                <a:latin typeface="隶书" pitchFamily="49" charset="-122"/>
              </a:rPr>
              <a:t>二、财务杠杆效应</a:t>
            </a:r>
          </a:p>
        </p:txBody>
      </p:sp>
      <p:sp>
        <p:nvSpPr>
          <p:cNvPr id="931843" name="Rectangle 3"/>
          <p:cNvSpPr>
            <a:spLocks noGrp="1" noChangeArrowheads="1"/>
          </p:cNvSpPr>
          <p:nvPr>
            <p:ph type="body" idx="1"/>
          </p:nvPr>
        </p:nvSpPr>
        <p:spPr>
          <a:xfrm>
            <a:off x="107504" y="771550"/>
            <a:ext cx="7878762" cy="432197"/>
          </a:xfrm>
        </p:spPr>
        <p:txBody>
          <a:bodyPr/>
          <a:lstStyle/>
          <a:p>
            <a:pPr eaLnBrk="1" hangingPunct="1">
              <a:spcBef>
                <a:spcPct val="0"/>
              </a:spcBef>
              <a:spcAft>
                <a:spcPct val="0"/>
              </a:spcAft>
            </a:pPr>
            <a:r>
              <a:rPr lang="zh-CN" altLang="en-US" dirty="0">
                <a:solidFill>
                  <a:srgbClr val="0000FF"/>
                </a:solidFill>
                <a:latin typeface="+mj-lt"/>
                <a:ea typeface="+mj-ea"/>
                <a:cs typeface="+mj-cs"/>
              </a:rPr>
              <a:t>（二）财务杠杆系数</a:t>
            </a:r>
          </a:p>
        </p:txBody>
      </p:sp>
      <mc:AlternateContent xmlns:mc="http://schemas.openxmlformats.org/markup-compatibility/2006" xmlns:a14="http://schemas.microsoft.com/office/drawing/2010/main">
        <mc:Choice Requires="a14">
          <p:sp>
            <p:nvSpPr>
              <p:cNvPr id="931844" name="Rectangle 4"/>
              <p:cNvSpPr>
                <a:spLocks noChangeArrowheads="1"/>
              </p:cNvSpPr>
              <p:nvPr/>
            </p:nvSpPr>
            <p:spPr bwMode="auto">
              <a:xfrm>
                <a:off x="251520" y="1353291"/>
                <a:ext cx="8496944" cy="3065391"/>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wrap="square" anchor="ctr">
                <a:spAutoFit/>
              </a:bodyPr>
              <a:lstStyle/>
              <a:p>
                <a:pPr algn="just"/>
                <a:r>
                  <a:rPr lang="zh-CN" altLang="zh-CN" sz="1800" dirty="0" smtClean="0">
                    <a:latin typeface="微软雅黑" panose="020B0503020204020204" pitchFamily="34" charset="-122"/>
                    <a:ea typeface="微软雅黑" panose="020B0503020204020204" pitchFamily="34" charset="-122"/>
                  </a:rPr>
                  <a:t>财务杠杆系数（</a:t>
                </a:r>
                <a:r>
                  <a:rPr lang="en-US" altLang="zh-CN" sz="1800" dirty="0">
                    <a:latin typeface="微软雅黑" panose="020B0503020204020204" pitchFamily="34" charset="-122"/>
                    <a:ea typeface="微软雅黑" panose="020B0503020204020204" pitchFamily="34" charset="-122"/>
                  </a:rPr>
                  <a:t>DFL</a:t>
                </a:r>
                <a:r>
                  <a:rPr lang="zh-CN" altLang="zh-CN" sz="1800" b="0" dirty="0">
                    <a:latin typeface="微软雅黑" panose="020B0503020204020204" pitchFamily="34" charset="-122"/>
                    <a:ea typeface="微软雅黑" panose="020B0503020204020204" pitchFamily="34" charset="-122"/>
                  </a:rPr>
                  <a:t>），是</a:t>
                </a:r>
                <a:r>
                  <a:rPr lang="zh-CN" altLang="zh-CN" sz="1800" dirty="0">
                    <a:solidFill>
                      <a:srgbClr val="0070C0"/>
                    </a:solidFill>
                    <a:latin typeface="微软雅黑" panose="020B0503020204020204" pitchFamily="34" charset="-122"/>
                    <a:ea typeface="微软雅黑" panose="020B0503020204020204" pitchFamily="34" charset="-122"/>
                  </a:rPr>
                  <a:t>普通股收益变动率</a:t>
                </a:r>
                <a:r>
                  <a:rPr lang="zh-CN" altLang="zh-CN" sz="1800" dirty="0">
                    <a:latin typeface="微软雅黑" panose="020B0503020204020204" pitchFamily="34" charset="-122"/>
                    <a:ea typeface="微软雅黑" panose="020B0503020204020204" pitchFamily="34" charset="-122"/>
                  </a:rPr>
                  <a:t>与</a:t>
                </a:r>
                <a:r>
                  <a:rPr lang="zh-CN" altLang="zh-CN" sz="1800" dirty="0">
                    <a:solidFill>
                      <a:srgbClr val="0070C0"/>
                    </a:solidFill>
                    <a:latin typeface="微软雅黑" panose="020B0503020204020204" pitchFamily="34" charset="-122"/>
                    <a:ea typeface="微软雅黑" panose="020B0503020204020204" pitchFamily="34" charset="-122"/>
                  </a:rPr>
                  <a:t>息税前利润变动率</a:t>
                </a:r>
                <a:r>
                  <a:rPr lang="zh-CN" altLang="zh-CN" sz="1800" b="0" dirty="0">
                    <a:latin typeface="微软雅黑" panose="020B0503020204020204" pitchFamily="34" charset="-122"/>
                    <a:ea typeface="微软雅黑" panose="020B0503020204020204" pitchFamily="34" charset="-122"/>
                  </a:rPr>
                  <a:t>的比值</a:t>
                </a:r>
                <a:r>
                  <a:rPr lang="zh-CN" altLang="zh-CN" sz="1800" b="0" dirty="0" smtClean="0">
                    <a:latin typeface="微软雅黑" panose="020B0503020204020204" pitchFamily="34" charset="-122"/>
                    <a:ea typeface="微软雅黑" panose="020B0503020204020204" pitchFamily="34" charset="-122"/>
                  </a:rPr>
                  <a:t>，计算</a:t>
                </a:r>
                <a:r>
                  <a:rPr lang="zh-CN" altLang="zh-CN" sz="1800" b="0" dirty="0">
                    <a:latin typeface="微软雅黑" panose="020B0503020204020204" pitchFamily="34" charset="-122"/>
                    <a:ea typeface="微软雅黑" panose="020B0503020204020204" pitchFamily="34" charset="-122"/>
                  </a:rPr>
                  <a:t>公式为</a:t>
                </a:r>
                <a:r>
                  <a:rPr lang="en-US" altLang="zh-CN" sz="1800" b="0" dirty="0">
                    <a:latin typeface="微软雅黑" panose="020B0503020204020204" pitchFamily="34" charset="-122"/>
                    <a:ea typeface="微软雅黑" panose="020B0503020204020204" pitchFamily="34" charset="-122"/>
                  </a:rPr>
                  <a:t>:</a:t>
                </a:r>
                <a:endParaRPr lang="zh-CN" altLang="zh-CN" sz="1800" b="0" dirty="0">
                  <a:latin typeface="微软雅黑" panose="020B0503020204020204" pitchFamily="34" charset="-122"/>
                  <a:ea typeface="微软雅黑" panose="020B0503020204020204" pitchFamily="34" charset="-122"/>
                </a:endParaRPr>
              </a:p>
              <a:p>
                <a:pPr algn="just"/>
                <a14:m>
                  <m:oMathPara xmlns:m="http://schemas.openxmlformats.org/officeDocument/2006/math">
                    <m:oMathParaPr>
                      <m:jc m:val="centerGroup"/>
                    </m:oMathParaPr>
                    <m:oMath xmlns:m="http://schemas.openxmlformats.org/officeDocument/2006/math">
                      <m:r>
                        <a:rPr lang="en-US" altLang="zh-CN" sz="1800" b="0" i="1">
                          <a:latin typeface="Cambria Math"/>
                        </a:rPr>
                        <m:t>𝐷𝐹𝐿</m:t>
                      </m:r>
                      <m:r>
                        <a:rPr lang="en-US" altLang="zh-CN" sz="1800" b="0" i="1">
                          <a:latin typeface="Cambria Math"/>
                        </a:rPr>
                        <m:t>=</m:t>
                      </m:r>
                      <m:f>
                        <m:fPr>
                          <m:ctrlPr>
                            <a:rPr lang="zh-CN" altLang="zh-CN" sz="1800" b="0" i="1">
                              <a:latin typeface="Cambria Math" panose="02040503050406030204" pitchFamily="18" charset="0"/>
                            </a:rPr>
                          </m:ctrlPr>
                        </m:fPr>
                        <m:num>
                          <m:f>
                            <m:fPr>
                              <m:type m:val="lin"/>
                              <m:ctrlPr>
                                <a:rPr lang="zh-CN" altLang="zh-CN" sz="1800" b="0" i="1">
                                  <a:latin typeface="Cambria Math" panose="02040503050406030204" pitchFamily="18" charset="0"/>
                                </a:rPr>
                              </m:ctrlPr>
                            </m:fPr>
                            <m:num>
                              <m:r>
                                <a:rPr lang="en-US" altLang="zh-CN" sz="1800" b="0" i="1">
                                  <a:latin typeface="Cambria Math"/>
                                </a:rPr>
                                <m:t>∆</m:t>
                              </m:r>
                              <m:r>
                                <a:rPr lang="en-US" altLang="zh-CN" sz="1800" b="0" i="1">
                                  <a:latin typeface="Cambria Math"/>
                                </a:rPr>
                                <m:t>𝐸𝑃𝑆</m:t>
                              </m:r>
                            </m:num>
                            <m:den>
                              <m:r>
                                <a:rPr lang="en-US" altLang="zh-CN" sz="1800" b="0" i="1" smtClean="0">
                                  <a:latin typeface="Cambria Math" panose="02040503050406030204" pitchFamily="18" charset="0"/>
                                </a:rPr>
                                <m:t>𝐸𝑃𝑆</m:t>
                              </m:r>
                            </m:den>
                          </m:f>
                        </m:num>
                        <m:den>
                          <m:f>
                            <m:fPr>
                              <m:type m:val="lin"/>
                              <m:ctrlPr>
                                <a:rPr lang="zh-CN" altLang="zh-CN" sz="1800" b="0" i="1">
                                  <a:latin typeface="Cambria Math" panose="02040503050406030204" pitchFamily="18" charset="0"/>
                                </a:rPr>
                              </m:ctrlPr>
                            </m:fPr>
                            <m:num>
                              <m:r>
                                <a:rPr lang="en-US" altLang="zh-CN" sz="1800" b="0" i="1">
                                  <a:latin typeface="Cambria Math"/>
                                </a:rPr>
                                <m:t>∆</m:t>
                              </m:r>
                              <m:r>
                                <a:rPr lang="en-US" altLang="zh-CN" sz="1800" b="0" i="1">
                                  <a:latin typeface="Cambria Math"/>
                                </a:rPr>
                                <m:t>𝐸𝐵𝐼𝑇</m:t>
                              </m:r>
                            </m:num>
                            <m:den>
                              <m:r>
                                <a:rPr lang="en-US" altLang="zh-CN" sz="1800" b="0" i="1" smtClean="0">
                                  <a:latin typeface="Cambria Math" panose="02040503050406030204" pitchFamily="18" charset="0"/>
                                </a:rPr>
                                <m:t>𝐸𝐵𝐼𝑇</m:t>
                              </m:r>
                            </m:den>
                          </m:f>
                        </m:den>
                      </m:f>
                    </m:oMath>
                  </m:oMathPara>
                </a14:m>
                <a:endParaRPr lang="zh-CN" altLang="zh-CN" sz="1800" b="0" dirty="0"/>
              </a:p>
              <a:p>
                <a:pPr algn="just"/>
                <a:r>
                  <a:rPr lang="zh-CN" altLang="zh-CN" sz="1800" b="0" dirty="0" smtClean="0">
                    <a:latin typeface="微软雅黑" panose="020B0503020204020204" pitchFamily="34" charset="-122"/>
                    <a:ea typeface="微软雅黑" panose="020B0503020204020204" pitchFamily="34" charset="-122"/>
                  </a:rPr>
                  <a:t>财务</a:t>
                </a:r>
                <a:r>
                  <a:rPr lang="zh-CN" altLang="zh-CN" sz="1800" b="0" dirty="0">
                    <a:latin typeface="微软雅黑" panose="020B0503020204020204" pitchFamily="34" charset="-122"/>
                    <a:ea typeface="微软雅黑" panose="020B0503020204020204" pitchFamily="34" charset="-122"/>
                  </a:rPr>
                  <a:t>杠杆系数的计算也</a:t>
                </a:r>
                <a:r>
                  <a:rPr lang="zh-CN" altLang="zh-CN" sz="1800" dirty="0">
                    <a:solidFill>
                      <a:srgbClr val="FF0000"/>
                    </a:solidFill>
                    <a:latin typeface="微软雅黑" panose="020B0503020204020204" pitchFamily="34" charset="-122"/>
                    <a:ea typeface="微软雅黑" panose="020B0503020204020204" pitchFamily="34" charset="-122"/>
                  </a:rPr>
                  <a:t>可以简化为</a:t>
                </a:r>
                <a:r>
                  <a:rPr lang="en-US" altLang="zh-CN" sz="1800" b="0" dirty="0">
                    <a:latin typeface="微软雅黑" panose="020B0503020204020204" pitchFamily="34" charset="-122"/>
                    <a:ea typeface="微软雅黑" panose="020B0503020204020204" pitchFamily="34" charset="-122"/>
                  </a:rPr>
                  <a:t>:</a:t>
                </a:r>
                <a:endParaRPr lang="zh-CN" altLang="zh-CN" sz="1800" b="0" dirty="0">
                  <a:latin typeface="微软雅黑" panose="020B0503020204020204" pitchFamily="34" charset="-122"/>
                  <a:ea typeface="微软雅黑" panose="020B0503020204020204" pitchFamily="34" charset="-122"/>
                </a:endParaRPr>
              </a:p>
              <a:p>
                <a:pPr algn="just"/>
                <a:endParaRPr lang="zh-CN" altLang="zh-CN" sz="1800" dirty="0"/>
              </a:p>
              <a:p>
                <a:pPr algn="just"/>
                <a14:m>
                  <m:oMathPara xmlns:m="http://schemas.openxmlformats.org/officeDocument/2006/math">
                    <m:oMathParaPr>
                      <m:jc m:val="centerGroup"/>
                    </m:oMathParaPr>
                    <m:oMath xmlns:m="http://schemas.openxmlformats.org/officeDocument/2006/math">
                      <m:r>
                        <a:rPr lang="en-US" altLang="zh-CN" sz="1800" b="1" i="1">
                          <a:latin typeface="Cambria Math"/>
                        </a:rPr>
                        <m:t>𝑫𝑭𝑳</m:t>
                      </m:r>
                      <m:r>
                        <a:rPr lang="en-US" altLang="zh-CN" sz="1800" b="1" i="1">
                          <a:latin typeface="Cambria Math"/>
                        </a:rPr>
                        <m:t>=</m:t>
                      </m:r>
                      <m:f>
                        <m:fPr>
                          <m:ctrlPr>
                            <a:rPr lang="zh-CN" altLang="zh-CN" sz="1800" i="1">
                              <a:latin typeface="Cambria Math" panose="02040503050406030204" pitchFamily="18" charset="0"/>
                            </a:rPr>
                          </m:ctrlPr>
                        </m:fPr>
                        <m:num>
                          <m:r>
                            <a:rPr lang="en-US" altLang="zh-CN" sz="1800" b="1" i="1" smtClean="0">
                              <a:latin typeface="Cambria Math" panose="02040503050406030204" pitchFamily="18" charset="0"/>
                            </a:rPr>
                            <m:t>𝑬𝑩𝑰𝑻</m:t>
                          </m:r>
                        </m:num>
                        <m:den>
                          <m:r>
                            <a:rPr lang="en-US" altLang="zh-CN" sz="1800" b="1" i="1" smtClean="0">
                              <a:latin typeface="Cambria Math" panose="02040503050406030204" pitchFamily="18" charset="0"/>
                            </a:rPr>
                            <m:t>𝑬𝑻𝑰𝑻</m:t>
                          </m:r>
                          <m:r>
                            <a:rPr lang="en-US" altLang="zh-CN" sz="1800" b="1" i="1">
                              <a:latin typeface="Cambria Math"/>
                            </a:rPr>
                            <m:t>−</m:t>
                          </m:r>
                          <m:r>
                            <a:rPr lang="en-US" altLang="zh-CN" sz="1800" b="1" i="1" smtClean="0">
                              <a:latin typeface="Cambria Math" panose="02040503050406030204" pitchFamily="18" charset="0"/>
                            </a:rPr>
                            <m:t>𝑰</m:t>
                          </m:r>
                          <m:r>
                            <a:rPr lang="en-US" altLang="zh-CN" sz="1800" b="1" i="1">
                              <a:latin typeface="Cambria Math"/>
                            </a:rPr>
                            <m:t>−</m:t>
                          </m:r>
                          <m:f>
                            <m:fPr>
                              <m:ctrlPr>
                                <a:rPr lang="zh-CN" altLang="zh-CN" sz="1800" i="1">
                                  <a:latin typeface="Cambria Math" panose="02040503050406030204" pitchFamily="18" charset="0"/>
                                </a:rPr>
                              </m:ctrlPr>
                            </m:fPr>
                            <m:num>
                              <m:r>
                                <a:rPr lang="en-US" altLang="zh-CN" sz="1800" b="1" i="1" smtClean="0">
                                  <a:latin typeface="Cambria Math" panose="02040503050406030204" pitchFamily="18" charset="0"/>
                                </a:rPr>
                                <m:t>𝑫</m:t>
                              </m:r>
                            </m:num>
                            <m:den>
                              <m:r>
                                <a:rPr lang="en-US" altLang="zh-CN" sz="1800" b="1" i="1">
                                  <a:latin typeface="Cambria Math"/>
                                </a:rPr>
                                <m:t>𝟏</m:t>
                              </m:r>
                              <m:r>
                                <a:rPr lang="en-US" altLang="zh-CN" sz="1800" b="1" i="1">
                                  <a:latin typeface="Cambria Math"/>
                                </a:rPr>
                                <m:t>−</m:t>
                              </m:r>
                              <m:r>
                                <a:rPr lang="en-US" altLang="zh-CN" sz="1800" b="1" i="1">
                                  <a:latin typeface="Cambria Math"/>
                                </a:rPr>
                                <m:t>𝑻</m:t>
                              </m:r>
                            </m:den>
                          </m:f>
                        </m:den>
                      </m:f>
                    </m:oMath>
                  </m:oMathPara>
                </a14:m>
                <a:endParaRPr lang="zh-CN" altLang="zh-CN" sz="1800" dirty="0"/>
              </a:p>
              <a:p>
                <a:pPr algn="just"/>
                <a:endParaRPr lang="en-US" altLang="zh-CN" sz="1800" b="0" dirty="0" smtClean="0">
                  <a:latin typeface="微软雅黑" panose="020B0503020204020204" pitchFamily="34" charset="-122"/>
                  <a:ea typeface="微软雅黑" panose="020B0503020204020204" pitchFamily="34" charset="-122"/>
                </a:endParaRPr>
              </a:p>
              <a:p>
                <a:pPr algn="just"/>
                <a:r>
                  <a:rPr lang="zh-CN" altLang="zh-CN" sz="1800" b="0" dirty="0" smtClean="0">
                    <a:latin typeface="微软雅黑" panose="020B0503020204020204" pitchFamily="34" charset="-122"/>
                    <a:ea typeface="微软雅黑" panose="020B0503020204020204" pitchFamily="34" charset="-122"/>
                  </a:rPr>
                  <a:t>式</a:t>
                </a:r>
                <a:r>
                  <a:rPr lang="zh-CN" altLang="zh-CN" sz="1800" b="0" dirty="0">
                    <a:latin typeface="微软雅黑" panose="020B0503020204020204" pitchFamily="34" charset="-122"/>
                    <a:ea typeface="微软雅黑" panose="020B0503020204020204" pitchFamily="34" charset="-122"/>
                  </a:rPr>
                  <a:t>中，</a:t>
                </a:r>
                <a14:m>
                  <m:oMath xmlns:m="http://schemas.openxmlformats.org/officeDocument/2006/math">
                    <m:r>
                      <a:rPr lang="en-US" altLang="zh-CN" sz="1800" b="0" i="1">
                        <a:latin typeface="Cambria Math"/>
                      </a:rPr>
                      <m:t>𝐷𝐹𝐿</m:t>
                    </m:r>
                  </m:oMath>
                </a14:m>
                <a:r>
                  <a:rPr lang="zh-CN" altLang="zh-CN" sz="1800" b="0" dirty="0">
                    <a:latin typeface="微软雅黑" panose="020B0503020204020204" pitchFamily="34" charset="-122"/>
                    <a:ea typeface="微软雅黑" panose="020B0503020204020204" pitchFamily="34" charset="-122"/>
                  </a:rPr>
                  <a:t>表示财务杠杆系数</a:t>
                </a:r>
                <a:r>
                  <a:rPr lang="zh-CN" altLang="zh-CN" sz="1800" b="0" dirty="0" smtClean="0">
                    <a:latin typeface="微软雅黑" panose="020B0503020204020204" pitchFamily="34" charset="-122"/>
                    <a:ea typeface="微软雅黑" panose="020B0503020204020204" pitchFamily="34" charset="-122"/>
                  </a:rPr>
                  <a:t>；</a:t>
                </a:r>
                <a:r>
                  <a:rPr lang="en-US" altLang="zh-CN" sz="1800" b="0" dirty="0" smtClean="0">
                    <a:latin typeface="微软雅黑" panose="020B0503020204020204" pitchFamily="34" charset="-122"/>
                    <a:ea typeface="微软雅黑" panose="020B0503020204020204" pitchFamily="34" charset="-122"/>
                  </a:rPr>
                  <a:t>D</a:t>
                </a:r>
                <a:r>
                  <a:rPr lang="zh-CN" altLang="zh-CN" sz="1800" b="0" dirty="0" smtClean="0">
                    <a:latin typeface="微软雅黑" panose="020B0503020204020204" pitchFamily="34" charset="-122"/>
                    <a:ea typeface="微软雅黑" panose="020B0503020204020204" pitchFamily="34" charset="-122"/>
                  </a:rPr>
                  <a:t>表示</a:t>
                </a:r>
                <a:r>
                  <a:rPr lang="zh-CN" altLang="zh-CN" sz="1800" b="0" dirty="0">
                    <a:latin typeface="微软雅黑" panose="020B0503020204020204" pitchFamily="34" charset="-122"/>
                    <a:ea typeface="微软雅黑" panose="020B0503020204020204" pitchFamily="34" charset="-122"/>
                  </a:rPr>
                  <a:t>优先股股利。</a:t>
                </a:r>
              </a:p>
            </p:txBody>
          </p:sp>
        </mc:Choice>
        <mc:Fallback xmlns="">
          <p:sp>
            <p:nvSpPr>
              <p:cNvPr id="931844" name="Rectangle 4"/>
              <p:cNvSpPr>
                <a:spLocks noRot="1" noChangeAspect="1" noMove="1" noResize="1" noEditPoints="1" noAdjustHandles="1" noChangeArrowheads="1" noChangeShapeType="1" noTextEdit="1"/>
              </p:cNvSpPr>
              <p:nvPr/>
            </p:nvSpPr>
            <p:spPr bwMode="auto">
              <a:xfrm>
                <a:off x="251520" y="1353291"/>
                <a:ext cx="8496944" cy="3065391"/>
              </a:xfrm>
              <a:prstGeom prst="rect">
                <a:avLst/>
              </a:prstGeom>
              <a:blipFill>
                <a:blip r:embed="rId2"/>
                <a:stretch>
                  <a:fillRect l="-574" t="-596" r="-646" b="-2584"/>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noFill/>
                  </a:rPr>
                  <a:t> </a:t>
                </a:r>
              </a:p>
            </p:txBody>
          </p:sp>
        </mc:Fallback>
      </mc:AlternateContent>
    </p:spTree>
    <p:extLst>
      <p:ext uri="{BB962C8B-B14F-4D97-AF65-F5344CB8AC3E}">
        <p14:creationId xmlns:p14="http://schemas.microsoft.com/office/powerpoint/2010/main" val="413720970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931843">
                                            <p:txEl>
                                              <p:pRg st="0" end="0"/>
                                            </p:txEl>
                                          </p:spTgt>
                                        </p:tgtEl>
                                        <p:attrNameLst>
                                          <p:attrName>style.visibility</p:attrName>
                                        </p:attrNameLst>
                                      </p:cBhvr>
                                      <p:to>
                                        <p:strVal val="visible"/>
                                      </p:to>
                                    </p:set>
                                    <p:animEffect transition="in" filter="wipe(left)">
                                      <p:cBhvr>
                                        <p:cTn id="7" dur="1000"/>
                                        <p:tgtEl>
                                          <p:spTgt spid="93184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93184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1843" grpId="0" build="p"/>
      <p:bldP spid="931844"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xfrm>
            <a:off x="2123728" y="123478"/>
            <a:ext cx="6373813" cy="602456"/>
          </a:xfrm>
        </p:spPr>
        <p:txBody>
          <a:bodyPr/>
          <a:lstStyle/>
          <a:p>
            <a:pPr eaLnBrk="1" hangingPunct="1"/>
            <a:r>
              <a:rPr lang="zh-CN" altLang="en-US" dirty="0">
                <a:latin typeface="隶书" pitchFamily="49" charset="-122"/>
              </a:rPr>
              <a:t>二、财务杠杆效应</a:t>
            </a:r>
          </a:p>
        </p:txBody>
      </p:sp>
      <p:sp>
        <p:nvSpPr>
          <p:cNvPr id="931844" name="Rectangle 4"/>
          <p:cNvSpPr>
            <a:spLocks noChangeArrowheads="1"/>
          </p:cNvSpPr>
          <p:nvPr/>
        </p:nvSpPr>
        <p:spPr bwMode="auto">
          <a:xfrm>
            <a:off x="146556" y="1003924"/>
            <a:ext cx="8820472" cy="36933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algn="just"/>
            <a:r>
              <a:rPr lang="zh-CN" altLang="en-US" sz="1800" dirty="0" smtClean="0">
                <a:solidFill>
                  <a:srgbClr val="FF0000"/>
                </a:solidFill>
                <a:latin typeface="微软雅黑" panose="020B0503020204020204" pitchFamily="34" charset="-122"/>
                <a:ea typeface="微软雅黑" panose="020B0503020204020204" pitchFamily="34" charset="-122"/>
              </a:rPr>
              <a:t>例题</a:t>
            </a:r>
            <a:r>
              <a:rPr lang="en-US" altLang="zh-CN" sz="1800" dirty="0">
                <a:solidFill>
                  <a:srgbClr val="FF0000"/>
                </a:solidFill>
                <a:latin typeface="微软雅黑" panose="020B0503020204020204" pitchFamily="34" charset="-122"/>
                <a:ea typeface="微软雅黑" panose="020B0503020204020204" pitchFamily="34" charset="-122"/>
              </a:rPr>
              <a:t>5-13</a:t>
            </a:r>
            <a:r>
              <a:rPr lang="zh-CN" altLang="en-US" sz="1800" dirty="0">
                <a:solidFill>
                  <a:srgbClr val="FF0000"/>
                </a:solidFill>
                <a:latin typeface="微软雅黑" panose="020B0503020204020204" pitchFamily="34" charset="-122"/>
                <a:ea typeface="微软雅黑" panose="020B0503020204020204" pitchFamily="34" charset="-122"/>
              </a:rPr>
              <a:t>：</a:t>
            </a:r>
            <a:r>
              <a:rPr lang="zh-CN" altLang="en-US" sz="1800" b="0" dirty="0">
                <a:latin typeface="微软雅黑" panose="020B0503020204020204" pitchFamily="34" charset="-122"/>
                <a:ea typeface="微软雅黑" panose="020B0503020204020204" pitchFamily="34" charset="-122"/>
              </a:rPr>
              <a:t>永昌公司、星河公司和海滨公司，三家公司长期资本总额都为</a:t>
            </a:r>
            <a:r>
              <a:rPr lang="en-US" altLang="zh-CN" sz="1800" b="0" dirty="0">
                <a:latin typeface="微软雅黑" panose="020B0503020204020204" pitchFamily="34" charset="-122"/>
                <a:ea typeface="微软雅黑" panose="020B0503020204020204" pitchFamily="34" charset="-122"/>
              </a:rPr>
              <a:t>2000</a:t>
            </a:r>
            <a:r>
              <a:rPr lang="zh-CN" altLang="en-US" sz="1800" b="0" dirty="0">
                <a:latin typeface="微软雅黑" panose="020B0503020204020204" pitchFamily="34" charset="-122"/>
                <a:ea typeface="微软雅黑" panose="020B0503020204020204" pitchFamily="34" charset="-122"/>
              </a:rPr>
              <a:t>万元，所得税税率均为</a:t>
            </a:r>
            <a:r>
              <a:rPr lang="en-US" altLang="zh-CN" sz="1800" b="0" dirty="0">
                <a:latin typeface="微软雅黑" panose="020B0503020204020204" pitchFamily="34" charset="-122"/>
                <a:ea typeface="微软雅黑" panose="020B0503020204020204" pitchFamily="34" charset="-122"/>
              </a:rPr>
              <a:t>25%</a:t>
            </a:r>
            <a:r>
              <a:rPr lang="zh-CN" altLang="en-US" sz="1800" b="0" dirty="0">
                <a:latin typeface="微软雅黑" panose="020B0503020204020204" pitchFamily="34" charset="-122"/>
                <a:ea typeface="微软雅黑" panose="020B0503020204020204" pitchFamily="34" charset="-122"/>
              </a:rPr>
              <a:t>，每股面值均为</a:t>
            </a:r>
            <a:r>
              <a:rPr lang="en-US" altLang="zh-CN" sz="1800" b="0" dirty="0">
                <a:latin typeface="微软雅黑" panose="020B0503020204020204" pitchFamily="34" charset="-122"/>
                <a:ea typeface="微软雅黑" panose="020B0503020204020204" pitchFamily="34" charset="-122"/>
              </a:rPr>
              <a:t>1</a:t>
            </a:r>
            <a:r>
              <a:rPr lang="zh-CN" altLang="en-US" sz="1800" b="0" dirty="0">
                <a:latin typeface="微软雅黑" panose="020B0503020204020204" pitchFamily="34" charset="-122"/>
                <a:ea typeface="微软雅黑" panose="020B0503020204020204" pitchFamily="34" charset="-122"/>
              </a:rPr>
              <a:t>元。其中，永昌公司的长期资本全部由普通股组成；星河公司的长期资本有两种组成：债务资本</a:t>
            </a:r>
            <a:r>
              <a:rPr lang="en-US" altLang="zh-CN" sz="1800" b="0" dirty="0">
                <a:latin typeface="微软雅黑" panose="020B0503020204020204" pitchFamily="34" charset="-122"/>
                <a:ea typeface="微软雅黑" panose="020B0503020204020204" pitchFamily="34" charset="-122"/>
              </a:rPr>
              <a:t>800</a:t>
            </a:r>
            <a:r>
              <a:rPr lang="zh-CN" altLang="en-US" sz="1800" b="0" dirty="0">
                <a:latin typeface="微软雅黑" panose="020B0503020204020204" pitchFamily="34" charset="-122"/>
                <a:ea typeface="微软雅黑" panose="020B0503020204020204" pitchFamily="34" charset="-122"/>
              </a:rPr>
              <a:t>万元（利率</a:t>
            </a:r>
            <a:r>
              <a:rPr lang="en-US" altLang="zh-CN" sz="1800" b="0" dirty="0">
                <a:latin typeface="微软雅黑" panose="020B0503020204020204" pitchFamily="34" charset="-122"/>
                <a:ea typeface="微软雅黑" panose="020B0503020204020204" pitchFamily="34" charset="-122"/>
              </a:rPr>
              <a:t>10%</a:t>
            </a:r>
            <a:r>
              <a:rPr lang="zh-CN" altLang="en-US" sz="1800" b="0" dirty="0">
                <a:latin typeface="微软雅黑" panose="020B0503020204020204" pitchFamily="34" charset="-122"/>
                <a:ea typeface="微软雅黑" panose="020B0503020204020204" pitchFamily="34" charset="-122"/>
              </a:rPr>
              <a:t>），普通股</a:t>
            </a:r>
            <a:r>
              <a:rPr lang="en-US" altLang="zh-CN" sz="1800" b="0" dirty="0">
                <a:latin typeface="微软雅黑" panose="020B0503020204020204" pitchFamily="34" charset="-122"/>
                <a:ea typeface="微软雅黑" panose="020B0503020204020204" pitchFamily="34" charset="-122"/>
              </a:rPr>
              <a:t>1200</a:t>
            </a:r>
            <a:r>
              <a:rPr lang="zh-CN" altLang="en-US" sz="1800" b="0" dirty="0">
                <a:latin typeface="微软雅黑" panose="020B0503020204020204" pitchFamily="34" charset="-122"/>
                <a:ea typeface="微软雅黑" panose="020B0503020204020204" pitchFamily="34" charset="-122"/>
              </a:rPr>
              <a:t>万元；海滨公司的长期资本有两种组成：债务资本</a:t>
            </a:r>
            <a:r>
              <a:rPr lang="en-US" altLang="zh-CN" sz="1800" b="0" dirty="0">
                <a:latin typeface="微软雅黑" panose="020B0503020204020204" pitchFamily="34" charset="-122"/>
                <a:ea typeface="微软雅黑" panose="020B0503020204020204" pitchFamily="34" charset="-122"/>
              </a:rPr>
              <a:t>1000</a:t>
            </a:r>
            <a:r>
              <a:rPr lang="zh-CN" altLang="en-US" sz="1800" b="0" dirty="0">
                <a:latin typeface="微软雅黑" panose="020B0503020204020204" pitchFamily="34" charset="-122"/>
                <a:ea typeface="微软雅黑" panose="020B0503020204020204" pitchFamily="34" charset="-122"/>
              </a:rPr>
              <a:t>万元（利率</a:t>
            </a:r>
            <a:r>
              <a:rPr lang="en-US" altLang="zh-CN" sz="1800" b="0" dirty="0">
                <a:latin typeface="微软雅黑" panose="020B0503020204020204" pitchFamily="34" charset="-122"/>
                <a:ea typeface="微软雅黑" panose="020B0503020204020204" pitchFamily="34" charset="-122"/>
              </a:rPr>
              <a:t>10%</a:t>
            </a:r>
            <a:r>
              <a:rPr lang="zh-CN" altLang="en-US" sz="1800" b="0" dirty="0">
                <a:latin typeface="微软雅黑" panose="020B0503020204020204" pitchFamily="34" charset="-122"/>
                <a:ea typeface="微软雅黑" panose="020B0503020204020204" pitchFamily="34" charset="-122"/>
              </a:rPr>
              <a:t>），普通股</a:t>
            </a:r>
            <a:r>
              <a:rPr lang="en-US" altLang="zh-CN" sz="1800" b="0" dirty="0">
                <a:latin typeface="微软雅黑" panose="020B0503020204020204" pitchFamily="34" charset="-122"/>
                <a:ea typeface="微软雅黑" panose="020B0503020204020204" pitchFamily="34" charset="-122"/>
              </a:rPr>
              <a:t>1000</a:t>
            </a:r>
            <a:r>
              <a:rPr lang="zh-CN" altLang="en-US" sz="1800" b="0" dirty="0">
                <a:latin typeface="微软雅黑" panose="020B0503020204020204" pitchFamily="34" charset="-122"/>
                <a:ea typeface="微软雅黑" panose="020B0503020204020204" pitchFamily="34" charset="-122"/>
              </a:rPr>
              <a:t>万元。三家公司</a:t>
            </a:r>
            <a:r>
              <a:rPr lang="en-US" altLang="zh-CN" sz="1800" b="0" dirty="0">
                <a:latin typeface="微软雅黑" panose="020B0503020204020204" pitchFamily="34" charset="-122"/>
                <a:ea typeface="微软雅黑" panose="020B0503020204020204" pitchFamily="34" charset="-122"/>
              </a:rPr>
              <a:t>2021</a:t>
            </a:r>
            <a:r>
              <a:rPr lang="zh-CN" altLang="en-US" sz="1800" b="0" dirty="0">
                <a:latin typeface="微软雅黑" panose="020B0503020204020204" pitchFamily="34" charset="-122"/>
                <a:ea typeface="微软雅黑" panose="020B0503020204020204" pitchFamily="34" charset="-122"/>
              </a:rPr>
              <a:t>年</a:t>
            </a:r>
            <a:r>
              <a:rPr lang="en-US" altLang="zh-CN" sz="1800" b="0" dirty="0">
                <a:latin typeface="微软雅黑" panose="020B0503020204020204" pitchFamily="34" charset="-122"/>
                <a:ea typeface="微软雅黑" panose="020B0503020204020204" pitchFamily="34" charset="-122"/>
              </a:rPr>
              <a:t>EBIT</a:t>
            </a:r>
            <a:r>
              <a:rPr lang="zh-CN" altLang="en-US" sz="1800" b="0" dirty="0">
                <a:latin typeface="微软雅黑" panose="020B0503020204020204" pitchFamily="34" charset="-122"/>
                <a:ea typeface="微软雅黑" panose="020B0503020204020204" pitchFamily="34" charset="-122"/>
              </a:rPr>
              <a:t>均为</a:t>
            </a:r>
            <a:r>
              <a:rPr lang="en-US" altLang="zh-CN" sz="1800" b="0" dirty="0">
                <a:latin typeface="微软雅黑" panose="020B0503020204020204" pitchFamily="34" charset="-122"/>
                <a:ea typeface="微软雅黑" panose="020B0503020204020204" pitchFamily="34" charset="-122"/>
              </a:rPr>
              <a:t>1000</a:t>
            </a:r>
            <a:r>
              <a:rPr lang="zh-CN" altLang="en-US" sz="1800" b="0" dirty="0">
                <a:latin typeface="微软雅黑" panose="020B0503020204020204" pitchFamily="34" charset="-122"/>
                <a:ea typeface="微软雅黑" panose="020B0503020204020204" pitchFamily="34" charset="-122"/>
              </a:rPr>
              <a:t>万元，试计算两家公司的财务杠杆系数</a:t>
            </a:r>
            <a:r>
              <a:rPr lang="zh-CN" altLang="en-US" sz="1800" b="0" dirty="0" smtClean="0">
                <a:latin typeface="微软雅黑" panose="020B0503020204020204" pitchFamily="34" charset="-122"/>
                <a:ea typeface="微软雅黑" panose="020B0503020204020204" pitchFamily="34" charset="-122"/>
              </a:rPr>
              <a:t>。</a:t>
            </a:r>
            <a:endParaRPr lang="en-US" altLang="zh-CN" sz="1800" b="0" dirty="0" smtClean="0">
              <a:latin typeface="微软雅黑" panose="020B0503020204020204" pitchFamily="34" charset="-122"/>
              <a:ea typeface="微软雅黑" panose="020B0503020204020204" pitchFamily="34" charset="-122"/>
            </a:endParaRPr>
          </a:p>
          <a:p>
            <a:pPr algn="just"/>
            <a:endParaRPr lang="zh-CN" altLang="en-US" sz="1800" b="0" dirty="0">
              <a:latin typeface="微软雅黑" panose="020B0503020204020204" pitchFamily="34" charset="-122"/>
              <a:ea typeface="微软雅黑" panose="020B0503020204020204" pitchFamily="34" charset="-122"/>
            </a:endParaRPr>
          </a:p>
          <a:p>
            <a:pPr algn="just"/>
            <a:r>
              <a:rPr lang="zh-CN" altLang="en-US" sz="1800" b="0" dirty="0">
                <a:latin typeface="微软雅黑" panose="020B0503020204020204" pitchFamily="34" charset="-122"/>
                <a:ea typeface="微软雅黑" panose="020B0503020204020204" pitchFamily="34" charset="-122"/>
              </a:rPr>
              <a:t>由于</a:t>
            </a:r>
            <a:r>
              <a:rPr lang="zh-CN" altLang="en-US" sz="1800" dirty="0">
                <a:latin typeface="微软雅黑" panose="020B0503020204020204" pitchFamily="34" charset="-122"/>
                <a:ea typeface="微软雅黑" panose="020B0503020204020204" pitchFamily="34" charset="-122"/>
              </a:rPr>
              <a:t>永昌公司没有债务利息，也没有优先股股</a:t>
            </a:r>
            <a:r>
              <a:rPr lang="zh-CN" altLang="en-US" sz="1800" b="0" dirty="0">
                <a:latin typeface="微软雅黑" panose="020B0503020204020204" pitchFamily="34" charset="-122"/>
                <a:ea typeface="微软雅黑" panose="020B0503020204020204" pitchFamily="34" charset="-122"/>
              </a:rPr>
              <a:t>利，所以其财务杠杆系数：</a:t>
            </a:r>
          </a:p>
          <a:p>
            <a:pPr algn="just"/>
            <a:r>
              <a:rPr lang="en-US" altLang="zh-CN" sz="1800" b="0" dirty="0">
                <a:latin typeface="微软雅黑" panose="020B0503020204020204" pitchFamily="34" charset="-122"/>
                <a:ea typeface="微软雅黑" panose="020B0503020204020204" pitchFamily="34" charset="-122"/>
              </a:rPr>
              <a:t>DFL</a:t>
            </a:r>
            <a:r>
              <a:rPr lang="zh-CN" altLang="en-US" sz="1800" b="0" dirty="0">
                <a:latin typeface="微软雅黑" panose="020B0503020204020204" pitchFamily="34" charset="-122"/>
                <a:ea typeface="微软雅黑" panose="020B0503020204020204" pitchFamily="34" charset="-122"/>
              </a:rPr>
              <a:t>＝</a:t>
            </a:r>
            <a:r>
              <a:rPr lang="en-US" altLang="zh-CN" sz="1800" b="0" dirty="0">
                <a:latin typeface="微软雅黑" panose="020B0503020204020204" pitchFamily="34" charset="-122"/>
                <a:ea typeface="微软雅黑" panose="020B0503020204020204" pitchFamily="34" charset="-122"/>
              </a:rPr>
              <a:t>1000/(1000-0)</a:t>
            </a:r>
            <a:r>
              <a:rPr lang="zh-CN" altLang="en-US" sz="1800" b="0" dirty="0">
                <a:latin typeface="微软雅黑" panose="020B0503020204020204" pitchFamily="34" charset="-122"/>
                <a:ea typeface="微软雅黑" panose="020B0503020204020204" pitchFamily="34" charset="-122"/>
              </a:rPr>
              <a:t>＝</a:t>
            </a:r>
            <a:r>
              <a:rPr lang="en-US" altLang="zh-CN" sz="1800" b="0" dirty="0">
                <a:latin typeface="微软雅黑" panose="020B0503020204020204" pitchFamily="34" charset="-122"/>
                <a:ea typeface="微软雅黑" panose="020B0503020204020204" pitchFamily="34" charset="-122"/>
              </a:rPr>
              <a:t>1</a:t>
            </a:r>
          </a:p>
          <a:p>
            <a:pPr algn="just"/>
            <a:r>
              <a:rPr lang="zh-CN" altLang="en-US" sz="1800" b="0" dirty="0">
                <a:latin typeface="微软雅黑" panose="020B0503020204020204" pitchFamily="34" charset="-122"/>
                <a:ea typeface="微软雅黑" panose="020B0503020204020204" pitchFamily="34" charset="-122"/>
              </a:rPr>
              <a:t>由于</a:t>
            </a:r>
            <a:r>
              <a:rPr lang="zh-CN" altLang="en-US" sz="1800" dirty="0">
                <a:latin typeface="微软雅黑" panose="020B0503020204020204" pitchFamily="34" charset="-122"/>
                <a:ea typeface="微软雅黑" panose="020B0503020204020204" pitchFamily="34" charset="-122"/>
              </a:rPr>
              <a:t>星河公司的债务资本</a:t>
            </a:r>
            <a:r>
              <a:rPr lang="en-US" altLang="zh-CN" sz="1800" dirty="0">
                <a:latin typeface="微软雅黑" panose="020B0503020204020204" pitchFamily="34" charset="-122"/>
                <a:ea typeface="微软雅黑" panose="020B0503020204020204" pitchFamily="34" charset="-122"/>
              </a:rPr>
              <a:t>800</a:t>
            </a:r>
            <a:r>
              <a:rPr lang="zh-CN" altLang="en-US" sz="1800" dirty="0">
                <a:latin typeface="微软雅黑" panose="020B0503020204020204" pitchFamily="34" charset="-122"/>
                <a:ea typeface="微软雅黑" panose="020B0503020204020204" pitchFamily="34" charset="-122"/>
              </a:rPr>
              <a:t>万元</a:t>
            </a:r>
            <a:r>
              <a:rPr lang="zh-CN" altLang="en-US" sz="1800" b="0" dirty="0">
                <a:latin typeface="微软雅黑" panose="020B0503020204020204" pitchFamily="34" charset="-122"/>
                <a:ea typeface="微软雅黑" panose="020B0503020204020204" pitchFamily="34" charset="-122"/>
              </a:rPr>
              <a:t>，所以其财务杠杆系数：</a:t>
            </a:r>
          </a:p>
          <a:p>
            <a:pPr algn="just"/>
            <a:r>
              <a:rPr lang="en-US" altLang="zh-CN" sz="1800" b="0" dirty="0">
                <a:latin typeface="微软雅黑" panose="020B0503020204020204" pitchFamily="34" charset="-122"/>
                <a:ea typeface="微软雅黑" panose="020B0503020204020204" pitchFamily="34" charset="-122"/>
              </a:rPr>
              <a:t>DFL</a:t>
            </a:r>
            <a:r>
              <a:rPr lang="zh-CN" altLang="en-US" sz="1800" b="0" dirty="0">
                <a:latin typeface="微软雅黑" panose="020B0503020204020204" pitchFamily="34" charset="-122"/>
                <a:ea typeface="微软雅黑" panose="020B0503020204020204" pitchFamily="34" charset="-122"/>
              </a:rPr>
              <a:t>＝</a:t>
            </a:r>
            <a:r>
              <a:rPr lang="en-US" altLang="zh-CN" sz="1800" b="0" dirty="0">
                <a:latin typeface="微软雅黑" panose="020B0503020204020204" pitchFamily="34" charset="-122"/>
                <a:ea typeface="微软雅黑" panose="020B0503020204020204" pitchFamily="34" charset="-122"/>
              </a:rPr>
              <a:t>1000/(1000-800×10%)≈1.09</a:t>
            </a:r>
          </a:p>
          <a:p>
            <a:pPr algn="just"/>
            <a:r>
              <a:rPr lang="zh-CN" altLang="en-US" sz="1800" b="0" dirty="0">
                <a:latin typeface="微软雅黑" panose="020B0503020204020204" pitchFamily="34" charset="-122"/>
                <a:ea typeface="微软雅黑" panose="020B0503020204020204" pitchFamily="34" charset="-122"/>
              </a:rPr>
              <a:t>由于</a:t>
            </a:r>
            <a:r>
              <a:rPr lang="zh-CN" altLang="en-US" sz="1800" dirty="0">
                <a:latin typeface="微软雅黑" panose="020B0503020204020204" pitchFamily="34" charset="-122"/>
                <a:ea typeface="微软雅黑" panose="020B0503020204020204" pitchFamily="34" charset="-122"/>
              </a:rPr>
              <a:t>海滨公司的债务资本</a:t>
            </a:r>
            <a:r>
              <a:rPr lang="en-US" altLang="zh-CN" sz="1800" dirty="0">
                <a:latin typeface="微软雅黑" panose="020B0503020204020204" pitchFamily="34" charset="-122"/>
                <a:ea typeface="微软雅黑" panose="020B0503020204020204" pitchFamily="34" charset="-122"/>
              </a:rPr>
              <a:t>1000</a:t>
            </a:r>
            <a:r>
              <a:rPr lang="zh-CN" altLang="en-US" sz="1800" dirty="0">
                <a:latin typeface="微软雅黑" panose="020B0503020204020204" pitchFamily="34" charset="-122"/>
                <a:ea typeface="微软雅黑" panose="020B0503020204020204" pitchFamily="34" charset="-122"/>
              </a:rPr>
              <a:t>万元</a:t>
            </a:r>
            <a:r>
              <a:rPr lang="zh-CN" altLang="en-US" sz="1800" b="0" dirty="0">
                <a:latin typeface="微软雅黑" panose="020B0503020204020204" pitchFamily="34" charset="-122"/>
                <a:ea typeface="微软雅黑" panose="020B0503020204020204" pitchFamily="34" charset="-122"/>
              </a:rPr>
              <a:t>，所以其财务杠杆系数：</a:t>
            </a:r>
          </a:p>
          <a:p>
            <a:pPr algn="just"/>
            <a:r>
              <a:rPr lang="en-US" altLang="zh-CN" sz="1800" b="0" dirty="0">
                <a:latin typeface="微软雅黑" panose="020B0503020204020204" pitchFamily="34" charset="-122"/>
                <a:ea typeface="微软雅黑" panose="020B0503020204020204" pitchFamily="34" charset="-122"/>
              </a:rPr>
              <a:t>DFL</a:t>
            </a:r>
            <a:r>
              <a:rPr lang="zh-CN" altLang="en-US" sz="1800" b="0" dirty="0">
                <a:latin typeface="微软雅黑" panose="020B0503020204020204" pitchFamily="34" charset="-122"/>
                <a:ea typeface="微软雅黑" panose="020B0503020204020204" pitchFamily="34" charset="-122"/>
              </a:rPr>
              <a:t>＝</a:t>
            </a:r>
            <a:r>
              <a:rPr lang="en-US" altLang="zh-CN" sz="1800" b="0" dirty="0">
                <a:latin typeface="微软雅黑" panose="020B0503020204020204" pitchFamily="34" charset="-122"/>
                <a:ea typeface="微软雅黑" panose="020B0503020204020204" pitchFamily="34" charset="-122"/>
              </a:rPr>
              <a:t>1000/(1000-1000×10%)≈1.11</a:t>
            </a:r>
          </a:p>
          <a:p>
            <a:pPr algn="just"/>
            <a:endParaRPr lang="en-US" altLang="zh-CN" sz="1800" dirty="0">
              <a:solidFill>
                <a:srgbClr val="0000FF"/>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96096980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3184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1844"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xfrm>
            <a:off x="2267744" y="82904"/>
            <a:ext cx="6373813" cy="602456"/>
          </a:xfrm>
        </p:spPr>
        <p:txBody>
          <a:bodyPr/>
          <a:lstStyle/>
          <a:p>
            <a:pPr eaLnBrk="1" hangingPunct="1"/>
            <a:r>
              <a:rPr lang="zh-CN" altLang="en-US" dirty="0">
                <a:latin typeface="隶书" pitchFamily="49" charset="-122"/>
              </a:rPr>
              <a:t>二、财务杠杆效应</a:t>
            </a:r>
          </a:p>
        </p:txBody>
      </p:sp>
      <p:sp>
        <p:nvSpPr>
          <p:cNvPr id="931843" name="Rectangle 3"/>
          <p:cNvSpPr>
            <a:spLocks noGrp="1" noChangeArrowheads="1"/>
          </p:cNvSpPr>
          <p:nvPr>
            <p:ph type="body" idx="1"/>
          </p:nvPr>
        </p:nvSpPr>
        <p:spPr>
          <a:xfrm>
            <a:off x="179512" y="848668"/>
            <a:ext cx="7878762" cy="432197"/>
          </a:xfrm>
        </p:spPr>
        <p:txBody>
          <a:bodyPr/>
          <a:lstStyle/>
          <a:p>
            <a:pPr eaLnBrk="1" hangingPunct="1">
              <a:spcBef>
                <a:spcPct val="0"/>
              </a:spcBef>
              <a:spcAft>
                <a:spcPct val="0"/>
              </a:spcAft>
            </a:pPr>
            <a:r>
              <a:rPr lang="zh-CN" altLang="en-US" dirty="0">
                <a:solidFill>
                  <a:srgbClr val="0000FF"/>
                </a:solidFill>
                <a:latin typeface="+mj-lt"/>
                <a:ea typeface="+mj-ea"/>
                <a:cs typeface="+mj-cs"/>
              </a:rPr>
              <a:t>（三）财务杠杆与财务风险</a:t>
            </a:r>
          </a:p>
        </p:txBody>
      </p:sp>
      <mc:AlternateContent xmlns:mc="http://schemas.openxmlformats.org/markup-compatibility/2006" xmlns:a14="http://schemas.microsoft.com/office/drawing/2010/main">
        <mc:Choice Requires="a14">
          <p:sp>
            <p:nvSpPr>
              <p:cNvPr id="931844" name="Rectangle 4"/>
              <p:cNvSpPr>
                <a:spLocks noChangeArrowheads="1"/>
              </p:cNvSpPr>
              <p:nvPr/>
            </p:nvSpPr>
            <p:spPr bwMode="auto">
              <a:xfrm>
                <a:off x="395536" y="1444173"/>
                <a:ext cx="8352928" cy="3228513"/>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wrap="square" anchor="ctr">
                <a:spAutoFit/>
              </a:bodyPr>
              <a:lstStyle/>
              <a:p>
                <a:pPr algn="just">
                  <a:lnSpc>
                    <a:spcPct val="120000"/>
                  </a:lnSpc>
                </a:pPr>
                <a:r>
                  <a:rPr lang="zh-CN" altLang="en-US" sz="1800" dirty="0">
                    <a:solidFill>
                      <a:srgbClr val="FF0000"/>
                    </a:solidFill>
                    <a:latin typeface="微软雅黑" panose="020B0503020204020204" pitchFamily="34" charset="-122"/>
                    <a:ea typeface="微软雅黑" panose="020B0503020204020204" pitchFamily="34" charset="-122"/>
                  </a:rPr>
                  <a:t>      财务风险</a:t>
                </a:r>
                <a:r>
                  <a:rPr lang="zh-CN" altLang="en-US" sz="1800" b="0" dirty="0">
                    <a:latin typeface="微软雅黑" panose="020B0503020204020204" pitchFamily="34" charset="-122"/>
                    <a:ea typeface="微软雅黑" panose="020B0503020204020204" pitchFamily="34" charset="-122"/>
                  </a:rPr>
                  <a:t>是指企业由于</a:t>
                </a:r>
                <a:r>
                  <a:rPr lang="zh-CN" altLang="en-US" sz="1800" dirty="0">
                    <a:solidFill>
                      <a:srgbClr val="FF0000"/>
                    </a:solidFill>
                    <a:latin typeface="微软雅黑" panose="020B0503020204020204" pitchFamily="34" charset="-122"/>
                    <a:ea typeface="微软雅黑" panose="020B0503020204020204" pitchFamily="34" charset="-122"/>
                  </a:rPr>
                  <a:t>筹资原因产生的资本成本负担</a:t>
                </a:r>
                <a:r>
                  <a:rPr lang="zh-CN" altLang="en-US" sz="1800" b="0" dirty="0">
                    <a:latin typeface="微软雅黑" panose="020B0503020204020204" pitchFamily="34" charset="-122"/>
                    <a:ea typeface="微软雅黑" panose="020B0503020204020204" pitchFamily="34" charset="-122"/>
                  </a:rPr>
                  <a:t>而导致的普通股收益波动的风险。</a:t>
                </a:r>
                <a:r>
                  <a:rPr lang="zh-CN" altLang="zh-CN" sz="1800" b="0" dirty="0">
                    <a:latin typeface="微软雅黑" panose="020B0503020204020204" pitchFamily="34" charset="-122"/>
                    <a:ea typeface="微软雅黑" panose="020B0503020204020204" pitchFamily="34" charset="-122"/>
                  </a:rPr>
                  <a:t>在不存在优先股股息的情况下，根据财务杠杆系数的计算公式，可以推导出如下等式</a:t>
                </a:r>
                <a:r>
                  <a:rPr lang="en-US" altLang="zh-CN" sz="1800" b="0" dirty="0">
                    <a:latin typeface="微软雅黑" panose="020B0503020204020204" pitchFamily="34" charset="-122"/>
                    <a:ea typeface="微软雅黑" panose="020B0503020204020204" pitchFamily="34" charset="-122"/>
                  </a:rPr>
                  <a:t>:</a:t>
                </a:r>
                <a:endParaRPr lang="zh-CN" altLang="zh-CN" sz="1800" b="0" dirty="0">
                  <a:latin typeface="微软雅黑" panose="020B0503020204020204" pitchFamily="34" charset="-122"/>
                  <a:ea typeface="微软雅黑" panose="020B0503020204020204" pitchFamily="34" charset="-122"/>
                </a:endParaRPr>
              </a:p>
              <a:p>
                <a:pPr algn="ctr">
                  <a:lnSpc>
                    <a:spcPct val="120000"/>
                  </a:lnSpc>
                </a:pPr>
                <a:r>
                  <a:rPr lang="en-US" altLang="zh-CN" sz="1800" dirty="0">
                    <a:latin typeface="微软雅黑" panose="020B0503020204020204" pitchFamily="34" charset="-122"/>
                    <a:ea typeface="微软雅黑" panose="020B0503020204020204" pitchFamily="34" charset="-122"/>
                  </a:rPr>
                  <a:t>DFL</a:t>
                </a:r>
                <a:r>
                  <a:rPr lang="zh-CN" altLang="zh-CN" sz="1800" dirty="0">
                    <a:effectLst/>
                    <a:latin typeface="微软雅黑" panose="020B0503020204020204" pitchFamily="34" charset="-122"/>
                    <a:ea typeface="微软雅黑" panose="020B0503020204020204" pitchFamily="34" charset="-122"/>
                    <a:cs typeface="Times New Roman" panose="02020603050405020304" pitchFamily="18" charset="0"/>
                  </a:rPr>
                  <a:t>＝</a:t>
                </a:r>
                <a14:m>
                  <m:oMath xmlns:m="http://schemas.openxmlformats.org/officeDocument/2006/math">
                    <m:f>
                      <m:fPr>
                        <m:ctrlPr>
                          <a:rPr lang="zh-CN" altLang="zh-CN" sz="1800" i="1">
                            <a:effectLst/>
                            <a:latin typeface="Cambria Math" panose="02040503050406030204" pitchFamily="18" charset="0"/>
                            <a:ea typeface="Cambria Math" panose="02040503050406030204" pitchFamily="18" charset="0"/>
                            <a:cs typeface="Times New Roman" panose="02020603050405020304" pitchFamily="18" charset="0"/>
                          </a:rPr>
                        </m:ctrlPr>
                      </m:fPr>
                      <m:num>
                        <m:r>
                          <m:rPr>
                            <m:sty m:val="p"/>
                          </m:rPr>
                          <a:rPr lang="en-US" altLang="zh-CN" sz="1800">
                            <a:effectLst/>
                            <a:latin typeface="Cambria Math" panose="02040503050406030204" pitchFamily="18" charset="0"/>
                            <a:ea typeface="宋体" panose="02010600030101010101" pitchFamily="2" charset="-122"/>
                            <a:cs typeface="Times New Roman" panose="02020603050405020304" pitchFamily="18" charset="0"/>
                          </a:rPr>
                          <m:t>EBIT</m:t>
                        </m:r>
                      </m:num>
                      <m:den>
                        <m:r>
                          <m:rPr>
                            <m:sty m:val="p"/>
                          </m:rPr>
                          <a:rPr lang="en-US" altLang="zh-CN" sz="1800">
                            <a:effectLst/>
                            <a:latin typeface="Cambria Math" panose="02040503050406030204" pitchFamily="18" charset="0"/>
                            <a:ea typeface="宋体" panose="02010600030101010101" pitchFamily="2" charset="-122"/>
                            <a:cs typeface="Times New Roman" panose="02020603050405020304" pitchFamily="18" charset="0"/>
                          </a:rPr>
                          <m:t>EBIT</m:t>
                        </m:r>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m:t>
                        </m:r>
                        <m:r>
                          <m:rPr>
                            <m:sty m:val="p"/>
                          </m:rPr>
                          <a:rPr lang="en-US" altLang="zh-CN" sz="1800">
                            <a:effectLst/>
                            <a:latin typeface="Cambria Math" panose="02040503050406030204" pitchFamily="18" charset="0"/>
                            <a:ea typeface="宋体" panose="02010600030101010101" pitchFamily="2" charset="-122"/>
                            <a:cs typeface="Times New Roman" panose="02020603050405020304" pitchFamily="18" charset="0"/>
                          </a:rPr>
                          <m:t>I</m:t>
                        </m:r>
                      </m:den>
                    </m:f>
                  </m:oMath>
                </a14:m>
                <a:r>
                  <a:rPr lang="zh-CN" altLang="zh-CN" sz="18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800" dirty="0">
                    <a:effectLst/>
                    <a:latin typeface="微软雅黑" panose="020B0503020204020204" pitchFamily="34" charset="-122"/>
                    <a:ea typeface="微软雅黑" panose="020B0503020204020204" pitchFamily="34" charset="-122"/>
                  </a:rPr>
                  <a:t> </a:t>
                </a:r>
                <a:r>
                  <a:rPr lang="en-US" altLang="zh-CN" sz="1800" dirty="0">
                    <a:effectLst/>
                    <a:latin typeface="微软雅黑" panose="020B0503020204020204" pitchFamily="34" charset="-122"/>
                    <a:ea typeface="微软雅黑" panose="020B0503020204020204" pitchFamily="34" charset="-122"/>
                  </a:rPr>
                  <a:t>1+ </a:t>
                </a:r>
                <a14:m>
                  <m:oMath xmlns:m="http://schemas.openxmlformats.org/officeDocument/2006/math">
                    <m:f>
                      <m:fPr>
                        <m:ctrlPr>
                          <a:rPr lang="zh-CN" altLang="zh-CN" sz="1800" i="1">
                            <a:effectLst/>
                            <a:latin typeface="Cambria Math" panose="02040503050406030204" pitchFamily="18" charset="0"/>
                            <a:ea typeface="Cambria Math" panose="02040503050406030204" pitchFamily="18" charset="0"/>
                            <a:cs typeface="Times New Roman" panose="02020603050405020304" pitchFamily="18" charset="0"/>
                          </a:rPr>
                        </m:ctrlPr>
                      </m:fPr>
                      <m:num>
                        <m:r>
                          <m:rPr>
                            <m:sty m:val="p"/>
                          </m:rPr>
                          <a:rPr lang="en-US" altLang="zh-CN" sz="1800">
                            <a:effectLst/>
                            <a:latin typeface="Cambria Math" panose="02040503050406030204" pitchFamily="18" charset="0"/>
                            <a:ea typeface="宋体" panose="02010600030101010101" pitchFamily="2" charset="-122"/>
                            <a:cs typeface="Times New Roman" panose="02020603050405020304" pitchFamily="18" charset="0"/>
                          </a:rPr>
                          <m:t>I</m:t>
                        </m:r>
                      </m:num>
                      <m:den>
                        <m:r>
                          <m:rPr>
                            <m:sty m:val="p"/>
                          </m:rPr>
                          <a:rPr lang="en-US" altLang="zh-CN" sz="1800">
                            <a:effectLst/>
                            <a:latin typeface="Cambria Math" panose="02040503050406030204" pitchFamily="18" charset="0"/>
                            <a:ea typeface="宋体" panose="02010600030101010101" pitchFamily="2" charset="-122"/>
                            <a:cs typeface="Times New Roman" panose="02020603050405020304" pitchFamily="18" charset="0"/>
                          </a:rPr>
                          <m:t>EBIT</m:t>
                        </m:r>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m:t>
                        </m:r>
                        <m:r>
                          <m:rPr>
                            <m:sty m:val="p"/>
                          </m:rPr>
                          <a:rPr lang="en-US" altLang="zh-CN" sz="1800">
                            <a:effectLst/>
                            <a:latin typeface="Cambria Math" panose="02040503050406030204" pitchFamily="18" charset="0"/>
                            <a:ea typeface="宋体" panose="02010600030101010101" pitchFamily="2" charset="-122"/>
                            <a:cs typeface="Times New Roman" panose="02020603050405020304" pitchFamily="18" charset="0"/>
                          </a:rPr>
                          <m:t>I</m:t>
                        </m:r>
                      </m:den>
                    </m:f>
                  </m:oMath>
                </a14:m>
                <a:endParaRPr lang="en-US" altLang="zh-CN" sz="1800" b="0" dirty="0" smtClean="0">
                  <a:latin typeface="微软雅黑" panose="020B0503020204020204" pitchFamily="34" charset="-122"/>
                  <a:ea typeface="微软雅黑" panose="020B0503020204020204" pitchFamily="34" charset="-122"/>
                </a:endParaRPr>
              </a:p>
              <a:p>
                <a:pPr algn="ctr">
                  <a:lnSpc>
                    <a:spcPct val="120000"/>
                  </a:lnSpc>
                </a:pPr>
                <a:endParaRPr lang="zh-CN" altLang="zh-CN" sz="1800" b="0" dirty="0">
                  <a:latin typeface="微软雅黑" panose="020B0503020204020204" pitchFamily="34" charset="-122"/>
                  <a:ea typeface="微软雅黑" panose="020B0503020204020204" pitchFamily="34" charset="-122"/>
                </a:endParaRPr>
              </a:p>
              <a:p>
                <a:pPr>
                  <a:lnSpc>
                    <a:spcPct val="120000"/>
                  </a:lnSpc>
                </a:pPr>
                <a:r>
                  <a:rPr lang="zh-CN" altLang="en-US" sz="1800" b="0" dirty="0" smtClean="0">
                    <a:latin typeface="微软雅黑" panose="020B0503020204020204" pitchFamily="34" charset="-122"/>
                    <a:ea typeface="微软雅黑" panose="020B0503020204020204" pitchFamily="34" charset="-122"/>
                  </a:rPr>
                  <a:t>       上述</a:t>
                </a:r>
                <a:r>
                  <a:rPr lang="zh-CN" altLang="en-US" sz="1800" b="0" dirty="0">
                    <a:latin typeface="微软雅黑" panose="020B0503020204020204" pitchFamily="34" charset="-122"/>
                    <a:ea typeface="微软雅黑" panose="020B0503020204020204" pitchFamily="34" charset="-122"/>
                  </a:rPr>
                  <a:t>等式表明，</a:t>
                </a:r>
                <a:r>
                  <a:rPr lang="zh-CN" altLang="en-US" sz="1800" dirty="0">
                    <a:latin typeface="微软雅黑" panose="020B0503020204020204" pitchFamily="34" charset="-122"/>
                    <a:ea typeface="微软雅黑" panose="020B0503020204020204" pitchFamily="34" charset="-122"/>
                  </a:rPr>
                  <a:t>影响财务杠杆的</a:t>
                </a:r>
                <a:r>
                  <a:rPr lang="zh-CN" altLang="en-US" sz="1800" dirty="0" smtClean="0">
                    <a:latin typeface="微软雅黑" panose="020B0503020204020204" pitchFamily="34" charset="-122"/>
                    <a:ea typeface="微软雅黑" panose="020B0503020204020204" pitchFamily="34" charset="-122"/>
                  </a:rPr>
                  <a:t>因素</a:t>
                </a:r>
                <a:r>
                  <a:rPr lang="zh-CN" altLang="en-US" sz="1800" b="0" dirty="0">
                    <a:latin typeface="微软雅黑" panose="020B0503020204020204" pitchFamily="34" charset="-122"/>
                    <a:ea typeface="微软雅黑" panose="020B0503020204020204" pitchFamily="34" charset="-122"/>
                  </a:rPr>
                  <a:t>：</a:t>
                </a:r>
                <a:r>
                  <a:rPr lang="zh-CN" altLang="en-US" sz="1800" b="0" dirty="0" smtClean="0">
                    <a:latin typeface="微软雅黑" panose="020B0503020204020204" pitchFamily="34" charset="-122"/>
                    <a:ea typeface="微软雅黑" panose="020B0503020204020204" pitchFamily="34" charset="-122"/>
                  </a:rPr>
                  <a:t>企业</a:t>
                </a:r>
                <a:r>
                  <a:rPr lang="zh-CN" altLang="en-US" sz="1800" b="0" dirty="0">
                    <a:latin typeface="微软雅黑" panose="020B0503020204020204" pitchFamily="34" charset="-122"/>
                    <a:ea typeface="微软雅黑" panose="020B0503020204020204" pitchFamily="34" charset="-122"/>
                  </a:rPr>
                  <a:t>债务资本成本的比重、普通股每股收益水平。其中，普通股每股收益又受息税前利润和债务资本成本高低的影响。债务资本总额越高，固定债务资本成本支付额就会越高，息税前利润水平越低，则财务杠杆效应越大；反之，财务杠杆效应越小。</a:t>
                </a:r>
                <a:endParaRPr lang="zh-CN" altLang="zh-CN" sz="1800" dirty="0">
                  <a:latin typeface="微软雅黑" panose="020B0503020204020204" pitchFamily="34" charset="-122"/>
                  <a:ea typeface="微软雅黑" panose="020B0503020204020204" pitchFamily="34" charset="-122"/>
                </a:endParaRPr>
              </a:p>
            </p:txBody>
          </p:sp>
        </mc:Choice>
        <mc:Fallback xmlns="">
          <p:sp>
            <p:nvSpPr>
              <p:cNvPr id="931844" name="Rectangle 4"/>
              <p:cNvSpPr>
                <a:spLocks noRot="1" noChangeAspect="1" noMove="1" noResize="1" noEditPoints="1" noAdjustHandles="1" noChangeArrowheads="1" noChangeShapeType="1" noTextEdit="1"/>
              </p:cNvSpPr>
              <p:nvPr/>
            </p:nvSpPr>
            <p:spPr bwMode="auto">
              <a:xfrm>
                <a:off x="395536" y="1444173"/>
                <a:ext cx="8352928" cy="3228513"/>
              </a:xfrm>
              <a:prstGeom prst="rect">
                <a:avLst/>
              </a:prstGeom>
              <a:blipFill>
                <a:blip r:embed="rId2"/>
                <a:stretch>
                  <a:fillRect l="-657" r="-584" b="-1509"/>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noFill/>
                  </a:rPr>
                  <a:t> </a:t>
                </a:r>
              </a:p>
            </p:txBody>
          </p:sp>
        </mc:Fallback>
      </mc:AlternateContent>
    </p:spTree>
    <p:extLst>
      <p:ext uri="{BB962C8B-B14F-4D97-AF65-F5344CB8AC3E}">
        <p14:creationId xmlns:p14="http://schemas.microsoft.com/office/powerpoint/2010/main" val="202807771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931843">
                                            <p:txEl>
                                              <p:pRg st="0" end="0"/>
                                            </p:txEl>
                                          </p:spTgt>
                                        </p:tgtEl>
                                        <p:attrNameLst>
                                          <p:attrName>style.visibility</p:attrName>
                                        </p:attrNameLst>
                                      </p:cBhvr>
                                      <p:to>
                                        <p:strVal val="visible"/>
                                      </p:to>
                                    </p:set>
                                    <p:animEffect transition="in" filter="wipe(left)">
                                      <p:cBhvr>
                                        <p:cTn id="7" dur="1000"/>
                                        <p:tgtEl>
                                          <p:spTgt spid="93184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93184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1843" grpId="0" build="p"/>
      <p:bldP spid="931844"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23528" y="843558"/>
            <a:ext cx="8352928" cy="1393779"/>
          </a:xfrm>
          <a:prstGeom prst="rect">
            <a:avLst/>
          </a:prstGeom>
        </p:spPr>
        <p:txBody>
          <a:bodyPr wrap="square">
            <a:spAutoFit/>
          </a:bodyPr>
          <a:lstStyle/>
          <a:p>
            <a:pPr>
              <a:lnSpc>
                <a:spcPct val="120000"/>
              </a:lnSpc>
              <a:spcAft>
                <a:spcPts val="0"/>
              </a:spcAft>
            </a:pPr>
            <a:r>
              <a:rPr lang="zh-CN" altLang="zh-CN" sz="1800" kern="100"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例题</a:t>
            </a:r>
            <a:r>
              <a:rPr lang="en-US" altLang="zh-CN" sz="1800" kern="100"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5-14</a:t>
            </a:r>
            <a:r>
              <a:rPr lang="zh-CN" altLang="zh-CN" sz="1800" kern="100"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800" b="0" kern="100" dirty="0">
                <a:latin typeface="微软雅黑" panose="020B0503020204020204" pitchFamily="34" charset="-122"/>
                <a:ea typeface="微软雅黑" panose="020B0503020204020204" pitchFamily="34" charset="-122"/>
                <a:cs typeface="Times New Roman" panose="02020603050405020304" pitchFamily="18" charset="0"/>
              </a:rPr>
              <a:t>以例题</a:t>
            </a:r>
            <a:r>
              <a:rPr lang="en-US" altLang="zh-CN" sz="1800" b="0" kern="100" dirty="0">
                <a:latin typeface="微软雅黑" panose="020B0503020204020204" pitchFamily="34" charset="-122"/>
                <a:ea typeface="微软雅黑" panose="020B0503020204020204" pitchFamily="34" charset="-122"/>
                <a:cs typeface="Times New Roman" panose="02020603050405020304" pitchFamily="18" charset="0"/>
              </a:rPr>
              <a:t>5-13</a:t>
            </a:r>
            <a:r>
              <a:rPr lang="zh-CN" altLang="zh-CN" sz="1800" b="0" kern="100" dirty="0">
                <a:latin typeface="微软雅黑" panose="020B0503020204020204" pitchFamily="34" charset="-122"/>
                <a:ea typeface="微软雅黑" panose="020B0503020204020204" pitchFamily="34" charset="-122"/>
                <a:cs typeface="Times New Roman" panose="02020603050405020304" pitchFamily="18" charset="0"/>
              </a:rPr>
              <a:t>的计算结果为例，三家公司</a:t>
            </a:r>
            <a:r>
              <a:rPr lang="en-US" altLang="zh-CN" sz="1800" b="0" kern="100" dirty="0">
                <a:latin typeface="微软雅黑" panose="020B0503020204020204" pitchFamily="34" charset="-122"/>
                <a:ea typeface="微软雅黑" panose="020B0503020204020204" pitchFamily="34" charset="-122"/>
                <a:cs typeface="Times New Roman" panose="02020603050405020304" pitchFamily="18" charset="0"/>
              </a:rPr>
              <a:t>2021</a:t>
            </a:r>
            <a:r>
              <a:rPr lang="zh-CN" altLang="zh-CN" sz="1800" b="0" kern="100" dirty="0">
                <a:latin typeface="微软雅黑" panose="020B0503020204020204" pitchFamily="34" charset="-122"/>
                <a:ea typeface="微软雅黑" panose="020B0503020204020204" pitchFamily="34" charset="-122"/>
                <a:cs typeface="Times New Roman" panose="02020603050405020304" pitchFamily="18" charset="0"/>
              </a:rPr>
              <a:t>年财务杠杆系数分别为永昌公司</a:t>
            </a:r>
            <a:r>
              <a:rPr lang="en-US" altLang="zh-CN" sz="1800" b="0" kern="100" dirty="0">
                <a:latin typeface="微软雅黑" panose="020B0503020204020204" pitchFamily="34" charset="-122"/>
                <a:ea typeface="微软雅黑" panose="020B0503020204020204" pitchFamily="34" charset="-122"/>
                <a:cs typeface="Times New Roman" panose="02020603050405020304" pitchFamily="18" charset="0"/>
              </a:rPr>
              <a:t>1.00</a:t>
            </a:r>
            <a:r>
              <a:rPr lang="zh-CN" altLang="zh-CN" sz="1800" b="0" kern="100" dirty="0">
                <a:latin typeface="微软雅黑" panose="020B0503020204020204" pitchFamily="34" charset="-122"/>
                <a:ea typeface="微软雅黑" panose="020B0503020204020204" pitchFamily="34" charset="-122"/>
                <a:cs typeface="Times New Roman" panose="02020603050405020304" pitchFamily="18" charset="0"/>
              </a:rPr>
              <a:t>，星河公司</a:t>
            </a:r>
            <a:r>
              <a:rPr lang="en-US" altLang="zh-CN" sz="1800" b="0" kern="100" dirty="0">
                <a:latin typeface="微软雅黑" panose="020B0503020204020204" pitchFamily="34" charset="-122"/>
                <a:ea typeface="微软雅黑" panose="020B0503020204020204" pitchFamily="34" charset="-122"/>
                <a:cs typeface="Times New Roman" panose="02020603050405020304" pitchFamily="18" charset="0"/>
              </a:rPr>
              <a:t>1.09</a:t>
            </a:r>
            <a:r>
              <a:rPr lang="zh-CN" altLang="zh-CN" sz="1800" b="0" kern="100" dirty="0">
                <a:latin typeface="微软雅黑" panose="020B0503020204020204" pitchFamily="34" charset="-122"/>
                <a:ea typeface="微软雅黑" panose="020B0503020204020204" pitchFamily="34" charset="-122"/>
                <a:cs typeface="Times New Roman" panose="02020603050405020304" pitchFamily="18" charset="0"/>
              </a:rPr>
              <a:t>，海滨公司</a:t>
            </a:r>
            <a:r>
              <a:rPr lang="en-US" altLang="zh-CN" sz="1800" b="0" kern="100" dirty="0">
                <a:latin typeface="微软雅黑" panose="020B0503020204020204" pitchFamily="34" charset="-122"/>
                <a:ea typeface="微软雅黑" panose="020B0503020204020204" pitchFamily="34" charset="-122"/>
                <a:cs typeface="Times New Roman" panose="02020603050405020304" pitchFamily="18" charset="0"/>
              </a:rPr>
              <a:t>1.11</a:t>
            </a:r>
            <a:r>
              <a:rPr lang="zh-CN" altLang="zh-CN" sz="1800" b="0" kern="100" dirty="0">
                <a:latin typeface="微软雅黑" panose="020B0503020204020204" pitchFamily="34" charset="-122"/>
                <a:ea typeface="微软雅黑" panose="020B0503020204020204" pitchFamily="34" charset="-122"/>
                <a:cs typeface="Times New Roman" panose="02020603050405020304" pitchFamily="18" charset="0"/>
              </a:rPr>
              <a:t>。如果</a:t>
            </a:r>
            <a:r>
              <a:rPr lang="en-US" altLang="zh-CN" sz="1800" b="0" kern="100" dirty="0">
                <a:latin typeface="微软雅黑" panose="020B0503020204020204" pitchFamily="34" charset="-122"/>
                <a:ea typeface="微软雅黑" panose="020B0503020204020204" pitchFamily="34" charset="-122"/>
                <a:cs typeface="Times New Roman" panose="02020603050405020304" pitchFamily="18" charset="0"/>
              </a:rPr>
              <a:t>EBIT</a:t>
            </a:r>
            <a:r>
              <a:rPr lang="zh-CN" altLang="zh-CN" sz="1800" b="0" kern="100" dirty="0">
                <a:latin typeface="微软雅黑" panose="020B0503020204020204" pitchFamily="34" charset="-122"/>
                <a:ea typeface="微软雅黑" panose="020B0503020204020204" pitchFamily="34" charset="-122"/>
                <a:cs typeface="Times New Roman" panose="02020603050405020304" pitchFamily="18" charset="0"/>
              </a:rPr>
              <a:t>下降，那么永昌公司</a:t>
            </a:r>
            <a:r>
              <a:rPr lang="en-US" altLang="zh-CN" sz="1800" b="0" kern="100" dirty="0">
                <a:latin typeface="微软雅黑" panose="020B0503020204020204" pitchFamily="34" charset="-122"/>
                <a:ea typeface="微软雅黑" panose="020B0503020204020204" pitchFamily="34" charset="-122"/>
                <a:cs typeface="Times New Roman" panose="02020603050405020304" pitchFamily="18" charset="0"/>
              </a:rPr>
              <a:t>EPS</a:t>
            </a:r>
            <a:r>
              <a:rPr lang="zh-CN" altLang="zh-CN" sz="1800" b="0" kern="100" dirty="0">
                <a:latin typeface="微软雅黑" panose="020B0503020204020204" pitchFamily="34" charset="-122"/>
                <a:ea typeface="微软雅黑" panose="020B0503020204020204" pitchFamily="34" charset="-122"/>
                <a:cs typeface="Times New Roman" panose="02020603050405020304" pitchFamily="18" charset="0"/>
              </a:rPr>
              <a:t>会同步一降，而星河公司和海滨公司的</a:t>
            </a:r>
            <a:r>
              <a:rPr lang="en-US" altLang="zh-CN" sz="1800" b="0" kern="100" dirty="0">
                <a:latin typeface="微软雅黑" panose="020B0503020204020204" pitchFamily="34" charset="-122"/>
                <a:ea typeface="微软雅黑" panose="020B0503020204020204" pitchFamily="34" charset="-122"/>
                <a:cs typeface="Times New Roman" panose="02020603050405020304" pitchFamily="18" charset="0"/>
              </a:rPr>
              <a:t>EPS</a:t>
            </a:r>
            <a:r>
              <a:rPr lang="zh-CN" altLang="zh-CN" sz="1800" b="0" kern="100" dirty="0">
                <a:latin typeface="微软雅黑" panose="020B0503020204020204" pitchFamily="34" charset="-122"/>
                <a:ea typeface="微软雅黑" panose="020B0503020204020204" pitchFamily="34" charset="-122"/>
                <a:cs typeface="Times New Roman" panose="02020603050405020304" pitchFamily="18" charset="0"/>
              </a:rPr>
              <a:t>会以更大的幅度下降，从而导致各家公司</a:t>
            </a:r>
            <a:r>
              <a:rPr lang="en-US" altLang="zh-CN" sz="1800" b="0" kern="100" dirty="0">
                <a:latin typeface="微软雅黑" panose="020B0503020204020204" pitchFamily="34" charset="-122"/>
                <a:ea typeface="微软雅黑" panose="020B0503020204020204" pitchFamily="34" charset="-122"/>
                <a:cs typeface="Times New Roman" panose="02020603050405020304" pitchFamily="18" charset="0"/>
              </a:rPr>
              <a:t>EPS</a:t>
            </a:r>
            <a:r>
              <a:rPr lang="zh-CN" altLang="zh-CN" sz="1800" b="0" kern="100" dirty="0">
                <a:latin typeface="微软雅黑" panose="020B0503020204020204" pitchFamily="34" charset="-122"/>
                <a:ea typeface="微软雅黑" panose="020B0503020204020204" pitchFamily="34" charset="-122"/>
                <a:cs typeface="Times New Roman" panose="02020603050405020304" pitchFamily="18" charset="0"/>
              </a:rPr>
              <a:t>不为负数的</a:t>
            </a:r>
            <a:r>
              <a:rPr lang="en-US" altLang="zh-CN" sz="1800" b="0" kern="100" dirty="0">
                <a:latin typeface="微软雅黑" panose="020B0503020204020204" pitchFamily="34" charset="-122"/>
                <a:ea typeface="微软雅黑" panose="020B0503020204020204" pitchFamily="34" charset="-122"/>
                <a:cs typeface="Times New Roman" panose="02020603050405020304" pitchFamily="18" charset="0"/>
              </a:rPr>
              <a:t>EBIT</a:t>
            </a:r>
            <a:r>
              <a:rPr lang="zh-CN" altLang="zh-CN" sz="1800" b="0" kern="100" dirty="0">
                <a:latin typeface="微软雅黑" panose="020B0503020204020204" pitchFamily="34" charset="-122"/>
                <a:ea typeface="微软雅黑" panose="020B0503020204020204" pitchFamily="34" charset="-122"/>
                <a:cs typeface="Times New Roman" panose="02020603050405020304" pitchFamily="18" charset="0"/>
              </a:rPr>
              <a:t>最大幅度下降如表</a:t>
            </a:r>
            <a:r>
              <a:rPr lang="en-US" altLang="zh-CN" sz="1800" b="0" kern="100" dirty="0">
                <a:latin typeface="微软雅黑" panose="020B0503020204020204" pitchFamily="34" charset="-122"/>
                <a:ea typeface="微软雅黑" panose="020B0503020204020204" pitchFamily="34" charset="-122"/>
                <a:cs typeface="Times New Roman" panose="02020603050405020304" pitchFamily="18" charset="0"/>
              </a:rPr>
              <a:t>5-4</a:t>
            </a:r>
            <a:r>
              <a:rPr lang="zh-CN" altLang="zh-CN" sz="1800" b="0" kern="100" dirty="0">
                <a:latin typeface="微软雅黑" panose="020B0503020204020204" pitchFamily="34" charset="-122"/>
                <a:ea typeface="微软雅黑" panose="020B0503020204020204" pitchFamily="34" charset="-122"/>
                <a:cs typeface="Times New Roman" panose="02020603050405020304" pitchFamily="18" charset="0"/>
              </a:rPr>
              <a:t>所示。</a:t>
            </a:r>
            <a:endParaRPr lang="zh-CN" altLang="zh-CN" sz="1800" b="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 name="Rectangle 2"/>
          <p:cNvSpPr txBox="1">
            <a:spLocks noChangeArrowheads="1"/>
          </p:cNvSpPr>
          <p:nvPr/>
        </p:nvSpPr>
        <p:spPr>
          <a:xfrm>
            <a:off x="1763688" y="90948"/>
            <a:ext cx="6373813" cy="602456"/>
          </a:xfrm>
          <a:prstGeom prst="rect">
            <a:avLst/>
          </a:prstGeom>
        </p:spPr>
        <p:txBody>
          <a:bodyPr/>
          <a:lstStyle>
            <a:lvl1pPr algn="ctr" rtl="0" eaLnBrk="0" fontAlgn="base" hangingPunct="0">
              <a:spcBef>
                <a:spcPct val="0"/>
              </a:spcBef>
              <a:spcAft>
                <a:spcPct val="0"/>
              </a:spcAft>
              <a:defRPr sz="3600" b="1">
                <a:solidFill>
                  <a:srgbClr val="0000FF"/>
                </a:solidFill>
                <a:latin typeface="+mj-lt"/>
                <a:ea typeface="+mj-ea"/>
                <a:cs typeface="+mj-cs"/>
              </a:defRPr>
            </a:lvl1pPr>
            <a:lvl2pPr algn="ctr" rtl="0" eaLnBrk="0" fontAlgn="base" hangingPunct="0">
              <a:spcBef>
                <a:spcPct val="0"/>
              </a:spcBef>
              <a:spcAft>
                <a:spcPct val="0"/>
              </a:spcAft>
              <a:defRPr sz="3600" b="1">
                <a:solidFill>
                  <a:srgbClr val="0000FF"/>
                </a:solidFill>
                <a:latin typeface="华文行楷" pitchFamily="2" charset="-122"/>
                <a:ea typeface="华文行楷" pitchFamily="2" charset="-122"/>
              </a:defRPr>
            </a:lvl2pPr>
            <a:lvl3pPr algn="ctr" rtl="0" eaLnBrk="0" fontAlgn="base" hangingPunct="0">
              <a:spcBef>
                <a:spcPct val="0"/>
              </a:spcBef>
              <a:spcAft>
                <a:spcPct val="0"/>
              </a:spcAft>
              <a:defRPr sz="3600" b="1">
                <a:solidFill>
                  <a:srgbClr val="0000FF"/>
                </a:solidFill>
                <a:latin typeface="华文行楷" pitchFamily="2" charset="-122"/>
                <a:ea typeface="华文行楷" pitchFamily="2" charset="-122"/>
              </a:defRPr>
            </a:lvl3pPr>
            <a:lvl4pPr algn="ctr" rtl="0" eaLnBrk="0" fontAlgn="base" hangingPunct="0">
              <a:spcBef>
                <a:spcPct val="0"/>
              </a:spcBef>
              <a:spcAft>
                <a:spcPct val="0"/>
              </a:spcAft>
              <a:defRPr sz="3600" b="1">
                <a:solidFill>
                  <a:srgbClr val="0000FF"/>
                </a:solidFill>
                <a:latin typeface="华文行楷" pitchFamily="2" charset="-122"/>
                <a:ea typeface="华文行楷" pitchFamily="2" charset="-122"/>
              </a:defRPr>
            </a:lvl4pPr>
            <a:lvl5pPr algn="ctr" rtl="0" eaLnBrk="0" fontAlgn="base" hangingPunct="0">
              <a:spcBef>
                <a:spcPct val="0"/>
              </a:spcBef>
              <a:spcAft>
                <a:spcPct val="0"/>
              </a:spcAft>
              <a:defRPr sz="3600" b="1">
                <a:solidFill>
                  <a:srgbClr val="0000FF"/>
                </a:solidFill>
                <a:latin typeface="华文行楷" pitchFamily="2" charset="-122"/>
                <a:ea typeface="华文行楷" pitchFamily="2" charset="-122"/>
              </a:defRPr>
            </a:lvl5pPr>
            <a:lvl6pPr marL="457200" algn="ctr" rtl="0" fontAlgn="base">
              <a:spcBef>
                <a:spcPct val="0"/>
              </a:spcBef>
              <a:spcAft>
                <a:spcPct val="0"/>
              </a:spcAft>
              <a:defRPr sz="3600" b="1">
                <a:solidFill>
                  <a:srgbClr val="0000FF"/>
                </a:solidFill>
                <a:latin typeface="华文行楷" pitchFamily="2" charset="-122"/>
                <a:ea typeface="华文行楷" pitchFamily="2" charset="-122"/>
              </a:defRPr>
            </a:lvl6pPr>
            <a:lvl7pPr marL="914400" algn="ctr" rtl="0" fontAlgn="base">
              <a:spcBef>
                <a:spcPct val="0"/>
              </a:spcBef>
              <a:spcAft>
                <a:spcPct val="0"/>
              </a:spcAft>
              <a:defRPr sz="3600" b="1">
                <a:solidFill>
                  <a:srgbClr val="0000FF"/>
                </a:solidFill>
                <a:latin typeface="华文行楷" pitchFamily="2" charset="-122"/>
                <a:ea typeface="华文行楷" pitchFamily="2" charset="-122"/>
              </a:defRPr>
            </a:lvl7pPr>
            <a:lvl8pPr marL="1371600" algn="ctr" rtl="0" fontAlgn="base">
              <a:spcBef>
                <a:spcPct val="0"/>
              </a:spcBef>
              <a:spcAft>
                <a:spcPct val="0"/>
              </a:spcAft>
              <a:defRPr sz="3600" b="1">
                <a:solidFill>
                  <a:srgbClr val="0000FF"/>
                </a:solidFill>
                <a:latin typeface="华文行楷" pitchFamily="2" charset="-122"/>
                <a:ea typeface="华文行楷" pitchFamily="2" charset="-122"/>
              </a:defRPr>
            </a:lvl8pPr>
            <a:lvl9pPr marL="1828800" algn="ctr" rtl="0" fontAlgn="base">
              <a:spcBef>
                <a:spcPct val="0"/>
              </a:spcBef>
              <a:spcAft>
                <a:spcPct val="0"/>
              </a:spcAft>
              <a:defRPr sz="3600" b="1">
                <a:solidFill>
                  <a:srgbClr val="0000FF"/>
                </a:solidFill>
                <a:latin typeface="华文行楷" pitchFamily="2" charset="-122"/>
                <a:ea typeface="华文行楷" pitchFamily="2" charset="-122"/>
              </a:defRPr>
            </a:lvl9pPr>
          </a:lstStyle>
          <a:p>
            <a:pPr eaLnBrk="1" hangingPunct="1"/>
            <a:r>
              <a:rPr lang="zh-CN" altLang="en-US" kern="0" dirty="0" smtClean="0">
                <a:latin typeface="隶书" pitchFamily="49" charset="-122"/>
              </a:rPr>
              <a:t>二、财务杠杆效应</a:t>
            </a:r>
            <a:endParaRPr lang="zh-CN" altLang="en-US" kern="0" dirty="0">
              <a:latin typeface="隶书" pitchFamily="49" charset="-122"/>
            </a:endParaRPr>
          </a:p>
        </p:txBody>
      </p:sp>
      <p:graphicFrame>
        <p:nvGraphicFramePr>
          <p:cNvPr id="4" name="表格 3"/>
          <p:cNvGraphicFramePr>
            <a:graphicFrameLocks noGrp="1"/>
          </p:cNvGraphicFramePr>
          <p:nvPr>
            <p:extLst>
              <p:ext uri="{D42A27DB-BD31-4B8C-83A1-F6EECF244321}">
                <p14:modId xmlns:p14="http://schemas.microsoft.com/office/powerpoint/2010/main" val="2327176536"/>
              </p:ext>
            </p:extLst>
          </p:nvPr>
        </p:nvGraphicFramePr>
        <p:xfrm>
          <a:off x="2051719" y="2537646"/>
          <a:ext cx="5139833" cy="1093470"/>
        </p:xfrm>
        <a:graphic>
          <a:graphicData uri="http://schemas.openxmlformats.org/drawingml/2006/table">
            <a:tbl>
              <a:tblPr firstRow="1" firstCol="1" bandRow="1"/>
              <a:tblGrid>
                <a:gridCol w="1308896">
                  <a:extLst>
                    <a:ext uri="{9D8B030D-6E8A-4147-A177-3AD203B41FA5}">
                      <a16:colId xmlns:a16="http://schemas.microsoft.com/office/drawing/2014/main" val="2441204657"/>
                    </a:ext>
                  </a:extLst>
                </a:gridCol>
                <a:gridCol w="1039308">
                  <a:extLst>
                    <a:ext uri="{9D8B030D-6E8A-4147-A177-3AD203B41FA5}">
                      <a16:colId xmlns:a16="http://schemas.microsoft.com/office/drawing/2014/main" val="1937079936"/>
                    </a:ext>
                  </a:extLst>
                </a:gridCol>
                <a:gridCol w="1332136">
                  <a:extLst>
                    <a:ext uri="{9D8B030D-6E8A-4147-A177-3AD203B41FA5}">
                      <a16:colId xmlns:a16="http://schemas.microsoft.com/office/drawing/2014/main" val="2909198493"/>
                    </a:ext>
                  </a:extLst>
                </a:gridCol>
                <a:gridCol w="1459493">
                  <a:extLst>
                    <a:ext uri="{9D8B030D-6E8A-4147-A177-3AD203B41FA5}">
                      <a16:colId xmlns:a16="http://schemas.microsoft.com/office/drawing/2014/main" val="2995907215"/>
                    </a:ext>
                  </a:extLst>
                </a:gridCol>
              </a:tblGrid>
              <a:tr h="361950">
                <a:tc>
                  <a:txBody>
                    <a:bodyPr/>
                    <a:lstStyle/>
                    <a:p>
                      <a:pPr algn="ctr">
                        <a:spcAft>
                          <a:spcPts val="0"/>
                        </a:spcAft>
                      </a:pPr>
                      <a:r>
                        <a:rPr lang="zh-CN" sz="1600" b="0" kern="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公司名称</a:t>
                      </a:r>
                      <a:endParaRPr lang="zh-CN" sz="1600" b="0"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b="0" kern="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DFL</a:t>
                      </a:r>
                      <a:endParaRPr lang="zh-CN" sz="1600" b="0" kern="1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b="0" kern="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EPS</a:t>
                      </a:r>
                      <a:r>
                        <a:rPr lang="zh-CN" sz="1600" b="0" kern="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降低率</a:t>
                      </a:r>
                      <a:endParaRPr lang="zh-CN" sz="1600" b="0"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b="0" kern="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EBIT</a:t>
                      </a:r>
                      <a:r>
                        <a:rPr lang="zh-CN" sz="1600" b="0" kern="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降低率</a:t>
                      </a:r>
                      <a:endParaRPr lang="zh-CN" sz="1600" b="0"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22516500"/>
                  </a:ext>
                </a:extLst>
              </a:tr>
              <a:tr h="184150">
                <a:tc>
                  <a:txBody>
                    <a:bodyPr/>
                    <a:lstStyle/>
                    <a:p>
                      <a:pPr algn="ctr">
                        <a:spcAft>
                          <a:spcPts val="0"/>
                        </a:spcAft>
                      </a:pPr>
                      <a:r>
                        <a:rPr lang="zh-CN" sz="1600" b="0" kern="100">
                          <a:effectLst/>
                          <a:latin typeface="微软雅黑" panose="020B0503020204020204" pitchFamily="34" charset="-122"/>
                          <a:ea typeface="微软雅黑" panose="020B0503020204020204" pitchFamily="34" charset="-122"/>
                          <a:cs typeface="Times New Roman" panose="02020603050405020304" pitchFamily="18" charset="0"/>
                        </a:rPr>
                        <a:t>永昌公司</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b="0" kern="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1</a:t>
                      </a:r>
                      <a:endParaRPr lang="zh-CN" sz="1600" b="0"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b="0" kern="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100%</a:t>
                      </a:r>
                      <a:endParaRPr lang="zh-CN" sz="1600" b="0"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b="0" kern="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100%</a:t>
                      </a:r>
                      <a:endParaRPr lang="zh-CN" sz="1600" b="0"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05416051"/>
                  </a:ext>
                </a:extLst>
              </a:tr>
              <a:tr h="184150">
                <a:tc>
                  <a:txBody>
                    <a:bodyPr/>
                    <a:lstStyle/>
                    <a:p>
                      <a:pPr algn="ctr">
                        <a:spcAft>
                          <a:spcPts val="0"/>
                        </a:spcAft>
                      </a:pPr>
                      <a:r>
                        <a:rPr lang="zh-CN" sz="1600" b="0" kern="100">
                          <a:effectLst/>
                          <a:latin typeface="微软雅黑" panose="020B0503020204020204" pitchFamily="34" charset="-122"/>
                          <a:ea typeface="微软雅黑" panose="020B0503020204020204" pitchFamily="34" charset="-122"/>
                          <a:cs typeface="Times New Roman" panose="02020603050405020304" pitchFamily="18" charset="0"/>
                        </a:rPr>
                        <a:t>星河公司</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b="0" kern="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1.09</a:t>
                      </a:r>
                      <a:endParaRPr lang="zh-CN" sz="1600" b="0"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b="0" kern="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100%</a:t>
                      </a:r>
                      <a:endParaRPr lang="zh-CN" sz="1600" b="0"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b="0" kern="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92%</a:t>
                      </a:r>
                      <a:endParaRPr lang="zh-CN" sz="1600" b="0"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053179675"/>
                  </a:ext>
                </a:extLst>
              </a:tr>
              <a:tr h="184150">
                <a:tc>
                  <a:txBody>
                    <a:bodyPr/>
                    <a:lstStyle/>
                    <a:p>
                      <a:pPr algn="ctr">
                        <a:spcAft>
                          <a:spcPts val="0"/>
                        </a:spcAft>
                      </a:pPr>
                      <a:r>
                        <a:rPr lang="zh-CN" sz="1600" b="0" kern="100">
                          <a:effectLst/>
                          <a:latin typeface="微软雅黑" panose="020B0503020204020204" pitchFamily="34" charset="-122"/>
                          <a:ea typeface="微软雅黑" panose="020B0503020204020204" pitchFamily="34" charset="-122"/>
                          <a:cs typeface="Times New Roman" panose="02020603050405020304" pitchFamily="18" charset="0"/>
                        </a:rPr>
                        <a:t>海滨公司</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b="0" kern="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1.11</a:t>
                      </a:r>
                      <a:endParaRPr lang="zh-CN" sz="1600" b="0"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b="0" kern="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100%</a:t>
                      </a:r>
                      <a:endParaRPr lang="zh-CN" sz="1600" b="0"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b="0" kern="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90%</a:t>
                      </a:r>
                      <a:endParaRPr lang="zh-CN" sz="1600" b="0" kern="1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007698622"/>
                  </a:ext>
                </a:extLst>
              </a:tr>
            </a:tbl>
          </a:graphicData>
        </a:graphic>
      </p:graphicFrame>
      <p:sp>
        <p:nvSpPr>
          <p:cNvPr id="5" name="矩形 4"/>
          <p:cNvSpPr/>
          <p:nvPr/>
        </p:nvSpPr>
        <p:spPr>
          <a:xfrm>
            <a:off x="2600089" y="2237337"/>
            <a:ext cx="4043094" cy="307777"/>
          </a:xfrm>
          <a:prstGeom prst="rect">
            <a:avLst/>
          </a:prstGeom>
        </p:spPr>
        <p:txBody>
          <a:bodyPr wrap="none">
            <a:spAutoFit/>
          </a:bodyPr>
          <a:lstStyle/>
          <a:p>
            <a:r>
              <a:rPr lang="zh-CN" altLang="zh-CN" sz="1400" dirty="0">
                <a:latin typeface="微软雅黑" panose="020B0503020204020204" pitchFamily="34" charset="-122"/>
                <a:ea typeface="微软雅黑" panose="020B0503020204020204" pitchFamily="34" charset="-122"/>
              </a:rPr>
              <a:t> </a:t>
            </a:r>
            <a:r>
              <a:rPr lang="zh-CN" altLang="zh-CN" sz="1400" dirty="0">
                <a:latin typeface="微软雅黑" panose="020B0503020204020204" pitchFamily="34" charset="-122"/>
                <a:ea typeface="微软雅黑" panose="020B0503020204020204" pitchFamily="34" charset="-122"/>
                <a:cs typeface="Times New Roman" panose="02020603050405020304" pitchFamily="18" charset="0"/>
              </a:rPr>
              <a:t>表</a:t>
            </a:r>
            <a:r>
              <a:rPr lang="en-US" altLang="zh-CN" sz="1400" dirty="0">
                <a:latin typeface="微软雅黑" panose="020B0503020204020204" pitchFamily="34" charset="-122"/>
                <a:ea typeface="微软雅黑" panose="020B0503020204020204" pitchFamily="34" charset="-122"/>
              </a:rPr>
              <a:t>5-4     </a:t>
            </a:r>
            <a:r>
              <a:rPr lang="zh-CN" altLang="zh-CN" sz="1400" dirty="0">
                <a:latin typeface="微软雅黑" panose="020B0503020204020204" pitchFamily="34" charset="-122"/>
                <a:ea typeface="微软雅黑" panose="020B0503020204020204" pitchFamily="34" charset="-122"/>
                <a:cs typeface="Times New Roman" panose="02020603050405020304" pitchFamily="18" charset="0"/>
              </a:rPr>
              <a:t>三家公司</a:t>
            </a:r>
            <a:r>
              <a:rPr lang="en-US" altLang="zh-CN" sz="1400" dirty="0">
                <a:latin typeface="微软雅黑" panose="020B0503020204020204" pitchFamily="34" charset="-122"/>
                <a:ea typeface="微软雅黑" panose="020B0503020204020204" pitchFamily="34" charset="-122"/>
              </a:rPr>
              <a:t>EPS</a:t>
            </a:r>
            <a:r>
              <a:rPr lang="zh-CN" altLang="zh-CN" sz="1400" dirty="0">
                <a:latin typeface="微软雅黑" panose="020B0503020204020204" pitchFamily="34" charset="-122"/>
                <a:ea typeface="微软雅黑" panose="020B0503020204020204" pitchFamily="34" charset="-122"/>
                <a:cs typeface="Times New Roman" panose="02020603050405020304" pitchFamily="18" charset="0"/>
              </a:rPr>
              <a:t>不为负数的</a:t>
            </a:r>
            <a:r>
              <a:rPr lang="en-US" altLang="zh-CN" sz="1400" dirty="0">
                <a:latin typeface="微软雅黑" panose="020B0503020204020204" pitchFamily="34" charset="-122"/>
                <a:ea typeface="微软雅黑" panose="020B0503020204020204" pitchFamily="34" charset="-122"/>
              </a:rPr>
              <a:t>EBIT</a:t>
            </a:r>
            <a:r>
              <a:rPr lang="zh-CN" altLang="zh-CN" sz="1400" dirty="0">
                <a:latin typeface="微软雅黑" panose="020B0503020204020204" pitchFamily="34" charset="-122"/>
                <a:ea typeface="微软雅黑" panose="020B0503020204020204" pitchFamily="34" charset="-122"/>
                <a:cs typeface="Times New Roman" panose="02020603050405020304" pitchFamily="18" charset="0"/>
              </a:rPr>
              <a:t>最大降幅</a:t>
            </a:r>
            <a:endParaRPr lang="zh-CN" altLang="en-US" sz="14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272811164"/>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83568" y="1131590"/>
            <a:ext cx="8064896" cy="2308324"/>
          </a:xfrm>
          <a:prstGeom prst="rect">
            <a:avLst/>
          </a:prstGeom>
        </p:spPr>
        <p:txBody>
          <a:bodyPr wrap="square">
            <a:spAutoFit/>
          </a:bodyPr>
          <a:lstStyle/>
          <a:p>
            <a:pPr algn="just">
              <a:lnSpc>
                <a:spcPct val="120000"/>
              </a:lnSpc>
              <a:spcAft>
                <a:spcPts val="0"/>
              </a:spcAft>
            </a:pPr>
            <a:r>
              <a:rPr lang="zh-CN" altLang="en-US" sz="2000" kern="100" dirty="0" smtClean="0">
                <a:latin typeface="微软雅黑" panose="020B0503020204020204" pitchFamily="34" charset="-122"/>
                <a:ea typeface="微软雅黑" panose="020B0503020204020204" pitchFamily="34" charset="-122"/>
                <a:cs typeface="Times New Roman" panose="02020603050405020304" pitchFamily="18" charset="0"/>
              </a:rPr>
              <a:t>解析：</a:t>
            </a:r>
            <a:endParaRPr lang="en-US" altLang="zh-CN" sz="2000" kern="100" dirty="0" smtClean="0">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20000"/>
              </a:lnSpc>
              <a:spcAft>
                <a:spcPts val="0"/>
              </a:spcAft>
            </a:pPr>
            <a:r>
              <a:rPr lang="zh-CN" altLang="zh-CN" sz="2000" b="0" kern="100" dirty="0" smtClean="0">
                <a:latin typeface="微软雅黑" panose="020B0503020204020204" pitchFamily="34" charset="-122"/>
                <a:ea typeface="微软雅黑" panose="020B0503020204020204" pitchFamily="34" charset="-122"/>
                <a:cs typeface="Times New Roman" panose="02020603050405020304" pitchFamily="18" charset="0"/>
              </a:rPr>
              <a:t>海滨</a:t>
            </a:r>
            <a:r>
              <a:rPr lang="zh-CN" altLang="zh-CN" sz="2000" b="0" kern="100" dirty="0">
                <a:latin typeface="微软雅黑" panose="020B0503020204020204" pitchFamily="34" charset="-122"/>
                <a:ea typeface="微软雅黑" panose="020B0503020204020204" pitchFamily="34" charset="-122"/>
                <a:cs typeface="Times New Roman" panose="02020603050405020304" pitchFamily="18" charset="0"/>
              </a:rPr>
              <a:t>公司的</a:t>
            </a:r>
            <a:r>
              <a:rPr lang="en-US" altLang="zh-CN" sz="2000" b="0" kern="100" dirty="0">
                <a:latin typeface="微软雅黑" panose="020B0503020204020204" pitchFamily="34" charset="-122"/>
                <a:ea typeface="微软雅黑" panose="020B0503020204020204" pitchFamily="34" charset="-122"/>
                <a:cs typeface="Times New Roman" panose="02020603050405020304" pitchFamily="18" charset="0"/>
              </a:rPr>
              <a:t>EBIT</a:t>
            </a:r>
            <a:r>
              <a:rPr lang="zh-CN" altLang="zh-CN" sz="2000" b="0" kern="100" dirty="0">
                <a:latin typeface="微软雅黑" panose="020B0503020204020204" pitchFamily="34" charset="-122"/>
                <a:ea typeface="微软雅黑" panose="020B0503020204020204" pitchFamily="34" charset="-122"/>
                <a:cs typeface="Times New Roman" panose="02020603050405020304" pitchFamily="18" charset="0"/>
              </a:rPr>
              <a:t>只要降低</a:t>
            </a:r>
            <a:r>
              <a:rPr lang="en-US" altLang="zh-CN" sz="2000" b="0" kern="100" dirty="0">
                <a:latin typeface="微软雅黑" panose="020B0503020204020204" pitchFamily="34" charset="-122"/>
                <a:ea typeface="微软雅黑" panose="020B0503020204020204" pitchFamily="34" charset="-122"/>
                <a:cs typeface="Times New Roman" panose="02020603050405020304" pitchFamily="18" charset="0"/>
              </a:rPr>
              <a:t>90%</a:t>
            </a:r>
            <a:r>
              <a:rPr lang="zh-CN" altLang="zh-CN" sz="2000" b="0" kern="100" dirty="0">
                <a:latin typeface="微软雅黑" panose="020B0503020204020204" pitchFamily="34" charset="-122"/>
                <a:ea typeface="微软雅黑" panose="020B0503020204020204" pitchFamily="34" charset="-122"/>
                <a:cs typeface="Times New Roman" panose="02020603050405020304" pitchFamily="18" charset="0"/>
              </a:rPr>
              <a:t>，那么公司每股收益就会出现亏损；星河公司的</a:t>
            </a:r>
            <a:r>
              <a:rPr lang="en-US" altLang="zh-CN" sz="2000" b="0" kern="100" dirty="0">
                <a:latin typeface="微软雅黑" panose="020B0503020204020204" pitchFamily="34" charset="-122"/>
                <a:ea typeface="微软雅黑" panose="020B0503020204020204" pitchFamily="34" charset="-122"/>
                <a:cs typeface="Times New Roman" panose="02020603050405020304" pitchFamily="18" charset="0"/>
              </a:rPr>
              <a:t>EBIT</a:t>
            </a:r>
            <a:r>
              <a:rPr lang="zh-CN" altLang="zh-CN" sz="2000" b="0" kern="100" dirty="0">
                <a:latin typeface="微软雅黑" panose="020B0503020204020204" pitchFamily="34" charset="-122"/>
                <a:ea typeface="微软雅黑" panose="020B0503020204020204" pitchFamily="34" charset="-122"/>
                <a:cs typeface="Times New Roman" panose="02020603050405020304" pitchFamily="18" charset="0"/>
              </a:rPr>
              <a:t>只要降低</a:t>
            </a:r>
            <a:r>
              <a:rPr lang="en-US" altLang="zh-CN" sz="2000" b="0" kern="100" dirty="0">
                <a:latin typeface="微软雅黑" panose="020B0503020204020204" pitchFamily="34" charset="-122"/>
                <a:ea typeface="微软雅黑" panose="020B0503020204020204" pitchFamily="34" charset="-122"/>
                <a:cs typeface="Times New Roman" panose="02020603050405020304" pitchFamily="18" charset="0"/>
              </a:rPr>
              <a:t>92%</a:t>
            </a:r>
            <a:r>
              <a:rPr lang="zh-CN" altLang="zh-CN" sz="2000" b="0" kern="100" dirty="0">
                <a:latin typeface="微软雅黑" panose="020B0503020204020204" pitchFamily="34" charset="-122"/>
                <a:ea typeface="微软雅黑" panose="020B0503020204020204" pitchFamily="34" charset="-122"/>
                <a:cs typeface="Times New Roman" panose="02020603050405020304" pitchFamily="18" charset="0"/>
              </a:rPr>
              <a:t>，那么公司每股收益就会出现亏损；永昌公司的</a:t>
            </a:r>
            <a:r>
              <a:rPr lang="en-US" altLang="zh-CN" sz="2000" b="0" kern="100" dirty="0">
                <a:latin typeface="微软雅黑" panose="020B0503020204020204" pitchFamily="34" charset="-122"/>
                <a:ea typeface="微软雅黑" panose="020B0503020204020204" pitchFamily="34" charset="-122"/>
                <a:cs typeface="Times New Roman" panose="02020603050405020304" pitchFamily="18" charset="0"/>
              </a:rPr>
              <a:t>EBIT</a:t>
            </a:r>
            <a:r>
              <a:rPr lang="zh-CN" altLang="zh-CN" sz="2000" b="0" kern="100" dirty="0">
                <a:latin typeface="微软雅黑" panose="020B0503020204020204" pitchFamily="34" charset="-122"/>
                <a:ea typeface="微软雅黑" panose="020B0503020204020204" pitchFamily="34" charset="-122"/>
                <a:cs typeface="Times New Roman" panose="02020603050405020304" pitchFamily="18" charset="0"/>
              </a:rPr>
              <a:t>只要降低了</a:t>
            </a:r>
            <a:r>
              <a:rPr lang="en-US" altLang="zh-CN" sz="2000" b="0" kern="100" dirty="0">
                <a:latin typeface="微软雅黑" panose="020B0503020204020204" pitchFamily="34" charset="-122"/>
                <a:ea typeface="微软雅黑" panose="020B0503020204020204" pitchFamily="34" charset="-122"/>
                <a:cs typeface="Times New Roman" panose="02020603050405020304" pitchFamily="18" charset="0"/>
              </a:rPr>
              <a:t>100%</a:t>
            </a:r>
            <a:r>
              <a:rPr lang="zh-CN" altLang="zh-CN" sz="2000" b="0" kern="100" dirty="0">
                <a:latin typeface="微软雅黑" panose="020B0503020204020204" pitchFamily="34" charset="-122"/>
                <a:ea typeface="微软雅黑" panose="020B0503020204020204" pitchFamily="34" charset="-122"/>
                <a:cs typeface="Times New Roman" panose="02020603050405020304" pitchFamily="18" charset="0"/>
              </a:rPr>
              <a:t>，那么公司每股收益就会出现亏损。显然，海滨公司不能支付利息或者不能满足普通股股利要求的财务风险要高于永昌公司和星河公司。</a:t>
            </a:r>
            <a:endParaRPr lang="zh-CN" altLang="zh-CN" sz="2000" b="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 name="Rectangle 2"/>
          <p:cNvSpPr txBox="1">
            <a:spLocks noChangeArrowheads="1"/>
          </p:cNvSpPr>
          <p:nvPr/>
        </p:nvSpPr>
        <p:spPr>
          <a:xfrm>
            <a:off x="1763688" y="90948"/>
            <a:ext cx="6373813" cy="602456"/>
          </a:xfrm>
          <a:prstGeom prst="rect">
            <a:avLst/>
          </a:prstGeom>
        </p:spPr>
        <p:txBody>
          <a:bodyPr/>
          <a:lstStyle>
            <a:lvl1pPr algn="ctr" rtl="0" eaLnBrk="0" fontAlgn="base" hangingPunct="0">
              <a:spcBef>
                <a:spcPct val="0"/>
              </a:spcBef>
              <a:spcAft>
                <a:spcPct val="0"/>
              </a:spcAft>
              <a:defRPr sz="3600" b="1">
                <a:solidFill>
                  <a:srgbClr val="0000FF"/>
                </a:solidFill>
                <a:latin typeface="+mj-lt"/>
                <a:ea typeface="+mj-ea"/>
                <a:cs typeface="+mj-cs"/>
              </a:defRPr>
            </a:lvl1pPr>
            <a:lvl2pPr algn="ctr" rtl="0" eaLnBrk="0" fontAlgn="base" hangingPunct="0">
              <a:spcBef>
                <a:spcPct val="0"/>
              </a:spcBef>
              <a:spcAft>
                <a:spcPct val="0"/>
              </a:spcAft>
              <a:defRPr sz="3600" b="1">
                <a:solidFill>
                  <a:srgbClr val="0000FF"/>
                </a:solidFill>
                <a:latin typeface="华文行楷" pitchFamily="2" charset="-122"/>
                <a:ea typeface="华文行楷" pitchFamily="2" charset="-122"/>
              </a:defRPr>
            </a:lvl2pPr>
            <a:lvl3pPr algn="ctr" rtl="0" eaLnBrk="0" fontAlgn="base" hangingPunct="0">
              <a:spcBef>
                <a:spcPct val="0"/>
              </a:spcBef>
              <a:spcAft>
                <a:spcPct val="0"/>
              </a:spcAft>
              <a:defRPr sz="3600" b="1">
                <a:solidFill>
                  <a:srgbClr val="0000FF"/>
                </a:solidFill>
                <a:latin typeface="华文行楷" pitchFamily="2" charset="-122"/>
                <a:ea typeface="华文行楷" pitchFamily="2" charset="-122"/>
              </a:defRPr>
            </a:lvl3pPr>
            <a:lvl4pPr algn="ctr" rtl="0" eaLnBrk="0" fontAlgn="base" hangingPunct="0">
              <a:spcBef>
                <a:spcPct val="0"/>
              </a:spcBef>
              <a:spcAft>
                <a:spcPct val="0"/>
              </a:spcAft>
              <a:defRPr sz="3600" b="1">
                <a:solidFill>
                  <a:srgbClr val="0000FF"/>
                </a:solidFill>
                <a:latin typeface="华文行楷" pitchFamily="2" charset="-122"/>
                <a:ea typeface="华文行楷" pitchFamily="2" charset="-122"/>
              </a:defRPr>
            </a:lvl4pPr>
            <a:lvl5pPr algn="ctr" rtl="0" eaLnBrk="0" fontAlgn="base" hangingPunct="0">
              <a:spcBef>
                <a:spcPct val="0"/>
              </a:spcBef>
              <a:spcAft>
                <a:spcPct val="0"/>
              </a:spcAft>
              <a:defRPr sz="3600" b="1">
                <a:solidFill>
                  <a:srgbClr val="0000FF"/>
                </a:solidFill>
                <a:latin typeface="华文行楷" pitchFamily="2" charset="-122"/>
                <a:ea typeface="华文行楷" pitchFamily="2" charset="-122"/>
              </a:defRPr>
            </a:lvl5pPr>
            <a:lvl6pPr marL="457200" algn="ctr" rtl="0" fontAlgn="base">
              <a:spcBef>
                <a:spcPct val="0"/>
              </a:spcBef>
              <a:spcAft>
                <a:spcPct val="0"/>
              </a:spcAft>
              <a:defRPr sz="3600" b="1">
                <a:solidFill>
                  <a:srgbClr val="0000FF"/>
                </a:solidFill>
                <a:latin typeface="华文行楷" pitchFamily="2" charset="-122"/>
                <a:ea typeface="华文行楷" pitchFamily="2" charset="-122"/>
              </a:defRPr>
            </a:lvl6pPr>
            <a:lvl7pPr marL="914400" algn="ctr" rtl="0" fontAlgn="base">
              <a:spcBef>
                <a:spcPct val="0"/>
              </a:spcBef>
              <a:spcAft>
                <a:spcPct val="0"/>
              </a:spcAft>
              <a:defRPr sz="3600" b="1">
                <a:solidFill>
                  <a:srgbClr val="0000FF"/>
                </a:solidFill>
                <a:latin typeface="华文行楷" pitchFamily="2" charset="-122"/>
                <a:ea typeface="华文行楷" pitchFamily="2" charset="-122"/>
              </a:defRPr>
            </a:lvl7pPr>
            <a:lvl8pPr marL="1371600" algn="ctr" rtl="0" fontAlgn="base">
              <a:spcBef>
                <a:spcPct val="0"/>
              </a:spcBef>
              <a:spcAft>
                <a:spcPct val="0"/>
              </a:spcAft>
              <a:defRPr sz="3600" b="1">
                <a:solidFill>
                  <a:srgbClr val="0000FF"/>
                </a:solidFill>
                <a:latin typeface="华文行楷" pitchFamily="2" charset="-122"/>
                <a:ea typeface="华文行楷" pitchFamily="2" charset="-122"/>
              </a:defRPr>
            </a:lvl8pPr>
            <a:lvl9pPr marL="1828800" algn="ctr" rtl="0" fontAlgn="base">
              <a:spcBef>
                <a:spcPct val="0"/>
              </a:spcBef>
              <a:spcAft>
                <a:spcPct val="0"/>
              </a:spcAft>
              <a:defRPr sz="3600" b="1">
                <a:solidFill>
                  <a:srgbClr val="0000FF"/>
                </a:solidFill>
                <a:latin typeface="华文行楷" pitchFamily="2" charset="-122"/>
                <a:ea typeface="华文行楷" pitchFamily="2" charset="-122"/>
              </a:defRPr>
            </a:lvl9pPr>
          </a:lstStyle>
          <a:p>
            <a:pPr eaLnBrk="1" hangingPunct="1"/>
            <a:r>
              <a:rPr lang="zh-CN" altLang="en-US" kern="0" dirty="0" smtClean="0">
                <a:latin typeface="隶书" pitchFamily="49" charset="-122"/>
              </a:rPr>
              <a:t>二、财务杠杆效应</a:t>
            </a:r>
            <a:endParaRPr lang="zh-CN" altLang="en-US" kern="0" dirty="0">
              <a:latin typeface="隶书" pitchFamily="49" charset="-122"/>
            </a:endParaRPr>
          </a:p>
        </p:txBody>
      </p:sp>
    </p:spTree>
    <p:extLst>
      <p:ext uri="{BB962C8B-B14F-4D97-AF65-F5344CB8AC3E}">
        <p14:creationId xmlns:p14="http://schemas.microsoft.com/office/powerpoint/2010/main" val="4175079683"/>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xfrm>
            <a:off x="2123728" y="123478"/>
            <a:ext cx="6373813" cy="602456"/>
          </a:xfrm>
        </p:spPr>
        <p:txBody>
          <a:bodyPr/>
          <a:lstStyle/>
          <a:p>
            <a:pPr eaLnBrk="1" hangingPunct="1"/>
            <a:r>
              <a:rPr lang="zh-CN" altLang="en-US" dirty="0">
                <a:latin typeface="隶书" pitchFamily="49" charset="-122"/>
              </a:rPr>
              <a:t>二、财务杠杆效应</a:t>
            </a:r>
          </a:p>
        </p:txBody>
      </p:sp>
      <p:sp>
        <p:nvSpPr>
          <p:cNvPr id="931844" name="Rectangle 4"/>
          <p:cNvSpPr>
            <a:spLocks noChangeArrowheads="1"/>
          </p:cNvSpPr>
          <p:nvPr/>
        </p:nvSpPr>
        <p:spPr bwMode="auto">
          <a:xfrm>
            <a:off x="470095" y="1419622"/>
            <a:ext cx="7918329" cy="1631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algn="just"/>
            <a:r>
              <a:rPr lang="zh-CN" altLang="en-US" sz="2000" b="0" dirty="0" smtClean="0">
                <a:latin typeface="黑体" pitchFamily="49" charset="-122"/>
                <a:ea typeface="黑体" pitchFamily="49" charset="-122"/>
              </a:rPr>
              <a:t>有</a:t>
            </a:r>
            <a:r>
              <a:rPr lang="en-US" altLang="zh-CN" sz="2000" b="0" dirty="0">
                <a:latin typeface="黑体" pitchFamily="49" charset="-122"/>
                <a:ea typeface="黑体" pitchFamily="49" charset="-122"/>
              </a:rPr>
              <a:t>A</a:t>
            </a:r>
            <a:r>
              <a:rPr lang="zh-CN" altLang="en-US" sz="2000" b="0" dirty="0">
                <a:latin typeface="黑体" pitchFamily="49" charset="-122"/>
                <a:ea typeface="黑体" pitchFamily="49" charset="-122"/>
              </a:rPr>
              <a:t>、</a:t>
            </a:r>
            <a:r>
              <a:rPr lang="en-US" altLang="zh-CN" sz="2000" b="0" dirty="0">
                <a:latin typeface="黑体" pitchFamily="49" charset="-122"/>
                <a:ea typeface="黑体" pitchFamily="49" charset="-122"/>
              </a:rPr>
              <a:t>B</a:t>
            </a:r>
            <a:r>
              <a:rPr lang="zh-CN" altLang="en-US" sz="2000" b="0" dirty="0">
                <a:latin typeface="黑体" pitchFamily="49" charset="-122"/>
                <a:ea typeface="黑体" pitchFamily="49" charset="-122"/>
              </a:rPr>
              <a:t>、</a:t>
            </a:r>
            <a:r>
              <a:rPr lang="en-US" altLang="zh-CN" sz="2000" b="0" dirty="0">
                <a:latin typeface="黑体" pitchFamily="49" charset="-122"/>
                <a:ea typeface="黑体" pitchFamily="49" charset="-122"/>
              </a:rPr>
              <a:t>C</a:t>
            </a:r>
            <a:r>
              <a:rPr lang="zh-CN" altLang="en-US" sz="2000" b="0" dirty="0">
                <a:latin typeface="黑体" pitchFamily="49" charset="-122"/>
                <a:ea typeface="黑体" pitchFamily="49" charset="-122"/>
              </a:rPr>
              <a:t>三个公司，资本总额均为</a:t>
            </a:r>
            <a:r>
              <a:rPr lang="en-US" altLang="zh-CN" sz="2000" b="0" dirty="0">
                <a:latin typeface="黑体" pitchFamily="49" charset="-122"/>
                <a:ea typeface="黑体" pitchFamily="49" charset="-122"/>
              </a:rPr>
              <a:t>1000</a:t>
            </a:r>
            <a:r>
              <a:rPr lang="zh-CN" altLang="en-US" sz="2000" b="0" dirty="0">
                <a:latin typeface="黑体" pitchFamily="49" charset="-122"/>
                <a:ea typeface="黑体" pitchFamily="49" charset="-122"/>
              </a:rPr>
              <a:t>万元，所得税率均为</a:t>
            </a:r>
            <a:r>
              <a:rPr lang="en-US" altLang="zh-CN" sz="2000" b="0" dirty="0">
                <a:latin typeface="黑体" pitchFamily="49" charset="-122"/>
                <a:ea typeface="黑体" pitchFamily="49" charset="-122"/>
              </a:rPr>
              <a:t>25%</a:t>
            </a:r>
            <a:r>
              <a:rPr lang="zh-CN" altLang="en-US" sz="2000" b="0" dirty="0">
                <a:latin typeface="黑体" pitchFamily="49" charset="-122"/>
                <a:ea typeface="黑体" pitchFamily="49" charset="-122"/>
              </a:rPr>
              <a:t>，每股面值均为</a:t>
            </a:r>
            <a:r>
              <a:rPr lang="en-US" altLang="zh-CN" sz="2000" b="0" dirty="0">
                <a:latin typeface="黑体" pitchFamily="49" charset="-122"/>
                <a:ea typeface="黑体" pitchFamily="49" charset="-122"/>
              </a:rPr>
              <a:t>1</a:t>
            </a:r>
            <a:r>
              <a:rPr lang="zh-CN" altLang="en-US" sz="2000" b="0" dirty="0">
                <a:latin typeface="黑体" pitchFamily="49" charset="-122"/>
                <a:ea typeface="黑体" pitchFamily="49" charset="-122"/>
              </a:rPr>
              <a:t>元。</a:t>
            </a:r>
            <a:r>
              <a:rPr lang="en-US" altLang="zh-CN" sz="2000" b="0" dirty="0">
                <a:latin typeface="黑体" pitchFamily="49" charset="-122"/>
                <a:ea typeface="黑体" pitchFamily="49" charset="-122"/>
              </a:rPr>
              <a:t>A</a:t>
            </a:r>
            <a:r>
              <a:rPr lang="zh-CN" altLang="en-US" sz="2000" b="0" dirty="0">
                <a:latin typeface="黑体" pitchFamily="49" charset="-122"/>
                <a:ea typeface="黑体" pitchFamily="49" charset="-122"/>
              </a:rPr>
              <a:t>公司资本全部由普通股组成；</a:t>
            </a:r>
            <a:r>
              <a:rPr lang="en-US" altLang="zh-CN" sz="2000" b="0" dirty="0">
                <a:latin typeface="黑体" pitchFamily="49" charset="-122"/>
                <a:ea typeface="黑体" pitchFamily="49" charset="-122"/>
              </a:rPr>
              <a:t>B</a:t>
            </a:r>
            <a:r>
              <a:rPr lang="zh-CN" altLang="en-US" sz="2000" b="0" dirty="0">
                <a:latin typeface="黑体" pitchFamily="49" charset="-122"/>
                <a:ea typeface="黑体" pitchFamily="49" charset="-122"/>
              </a:rPr>
              <a:t>公司债务资本</a:t>
            </a:r>
            <a:r>
              <a:rPr lang="en-US" altLang="zh-CN" sz="2000" b="0" dirty="0">
                <a:latin typeface="黑体" pitchFamily="49" charset="-122"/>
                <a:ea typeface="黑体" pitchFamily="49" charset="-122"/>
              </a:rPr>
              <a:t>300</a:t>
            </a:r>
            <a:r>
              <a:rPr lang="zh-CN" altLang="en-US" sz="2000" b="0" dirty="0">
                <a:latin typeface="黑体" pitchFamily="49" charset="-122"/>
                <a:ea typeface="黑体" pitchFamily="49" charset="-122"/>
              </a:rPr>
              <a:t>万元（利率</a:t>
            </a:r>
            <a:r>
              <a:rPr lang="en-US" altLang="zh-CN" sz="2000" b="0" dirty="0">
                <a:latin typeface="黑体" pitchFamily="49" charset="-122"/>
                <a:ea typeface="黑体" pitchFamily="49" charset="-122"/>
              </a:rPr>
              <a:t>10%</a:t>
            </a:r>
            <a:r>
              <a:rPr lang="zh-CN" altLang="en-US" sz="2000" b="0" dirty="0">
                <a:latin typeface="黑体" pitchFamily="49" charset="-122"/>
                <a:ea typeface="黑体" pitchFamily="49" charset="-122"/>
              </a:rPr>
              <a:t>），普通股</a:t>
            </a:r>
            <a:r>
              <a:rPr lang="en-US" altLang="zh-CN" sz="2000" b="0" dirty="0">
                <a:latin typeface="黑体" pitchFamily="49" charset="-122"/>
                <a:ea typeface="黑体" pitchFamily="49" charset="-122"/>
              </a:rPr>
              <a:t>700</a:t>
            </a:r>
            <a:r>
              <a:rPr lang="zh-CN" altLang="en-US" sz="2000" b="0" dirty="0">
                <a:latin typeface="黑体" pitchFamily="49" charset="-122"/>
                <a:ea typeface="黑体" pitchFamily="49" charset="-122"/>
              </a:rPr>
              <a:t>万元；</a:t>
            </a:r>
            <a:r>
              <a:rPr lang="en-US" altLang="zh-CN" sz="2000" b="0" dirty="0">
                <a:latin typeface="黑体" pitchFamily="49" charset="-122"/>
                <a:ea typeface="黑体" pitchFamily="49" charset="-122"/>
              </a:rPr>
              <a:t>C</a:t>
            </a:r>
            <a:r>
              <a:rPr lang="zh-CN" altLang="en-US" sz="2000" b="0" dirty="0">
                <a:latin typeface="黑体" pitchFamily="49" charset="-122"/>
                <a:ea typeface="黑体" pitchFamily="49" charset="-122"/>
              </a:rPr>
              <a:t>公司债务资本</a:t>
            </a:r>
            <a:r>
              <a:rPr lang="en-US" altLang="zh-CN" sz="2000" b="0" dirty="0">
                <a:latin typeface="黑体" pitchFamily="49" charset="-122"/>
                <a:ea typeface="黑体" pitchFamily="49" charset="-122"/>
              </a:rPr>
              <a:t>500</a:t>
            </a:r>
            <a:r>
              <a:rPr lang="zh-CN" altLang="en-US" sz="2000" b="0" dirty="0">
                <a:latin typeface="黑体" pitchFamily="49" charset="-122"/>
                <a:ea typeface="黑体" pitchFamily="49" charset="-122"/>
              </a:rPr>
              <a:t>万元（利率</a:t>
            </a:r>
            <a:r>
              <a:rPr lang="en-US" altLang="zh-CN" sz="2000" b="0" dirty="0">
                <a:latin typeface="黑体" pitchFamily="49" charset="-122"/>
                <a:ea typeface="黑体" pitchFamily="49" charset="-122"/>
              </a:rPr>
              <a:t>10.8%</a:t>
            </a:r>
            <a:r>
              <a:rPr lang="zh-CN" altLang="en-US" sz="2000" b="0" dirty="0">
                <a:latin typeface="黑体" pitchFamily="49" charset="-122"/>
                <a:ea typeface="黑体" pitchFamily="49" charset="-122"/>
              </a:rPr>
              <a:t>），普通股</a:t>
            </a:r>
            <a:r>
              <a:rPr lang="en-US" altLang="zh-CN" sz="2000" b="0" dirty="0">
                <a:latin typeface="黑体" pitchFamily="49" charset="-122"/>
                <a:ea typeface="黑体" pitchFamily="49" charset="-122"/>
              </a:rPr>
              <a:t>500</a:t>
            </a:r>
            <a:r>
              <a:rPr lang="zh-CN" altLang="en-US" sz="2000" b="0" dirty="0">
                <a:latin typeface="黑体" pitchFamily="49" charset="-122"/>
                <a:ea typeface="黑体" pitchFamily="49" charset="-122"/>
              </a:rPr>
              <a:t>万元。三个公司</a:t>
            </a:r>
            <a:r>
              <a:rPr lang="en-US" altLang="zh-CN" sz="2000" b="0" dirty="0">
                <a:latin typeface="黑体" pitchFamily="49" charset="-122"/>
                <a:ea typeface="黑体" pitchFamily="49" charset="-122"/>
              </a:rPr>
              <a:t>20×1</a:t>
            </a:r>
            <a:r>
              <a:rPr lang="zh-CN" altLang="en-US" sz="2000" b="0" dirty="0">
                <a:latin typeface="黑体" pitchFamily="49" charset="-122"/>
                <a:ea typeface="黑体" pitchFamily="49" charset="-122"/>
              </a:rPr>
              <a:t>年</a:t>
            </a:r>
            <a:r>
              <a:rPr lang="en-US" altLang="zh-CN" sz="2000" b="0" dirty="0">
                <a:latin typeface="黑体" pitchFamily="49" charset="-122"/>
                <a:ea typeface="黑体" pitchFamily="49" charset="-122"/>
              </a:rPr>
              <a:t>EBIT</a:t>
            </a:r>
            <a:r>
              <a:rPr lang="zh-CN" altLang="en-US" sz="2000" b="0" dirty="0">
                <a:latin typeface="黑体" pitchFamily="49" charset="-122"/>
                <a:ea typeface="黑体" pitchFamily="49" charset="-122"/>
              </a:rPr>
              <a:t>均为</a:t>
            </a:r>
            <a:r>
              <a:rPr lang="en-US" altLang="zh-CN" sz="2000" b="0" dirty="0">
                <a:latin typeface="黑体" pitchFamily="49" charset="-122"/>
                <a:ea typeface="黑体" pitchFamily="49" charset="-122"/>
              </a:rPr>
              <a:t>200</a:t>
            </a:r>
            <a:r>
              <a:rPr lang="zh-CN" altLang="en-US" sz="2000" b="0" dirty="0">
                <a:latin typeface="黑体" pitchFamily="49" charset="-122"/>
                <a:ea typeface="黑体" pitchFamily="49" charset="-122"/>
              </a:rPr>
              <a:t>万元，试计算三家公司的财务杠杆系数（</a:t>
            </a:r>
            <a:r>
              <a:rPr lang="en-US" altLang="zh-CN" sz="2000" b="0" dirty="0">
                <a:latin typeface="黑体" pitchFamily="49" charset="-122"/>
                <a:ea typeface="黑体" pitchFamily="49" charset="-122"/>
              </a:rPr>
              <a:t>DFL)</a:t>
            </a:r>
            <a:r>
              <a:rPr lang="zh-CN" altLang="en-US" sz="2000" b="0" dirty="0" smtClean="0">
                <a:latin typeface="黑体" pitchFamily="49" charset="-122"/>
                <a:ea typeface="黑体" pitchFamily="49" charset="-122"/>
              </a:rPr>
              <a:t>。</a:t>
            </a:r>
            <a:endParaRPr lang="en-US" altLang="zh-CN" sz="2000" b="0" dirty="0"/>
          </a:p>
        </p:txBody>
      </p:sp>
      <p:sp>
        <p:nvSpPr>
          <p:cNvPr id="2" name="矩形 1"/>
          <p:cNvSpPr/>
          <p:nvPr/>
        </p:nvSpPr>
        <p:spPr>
          <a:xfrm>
            <a:off x="467544" y="993650"/>
            <a:ext cx="1475084" cy="400110"/>
          </a:xfrm>
          <a:prstGeom prst="rect">
            <a:avLst/>
          </a:prstGeom>
        </p:spPr>
        <p:txBody>
          <a:bodyPr wrap="none">
            <a:spAutoFit/>
          </a:bodyPr>
          <a:lstStyle/>
          <a:p>
            <a:pPr lvl="0" algn="just"/>
            <a:r>
              <a:rPr lang="zh-CN" altLang="en-US" sz="2000" dirty="0">
                <a:solidFill>
                  <a:srgbClr val="FF0000"/>
                </a:solidFill>
                <a:latin typeface="黑体" pitchFamily="49" charset="-122"/>
                <a:ea typeface="黑体" pitchFamily="49" charset="-122"/>
              </a:rPr>
              <a:t>现场演练题</a:t>
            </a:r>
            <a:endParaRPr lang="en-US" altLang="zh-CN" sz="2000" dirty="0">
              <a:solidFill>
                <a:srgbClr val="FF0000"/>
              </a:solidFill>
              <a:latin typeface="黑体" pitchFamily="49" charset="-122"/>
              <a:ea typeface="黑体" pitchFamily="49" charset="-122"/>
            </a:endParaRPr>
          </a:p>
        </p:txBody>
      </p:sp>
    </p:spTree>
    <p:extLst>
      <p:ext uri="{BB962C8B-B14F-4D97-AF65-F5344CB8AC3E}">
        <p14:creationId xmlns:p14="http://schemas.microsoft.com/office/powerpoint/2010/main" val="146870473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3184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1844"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xfrm>
            <a:off x="2123728" y="123478"/>
            <a:ext cx="6373813" cy="602456"/>
          </a:xfrm>
        </p:spPr>
        <p:txBody>
          <a:bodyPr/>
          <a:lstStyle/>
          <a:p>
            <a:pPr eaLnBrk="1" hangingPunct="1"/>
            <a:r>
              <a:rPr lang="zh-CN" altLang="en-US" dirty="0">
                <a:latin typeface="隶书" pitchFamily="49" charset="-122"/>
              </a:rPr>
              <a:t>二、财务杠杆效应</a:t>
            </a:r>
          </a:p>
        </p:txBody>
      </p:sp>
      <mc:AlternateContent xmlns:mc="http://schemas.openxmlformats.org/markup-compatibility/2006" xmlns:a14="http://schemas.microsoft.com/office/drawing/2010/main">
        <mc:Choice Requires="a14">
          <p:sp>
            <p:nvSpPr>
              <p:cNvPr id="931844" name="Rectangle 4"/>
              <p:cNvSpPr>
                <a:spLocks noChangeArrowheads="1"/>
              </p:cNvSpPr>
              <p:nvPr/>
            </p:nvSpPr>
            <p:spPr bwMode="auto">
              <a:xfrm>
                <a:off x="179512" y="1203598"/>
                <a:ext cx="8820472" cy="2464136"/>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wrap="square" anchor="ctr">
                <a:spAutoFit/>
              </a:bodyPr>
              <a:lstStyle/>
              <a:p>
                <a:pPr marL="0" marR="0" lvl="0" indent="0" algn="just" defTabSz="914400" rtl="0" eaLnBrk="0" fontAlgn="base" latinLnBrk="0" hangingPunct="0">
                  <a:lnSpc>
                    <a:spcPct val="100000"/>
                  </a:lnSpc>
                  <a:spcBef>
                    <a:spcPct val="0"/>
                  </a:spcBef>
                  <a:spcAft>
                    <a:spcPct val="0"/>
                  </a:spcAft>
                  <a:buClrTx/>
                  <a:buSzTx/>
                  <a:buFontTx/>
                  <a:buNone/>
                  <a:tabLst/>
                  <a:defRPr/>
                </a:pPr>
                <a:r>
                  <a:rPr lang="zh-CN" altLang="en-US" sz="1800" dirty="0" smtClean="0">
                    <a:solidFill>
                      <a:srgbClr val="002060"/>
                    </a:solidFill>
                    <a:latin typeface="微软雅黑" panose="020B0503020204020204" pitchFamily="34" charset="-122"/>
                    <a:ea typeface="微软雅黑" panose="020B0503020204020204" pitchFamily="34" charset="-122"/>
                  </a:rPr>
                  <a:t>解析：</a:t>
                </a:r>
                <a:endParaRPr kumimoji="0" lang="en-US" altLang="zh-CN" sz="1800" b="1" i="0" u="none" strike="noStrike" kern="1200" cap="none" spc="0" normalizeH="0" baseline="0" noProof="0" dirty="0" smtClean="0">
                  <a:ln>
                    <a:noFill/>
                  </a:ln>
                  <a:solidFill>
                    <a:srgbClr val="002060"/>
                  </a:solidFill>
                  <a:effectLst/>
                  <a:uLnTx/>
                  <a:uFillTx/>
                  <a:latin typeface="微软雅黑" panose="020B0503020204020204" pitchFamily="34" charset="-122"/>
                  <a:ea typeface="微软雅黑" panose="020B0503020204020204" pitchFamily="34" charset="-122"/>
                </a:endParaRPr>
              </a:p>
              <a:p>
                <a:pPr marL="0" marR="0" lvl="0" indent="0" algn="just" defTabSz="914400" rtl="0" eaLnBrk="0" fontAlgn="base" latinLnBrk="0" hangingPunct="0">
                  <a:lnSpc>
                    <a:spcPct val="100000"/>
                  </a:lnSpc>
                  <a:spcBef>
                    <a:spcPct val="0"/>
                  </a:spcBef>
                  <a:spcAft>
                    <a:spcPct val="0"/>
                  </a:spcAft>
                  <a:buClrTx/>
                  <a:buSzTx/>
                  <a:buFontTx/>
                  <a:buNone/>
                  <a:tabLst/>
                  <a:defRPr/>
                </a:pPr>
                <a:r>
                  <a:rPr kumimoji="0" lang="zh-CN" altLang="en-US" sz="1800" b="1" i="0" u="none" strike="noStrike" kern="1200" cap="none" spc="0" normalizeH="0" baseline="0" noProof="0" dirty="0" smtClean="0">
                    <a:ln>
                      <a:noFill/>
                    </a:ln>
                    <a:effectLst/>
                    <a:uLnTx/>
                    <a:uFillTx/>
                    <a:latin typeface="微软雅黑" panose="020B0503020204020204" pitchFamily="34" charset="-122"/>
                    <a:ea typeface="微软雅黑" panose="020B0503020204020204" pitchFamily="34" charset="-122"/>
                  </a:rPr>
                  <a:t>第一</a:t>
                </a:r>
                <a:r>
                  <a:rPr kumimoji="0" lang="zh-CN" altLang="en-US" sz="1800" b="1"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rPr>
                  <a:t>步，计算三家公司的</a:t>
                </a:r>
                <a:r>
                  <a:rPr kumimoji="0" lang="en-US" altLang="zh-CN" sz="18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rPr>
                  <a:t>EBIT=</a:t>
                </a:r>
                <a:r>
                  <a:rPr kumimoji="0" lang="en-US" altLang="zh-CN" sz="1800" b="1" i="0" u="none" strike="noStrike" kern="1200" cap="none" spc="0" normalizeH="0" baseline="0" noProof="0" dirty="0">
                    <a:ln>
                      <a:noFill/>
                    </a:ln>
                    <a:solidFill>
                      <a:srgbClr val="0000FF"/>
                    </a:solidFill>
                    <a:effectLst/>
                    <a:uLnTx/>
                    <a:uFillTx/>
                    <a:latin typeface="微软雅黑" panose="020B0503020204020204" pitchFamily="34" charset="-122"/>
                    <a:ea typeface="微软雅黑" panose="020B0503020204020204" pitchFamily="34" charset="-122"/>
                  </a:rPr>
                  <a:t>200</a:t>
                </a:r>
                <a:r>
                  <a:rPr lang="zh-CN" altLang="en-US" sz="1800" dirty="0">
                    <a:latin typeface="微软雅黑" panose="020B0503020204020204" pitchFamily="34" charset="-122"/>
                    <a:ea typeface="微软雅黑" panose="020B0503020204020204" pitchFamily="34" charset="-122"/>
                  </a:rPr>
                  <a:t>万元；</a:t>
                </a:r>
              </a:p>
              <a:p>
                <a:pPr marL="0" marR="0" lvl="0" indent="0" algn="just" defTabSz="914400" rtl="0" eaLnBrk="0" fontAlgn="base" latinLnBrk="0" hangingPunct="0">
                  <a:lnSpc>
                    <a:spcPct val="100000"/>
                  </a:lnSpc>
                  <a:spcBef>
                    <a:spcPct val="0"/>
                  </a:spcBef>
                  <a:spcAft>
                    <a:spcPct val="0"/>
                  </a:spcAft>
                  <a:buClrTx/>
                  <a:buSzTx/>
                  <a:buFontTx/>
                  <a:buNone/>
                  <a:tabLst/>
                  <a:defRPr/>
                </a:pPr>
                <a:r>
                  <a:rPr lang="zh-CN" altLang="en-US" sz="1800" dirty="0">
                    <a:latin typeface="微软雅黑" panose="020B0503020204020204" pitchFamily="34" charset="-122"/>
                    <a:ea typeface="微软雅黑" panose="020B0503020204020204" pitchFamily="34" charset="-122"/>
                  </a:rPr>
                  <a:t>第二步：计算三家公司的</a:t>
                </a:r>
                <a:r>
                  <a:rPr kumimoji="0" lang="zh-CN" altLang="en-US" sz="18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rPr>
                  <a:t>利息额</a:t>
                </a:r>
              </a:p>
              <a:p>
                <a:pPr marL="0" marR="0" lvl="0" indent="0" algn="just" defTabSz="914400" rtl="0" eaLnBrk="0" fontAlgn="base" latinLnBrk="0" hangingPunct="0">
                  <a:lnSpc>
                    <a:spcPct val="100000"/>
                  </a:lnSpc>
                  <a:spcBef>
                    <a:spcPct val="0"/>
                  </a:spcBef>
                  <a:spcAft>
                    <a:spcPct val="0"/>
                  </a:spcAft>
                  <a:buClrTx/>
                  <a:buSzTx/>
                  <a:buFontTx/>
                  <a:buNone/>
                  <a:tabLst/>
                  <a:defRPr/>
                </a:pPr>
                <a:r>
                  <a:rPr kumimoji="0" lang="en-US" altLang="zh-CN" sz="1800" b="1" i="0" u="none" strike="noStrike" kern="1200" cap="none" spc="0" normalizeH="0" baseline="0" noProof="0" dirty="0">
                    <a:ln>
                      <a:noFill/>
                    </a:ln>
                    <a:solidFill>
                      <a:srgbClr val="0000FF"/>
                    </a:solidFill>
                    <a:effectLst/>
                    <a:uLnTx/>
                    <a:uFillTx/>
                    <a:latin typeface="微软雅黑" panose="020B0503020204020204" pitchFamily="34" charset="-122"/>
                    <a:ea typeface="微软雅黑" panose="020B0503020204020204" pitchFamily="34" charset="-122"/>
                  </a:rPr>
                  <a:t>A</a:t>
                </a:r>
                <a:r>
                  <a:rPr kumimoji="0" lang="zh-CN" altLang="en-US" sz="1800" b="1" i="0" u="none" strike="noStrike" kern="1200" cap="none" spc="0" normalizeH="0" baseline="0" noProof="0" dirty="0">
                    <a:ln>
                      <a:noFill/>
                    </a:ln>
                    <a:solidFill>
                      <a:srgbClr val="0000FF"/>
                    </a:solidFill>
                    <a:effectLst/>
                    <a:uLnTx/>
                    <a:uFillTx/>
                    <a:latin typeface="微软雅黑" panose="020B0503020204020204" pitchFamily="34" charset="-122"/>
                    <a:ea typeface="微软雅黑" panose="020B0503020204020204" pitchFamily="34" charset="-122"/>
                  </a:rPr>
                  <a:t>公司：没有利息；</a:t>
                </a:r>
                <a:r>
                  <a:rPr kumimoji="0" lang="en-US" altLang="zh-CN" sz="1800" b="1" i="0" u="none" strike="noStrike" kern="1200" cap="none" spc="0" normalizeH="0" baseline="0" noProof="0" dirty="0">
                    <a:ln>
                      <a:noFill/>
                    </a:ln>
                    <a:solidFill>
                      <a:srgbClr val="0000FF"/>
                    </a:solidFill>
                    <a:effectLst/>
                    <a:uLnTx/>
                    <a:uFillTx/>
                    <a:latin typeface="微软雅黑" panose="020B0503020204020204" pitchFamily="34" charset="-122"/>
                    <a:ea typeface="微软雅黑" panose="020B0503020204020204" pitchFamily="34" charset="-122"/>
                  </a:rPr>
                  <a:t>B</a:t>
                </a:r>
                <a:r>
                  <a:rPr kumimoji="0" lang="zh-CN" altLang="en-US" sz="1800" b="1" i="0" u="none" strike="noStrike" kern="1200" cap="none" spc="0" normalizeH="0" baseline="0" noProof="0" dirty="0">
                    <a:ln>
                      <a:noFill/>
                    </a:ln>
                    <a:solidFill>
                      <a:srgbClr val="0000FF"/>
                    </a:solidFill>
                    <a:effectLst/>
                    <a:uLnTx/>
                    <a:uFillTx/>
                    <a:latin typeface="微软雅黑" panose="020B0503020204020204" pitchFamily="34" charset="-122"/>
                    <a:ea typeface="微软雅黑" panose="020B0503020204020204" pitchFamily="34" charset="-122"/>
                  </a:rPr>
                  <a:t>公司</a:t>
                </a:r>
                <a:r>
                  <a:rPr kumimoji="0" lang="en-US" altLang="zh-CN" sz="1800" b="1" i="0" u="none" strike="noStrike" kern="1200" cap="none" spc="0" normalizeH="0" baseline="0" noProof="0" dirty="0">
                    <a:ln>
                      <a:noFill/>
                    </a:ln>
                    <a:solidFill>
                      <a:srgbClr val="0000FF"/>
                    </a:solidFill>
                    <a:effectLst/>
                    <a:uLnTx/>
                    <a:uFillTx/>
                    <a:latin typeface="微软雅黑" panose="020B0503020204020204" pitchFamily="34" charset="-122"/>
                    <a:ea typeface="微软雅黑" panose="020B0503020204020204" pitchFamily="34" charset="-122"/>
                  </a:rPr>
                  <a:t>:300×10%=30</a:t>
                </a:r>
                <a:r>
                  <a:rPr kumimoji="0" lang="zh-CN" altLang="en-US" sz="1800" b="1" i="0" u="none" strike="noStrike" kern="1200" cap="none" spc="0" normalizeH="0" baseline="0" noProof="0" dirty="0">
                    <a:ln>
                      <a:noFill/>
                    </a:ln>
                    <a:solidFill>
                      <a:srgbClr val="0000FF"/>
                    </a:solidFill>
                    <a:effectLst/>
                    <a:uLnTx/>
                    <a:uFillTx/>
                    <a:latin typeface="微软雅黑" panose="020B0503020204020204" pitchFamily="34" charset="-122"/>
                    <a:ea typeface="微软雅黑" panose="020B0503020204020204" pitchFamily="34" charset="-122"/>
                  </a:rPr>
                  <a:t>万元；</a:t>
                </a:r>
                <a:r>
                  <a:rPr kumimoji="0" lang="en-US" altLang="zh-CN" sz="1800" b="1" i="0" u="none" strike="noStrike" kern="1200" cap="none" spc="0" normalizeH="0" baseline="0" noProof="0" dirty="0">
                    <a:ln>
                      <a:noFill/>
                    </a:ln>
                    <a:solidFill>
                      <a:srgbClr val="0000FF"/>
                    </a:solidFill>
                    <a:effectLst/>
                    <a:uLnTx/>
                    <a:uFillTx/>
                    <a:latin typeface="微软雅黑" panose="020B0503020204020204" pitchFamily="34" charset="-122"/>
                    <a:ea typeface="微软雅黑" panose="020B0503020204020204" pitchFamily="34" charset="-122"/>
                  </a:rPr>
                  <a:t>C</a:t>
                </a:r>
                <a:r>
                  <a:rPr kumimoji="0" lang="zh-CN" altLang="en-US" sz="1800" b="1" i="0" u="none" strike="noStrike" kern="1200" cap="none" spc="0" normalizeH="0" baseline="0" noProof="0" dirty="0">
                    <a:ln>
                      <a:noFill/>
                    </a:ln>
                    <a:solidFill>
                      <a:srgbClr val="0000FF"/>
                    </a:solidFill>
                    <a:effectLst/>
                    <a:uLnTx/>
                    <a:uFillTx/>
                    <a:latin typeface="微软雅黑" panose="020B0503020204020204" pitchFamily="34" charset="-122"/>
                    <a:ea typeface="微软雅黑" panose="020B0503020204020204" pitchFamily="34" charset="-122"/>
                  </a:rPr>
                  <a:t>公司：</a:t>
                </a:r>
                <a:r>
                  <a:rPr kumimoji="0" lang="en-US" altLang="zh-CN" sz="1800" b="1" i="0" u="none" strike="noStrike" kern="1200" cap="none" spc="0" normalizeH="0" baseline="0" noProof="0" dirty="0">
                    <a:ln>
                      <a:noFill/>
                    </a:ln>
                    <a:solidFill>
                      <a:srgbClr val="0000FF"/>
                    </a:solidFill>
                    <a:effectLst/>
                    <a:uLnTx/>
                    <a:uFillTx/>
                    <a:latin typeface="微软雅黑" panose="020B0503020204020204" pitchFamily="34" charset="-122"/>
                    <a:ea typeface="微软雅黑" panose="020B0503020204020204" pitchFamily="34" charset="-122"/>
                  </a:rPr>
                  <a:t>500×10.8%=54</a:t>
                </a:r>
                <a:r>
                  <a:rPr kumimoji="0" lang="zh-CN" altLang="en-US" sz="1800" b="1" i="0" u="none" strike="noStrike" kern="1200" cap="none" spc="0" normalizeH="0" baseline="0" noProof="0" dirty="0">
                    <a:ln>
                      <a:noFill/>
                    </a:ln>
                    <a:solidFill>
                      <a:srgbClr val="0000FF"/>
                    </a:solidFill>
                    <a:effectLst/>
                    <a:uLnTx/>
                    <a:uFillTx/>
                    <a:latin typeface="微软雅黑" panose="020B0503020204020204" pitchFamily="34" charset="-122"/>
                    <a:ea typeface="微软雅黑" panose="020B0503020204020204" pitchFamily="34" charset="-122"/>
                  </a:rPr>
                  <a:t>万元</a:t>
                </a:r>
              </a:p>
              <a:p>
                <a:pPr marL="0" marR="0" lvl="0" indent="0" algn="just" defTabSz="914400" rtl="0" eaLnBrk="0" fontAlgn="base" latinLnBrk="0" hangingPunct="0">
                  <a:lnSpc>
                    <a:spcPct val="100000"/>
                  </a:lnSpc>
                  <a:spcBef>
                    <a:spcPct val="0"/>
                  </a:spcBef>
                  <a:spcAft>
                    <a:spcPct val="0"/>
                  </a:spcAft>
                  <a:buClrTx/>
                  <a:buSzTx/>
                  <a:buFontTx/>
                  <a:buNone/>
                  <a:tabLst/>
                  <a:defRPr/>
                </a:pPr>
                <a:r>
                  <a:rPr lang="zh-CN" altLang="en-US" sz="1800" dirty="0">
                    <a:latin typeface="微软雅黑" panose="020B0503020204020204" pitchFamily="34" charset="-122"/>
                    <a:ea typeface="微软雅黑" panose="020B0503020204020204" pitchFamily="34" charset="-122"/>
                  </a:rPr>
                  <a:t>第三步：计算三家公司的</a:t>
                </a:r>
                <a:r>
                  <a:rPr kumimoji="0" lang="zh-CN" altLang="en-US" sz="18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rPr>
                  <a:t>财务杠杆系数</a:t>
                </a:r>
              </a:p>
              <a:p>
                <a:pPr marL="0" marR="0" lvl="0" indent="0" algn="just" defTabSz="914400" rtl="0" eaLnBrk="0" fontAlgn="base" latinLnBrk="0" hangingPunct="0">
                  <a:lnSpc>
                    <a:spcPct val="100000"/>
                  </a:lnSpc>
                  <a:spcBef>
                    <a:spcPct val="0"/>
                  </a:spcBef>
                  <a:spcAft>
                    <a:spcPct val="0"/>
                  </a:spcAft>
                  <a:buClrTx/>
                  <a:buSzTx/>
                  <a:buFontTx/>
                  <a:buNone/>
                  <a:tabLst/>
                  <a:defRPr/>
                </a:pPr>
                <a:r>
                  <a:rPr lang="en-US" altLang="zh-CN" sz="1800" dirty="0">
                    <a:latin typeface="微软雅黑" panose="020B0503020204020204" pitchFamily="34" charset="-122"/>
                    <a:ea typeface="微软雅黑" panose="020B0503020204020204" pitchFamily="34" charset="-122"/>
                  </a:rPr>
                  <a:t>A</a:t>
                </a:r>
                <a:r>
                  <a:rPr lang="zh-CN" altLang="en-US" sz="1800" dirty="0">
                    <a:latin typeface="微软雅黑" panose="020B0503020204020204" pitchFamily="34" charset="-122"/>
                    <a:ea typeface="微软雅黑" panose="020B0503020204020204" pitchFamily="34" charset="-122"/>
                  </a:rPr>
                  <a:t>公司</a:t>
                </a:r>
                <a:r>
                  <a:rPr lang="en-US" altLang="zh-CN" sz="1800" dirty="0">
                    <a:latin typeface="微软雅黑" panose="020B0503020204020204" pitchFamily="34" charset="-122"/>
                    <a:ea typeface="微软雅黑" panose="020B0503020204020204" pitchFamily="34" charset="-122"/>
                  </a:rPr>
                  <a:t>DFL=</a:t>
                </a:r>
                <a14:m>
                  <m:oMath xmlns:m="http://schemas.openxmlformats.org/officeDocument/2006/math">
                    <m:f>
                      <m:fPr>
                        <m:ctrlPr>
                          <a:rPr lang="zh-CN" altLang="zh-CN" sz="1800" i="1">
                            <a:latin typeface="Cambria Math" panose="02040503050406030204" pitchFamily="18" charset="0"/>
                            <a:ea typeface="微软雅黑" panose="020B0503020204020204" pitchFamily="34" charset="-122"/>
                          </a:rPr>
                        </m:ctrlPr>
                      </m:fPr>
                      <m:num>
                        <m:sSub>
                          <m:sSubPr>
                            <m:ctrlPr>
                              <a:rPr lang="zh-CN" altLang="zh-CN" sz="1800" i="1">
                                <a:latin typeface="Cambria Math" panose="02040503050406030204" pitchFamily="18" charset="0"/>
                                <a:ea typeface="微软雅黑" panose="020B0503020204020204" pitchFamily="34" charset="-122"/>
                              </a:rPr>
                            </m:ctrlPr>
                          </m:sSubPr>
                          <m:e>
                            <m:r>
                              <a:rPr lang="en-US" altLang="zh-CN" sz="1800">
                                <a:latin typeface="Cambria Math" panose="02040503050406030204" pitchFamily="18" charset="0"/>
                                <a:ea typeface="微软雅黑" panose="020B0503020204020204" pitchFamily="34" charset="-122"/>
                              </a:rPr>
                              <m:t>𝑬𝑩𝑰𝑻</m:t>
                            </m:r>
                          </m:e>
                          <m:sub>
                            <m:r>
                              <a:rPr lang="en-US" altLang="zh-CN" sz="1800">
                                <a:latin typeface="Cambria Math" panose="02040503050406030204" pitchFamily="18" charset="0"/>
                                <a:ea typeface="微软雅黑" panose="020B0503020204020204" pitchFamily="34" charset="-122"/>
                              </a:rPr>
                              <m:t>𝟎</m:t>
                            </m:r>
                          </m:sub>
                        </m:sSub>
                      </m:num>
                      <m:den>
                        <m:sSub>
                          <m:sSubPr>
                            <m:ctrlPr>
                              <a:rPr lang="zh-CN" altLang="zh-CN" sz="1800" i="1">
                                <a:latin typeface="Cambria Math" panose="02040503050406030204" pitchFamily="18" charset="0"/>
                                <a:ea typeface="微软雅黑" panose="020B0503020204020204" pitchFamily="34" charset="-122"/>
                              </a:rPr>
                            </m:ctrlPr>
                          </m:sSubPr>
                          <m:e>
                            <m:r>
                              <a:rPr lang="en-US" altLang="zh-CN" sz="1800">
                                <a:latin typeface="Cambria Math" panose="02040503050406030204" pitchFamily="18" charset="0"/>
                                <a:ea typeface="微软雅黑" panose="020B0503020204020204" pitchFamily="34" charset="-122"/>
                              </a:rPr>
                              <m:t>𝑬𝑩𝑰𝑻</m:t>
                            </m:r>
                          </m:e>
                          <m:sub>
                            <m:r>
                              <a:rPr lang="en-US" altLang="zh-CN" sz="1800">
                                <a:latin typeface="Cambria Math" panose="02040503050406030204" pitchFamily="18" charset="0"/>
                                <a:ea typeface="微软雅黑" panose="020B0503020204020204" pitchFamily="34" charset="-122"/>
                              </a:rPr>
                              <m:t>𝟎</m:t>
                            </m:r>
                          </m:sub>
                        </m:sSub>
                        <m:r>
                          <a:rPr lang="en-US" altLang="zh-CN" sz="1800">
                            <a:latin typeface="Cambria Math" panose="02040503050406030204" pitchFamily="18" charset="0"/>
                            <a:ea typeface="微软雅黑" panose="020B0503020204020204" pitchFamily="34" charset="-122"/>
                          </a:rPr>
                          <m:t>−</m:t>
                        </m:r>
                        <m:sSub>
                          <m:sSubPr>
                            <m:ctrlPr>
                              <a:rPr lang="zh-CN" altLang="zh-CN" sz="1800" i="1">
                                <a:latin typeface="Cambria Math" panose="02040503050406030204" pitchFamily="18" charset="0"/>
                                <a:ea typeface="微软雅黑" panose="020B0503020204020204" pitchFamily="34" charset="-122"/>
                              </a:rPr>
                            </m:ctrlPr>
                          </m:sSubPr>
                          <m:e>
                            <m:r>
                              <a:rPr lang="en-US" altLang="zh-CN" sz="1800">
                                <a:latin typeface="Cambria Math" panose="02040503050406030204" pitchFamily="18" charset="0"/>
                                <a:ea typeface="微软雅黑" panose="020B0503020204020204" pitchFamily="34" charset="-122"/>
                              </a:rPr>
                              <m:t>𝑰</m:t>
                            </m:r>
                          </m:e>
                          <m:sub>
                            <m:r>
                              <a:rPr lang="en-US" altLang="zh-CN" sz="1800">
                                <a:latin typeface="Cambria Math" panose="02040503050406030204" pitchFamily="18" charset="0"/>
                                <a:ea typeface="微软雅黑" panose="020B0503020204020204" pitchFamily="34" charset="-122"/>
                              </a:rPr>
                              <m:t>𝟎</m:t>
                            </m:r>
                          </m:sub>
                        </m:sSub>
                      </m:den>
                    </m:f>
                    <m:r>
                      <a:rPr lang="zh-CN" altLang="en-US" sz="1800">
                        <a:latin typeface="Cambria Math" panose="02040503050406030204" pitchFamily="18" charset="0"/>
                        <a:ea typeface="微软雅黑" panose="020B0503020204020204" pitchFamily="34" charset="-122"/>
                      </a:rPr>
                      <m:t>＝</m:t>
                    </m:r>
                  </m:oMath>
                </a14:m>
                <a:r>
                  <a:rPr kumimoji="0" lang="en-US" altLang="zh-CN" sz="1800" b="1" i="0" u="none" strike="noStrike" kern="1200" cap="none" spc="0" normalizeH="0" baseline="0" noProof="0" dirty="0">
                    <a:ln>
                      <a:noFill/>
                    </a:ln>
                    <a:solidFill>
                      <a:srgbClr val="0000FF"/>
                    </a:solidFill>
                    <a:effectLst/>
                    <a:uLnTx/>
                    <a:uFillTx/>
                    <a:latin typeface="微软雅黑" panose="020B0503020204020204" pitchFamily="34" charset="-122"/>
                    <a:ea typeface="微软雅黑" panose="020B0503020204020204" pitchFamily="34" charset="-122"/>
                  </a:rPr>
                  <a:t>1</a:t>
                </a:r>
              </a:p>
              <a:p>
                <a:pPr marL="0" marR="0" lvl="0" indent="0" algn="just" defTabSz="914400" rtl="0" eaLnBrk="0" fontAlgn="base" latinLnBrk="0" hangingPunct="0">
                  <a:lnSpc>
                    <a:spcPct val="100000"/>
                  </a:lnSpc>
                  <a:spcBef>
                    <a:spcPct val="0"/>
                  </a:spcBef>
                  <a:spcAft>
                    <a:spcPct val="0"/>
                  </a:spcAft>
                  <a:buClrTx/>
                  <a:buSzTx/>
                  <a:buFontTx/>
                  <a:buNone/>
                  <a:tabLst/>
                  <a:defRPr/>
                </a:pPr>
                <a:r>
                  <a:rPr lang="en-US" altLang="zh-CN" sz="1800" dirty="0">
                    <a:latin typeface="微软雅黑" panose="020B0503020204020204" pitchFamily="34" charset="-122"/>
                    <a:ea typeface="微软雅黑" panose="020B0503020204020204" pitchFamily="34" charset="-122"/>
                  </a:rPr>
                  <a:t>B</a:t>
                </a:r>
                <a:r>
                  <a:rPr lang="zh-CN" altLang="en-US" sz="1800" dirty="0">
                    <a:latin typeface="微软雅黑" panose="020B0503020204020204" pitchFamily="34" charset="-122"/>
                    <a:ea typeface="微软雅黑" panose="020B0503020204020204" pitchFamily="34" charset="-122"/>
                  </a:rPr>
                  <a:t>公司</a:t>
                </a:r>
                <a:r>
                  <a:rPr lang="en-US" altLang="zh-CN" sz="1800" dirty="0">
                    <a:latin typeface="微软雅黑" panose="020B0503020204020204" pitchFamily="34" charset="-122"/>
                    <a:ea typeface="微软雅黑" panose="020B0503020204020204" pitchFamily="34" charset="-122"/>
                  </a:rPr>
                  <a:t>DFL=EBIT/(EBIT-I)=200/(</a:t>
                </a:r>
                <a:r>
                  <a:rPr kumimoji="0" lang="en-US" altLang="zh-CN" sz="1800" b="1" i="0" u="none" strike="noStrike" kern="1200" cap="none" spc="0" normalizeH="0" baseline="0" noProof="0" dirty="0">
                    <a:ln>
                      <a:noFill/>
                    </a:ln>
                    <a:solidFill>
                      <a:srgbClr val="002060"/>
                    </a:solidFill>
                    <a:effectLst/>
                    <a:uLnTx/>
                    <a:uFillTx/>
                    <a:latin typeface="微软雅黑" panose="020B0503020204020204" pitchFamily="34" charset="-122"/>
                    <a:ea typeface="微软雅黑" panose="020B0503020204020204" pitchFamily="34" charset="-122"/>
                  </a:rPr>
                  <a:t>200-</a:t>
                </a:r>
                <a:r>
                  <a:rPr kumimoji="0" lang="en-US" altLang="zh-CN" sz="18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rPr>
                  <a:t>30</a:t>
                </a:r>
                <a:r>
                  <a:rPr kumimoji="0" lang="en-US" altLang="zh-CN" sz="1800" b="1" i="0" u="none" strike="noStrike" kern="1200" cap="none" spc="0" normalizeH="0" baseline="0" noProof="0" dirty="0">
                    <a:ln>
                      <a:noFill/>
                    </a:ln>
                    <a:solidFill>
                      <a:srgbClr val="002060"/>
                    </a:solidFill>
                    <a:effectLst/>
                    <a:uLnTx/>
                    <a:uFillTx/>
                    <a:latin typeface="微软雅黑" panose="020B0503020204020204" pitchFamily="34" charset="-122"/>
                    <a:ea typeface="微软雅黑" panose="020B0503020204020204" pitchFamily="34" charset="-122"/>
                  </a:rPr>
                  <a:t>)=</a:t>
                </a:r>
                <a:r>
                  <a:rPr kumimoji="0" lang="en-US" altLang="zh-CN" sz="1800" b="1" i="0" u="none" strike="noStrike" kern="1200" cap="none" spc="0" normalizeH="0" baseline="0" noProof="0" dirty="0">
                    <a:ln>
                      <a:noFill/>
                    </a:ln>
                    <a:solidFill>
                      <a:srgbClr val="0000FF"/>
                    </a:solidFill>
                    <a:effectLst/>
                    <a:uLnTx/>
                    <a:uFillTx/>
                    <a:latin typeface="微软雅黑" panose="020B0503020204020204" pitchFamily="34" charset="-122"/>
                    <a:ea typeface="微软雅黑" panose="020B0503020204020204" pitchFamily="34" charset="-122"/>
                  </a:rPr>
                  <a:t>1.18</a:t>
                </a:r>
              </a:p>
              <a:p>
                <a:pPr marL="0" marR="0" lvl="0" indent="0" algn="just" defTabSz="914400" rtl="0" eaLnBrk="0" fontAlgn="base" latinLnBrk="0" hangingPunct="0">
                  <a:lnSpc>
                    <a:spcPct val="100000"/>
                  </a:lnSpc>
                  <a:spcBef>
                    <a:spcPct val="0"/>
                  </a:spcBef>
                  <a:spcAft>
                    <a:spcPct val="0"/>
                  </a:spcAft>
                  <a:buClrTx/>
                  <a:buSzTx/>
                  <a:buFontTx/>
                  <a:buNone/>
                  <a:tabLst/>
                  <a:defRPr/>
                </a:pPr>
                <a:r>
                  <a:rPr lang="en-US" altLang="zh-CN" sz="1800" dirty="0">
                    <a:latin typeface="微软雅黑" panose="020B0503020204020204" pitchFamily="34" charset="-122"/>
                    <a:ea typeface="微软雅黑" panose="020B0503020204020204" pitchFamily="34" charset="-122"/>
                  </a:rPr>
                  <a:t>C</a:t>
                </a:r>
                <a:r>
                  <a:rPr lang="zh-CN" altLang="en-US" sz="1800" dirty="0">
                    <a:latin typeface="微软雅黑" panose="020B0503020204020204" pitchFamily="34" charset="-122"/>
                    <a:ea typeface="微软雅黑" panose="020B0503020204020204" pitchFamily="34" charset="-122"/>
                  </a:rPr>
                  <a:t>公司</a:t>
                </a:r>
                <a:r>
                  <a:rPr lang="en-US" altLang="zh-CN" sz="1800" dirty="0">
                    <a:latin typeface="微软雅黑" panose="020B0503020204020204" pitchFamily="34" charset="-122"/>
                    <a:ea typeface="微软雅黑" panose="020B0503020204020204" pitchFamily="34" charset="-122"/>
                  </a:rPr>
                  <a:t>DFL=EBIT/(EBIT-I)=200/(200-</a:t>
                </a:r>
                <a:r>
                  <a:rPr lang="en-US" altLang="zh-CN" sz="1800" dirty="0">
                    <a:solidFill>
                      <a:srgbClr val="FF0000"/>
                    </a:solidFill>
                    <a:latin typeface="微软雅黑" panose="020B0503020204020204" pitchFamily="34" charset="-122"/>
                    <a:ea typeface="微软雅黑" panose="020B0503020204020204" pitchFamily="34" charset="-122"/>
                  </a:rPr>
                  <a:t>54</a:t>
                </a:r>
                <a:r>
                  <a:rPr kumimoji="0" lang="en-US" altLang="zh-CN" sz="1800" b="1" i="0" u="none" strike="noStrike" kern="1200" cap="none" spc="0" normalizeH="0" baseline="0" noProof="0" dirty="0">
                    <a:ln>
                      <a:noFill/>
                    </a:ln>
                    <a:solidFill>
                      <a:srgbClr val="002060"/>
                    </a:solidFill>
                    <a:effectLst/>
                    <a:uLnTx/>
                    <a:uFillTx/>
                    <a:latin typeface="微软雅黑" panose="020B0503020204020204" pitchFamily="34" charset="-122"/>
                    <a:ea typeface="微软雅黑" panose="020B0503020204020204" pitchFamily="34" charset="-122"/>
                  </a:rPr>
                  <a:t>)=</a:t>
                </a:r>
                <a:r>
                  <a:rPr kumimoji="0" lang="en-US" altLang="zh-CN" sz="1800" b="1" i="0" u="none" strike="noStrike" kern="1200" cap="none" spc="0" normalizeH="0" baseline="0" noProof="0" dirty="0">
                    <a:ln>
                      <a:noFill/>
                    </a:ln>
                    <a:solidFill>
                      <a:srgbClr val="0000FF"/>
                    </a:solidFill>
                    <a:effectLst/>
                    <a:uLnTx/>
                    <a:uFillTx/>
                    <a:latin typeface="微软雅黑" panose="020B0503020204020204" pitchFamily="34" charset="-122"/>
                    <a:ea typeface="微软雅黑" panose="020B0503020204020204" pitchFamily="34" charset="-122"/>
                  </a:rPr>
                  <a:t>1.37</a:t>
                </a:r>
              </a:p>
            </p:txBody>
          </p:sp>
        </mc:Choice>
        <mc:Fallback xmlns="">
          <p:sp>
            <p:nvSpPr>
              <p:cNvPr id="931844" name="Rectangle 4"/>
              <p:cNvSpPr>
                <a:spLocks noRot="1" noChangeAspect="1" noMove="1" noResize="1" noEditPoints="1" noAdjustHandles="1" noChangeArrowheads="1" noChangeShapeType="1" noTextEdit="1"/>
              </p:cNvSpPr>
              <p:nvPr/>
            </p:nvSpPr>
            <p:spPr bwMode="auto">
              <a:xfrm>
                <a:off x="179512" y="1203598"/>
                <a:ext cx="8820472" cy="2464136"/>
              </a:xfrm>
              <a:prstGeom prst="rect">
                <a:avLst/>
              </a:prstGeom>
              <a:blipFill>
                <a:blip r:embed="rId2"/>
                <a:stretch>
                  <a:fillRect l="-553" t="-741" b="-3210"/>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noFill/>
                  </a:rPr>
                  <a:t> </a:t>
                </a:r>
              </a:p>
            </p:txBody>
          </p:sp>
        </mc:Fallback>
      </mc:AlternateContent>
    </p:spTree>
    <p:extLst>
      <p:ext uri="{BB962C8B-B14F-4D97-AF65-F5344CB8AC3E}">
        <p14:creationId xmlns:p14="http://schemas.microsoft.com/office/powerpoint/2010/main" val="239235425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3184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1844"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xfrm>
            <a:off x="2014611" y="0"/>
            <a:ext cx="6373813" cy="602456"/>
          </a:xfrm>
        </p:spPr>
        <p:txBody>
          <a:bodyPr/>
          <a:lstStyle/>
          <a:p>
            <a:pPr eaLnBrk="1" hangingPunct="1"/>
            <a:r>
              <a:rPr lang="zh-CN" altLang="en-US" dirty="0">
                <a:latin typeface="隶书" pitchFamily="49" charset="-122"/>
              </a:rPr>
              <a:t>二、财务杠杆效应</a:t>
            </a:r>
          </a:p>
        </p:txBody>
      </p:sp>
      <p:sp>
        <p:nvSpPr>
          <p:cNvPr id="931844" name="Rectangle 4"/>
          <p:cNvSpPr>
            <a:spLocks noChangeArrowheads="1"/>
          </p:cNvSpPr>
          <p:nvPr/>
        </p:nvSpPr>
        <p:spPr bwMode="auto">
          <a:xfrm>
            <a:off x="107503" y="1419622"/>
            <a:ext cx="8784975" cy="2462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algn="just"/>
            <a:r>
              <a:rPr lang="zh-CN" altLang="en-US" sz="2200" b="0" dirty="0"/>
              <a:t>       可见，</a:t>
            </a:r>
            <a:r>
              <a:rPr lang="zh-CN" altLang="en-US" sz="2200" dirty="0">
                <a:solidFill>
                  <a:srgbClr val="0070C0"/>
                </a:solidFill>
              </a:rPr>
              <a:t>资本成本固定型的资本所占比重越高，财务杠杆系数就越大</a:t>
            </a:r>
            <a:r>
              <a:rPr lang="zh-CN" altLang="en-US" sz="2200" b="0" dirty="0"/>
              <a:t>。</a:t>
            </a:r>
            <a:endParaRPr lang="en-US" altLang="zh-CN" sz="2200" b="0" dirty="0"/>
          </a:p>
          <a:p>
            <a:pPr algn="just"/>
            <a:r>
              <a:rPr lang="en-US" altLang="zh-CN" sz="2200" b="0" dirty="0"/>
              <a:t>        A</a:t>
            </a:r>
            <a:r>
              <a:rPr lang="zh-CN" altLang="en-US" sz="2200" b="0" dirty="0"/>
              <a:t>公司由于</a:t>
            </a:r>
            <a:r>
              <a:rPr lang="zh-CN" altLang="en-US" sz="2200" b="0" dirty="0">
                <a:solidFill>
                  <a:srgbClr val="FF0000"/>
                </a:solidFill>
              </a:rPr>
              <a:t>不存在</a:t>
            </a:r>
            <a:r>
              <a:rPr lang="zh-CN" altLang="en-US" sz="2200" b="0" dirty="0"/>
              <a:t>有固定资本成本的资本，</a:t>
            </a:r>
            <a:r>
              <a:rPr lang="zh-CN" altLang="en-US" sz="2200" b="0" dirty="0">
                <a:solidFill>
                  <a:srgbClr val="FF0000"/>
                </a:solidFill>
              </a:rPr>
              <a:t>没有财务杠杆效应</a:t>
            </a:r>
            <a:r>
              <a:rPr lang="en-US" altLang="zh-CN" sz="2200" b="0" dirty="0"/>
              <a:t>; </a:t>
            </a:r>
          </a:p>
          <a:p>
            <a:pPr algn="just"/>
            <a:r>
              <a:rPr lang="en-US" altLang="zh-CN" sz="2200" b="0" dirty="0"/>
              <a:t>        B</a:t>
            </a:r>
            <a:r>
              <a:rPr lang="zh-CN" altLang="en-US" sz="2200" b="0" dirty="0"/>
              <a:t>公司</a:t>
            </a:r>
            <a:r>
              <a:rPr lang="zh-CN" altLang="en-US" sz="2200" b="0" dirty="0">
                <a:solidFill>
                  <a:srgbClr val="FF0000"/>
                </a:solidFill>
              </a:rPr>
              <a:t>存在债务资本</a:t>
            </a:r>
            <a:r>
              <a:rPr lang="zh-CN" altLang="en-US" sz="2200" b="0" dirty="0"/>
              <a:t>，其普通股收益度是息税前利润增长幅度的</a:t>
            </a:r>
            <a:r>
              <a:rPr lang="en-US" altLang="zh-CN" sz="2200" b="0" dirty="0">
                <a:solidFill>
                  <a:srgbClr val="FF0000"/>
                </a:solidFill>
              </a:rPr>
              <a:t>1.18</a:t>
            </a:r>
            <a:r>
              <a:rPr lang="zh-CN" altLang="en-US" sz="2200" b="0" dirty="0">
                <a:solidFill>
                  <a:srgbClr val="FF0000"/>
                </a:solidFill>
              </a:rPr>
              <a:t>倍</a:t>
            </a:r>
            <a:r>
              <a:rPr lang="en-US" altLang="zh-CN" sz="2200" b="0" dirty="0"/>
              <a:t>; </a:t>
            </a:r>
          </a:p>
          <a:p>
            <a:pPr algn="just"/>
            <a:r>
              <a:rPr lang="en-US" altLang="zh-CN" sz="2200" b="0" dirty="0"/>
              <a:t>       C</a:t>
            </a:r>
            <a:r>
              <a:rPr lang="zh-CN" altLang="en-US" sz="2200" b="0" dirty="0"/>
              <a:t>公司不仅存在债务资本，而且</a:t>
            </a:r>
            <a:r>
              <a:rPr lang="zh-CN" altLang="en-US" sz="2200" b="0" dirty="0">
                <a:solidFill>
                  <a:srgbClr val="FF0000"/>
                </a:solidFill>
              </a:rPr>
              <a:t>债务资本的比重比</a:t>
            </a:r>
            <a:r>
              <a:rPr lang="en-US" altLang="zh-CN" sz="2200" b="0" dirty="0">
                <a:solidFill>
                  <a:srgbClr val="FF0000"/>
                </a:solidFill>
              </a:rPr>
              <a:t>B</a:t>
            </a:r>
            <a:r>
              <a:rPr lang="zh-CN" altLang="en-US" sz="2200" b="0" dirty="0">
                <a:solidFill>
                  <a:srgbClr val="FF0000"/>
                </a:solidFill>
              </a:rPr>
              <a:t>公司高</a:t>
            </a:r>
            <a:r>
              <a:rPr lang="zh-CN" altLang="en-US" sz="2200" b="0" dirty="0"/>
              <a:t>，其普通股收益增长幅度是息税前利润增长幅度的</a:t>
            </a:r>
            <a:r>
              <a:rPr lang="en-US" altLang="zh-CN" sz="2200" b="0" dirty="0">
                <a:solidFill>
                  <a:srgbClr val="FF0000"/>
                </a:solidFill>
              </a:rPr>
              <a:t>1.37</a:t>
            </a:r>
            <a:r>
              <a:rPr lang="zh-CN" altLang="en-US" sz="2200" b="0" dirty="0">
                <a:solidFill>
                  <a:srgbClr val="FF0000"/>
                </a:solidFill>
              </a:rPr>
              <a:t>倍</a:t>
            </a:r>
            <a:r>
              <a:rPr lang="zh-CN" altLang="en-US" sz="2200" b="0" dirty="0"/>
              <a:t>。</a:t>
            </a:r>
            <a:endParaRPr lang="en-US" altLang="zh-CN" sz="2200" b="0" dirty="0"/>
          </a:p>
        </p:txBody>
      </p:sp>
    </p:spTree>
    <p:extLst>
      <p:ext uri="{BB962C8B-B14F-4D97-AF65-F5344CB8AC3E}">
        <p14:creationId xmlns:p14="http://schemas.microsoft.com/office/powerpoint/2010/main" val="118783261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3184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1844"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xfrm>
            <a:off x="1907704" y="195486"/>
            <a:ext cx="6373813" cy="602456"/>
          </a:xfrm>
        </p:spPr>
        <p:txBody>
          <a:bodyPr/>
          <a:lstStyle/>
          <a:p>
            <a:pPr eaLnBrk="1" hangingPunct="1"/>
            <a:r>
              <a:rPr lang="zh-CN" altLang="en-US" dirty="0">
                <a:latin typeface="隶书" pitchFamily="49" charset="-122"/>
              </a:rPr>
              <a:t>三、总杠杆效应</a:t>
            </a:r>
          </a:p>
        </p:txBody>
      </p:sp>
      <p:sp>
        <p:nvSpPr>
          <p:cNvPr id="931843" name="Rectangle 3"/>
          <p:cNvSpPr>
            <a:spLocks noGrp="1" noChangeArrowheads="1"/>
          </p:cNvSpPr>
          <p:nvPr>
            <p:ph type="body" idx="1"/>
          </p:nvPr>
        </p:nvSpPr>
        <p:spPr>
          <a:xfrm>
            <a:off x="147935" y="951310"/>
            <a:ext cx="7878762" cy="432197"/>
          </a:xfrm>
        </p:spPr>
        <p:txBody>
          <a:bodyPr/>
          <a:lstStyle/>
          <a:p>
            <a:pPr eaLnBrk="1" hangingPunct="1">
              <a:spcBef>
                <a:spcPct val="0"/>
              </a:spcBef>
              <a:spcAft>
                <a:spcPct val="0"/>
              </a:spcAft>
            </a:pPr>
            <a:r>
              <a:rPr lang="zh-CN" altLang="en-US" dirty="0">
                <a:solidFill>
                  <a:srgbClr val="0000FF"/>
                </a:solidFill>
                <a:latin typeface="+mj-lt"/>
                <a:ea typeface="+mj-ea"/>
                <a:cs typeface="+mj-cs"/>
              </a:rPr>
              <a:t>（一）总杠杆</a:t>
            </a:r>
          </a:p>
        </p:txBody>
      </p:sp>
      <p:sp>
        <p:nvSpPr>
          <p:cNvPr id="931844" name="Rectangle 4"/>
          <p:cNvSpPr>
            <a:spLocks noChangeArrowheads="1"/>
          </p:cNvSpPr>
          <p:nvPr/>
        </p:nvSpPr>
        <p:spPr bwMode="auto">
          <a:xfrm>
            <a:off x="251520" y="1779662"/>
            <a:ext cx="8487675"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algn="just"/>
            <a:r>
              <a:rPr lang="zh-CN" altLang="en-US" b="0" dirty="0"/>
              <a:t>        经营杠杆和财务杠杆可以独自发挥作用，也可以综合发挥作用，总杠杆是用来反映二者之间共同作用结果的，即</a:t>
            </a:r>
            <a:r>
              <a:rPr lang="zh-CN" altLang="en-US" dirty="0">
                <a:solidFill>
                  <a:srgbClr val="7030A0"/>
                </a:solidFill>
              </a:rPr>
              <a:t>每股收益与产销业务量之间的变动关系</a:t>
            </a:r>
            <a:r>
              <a:rPr lang="zh-CN" altLang="en-US" b="0" dirty="0"/>
              <a:t>。</a:t>
            </a:r>
            <a:endParaRPr lang="en-US" altLang="zh-CN" b="0" dirty="0"/>
          </a:p>
          <a:p>
            <a:pPr algn="just"/>
            <a:r>
              <a:rPr lang="zh-CN" altLang="en-US" dirty="0">
                <a:solidFill>
                  <a:srgbClr val="FF0000"/>
                </a:solidFill>
              </a:rPr>
              <a:t>       总杠杆</a:t>
            </a:r>
            <a:r>
              <a:rPr lang="zh-CN" altLang="en-US" b="0" dirty="0"/>
              <a:t>，是指由于</a:t>
            </a:r>
            <a:r>
              <a:rPr lang="zh-CN" altLang="en-US" b="0" dirty="0">
                <a:solidFill>
                  <a:srgbClr val="FF0000"/>
                </a:solidFill>
              </a:rPr>
              <a:t>固定经营成本</a:t>
            </a:r>
            <a:r>
              <a:rPr lang="zh-CN" altLang="en-US" b="0" dirty="0"/>
              <a:t>和</a:t>
            </a:r>
            <a:r>
              <a:rPr lang="zh-CN" altLang="en-US" b="0" dirty="0">
                <a:solidFill>
                  <a:srgbClr val="FF0000"/>
                </a:solidFill>
              </a:rPr>
              <a:t>固定资本成本</a:t>
            </a:r>
            <a:r>
              <a:rPr lang="zh-CN" altLang="en-US" b="0" dirty="0"/>
              <a:t>的存在，导致普通股每股收益变动率大于产销业务量的变动率的现象。 </a:t>
            </a:r>
            <a:endParaRPr lang="zh-CN" altLang="zh-CN" b="0" dirty="0"/>
          </a:p>
        </p:txBody>
      </p:sp>
    </p:spTree>
    <p:extLst>
      <p:ext uri="{BB962C8B-B14F-4D97-AF65-F5344CB8AC3E}">
        <p14:creationId xmlns:p14="http://schemas.microsoft.com/office/powerpoint/2010/main" val="214376997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931843">
                                            <p:txEl>
                                              <p:pRg st="0" end="0"/>
                                            </p:txEl>
                                          </p:spTgt>
                                        </p:tgtEl>
                                        <p:attrNameLst>
                                          <p:attrName>style.visibility</p:attrName>
                                        </p:attrNameLst>
                                      </p:cBhvr>
                                      <p:to>
                                        <p:strVal val="visible"/>
                                      </p:to>
                                    </p:set>
                                    <p:animEffect transition="in" filter="wipe(left)">
                                      <p:cBhvr>
                                        <p:cTn id="7" dur="1000"/>
                                        <p:tgtEl>
                                          <p:spTgt spid="93184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93184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1843" grpId="0" build="p"/>
      <p:bldP spid="93184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7171" name="Rectangle 3"/>
              <p:cNvSpPr>
                <a:spLocks noGrp="1" noChangeArrowheads="1"/>
              </p:cNvSpPr>
              <p:nvPr>
                <p:ph type="body" idx="1"/>
              </p:nvPr>
            </p:nvSpPr>
            <p:spPr>
              <a:xfrm>
                <a:off x="323528" y="789007"/>
                <a:ext cx="8640960" cy="4227934"/>
              </a:xfrm>
            </p:spPr>
            <p:txBody>
              <a:bodyPr/>
              <a:lstStyle/>
              <a:p>
                <a:pPr eaLnBrk="1" hangingPunct="1"/>
                <a:r>
                  <a:rPr lang="en-US" altLang="zh-CN" sz="2400" dirty="0" smtClean="0">
                    <a:solidFill>
                      <a:srgbClr val="FF0000"/>
                    </a:solidFill>
                    <a:latin typeface="黑体" panose="02010609060101010101" pitchFamily="49" charset="-122"/>
                    <a:ea typeface="黑体" panose="02010609060101010101" pitchFamily="49" charset="-122"/>
                  </a:rPr>
                  <a:t>1.</a:t>
                </a:r>
                <a:r>
                  <a:rPr lang="zh-CN" altLang="en-US" sz="2400" dirty="0" smtClean="0">
                    <a:solidFill>
                      <a:srgbClr val="FF0000"/>
                    </a:solidFill>
                    <a:latin typeface="黑体" panose="02010609060101010101" pitchFamily="49" charset="-122"/>
                    <a:ea typeface="黑体" panose="02010609060101010101" pitchFamily="49" charset="-122"/>
                  </a:rPr>
                  <a:t>长期借款</a:t>
                </a:r>
                <a:r>
                  <a:rPr lang="zh-CN" altLang="en-US" sz="2400" dirty="0">
                    <a:solidFill>
                      <a:srgbClr val="FF0000"/>
                    </a:solidFill>
                    <a:latin typeface="黑体" panose="02010609060101010101" pitchFamily="49" charset="-122"/>
                    <a:ea typeface="黑体" panose="02010609060101010101" pitchFamily="49" charset="-122"/>
                  </a:rPr>
                  <a:t>的资本成本率</a:t>
                </a:r>
                <a:endParaRPr lang="en-US" altLang="zh-CN" sz="2400" dirty="0">
                  <a:solidFill>
                    <a:srgbClr val="FF0000"/>
                  </a:solidFill>
                  <a:latin typeface="黑体" panose="02010609060101010101" pitchFamily="49" charset="-122"/>
                  <a:ea typeface="黑体" panose="02010609060101010101" pitchFamily="49" charset="-122"/>
                </a:endParaRPr>
              </a:p>
              <a:p>
                <a:pPr algn="just">
                  <a:lnSpc>
                    <a:spcPct val="100000"/>
                  </a:lnSpc>
                  <a:spcBef>
                    <a:spcPts val="100"/>
                  </a:spcBef>
                  <a:spcAft>
                    <a:spcPts val="100"/>
                  </a:spcAft>
                </a:pPr>
                <a:r>
                  <a:rPr lang="zh-CN" altLang="en-US" sz="2000" b="0" dirty="0" smtClean="0">
                    <a:latin typeface="黑体" panose="02010609060101010101" pitchFamily="49" charset="-122"/>
                    <a:ea typeface="黑体" panose="02010609060101010101" pitchFamily="49" charset="-122"/>
                  </a:rPr>
                  <a:t>长期</a:t>
                </a:r>
                <a:r>
                  <a:rPr lang="zh-CN" altLang="zh-CN" sz="2000" b="0" dirty="0" smtClean="0">
                    <a:latin typeface="黑体" panose="02010609060101010101" pitchFamily="49" charset="-122"/>
                    <a:ea typeface="黑体" panose="02010609060101010101" pitchFamily="49" charset="-122"/>
                  </a:rPr>
                  <a:t>借款</a:t>
                </a:r>
                <a:r>
                  <a:rPr lang="zh-CN" altLang="zh-CN" sz="2000" b="0" dirty="0">
                    <a:latin typeface="黑体" panose="02010609060101010101" pitchFamily="49" charset="-122"/>
                    <a:ea typeface="黑体" panose="02010609060101010101" pitchFamily="49" charset="-122"/>
                  </a:rPr>
                  <a:t>资本成本包括</a:t>
                </a:r>
                <a:r>
                  <a:rPr lang="zh-CN" altLang="zh-CN" sz="2000" b="0" dirty="0">
                    <a:solidFill>
                      <a:srgbClr val="7030A0"/>
                    </a:solidFill>
                    <a:latin typeface="黑体" panose="02010609060101010101" pitchFamily="49" charset="-122"/>
                    <a:ea typeface="黑体" panose="02010609060101010101" pitchFamily="49" charset="-122"/>
                  </a:rPr>
                  <a:t>借款利息</a:t>
                </a:r>
                <a:r>
                  <a:rPr lang="zh-CN" altLang="zh-CN" sz="2000" b="0" dirty="0">
                    <a:latin typeface="黑体" panose="02010609060101010101" pitchFamily="49" charset="-122"/>
                    <a:ea typeface="黑体" panose="02010609060101010101" pitchFamily="49" charset="-122"/>
                  </a:rPr>
                  <a:t>和</a:t>
                </a:r>
                <a:r>
                  <a:rPr lang="zh-CN" altLang="zh-CN" sz="2000" b="0" dirty="0">
                    <a:solidFill>
                      <a:srgbClr val="7030A0"/>
                    </a:solidFill>
                    <a:latin typeface="黑体" panose="02010609060101010101" pitchFamily="49" charset="-122"/>
                    <a:ea typeface="黑体" panose="02010609060101010101" pitchFamily="49" charset="-122"/>
                  </a:rPr>
                  <a:t>借款手续费用</a:t>
                </a:r>
                <a:r>
                  <a:rPr lang="zh-CN" altLang="zh-CN" sz="2000" b="0" dirty="0">
                    <a:latin typeface="黑体" panose="02010609060101010101" pitchFamily="49" charset="-122"/>
                    <a:ea typeface="黑体" panose="02010609060101010101" pitchFamily="49" charset="-122"/>
                  </a:rPr>
                  <a:t>，手续费用是筹资费用的具体表现。</a:t>
                </a:r>
                <a:r>
                  <a:rPr lang="zh-CN" altLang="zh-CN" sz="2000" b="0" dirty="0">
                    <a:solidFill>
                      <a:srgbClr val="FF0000"/>
                    </a:solidFill>
                    <a:latin typeface="黑体" panose="02010609060101010101" pitchFamily="49" charset="-122"/>
                    <a:ea typeface="黑体" panose="02010609060101010101" pitchFamily="49" charset="-122"/>
                  </a:rPr>
                  <a:t>利息费用在税前支付，可以起抵税作用，一般计算税后资本成本率</a:t>
                </a:r>
                <a:r>
                  <a:rPr lang="zh-CN" altLang="zh-CN" sz="2000" b="0" dirty="0">
                    <a:latin typeface="黑体" panose="02010609060101010101" pitchFamily="49" charset="-122"/>
                    <a:ea typeface="黑体" panose="02010609060101010101" pitchFamily="49" charset="-122"/>
                  </a:rPr>
                  <a:t>，以便与权益资本成本率具有可比性。银行借款的资本成本率按一般模式计算为</a:t>
                </a:r>
                <a:r>
                  <a:rPr lang="en-US" altLang="zh-CN" sz="2000" b="0" dirty="0">
                    <a:latin typeface="黑体" panose="02010609060101010101" pitchFamily="49" charset="-122"/>
                    <a:ea typeface="黑体" panose="02010609060101010101" pitchFamily="49" charset="-122"/>
                  </a:rPr>
                  <a:t>:</a:t>
                </a:r>
                <a:endParaRPr lang="zh-CN" altLang="zh-CN" sz="2000" b="0" dirty="0">
                  <a:latin typeface="黑体" panose="02010609060101010101" pitchFamily="49" charset="-122"/>
                  <a:ea typeface="黑体" panose="02010609060101010101" pitchFamily="49" charset="-122"/>
                </a:endParaRPr>
              </a:p>
              <a:p>
                <a:pPr indent="304800" algn="ctr">
                  <a:spcAft>
                    <a:spcPts val="0"/>
                  </a:spcAft>
                </a:pPr>
                <a14:m>
                  <m:oMath xmlns:m="http://schemas.openxmlformats.org/officeDocument/2006/math">
                    <m:sSub>
                      <m:sSubPr>
                        <m:ctrlPr>
                          <a:rPr lang="zh-CN" altLang="zh-CN" sz="2000" i="1" kern="100">
                            <a:latin typeface="Cambria Math" panose="02040503050406030204" pitchFamily="18" charset="0"/>
                            <a:ea typeface="Cambria Math" panose="02040503050406030204" pitchFamily="18" charset="0"/>
                            <a:cs typeface="Times New Roman" panose="02020603050405020304" pitchFamily="18" charset="0"/>
                          </a:rPr>
                        </m:ctrlPr>
                      </m:sSubPr>
                      <m:e>
                        <m:r>
                          <m:rPr>
                            <m:sty m:val="p"/>
                          </m:rPr>
                          <a:rPr lang="en-US" altLang="zh-CN" sz="2000" kern="100">
                            <a:effectLst/>
                            <a:latin typeface="Cambria Math" panose="02040503050406030204" pitchFamily="18" charset="0"/>
                            <a:ea typeface="宋体" panose="02010600030101010101" pitchFamily="2" charset="-122"/>
                            <a:cs typeface="Times New Roman" panose="02020603050405020304" pitchFamily="18" charset="0"/>
                          </a:rPr>
                          <m:t>K</m:t>
                        </m:r>
                      </m:e>
                      <m:sub>
                        <m:r>
                          <m:rPr>
                            <m:sty m:val="p"/>
                          </m:rPr>
                          <a:rPr lang="en-US" altLang="zh-CN" sz="2000" kern="100">
                            <a:effectLst/>
                            <a:latin typeface="Cambria Math" panose="02040503050406030204" pitchFamily="18" charset="0"/>
                            <a:ea typeface="宋体" panose="02010600030101010101" pitchFamily="2" charset="-122"/>
                            <a:cs typeface="Times New Roman" panose="02020603050405020304" pitchFamily="18" charset="0"/>
                          </a:rPr>
                          <m:t>L</m:t>
                        </m:r>
                      </m:sub>
                    </m:sSub>
                  </m:oMath>
                </a14:m>
                <a:r>
                  <a:rPr lang="zh-CN" altLang="zh-CN" sz="2000" kern="100" dirty="0">
                    <a:effectLst/>
                    <a:latin typeface="Times New Roman" panose="02020603050405020304" pitchFamily="18" charset="0"/>
                    <a:ea typeface="宋体" panose="02010600030101010101" pitchFamily="2" charset="-122"/>
                    <a:cs typeface="Times New Roman" panose="02020603050405020304" pitchFamily="18" charset="0"/>
                  </a:rPr>
                  <a:t>＝</a:t>
                </a:r>
                <a14:m>
                  <m:oMath xmlns:m="http://schemas.openxmlformats.org/officeDocument/2006/math">
                    <m:f>
                      <m:fPr>
                        <m:ctrlPr>
                          <a:rPr lang="zh-CN" altLang="zh-CN" sz="2000" i="1" kern="100">
                            <a:effectLst/>
                            <a:latin typeface="Cambria Math" panose="02040503050406030204" pitchFamily="18" charset="0"/>
                            <a:ea typeface="Cambria Math" panose="02040503050406030204" pitchFamily="18" charset="0"/>
                            <a:cs typeface="Times New Roman" panose="02020603050405020304" pitchFamily="18" charset="0"/>
                          </a:rPr>
                        </m:ctrlPr>
                      </m:fPr>
                      <m:num>
                        <m:r>
                          <m:rPr>
                            <m:sty m:val="p"/>
                          </m:rPr>
                          <a:rPr lang="en-US" altLang="zh-CN" sz="2000" kern="100">
                            <a:effectLst/>
                            <a:latin typeface="Cambria Math" panose="02040503050406030204" pitchFamily="18" charset="0"/>
                            <a:ea typeface="宋体" panose="02010600030101010101" pitchFamily="2" charset="-122"/>
                            <a:cs typeface="Times New Roman" panose="02020603050405020304" pitchFamily="18" charset="0"/>
                          </a:rPr>
                          <m:t>L</m:t>
                        </m:r>
                        <m:r>
                          <a:rPr lang="en-US" altLang="zh-CN" sz="2000" kern="100">
                            <a:effectLst/>
                            <a:latin typeface="Cambria Math" panose="02040503050406030204" pitchFamily="18" charset="0"/>
                            <a:ea typeface="宋体" panose="02010600030101010101" pitchFamily="2" charset="-122"/>
                            <a:cs typeface="Times New Roman" panose="02020603050405020304" pitchFamily="18" charset="0"/>
                          </a:rPr>
                          <m:t>×</m:t>
                        </m:r>
                        <m:sSub>
                          <m:sSubPr>
                            <m:ctrlPr>
                              <a:rPr lang="zh-CN" altLang="zh-CN" sz="2000" i="1" kern="100">
                                <a:effectLst/>
                                <a:latin typeface="Cambria Math" panose="02040503050406030204" pitchFamily="18" charset="0"/>
                                <a:ea typeface="Cambria Math" panose="02040503050406030204" pitchFamily="18" charset="0"/>
                                <a:cs typeface="Times New Roman" panose="02020603050405020304" pitchFamily="18" charset="0"/>
                              </a:rPr>
                            </m:ctrlPr>
                          </m:sSubPr>
                          <m:e>
                            <m:r>
                              <m:rPr>
                                <m:sty m:val="p"/>
                              </m:rPr>
                              <a:rPr lang="en-US" altLang="zh-CN" sz="2000" kern="100">
                                <a:effectLst/>
                                <a:latin typeface="Cambria Math" panose="02040503050406030204" pitchFamily="18" charset="0"/>
                                <a:ea typeface="宋体" panose="02010600030101010101" pitchFamily="2" charset="-122"/>
                                <a:cs typeface="Times New Roman" panose="02020603050405020304" pitchFamily="18" charset="0"/>
                              </a:rPr>
                              <m:t>I</m:t>
                            </m:r>
                          </m:e>
                          <m:sub>
                            <m:r>
                              <m:rPr>
                                <m:sty m:val="p"/>
                              </m:rPr>
                              <a:rPr lang="en-US" altLang="zh-CN" sz="2000" kern="100">
                                <a:effectLst/>
                                <a:latin typeface="Cambria Math" panose="02040503050406030204" pitchFamily="18" charset="0"/>
                                <a:ea typeface="宋体" panose="02010600030101010101" pitchFamily="2" charset="-122"/>
                                <a:cs typeface="Times New Roman" panose="02020603050405020304" pitchFamily="18" charset="0"/>
                              </a:rPr>
                              <m:t>L</m:t>
                            </m:r>
                          </m:sub>
                        </m:sSub>
                        <m:r>
                          <a:rPr lang="en-US" altLang="zh-CN" sz="2000" kern="100">
                            <a:effectLst/>
                            <a:latin typeface="Cambria Math" panose="02040503050406030204" pitchFamily="18" charset="0"/>
                            <a:ea typeface="宋体" panose="02010600030101010101" pitchFamily="2" charset="-122"/>
                            <a:cs typeface="Times New Roman" panose="02020603050405020304" pitchFamily="18" charset="0"/>
                          </a:rPr>
                          <m:t>×(1</m:t>
                        </m:r>
                        <m:r>
                          <a:rPr lang="en-US" altLang="zh-CN" sz="2000" i="1" kern="100">
                            <a:effectLst/>
                            <a:latin typeface="Cambria Math" panose="02040503050406030204" pitchFamily="18" charset="0"/>
                            <a:ea typeface="宋体" panose="02010600030101010101" pitchFamily="2" charset="-122"/>
                            <a:cs typeface="Times New Roman" panose="02020603050405020304" pitchFamily="18" charset="0"/>
                          </a:rPr>
                          <m:t>−</m:t>
                        </m:r>
                        <m:r>
                          <m:rPr>
                            <m:sty m:val="p"/>
                          </m:rPr>
                          <a:rPr lang="en-US" altLang="zh-CN" sz="2000" kern="100">
                            <a:effectLst/>
                            <a:latin typeface="Cambria Math" panose="02040503050406030204" pitchFamily="18" charset="0"/>
                            <a:ea typeface="宋体" panose="02010600030101010101" pitchFamily="2" charset="-122"/>
                            <a:cs typeface="Times New Roman" panose="02020603050405020304" pitchFamily="18" charset="0"/>
                          </a:rPr>
                          <m:t>T</m:t>
                        </m:r>
                        <m:r>
                          <a:rPr lang="en-US" altLang="zh-CN" sz="2000" kern="100">
                            <a:effectLst/>
                            <a:latin typeface="Cambria Math" panose="02040503050406030204" pitchFamily="18" charset="0"/>
                            <a:ea typeface="宋体" panose="02010600030101010101" pitchFamily="2" charset="-122"/>
                            <a:cs typeface="Times New Roman" panose="02020603050405020304" pitchFamily="18" charset="0"/>
                          </a:rPr>
                          <m:t>)</m:t>
                        </m:r>
                      </m:num>
                      <m:den>
                        <m:r>
                          <m:rPr>
                            <m:sty m:val="p"/>
                          </m:rPr>
                          <a:rPr lang="en-US" altLang="zh-CN" sz="2000" kern="100">
                            <a:effectLst/>
                            <a:latin typeface="Cambria Math" panose="02040503050406030204" pitchFamily="18" charset="0"/>
                            <a:ea typeface="宋体" panose="02010600030101010101" pitchFamily="2" charset="-122"/>
                            <a:cs typeface="Times New Roman" panose="02020603050405020304" pitchFamily="18" charset="0"/>
                          </a:rPr>
                          <m:t>L</m:t>
                        </m:r>
                        <m:r>
                          <a:rPr lang="en-US" altLang="zh-CN" sz="2000" kern="100">
                            <a:effectLst/>
                            <a:latin typeface="Cambria Math" panose="02040503050406030204" pitchFamily="18" charset="0"/>
                            <a:ea typeface="宋体" panose="02010600030101010101" pitchFamily="2" charset="-122"/>
                            <a:cs typeface="Times New Roman" panose="02020603050405020304" pitchFamily="18" charset="0"/>
                          </a:rPr>
                          <m:t>×(1</m:t>
                        </m:r>
                        <m:r>
                          <a:rPr lang="en-US" altLang="zh-CN" sz="2000" i="1" kern="100">
                            <a:effectLst/>
                            <a:latin typeface="Cambria Math" panose="02040503050406030204" pitchFamily="18" charset="0"/>
                            <a:ea typeface="宋体" panose="02010600030101010101" pitchFamily="2" charset="-122"/>
                            <a:cs typeface="Times New Roman" panose="02020603050405020304" pitchFamily="18" charset="0"/>
                          </a:rPr>
                          <m:t>−</m:t>
                        </m:r>
                        <m:sSub>
                          <m:sSubPr>
                            <m:ctrlPr>
                              <a:rPr lang="zh-CN" altLang="zh-CN" sz="2000" i="1" kern="100">
                                <a:effectLst/>
                                <a:latin typeface="Cambria Math" panose="02040503050406030204" pitchFamily="18" charset="0"/>
                                <a:ea typeface="Cambria Math" panose="02040503050406030204" pitchFamily="18" charset="0"/>
                                <a:cs typeface="Times New Roman" panose="02020603050405020304" pitchFamily="18" charset="0"/>
                              </a:rPr>
                            </m:ctrlPr>
                          </m:sSubPr>
                          <m:e>
                            <m:r>
                              <m:rPr>
                                <m:sty m:val="p"/>
                              </m:rPr>
                              <a:rPr lang="en-US" altLang="zh-CN" sz="2000" kern="100">
                                <a:effectLst/>
                                <a:latin typeface="Cambria Math" panose="02040503050406030204" pitchFamily="18" charset="0"/>
                                <a:ea typeface="宋体" panose="02010600030101010101" pitchFamily="2" charset="-122"/>
                                <a:cs typeface="Times New Roman" panose="02020603050405020304" pitchFamily="18" charset="0"/>
                              </a:rPr>
                              <m:t>F</m:t>
                            </m:r>
                          </m:e>
                          <m:sub>
                            <m:r>
                              <m:rPr>
                                <m:sty m:val="p"/>
                              </m:rPr>
                              <a:rPr lang="en-US" altLang="zh-CN" sz="2000" kern="100">
                                <a:effectLst/>
                                <a:latin typeface="Cambria Math" panose="02040503050406030204" pitchFamily="18" charset="0"/>
                                <a:ea typeface="宋体" panose="02010600030101010101" pitchFamily="2" charset="-122"/>
                                <a:cs typeface="Times New Roman" panose="02020603050405020304" pitchFamily="18" charset="0"/>
                              </a:rPr>
                              <m:t>L</m:t>
                            </m:r>
                          </m:sub>
                        </m:sSub>
                        <m:r>
                          <a:rPr lang="en-US" altLang="zh-CN" sz="2000" kern="100">
                            <a:effectLst/>
                            <a:latin typeface="Cambria Math" panose="02040503050406030204" pitchFamily="18" charset="0"/>
                            <a:ea typeface="宋体" panose="02010600030101010101" pitchFamily="2" charset="-122"/>
                            <a:cs typeface="Times New Roman" panose="02020603050405020304" pitchFamily="18" charset="0"/>
                          </a:rPr>
                          <m:t>)</m:t>
                        </m:r>
                      </m:den>
                    </m:f>
                  </m:oMath>
                </a14:m>
                <a:r>
                  <a:rPr lang="en-US" altLang="zh-CN" sz="2000" kern="100" dirty="0">
                    <a:effectLst/>
                    <a:latin typeface="Times New Roman" panose="02020603050405020304" pitchFamily="18" charset="0"/>
                    <a:ea typeface="宋体" panose="02010600030101010101" pitchFamily="2" charset="-122"/>
                    <a:cs typeface="Times New Roman" panose="02020603050405020304" pitchFamily="18" charset="0"/>
                  </a:rPr>
                  <a:t>×100%</a:t>
                </a:r>
                <a:r>
                  <a:rPr lang="zh-CN" altLang="zh-CN" sz="2000" kern="100" dirty="0">
                    <a:effectLst/>
                    <a:latin typeface="Times New Roman" panose="02020603050405020304" pitchFamily="18" charset="0"/>
                    <a:ea typeface="宋体" panose="02010600030101010101" pitchFamily="2" charset="-122"/>
                    <a:cs typeface="Times New Roman" panose="02020603050405020304" pitchFamily="18" charset="0"/>
                  </a:rPr>
                  <a:t>＝</a:t>
                </a:r>
                <a14:m>
                  <m:oMath xmlns:m="http://schemas.openxmlformats.org/officeDocument/2006/math">
                    <m:f>
                      <m:fPr>
                        <m:ctrlPr>
                          <a:rPr lang="zh-CN" altLang="zh-CN" sz="2000" i="1" kern="100">
                            <a:effectLst/>
                            <a:latin typeface="Cambria Math" panose="02040503050406030204" pitchFamily="18" charset="0"/>
                            <a:ea typeface="Cambria Math" panose="02040503050406030204" pitchFamily="18" charset="0"/>
                            <a:cs typeface="Times New Roman" panose="02020603050405020304" pitchFamily="18" charset="0"/>
                          </a:rPr>
                        </m:ctrlPr>
                      </m:fPr>
                      <m:num>
                        <m:sSub>
                          <m:sSubPr>
                            <m:ctrlPr>
                              <a:rPr lang="zh-CN" altLang="zh-CN" sz="2000" i="1" kern="100">
                                <a:effectLst/>
                                <a:latin typeface="Cambria Math" panose="02040503050406030204" pitchFamily="18" charset="0"/>
                                <a:ea typeface="Cambria Math" panose="02040503050406030204" pitchFamily="18" charset="0"/>
                                <a:cs typeface="Times New Roman" panose="02020603050405020304" pitchFamily="18" charset="0"/>
                              </a:rPr>
                            </m:ctrlPr>
                          </m:sSubPr>
                          <m:e>
                            <m:r>
                              <m:rPr>
                                <m:sty m:val="p"/>
                              </m:rPr>
                              <a:rPr lang="en-US" altLang="zh-CN" sz="2000" kern="100">
                                <a:effectLst/>
                                <a:latin typeface="Cambria Math" panose="02040503050406030204" pitchFamily="18" charset="0"/>
                                <a:ea typeface="宋体" panose="02010600030101010101" pitchFamily="2" charset="-122"/>
                                <a:cs typeface="Times New Roman" panose="02020603050405020304" pitchFamily="18" charset="0"/>
                              </a:rPr>
                              <m:t>I</m:t>
                            </m:r>
                          </m:e>
                          <m:sub>
                            <m:r>
                              <m:rPr>
                                <m:sty m:val="p"/>
                              </m:rPr>
                              <a:rPr lang="en-US" altLang="zh-CN" sz="2000" kern="100">
                                <a:effectLst/>
                                <a:latin typeface="Cambria Math" panose="02040503050406030204" pitchFamily="18" charset="0"/>
                                <a:ea typeface="宋体" panose="02010600030101010101" pitchFamily="2" charset="-122"/>
                                <a:cs typeface="Times New Roman" panose="02020603050405020304" pitchFamily="18" charset="0"/>
                              </a:rPr>
                              <m:t>L</m:t>
                            </m:r>
                          </m:sub>
                        </m:sSub>
                        <m:r>
                          <a:rPr lang="en-US" altLang="zh-CN" sz="2000" kern="100">
                            <a:effectLst/>
                            <a:latin typeface="Cambria Math" panose="02040503050406030204" pitchFamily="18" charset="0"/>
                            <a:ea typeface="宋体" panose="02010600030101010101" pitchFamily="2" charset="-122"/>
                            <a:cs typeface="Times New Roman" panose="02020603050405020304" pitchFamily="18" charset="0"/>
                          </a:rPr>
                          <m:t>×(1</m:t>
                        </m:r>
                        <m:r>
                          <a:rPr lang="en-US" altLang="zh-CN" sz="2000" i="1" kern="100">
                            <a:effectLst/>
                            <a:latin typeface="Cambria Math" panose="02040503050406030204" pitchFamily="18" charset="0"/>
                            <a:ea typeface="宋体" panose="02010600030101010101" pitchFamily="2" charset="-122"/>
                            <a:cs typeface="Times New Roman" panose="02020603050405020304" pitchFamily="18" charset="0"/>
                          </a:rPr>
                          <m:t>−</m:t>
                        </m:r>
                        <m:r>
                          <m:rPr>
                            <m:sty m:val="p"/>
                          </m:rPr>
                          <a:rPr lang="en-US" altLang="zh-CN" sz="2000" kern="100">
                            <a:effectLst/>
                            <a:latin typeface="Cambria Math" panose="02040503050406030204" pitchFamily="18" charset="0"/>
                            <a:ea typeface="宋体" panose="02010600030101010101" pitchFamily="2" charset="-122"/>
                            <a:cs typeface="Times New Roman" panose="02020603050405020304" pitchFamily="18" charset="0"/>
                          </a:rPr>
                          <m:t>T</m:t>
                        </m:r>
                        <m:r>
                          <a:rPr lang="en-US" altLang="zh-CN" sz="2000" kern="100">
                            <a:effectLst/>
                            <a:latin typeface="Cambria Math" panose="02040503050406030204" pitchFamily="18" charset="0"/>
                            <a:ea typeface="宋体" panose="02010600030101010101" pitchFamily="2" charset="-122"/>
                            <a:cs typeface="Times New Roman" panose="02020603050405020304" pitchFamily="18" charset="0"/>
                          </a:rPr>
                          <m:t>)</m:t>
                        </m:r>
                      </m:num>
                      <m:den>
                        <m:r>
                          <a:rPr lang="en-US" altLang="zh-CN" sz="2000" kern="100">
                            <a:effectLst/>
                            <a:latin typeface="Cambria Math" panose="02040503050406030204" pitchFamily="18" charset="0"/>
                            <a:ea typeface="宋体" panose="02010600030101010101" pitchFamily="2" charset="-122"/>
                            <a:cs typeface="Times New Roman" panose="02020603050405020304" pitchFamily="18" charset="0"/>
                          </a:rPr>
                          <m:t>1</m:t>
                        </m:r>
                        <m:r>
                          <a:rPr lang="en-US" altLang="zh-CN" sz="2000" i="1" kern="100">
                            <a:effectLst/>
                            <a:latin typeface="Cambria Math" panose="02040503050406030204" pitchFamily="18" charset="0"/>
                            <a:ea typeface="宋体" panose="02010600030101010101" pitchFamily="2" charset="-122"/>
                            <a:cs typeface="Times New Roman" panose="02020603050405020304" pitchFamily="18" charset="0"/>
                          </a:rPr>
                          <m:t>−</m:t>
                        </m:r>
                        <m:sSub>
                          <m:sSubPr>
                            <m:ctrlPr>
                              <a:rPr lang="zh-CN" altLang="zh-CN" sz="2000" i="1" kern="100">
                                <a:effectLst/>
                                <a:latin typeface="Cambria Math" panose="02040503050406030204" pitchFamily="18" charset="0"/>
                                <a:ea typeface="Cambria Math" panose="02040503050406030204" pitchFamily="18" charset="0"/>
                                <a:cs typeface="Times New Roman" panose="02020603050405020304" pitchFamily="18" charset="0"/>
                              </a:rPr>
                            </m:ctrlPr>
                          </m:sSubPr>
                          <m:e>
                            <m:r>
                              <m:rPr>
                                <m:sty m:val="p"/>
                              </m:rPr>
                              <a:rPr lang="en-US" altLang="zh-CN" sz="2000" kern="100">
                                <a:effectLst/>
                                <a:latin typeface="Cambria Math" panose="02040503050406030204" pitchFamily="18" charset="0"/>
                                <a:ea typeface="宋体" panose="02010600030101010101" pitchFamily="2" charset="-122"/>
                                <a:cs typeface="Times New Roman" panose="02020603050405020304" pitchFamily="18" charset="0"/>
                              </a:rPr>
                              <m:t>F</m:t>
                            </m:r>
                          </m:e>
                          <m:sub>
                            <m:r>
                              <m:rPr>
                                <m:sty m:val="p"/>
                              </m:rPr>
                              <a:rPr lang="en-US" altLang="zh-CN" sz="2000" kern="100">
                                <a:effectLst/>
                                <a:latin typeface="Cambria Math" panose="02040503050406030204" pitchFamily="18" charset="0"/>
                                <a:ea typeface="宋体" panose="02010600030101010101" pitchFamily="2" charset="-122"/>
                                <a:cs typeface="Times New Roman" panose="02020603050405020304" pitchFamily="18" charset="0"/>
                              </a:rPr>
                              <m:t>L</m:t>
                            </m:r>
                          </m:sub>
                        </m:sSub>
                      </m:den>
                    </m:f>
                  </m:oMath>
                </a14:m>
                <a:r>
                  <a:rPr lang="en-US" altLang="zh-CN" sz="2000" kern="100" dirty="0">
                    <a:effectLst/>
                    <a:latin typeface="Times New Roman" panose="02020603050405020304" pitchFamily="18" charset="0"/>
                    <a:ea typeface="宋体" panose="02010600030101010101" pitchFamily="2" charset="-122"/>
                    <a:cs typeface="Times New Roman" panose="02020603050405020304" pitchFamily="18" charset="0"/>
                  </a:rPr>
                  <a:t>×100%                              </a:t>
                </a:r>
                <a:endParaRPr lang="en-US" altLang="zh-CN" sz="2000" kern="100" dirty="0" smtClean="0">
                  <a:effectLst/>
                  <a:latin typeface="Times New Roman" panose="02020603050405020304" pitchFamily="18" charset="0"/>
                  <a:ea typeface="宋体" panose="02010600030101010101" pitchFamily="2" charset="-122"/>
                  <a:cs typeface="Times New Roman" panose="02020603050405020304" pitchFamily="18" charset="0"/>
                </a:endParaRPr>
              </a:p>
              <a:p>
                <a:pPr indent="304800">
                  <a:spcAft>
                    <a:spcPts val="0"/>
                  </a:spcAft>
                </a:pPr>
                <a:r>
                  <a:rPr lang="zh-CN" altLang="zh-CN" sz="1600" kern="100" dirty="0" smtClean="0">
                    <a:effectLst/>
                    <a:latin typeface="Calibri" panose="020F0502020204030204" pitchFamily="34" charset="0"/>
                    <a:ea typeface="宋体" panose="02010600030101010101" pitchFamily="2" charset="-122"/>
                    <a:cs typeface="Times New Roman" panose="02020603050405020304" pitchFamily="18" charset="0"/>
                  </a:rPr>
                  <a:t>其中</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a:t>
                </a:r>
                <a14:m>
                  <m:oMath xmlns:m="http://schemas.openxmlformats.org/officeDocument/2006/math">
                    <m:sSub>
                      <m:sSubPr>
                        <m:ctrlPr>
                          <a:rPr lang="zh-CN" altLang="zh-CN" sz="1600" i="1" kern="100">
                            <a:effectLst/>
                            <a:latin typeface="Cambria Math" panose="02040503050406030204" pitchFamily="18" charset="0"/>
                            <a:ea typeface="Cambria Math" panose="02040503050406030204" pitchFamily="18" charset="0"/>
                            <a:cs typeface="Times New Roman" panose="02020603050405020304" pitchFamily="18" charset="0"/>
                          </a:rPr>
                        </m:ctrlPr>
                      </m:sSubPr>
                      <m:e>
                        <m:r>
                          <m:rPr>
                            <m:sty m:val="p"/>
                          </m:rPr>
                          <a:rPr lang="en-US" altLang="zh-CN" sz="1600" kern="100">
                            <a:effectLst/>
                            <a:latin typeface="Cambria Math" panose="02040503050406030204" pitchFamily="18" charset="0"/>
                            <a:ea typeface="宋体" panose="02010600030101010101" pitchFamily="2" charset="-122"/>
                            <a:cs typeface="Times New Roman" panose="02020603050405020304" pitchFamily="18" charset="0"/>
                          </a:rPr>
                          <m:t>K</m:t>
                        </m:r>
                      </m:e>
                      <m:sub>
                        <m:r>
                          <m:rPr>
                            <m:sty m:val="p"/>
                          </m:rPr>
                          <a:rPr lang="en-US" altLang="zh-CN" sz="1600" kern="100">
                            <a:effectLst/>
                            <a:latin typeface="Cambria Math" panose="02040503050406030204" pitchFamily="18" charset="0"/>
                            <a:ea typeface="宋体" panose="02010600030101010101" pitchFamily="2" charset="-122"/>
                            <a:cs typeface="Times New Roman" panose="02020603050405020304" pitchFamily="18" charset="0"/>
                          </a:rPr>
                          <m:t>L</m:t>
                        </m:r>
                      </m:sub>
                    </m:sSub>
                  </m:oMath>
                </a14:m>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表示长期借款资本成本；</a:t>
                </a:r>
                <a14:m>
                  <m:oMath xmlns:m="http://schemas.openxmlformats.org/officeDocument/2006/math">
                    <m:sSub>
                      <m:sSubPr>
                        <m:ctrlPr>
                          <a:rPr lang="zh-CN" altLang="zh-CN" sz="1600" i="1" kern="100">
                            <a:effectLst/>
                            <a:latin typeface="Cambria Math" panose="02040503050406030204" pitchFamily="18" charset="0"/>
                            <a:ea typeface="Cambria Math" panose="02040503050406030204" pitchFamily="18" charset="0"/>
                            <a:cs typeface="Times New Roman" panose="02020603050405020304" pitchFamily="18" charset="0"/>
                          </a:rPr>
                        </m:ctrlPr>
                      </m:sSubPr>
                      <m:e>
                        <m:r>
                          <m:rPr>
                            <m:sty m:val="p"/>
                          </m:rPr>
                          <a:rPr lang="en-US" altLang="zh-CN" sz="1600" kern="100">
                            <a:effectLst/>
                            <a:latin typeface="Cambria Math" panose="02040503050406030204" pitchFamily="18" charset="0"/>
                            <a:ea typeface="宋体" panose="02010600030101010101" pitchFamily="2" charset="-122"/>
                            <a:cs typeface="Times New Roman" panose="02020603050405020304" pitchFamily="18" charset="0"/>
                          </a:rPr>
                          <m:t>I</m:t>
                        </m:r>
                      </m:e>
                      <m:sub>
                        <m:r>
                          <m:rPr>
                            <m:sty m:val="p"/>
                          </m:rPr>
                          <a:rPr lang="en-US" altLang="zh-CN" sz="1600" kern="100">
                            <a:effectLst/>
                            <a:latin typeface="Cambria Math" panose="02040503050406030204" pitchFamily="18" charset="0"/>
                            <a:ea typeface="宋体" panose="02010600030101010101" pitchFamily="2" charset="-122"/>
                            <a:cs typeface="Times New Roman" panose="02020603050405020304" pitchFamily="18" charset="0"/>
                          </a:rPr>
                          <m:t>L</m:t>
                        </m:r>
                      </m:sub>
                    </m:sSub>
                  </m:oMath>
                </a14:m>
                <a:r>
                  <a:rPr lang="zh-CN" altLang="zh-CN" sz="1600" kern="100" dirty="0">
                    <a:effectLst/>
                    <a:latin typeface="Times New Roman" panose="02020603050405020304" pitchFamily="18" charset="0"/>
                    <a:ea typeface="宋体" panose="02010600030101010101" pitchFamily="2" charset="-122"/>
                    <a:cs typeface="Times New Roman" panose="02020603050405020304" pitchFamily="18" charset="0"/>
                  </a:rPr>
                  <a:t>表</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示长期借款年利息率</a:t>
                </a:r>
                <a:r>
                  <a:rPr lang="zh-CN" altLang="zh-CN" sz="16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600" kern="100" dirty="0">
                    <a:effectLst/>
                    <a:latin typeface="Times New Roman" panose="02020603050405020304" pitchFamily="18" charset="0"/>
                    <a:ea typeface="宋体" panose="02010600030101010101" pitchFamily="2" charset="-122"/>
                    <a:cs typeface="Times New Roman" panose="02020603050405020304" pitchFamily="18" charset="0"/>
                  </a:rPr>
                  <a:t>T</a:t>
                </a:r>
                <a:r>
                  <a:rPr lang="zh-CN" altLang="zh-CN" sz="1600" kern="100" dirty="0">
                    <a:effectLst/>
                    <a:latin typeface="Times New Roman" panose="02020603050405020304" pitchFamily="18" charset="0"/>
                    <a:ea typeface="宋体" panose="02010600030101010101" pitchFamily="2" charset="-122"/>
                    <a:cs typeface="Times New Roman" panose="02020603050405020304" pitchFamily="18" charset="0"/>
                  </a:rPr>
                  <a:t>表示企业所得税税率；</a:t>
                </a:r>
                <a:r>
                  <a:rPr lang="en-US" altLang="zh-CN" sz="1600" kern="100" dirty="0">
                    <a:effectLst/>
                    <a:latin typeface="Times New Roman" panose="02020603050405020304" pitchFamily="18" charset="0"/>
                    <a:ea typeface="宋体" panose="02010600030101010101" pitchFamily="2" charset="-122"/>
                    <a:cs typeface="Times New Roman" panose="02020603050405020304" pitchFamily="18" charset="0"/>
                  </a:rPr>
                  <a:t>L</a:t>
                </a:r>
                <a:r>
                  <a:rPr lang="zh-CN" altLang="zh-CN" sz="1600" kern="100" dirty="0">
                    <a:effectLst/>
                    <a:latin typeface="Times New Roman" panose="02020603050405020304" pitchFamily="18" charset="0"/>
                    <a:ea typeface="宋体" panose="02010600030101010101" pitchFamily="2" charset="-122"/>
                    <a:cs typeface="Times New Roman" panose="02020603050405020304" pitchFamily="18" charset="0"/>
                  </a:rPr>
                  <a:t>借</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款本金金额；</a:t>
                </a:r>
                <a14:m>
                  <m:oMath xmlns:m="http://schemas.openxmlformats.org/officeDocument/2006/math">
                    <m:sSub>
                      <m:sSubPr>
                        <m:ctrlPr>
                          <a:rPr lang="zh-CN" altLang="zh-CN" sz="1600" i="1" kern="100">
                            <a:effectLst/>
                            <a:latin typeface="Cambria Math" panose="02040503050406030204" pitchFamily="18" charset="0"/>
                            <a:ea typeface="Cambria Math" panose="02040503050406030204" pitchFamily="18" charset="0"/>
                            <a:cs typeface="Times New Roman" panose="02020603050405020304" pitchFamily="18" charset="0"/>
                          </a:rPr>
                        </m:ctrlPr>
                      </m:sSubPr>
                      <m:e>
                        <m:r>
                          <m:rPr>
                            <m:sty m:val="p"/>
                          </m:rPr>
                          <a:rPr lang="en-US" altLang="zh-CN" sz="1600" kern="100">
                            <a:effectLst/>
                            <a:latin typeface="Cambria Math" panose="02040503050406030204" pitchFamily="18" charset="0"/>
                            <a:ea typeface="宋体" panose="02010600030101010101" pitchFamily="2" charset="-122"/>
                            <a:cs typeface="Times New Roman" panose="02020603050405020304" pitchFamily="18" charset="0"/>
                          </a:rPr>
                          <m:t>F</m:t>
                        </m:r>
                      </m:e>
                      <m:sub>
                        <m:r>
                          <m:rPr>
                            <m:sty m:val="p"/>
                          </m:rPr>
                          <a:rPr lang="en-US" altLang="zh-CN" sz="1600" kern="100">
                            <a:effectLst/>
                            <a:latin typeface="Cambria Math" panose="02040503050406030204" pitchFamily="18" charset="0"/>
                            <a:ea typeface="宋体" panose="02010600030101010101" pitchFamily="2" charset="-122"/>
                            <a:cs typeface="Times New Roman" panose="02020603050405020304" pitchFamily="18" charset="0"/>
                          </a:rPr>
                          <m:t>L</m:t>
                        </m:r>
                      </m:sub>
                    </m:sSub>
                  </m:oMath>
                </a14:m>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表示长期借款筹资费用率。</a:t>
                </a:r>
                <a:endParaRPr lang="zh-CN" altLang="zh-CN" sz="1600" kern="100" dirty="0">
                  <a:effectLst/>
                  <a:latin typeface="等线" panose="02010600030101010101" pitchFamily="2" charset="-122"/>
                  <a:ea typeface="等线" panose="02010600030101010101" pitchFamily="2" charset="-122"/>
                  <a:cs typeface="Times New Roman" panose="02020603050405020304" pitchFamily="18" charset="0"/>
                </a:endParaRPr>
              </a:p>
            </p:txBody>
          </p:sp>
        </mc:Choice>
        <mc:Fallback xmlns="">
          <p:sp>
            <p:nvSpPr>
              <p:cNvPr id="7171" name="Rectangle 3"/>
              <p:cNvSpPr>
                <a:spLocks noGrp="1" noRot="1" noChangeAspect="1" noMove="1" noResize="1" noEditPoints="1" noAdjustHandles="1" noChangeArrowheads="1" noChangeShapeType="1" noTextEdit="1"/>
              </p:cNvSpPr>
              <p:nvPr>
                <p:ph type="body" idx="1"/>
              </p:nvPr>
            </p:nvSpPr>
            <p:spPr>
              <a:xfrm>
                <a:off x="323528" y="789007"/>
                <a:ext cx="8640960" cy="4227934"/>
              </a:xfrm>
              <a:blipFill>
                <a:blip r:embed="rId2"/>
                <a:stretch>
                  <a:fillRect l="-1058" t="-144" r="-1340"/>
                </a:stretch>
              </a:blipFill>
            </p:spPr>
            <p:txBody>
              <a:bodyPr/>
              <a:lstStyle/>
              <a:p>
                <a:r>
                  <a:rPr lang="zh-CN" altLang="en-US">
                    <a:noFill/>
                  </a:rPr>
                  <a:t> </a:t>
                </a:r>
              </a:p>
            </p:txBody>
          </p:sp>
        </mc:Fallback>
      </mc:AlternateContent>
      <p:sp>
        <p:nvSpPr>
          <p:cNvPr id="5" name="Rectangle 10"/>
          <p:cNvSpPr>
            <a:spLocks noChangeArrowheads="1"/>
          </p:cNvSpPr>
          <p:nvPr/>
        </p:nvSpPr>
        <p:spPr bwMode="gray">
          <a:xfrm>
            <a:off x="2123728" y="195486"/>
            <a:ext cx="6019800" cy="5726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algn="ctr" eaLnBrk="1" hangingPunct="1"/>
            <a:r>
              <a:rPr lang="zh-CN" altLang="en-US" sz="2800" dirty="0">
                <a:solidFill>
                  <a:srgbClr val="0000FF"/>
                </a:solidFill>
                <a:latin typeface="微软雅黑" panose="020B0503020204020204" pitchFamily="34" charset="-122"/>
                <a:ea typeface="微软雅黑" panose="020B0503020204020204" pitchFamily="34" charset="-122"/>
                <a:cs typeface="+mj-cs"/>
              </a:rPr>
              <a:t>二、个别资本成本的计算</a:t>
            </a:r>
          </a:p>
        </p:txBody>
      </p:sp>
    </p:spTree>
    <p:extLst>
      <p:ext uri="{BB962C8B-B14F-4D97-AF65-F5344CB8AC3E}">
        <p14:creationId xmlns:p14="http://schemas.microsoft.com/office/powerpoint/2010/main" val="1095638795"/>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xfrm>
            <a:off x="2590801" y="83344"/>
            <a:ext cx="6373813" cy="602456"/>
          </a:xfrm>
        </p:spPr>
        <p:txBody>
          <a:bodyPr/>
          <a:lstStyle/>
          <a:p>
            <a:pPr eaLnBrk="1" hangingPunct="1"/>
            <a:r>
              <a:rPr lang="zh-CN" altLang="en-US" dirty="0">
                <a:latin typeface="隶书" pitchFamily="49" charset="-122"/>
              </a:rPr>
              <a:t>三、总杠杆效应</a:t>
            </a:r>
          </a:p>
        </p:txBody>
      </p:sp>
      <p:sp>
        <p:nvSpPr>
          <p:cNvPr id="931843" name="Rectangle 3"/>
          <p:cNvSpPr>
            <a:spLocks noGrp="1" noChangeArrowheads="1"/>
          </p:cNvSpPr>
          <p:nvPr>
            <p:ph type="body" idx="1"/>
          </p:nvPr>
        </p:nvSpPr>
        <p:spPr>
          <a:xfrm>
            <a:off x="179512" y="700716"/>
            <a:ext cx="7878762" cy="432197"/>
          </a:xfrm>
        </p:spPr>
        <p:txBody>
          <a:bodyPr/>
          <a:lstStyle/>
          <a:p>
            <a:pPr eaLnBrk="1" hangingPunct="1">
              <a:spcBef>
                <a:spcPct val="0"/>
              </a:spcBef>
              <a:spcAft>
                <a:spcPct val="0"/>
              </a:spcAft>
            </a:pPr>
            <a:r>
              <a:rPr lang="zh-CN" altLang="en-US" dirty="0">
                <a:solidFill>
                  <a:srgbClr val="0000FF"/>
                </a:solidFill>
                <a:latin typeface="+mj-lt"/>
                <a:ea typeface="+mj-ea"/>
                <a:cs typeface="+mj-cs"/>
              </a:rPr>
              <a:t>（二）总杠杆系数</a:t>
            </a:r>
          </a:p>
        </p:txBody>
      </p:sp>
      <mc:AlternateContent xmlns:mc="http://schemas.openxmlformats.org/markup-compatibility/2006" xmlns:a14="http://schemas.microsoft.com/office/drawing/2010/main">
        <mc:Choice Requires="a14">
          <p:sp>
            <p:nvSpPr>
              <p:cNvPr id="931844" name="Rectangle 4"/>
              <p:cNvSpPr>
                <a:spLocks noChangeArrowheads="1"/>
              </p:cNvSpPr>
              <p:nvPr/>
            </p:nvSpPr>
            <p:spPr bwMode="auto">
              <a:xfrm>
                <a:off x="404360" y="1335902"/>
                <a:ext cx="8416111" cy="2966902"/>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wrap="square" anchor="ctr">
                <a:spAutoFit/>
              </a:bodyPr>
              <a:lstStyle/>
              <a:p>
                <a:pPr>
                  <a:lnSpc>
                    <a:spcPct val="120000"/>
                  </a:lnSpc>
                </a:pPr>
                <a:r>
                  <a:rPr lang="en-US" altLang="zh-CN" b="0" dirty="0" smtClean="0"/>
                  <a:t>       </a:t>
                </a:r>
                <a:r>
                  <a:rPr lang="zh-CN" altLang="zh-CN" b="0" dirty="0"/>
                  <a:t>总杠杆系数是</a:t>
                </a:r>
                <a:r>
                  <a:rPr lang="zh-CN" altLang="zh-CN" dirty="0">
                    <a:solidFill>
                      <a:srgbClr val="0070C0"/>
                    </a:solidFill>
                  </a:rPr>
                  <a:t>经营杠杆系数和财务杠杆系数的乘积</a:t>
                </a:r>
                <a:r>
                  <a:rPr lang="zh-CN" altLang="zh-CN" b="0" dirty="0"/>
                  <a:t>，是普通股收益变动率与产销量变动率的倍数，计算公式为</a:t>
                </a:r>
                <a:r>
                  <a:rPr lang="en-US" altLang="zh-CN" b="0" dirty="0"/>
                  <a:t>:</a:t>
                </a:r>
                <a:endParaRPr lang="zh-CN" altLang="zh-CN" b="0" dirty="0"/>
              </a:p>
              <a:p>
                <a:pPr indent="266700">
                  <a:lnSpc>
                    <a:spcPct val="120000"/>
                  </a:lnSpc>
                  <a:spcAft>
                    <a:spcPts val="0"/>
                  </a:spcAft>
                </a:pPr>
                <a14:m>
                  <m:oMathPara xmlns:m="http://schemas.openxmlformats.org/officeDocument/2006/math">
                    <m:oMathParaPr>
                      <m:jc m:val="centerGroup"/>
                    </m:oMathParaPr>
                    <m:oMath xmlns:m="http://schemas.openxmlformats.org/officeDocument/2006/math">
                      <m:r>
                        <m:rPr>
                          <m:nor/>
                        </m:rPr>
                        <a:rPr lang="en-US" altLang="zh-CN" sz="1800" kern="100">
                          <a:latin typeface="微软雅黑" panose="020B0503020204020204" pitchFamily="34" charset="-122"/>
                          <a:ea typeface="微软雅黑" panose="020B0503020204020204" pitchFamily="34" charset="-122"/>
                          <a:cs typeface="Times New Roman" panose="02020603050405020304" pitchFamily="18" charset="0"/>
                        </a:rPr>
                        <m:t>DTL</m:t>
                      </m:r>
                      <m:r>
                        <m:rPr>
                          <m:nor/>
                        </m:rPr>
                        <a:rPr lang="zh-CN" altLang="en-US" sz="1800" kern="100">
                          <a:latin typeface="微软雅黑" panose="020B0503020204020204" pitchFamily="34" charset="-122"/>
                          <a:ea typeface="微软雅黑" panose="020B0503020204020204" pitchFamily="34" charset="-122"/>
                          <a:cs typeface="Times New Roman" panose="02020603050405020304" pitchFamily="18" charset="0"/>
                        </a:rPr>
                        <m:t>＝</m:t>
                      </m:r>
                      <m:f>
                        <m:fPr>
                          <m:ctrlPr>
                            <a:rPr lang="zh-CN" altLang="zh-CN" sz="1800" i="1" kern="100">
                              <a:latin typeface="Cambria Math" panose="02040503050406030204" pitchFamily="18" charset="0"/>
                              <a:ea typeface="Cambria Math" panose="02040503050406030204" pitchFamily="18" charset="0"/>
                              <a:cs typeface="Times New Roman" panose="02020603050405020304" pitchFamily="18" charset="0"/>
                            </a:rPr>
                          </m:ctrlPr>
                        </m:fPr>
                        <m:num>
                          <m:r>
                            <a:rPr lang="zh-CN" altLang="zh-CN" sz="1800" b="1" kern="100">
                              <a:effectLst/>
                              <a:latin typeface="Cambria Math" panose="02040503050406030204" pitchFamily="18" charset="0"/>
                              <a:ea typeface="宋体" panose="02010600030101010101" pitchFamily="2" charset="-122"/>
                              <a:cs typeface="Times New Roman" panose="02020603050405020304" pitchFamily="18" charset="0"/>
                            </a:rPr>
                            <m:t>△</m:t>
                          </m:r>
                          <m:r>
                            <a:rPr lang="en-US" altLang="zh-CN" sz="1800" b="1" i="1" kern="100">
                              <a:latin typeface="Cambria Math" panose="02040503050406030204" pitchFamily="18" charset="0"/>
                              <a:ea typeface="宋体" panose="02010600030101010101" pitchFamily="2" charset="-122"/>
                              <a:cs typeface="Times New Roman" panose="02020603050405020304" pitchFamily="18" charset="0"/>
                            </a:rPr>
                            <m:t>𝐄𝐁𝐈𝐓</m:t>
                          </m:r>
                          <m:r>
                            <a:rPr lang="en-US" altLang="zh-CN" sz="1800" b="1" kern="100">
                              <a:latin typeface="Cambria Math" panose="02040503050406030204" pitchFamily="18" charset="0"/>
                              <a:ea typeface="宋体" panose="02010600030101010101" pitchFamily="2" charset="-122"/>
                              <a:cs typeface="Times New Roman" panose="02020603050405020304" pitchFamily="18" charset="0"/>
                            </a:rPr>
                            <m:t>/</m:t>
                          </m:r>
                          <m:r>
                            <a:rPr lang="en-US" altLang="zh-CN" sz="1800" b="1" i="1" kern="100">
                              <a:latin typeface="Cambria Math" panose="02040503050406030204" pitchFamily="18" charset="0"/>
                              <a:ea typeface="宋体" panose="02010600030101010101" pitchFamily="2" charset="-122"/>
                              <a:cs typeface="Times New Roman" panose="02020603050405020304" pitchFamily="18" charset="0"/>
                            </a:rPr>
                            <m:t>𝐄𝐁𝐈𝐓</m:t>
                          </m:r>
                        </m:num>
                        <m:den>
                          <m:r>
                            <a:rPr lang="zh-CN" altLang="zh-CN" sz="1800" b="1" kern="100">
                              <a:effectLst/>
                              <a:latin typeface="Cambria Math" panose="02040503050406030204" pitchFamily="18" charset="0"/>
                              <a:ea typeface="宋体" panose="02010600030101010101" pitchFamily="2" charset="-122"/>
                              <a:cs typeface="Times New Roman" panose="02020603050405020304" pitchFamily="18" charset="0"/>
                            </a:rPr>
                            <m:t>△</m:t>
                          </m:r>
                          <m:r>
                            <a:rPr lang="en-US" altLang="zh-CN" sz="1800" b="1" i="1" kern="100">
                              <a:latin typeface="Cambria Math" panose="02040503050406030204" pitchFamily="18" charset="0"/>
                              <a:ea typeface="宋体" panose="02010600030101010101" pitchFamily="2" charset="-122"/>
                              <a:cs typeface="Times New Roman" panose="02020603050405020304" pitchFamily="18" charset="0"/>
                            </a:rPr>
                            <m:t>𝐒</m:t>
                          </m:r>
                          <m:r>
                            <a:rPr lang="en-US" altLang="zh-CN" sz="1800" b="1" kern="100">
                              <a:latin typeface="Cambria Math" panose="02040503050406030204" pitchFamily="18" charset="0"/>
                              <a:ea typeface="宋体" panose="02010600030101010101" pitchFamily="2" charset="-122"/>
                              <a:cs typeface="Times New Roman" panose="02020603050405020304" pitchFamily="18" charset="0"/>
                            </a:rPr>
                            <m:t>/</m:t>
                          </m:r>
                          <m:r>
                            <a:rPr lang="en-US" altLang="zh-CN" sz="1800" b="1" i="1" kern="100">
                              <a:latin typeface="Cambria Math" panose="02040503050406030204" pitchFamily="18" charset="0"/>
                              <a:ea typeface="宋体" panose="02010600030101010101" pitchFamily="2" charset="-122"/>
                              <a:cs typeface="Times New Roman" panose="02020603050405020304" pitchFamily="18" charset="0"/>
                            </a:rPr>
                            <m:t>𝐒</m:t>
                          </m:r>
                        </m:den>
                      </m:f>
                      <m:r>
                        <m:rPr>
                          <m:nor/>
                        </m:rPr>
                        <a:rPr lang="en-US" altLang="zh-CN" sz="1800" kern="100">
                          <a:effectLst/>
                          <a:latin typeface="微软雅黑" panose="020B0503020204020204" pitchFamily="34" charset="-122"/>
                          <a:ea typeface="微软雅黑" panose="020B0503020204020204" pitchFamily="34" charset="-122"/>
                          <a:cs typeface="Times New Roman" panose="02020603050405020304" pitchFamily="18" charset="0"/>
                        </a:rPr>
                        <m:t>×</m:t>
                      </m:r>
                      <m:f>
                        <m:fPr>
                          <m:ctrlPr>
                            <a:rPr lang="zh-CN" altLang="zh-CN" sz="1800" i="1" kern="100">
                              <a:latin typeface="Cambria Math" panose="02040503050406030204" pitchFamily="18" charset="0"/>
                              <a:ea typeface="Cambria Math" panose="02040503050406030204" pitchFamily="18" charset="0"/>
                              <a:cs typeface="Times New Roman" panose="02020603050405020304" pitchFamily="18" charset="0"/>
                            </a:rPr>
                          </m:ctrlPr>
                        </m:fPr>
                        <m:num>
                          <m:r>
                            <a:rPr lang="zh-CN" altLang="zh-CN" sz="1800" b="1" kern="100">
                              <a:effectLst/>
                              <a:latin typeface="Cambria Math" panose="02040503050406030204" pitchFamily="18" charset="0"/>
                              <a:ea typeface="宋体" panose="02010600030101010101" pitchFamily="2" charset="-122"/>
                              <a:cs typeface="Times New Roman" panose="02020603050405020304" pitchFamily="18" charset="0"/>
                            </a:rPr>
                            <m:t>△</m:t>
                          </m:r>
                          <m:r>
                            <a:rPr lang="en-US" altLang="zh-CN" sz="1800" b="1" i="1" kern="100">
                              <a:latin typeface="Cambria Math" panose="02040503050406030204" pitchFamily="18" charset="0"/>
                              <a:ea typeface="宋体" panose="02010600030101010101" pitchFamily="2" charset="-122"/>
                              <a:cs typeface="Times New Roman" panose="02020603050405020304" pitchFamily="18" charset="0"/>
                            </a:rPr>
                            <m:t>𝐄𝐏𝐒</m:t>
                          </m:r>
                          <m:r>
                            <a:rPr lang="en-US" altLang="zh-CN" sz="1800" b="1" kern="100">
                              <a:latin typeface="Cambria Math" panose="02040503050406030204" pitchFamily="18" charset="0"/>
                              <a:ea typeface="宋体" panose="02010600030101010101" pitchFamily="2" charset="-122"/>
                              <a:cs typeface="Times New Roman" panose="02020603050405020304" pitchFamily="18" charset="0"/>
                            </a:rPr>
                            <m:t>/</m:t>
                          </m:r>
                          <m:r>
                            <a:rPr lang="en-US" altLang="zh-CN" sz="1800" b="1" i="1" kern="100">
                              <a:latin typeface="Cambria Math" panose="02040503050406030204" pitchFamily="18" charset="0"/>
                              <a:ea typeface="宋体" panose="02010600030101010101" pitchFamily="2" charset="-122"/>
                              <a:cs typeface="Times New Roman" panose="02020603050405020304" pitchFamily="18" charset="0"/>
                            </a:rPr>
                            <m:t>𝐄𝐏𝐒</m:t>
                          </m:r>
                        </m:num>
                        <m:den>
                          <m:r>
                            <a:rPr lang="zh-CN" altLang="zh-CN" sz="1800" b="1" kern="100">
                              <a:effectLst/>
                              <a:latin typeface="Cambria Math" panose="02040503050406030204" pitchFamily="18" charset="0"/>
                              <a:ea typeface="宋体" panose="02010600030101010101" pitchFamily="2" charset="-122"/>
                              <a:cs typeface="Times New Roman" panose="02020603050405020304" pitchFamily="18" charset="0"/>
                            </a:rPr>
                            <m:t>△</m:t>
                          </m:r>
                          <m:r>
                            <a:rPr lang="en-US" altLang="zh-CN" sz="1800" b="1" i="1" kern="100">
                              <a:latin typeface="Cambria Math" panose="02040503050406030204" pitchFamily="18" charset="0"/>
                              <a:ea typeface="宋体" panose="02010600030101010101" pitchFamily="2" charset="-122"/>
                              <a:cs typeface="Times New Roman" panose="02020603050405020304" pitchFamily="18" charset="0"/>
                            </a:rPr>
                            <m:t>𝐄𝐁𝐈𝐓</m:t>
                          </m:r>
                          <m:r>
                            <a:rPr lang="en-US" altLang="zh-CN" sz="1800" b="1" kern="100">
                              <a:latin typeface="Cambria Math" panose="02040503050406030204" pitchFamily="18" charset="0"/>
                              <a:ea typeface="宋体" panose="02010600030101010101" pitchFamily="2" charset="-122"/>
                              <a:cs typeface="Times New Roman" panose="02020603050405020304" pitchFamily="18" charset="0"/>
                            </a:rPr>
                            <m:t>/</m:t>
                          </m:r>
                          <m:r>
                            <a:rPr lang="en-US" altLang="zh-CN" sz="1800" b="1" i="1" kern="100">
                              <a:latin typeface="Cambria Math" panose="02040503050406030204" pitchFamily="18" charset="0"/>
                              <a:ea typeface="宋体" panose="02010600030101010101" pitchFamily="2" charset="-122"/>
                              <a:cs typeface="Times New Roman" panose="02020603050405020304" pitchFamily="18" charset="0"/>
                            </a:rPr>
                            <m:t>𝐄𝐁𝐈𝐓</m:t>
                          </m:r>
                        </m:den>
                      </m:f>
                      <m:r>
                        <m:rPr>
                          <m:nor/>
                        </m:rPr>
                        <a:rPr lang="zh-CN" altLang="en-US" sz="1800">
                          <a:effectLst/>
                          <a:latin typeface="微软雅黑" panose="020B0503020204020204" pitchFamily="34" charset="-122"/>
                          <a:ea typeface="微软雅黑" panose="020B0503020204020204" pitchFamily="34" charset="-122"/>
                          <a:cs typeface="Times New Roman" panose="02020603050405020304" pitchFamily="18" charset="0"/>
                        </a:rPr>
                        <m:t>＝</m:t>
                      </m:r>
                      <m:f>
                        <m:fPr>
                          <m:ctrlPr>
                            <a:rPr lang="zh-CN" altLang="zh-CN" sz="1800" i="1">
                              <a:latin typeface="Cambria Math" panose="02040503050406030204" pitchFamily="18" charset="0"/>
                              <a:ea typeface="Cambria Math" panose="02040503050406030204" pitchFamily="18" charset="0"/>
                              <a:cs typeface="Times New Roman" panose="02020603050405020304" pitchFamily="18" charset="0"/>
                            </a:rPr>
                          </m:ctrlPr>
                        </m:fPr>
                        <m:num>
                          <m:r>
                            <a:rPr lang="zh-CN" altLang="zh-CN" sz="1800" b="1">
                              <a:effectLst/>
                              <a:latin typeface="Cambria Math" panose="02040503050406030204" pitchFamily="18" charset="0"/>
                              <a:ea typeface="宋体" panose="02010600030101010101" pitchFamily="2" charset="-122"/>
                              <a:cs typeface="Times New Roman" panose="02020603050405020304" pitchFamily="18" charset="0"/>
                            </a:rPr>
                            <m:t>△</m:t>
                          </m:r>
                          <m:r>
                            <a:rPr lang="en-US" altLang="zh-CN" sz="1800" b="1" i="1">
                              <a:latin typeface="Cambria Math" panose="02040503050406030204" pitchFamily="18" charset="0"/>
                              <a:ea typeface="宋体" panose="02010600030101010101" pitchFamily="2" charset="-122"/>
                              <a:cs typeface="Times New Roman" panose="02020603050405020304" pitchFamily="18" charset="0"/>
                            </a:rPr>
                            <m:t>𝐄𝐏𝐒</m:t>
                          </m:r>
                          <m:r>
                            <a:rPr lang="en-US" altLang="zh-CN" sz="1800" b="1">
                              <a:latin typeface="Cambria Math" panose="02040503050406030204" pitchFamily="18" charset="0"/>
                              <a:ea typeface="宋体" panose="02010600030101010101" pitchFamily="2" charset="-122"/>
                              <a:cs typeface="Times New Roman" panose="02020603050405020304" pitchFamily="18" charset="0"/>
                            </a:rPr>
                            <m:t>/</m:t>
                          </m:r>
                          <m:r>
                            <a:rPr lang="en-US" altLang="zh-CN" sz="1800" b="1" i="1">
                              <a:latin typeface="Cambria Math" panose="02040503050406030204" pitchFamily="18" charset="0"/>
                              <a:ea typeface="宋体" panose="02010600030101010101" pitchFamily="2" charset="-122"/>
                              <a:cs typeface="Times New Roman" panose="02020603050405020304" pitchFamily="18" charset="0"/>
                            </a:rPr>
                            <m:t>𝐄𝐏𝐒</m:t>
                          </m:r>
                        </m:num>
                        <m:den>
                          <m:r>
                            <a:rPr lang="zh-CN" altLang="zh-CN" sz="1800" b="1">
                              <a:effectLst/>
                              <a:latin typeface="Cambria Math" panose="02040503050406030204" pitchFamily="18" charset="0"/>
                              <a:ea typeface="宋体" panose="02010600030101010101" pitchFamily="2" charset="-122"/>
                              <a:cs typeface="Times New Roman" panose="02020603050405020304" pitchFamily="18" charset="0"/>
                            </a:rPr>
                            <m:t>△</m:t>
                          </m:r>
                          <m:r>
                            <a:rPr lang="en-US" altLang="zh-CN" sz="1800" b="1" i="1">
                              <a:latin typeface="Cambria Math" panose="02040503050406030204" pitchFamily="18" charset="0"/>
                              <a:ea typeface="宋体" panose="02010600030101010101" pitchFamily="2" charset="-122"/>
                              <a:cs typeface="Times New Roman" panose="02020603050405020304" pitchFamily="18" charset="0"/>
                            </a:rPr>
                            <m:t>𝐒</m:t>
                          </m:r>
                          <m:r>
                            <a:rPr lang="en-US" altLang="zh-CN" sz="1800" b="1">
                              <a:latin typeface="Cambria Math" panose="02040503050406030204" pitchFamily="18" charset="0"/>
                              <a:ea typeface="宋体" panose="02010600030101010101" pitchFamily="2" charset="-122"/>
                              <a:cs typeface="Times New Roman" panose="02020603050405020304" pitchFamily="18" charset="0"/>
                            </a:rPr>
                            <m:t>/</m:t>
                          </m:r>
                          <m:r>
                            <a:rPr lang="en-US" altLang="zh-CN" sz="1800" b="1" i="1">
                              <a:latin typeface="Cambria Math" panose="02040503050406030204" pitchFamily="18" charset="0"/>
                              <a:ea typeface="宋体" panose="02010600030101010101" pitchFamily="2" charset="-122"/>
                              <a:cs typeface="Times New Roman" panose="02020603050405020304" pitchFamily="18" charset="0"/>
                            </a:rPr>
                            <m:t>𝐒</m:t>
                          </m:r>
                        </m:den>
                      </m:f>
                    </m:oMath>
                  </m:oMathPara>
                </a14:m>
                <a:endParaRPr lang="zh-CN" altLang="zh-CN" sz="1800" dirty="0">
                  <a:latin typeface="微软雅黑" panose="020B0503020204020204" pitchFamily="34" charset="-122"/>
                  <a:ea typeface="微软雅黑" panose="020B0503020204020204" pitchFamily="34" charset="-122"/>
                </a:endParaRPr>
              </a:p>
              <a:p>
                <a:pPr>
                  <a:lnSpc>
                    <a:spcPct val="120000"/>
                  </a:lnSpc>
                </a:pPr>
                <a:r>
                  <a:rPr lang="zh-CN" altLang="zh-CN" b="0" dirty="0"/>
                  <a:t>在不存在优先股股息的情况下，上式经整理，总杠杆系数的计算也可以简化为</a:t>
                </a:r>
                <a:r>
                  <a:rPr lang="en-US" altLang="zh-CN" b="0" dirty="0"/>
                  <a:t>:</a:t>
                </a:r>
                <a:endParaRPr lang="zh-CN" altLang="zh-CN" b="0" dirty="0"/>
              </a:p>
              <a:p>
                <a:pPr algn="ctr">
                  <a:lnSpc>
                    <a:spcPct val="120000"/>
                  </a:lnSpc>
                </a:pPr>
                <a:r>
                  <a:rPr lang="en-US" altLang="zh-CN" b="0" dirty="0"/>
                  <a:t>DTL=DOL</a:t>
                </a:r>
                <a:r>
                  <a:rPr lang="zh-CN" altLang="zh-CN" b="0" dirty="0"/>
                  <a:t>×</a:t>
                </a:r>
                <a:r>
                  <a:rPr lang="en-US" altLang="zh-CN" b="0" dirty="0"/>
                  <a:t>DFL</a:t>
                </a:r>
                <a:endParaRPr lang="zh-CN" altLang="zh-CN" b="0" dirty="0"/>
              </a:p>
            </p:txBody>
          </p:sp>
        </mc:Choice>
        <mc:Fallback xmlns="">
          <p:sp>
            <p:nvSpPr>
              <p:cNvPr id="931844" name="Rectangle 4"/>
              <p:cNvSpPr>
                <a:spLocks noRot="1" noChangeAspect="1" noMove="1" noResize="1" noEditPoints="1" noAdjustHandles="1" noChangeArrowheads="1" noChangeShapeType="1" noTextEdit="1"/>
              </p:cNvSpPr>
              <p:nvPr/>
            </p:nvSpPr>
            <p:spPr bwMode="auto">
              <a:xfrm>
                <a:off x="404360" y="1335902"/>
                <a:ext cx="8416111" cy="2966902"/>
              </a:xfrm>
              <a:prstGeom prst="rect">
                <a:avLst/>
              </a:prstGeom>
              <a:blipFill>
                <a:blip r:embed="rId2"/>
                <a:stretch>
                  <a:fillRect l="-1086" r="-1086" b="-3901"/>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noFill/>
                  </a:rPr>
                  <a:t> </a:t>
                </a:r>
              </a:p>
            </p:txBody>
          </p:sp>
        </mc:Fallback>
      </mc:AlternateContent>
    </p:spTree>
    <p:extLst>
      <p:ext uri="{BB962C8B-B14F-4D97-AF65-F5344CB8AC3E}">
        <p14:creationId xmlns:p14="http://schemas.microsoft.com/office/powerpoint/2010/main" val="51105066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931843">
                                            <p:txEl>
                                              <p:pRg st="0" end="0"/>
                                            </p:txEl>
                                          </p:spTgt>
                                        </p:tgtEl>
                                        <p:attrNameLst>
                                          <p:attrName>style.visibility</p:attrName>
                                        </p:attrNameLst>
                                      </p:cBhvr>
                                      <p:to>
                                        <p:strVal val="visible"/>
                                      </p:to>
                                    </p:set>
                                    <p:animEffect transition="in" filter="wipe(left)">
                                      <p:cBhvr>
                                        <p:cTn id="7" dur="1000"/>
                                        <p:tgtEl>
                                          <p:spTgt spid="93184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93184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1843" grpId="0" build="p"/>
      <p:bldP spid="931844"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xfrm>
            <a:off x="2590801" y="83344"/>
            <a:ext cx="6373813" cy="602456"/>
          </a:xfrm>
        </p:spPr>
        <p:txBody>
          <a:bodyPr/>
          <a:lstStyle/>
          <a:p>
            <a:pPr eaLnBrk="1" hangingPunct="1"/>
            <a:r>
              <a:rPr lang="zh-CN" altLang="en-US" dirty="0">
                <a:latin typeface="隶书" pitchFamily="49" charset="-122"/>
              </a:rPr>
              <a:t>三、总杠杆效应</a:t>
            </a:r>
          </a:p>
        </p:txBody>
      </p:sp>
      <mc:AlternateContent xmlns:mc="http://schemas.openxmlformats.org/markup-compatibility/2006" xmlns:a14="http://schemas.microsoft.com/office/drawing/2010/main">
        <mc:Choice Requires="a14">
          <p:sp>
            <p:nvSpPr>
              <p:cNvPr id="3" name="矩形 2"/>
              <p:cNvSpPr/>
              <p:nvPr/>
            </p:nvSpPr>
            <p:spPr>
              <a:xfrm>
                <a:off x="611560" y="915566"/>
                <a:ext cx="8280920" cy="3378104"/>
              </a:xfrm>
              <a:prstGeom prst="rect">
                <a:avLst/>
              </a:prstGeom>
            </p:spPr>
            <p:txBody>
              <a:bodyPr wrap="square">
                <a:spAutoFit/>
              </a:bodyPr>
              <a:lstStyle/>
              <a:p>
                <a:pPr indent="267970">
                  <a:lnSpc>
                    <a:spcPct val="120000"/>
                  </a:lnSpc>
                  <a:spcAft>
                    <a:spcPts val="0"/>
                  </a:spcAft>
                </a:pPr>
                <a:r>
                  <a:rPr lang="zh-CN" altLang="zh-CN" sz="2000" kern="100"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例题</a:t>
                </a:r>
                <a:r>
                  <a:rPr lang="en-US" altLang="zh-CN" sz="2000" kern="100"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5-15</a:t>
                </a:r>
                <a:r>
                  <a:rPr lang="zh-CN" altLang="zh-CN" sz="2000" kern="100"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2000" b="0" kern="100" dirty="0">
                    <a:effectLst/>
                    <a:latin typeface="微软雅黑" panose="020B0503020204020204" pitchFamily="34" charset="-122"/>
                    <a:ea typeface="微软雅黑" panose="020B0503020204020204" pitchFamily="34" charset="-122"/>
                    <a:cs typeface="Times New Roman" panose="02020603050405020304" pitchFamily="18" charset="0"/>
                  </a:rPr>
                  <a:t>荣昌公司年销售量</a:t>
                </a:r>
                <a:r>
                  <a:rPr lang="en-US" altLang="zh-CN" sz="2000" b="0" kern="100" dirty="0">
                    <a:effectLst/>
                    <a:latin typeface="微软雅黑" panose="020B0503020204020204" pitchFamily="34" charset="-122"/>
                    <a:ea typeface="微软雅黑" panose="020B0503020204020204" pitchFamily="34" charset="-122"/>
                    <a:cs typeface="Times New Roman" panose="02020603050405020304" pitchFamily="18" charset="0"/>
                  </a:rPr>
                  <a:t>1000</a:t>
                </a:r>
                <a:r>
                  <a:rPr lang="zh-CN" altLang="zh-CN" sz="2000" b="0" kern="100" dirty="0">
                    <a:effectLst/>
                    <a:latin typeface="微软雅黑" panose="020B0503020204020204" pitchFamily="34" charset="-122"/>
                    <a:ea typeface="微软雅黑" panose="020B0503020204020204" pitchFamily="34" charset="-122"/>
                    <a:cs typeface="Times New Roman" panose="02020603050405020304" pitchFamily="18" charset="0"/>
                  </a:rPr>
                  <a:t>万件，单位产品售价</a:t>
                </a:r>
                <a:r>
                  <a:rPr lang="en-US" altLang="zh-CN" sz="2000" b="0" kern="100" dirty="0">
                    <a:effectLst/>
                    <a:latin typeface="微软雅黑" panose="020B0503020204020204" pitchFamily="34" charset="-122"/>
                    <a:ea typeface="微软雅黑" panose="020B0503020204020204" pitchFamily="34" charset="-122"/>
                    <a:cs typeface="Times New Roman" panose="02020603050405020304" pitchFamily="18" charset="0"/>
                  </a:rPr>
                  <a:t>6</a:t>
                </a:r>
                <a:r>
                  <a:rPr lang="zh-CN" altLang="zh-CN" sz="2000" b="0" kern="100" dirty="0">
                    <a:effectLst/>
                    <a:latin typeface="微软雅黑" panose="020B0503020204020204" pitchFamily="34" charset="-122"/>
                    <a:ea typeface="微软雅黑" panose="020B0503020204020204" pitchFamily="34" charset="-122"/>
                    <a:cs typeface="Times New Roman" panose="02020603050405020304" pitchFamily="18" charset="0"/>
                  </a:rPr>
                  <a:t>元，变动成本</a:t>
                </a:r>
                <a:r>
                  <a:rPr lang="en-US" altLang="zh-CN" sz="2000" b="0" kern="100" dirty="0">
                    <a:effectLst/>
                    <a:latin typeface="微软雅黑" panose="020B0503020204020204" pitchFamily="34" charset="-122"/>
                    <a:ea typeface="微软雅黑" panose="020B0503020204020204" pitchFamily="34" charset="-122"/>
                    <a:cs typeface="Times New Roman" panose="02020603050405020304" pitchFamily="18" charset="0"/>
                  </a:rPr>
                  <a:t>500</a:t>
                </a:r>
                <a:r>
                  <a:rPr lang="zh-CN" altLang="zh-CN" sz="2000" b="0" kern="100" dirty="0">
                    <a:effectLst/>
                    <a:latin typeface="微软雅黑" panose="020B0503020204020204" pitchFamily="34" charset="-122"/>
                    <a:ea typeface="微软雅黑" panose="020B0503020204020204" pitchFamily="34" charset="-122"/>
                    <a:cs typeface="Times New Roman" panose="02020603050405020304" pitchFamily="18" charset="0"/>
                  </a:rPr>
                  <a:t>万元，每年固定成本总额</a:t>
                </a:r>
                <a:r>
                  <a:rPr lang="en-US" altLang="zh-CN" sz="2000" b="0" kern="100" dirty="0">
                    <a:effectLst/>
                    <a:latin typeface="微软雅黑" panose="020B0503020204020204" pitchFamily="34" charset="-122"/>
                    <a:ea typeface="微软雅黑" panose="020B0503020204020204" pitchFamily="34" charset="-122"/>
                    <a:cs typeface="Times New Roman" panose="02020603050405020304" pitchFamily="18" charset="0"/>
                  </a:rPr>
                  <a:t>200</a:t>
                </a:r>
                <a:r>
                  <a:rPr lang="zh-CN" altLang="zh-CN" sz="2000" b="0" kern="100" dirty="0">
                    <a:effectLst/>
                    <a:latin typeface="微软雅黑" panose="020B0503020204020204" pitchFamily="34" charset="-122"/>
                    <a:ea typeface="微软雅黑" panose="020B0503020204020204" pitchFamily="34" charset="-122"/>
                    <a:cs typeface="Times New Roman" panose="02020603050405020304" pitchFamily="18" charset="0"/>
                  </a:rPr>
                  <a:t>万元（不包括利息），所得税税率为</a:t>
                </a:r>
                <a:r>
                  <a:rPr lang="en-US" altLang="zh-CN" sz="2000" b="0" kern="100" dirty="0">
                    <a:effectLst/>
                    <a:latin typeface="微软雅黑" panose="020B0503020204020204" pitchFamily="34" charset="-122"/>
                    <a:ea typeface="微软雅黑" panose="020B0503020204020204" pitchFamily="34" charset="-122"/>
                    <a:cs typeface="Times New Roman" panose="02020603050405020304" pitchFamily="18" charset="0"/>
                  </a:rPr>
                  <a:t>25%</a:t>
                </a:r>
                <a:r>
                  <a:rPr lang="zh-CN" altLang="zh-CN" sz="2000" b="0" kern="100" dirty="0">
                    <a:effectLst/>
                    <a:latin typeface="微软雅黑" panose="020B0503020204020204" pitchFamily="34" charset="-122"/>
                    <a:ea typeface="微软雅黑" panose="020B0503020204020204" pitchFamily="34" charset="-122"/>
                    <a:cs typeface="Times New Roman" panose="02020603050405020304" pitchFamily="18" charset="0"/>
                  </a:rPr>
                  <a:t>，债务资本总额</a:t>
                </a:r>
                <a:r>
                  <a:rPr lang="en-US" altLang="zh-CN" sz="2000" b="0" kern="100" dirty="0">
                    <a:effectLst/>
                    <a:latin typeface="微软雅黑" panose="020B0503020204020204" pitchFamily="34" charset="-122"/>
                    <a:ea typeface="微软雅黑" panose="020B0503020204020204" pitchFamily="34" charset="-122"/>
                    <a:cs typeface="Times New Roman" panose="02020603050405020304" pitchFamily="18" charset="0"/>
                  </a:rPr>
                  <a:t>300</a:t>
                </a:r>
                <a:r>
                  <a:rPr lang="zh-CN" altLang="zh-CN" sz="2000" b="0" kern="100" dirty="0">
                    <a:effectLst/>
                    <a:latin typeface="微软雅黑" panose="020B0503020204020204" pitchFamily="34" charset="-122"/>
                    <a:ea typeface="微软雅黑" panose="020B0503020204020204" pitchFamily="34" charset="-122"/>
                    <a:cs typeface="Times New Roman" panose="02020603050405020304" pitchFamily="18" charset="0"/>
                  </a:rPr>
                  <a:t>万元，年利息率</a:t>
                </a:r>
                <a:r>
                  <a:rPr lang="en-US" altLang="zh-CN" sz="2000" b="0" kern="100" dirty="0">
                    <a:effectLst/>
                    <a:latin typeface="微软雅黑" panose="020B0503020204020204" pitchFamily="34" charset="-122"/>
                    <a:ea typeface="微软雅黑" panose="020B0503020204020204" pitchFamily="34" charset="-122"/>
                    <a:cs typeface="Times New Roman" panose="02020603050405020304" pitchFamily="18" charset="0"/>
                  </a:rPr>
                  <a:t>10%</a:t>
                </a:r>
                <a:r>
                  <a:rPr lang="zh-CN" altLang="zh-CN" sz="2000" b="0" kern="100" dirty="0">
                    <a:effectLst/>
                    <a:latin typeface="微软雅黑" panose="020B0503020204020204" pitchFamily="34" charset="-122"/>
                    <a:ea typeface="微软雅黑" panose="020B0503020204020204" pitchFamily="34" charset="-122"/>
                    <a:cs typeface="Times New Roman" panose="02020603050405020304" pitchFamily="18" charset="0"/>
                  </a:rPr>
                  <a:t>，试计算荣昌公司的经营杠杆系数、财务杠杆系数和总杠杆系数。</a:t>
                </a:r>
              </a:p>
              <a:p>
                <a:pPr indent="266700">
                  <a:lnSpc>
                    <a:spcPct val="120000"/>
                  </a:lnSpc>
                  <a:spcAft>
                    <a:spcPts val="0"/>
                  </a:spcAft>
                </a:pPr>
                <a:r>
                  <a:rPr lang="en-US" altLang="zh-CN" sz="2000" b="0" kern="100" dirty="0">
                    <a:effectLst/>
                    <a:latin typeface="微软雅黑" panose="020B0503020204020204" pitchFamily="34" charset="-122"/>
                    <a:ea typeface="微软雅黑" panose="020B0503020204020204" pitchFamily="34" charset="-122"/>
                    <a:cs typeface="Times New Roman" panose="02020603050405020304" pitchFamily="18" charset="0"/>
                  </a:rPr>
                  <a:t>EBIT</a:t>
                </a:r>
                <a:r>
                  <a:rPr lang="zh-CN" altLang="zh-CN" sz="2000" b="0"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2000" b="0" kern="100" dirty="0">
                    <a:effectLst/>
                    <a:latin typeface="微软雅黑" panose="020B0503020204020204" pitchFamily="34" charset="-122"/>
                    <a:ea typeface="微软雅黑" panose="020B0503020204020204" pitchFamily="34" charset="-122"/>
                    <a:cs typeface="Times New Roman" panose="02020603050405020304" pitchFamily="18" charset="0"/>
                  </a:rPr>
                  <a:t>1000×6</a:t>
                </a:r>
                <a:r>
                  <a:rPr lang="zh-CN" altLang="zh-CN" sz="2000" b="0"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2000" b="0" kern="100" dirty="0">
                    <a:effectLst/>
                    <a:latin typeface="微软雅黑" panose="020B0503020204020204" pitchFamily="34" charset="-122"/>
                    <a:ea typeface="微软雅黑" panose="020B0503020204020204" pitchFamily="34" charset="-122"/>
                    <a:cs typeface="Times New Roman" panose="02020603050405020304" pitchFamily="18" charset="0"/>
                  </a:rPr>
                  <a:t>500</a:t>
                </a:r>
                <a:r>
                  <a:rPr lang="zh-CN" altLang="zh-CN" sz="2000" b="0"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2000" b="0" kern="100" dirty="0">
                    <a:effectLst/>
                    <a:latin typeface="微软雅黑" panose="020B0503020204020204" pitchFamily="34" charset="-122"/>
                    <a:ea typeface="微软雅黑" panose="020B0503020204020204" pitchFamily="34" charset="-122"/>
                    <a:cs typeface="Times New Roman" panose="02020603050405020304" pitchFamily="18" charset="0"/>
                  </a:rPr>
                  <a:t>200</a:t>
                </a:r>
                <a:r>
                  <a:rPr lang="zh-CN" altLang="zh-CN" sz="2000" b="0"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2000" b="0" kern="100" dirty="0">
                    <a:effectLst/>
                    <a:latin typeface="微软雅黑" panose="020B0503020204020204" pitchFamily="34" charset="-122"/>
                    <a:ea typeface="微软雅黑" panose="020B0503020204020204" pitchFamily="34" charset="-122"/>
                    <a:cs typeface="Times New Roman" panose="02020603050405020304" pitchFamily="18" charset="0"/>
                  </a:rPr>
                  <a:t>5300</a:t>
                </a:r>
                <a:r>
                  <a:rPr lang="zh-CN" altLang="zh-CN" sz="2000" b="0" kern="100" dirty="0">
                    <a:effectLst/>
                    <a:latin typeface="微软雅黑" panose="020B0503020204020204" pitchFamily="34" charset="-122"/>
                    <a:ea typeface="微软雅黑" panose="020B0503020204020204" pitchFamily="34" charset="-122"/>
                    <a:cs typeface="Times New Roman" panose="02020603050405020304" pitchFamily="18" charset="0"/>
                  </a:rPr>
                  <a:t>（万元）</a:t>
                </a:r>
              </a:p>
              <a:p>
                <a:pPr indent="266700">
                  <a:lnSpc>
                    <a:spcPct val="120000"/>
                  </a:lnSpc>
                  <a:spcAft>
                    <a:spcPts val="0"/>
                  </a:spcAft>
                </a:pPr>
                <a:r>
                  <a:rPr lang="en-US" altLang="zh-CN" sz="2000" b="0" kern="100" dirty="0">
                    <a:effectLst/>
                    <a:latin typeface="微软雅黑" panose="020B0503020204020204" pitchFamily="34" charset="-122"/>
                    <a:ea typeface="微软雅黑" panose="020B0503020204020204" pitchFamily="34" charset="-122"/>
                    <a:cs typeface="Times New Roman" panose="02020603050405020304" pitchFamily="18" charset="0"/>
                  </a:rPr>
                  <a:t>DOL</a:t>
                </a:r>
                <a:r>
                  <a:rPr lang="zh-CN" altLang="zh-CN" sz="2000" b="0" kern="100" dirty="0">
                    <a:effectLst/>
                    <a:latin typeface="微软雅黑" panose="020B0503020204020204" pitchFamily="34" charset="-122"/>
                    <a:ea typeface="微软雅黑" panose="020B0503020204020204" pitchFamily="34" charset="-122"/>
                    <a:cs typeface="Times New Roman" panose="02020603050405020304" pitchFamily="18" charset="0"/>
                  </a:rPr>
                  <a:t>＝</a:t>
                </a:r>
                <a14:m>
                  <m:oMath xmlns:m="http://schemas.openxmlformats.org/officeDocument/2006/math">
                    <m:f>
                      <m:fPr>
                        <m:ctrlPr>
                          <a:rPr lang="zh-CN" altLang="zh-CN" sz="2000" b="0" i="1" kern="100">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2000" b="0" i="1" kern="100">
                            <a:effectLst/>
                            <a:latin typeface="Cambria Math" panose="02040503050406030204" pitchFamily="18" charset="0"/>
                            <a:ea typeface="宋体" panose="02010600030101010101" pitchFamily="2" charset="-122"/>
                            <a:cs typeface="Times New Roman" panose="02020603050405020304" pitchFamily="18" charset="0"/>
                          </a:rPr>
                          <m:t>5300</m:t>
                        </m:r>
                        <m:r>
                          <a:rPr lang="en-US" altLang="zh-CN" sz="2000" b="0" kern="100">
                            <a:effectLst/>
                            <a:latin typeface="Cambria Math" panose="02040503050406030204" pitchFamily="18" charset="0"/>
                            <a:ea typeface="宋体" panose="02010600030101010101" pitchFamily="2" charset="-122"/>
                            <a:cs typeface="Times New Roman" panose="02020603050405020304" pitchFamily="18" charset="0"/>
                          </a:rPr>
                          <m:t>+</m:t>
                        </m:r>
                        <m:r>
                          <a:rPr lang="en-US" altLang="zh-CN" sz="2000" b="0" i="1" kern="100">
                            <a:effectLst/>
                            <a:latin typeface="Cambria Math" panose="02040503050406030204" pitchFamily="18" charset="0"/>
                            <a:ea typeface="宋体" panose="02010600030101010101" pitchFamily="2" charset="-122"/>
                            <a:cs typeface="Times New Roman" panose="02020603050405020304" pitchFamily="18" charset="0"/>
                          </a:rPr>
                          <m:t>200</m:t>
                        </m:r>
                      </m:num>
                      <m:den>
                        <m:r>
                          <a:rPr lang="en-US" altLang="zh-CN" sz="2000" b="0" i="1" kern="100">
                            <a:effectLst/>
                            <a:latin typeface="Cambria Math" panose="02040503050406030204" pitchFamily="18" charset="0"/>
                            <a:ea typeface="宋体" panose="02010600030101010101" pitchFamily="2" charset="-122"/>
                            <a:cs typeface="Times New Roman" panose="02020603050405020304" pitchFamily="18" charset="0"/>
                          </a:rPr>
                          <m:t>5300</m:t>
                        </m:r>
                      </m:den>
                    </m:f>
                  </m:oMath>
                </a14:m>
                <a:r>
                  <a:rPr lang="zh-CN" altLang="zh-CN" sz="2000" b="0"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2000" b="0" kern="100" dirty="0">
                    <a:effectLst/>
                    <a:latin typeface="微软雅黑" panose="020B0503020204020204" pitchFamily="34" charset="-122"/>
                    <a:ea typeface="微软雅黑" panose="020B0503020204020204" pitchFamily="34" charset="-122"/>
                    <a:cs typeface="Times New Roman" panose="02020603050405020304" pitchFamily="18" charset="0"/>
                  </a:rPr>
                  <a:t>1.04</a:t>
                </a:r>
                <a:endParaRPr lang="zh-CN" altLang="zh-CN" sz="2000" b="0" kern="100" dirty="0">
                  <a:effectLst/>
                  <a:latin typeface="微软雅黑" panose="020B0503020204020204" pitchFamily="34" charset="-122"/>
                  <a:ea typeface="微软雅黑" panose="020B0503020204020204" pitchFamily="34" charset="-122"/>
                  <a:cs typeface="Times New Roman" panose="02020603050405020304" pitchFamily="18" charset="0"/>
                </a:endParaRPr>
              </a:p>
              <a:p>
                <a:pPr indent="266700">
                  <a:lnSpc>
                    <a:spcPct val="120000"/>
                  </a:lnSpc>
                  <a:spcAft>
                    <a:spcPts val="0"/>
                  </a:spcAft>
                </a:pPr>
                <a:r>
                  <a:rPr lang="en-US" altLang="zh-CN" sz="2000" b="0" kern="100" dirty="0">
                    <a:effectLst/>
                    <a:latin typeface="微软雅黑" panose="020B0503020204020204" pitchFamily="34" charset="-122"/>
                    <a:ea typeface="微软雅黑" panose="020B0503020204020204" pitchFamily="34" charset="-122"/>
                    <a:cs typeface="Times New Roman" panose="02020603050405020304" pitchFamily="18" charset="0"/>
                  </a:rPr>
                  <a:t>DFL</a:t>
                </a:r>
                <a:r>
                  <a:rPr lang="zh-CN" altLang="zh-CN" sz="2000" b="0" kern="100" dirty="0">
                    <a:effectLst/>
                    <a:latin typeface="微软雅黑" panose="020B0503020204020204" pitchFamily="34" charset="-122"/>
                    <a:ea typeface="微软雅黑" panose="020B0503020204020204" pitchFamily="34" charset="-122"/>
                    <a:cs typeface="Times New Roman" panose="02020603050405020304" pitchFamily="18" charset="0"/>
                  </a:rPr>
                  <a:t>＝</a:t>
                </a:r>
                <a14:m>
                  <m:oMath xmlns:m="http://schemas.openxmlformats.org/officeDocument/2006/math">
                    <m:f>
                      <m:fPr>
                        <m:ctrlPr>
                          <a:rPr lang="zh-CN" altLang="zh-CN" sz="2000" b="0" i="1" kern="100">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2000" b="0" i="1" kern="100">
                            <a:effectLst/>
                            <a:latin typeface="Cambria Math" panose="02040503050406030204" pitchFamily="18" charset="0"/>
                            <a:ea typeface="宋体" panose="02010600030101010101" pitchFamily="2" charset="-122"/>
                            <a:cs typeface="Times New Roman" panose="02020603050405020304" pitchFamily="18" charset="0"/>
                          </a:rPr>
                          <m:t>5300</m:t>
                        </m:r>
                      </m:num>
                      <m:den>
                        <m:r>
                          <a:rPr lang="en-US" altLang="zh-CN" sz="2000" b="0" i="1" kern="100">
                            <a:effectLst/>
                            <a:latin typeface="Cambria Math" panose="02040503050406030204" pitchFamily="18" charset="0"/>
                            <a:ea typeface="宋体" panose="02010600030101010101" pitchFamily="2" charset="-122"/>
                            <a:cs typeface="Times New Roman" panose="02020603050405020304" pitchFamily="18" charset="0"/>
                          </a:rPr>
                          <m:t>5300−300</m:t>
                        </m:r>
                        <m:r>
                          <a:rPr lang="en-US" altLang="zh-CN" sz="2000" b="0" kern="100">
                            <a:effectLst/>
                            <a:latin typeface="Cambria Math" panose="02040503050406030204" pitchFamily="18" charset="0"/>
                            <a:ea typeface="宋体" panose="02010600030101010101" pitchFamily="2" charset="-122"/>
                            <a:cs typeface="Times New Roman" panose="02020603050405020304" pitchFamily="18" charset="0"/>
                          </a:rPr>
                          <m:t>×</m:t>
                        </m:r>
                        <m:r>
                          <a:rPr lang="en-US" altLang="zh-CN" sz="2000" b="0" i="1" kern="100">
                            <a:effectLst/>
                            <a:latin typeface="Cambria Math" panose="02040503050406030204" pitchFamily="18" charset="0"/>
                            <a:ea typeface="宋体" panose="02010600030101010101" pitchFamily="2" charset="-122"/>
                            <a:cs typeface="Times New Roman" panose="02020603050405020304" pitchFamily="18" charset="0"/>
                          </a:rPr>
                          <m:t>10</m:t>
                        </m:r>
                        <m:r>
                          <a:rPr lang="en-US" altLang="zh-CN" sz="2000" b="0" kern="100">
                            <a:effectLst/>
                            <a:latin typeface="Cambria Math" panose="02040503050406030204" pitchFamily="18" charset="0"/>
                            <a:ea typeface="宋体" panose="02010600030101010101" pitchFamily="2" charset="-122"/>
                            <a:cs typeface="Times New Roman" panose="02020603050405020304" pitchFamily="18" charset="0"/>
                          </a:rPr>
                          <m:t>%</m:t>
                        </m:r>
                      </m:den>
                    </m:f>
                  </m:oMath>
                </a14:m>
                <a:r>
                  <a:rPr lang="zh-CN" altLang="zh-CN" sz="2000" b="0"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2000" b="0" kern="100" dirty="0">
                    <a:effectLst/>
                    <a:latin typeface="微软雅黑" panose="020B0503020204020204" pitchFamily="34" charset="-122"/>
                    <a:ea typeface="微软雅黑" panose="020B0503020204020204" pitchFamily="34" charset="-122"/>
                    <a:cs typeface="Times New Roman" panose="02020603050405020304" pitchFamily="18" charset="0"/>
                  </a:rPr>
                  <a:t>1.01</a:t>
                </a:r>
                <a:endParaRPr lang="zh-CN" altLang="zh-CN" sz="2000" b="0" kern="100" dirty="0">
                  <a:effectLst/>
                  <a:latin typeface="微软雅黑" panose="020B0503020204020204" pitchFamily="34" charset="-122"/>
                  <a:ea typeface="微软雅黑" panose="020B0503020204020204" pitchFamily="34" charset="-122"/>
                  <a:cs typeface="Times New Roman" panose="02020603050405020304" pitchFamily="18" charset="0"/>
                </a:endParaRPr>
              </a:p>
              <a:p>
                <a:pPr indent="266700">
                  <a:lnSpc>
                    <a:spcPct val="120000"/>
                  </a:lnSpc>
                  <a:spcAft>
                    <a:spcPts val="0"/>
                  </a:spcAft>
                </a:pPr>
                <a:r>
                  <a:rPr lang="en-US" altLang="zh-CN" sz="2000" b="0" kern="100" dirty="0">
                    <a:effectLst/>
                    <a:latin typeface="微软雅黑" panose="020B0503020204020204" pitchFamily="34" charset="-122"/>
                    <a:ea typeface="微软雅黑" panose="020B0503020204020204" pitchFamily="34" charset="-122"/>
                    <a:cs typeface="Times New Roman" panose="02020603050405020304" pitchFamily="18" charset="0"/>
                  </a:rPr>
                  <a:t>DTL</a:t>
                </a:r>
                <a:r>
                  <a:rPr lang="zh-CN" altLang="zh-CN" sz="2000" b="0"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2000" b="0" kern="100" dirty="0">
                    <a:effectLst/>
                    <a:latin typeface="微软雅黑" panose="020B0503020204020204" pitchFamily="34" charset="-122"/>
                    <a:ea typeface="微软雅黑" panose="020B0503020204020204" pitchFamily="34" charset="-122"/>
                    <a:cs typeface="Times New Roman" panose="02020603050405020304" pitchFamily="18" charset="0"/>
                  </a:rPr>
                  <a:t>1.04×1.01</a:t>
                </a:r>
                <a:r>
                  <a:rPr lang="zh-CN" altLang="zh-CN" sz="2000" b="0"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2000" b="0" kern="100" dirty="0">
                    <a:effectLst/>
                    <a:latin typeface="微软雅黑" panose="020B0503020204020204" pitchFamily="34" charset="-122"/>
                    <a:ea typeface="微软雅黑" panose="020B0503020204020204" pitchFamily="34" charset="-122"/>
                    <a:cs typeface="Times New Roman" panose="02020603050405020304" pitchFamily="18" charset="0"/>
                  </a:rPr>
                  <a:t>1.05</a:t>
                </a:r>
                <a:endParaRPr lang="zh-CN" altLang="zh-CN" sz="2000" b="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mc:Choice>
        <mc:Fallback xmlns="">
          <p:sp>
            <p:nvSpPr>
              <p:cNvPr id="3" name="矩形 2"/>
              <p:cNvSpPr>
                <a:spLocks noRot="1" noChangeAspect="1" noMove="1" noResize="1" noEditPoints="1" noAdjustHandles="1" noChangeArrowheads="1" noChangeShapeType="1" noTextEdit="1"/>
              </p:cNvSpPr>
              <p:nvPr/>
            </p:nvSpPr>
            <p:spPr>
              <a:xfrm>
                <a:off x="611560" y="915566"/>
                <a:ext cx="8280920" cy="3378104"/>
              </a:xfrm>
              <a:prstGeom prst="rect">
                <a:avLst/>
              </a:prstGeom>
              <a:blipFill>
                <a:blip r:embed="rId2"/>
                <a:stretch>
                  <a:fillRect l="-736" b="-1444"/>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2305662733"/>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xfrm>
            <a:off x="1979712" y="123478"/>
            <a:ext cx="6373813" cy="602456"/>
          </a:xfrm>
        </p:spPr>
        <p:txBody>
          <a:bodyPr/>
          <a:lstStyle/>
          <a:p>
            <a:pPr eaLnBrk="1" hangingPunct="1"/>
            <a:r>
              <a:rPr lang="zh-CN" altLang="en-US" dirty="0">
                <a:latin typeface="隶书" pitchFamily="49" charset="-122"/>
              </a:rPr>
              <a:t>三、总杠杆效应</a:t>
            </a:r>
          </a:p>
        </p:txBody>
      </p:sp>
      <p:sp>
        <p:nvSpPr>
          <p:cNvPr id="931844" name="Rectangle 4"/>
          <p:cNvSpPr>
            <a:spLocks noChangeArrowheads="1"/>
          </p:cNvSpPr>
          <p:nvPr/>
        </p:nvSpPr>
        <p:spPr bwMode="auto">
          <a:xfrm>
            <a:off x="616496" y="1563638"/>
            <a:ext cx="7987952" cy="144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algn="just"/>
            <a:r>
              <a:rPr lang="zh-CN" altLang="zh-CN" sz="2200" b="0" dirty="0" smtClean="0"/>
              <a:t>蓝天</a:t>
            </a:r>
            <a:r>
              <a:rPr lang="zh-CN" altLang="zh-CN" sz="2200" b="0" dirty="0"/>
              <a:t>公司目前每年销售额为</a:t>
            </a:r>
            <a:r>
              <a:rPr lang="en-US" altLang="zh-CN" sz="2200" b="0" dirty="0"/>
              <a:t>70</a:t>
            </a:r>
            <a:r>
              <a:rPr lang="zh-CN" altLang="zh-CN" sz="2200" b="0" dirty="0"/>
              <a:t>万元，变动成本为</a:t>
            </a:r>
            <a:r>
              <a:rPr lang="en-US" altLang="zh-CN" sz="2200" b="0" dirty="0"/>
              <a:t>42</a:t>
            </a:r>
            <a:r>
              <a:rPr lang="zh-CN" altLang="zh-CN" sz="2200" b="0" dirty="0"/>
              <a:t>万元，年固定成本总额为</a:t>
            </a:r>
            <a:r>
              <a:rPr lang="en-US" altLang="zh-CN" sz="2200" b="0" dirty="0"/>
              <a:t>18</a:t>
            </a:r>
            <a:r>
              <a:rPr lang="zh-CN" altLang="zh-CN" sz="2200" b="0" dirty="0"/>
              <a:t>万元（不包括利息），所得税率为</a:t>
            </a:r>
            <a:r>
              <a:rPr lang="en-US" altLang="zh-CN" sz="2200" b="0" dirty="0"/>
              <a:t>40%</a:t>
            </a:r>
            <a:r>
              <a:rPr lang="zh-CN" altLang="zh-CN" sz="2200" b="0" dirty="0"/>
              <a:t>，债务资本</a:t>
            </a:r>
            <a:r>
              <a:rPr lang="en-US" altLang="zh-CN" sz="2200" b="0" dirty="0"/>
              <a:t>20</a:t>
            </a:r>
            <a:r>
              <a:rPr lang="zh-CN" altLang="zh-CN" sz="2200" b="0" dirty="0"/>
              <a:t>万元，年利率为</a:t>
            </a:r>
            <a:r>
              <a:rPr lang="en-US" altLang="zh-CN" sz="2200" b="0" dirty="0"/>
              <a:t>10%</a:t>
            </a:r>
            <a:r>
              <a:rPr lang="zh-CN" altLang="zh-CN" sz="2200" b="0" dirty="0" smtClean="0"/>
              <a:t>。</a:t>
            </a:r>
            <a:endParaRPr lang="en-US" altLang="zh-CN" sz="2200" b="0" dirty="0"/>
          </a:p>
          <a:p>
            <a:pPr algn="just"/>
            <a:r>
              <a:rPr lang="zh-CN" altLang="en-US" sz="2200" b="0" dirty="0" smtClean="0"/>
              <a:t>要求：分别计算</a:t>
            </a:r>
            <a:r>
              <a:rPr lang="zh-CN" altLang="zh-CN" sz="2200" b="0" dirty="0" smtClean="0"/>
              <a:t>该</a:t>
            </a:r>
            <a:r>
              <a:rPr lang="zh-CN" altLang="zh-CN" sz="2200" b="0" dirty="0"/>
              <a:t>公司</a:t>
            </a:r>
            <a:r>
              <a:rPr lang="en-US" altLang="zh-CN" sz="2200" b="0" dirty="0"/>
              <a:t>DOL</a:t>
            </a:r>
            <a:r>
              <a:rPr lang="zh-CN" altLang="zh-CN" sz="2200" b="0" dirty="0"/>
              <a:t>、</a:t>
            </a:r>
            <a:r>
              <a:rPr lang="en-US" altLang="zh-CN" sz="2200" b="0" dirty="0"/>
              <a:t>DFL</a:t>
            </a:r>
            <a:r>
              <a:rPr lang="zh-CN" altLang="zh-CN" sz="2200" b="0" dirty="0"/>
              <a:t>和</a:t>
            </a:r>
            <a:r>
              <a:rPr lang="en-US" altLang="zh-CN" sz="2200" b="0" dirty="0" smtClean="0"/>
              <a:t>DTL</a:t>
            </a:r>
            <a:r>
              <a:rPr lang="zh-CN" altLang="en-US" sz="2200" b="0" dirty="0"/>
              <a:t>。</a:t>
            </a:r>
            <a:endParaRPr lang="zh-CN" altLang="zh-CN" sz="2200" b="0" dirty="0"/>
          </a:p>
        </p:txBody>
      </p:sp>
      <p:sp>
        <p:nvSpPr>
          <p:cNvPr id="2" name="矩形 1"/>
          <p:cNvSpPr/>
          <p:nvPr/>
        </p:nvSpPr>
        <p:spPr>
          <a:xfrm>
            <a:off x="616496" y="965346"/>
            <a:ext cx="1723549" cy="461665"/>
          </a:xfrm>
          <a:prstGeom prst="rect">
            <a:avLst/>
          </a:prstGeom>
        </p:spPr>
        <p:txBody>
          <a:bodyPr wrap="none">
            <a:spAutoFit/>
          </a:bodyPr>
          <a:lstStyle/>
          <a:p>
            <a:pPr lvl="0" algn="just"/>
            <a:r>
              <a:rPr lang="zh-CN" altLang="en-US" dirty="0">
                <a:solidFill>
                  <a:srgbClr val="FF0000"/>
                </a:solidFill>
              </a:rPr>
              <a:t>现场演练</a:t>
            </a:r>
            <a:r>
              <a:rPr lang="zh-CN" altLang="en-US" dirty="0" smtClean="0">
                <a:solidFill>
                  <a:srgbClr val="FF0000"/>
                </a:solidFill>
              </a:rPr>
              <a:t>题</a:t>
            </a:r>
            <a:endParaRPr lang="en-US" altLang="zh-CN" dirty="0">
              <a:solidFill>
                <a:srgbClr val="FF0000"/>
              </a:solidFill>
            </a:endParaRPr>
          </a:p>
        </p:txBody>
      </p:sp>
    </p:spTree>
    <p:extLst>
      <p:ext uri="{BB962C8B-B14F-4D97-AF65-F5344CB8AC3E}">
        <p14:creationId xmlns:p14="http://schemas.microsoft.com/office/powerpoint/2010/main" val="31208657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3184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1844"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xfrm>
            <a:off x="1979712" y="123478"/>
            <a:ext cx="6373813" cy="602456"/>
          </a:xfrm>
        </p:spPr>
        <p:txBody>
          <a:bodyPr/>
          <a:lstStyle/>
          <a:p>
            <a:pPr eaLnBrk="1" hangingPunct="1"/>
            <a:r>
              <a:rPr lang="zh-CN" altLang="en-US" dirty="0">
                <a:latin typeface="隶书" pitchFamily="49" charset="-122"/>
              </a:rPr>
              <a:t>三、总杠杆效应</a:t>
            </a:r>
          </a:p>
        </p:txBody>
      </p:sp>
      <mc:AlternateContent xmlns:mc="http://schemas.openxmlformats.org/markup-compatibility/2006" xmlns:a14="http://schemas.microsoft.com/office/drawing/2010/main">
        <mc:Choice Requires="a14">
          <p:sp>
            <p:nvSpPr>
              <p:cNvPr id="931844" name="Rectangle 4"/>
              <p:cNvSpPr>
                <a:spLocks noChangeArrowheads="1"/>
              </p:cNvSpPr>
              <p:nvPr/>
            </p:nvSpPr>
            <p:spPr bwMode="auto">
              <a:xfrm>
                <a:off x="467544" y="1188207"/>
                <a:ext cx="7488832" cy="3085781"/>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wrap="square" anchor="ctr">
                <a:spAutoFit/>
              </a:bodyPr>
              <a:lstStyle/>
              <a:p>
                <a:pPr>
                  <a:lnSpc>
                    <a:spcPct val="120000"/>
                  </a:lnSpc>
                </a:pPr>
                <a:r>
                  <a:rPr lang="zh-CN" altLang="en-US" b="0" dirty="0" smtClean="0">
                    <a:solidFill>
                      <a:srgbClr val="FF0000"/>
                    </a:solidFill>
                  </a:rPr>
                  <a:t>解析：</a:t>
                </a:r>
                <a:endParaRPr lang="en-US" altLang="zh-CN" b="0" dirty="0" smtClean="0">
                  <a:solidFill>
                    <a:srgbClr val="FF0000"/>
                  </a:solidFill>
                </a:endParaRPr>
              </a:p>
              <a:p>
                <a:pPr>
                  <a:lnSpc>
                    <a:spcPct val="120000"/>
                  </a:lnSpc>
                </a:pPr>
                <a:r>
                  <a:rPr lang="en-US" altLang="zh-CN" b="0" dirty="0" smtClean="0"/>
                  <a:t>                     EBIT=70-18-42=10</a:t>
                </a:r>
                <a:r>
                  <a:rPr lang="en-US" altLang="zh-CN" b="0" dirty="0"/>
                  <a:t>(</a:t>
                </a:r>
                <a:r>
                  <a:rPr lang="zh-CN" altLang="zh-CN" b="0" dirty="0"/>
                  <a:t>万元</a:t>
                </a:r>
                <a:r>
                  <a:rPr lang="en-US" altLang="zh-CN" b="0" dirty="0"/>
                  <a:t>)</a:t>
                </a:r>
                <a:endParaRPr lang="en-US" altLang="zh-CN" b="0" dirty="0" smtClean="0"/>
              </a:p>
              <a:p>
                <a:pPr>
                  <a:lnSpc>
                    <a:spcPct val="120000"/>
                  </a:lnSpc>
                </a:pPr>
                <a14:m>
                  <m:oMathPara xmlns:m="http://schemas.openxmlformats.org/officeDocument/2006/math">
                    <m:oMathParaPr>
                      <m:jc m:val="centerGroup"/>
                    </m:oMathParaPr>
                    <m:oMath xmlns:m="http://schemas.openxmlformats.org/officeDocument/2006/math">
                      <m:r>
                        <a:rPr lang="en-US" altLang="zh-CN" sz="2200" b="0" i="1">
                          <a:latin typeface="Cambria Math"/>
                        </a:rPr>
                        <m:t>𝐷𝑂𝐿</m:t>
                      </m:r>
                      <m:r>
                        <a:rPr lang="en-US" altLang="zh-CN" sz="2200" b="0" i="1">
                          <a:latin typeface="Cambria Math"/>
                        </a:rPr>
                        <m:t>=</m:t>
                      </m:r>
                      <m:f>
                        <m:fPr>
                          <m:ctrlPr>
                            <a:rPr lang="zh-CN" altLang="zh-CN" sz="2200" i="1">
                              <a:solidFill>
                                <a:srgbClr val="000000"/>
                              </a:solidFill>
                              <a:latin typeface="Cambria Math" panose="02040503050406030204" pitchFamily="18" charset="0"/>
                            </a:rPr>
                          </m:ctrlPr>
                        </m:fPr>
                        <m:num>
                          <m:sSub>
                            <m:sSubPr>
                              <m:ctrlPr>
                                <a:rPr lang="zh-CN" altLang="zh-CN" sz="2200" i="1">
                                  <a:solidFill>
                                    <a:srgbClr val="000000"/>
                                  </a:solidFill>
                                  <a:latin typeface="Cambria Math" panose="02040503050406030204" pitchFamily="18" charset="0"/>
                                </a:rPr>
                              </m:ctrlPr>
                            </m:sSubPr>
                            <m:e>
                              <m:r>
                                <a:rPr lang="en-US" altLang="zh-CN" sz="2200" i="1">
                                  <a:solidFill>
                                    <a:srgbClr val="000000"/>
                                  </a:solidFill>
                                  <a:latin typeface="Cambria Math"/>
                                </a:rPr>
                                <m:t>𝐸𝐵𝐼𝑇</m:t>
                              </m:r>
                            </m:e>
                            <m:sub>
                              <m:r>
                                <a:rPr lang="en-US" altLang="zh-CN" sz="2200" i="1">
                                  <a:solidFill>
                                    <a:srgbClr val="000000"/>
                                  </a:solidFill>
                                  <a:latin typeface="Cambria Math"/>
                                </a:rPr>
                                <m:t>0</m:t>
                              </m:r>
                            </m:sub>
                          </m:sSub>
                          <m:r>
                            <a:rPr lang="en-US" altLang="zh-CN" sz="2200" i="1">
                              <a:solidFill>
                                <a:srgbClr val="000000"/>
                              </a:solidFill>
                              <a:latin typeface="Cambria Math"/>
                            </a:rPr>
                            <m:t>+</m:t>
                          </m:r>
                          <m:sSub>
                            <m:sSubPr>
                              <m:ctrlPr>
                                <a:rPr lang="zh-CN" altLang="zh-CN" sz="2200" i="1">
                                  <a:solidFill>
                                    <a:srgbClr val="000000"/>
                                  </a:solidFill>
                                  <a:latin typeface="Cambria Math" panose="02040503050406030204" pitchFamily="18" charset="0"/>
                                </a:rPr>
                              </m:ctrlPr>
                            </m:sSubPr>
                            <m:e>
                              <m:r>
                                <a:rPr lang="en-US" altLang="zh-CN" sz="2200" i="1">
                                  <a:solidFill>
                                    <a:srgbClr val="000000"/>
                                  </a:solidFill>
                                  <a:latin typeface="Cambria Math"/>
                                </a:rPr>
                                <m:t>𝐹</m:t>
                              </m:r>
                            </m:e>
                            <m:sub>
                              <m:r>
                                <a:rPr lang="en-US" altLang="zh-CN" sz="2200" i="1">
                                  <a:solidFill>
                                    <a:srgbClr val="000000"/>
                                  </a:solidFill>
                                  <a:latin typeface="Cambria Math"/>
                                </a:rPr>
                                <m:t>0</m:t>
                              </m:r>
                            </m:sub>
                          </m:sSub>
                        </m:num>
                        <m:den>
                          <m:sSub>
                            <m:sSubPr>
                              <m:ctrlPr>
                                <a:rPr lang="zh-CN" altLang="zh-CN" sz="2200" i="1">
                                  <a:solidFill>
                                    <a:srgbClr val="000000"/>
                                  </a:solidFill>
                                  <a:latin typeface="Cambria Math" panose="02040503050406030204" pitchFamily="18" charset="0"/>
                                </a:rPr>
                              </m:ctrlPr>
                            </m:sSubPr>
                            <m:e>
                              <m:r>
                                <a:rPr lang="en-US" altLang="zh-CN" sz="2200" i="1">
                                  <a:solidFill>
                                    <a:srgbClr val="000000"/>
                                  </a:solidFill>
                                  <a:latin typeface="Cambria Math"/>
                                </a:rPr>
                                <m:t>𝐸𝐵𝐼𝑇</m:t>
                              </m:r>
                            </m:e>
                            <m:sub>
                              <m:r>
                                <a:rPr lang="en-US" altLang="zh-CN" sz="2200" i="1">
                                  <a:solidFill>
                                    <a:srgbClr val="000000"/>
                                  </a:solidFill>
                                  <a:latin typeface="Cambria Math"/>
                                </a:rPr>
                                <m:t>0</m:t>
                              </m:r>
                            </m:sub>
                          </m:sSub>
                        </m:den>
                      </m:f>
                      <m:r>
                        <a:rPr lang="zh-CN" altLang="en-US" sz="2200" b="0" i="1" smtClean="0">
                          <a:solidFill>
                            <a:srgbClr val="000000"/>
                          </a:solidFill>
                          <a:latin typeface="Cambria Math"/>
                        </a:rPr>
                        <m:t>＝</m:t>
                      </m:r>
                      <m:f>
                        <m:fPr>
                          <m:ctrlPr>
                            <a:rPr lang="zh-CN" altLang="zh-CN" sz="2200" b="0" i="1">
                              <a:latin typeface="Cambria Math" panose="02040503050406030204" pitchFamily="18" charset="0"/>
                            </a:rPr>
                          </m:ctrlPr>
                        </m:fPr>
                        <m:num>
                          <m:r>
                            <a:rPr lang="en-US" altLang="zh-CN" sz="2200" b="0" i="1">
                              <a:latin typeface="Cambria Math"/>
                            </a:rPr>
                            <m:t>10+18</m:t>
                          </m:r>
                        </m:num>
                        <m:den>
                          <m:r>
                            <a:rPr lang="en-US" altLang="zh-CN" sz="2200" b="0" i="1">
                              <a:latin typeface="Cambria Math"/>
                            </a:rPr>
                            <m:t>10</m:t>
                          </m:r>
                        </m:den>
                      </m:f>
                      <m:r>
                        <a:rPr lang="en-US" altLang="zh-CN" sz="2200" b="0" i="1">
                          <a:latin typeface="Cambria Math"/>
                        </a:rPr>
                        <m:t>=2.8</m:t>
                      </m:r>
                    </m:oMath>
                  </m:oMathPara>
                </a14:m>
                <a:endParaRPr lang="zh-CN" altLang="zh-CN" sz="2200" b="0" dirty="0"/>
              </a:p>
              <a:p>
                <a:pPr>
                  <a:lnSpc>
                    <a:spcPct val="120000"/>
                  </a:lnSpc>
                </a:pPr>
                <a14:m>
                  <m:oMathPara xmlns:m="http://schemas.openxmlformats.org/officeDocument/2006/math">
                    <m:oMathParaPr>
                      <m:jc m:val="centerGroup"/>
                    </m:oMathParaPr>
                    <m:oMath xmlns:m="http://schemas.openxmlformats.org/officeDocument/2006/math">
                      <m:r>
                        <a:rPr lang="en-US" altLang="zh-CN" sz="2200" b="0" i="1">
                          <a:latin typeface="Cambria Math"/>
                        </a:rPr>
                        <m:t>𝐷𝐹𝐿</m:t>
                      </m:r>
                      <m:r>
                        <a:rPr lang="en-US" altLang="zh-CN" sz="2200" b="0" i="1">
                          <a:latin typeface="Cambria Math"/>
                        </a:rPr>
                        <m:t>=</m:t>
                      </m:r>
                      <m:f>
                        <m:fPr>
                          <m:ctrlPr>
                            <a:rPr lang="zh-CN" altLang="zh-CN" sz="2200" i="1">
                              <a:solidFill>
                                <a:srgbClr val="000000"/>
                              </a:solidFill>
                              <a:latin typeface="Cambria Math" panose="02040503050406030204" pitchFamily="18" charset="0"/>
                            </a:rPr>
                          </m:ctrlPr>
                        </m:fPr>
                        <m:num>
                          <m:sSub>
                            <m:sSubPr>
                              <m:ctrlPr>
                                <a:rPr lang="zh-CN" altLang="zh-CN" sz="2200" i="1">
                                  <a:solidFill>
                                    <a:srgbClr val="000000"/>
                                  </a:solidFill>
                                  <a:latin typeface="Cambria Math" panose="02040503050406030204" pitchFamily="18" charset="0"/>
                                </a:rPr>
                              </m:ctrlPr>
                            </m:sSubPr>
                            <m:e>
                              <m:r>
                                <a:rPr lang="en-US" altLang="zh-CN" sz="2200" i="1">
                                  <a:solidFill>
                                    <a:srgbClr val="000000"/>
                                  </a:solidFill>
                                  <a:latin typeface="Cambria Math"/>
                                </a:rPr>
                                <m:t>𝑬𝑩𝑰𝑻</m:t>
                              </m:r>
                            </m:e>
                            <m:sub>
                              <m:r>
                                <a:rPr lang="en-US" altLang="zh-CN" sz="2200" i="1">
                                  <a:solidFill>
                                    <a:srgbClr val="000000"/>
                                  </a:solidFill>
                                  <a:latin typeface="Cambria Math"/>
                                </a:rPr>
                                <m:t>𝟎</m:t>
                              </m:r>
                            </m:sub>
                          </m:sSub>
                        </m:num>
                        <m:den>
                          <m:sSub>
                            <m:sSubPr>
                              <m:ctrlPr>
                                <a:rPr lang="zh-CN" altLang="zh-CN" sz="2200" i="1">
                                  <a:solidFill>
                                    <a:srgbClr val="000000"/>
                                  </a:solidFill>
                                  <a:latin typeface="Cambria Math" panose="02040503050406030204" pitchFamily="18" charset="0"/>
                                </a:rPr>
                              </m:ctrlPr>
                            </m:sSubPr>
                            <m:e>
                              <m:r>
                                <a:rPr lang="en-US" altLang="zh-CN" sz="2200" i="1">
                                  <a:solidFill>
                                    <a:srgbClr val="000000"/>
                                  </a:solidFill>
                                  <a:latin typeface="Cambria Math"/>
                                </a:rPr>
                                <m:t>𝑬𝑩𝑰𝑻</m:t>
                              </m:r>
                            </m:e>
                            <m:sub>
                              <m:r>
                                <a:rPr lang="en-US" altLang="zh-CN" sz="2200" i="1">
                                  <a:solidFill>
                                    <a:srgbClr val="000000"/>
                                  </a:solidFill>
                                  <a:latin typeface="Cambria Math"/>
                                </a:rPr>
                                <m:t>𝟎</m:t>
                              </m:r>
                            </m:sub>
                          </m:sSub>
                          <m:r>
                            <a:rPr lang="en-US" altLang="zh-CN" sz="2200" i="1">
                              <a:solidFill>
                                <a:srgbClr val="000000"/>
                              </a:solidFill>
                              <a:latin typeface="Cambria Math"/>
                            </a:rPr>
                            <m:t>−</m:t>
                          </m:r>
                          <m:sSub>
                            <m:sSubPr>
                              <m:ctrlPr>
                                <a:rPr lang="zh-CN" altLang="zh-CN" sz="2200" i="1">
                                  <a:solidFill>
                                    <a:srgbClr val="000000"/>
                                  </a:solidFill>
                                  <a:latin typeface="Cambria Math" panose="02040503050406030204" pitchFamily="18" charset="0"/>
                                </a:rPr>
                              </m:ctrlPr>
                            </m:sSubPr>
                            <m:e>
                              <m:r>
                                <a:rPr lang="en-US" altLang="zh-CN" sz="2200" i="1">
                                  <a:solidFill>
                                    <a:srgbClr val="000000"/>
                                  </a:solidFill>
                                  <a:latin typeface="Cambria Math"/>
                                </a:rPr>
                                <m:t>𝑰</m:t>
                              </m:r>
                            </m:e>
                            <m:sub>
                              <m:r>
                                <a:rPr lang="en-US" altLang="zh-CN" sz="2200" i="1">
                                  <a:solidFill>
                                    <a:srgbClr val="000000"/>
                                  </a:solidFill>
                                  <a:latin typeface="Cambria Math"/>
                                </a:rPr>
                                <m:t>𝟎</m:t>
                              </m:r>
                            </m:sub>
                          </m:sSub>
                        </m:den>
                      </m:f>
                      <m:r>
                        <a:rPr lang="zh-CN" altLang="en-US" sz="2200" b="0" i="1" smtClean="0">
                          <a:solidFill>
                            <a:srgbClr val="000000"/>
                          </a:solidFill>
                          <a:latin typeface="Cambria Math"/>
                        </a:rPr>
                        <m:t>＝</m:t>
                      </m:r>
                      <m:f>
                        <m:fPr>
                          <m:ctrlPr>
                            <a:rPr lang="zh-CN" altLang="zh-CN" sz="2200" b="0" i="1">
                              <a:latin typeface="Cambria Math" panose="02040503050406030204" pitchFamily="18" charset="0"/>
                            </a:rPr>
                          </m:ctrlPr>
                        </m:fPr>
                        <m:num>
                          <m:r>
                            <a:rPr lang="en-US" altLang="zh-CN" sz="2200" b="0" i="1">
                              <a:latin typeface="Cambria Math"/>
                            </a:rPr>
                            <m:t>10</m:t>
                          </m:r>
                        </m:num>
                        <m:den>
                          <m:r>
                            <a:rPr lang="en-US" altLang="zh-CN" sz="2200" b="0" i="1">
                              <a:latin typeface="Cambria Math"/>
                            </a:rPr>
                            <m:t>10−20×10%</m:t>
                          </m:r>
                        </m:den>
                      </m:f>
                      <m:r>
                        <a:rPr lang="en-US" altLang="zh-CN" sz="2200" b="0" i="1">
                          <a:latin typeface="Cambria Math"/>
                        </a:rPr>
                        <m:t>=1.25</m:t>
                      </m:r>
                    </m:oMath>
                  </m:oMathPara>
                </a14:m>
                <a:endParaRPr lang="en-US" altLang="zh-CN" sz="2200" b="0" i="1" dirty="0" smtClean="0">
                  <a:latin typeface="Cambria Math"/>
                </a:endParaRPr>
              </a:p>
              <a:p>
                <a:pPr>
                  <a:lnSpc>
                    <a:spcPct val="120000"/>
                  </a:lnSpc>
                </a:pPr>
                <a14:m>
                  <m:oMathPara xmlns:m="http://schemas.openxmlformats.org/officeDocument/2006/math">
                    <m:oMathParaPr>
                      <m:jc m:val="centerGroup"/>
                    </m:oMathParaPr>
                    <m:oMath xmlns:m="http://schemas.openxmlformats.org/officeDocument/2006/math">
                      <m:r>
                        <a:rPr lang="en-US" altLang="zh-CN" b="0" i="1">
                          <a:latin typeface="Cambria Math"/>
                        </a:rPr>
                        <m:t>𝐷𝑇𝐿</m:t>
                      </m:r>
                      <m:r>
                        <a:rPr lang="en-US" altLang="zh-CN" b="0" i="1">
                          <a:latin typeface="Cambria Math"/>
                        </a:rPr>
                        <m:t>=2.8×1.25=3.5</m:t>
                      </m:r>
                    </m:oMath>
                  </m:oMathPara>
                </a14:m>
                <a:endParaRPr lang="zh-CN" altLang="zh-CN" b="0" dirty="0"/>
              </a:p>
            </p:txBody>
          </p:sp>
        </mc:Choice>
        <mc:Fallback xmlns="">
          <p:sp>
            <p:nvSpPr>
              <p:cNvPr id="931844" name="Rectangle 4"/>
              <p:cNvSpPr>
                <a:spLocks noRot="1" noChangeAspect="1" noMove="1" noResize="1" noEditPoints="1" noAdjustHandles="1" noChangeArrowheads="1" noChangeShapeType="1" noTextEdit="1"/>
              </p:cNvSpPr>
              <p:nvPr/>
            </p:nvSpPr>
            <p:spPr bwMode="auto">
              <a:xfrm>
                <a:off x="467544" y="1188207"/>
                <a:ext cx="7488832" cy="3085781"/>
              </a:xfrm>
              <a:prstGeom prst="rect">
                <a:avLst/>
              </a:prstGeom>
              <a:blipFill>
                <a:blip r:embed="rId2"/>
                <a:stretch>
                  <a:fillRect l="-1303"/>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noFill/>
                  </a:rPr>
                  <a:t> </a:t>
                </a:r>
              </a:p>
            </p:txBody>
          </p:sp>
        </mc:Fallback>
      </mc:AlternateContent>
    </p:spTree>
    <p:extLst>
      <p:ext uri="{BB962C8B-B14F-4D97-AF65-F5344CB8AC3E}">
        <p14:creationId xmlns:p14="http://schemas.microsoft.com/office/powerpoint/2010/main" val="14402974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3184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1844"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
          <p:cNvGrpSpPr>
            <a:grpSpLocks/>
          </p:cNvGrpSpPr>
          <p:nvPr/>
        </p:nvGrpSpPr>
        <p:grpSpPr bwMode="auto">
          <a:xfrm>
            <a:off x="1834504" y="1196482"/>
            <a:ext cx="3473404" cy="586358"/>
            <a:chOff x="1152" y="1104"/>
            <a:chExt cx="2248" cy="507"/>
          </a:xfrm>
        </p:grpSpPr>
        <p:grpSp>
          <p:nvGrpSpPr>
            <p:cNvPr id="6164" name="Group 4"/>
            <p:cNvGrpSpPr>
              <a:grpSpLocks/>
            </p:cNvGrpSpPr>
            <p:nvPr/>
          </p:nvGrpSpPr>
          <p:grpSpPr bwMode="auto">
            <a:xfrm>
              <a:off x="1152" y="1104"/>
              <a:ext cx="480" cy="419"/>
              <a:chOff x="1110" y="2656"/>
              <a:chExt cx="1549" cy="1351"/>
            </a:xfrm>
          </p:grpSpPr>
          <p:sp>
            <p:nvSpPr>
              <p:cNvPr id="6168" name="AutoShape 5"/>
              <p:cNvSpPr>
                <a:spLocks noChangeArrowheads="1"/>
              </p:cNvSpPr>
              <p:nvPr/>
            </p:nvSpPr>
            <p:spPr bwMode="gray">
              <a:xfrm>
                <a:off x="1123" y="2679"/>
                <a:ext cx="1536" cy="1328"/>
              </a:xfrm>
              <a:prstGeom prst="hexagon">
                <a:avLst>
                  <a:gd name="adj" fmla="val 28916"/>
                  <a:gd name="vf" fmla="val 115470"/>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400" b="1" i="0" u="none" strike="noStrike" kern="1200" cap="none" spc="0" normalizeH="0" baseline="0" noProof="0">
                  <a:ln>
                    <a:noFill/>
                  </a:ln>
                  <a:solidFill>
                    <a:srgbClr val="FF0000"/>
                  </a:solidFill>
                  <a:effectLst/>
                  <a:uLnTx/>
                  <a:uFillTx/>
                  <a:latin typeface="Arial" charset="0"/>
                  <a:ea typeface="华文新魏" pitchFamily="2" charset="-122"/>
                  <a:cs typeface="+mn-cs"/>
                </a:endParaRPr>
              </a:p>
            </p:txBody>
          </p:sp>
          <p:sp>
            <p:nvSpPr>
              <p:cNvPr id="6169" name="AutoShape 6"/>
              <p:cNvSpPr>
                <a:spLocks noChangeArrowheads="1"/>
              </p:cNvSpPr>
              <p:nvPr/>
            </p:nvSpPr>
            <p:spPr bwMode="gray">
              <a:xfrm>
                <a:off x="1110" y="2656"/>
                <a:ext cx="1536" cy="1328"/>
              </a:xfrm>
              <a:prstGeom prst="hexagon">
                <a:avLst>
                  <a:gd name="adj" fmla="val 28916"/>
                  <a:gd name="vf" fmla="val 115470"/>
                </a:avLst>
              </a:prstGeom>
              <a:gradFill rotWithShape="1">
                <a:gsLst>
                  <a:gs pos="0">
                    <a:srgbClr val="E6E6E6"/>
                  </a:gs>
                  <a:gs pos="7500">
                    <a:srgbClr val="7D8496"/>
                  </a:gs>
                  <a:gs pos="26500">
                    <a:srgbClr val="E6E6E6"/>
                  </a:gs>
                  <a:gs pos="34000">
                    <a:srgbClr val="7D8496"/>
                  </a:gs>
                  <a:gs pos="46500">
                    <a:srgbClr val="E6E6E6"/>
                  </a:gs>
                  <a:gs pos="50000">
                    <a:srgbClr val="FFFFFF"/>
                  </a:gs>
                  <a:gs pos="53500">
                    <a:srgbClr val="E6E6E6"/>
                  </a:gs>
                  <a:gs pos="66000">
                    <a:srgbClr val="7D8496"/>
                  </a:gs>
                  <a:gs pos="73500">
                    <a:srgbClr val="E6E6E6"/>
                  </a:gs>
                  <a:gs pos="92500">
                    <a:srgbClr val="7D8496"/>
                  </a:gs>
                  <a:gs pos="100000">
                    <a:srgbClr val="E6E6E6"/>
                  </a:gs>
                </a:gsLst>
                <a:lin ang="2700000" scaled="1"/>
              </a:gradFill>
              <a:ln w="9525">
                <a:solidFill>
                  <a:srgbClr val="C0C0C0"/>
                </a:solidFill>
                <a:miter lim="800000"/>
                <a:headEnd/>
                <a:tailEnd/>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400" b="1" i="0" u="none" strike="noStrike" kern="1200" cap="none" spc="0" normalizeH="0" baseline="0" noProof="0">
                  <a:ln>
                    <a:noFill/>
                  </a:ln>
                  <a:solidFill>
                    <a:srgbClr val="FF0000"/>
                  </a:solidFill>
                  <a:effectLst/>
                  <a:uLnTx/>
                  <a:uFillTx/>
                  <a:latin typeface="Arial" charset="0"/>
                  <a:ea typeface="华文新魏" pitchFamily="2" charset="-122"/>
                  <a:cs typeface="+mn-cs"/>
                </a:endParaRPr>
              </a:p>
            </p:txBody>
          </p:sp>
          <p:sp>
            <p:nvSpPr>
              <p:cNvPr id="789511" name="AutoShape 7"/>
              <p:cNvSpPr>
                <a:spLocks noChangeArrowheads="1"/>
              </p:cNvSpPr>
              <p:nvPr/>
            </p:nvSpPr>
            <p:spPr bwMode="gray">
              <a:xfrm>
                <a:off x="1200" y="2736"/>
                <a:ext cx="1349" cy="1168"/>
              </a:xfrm>
              <a:prstGeom prst="hexagon">
                <a:avLst>
                  <a:gd name="adj" fmla="val 28896"/>
                  <a:gd name="vf" fmla="val 115470"/>
                </a:avLst>
              </a:prstGeom>
              <a:gradFill rotWithShape="1">
                <a:gsLst>
                  <a:gs pos="0">
                    <a:schemeClr val="accent2">
                      <a:gamma/>
                      <a:shade val="46275"/>
                      <a:invGamma/>
                    </a:schemeClr>
                  </a:gs>
                  <a:gs pos="100000">
                    <a:schemeClr val="accent2"/>
                  </a:gs>
                </a:gsLst>
                <a:lin ang="2700000" scaled="1"/>
              </a:gradFill>
              <a:ln w="9525">
                <a:solidFill>
                  <a:schemeClr val="tx1"/>
                </a:solidFill>
                <a:miter lim="800000"/>
                <a:headEnd/>
                <a:tailE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400" b="1" i="0" u="none" strike="noStrike" kern="1200" cap="none" spc="0" normalizeH="0" baseline="0" noProof="0">
                  <a:ln>
                    <a:noFill/>
                  </a:ln>
                  <a:solidFill>
                    <a:srgbClr val="FF0000"/>
                  </a:solidFill>
                  <a:effectLst/>
                  <a:uLnTx/>
                  <a:uFillTx/>
                  <a:latin typeface="Arial" panose="020B0604020202020204" pitchFamily="34" charset="0"/>
                  <a:ea typeface="华文新魏" pitchFamily="2" charset="-122"/>
                  <a:cs typeface="+mn-cs"/>
                </a:endParaRPr>
              </a:p>
            </p:txBody>
          </p:sp>
        </p:grpSp>
        <p:sp>
          <p:nvSpPr>
            <p:cNvPr id="6165" name="Line 8"/>
            <p:cNvSpPr>
              <a:spLocks noChangeShapeType="1"/>
            </p:cNvSpPr>
            <p:nvPr/>
          </p:nvSpPr>
          <p:spPr bwMode="auto">
            <a:xfrm>
              <a:off x="1536" y="1488"/>
              <a:ext cx="1864" cy="0"/>
            </a:xfrm>
            <a:prstGeom prst="line">
              <a:avLst/>
            </a:prstGeom>
            <a:noFill/>
            <a:ln w="25400">
              <a:solidFill>
                <a:srgbClr val="C0C0C0"/>
              </a:solidFill>
              <a:prstDash val="sysDot"/>
              <a:round/>
              <a:headEnd/>
              <a:tailEnd type="oval" w="med" len="med"/>
            </a:ln>
            <a:extLst>
              <a:ext uri="{909E8E84-426E-40DD-AFC4-6F175D3DCCD1}">
                <a14:hiddenFill xmlns:a14="http://schemas.microsoft.com/office/drawing/2010/main">
                  <a:noFill/>
                </a14:hiddenFill>
              </a:ext>
            </a:ex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1" i="0" u="none" strike="noStrike" kern="1200" cap="none" spc="0" normalizeH="0" baseline="0" noProof="0">
                <a:ln>
                  <a:noFill/>
                </a:ln>
                <a:solidFill>
                  <a:srgbClr val="FF0000"/>
                </a:solidFill>
                <a:effectLst/>
                <a:uLnTx/>
                <a:uFillTx/>
                <a:latin typeface="Arial" charset="0"/>
                <a:ea typeface="华文新魏" pitchFamily="2" charset="-122"/>
                <a:cs typeface="+mn-cs"/>
              </a:endParaRPr>
            </a:p>
          </p:txBody>
        </p:sp>
        <p:sp>
          <p:nvSpPr>
            <p:cNvPr id="6166" name="Text Box 9"/>
            <p:cNvSpPr txBox="1">
              <a:spLocks noChangeArrowheads="1"/>
            </p:cNvSpPr>
            <p:nvPr/>
          </p:nvSpPr>
          <p:spPr bwMode="auto">
            <a:xfrm>
              <a:off x="1680" y="1105"/>
              <a:ext cx="1256" cy="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a:defRPr sz="2800" b="1">
                  <a:solidFill>
                    <a:schemeClr val="tx1"/>
                  </a:solidFill>
                  <a:latin typeface="华文新魏" pitchFamily="2" charset="-122"/>
                  <a:ea typeface="华文新魏" pitchFamily="2" charset="-122"/>
                </a:defRPr>
              </a:lvl1pPr>
              <a:lvl2pPr marL="742950">
                <a:defRPr sz="2200">
                  <a:solidFill>
                    <a:schemeClr val="tx1"/>
                  </a:solidFill>
                  <a:latin typeface="Arial" charset="0"/>
                  <a:ea typeface="华文新魏" pitchFamily="2" charset="-122"/>
                </a:defRPr>
              </a:lvl2pPr>
              <a:lvl3pPr marL="1143000">
                <a:defRPr>
                  <a:solidFill>
                    <a:schemeClr val="tx1"/>
                  </a:solidFill>
                  <a:latin typeface="Arial" charset="0"/>
                  <a:ea typeface="华文新魏" pitchFamily="2" charset="-122"/>
                </a:defRPr>
              </a:lvl3pPr>
              <a:lvl4pPr marL="1600200">
                <a:defRPr sz="1600">
                  <a:solidFill>
                    <a:schemeClr val="tx1"/>
                  </a:solidFill>
                  <a:latin typeface="Arial" charset="0"/>
                  <a:ea typeface="华文新魏" pitchFamily="2" charset="-122"/>
                </a:defRPr>
              </a:lvl4pPr>
              <a:lvl5pPr>
                <a:defRPr sz="2000">
                  <a:solidFill>
                    <a:schemeClr val="tx1"/>
                  </a:solidFill>
                  <a:latin typeface="Arial" charset="0"/>
                  <a:ea typeface="华文新魏" pitchFamily="2" charset="-122"/>
                </a:defRPr>
              </a:lvl5pPr>
              <a:lvl6pPr eaLnBrk="0" hangingPunct="0">
                <a:defRPr sz="2000">
                  <a:solidFill>
                    <a:schemeClr val="tx1"/>
                  </a:solidFill>
                  <a:latin typeface="Arial" charset="0"/>
                  <a:ea typeface="华文新魏" pitchFamily="2" charset="-122"/>
                </a:defRPr>
              </a:lvl6pPr>
              <a:lvl7pPr eaLnBrk="0" hangingPunct="0">
                <a:defRPr sz="2000">
                  <a:solidFill>
                    <a:schemeClr val="tx1"/>
                  </a:solidFill>
                  <a:latin typeface="Arial" charset="0"/>
                  <a:ea typeface="华文新魏" pitchFamily="2" charset="-122"/>
                </a:defRPr>
              </a:lvl7pPr>
              <a:lvl8pPr eaLnBrk="0" hangingPunct="0">
                <a:defRPr sz="2000">
                  <a:solidFill>
                    <a:schemeClr val="tx1"/>
                  </a:solidFill>
                  <a:latin typeface="Arial" charset="0"/>
                  <a:ea typeface="华文新魏" pitchFamily="2" charset="-122"/>
                </a:defRPr>
              </a:lvl8pPr>
              <a:lvl9pPr eaLnBrk="0" hangingPunct="0">
                <a:defRPr sz="2000">
                  <a:solidFill>
                    <a:schemeClr val="tx1"/>
                  </a:solidFill>
                  <a:latin typeface="Arial" charset="0"/>
                  <a:ea typeface="华文新魏" pitchFamily="2" charset="-122"/>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3200" b="0" i="0" u="none" strike="noStrike" kern="1200" cap="none" spc="0" normalizeH="0" baseline="0" noProof="0" dirty="0">
                  <a:ln>
                    <a:noFill/>
                  </a:ln>
                  <a:effectLst/>
                  <a:uLnTx/>
                  <a:uFillTx/>
                  <a:latin typeface="Arial" charset="0"/>
                  <a:ea typeface="华文行楷" pitchFamily="2" charset="-122"/>
                  <a:cs typeface="+mn-cs"/>
                </a:rPr>
                <a:t>资本</a:t>
              </a:r>
              <a:r>
                <a:rPr kumimoji="0" lang="zh-CN" altLang="en-US" sz="3200" b="0" i="0" u="none" strike="noStrike" kern="1200" cap="none" spc="0" normalizeH="0" baseline="0" noProof="0" dirty="0" smtClean="0">
                  <a:ln>
                    <a:noFill/>
                  </a:ln>
                  <a:effectLst/>
                  <a:uLnTx/>
                  <a:uFillTx/>
                  <a:latin typeface="Arial" charset="0"/>
                  <a:ea typeface="华文行楷" pitchFamily="2" charset="-122"/>
                  <a:cs typeface="+mn-cs"/>
                </a:rPr>
                <a:t>成本</a:t>
              </a:r>
              <a:r>
                <a:rPr kumimoji="0" lang="en-US" altLang="zh-CN" sz="3200" b="0" i="0" u="none" strike="noStrike" kern="1200" cap="none" spc="0" normalizeH="0" baseline="0" noProof="0" dirty="0" smtClean="0">
                  <a:ln>
                    <a:noFill/>
                  </a:ln>
                  <a:effectLst/>
                  <a:uLnTx/>
                  <a:uFillTx/>
                  <a:latin typeface="Arial" charset="0"/>
                  <a:ea typeface="华文行楷" pitchFamily="2" charset="-122"/>
                  <a:cs typeface="+mn-cs"/>
                </a:rPr>
                <a:t> </a:t>
              </a:r>
              <a:endParaRPr kumimoji="0" lang="en-US" altLang="zh-CN" sz="3200" b="0" i="0" u="none" strike="noStrike" kern="1200" cap="none" spc="0" normalizeH="0" baseline="0" noProof="0" dirty="0">
                <a:ln>
                  <a:noFill/>
                </a:ln>
                <a:effectLst/>
                <a:uLnTx/>
                <a:uFillTx/>
                <a:latin typeface="Arial" charset="0"/>
                <a:ea typeface="华文行楷" pitchFamily="2" charset="-122"/>
                <a:cs typeface="+mn-cs"/>
              </a:endParaRPr>
            </a:p>
          </p:txBody>
        </p:sp>
        <p:sp>
          <p:nvSpPr>
            <p:cNvPr id="6167" name="Text Box 10"/>
            <p:cNvSpPr txBox="1">
              <a:spLocks noChangeArrowheads="1"/>
            </p:cNvSpPr>
            <p:nvPr/>
          </p:nvSpPr>
          <p:spPr bwMode="gray">
            <a:xfrm>
              <a:off x="1260" y="1124"/>
              <a:ext cx="288" cy="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a:defRPr sz="2800" b="1">
                  <a:solidFill>
                    <a:schemeClr val="tx1"/>
                  </a:solidFill>
                  <a:latin typeface="华文新魏" pitchFamily="2" charset="-122"/>
                  <a:ea typeface="华文新魏" pitchFamily="2" charset="-122"/>
                </a:defRPr>
              </a:lvl1pPr>
              <a:lvl2pPr marL="742950">
                <a:defRPr sz="2200">
                  <a:solidFill>
                    <a:schemeClr val="tx1"/>
                  </a:solidFill>
                  <a:latin typeface="Arial" charset="0"/>
                  <a:ea typeface="华文新魏" pitchFamily="2" charset="-122"/>
                </a:defRPr>
              </a:lvl2pPr>
              <a:lvl3pPr marL="1143000">
                <a:defRPr>
                  <a:solidFill>
                    <a:schemeClr val="tx1"/>
                  </a:solidFill>
                  <a:latin typeface="Arial" charset="0"/>
                  <a:ea typeface="华文新魏" pitchFamily="2" charset="-122"/>
                </a:defRPr>
              </a:lvl3pPr>
              <a:lvl4pPr marL="1600200">
                <a:defRPr sz="1600">
                  <a:solidFill>
                    <a:schemeClr val="tx1"/>
                  </a:solidFill>
                  <a:latin typeface="Arial" charset="0"/>
                  <a:ea typeface="华文新魏" pitchFamily="2" charset="-122"/>
                </a:defRPr>
              </a:lvl4pPr>
              <a:lvl5pPr>
                <a:defRPr sz="2000">
                  <a:solidFill>
                    <a:schemeClr val="tx1"/>
                  </a:solidFill>
                  <a:latin typeface="Arial" charset="0"/>
                  <a:ea typeface="华文新魏" pitchFamily="2" charset="-122"/>
                </a:defRPr>
              </a:lvl5pPr>
              <a:lvl6pPr eaLnBrk="0" hangingPunct="0">
                <a:defRPr sz="2000">
                  <a:solidFill>
                    <a:schemeClr val="tx1"/>
                  </a:solidFill>
                  <a:latin typeface="Arial" charset="0"/>
                  <a:ea typeface="华文新魏" pitchFamily="2" charset="-122"/>
                </a:defRPr>
              </a:lvl6pPr>
              <a:lvl7pPr eaLnBrk="0" hangingPunct="0">
                <a:defRPr sz="2000">
                  <a:solidFill>
                    <a:schemeClr val="tx1"/>
                  </a:solidFill>
                  <a:latin typeface="Arial" charset="0"/>
                  <a:ea typeface="华文新魏" pitchFamily="2" charset="-122"/>
                </a:defRPr>
              </a:lvl7pPr>
              <a:lvl8pPr eaLnBrk="0" hangingPunct="0">
                <a:defRPr sz="2000">
                  <a:solidFill>
                    <a:schemeClr val="tx1"/>
                  </a:solidFill>
                  <a:latin typeface="Arial" charset="0"/>
                  <a:ea typeface="华文新魏" pitchFamily="2" charset="-122"/>
                </a:defRPr>
              </a:lvl8pPr>
              <a:lvl9pPr eaLnBrk="0" hangingPunct="0">
                <a:defRPr sz="2000">
                  <a:solidFill>
                    <a:schemeClr val="tx1"/>
                  </a:solidFill>
                  <a:latin typeface="Arial" charset="0"/>
                  <a:ea typeface="华文新魏" pitchFamily="2" charset="-122"/>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zh-CN" altLang="en-US" sz="2400" b="1" i="0" u="none" strike="noStrike" kern="1200" cap="none" spc="0" normalizeH="0" baseline="0" noProof="0" dirty="0">
                  <a:ln>
                    <a:noFill/>
                  </a:ln>
                  <a:effectLst/>
                  <a:uLnTx/>
                  <a:uFillTx/>
                  <a:latin typeface="Arial" charset="0"/>
                  <a:ea typeface="华文彩云" pitchFamily="2" charset="-122"/>
                  <a:cs typeface="+mn-cs"/>
                </a:rPr>
                <a:t>一</a:t>
              </a:r>
            </a:p>
          </p:txBody>
        </p:sp>
      </p:grpSp>
      <p:grpSp>
        <p:nvGrpSpPr>
          <p:cNvPr id="4" name="Group 11"/>
          <p:cNvGrpSpPr>
            <a:grpSpLocks/>
          </p:cNvGrpSpPr>
          <p:nvPr/>
        </p:nvGrpSpPr>
        <p:grpSpPr bwMode="auto">
          <a:xfrm>
            <a:off x="1855140" y="2094260"/>
            <a:ext cx="3473364" cy="586358"/>
            <a:chOff x="1152" y="1680"/>
            <a:chExt cx="2250" cy="507"/>
          </a:xfrm>
        </p:grpSpPr>
        <p:grpSp>
          <p:nvGrpSpPr>
            <p:cNvPr id="6157" name="Group 12"/>
            <p:cNvGrpSpPr>
              <a:grpSpLocks/>
            </p:cNvGrpSpPr>
            <p:nvPr/>
          </p:nvGrpSpPr>
          <p:grpSpPr bwMode="auto">
            <a:xfrm>
              <a:off x="1152" y="1680"/>
              <a:ext cx="480" cy="419"/>
              <a:chOff x="3174" y="2656"/>
              <a:chExt cx="1549" cy="1351"/>
            </a:xfrm>
          </p:grpSpPr>
          <p:sp>
            <p:nvSpPr>
              <p:cNvPr id="6161" name="AutoShape 13"/>
              <p:cNvSpPr>
                <a:spLocks noChangeArrowheads="1"/>
              </p:cNvSpPr>
              <p:nvPr/>
            </p:nvSpPr>
            <p:spPr bwMode="gray">
              <a:xfrm>
                <a:off x="3187" y="2679"/>
                <a:ext cx="1536" cy="1328"/>
              </a:xfrm>
              <a:prstGeom prst="hexagon">
                <a:avLst>
                  <a:gd name="adj" fmla="val 28916"/>
                  <a:gd name="vf" fmla="val 115470"/>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400" b="1" i="0" u="none" strike="noStrike" kern="1200" cap="none" spc="0" normalizeH="0" baseline="0" noProof="0">
                  <a:ln>
                    <a:noFill/>
                  </a:ln>
                  <a:effectLst/>
                  <a:uLnTx/>
                  <a:uFillTx/>
                  <a:latin typeface="Arial" charset="0"/>
                  <a:ea typeface="华文新魏" pitchFamily="2" charset="-122"/>
                  <a:cs typeface="+mn-cs"/>
                </a:endParaRPr>
              </a:p>
            </p:txBody>
          </p:sp>
          <p:sp>
            <p:nvSpPr>
              <p:cNvPr id="6162" name="AutoShape 14"/>
              <p:cNvSpPr>
                <a:spLocks noChangeArrowheads="1"/>
              </p:cNvSpPr>
              <p:nvPr/>
            </p:nvSpPr>
            <p:spPr bwMode="gray">
              <a:xfrm>
                <a:off x="3174" y="2656"/>
                <a:ext cx="1536" cy="1328"/>
              </a:xfrm>
              <a:prstGeom prst="hexagon">
                <a:avLst>
                  <a:gd name="adj" fmla="val 28916"/>
                  <a:gd name="vf" fmla="val 115470"/>
                </a:avLst>
              </a:prstGeom>
              <a:gradFill rotWithShape="1">
                <a:gsLst>
                  <a:gs pos="0">
                    <a:srgbClr val="E6E6E6"/>
                  </a:gs>
                  <a:gs pos="7500">
                    <a:srgbClr val="7D8496"/>
                  </a:gs>
                  <a:gs pos="26500">
                    <a:srgbClr val="E6E6E6"/>
                  </a:gs>
                  <a:gs pos="34000">
                    <a:srgbClr val="7D8496"/>
                  </a:gs>
                  <a:gs pos="46500">
                    <a:srgbClr val="E6E6E6"/>
                  </a:gs>
                  <a:gs pos="50000">
                    <a:srgbClr val="FFFFFF"/>
                  </a:gs>
                  <a:gs pos="53500">
                    <a:srgbClr val="E6E6E6"/>
                  </a:gs>
                  <a:gs pos="66000">
                    <a:srgbClr val="7D8496"/>
                  </a:gs>
                  <a:gs pos="73500">
                    <a:srgbClr val="E6E6E6"/>
                  </a:gs>
                  <a:gs pos="92500">
                    <a:srgbClr val="7D8496"/>
                  </a:gs>
                  <a:gs pos="100000">
                    <a:srgbClr val="E6E6E6"/>
                  </a:gs>
                </a:gsLst>
                <a:lin ang="2700000" scaled="1"/>
              </a:gradFill>
              <a:ln w="9525">
                <a:solidFill>
                  <a:srgbClr val="C0C0C0"/>
                </a:solidFill>
                <a:miter lim="800000"/>
                <a:headEnd/>
                <a:tailEnd/>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400" b="1" i="0" u="none" strike="noStrike" kern="1200" cap="none" spc="0" normalizeH="0" baseline="0" noProof="0">
                  <a:ln>
                    <a:noFill/>
                  </a:ln>
                  <a:effectLst/>
                  <a:uLnTx/>
                  <a:uFillTx/>
                  <a:latin typeface="Arial" charset="0"/>
                  <a:ea typeface="华文新魏" pitchFamily="2" charset="-122"/>
                  <a:cs typeface="+mn-cs"/>
                </a:endParaRPr>
              </a:p>
            </p:txBody>
          </p:sp>
          <p:sp>
            <p:nvSpPr>
              <p:cNvPr id="789519" name="AutoShape 15"/>
              <p:cNvSpPr>
                <a:spLocks noChangeArrowheads="1"/>
              </p:cNvSpPr>
              <p:nvPr/>
            </p:nvSpPr>
            <p:spPr bwMode="gray">
              <a:xfrm>
                <a:off x="3264" y="2736"/>
                <a:ext cx="1351" cy="1168"/>
              </a:xfrm>
              <a:prstGeom prst="hexagon">
                <a:avLst>
                  <a:gd name="adj" fmla="val 28896"/>
                  <a:gd name="vf" fmla="val 115470"/>
                </a:avLst>
              </a:prstGeom>
              <a:gradFill rotWithShape="1">
                <a:gsLst>
                  <a:gs pos="0">
                    <a:schemeClr val="accent1">
                      <a:gamma/>
                      <a:shade val="46275"/>
                      <a:invGamma/>
                    </a:schemeClr>
                  </a:gs>
                  <a:gs pos="100000">
                    <a:schemeClr val="accent1"/>
                  </a:gs>
                </a:gsLst>
                <a:lin ang="2700000" scaled="1"/>
              </a:gradFill>
              <a:ln w="9525">
                <a:solidFill>
                  <a:schemeClr val="tx1"/>
                </a:solidFill>
                <a:miter lim="800000"/>
                <a:headEnd/>
                <a:tailE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400" b="1" i="0" u="none" strike="noStrike" kern="1200" cap="none" spc="0" normalizeH="0" baseline="0" noProof="0">
                  <a:ln>
                    <a:noFill/>
                  </a:ln>
                  <a:effectLst/>
                  <a:uLnTx/>
                  <a:uFillTx/>
                  <a:latin typeface="Arial" panose="020B0604020202020204" pitchFamily="34" charset="0"/>
                  <a:ea typeface="华文新魏" pitchFamily="2" charset="-122"/>
                  <a:cs typeface="+mn-cs"/>
                </a:endParaRPr>
              </a:p>
            </p:txBody>
          </p:sp>
        </p:grpSp>
        <p:sp>
          <p:nvSpPr>
            <p:cNvPr id="6158" name="Line 16"/>
            <p:cNvSpPr>
              <a:spLocks noChangeShapeType="1"/>
            </p:cNvSpPr>
            <p:nvPr/>
          </p:nvSpPr>
          <p:spPr bwMode="auto">
            <a:xfrm>
              <a:off x="1536" y="2064"/>
              <a:ext cx="1866" cy="0"/>
            </a:xfrm>
            <a:prstGeom prst="line">
              <a:avLst/>
            </a:prstGeom>
            <a:noFill/>
            <a:ln w="25400">
              <a:solidFill>
                <a:srgbClr val="C0C0C0"/>
              </a:solidFill>
              <a:prstDash val="sysDot"/>
              <a:round/>
              <a:headEnd/>
              <a:tailEnd type="oval" w="med" len="med"/>
            </a:ln>
            <a:extLst>
              <a:ext uri="{909E8E84-426E-40DD-AFC4-6F175D3DCCD1}">
                <a14:hiddenFill xmlns:a14="http://schemas.microsoft.com/office/drawing/2010/main">
                  <a:noFill/>
                </a14:hiddenFill>
              </a:ext>
            </a:ex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1" i="0" u="none" strike="noStrike" kern="1200" cap="none" spc="0" normalizeH="0" baseline="0" noProof="0">
                <a:ln>
                  <a:noFill/>
                </a:ln>
                <a:effectLst/>
                <a:uLnTx/>
                <a:uFillTx/>
                <a:latin typeface="Arial" charset="0"/>
                <a:ea typeface="华文新魏" pitchFamily="2" charset="-122"/>
                <a:cs typeface="+mn-cs"/>
              </a:endParaRPr>
            </a:p>
          </p:txBody>
        </p:sp>
        <p:sp>
          <p:nvSpPr>
            <p:cNvPr id="6159" name="Text Box 17"/>
            <p:cNvSpPr txBox="1">
              <a:spLocks noChangeArrowheads="1"/>
            </p:cNvSpPr>
            <p:nvPr/>
          </p:nvSpPr>
          <p:spPr bwMode="auto">
            <a:xfrm>
              <a:off x="1680" y="1681"/>
              <a:ext cx="1257" cy="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a:defRPr sz="2800" b="1">
                  <a:solidFill>
                    <a:schemeClr val="tx1"/>
                  </a:solidFill>
                  <a:latin typeface="华文新魏" pitchFamily="2" charset="-122"/>
                  <a:ea typeface="华文新魏" pitchFamily="2" charset="-122"/>
                </a:defRPr>
              </a:lvl1pPr>
              <a:lvl2pPr marL="742950">
                <a:defRPr sz="2200">
                  <a:solidFill>
                    <a:schemeClr val="tx1"/>
                  </a:solidFill>
                  <a:latin typeface="Arial" charset="0"/>
                  <a:ea typeface="华文新魏" pitchFamily="2" charset="-122"/>
                </a:defRPr>
              </a:lvl2pPr>
              <a:lvl3pPr marL="1143000">
                <a:defRPr>
                  <a:solidFill>
                    <a:schemeClr val="tx1"/>
                  </a:solidFill>
                  <a:latin typeface="Arial" charset="0"/>
                  <a:ea typeface="华文新魏" pitchFamily="2" charset="-122"/>
                </a:defRPr>
              </a:lvl3pPr>
              <a:lvl4pPr marL="1600200">
                <a:defRPr sz="1600">
                  <a:solidFill>
                    <a:schemeClr val="tx1"/>
                  </a:solidFill>
                  <a:latin typeface="Arial" charset="0"/>
                  <a:ea typeface="华文新魏" pitchFamily="2" charset="-122"/>
                </a:defRPr>
              </a:lvl4pPr>
              <a:lvl5pPr>
                <a:defRPr sz="2000">
                  <a:solidFill>
                    <a:schemeClr val="tx1"/>
                  </a:solidFill>
                  <a:latin typeface="Arial" charset="0"/>
                  <a:ea typeface="华文新魏" pitchFamily="2" charset="-122"/>
                </a:defRPr>
              </a:lvl5pPr>
              <a:lvl6pPr eaLnBrk="0" hangingPunct="0">
                <a:defRPr sz="2000">
                  <a:solidFill>
                    <a:schemeClr val="tx1"/>
                  </a:solidFill>
                  <a:latin typeface="Arial" charset="0"/>
                  <a:ea typeface="华文新魏" pitchFamily="2" charset="-122"/>
                </a:defRPr>
              </a:lvl6pPr>
              <a:lvl7pPr eaLnBrk="0" hangingPunct="0">
                <a:defRPr sz="2000">
                  <a:solidFill>
                    <a:schemeClr val="tx1"/>
                  </a:solidFill>
                  <a:latin typeface="Arial" charset="0"/>
                  <a:ea typeface="华文新魏" pitchFamily="2" charset="-122"/>
                </a:defRPr>
              </a:lvl7pPr>
              <a:lvl8pPr eaLnBrk="0" hangingPunct="0">
                <a:defRPr sz="2000">
                  <a:solidFill>
                    <a:schemeClr val="tx1"/>
                  </a:solidFill>
                  <a:latin typeface="Arial" charset="0"/>
                  <a:ea typeface="华文新魏" pitchFamily="2" charset="-122"/>
                </a:defRPr>
              </a:lvl8pPr>
              <a:lvl9pPr eaLnBrk="0" hangingPunct="0">
                <a:defRPr sz="2000">
                  <a:solidFill>
                    <a:schemeClr val="tx1"/>
                  </a:solidFill>
                  <a:latin typeface="Arial" charset="0"/>
                  <a:ea typeface="华文新魏" pitchFamily="2" charset="-122"/>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3200" b="0" i="0" u="none" strike="noStrike" kern="1200" cap="none" spc="0" normalizeH="0" baseline="0" noProof="0" dirty="0" smtClean="0">
                  <a:ln>
                    <a:noFill/>
                  </a:ln>
                  <a:effectLst/>
                  <a:uLnTx/>
                  <a:uFillTx/>
                  <a:latin typeface="Arial" charset="0"/>
                  <a:ea typeface="华文行楷" pitchFamily="2" charset="-122"/>
                  <a:cs typeface="+mn-cs"/>
                </a:rPr>
                <a:t>杠杆效应</a:t>
              </a:r>
              <a:r>
                <a:rPr kumimoji="0" lang="en-US" altLang="zh-CN" sz="3200" b="0" i="0" u="none" strike="noStrike" kern="1200" cap="none" spc="0" normalizeH="0" baseline="0" noProof="0" dirty="0" smtClean="0">
                  <a:ln>
                    <a:noFill/>
                  </a:ln>
                  <a:effectLst/>
                  <a:uLnTx/>
                  <a:uFillTx/>
                  <a:latin typeface="Arial" charset="0"/>
                  <a:ea typeface="华文行楷" pitchFamily="2" charset="-122"/>
                  <a:cs typeface="+mn-cs"/>
                </a:rPr>
                <a:t> </a:t>
              </a:r>
              <a:endParaRPr kumimoji="0" lang="en-US" altLang="zh-CN" sz="3200" b="0" i="0" u="none" strike="noStrike" kern="1200" cap="none" spc="0" normalizeH="0" baseline="0" noProof="0" dirty="0">
                <a:ln>
                  <a:noFill/>
                </a:ln>
                <a:effectLst/>
                <a:uLnTx/>
                <a:uFillTx/>
                <a:latin typeface="Arial" charset="0"/>
                <a:ea typeface="华文行楷" pitchFamily="2" charset="-122"/>
                <a:cs typeface="+mn-cs"/>
              </a:endParaRPr>
            </a:p>
          </p:txBody>
        </p:sp>
        <p:sp>
          <p:nvSpPr>
            <p:cNvPr id="6160" name="Text Box 18"/>
            <p:cNvSpPr txBox="1">
              <a:spLocks noChangeArrowheads="1"/>
            </p:cNvSpPr>
            <p:nvPr/>
          </p:nvSpPr>
          <p:spPr bwMode="gray">
            <a:xfrm>
              <a:off x="1229" y="1748"/>
              <a:ext cx="319" cy="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a:defRPr sz="2800" b="1">
                  <a:solidFill>
                    <a:schemeClr val="tx1"/>
                  </a:solidFill>
                  <a:latin typeface="华文新魏" pitchFamily="2" charset="-122"/>
                  <a:ea typeface="华文新魏" pitchFamily="2" charset="-122"/>
                </a:defRPr>
              </a:lvl1pPr>
              <a:lvl2pPr marL="742950">
                <a:defRPr sz="2200">
                  <a:solidFill>
                    <a:schemeClr val="tx1"/>
                  </a:solidFill>
                  <a:latin typeface="Arial" charset="0"/>
                  <a:ea typeface="华文新魏" pitchFamily="2" charset="-122"/>
                </a:defRPr>
              </a:lvl2pPr>
              <a:lvl3pPr marL="1143000">
                <a:defRPr>
                  <a:solidFill>
                    <a:schemeClr val="tx1"/>
                  </a:solidFill>
                  <a:latin typeface="Arial" charset="0"/>
                  <a:ea typeface="华文新魏" pitchFamily="2" charset="-122"/>
                </a:defRPr>
              </a:lvl3pPr>
              <a:lvl4pPr marL="1600200">
                <a:defRPr sz="1600">
                  <a:solidFill>
                    <a:schemeClr val="tx1"/>
                  </a:solidFill>
                  <a:latin typeface="Arial" charset="0"/>
                  <a:ea typeface="华文新魏" pitchFamily="2" charset="-122"/>
                </a:defRPr>
              </a:lvl4pPr>
              <a:lvl5pPr>
                <a:defRPr sz="2000">
                  <a:solidFill>
                    <a:schemeClr val="tx1"/>
                  </a:solidFill>
                  <a:latin typeface="Arial" charset="0"/>
                  <a:ea typeface="华文新魏" pitchFamily="2" charset="-122"/>
                </a:defRPr>
              </a:lvl5pPr>
              <a:lvl6pPr eaLnBrk="0" hangingPunct="0">
                <a:defRPr sz="2000">
                  <a:solidFill>
                    <a:schemeClr val="tx1"/>
                  </a:solidFill>
                  <a:latin typeface="Arial" charset="0"/>
                  <a:ea typeface="华文新魏" pitchFamily="2" charset="-122"/>
                </a:defRPr>
              </a:lvl6pPr>
              <a:lvl7pPr eaLnBrk="0" hangingPunct="0">
                <a:defRPr sz="2000">
                  <a:solidFill>
                    <a:schemeClr val="tx1"/>
                  </a:solidFill>
                  <a:latin typeface="Arial" charset="0"/>
                  <a:ea typeface="华文新魏" pitchFamily="2" charset="-122"/>
                </a:defRPr>
              </a:lvl7pPr>
              <a:lvl8pPr eaLnBrk="0" hangingPunct="0">
                <a:defRPr sz="2000">
                  <a:solidFill>
                    <a:schemeClr val="tx1"/>
                  </a:solidFill>
                  <a:latin typeface="Arial" charset="0"/>
                  <a:ea typeface="华文新魏" pitchFamily="2" charset="-122"/>
                </a:defRPr>
              </a:lvl8pPr>
              <a:lvl9pPr eaLnBrk="0" hangingPunct="0">
                <a:defRPr sz="2000">
                  <a:solidFill>
                    <a:schemeClr val="tx1"/>
                  </a:solidFill>
                  <a:latin typeface="Arial" charset="0"/>
                  <a:ea typeface="华文新魏" pitchFamily="2" charset="-122"/>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zh-CN" altLang="en-US" sz="2400" b="1" i="0" u="none" strike="noStrike" kern="1200" cap="none" spc="0" normalizeH="0" baseline="0" noProof="0">
                  <a:ln>
                    <a:noFill/>
                  </a:ln>
                  <a:effectLst/>
                  <a:uLnTx/>
                  <a:uFillTx/>
                  <a:latin typeface="Arial" charset="0"/>
                  <a:ea typeface="华文彩云" pitchFamily="2" charset="-122"/>
                  <a:cs typeface="+mn-cs"/>
                </a:rPr>
                <a:t>二</a:t>
              </a:r>
            </a:p>
          </p:txBody>
        </p:sp>
      </p:grpSp>
      <p:grpSp>
        <p:nvGrpSpPr>
          <p:cNvPr id="6" name="Group 19"/>
          <p:cNvGrpSpPr>
            <a:grpSpLocks/>
          </p:cNvGrpSpPr>
          <p:nvPr/>
        </p:nvGrpSpPr>
        <p:grpSpPr bwMode="auto">
          <a:xfrm>
            <a:off x="1834504" y="2968563"/>
            <a:ext cx="3473404" cy="597925"/>
            <a:chOff x="1152" y="2242"/>
            <a:chExt cx="2248" cy="517"/>
          </a:xfrm>
        </p:grpSpPr>
        <p:grpSp>
          <p:nvGrpSpPr>
            <p:cNvPr id="6150" name="Group 20"/>
            <p:cNvGrpSpPr>
              <a:grpSpLocks/>
            </p:cNvGrpSpPr>
            <p:nvPr/>
          </p:nvGrpSpPr>
          <p:grpSpPr bwMode="auto">
            <a:xfrm>
              <a:off x="1152" y="2242"/>
              <a:ext cx="480" cy="419"/>
              <a:chOff x="1110" y="2656"/>
              <a:chExt cx="1549" cy="1351"/>
            </a:xfrm>
          </p:grpSpPr>
          <p:sp>
            <p:nvSpPr>
              <p:cNvPr id="6154" name="AutoShape 21"/>
              <p:cNvSpPr>
                <a:spLocks noChangeArrowheads="1"/>
              </p:cNvSpPr>
              <p:nvPr/>
            </p:nvSpPr>
            <p:spPr bwMode="gray">
              <a:xfrm>
                <a:off x="1123" y="2679"/>
                <a:ext cx="1536" cy="1328"/>
              </a:xfrm>
              <a:prstGeom prst="hexagon">
                <a:avLst>
                  <a:gd name="adj" fmla="val 28916"/>
                  <a:gd name="vf" fmla="val 115470"/>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400" b="1" i="0" u="none" strike="noStrike" kern="1200" cap="none" spc="0" normalizeH="0" baseline="0" noProof="0">
                  <a:ln>
                    <a:noFill/>
                  </a:ln>
                  <a:solidFill>
                    <a:srgbClr val="FF0000"/>
                  </a:solidFill>
                  <a:effectLst/>
                  <a:uLnTx/>
                  <a:uFillTx/>
                  <a:latin typeface="Arial" charset="0"/>
                  <a:ea typeface="华文新魏" pitchFamily="2" charset="-122"/>
                  <a:cs typeface="+mn-cs"/>
                </a:endParaRPr>
              </a:p>
            </p:txBody>
          </p:sp>
          <p:sp>
            <p:nvSpPr>
              <p:cNvPr id="6155" name="AutoShape 22"/>
              <p:cNvSpPr>
                <a:spLocks noChangeArrowheads="1"/>
              </p:cNvSpPr>
              <p:nvPr/>
            </p:nvSpPr>
            <p:spPr bwMode="gray">
              <a:xfrm>
                <a:off x="1110" y="2656"/>
                <a:ext cx="1536" cy="1328"/>
              </a:xfrm>
              <a:prstGeom prst="hexagon">
                <a:avLst>
                  <a:gd name="adj" fmla="val 28916"/>
                  <a:gd name="vf" fmla="val 115470"/>
                </a:avLst>
              </a:prstGeom>
              <a:gradFill rotWithShape="1">
                <a:gsLst>
                  <a:gs pos="0">
                    <a:srgbClr val="E6E6E6"/>
                  </a:gs>
                  <a:gs pos="7500">
                    <a:srgbClr val="7D8496"/>
                  </a:gs>
                  <a:gs pos="26500">
                    <a:srgbClr val="E6E6E6"/>
                  </a:gs>
                  <a:gs pos="34000">
                    <a:srgbClr val="7D8496"/>
                  </a:gs>
                  <a:gs pos="46500">
                    <a:srgbClr val="E6E6E6"/>
                  </a:gs>
                  <a:gs pos="50000">
                    <a:srgbClr val="FFFFFF"/>
                  </a:gs>
                  <a:gs pos="53500">
                    <a:srgbClr val="E6E6E6"/>
                  </a:gs>
                  <a:gs pos="66000">
                    <a:srgbClr val="7D8496"/>
                  </a:gs>
                  <a:gs pos="73500">
                    <a:srgbClr val="E6E6E6"/>
                  </a:gs>
                  <a:gs pos="92500">
                    <a:srgbClr val="7D8496"/>
                  </a:gs>
                  <a:gs pos="100000">
                    <a:srgbClr val="E6E6E6"/>
                  </a:gs>
                </a:gsLst>
                <a:lin ang="2700000" scaled="1"/>
              </a:gradFill>
              <a:ln w="9525">
                <a:solidFill>
                  <a:srgbClr val="C0C0C0"/>
                </a:solidFill>
                <a:miter lim="800000"/>
                <a:headEnd/>
                <a:tailEnd/>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400" b="1" i="0" u="none" strike="noStrike" kern="1200" cap="none" spc="0" normalizeH="0" baseline="0" noProof="0">
                  <a:ln>
                    <a:noFill/>
                  </a:ln>
                  <a:solidFill>
                    <a:srgbClr val="FF0000"/>
                  </a:solidFill>
                  <a:effectLst/>
                  <a:uLnTx/>
                  <a:uFillTx/>
                  <a:latin typeface="Arial" charset="0"/>
                  <a:ea typeface="华文新魏" pitchFamily="2" charset="-122"/>
                  <a:cs typeface="+mn-cs"/>
                </a:endParaRPr>
              </a:p>
            </p:txBody>
          </p:sp>
          <p:sp>
            <p:nvSpPr>
              <p:cNvPr id="789527" name="AutoShape 23"/>
              <p:cNvSpPr>
                <a:spLocks noChangeArrowheads="1"/>
              </p:cNvSpPr>
              <p:nvPr/>
            </p:nvSpPr>
            <p:spPr bwMode="gray">
              <a:xfrm>
                <a:off x="1200" y="2736"/>
                <a:ext cx="1349" cy="1168"/>
              </a:xfrm>
              <a:prstGeom prst="hexagon">
                <a:avLst>
                  <a:gd name="adj" fmla="val 28896"/>
                  <a:gd name="vf" fmla="val 115470"/>
                </a:avLst>
              </a:prstGeom>
              <a:gradFill rotWithShape="1">
                <a:gsLst>
                  <a:gs pos="0">
                    <a:schemeClr val="accent2">
                      <a:gamma/>
                      <a:shade val="46275"/>
                      <a:invGamma/>
                    </a:schemeClr>
                  </a:gs>
                  <a:gs pos="100000">
                    <a:schemeClr val="accent2"/>
                  </a:gs>
                </a:gsLst>
                <a:lin ang="2700000" scaled="1"/>
              </a:gradFill>
              <a:ln w="9525">
                <a:solidFill>
                  <a:schemeClr val="tx1"/>
                </a:solidFill>
                <a:miter lim="800000"/>
                <a:headEnd/>
                <a:tailE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2400" b="1" i="0" u="none" strike="noStrike" kern="1200" cap="none" spc="0" normalizeH="0" baseline="0" noProof="0">
                  <a:ln>
                    <a:noFill/>
                  </a:ln>
                  <a:solidFill>
                    <a:srgbClr val="FF0000"/>
                  </a:solidFill>
                  <a:effectLst/>
                  <a:uLnTx/>
                  <a:uFillTx/>
                  <a:latin typeface="Arial" panose="020B0604020202020204" pitchFamily="34" charset="0"/>
                  <a:ea typeface="华文新魏" pitchFamily="2" charset="-122"/>
                  <a:cs typeface="+mn-cs"/>
                </a:endParaRPr>
              </a:p>
            </p:txBody>
          </p:sp>
        </p:grpSp>
        <p:sp>
          <p:nvSpPr>
            <p:cNvPr id="6151" name="Line 24"/>
            <p:cNvSpPr>
              <a:spLocks noChangeShapeType="1"/>
            </p:cNvSpPr>
            <p:nvPr/>
          </p:nvSpPr>
          <p:spPr bwMode="auto">
            <a:xfrm>
              <a:off x="1536" y="2626"/>
              <a:ext cx="1864" cy="0"/>
            </a:xfrm>
            <a:prstGeom prst="line">
              <a:avLst/>
            </a:prstGeom>
            <a:noFill/>
            <a:ln w="25400">
              <a:solidFill>
                <a:srgbClr val="C0C0C0"/>
              </a:solidFill>
              <a:prstDash val="sysDot"/>
              <a:round/>
              <a:headEnd/>
              <a:tailEnd type="oval" w="med" len="med"/>
            </a:ln>
            <a:extLst>
              <a:ext uri="{909E8E84-426E-40DD-AFC4-6F175D3DCCD1}">
                <a14:hiddenFill xmlns:a14="http://schemas.microsoft.com/office/drawing/2010/main">
                  <a:noFill/>
                </a14:hiddenFill>
              </a:ext>
            </a:ex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1" i="0" u="none" strike="noStrike" kern="1200" cap="none" spc="0" normalizeH="0" baseline="0" noProof="0">
                <a:ln>
                  <a:noFill/>
                </a:ln>
                <a:solidFill>
                  <a:srgbClr val="FF0000"/>
                </a:solidFill>
                <a:effectLst/>
                <a:uLnTx/>
                <a:uFillTx/>
                <a:latin typeface="Arial" charset="0"/>
                <a:ea typeface="华文新魏" pitchFamily="2" charset="-122"/>
                <a:cs typeface="+mn-cs"/>
              </a:endParaRPr>
            </a:p>
          </p:txBody>
        </p:sp>
        <p:sp>
          <p:nvSpPr>
            <p:cNvPr id="6152" name="Text Box 25"/>
            <p:cNvSpPr txBox="1">
              <a:spLocks noChangeArrowheads="1"/>
            </p:cNvSpPr>
            <p:nvPr/>
          </p:nvSpPr>
          <p:spPr bwMode="auto">
            <a:xfrm>
              <a:off x="1680" y="2253"/>
              <a:ext cx="1182" cy="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a:defRPr sz="2800" b="1">
                  <a:solidFill>
                    <a:schemeClr val="tx1"/>
                  </a:solidFill>
                  <a:latin typeface="华文新魏" pitchFamily="2" charset="-122"/>
                  <a:ea typeface="华文新魏" pitchFamily="2" charset="-122"/>
                </a:defRPr>
              </a:lvl1pPr>
              <a:lvl2pPr marL="742950">
                <a:defRPr sz="2200">
                  <a:solidFill>
                    <a:schemeClr val="tx1"/>
                  </a:solidFill>
                  <a:latin typeface="Arial" charset="0"/>
                  <a:ea typeface="华文新魏" pitchFamily="2" charset="-122"/>
                </a:defRPr>
              </a:lvl2pPr>
              <a:lvl3pPr marL="1143000">
                <a:defRPr>
                  <a:solidFill>
                    <a:schemeClr val="tx1"/>
                  </a:solidFill>
                  <a:latin typeface="Arial" charset="0"/>
                  <a:ea typeface="华文新魏" pitchFamily="2" charset="-122"/>
                </a:defRPr>
              </a:lvl3pPr>
              <a:lvl4pPr marL="1600200">
                <a:defRPr sz="1600">
                  <a:solidFill>
                    <a:schemeClr val="tx1"/>
                  </a:solidFill>
                  <a:latin typeface="Arial" charset="0"/>
                  <a:ea typeface="华文新魏" pitchFamily="2" charset="-122"/>
                </a:defRPr>
              </a:lvl4pPr>
              <a:lvl5pPr>
                <a:defRPr sz="2000">
                  <a:solidFill>
                    <a:schemeClr val="tx1"/>
                  </a:solidFill>
                  <a:latin typeface="Arial" charset="0"/>
                  <a:ea typeface="华文新魏" pitchFamily="2" charset="-122"/>
                </a:defRPr>
              </a:lvl5pPr>
              <a:lvl6pPr eaLnBrk="0" hangingPunct="0">
                <a:defRPr sz="2000">
                  <a:solidFill>
                    <a:schemeClr val="tx1"/>
                  </a:solidFill>
                  <a:latin typeface="Arial" charset="0"/>
                  <a:ea typeface="华文新魏" pitchFamily="2" charset="-122"/>
                </a:defRPr>
              </a:lvl6pPr>
              <a:lvl7pPr eaLnBrk="0" hangingPunct="0">
                <a:defRPr sz="2000">
                  <a:solidFill>
                    <a:schemeClr val="tx1"/>
                  </a:solidFill>
                  <a:latin typeface="Arial" charset="0"/>
                  <a:ea typeface="华文新魏" pitchFamily="2" charset="-122"/>
                </a:defRPr>
              </a:lvl7pPr>
              <a:lvl8pPr eaLnBrk="0" hangingPunct="0">
                <a:defRPr sz="2000">
                  <a:solidFill>
                    <a:schemeClr val="tx1"/>
                  </a:solidFill>
                  <a:latin typeface="Arial" charset="0"/>
                  <a:ea typeface="华文新魏" pitchFamily="2" charset="-122"/>
                </a:defRPr>
              </a:lvl8pPr>
              <a:lvl9pPr eaLnBrk="0" hangingPunct="0">
                <a:defRPr sz="2000">
                  <a:solidFill>
                    <a:schemeClr val="tx1"/>
                  </a:solidFill>
                  <a:latin typeface="Arial" charset="0"/>
                  <a:ea typeface="华文新魏" pitchFamily="2" charset="-122"/>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3200" b="0" i="0" u="none" strike="noStrike" kern="1200" cap="none" spc="0" normalizeH="0" baseline="0" noProof="0" dirty="0" smtClean="0">
                  <a:ln>
                    <a:noFill/>
                  </a:ln>
                  <a:solidFill>
                    <a:srgbClr val="FF0000"/>
                  </a:solidFill>
                  <a:effectLst/>
                  <a:uLnTx/>
                  <a:uFillTx/>
                  <a:latin typeface="Arial" charset="0"/>
                  <a:ea typeface="华文行楷" pitchFamily="2" charset="-122"/>
                  <a:cs typeface="+mn-cs"/>
                </a:rPr>
                <a:t>资本结构</a:t>
              </a:r>
              <a:endParaRPr kumimoji="0" lang="en-US" altLang="zh-CN" sz="3200" b="0" i="0" u="none" strike="noStrike" kern="1200" cap="none" spc="0" normalizeH="0" baseline="0" noProof="0" dirty="0">
                <a:ln>
                  <a:noFill/>
                </a:ln>
                <a:solidFill>
                  <a:srgbClr val="FF0000"/>
                </a:solidFill>
                <a:effectLst/>
                <a:uLnTx/>
                <a:uFillTx/>
                <a:latin typeface="Arial" charset="0"/>
                <a:ea typeface="华文行楷" pitchFamily="2" charset="-122"/>
                <a:cs typeface="+mn-cs"/>
              </a:endParaRPr>
            </a:p>
          </p:txBody>
        </p:sp>
        <p:sp>
          <p:nvSpPr>
            <p:cNvPr id="6153" name="Text Box 26"/>
            <p:cNvSpPr txBox="1">
              <a:spLocks noChangeArrowheads="1"/>
            </p:cNvSpPr>
            <p:nvPr/>
          </p:nvSpPr>
          <p:spPr bwMode="gray">
            <a:xfrm>
              <a:off x="1229" y="2310"/>
              <a:ext cx="319" cy="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a:defRPr sz="2800" b="1">
                  <a:solidFill>
                    <a:schemeClr val="tx1"/>
                  </a:solidFill>
                  <a:latin typeface="华文新魏" pitchFamily="2" charset="-122"/>
                  <a:ea typeface="华文新魏" pitchFamily="2" charset="-122"/>
                </a:defRPr>
              </a:lvl1pPr>
              <a:lvl2pPr marL="742950">
                <a:defRPr sz="2200">
                  <a:solidFill>
                    <a:schemeClr val="tx1"/>
                  </a:solidFill>
                  <a:latin typeface="Arial" charset="0"/>
                  <a:ea typeface="华文新魏" pitchFamily="2" charset="-122"/>
                </a:defRPr>
              </a:lvl2pPr>
              <a:lvl3pPr marL="1143000">
                <a:defRPr>
                  <a:solidFill>
                    <a:schemeClr val="tx1"/>
                  </a:solidFill>
                  <a:latin typeface="Arial" charset="0"/>
                  <a:ea typeface="华文新魏" pitchFamily="2" charset="-122"/>
                </a:defRPr>
              </a:lvl3pPr>
              <a:lvl4pPr marL="1600200">
                <a:defRPr sz="1600">
                  <a:solidFill>
                    <a:schemeClr val="tx1"/>
                  </a:solidFill>
                  <a:latin typeface="Arial" charset="0"/>
                  <a:ea typeface="华文新魏" pitchFamily="2" charset="-122"/>
                </a:defRPr>
              </a:lvl4pPr>
              <a:lvl5pPr>
                <a:defRPr sz="2000">
                  <a:solidFill>
                    <a:schemeClr val="tx1"/>
                  </a:solidFill>
                  <a:latin typeface="Arial" charset="0"/>
                  <a:ea typeface="华文新魏" pitchFamily="2" charset="-122"/>
                </a:defRPr>
              </a:lvl5pPr>
              <a:lvl6pPr eaLnBrk="0" hangingPunct="0">
                <a:defRPr sz="2000">
                  <a:solidFill>
                    <a:schemeClr val="tx1"/>
                  </a:solidFill>
                  <a:latin typeface="Arial" charset="0"/>
                  <a:ea typeface="华文新魏" pitchFamily="2" charset="-122"/>
                </a:defRPr>
              </a:lvl6pPr>
              <a:lvl7pPr eaLnBrk="0" hangingPunct="0">
                <a:defRPr sz="2000">
                  <a:solidFill>
                    <a:schemeClr val="tx1"/>
                  </a:solidFill>
                  <a:latin typeface="Arial" charset="0"/>
                  <a:ea typeface="华文新魏" pitchFamily="2" charset="-122"/>
                </a:defRPr>
              </a:lvl7pPr>
              <a:lvl8pPr eaLnBrk="0" hangingPunct="0">
                <a:defRPr sz="2000">
                  <a:solidFill>
                    <a:schemeClr val="tx1"/>
                  </a:solidFill>
                  <a:latin typeface="Arial" charset="0"/>
                  <a:ea typeface="华文新魏" pitchFamily="2" charset="-122"/>
                </a:defRPr>
              </a:lvl8pPr>
              <a:lvl9pPr eaLnBrk="0" hangingPunct="0">
                <a:defRPr sz="2000">
                  <a:solidFill>
                    <a:schemeClr val="tx1"/>
                  </a:solidFill>
                  <a:latin typeface="Arial" charset="0"/>
                  <a:ea typeface="华文新魏" pitchFamily="2" charset="-122"/>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zh-CN" altLang="en-US" sz="2400" b="1" i="0" u="none" strike="noStrike" kern="1200" cap="none" spc="0" normalizeH="0" baseline="0" noProof="0">
                  <a:ln>
                    <a:noFill/>
                  </a:ln>
                  <a:solidFill>
                    <a:srgbClr val="FF0000"/>
                  </a:solidFill>
                  <a:effectLst/>
                  <a:uLnTx/>
                  <a:uFillTx/>
                  <a:latin typeface="Arial" charset="0"/>
                  <a:ea typeface="华文彩云" pitchFamily="2" charset="-122"/>
                  <a:cs typeface="+mn-cs"/>
                </a:rPr>
                <a:t>三</a:t>
              </a:r>
            </a:p>
          </p:txBody>
        </p:sp>
      </p:grpSp>
      <p:sp>
        <p:nvSpPr>
          <p:cNvPr id="27" name="Rectangle 10"/>
          <p:cNvSpPr>
            <a:spLocks noChangeArrowheads="1"/>
          </p:cNvSpPr>
          <p:nvPr/>
        </p:nvSpPr>
        <p:spPr bwMode="gray">
          <a:xfrm>
            <a:off x="3707904" y="100373"/>
            <a:ext cx="2448272" cy="5930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1" hangingPunct="1"/>
            <a:r>
              <a:rPr lang="zh-CN" altLang="en-US" sz="3600" dirty="0" smtClean="0">
                <a:latin typeface="华文行楷" pitchFamily="2" charset="-122"/>
                <a:ea typeface="华文行楷" pitchFamily="2" charset="-122"/>
              </a:rPr>
              <a:t>主要内容</a:t>
            </a:r>
            <a:endParaRPr lang="zh-CN" altLang="en-US" sz="3600" dirty="0">
              <a:latin typeface="华文行楷" pitchFamily="2" charset="-122"/>
              <a:ea typeface="华文行楷" pitchFamily="2" charset="-122"/>
            </a:endParaRPr>
          </a:p>
        </p:txBody>
      </p:sp>
    </p:spTree>
    <p:extLst>
      <p:ext uri="{BB962C8B-B14F-4D97-AF65-F5344CB8AC3E}">
        <p14:creationId xmlns:p14="http://schemas.microsoft.com/office/powerpoint/2010/main" val="267981200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0-#ppt_w/2"/>
                                          </p:val>
                                        </p:tav>
                                        <p:tav tm="100000">
                                          <p:val>
                                            <p:strVal val="#ppt_x"/>
                                          </p:val>
                                        </p:tav>
                                      </p:tavLst>
                                    </p:anim>
                                    <p:anim calcmode="lin" valueType="num">
                                      <p:cBhvr additive="base">
                                        <p:cTn id="14"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8"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0-#ppt_w/2"/>
                                          </p:val>
                                        </p:tav>
                                        <p:tav tm="100000">
                                          <p:val>
                                            <p:strVal val="#ppt_x"/>
                                          </p:val>
                                        </p:tav>
                                      </p:tavLst>
                                    </p:anim>
                                    <p:anim calcmode="lin" valueType="num">
                                      <p:cBhvr additive="base">
                                        <p:cTn id="20"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a:xfrm>
            <a:off x="1619672" y="123478"/>
            <a:ext cx="6408738" cy="572691"/>
          </a:xfrm>
        </p:spPr>
        <p:txBody>
          <a:bodyPr/>
          <a:lstStyle/>
          <a:p>
            <a:pPr eaLnBrk="1" hangingPunct="1"/>
            <a:r>
              <a:rPr lang="zh-CN" altLang="en-US" sz="3200" dirty="0"/>
              <a:t>一、资本结构的含义</a:t>
            </a:r>
          </a:p>
        </p:txBody>
      </p:sp>
      <p:sp>
        <p:nvSpPr>
          <p:cNvPr id="31747" name="Rectangle 3"/>
          <p:cNvSpPr>
            <a:spLocks noGrp="1" noChangeArrowheads="1"/>
          </p:cNvSpPr>
          <p:nvPr>
            <p:ph type="body" idx="1"/>
          </p:nvPr>
        </p:nvSpPr>
        <p:spPr>
          <a:xfrm>
            <a:off x="539552" y="1275606"/>
            <a:ext cx="8064896" cy="3168352"/>
          </a:xfrm>
        </p:spPr>
        <p:txBody>
          <a:bodyPr/>
          <a:lstStyle/>
          <a:p>
            <a:pPr algn="just" eaLnBrk="1" hangingPunct="1"/>
            <a:r>
              <a:rPr lang="zh-CN" altLang="en-US" sz="2000" b="0" dirty="0"/>
              <a:t>        筹资管理中，资本结构有广义和狭义之分。</a:t>
            </a:r>
            <a:r>
              <a:rPr lang="zh-CN" altLang="en-US" sz="2400" dirty="0">
                <a:solidFill>
                  <a:srgbClr val="0070C0"/>
                </a:solidFill>
              </a:rPr>
              <a:t>广义资本结构</a:t>
            </a:r>
            <a:r>
              <a:rPr lang="zh-CN" altLang="en-US" sz="2000" b="0" dirty="0"/>
              <a:t>是指</a:t>
            </a:r>
            <a:r>
              <a:rPr lang="zh-CN" altLang="en-US" sz="2000" dirty="0"/>
              <a:t>全部债务与股东权益的构成比例</a:t>
            </a:r>
            <a:r>
              <a:rPr lang="en-US" altLang="zh-CN" sz="2000" b="0" dirty="0"/>
              <a:t>;</a:t>
            </a:r>
            <a:r>
              <a:rPr lang="zh-CN" altLang="en-US" sz="2400" dirty="0">
                <a:solidFill>
                  <a:srgbClr val="0070C0"/>
                </a:solidFill>
              </a:rPr>
              <a:t>狭义的资本结构</a:t>
            </a:r>
            <a:r>
              <a:rPr lang="zh-CN" altLang="en-US" sz="2000" b="0" dirty="0"/>
              <a:t>则是指</a:t>
            </a:r>
            <a:r>
              <a:rPr lang="zh-CN" altLang="en-US" sz="2000" dirty="0"/>
              <a:t>长期负债与股东权益的构成比例</a:t>
            </a:r>
            <a:r>
              <a:rPr lang="zh-CN" altLang="en-US" sz="2000" b="0" dirty="0"/>
              <a:t>。本书所指的资本结构，是指狭义的资本结构。</a:t>
            </a:r>
          </a:p>
          <a:p>
            <a:pPr algn="just" eaLnBrk="1" hangingPunct="1"/>
            <a:r>
              <a:rPr lang="zh-CN" altLang="en-US" sz="2000" b="0" dirty="0"/>
              <a:t>       企业筹资方式虽然很多，但总的来看分为</a:t>
            </a:r>
            <a:r>
              <a:rPr lang="zh-CN" altLang="en-US" sz="2000" dirty="0"/>
              <a:t>债务资本</a:t>
            </a:r>
            <a:r>
              <a:rPr lang="zh-CN" altLang="en-US" sz="2000" b="0" dirty="0"/>
              <a:t>和</a:t>
            </a:r>
            <a:r>
              <a:rPr lang="zh-CN" altLang="en-US" sz="2000" dirty="0"/>
              <a:t>权益资本</a:t>
            </a:r>
            <a:r>
              <a:rPr lang="zh-CN" altLang="en-US" sz="2000" b="0" dirty="0"/>
              <a:t>两大类。权益资本是企业必备的基础资本，因此</a:t>
            </a:r>
            <a:r>
              <a:rPr lang="zh-CN" altLang="en-US" sz="2000" dirty="0">
                <a:solidFill>
                  <a:srgbClr val="C00000"/>
                </a:solidFill>
              </a:rPr>
              <a:t>资本结构问题</a:t>
            </a:r>
            <a:r>
              <a:rPr lang="zh-CN" altLang="en-US" sz="2000" b="0" dirty="0"/>
              <a:t>实际上也</a:t>
            </a:r>
            <a:r>
              <a:rPr lang="zh-CN" altLang="en-US" sz="2000" dirty="0">
                <a:solidFill>
                  <a:srgbClr val="C00000"/>
                </a:solidFill>
              </a:rPr>
              <a:t>就是债务资本的比例问题</a:t>
            </a:r>
            <a:r>
              <a:rPr lang="zh-CN" altLang="en-US" sz="2000" b="0" dirty="0"/>
              <a:t>，即</a:t>
            </a:r>
            <a:r>
              <a:rPr lang="zh-CN" altLang="en-US" sz="2000" dirty="0">
                <a:solidFill>
                  <a:srgbClr val="C00000"/>
                </a:solidFill>
              </a:rPr>
              <a:t>债务资金在企业全部资本中所占的比重</a:t>
            </a:r>
            <a:r>
              <a:rPr lang="zh-CN" altLang="en-US" sz="2000" b="0" dirty="0"/>
              <a:t>。</a:t>
            </a:r>
          </a:p>
        </p:txBody>
      </p:sp>
    </p:spTree>
    <p:extLst>
      <p:ext uri="{BB962C8B-B14F-4D97-AF65-F5344CB8AC3E}">
        <p14:creationId xmlns:p14="http://schemas.microsoft.com/office/powerpoint/2010/main" val="2236868103"/>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a:xfrm>
            <a:off x="2051720" y="123478"/>
            <a:ext cx="6408738" cy="572691"/>
          </a:xfrm>
        </p:spPr>
        <p:txBody>
          <a:bodyPr/>
          <a:lstStyle/>
          <a:p>
            <a:pPr eaLnBrk="1" hangingPunct="1"/>
            <a:r>
              <a:rPr lang="zh-CN" altLang="en-US" sz="3200" dirty="0" smtClean="0"/>
              <a:t>二、影响</a:t>
            </a:r>
            <a:r>
              <a:rPr lang="zh-CN" altLang="en-US" sz="3200" dirty="0"/>
              <a:t>资本结构的</a:t>
            </a:r>
            <a:r>
              <a:rPr lang="zh-CN" altLang="en-US" sz="3200" dirty="0" smtClean="0"/>
              <a:t>因素</a:t>
            </a:r>
            <a:endParaRPr lang="zh-CN" altLang="en-US" sz="3200" dirty="0"/>
          </a:p>
        </p:txBody>
      </p:sp>
      <p:sp>
        <p:nvSpPr>
          <p:cNvPr id="31747" name="Rectangle 3"/>
          <p:cNvSpPr>
            <a:spLocks noGrp="1" noChangeArrowheads="1"/>
          </p:cNvSpPr>
          <p:nvPr>
            <p:ph type="body" idx="1"/>
          </p:nvPr>
        </p:nvSpPr>
        <p:spPr>
          <a:xfrm>
            <a:off x="323528" y="1059582"/>
            <a:ext cx="8424936" cy="3816424"/>
          </a:xfrm>
        </p:spPr>
        <p:txBody>
          <a:bodyPr/>
          <a:lstStyle/>
          <a:p>
            <a:pPr algn="just" eaLnBrk="1" hangingPunct="1">
              <a:lnSpc>
                <a:spcPct val="120000"/>
              </a:lnSpc>
              <a:spcBef>
                <a:spcPts val="0"/>
              </a:spcBef>
              <a:spcAft>
                <a:spcPts val="0"/>
              </a:spcAft>
            </a:pPr>
            <a:r>
              <a:rPr lang="zh-CN" altLang="en-US" sz="1800" dirty="0" smtClean="0">
                <a:latin typeface="微软雅黑" panose="020B0503020204020204" pitchFamily="34" charset="-122"/>
                <a:ea typeface="微软雅黑" panose="020B0503020204020204" pitchFamily="34" charset="-122"/>
              </a:rPr>
              <a:t>（</a:t>
            </a:r>
            <a:r>
              <a:rPr lang="zh-CN" altLang="en-US" sz="1800" dirty="0">
                <a:latin typeface="微软雅黑" panose="020B0503020204020204" pitchFamily="34" charset="-122"/>
                <a:ea typeface="微软雅黑" panose="020B0503020204020204" pitchFamily="34" charset="-122"/>
              </a:rPr>
              <a:t>一）企业产销业务量</a:t>
            </a:r>
            <a:r>
              <a:rPr lang="zh-CN" altLang="en-US" sz="1800" dirty="0" smtClean="0">
                <a:latin typeface="微软雅黑" panose="020B0503020204020204" pitchFamily="34" charset="-122"/>
                <a:ea typeface="微软雅黑" panose="020B0503020204020204" pitchFamily="34" charset="-122"/>
              </a:rPr>
              <a:t>情况</a:t>
            </a:r>
            <a:endParaRPr lang="en-US" altLang="zh-CN" sz="1800" dirty="0">
              <a:latin typeface="微软雅黑" panose="020B0503020204020204" pitchFamily="34" charset="-122"/>
              <a:ea typeface="微软雅黑" panose="020B0503020204020204" pitchFamily="34" charset="-122"/>
            </a:endParaRPr>
          </a:p>
          <a:p>
            <a:pPr algn="just" eaLnBrk="1" hangingPunct="1">
              <a:lnSpc>
                <a:spcPct val="120000"/>
              </a:lnSpc>
              <a:spcBef>
                <a:spcPts val="0"/>
              </a:spcBef>
              <a:spcAft>
                <a:spcPts val="0"/>
              </a:spcAft>
            </a:pPr>
            <a:r>
              <a:rPr lang="zh-CN" altLang="en-US" sz="1800" b="0" dirty="0">
                <a:solidFill>
                  <a:srgbClr val="002060"/>
                </a:solidFill>
                <a:latin typeface="微软雅黑" panose="020B0503020204020204" pitchFamily="34" charset="-122"/>
                <a:ea typeface="微软雅黑" panose="020B0503020204020204" pitchFamily="34" charset="-122"/>
              </a:rPr>
              <a:t>产销业务稳定，可较多地负担固定的财务费用，影响资本结构。</a:t>
            </a:r>
            <a:endParaRPr lang="en-US" altLang="zh-CN" sz="1800" b="0" dirty="0">
              <a:solidFill>
                <a:srgbClr val="002060"/>
              </a:solidFill>
              <a:latin typeface="微软雅黑" panose="020B0503020204020204" pitchFamily="34" charset="-122"/>
              <a:ea typeface="微软雅黑" panose="020B0503020204020204" pitchFamily="34" charset="-122"/>
            </a:endParaRPr>
          </a:p>
          <a:p>
            <a:pPr algn="just" eaLnBrk="1" hangingPunct="1">
              <a:lnSpc>
                <a:spcPct val="120000"/>
              </a:lnSpc>
              <a:spcBef>
                <a:spcPts val="0"/>
              </a:spcBef>
              <a:spcAft>
                <a:spcPts val="0"/>
              </a:spcAft>
            </a:pPr>
            <a:r>
              <a:rPr lang="zh-CN" altLang="en-US" sz="1800" dirty="0">
                <a:latin typeface="微软雅黑" panose="020B0503020204020204" pitchFamily="34" charset="-122"/>
                <a:ea typeface="微软雅黑" panose="020B0503020204020204" pitchFamily="34" charset="-122"/>
              </a:rPr>
              <a:t>（二）企业盈利</a:t>
            </a:r>
            <a:r>
              <a:rPr lang="zh-CN" altLang="en-US" sz="1800" dirty="0" smtClean="0">
                <a:latin typeface="微软雅黑" panose="020B0503020204020204" pitchFamily="34" charset="-122"/>
                <a:ea typeface="微软雅黑" panose="020B0503020204020204" pitchFamily="34" charset="-122"/>
              </a:rPr>
              <a:t>水平</a:t>
            </a:r>
            <a:endParaRPr lang="en-US" altLang="zh-CN" sz="1800" dirty="0" smtClean="0">
              <a:latin typeface="微软雅黑" panose="020B0503020204020204" pitchFamily="34" charset="-122"/>
              <a:ea typeface="微软雅黑" panose="020B0503020204020204" pitchFamily="34" charset="-122"/>
            </a:endParaRPr>
          </a:p>
          <a:p>
            <a:pPr algn="just" eaLnBrk="1" hangingPunct="1">
              <a:lnSpc>
                <a:spcPct val="120000"/>
              </a:lnSpc>
              <a:spcBef>
                <a:spcPts val="0"/>
              </a:spcBef>
              <a:spcAft>
                <a:spcPts val="0"/>
              </a:spcAft>
            </a:pPr>
            <a:r>
              <a:rPr lang="zh-CN" altLang="en-US" sz="1800" b="0" dirty="0">
                <a:solidFill>
                  <a:srgbClr val="002060"/>
                </a:solidFill>
                <a:latin typeface="微软雅黑" panose="020B0503020204020204" pitchFamily="34" charset="-122"/>
                <a:ea typeface="微软雅黑" panose="020B0503020204020204" pitchFamily="34" charset="-122"/>
              </a:rPr>
              <a:t>当企业的盈利水平高于债务利息率时，利用财务杠杆才会发挥积极效应，此时选择债权资本对企业才可能是有益的。</a:t>
            </a:r>
            <a:endParaRPr lang="en-US" altLang="zh-CN" sz="1800" b="0" dirty="0">
              <a:solidFill>
                <a:srgbClr val="002060"/>
              </a:solidFill>
              <a:latin typeface="微软雅黑" panose="020B0503020204020204" pitchFamily="34" charset="-122"/>
              <a:ea typeface="微软雅黑" panose="020B0503020204020204" pitchFamily="34" charset="-122"/>
            </a:endParaRPr>
          </a:p>
          <a:p>
            <a:pPr algn="just" eaLnBrk="1" hangingPunct="1">
              <a:lnSpc>
                <a:spcPct val="120000"/>
              </a:lnSpc>
              <a:spcBef>
                <a:spcPts val="0"/>
              </a:spcBef>
              <a:spcAft>
                <a:spcPts val="0"/>
              </a:spcAft>
            </a:pPr>
            <a:r>
              <a:rPr lang="zh-CN" altLang="en-US" sz="1800" dirty="0">
                <a:latin typeface="微软雅黑" panose="020B0503020204020204" pitchFamily="34" charset="-122"/>
                <a:ea typeface="微软雅黑" panose="020B0503020204020204" pitchFamily="34" charset="-122"/>
              </a:rPr>
              <a:t>（三）企业资产</a:t>
            </a:r>
            <a:r>
              <a:rPr lang="zh-CN" altLang="en-US" sz="1800" dirty="0" smtClean="0">
                <a:latin typeface="微软雅黑" panose="020B0503020204020204" pitchFamily="34" charset="-122"/>
                <a:ea typeface="微软雅黑" panose="020B0503020204020204" pitchFamily="34" charset="-122"/>
              </a:rPr>
              <a:t>结构</a:t>
            </a:r>
            <a:endParaRPr lang="en-US" altLang="zh-CN" sz="1800" dirty="0" smtClean="0">
              <a:latin typeface="微软雅黑" panose="020B0503020204020204" pitchFamily="34" charset="-122"/>
              <a:ea typeface="微软雅黑" panose="020B0503020204020204" pitchFamily="34" charset="-122"/>
            </a:endParaRPr>
          </a:p>
          <a:p>
            <a:pPr algn="just" eaLnBrk="1" hangingPunct="1">
              <a:lnSpc>
                <a:spcPct val="120000"/>
              </a:lnSpc>
              <a:spcBef>
                <a:spcPts val="0"/>
              </a:spcBef>
              <a:spcAft>
                <a:spcPts val="0"/>
              </a:spcAft>
            </a:pPr>
            <a:r>
              <a:rPr lang="zh-CN" altLang="en-US" sz="1800" b="0" dirty="0">
                <a:solidFill>
                  <a:srgbClr val="002060"/>
                </a:solidFill>
                <a:latin typeface="微软雅黑" panose="020B0503020204020204" pitchFamily="34" charset="-122"/>
                <a:ea typeface="微软雅黑" panose="020B0503020204020204" pitchFamily="34" charset="-122"/>
              </a:rPr>
              <a:t>拥有大量固定资产的企业主要通过发行股票融通资金，拥有较多流动资产的企业更多依赖流动负债融通资金，影响资本结构。</a:t>
            </a:r>
            <a:endParaRPr lang="en-US" altLang="zh-CN" sz="1800" b="0" dirty="0">
              <a:solidFill>
                <a:srgbClr val="002060"/>
              </a:solidFill>
              <a:latin typeface="微软雅黑" panose="020B0503020204020204" pitchFamily="34" charset="-122"/>
              <a:ea typeface="微软雅黑" panose="020B0503020204020204" pitchFamily="34" charset="-122"/>
            </a:endParaRPr>
          </a:p>
          <a:p>
            <a:pPr algn="just" eaLnBrk="1" hangingPunct="1">
              <a:lnSpc>
                <a:spcPct val="120000"/>
              </a:lnSpc>
              <a:spcBef>
                <a:spcPts val="0"/>
              </a:spcBef>
              <a:spcAft>
                <a:spcPts val="0"/>
              </a:spcAft>
            </a:pPr>
            <a:r>
              <a:rPr lang="zh-CN" altLang="en-US" sz="1800" dirty="0">
                <a:latin typeface="微软雅黑" panose="020B0503020204020204" pitchFamily="34" charset="-122"/>
                <a:ea typeface="微软雅黑" panose="020B0503020204020204" pitchFamily="34" charset="-122"/>
              </a:rPr>
              <a:t>（四）企业现金流量</a:t>
            </a:r>
          </a:p>
          <a:p>
            <a:pPr algn="just" eaLnBrk="1" hangingPunct="1">
              <a:lnSpc>
                <a:spcPct val="120000"/>
              </a:lnSpc>
              <a:spcBef>
                <a:spcPts val="0"/>
              </a:spcBef>
              <a:spcAft>
                <a:spcPts val="0"/>
              </a:spcAft>
            </a:pPr>
            <a:r>
              <a:rPr lang="zh-CN" altLang="en-US" sz="1800" b="0" dirty="0">
                <a:solidFill>
                  <a:srgbClr val="002060"/>
                </a:solidFill>
                <a:latin typeface="微软雅黑" panose="020B0503020204020204" pitchFamily="34" charset="-122"/>
                <a:ea typeface="微软雅黑" panose="020B0503020204020204" pitchFamily="34" charset="-122"/>
              </a:rPr>
              <a:t>由于到期债务利息和本金用货币资金支付，因此跟企业的现金流量状况有关系</a:t>
            </a:r>
            <a:endParaRPr lang="en-US" altLang="zh-CN" sz="1800" b="0" dirty="0">
              <a:solidFill>
                <a:srgbClr val="002060"/>
              </a:solidFill>
              <a:latin typeface="微软雅黑" panose="020B0503020204020204" pitchFamily="34" charset="-122"/>
              <a:ea typeface="微软雅黑" panose="020B0503020204020204" pitchFamily="34" charset="-122"/>
            </a:endParaRPr>
          </a:p>
          <a:p>
            <a:pPr algn="just" eaLnBrk="1" hangingPunct="1">
              <a:lnSpc>
                <a:spcPct val="120000"/>
              </a:lnSpc>
              <a:spcBef>
                <a:spcPts val="0"/>
              </a:spcBef>
              <a:spcAft>
                <a:spcPts val="0"/>
              </a:spcAft>
            </a:pPr>
            <a:endParaRPr lang="en-US" altLang="zh-CN" sz="1800" b="0" dirty="0">
              <a:solidFill>
                <a:srgbClr val="7030A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612747705"/>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a:xfrm>
            <a:off x="1475656" y="123478"/>
            <a:ext cx="6408738" cy="572691"/>
          </a:xfrm>
        </p:spPr>
        <p:txBody>
          <a:bodyPr/>
          <a:lstStyle/>
          <a:p>
            <a:pPr eaLnBrk="1" hangingPunct="1"/>
            <a:r>
              <a:rPr lang="zh-CN" altLang="en-US" sz="3200" dirty="0" smtClean="0"/>
              <a:t>二、影响</a:t>
            </a:r>
            <a:r>
              <a:rPr lang="zh-CN" altLang="en-US" sz="3200" dirty="0"/>
              <a:t>资本结构的</a:t>
            </a:r>
            <a:r>
              <a:rPr lang="zh-CN" altLang="en-US" sz="3200" dirty="0" smtClean="0"/>
              <a:t>因素</a:t>
            </a:r>
            <a:endParaRPr lang="zh-CN" altLang="en-US" sz="3200" dirty="0"/>
          </a:p>
        </p:txBody>
      </p:sp>
      <p:sp>
        <p:nvSpPr>
          <p:cNvPr id="31747" name="Rectangle 3"/>
          <p:cNvSpPr>
            <a:spLocks noGrp="1" noChangeArrowheads="1"/>
          </p:cNvSpPr>
          <p:nvPr>
            <p:ph type="body" idx="1"/>
          </p:nvPr>
        </p:nvSpPr>
        <p:spPr>
          <a:xfrm>
            <a:off x="179512" y="1059582"/>
            <a:ext cx="8856984" cy="3600400"/>
          </a:xfrm>
        </p:spPr>
        <p:txBody>
          <a:bodyPr/>
          <a:lstStyle/>
          <a:p>
            <a:pPr algn="just" eaLnBrk="1" hangingPunct="1">
              <a:lnSpc>
                <a:spcPct val="100000"/>
              </a:lnSpc>
              <a:spcBef>
                <a:spcPts val="100"/>
              </a:spcBef>
              <a:spcAft>
                <a:spcPts val="100"/>
              </a:spcAft>
            </a:pPr>
            <a:r>
              <a:rPr lang="zh-CN" altLang="en-US" sz="1800" dirty="0" smtClean="0">
                <a:latin typeface="微软雅黑" panose="020B0503020204020204" pitchFamily="34" charset="-122"/>
                <a:ea typeface="微软雅黑" panose="020B0503020204020204" pitchFamily="34" charset="-122"/>
              </a:rPr>
              <a:t>（</a:t>
            </a:r>
            <a:r>
              <a:rPr lang="zh-CN" altLang="en-US" sz="1800" dirty="0">
                <a:latin typeface="微软雅黑" panose="020B0503020204020204" pitchFamily="34" charset="-122"/>
                <a:ea typeface="微软雅黑" panose="020B0503020204020204" pitchFamily="34" charset="-122"/>
              </a:rPr>
              <a:t>五）企业所有者和管理者的态度</a:t>
            </a:r>
          </a:p>
          <a:p>
            <a:pPr algn="just" eaLnBrk="1" hangingPunct="1">
              <a:lnSpc>
                <a:spcPct val="100000"/>
              </a:lnSpc>
              <a:spcBef>
                <a:spcPts val="100"/>
              </a:spcBef>
              <a:spcAft>
                <a:spcPts val="100"/>
              </a:spcAft>
            </a:pPr>
            <a:r>
              <a:rPr lang="zh-CN" altLang="en-US" sz="1800" b="0" dirty="0">
                <a:solidFill>
                  <a:srgbClr val="002060"/>
                </a:solidFill>
                <a:latin typeface="微软雅黑" panose="020B0503020204020204" pitchFamily="34" charset="-122"/>
                <a:ea typeface="微软雅黑" panose="020B0503020204020204" pitchFamily="34" charset="-122"/>
              </a:rPr>
              <a:t>从企业所有者来看</a:t>
            </a:r>
            <a:r>
              <a:rPr lang="zh-CN" altLang="en-US" sz="1800" b="0" dirty="0" smtClean="0">
                <a:solidFill>
                  <a:srgbClr val="002060"/>
                </a:solidFill>
                <a:latin typeface="微软雅黑" panose="020B0503020204020204" pitchFamily="34" charset="-122"/>
                <a:ea typeface="微软雅黑" panose="020B0503020204020204" pitchFamily="34" charset="-122"/>
              </a:rPr>
              <a:t>，不愿</a:t>
            </a:r>
            <a:r>
              <a:rPr lang="zh-CN" altLang="en-US" sz="1800" b="0" dirty="0">
                <a:solidFill>
                  <a:srgbClr val="002060"/>
                </a:solidFill>
                <a:latin typeface="微软雅黑" panose="020B0503020204020204" pitchFamily="34" charset="-122"/>
                <a:ea typeface="微软雅黑" panose="020B0503020204020204" pitchFamily="34" charset="-122"/>
              </a:rPr>
              <a:t>分散对企业的控制权</a:t>
            </a:r>
            <a:r>
              <a:rPr lang="zh-CN" altLang="en-US" sz="1800" b="0" dirty="0" smtClean="0">
                <a:solidFill>
                  <a:srgbClr val="002060"/>
                </a:solidFill>
                <a:latin typeface="微软雅黑" panose="020B0503020204020204" pitchFamily="34" charset="-122"/>
                <a:ea typeface="微软雅黑" panose="020B0503020204020204" pitchFamily="34" charset="-122"/>
              </a:rPr>
              <a:t>，企业倾向于债权</a:t>
            </a:r>
            <a:r>
              <a:rPr lang="zh-CN" altLang="en-US" sz="1800" b="0" dirty="0">
                <a:solidFill>
                  <a:srgbClr val="002060"/>
                </a:solidFill>
                <a:latin typeface="微软雅黑" panose="020B0503020204020204" pitchFamily="34" charset="-122"/>
                <a:ea typeface="微软雅黑" panose="020B0503020204020204" pitchFamily="34" charset="-122"/>
              </a:rPr>
              <a:t>性资本</a:t>
            </a:r>
            <a:r>
              <a:rPr lang="zh-CN" altLang="en-US" sz="1800" b="0" dirty="0" smtClean="0">
                <a:solidFill>
                  <a:srgbClr val="002060"/>
                </a:solidFill>
                <a:latin typeface="微软雅黑" panose="020B0503020204020204" pitchFamily="34" charset="-122"/>
                <a:ea typeface="微软雅黑" panose="020B0503020204020204" pitchFamily="34" charset="-122"/>
              </a:rPr>
              <a:t>筹资；从</a:t>
            </a:r>
            <a:r>
              <a:rPr lang="zh-CN" altLang="en-US" sz="1800" b="0" dirty="0">
                <a:solidFill>
                  <a:srgbClr val="002060"/>
                </a:solidFill>
                <a:latin typeface="微软雅黑" panose="020B0503020204020204" pitchFamily="34" charset="-122"/>
                <a:ea typeface="微软雅黑" panose="020B0503020204020204" pitchFamily="34" charset="-122"/>
              </a:rPr>
              <a:t>企业管理者来看</a:t>
            </a:r>
            <a:r>
              <a:rPr lang="zh-CN" altLang="en-US" sz="1800" b="0" dirty="0" smtClean="0">
                <a:solidFill>
                  <a:srgbClr val="002060"/>
                </a:solidFill>
                <a:latin typeface="微软雅黑" panose="020B0503020204020204" pitchFamily="34" charset="-122"/>
                <a:ea typeface="微软雅黑" panose="020B0503020204020204" pitchFamily="34" charset="-122"/>
              </a:rPr>
              <a:t>，管理</a:t>
            </a:r>
            <a:r>
              <a:rPr lang="zh-CN" altLang="en-US" sz="1800" b="0" dirty="0">
                <a:solidFill>
                  <a:srgbClr val="002060"/>
                </a:solidFill>
                <a:latin typeface="微软雅黑" panose="020B0503020204020204" pitchFamily="34" charset="-122"/>
                <a:ea typeface="微软雅黑" panose="020B0503020204020204" pitchFamily="34" charset="-122"/>
              </a:rPr>
              <a:t>者属于冒险型</a:t>
            </a:r>
            <a:r>
              <a:rPr lang="zh-CN" altLang="en-US" sz="1800" b="0" dirty="0" smtClean="0">
                <a:solidFill>
                  <a:srgbClr val="002060"/>
                </a:solidFill>
                <a:latin typeface="微软雅黑" panose="020B0503020204020204" pitchFamily="34" charset="-122"/>
                <a:ea typeface="微软雅黑" panose="020B0503020204020204" pitchFamily="34" charset="-122"/>
              </a:rPr>
              <a:t>，企业倾向于采用</a:t>
            </a:r>
            <a:r>
              <a:rPr lang="zh-CN" altLang="en-US" sz="1800" b="0" dirty="0">
                <a:solidFill>
                  <a:srgbClr val="002060"/>
                </a:solidFill>
                <a:latin typeface="微软雅黑" panose="020B0503020204020204" pitchFamily="34" charset="-122"/>
                <a:ea typeface="微软雅黑" panose="020B0503020204020204" pitchFamily="34" charset="-122"/>
              </a:rPr>
              <a:t>债权性</a:t>
            </a:r>
            <a:r>
              <a:rPr lang="zh-CN" altLang="en-US" sz="1800" b="0" dirty="0" smtClean="0">
                <a:solidFill>
                  <a:srgbClr val="002060"/>
                </a:solidFill>
                <a:latin typeface="微软雅黑" panose="020B0503020204020204" pitchFamily="34" charset="-122"/>
                <a:ea typeface="微软雅黑" panose="020B0503020204020204" pitchFamily="34" charset="-122"/>
              </a:rPr>
              <a:t>筹资</a:t>
            </a:r>
            <a:r>
              <a:rPr lang="zh-CN" altLang="en-US" sz="1800" b="0" dirty="0" smtClean="0">
                <a:solidFill>
                  <a:srgbClr val="7030A0"/>
                </a:solidFill>
                <a:latin typeface="微软雅黑" panose="020B0503020204020204" pitchFamily="34" charset="-122"/>
                <a:ea typeface="微软雅黑" panose="020B0503020204020204" pitchFamily="34" charset="-122"/>
              </a:rPr>
              <a:t>。</a:t>
            </a:r>
            <a:endParaRPr lang="en-US" altLang="zh-CN" sz="1800" b="0" dirty="0" smtClean="0">
              <a:solidFill>
                <a:srgbClr val="7030A0"/>
              </a:solidFill>
              <a:latin typeface="微软雅黑" panose="020B0503020204020204" pitchFamily="34" charset="-122"/>
              <a:ea typeface="微软雅黑" panose="020B0503020204020204" pitchFamily="34" charset="-122"/>
            </a:endParaRPr>
          </a:p>
          <a:p>
            <a:pPr algn="just" eaLnBrk="1" hangingPunct="1">
              <a:lnSpc>
                <a:spcPct val="100000"/>
              </a:lnSpc>
              <a:spcBef>
                <a:spcPts val="100"/>
              </a:spcBef>
              <a:spcAft>
                <a:spcPts val="100"/>
              </a:spcAft>
            </a:pPr>
            <a:r>
              <a:rPr lang="zh-CN" altLang="en-US" sz="1800" dirty="0">
                <a:latin typeface="微软雅黑" panose="020B0503020204020204" pitchFamily="34" charset="-122"/>
                <a:ea typeface="微软雅黑" panose="020B0503020204020204" pitchFamily="34" charset="-122"/>
              </a:rPr>
              <a:t>（六）贷款银行和评信机构的态度</a:t>
            </a:r>
          </a:p>
          <a:p>
            <a:pPr algn="just" eaLnBrk="1" hangingPunct="1">
              <a:lnSpc>
                <a:spcPct val="100000"/>
              </a:lnSpc>
              <a:spcBef>
                <a:spcPts val="100"/>
              </a:spcBef>
              <a:spcAft>
                <a:spcPts val="100"/>
              </a:spcAft>
            </a:pPr>
            <a:r>
              <a:rPr lang="zh-CN" altLang="en-US" sz="1800" b="0" dirty="0">
                <a:solidFill>
                  <a:srgbClr val="002060"/>
                </a:solidFill>
                <a:latin typeface="微软雅黑" panose="020B0503020204020204" pitchFamily="34" charset="-122"/>
                <a:ea typeface="微软雅黑" panose="020B0503020204020204" pitchFamily="34" charset="-122"/>
              </a:rPr>
              <a:t>大部分贷款银行都不希望企业的负债比例太大，如果企业债务比重太多，信用评级机构会认为企业财务状况不佳，可能会降低企业的信用等级。</a:t>
            </a:r>
          </a:p>
          <a:p>
            <a:pPr algn="just" eaLnBrk="1" hangingPunct="1">
              <a:lnSpc>
                <a:spcPct val="100000"/>
              </a:lnSpc>
              <a:spcBef>
                <a:spcPts val="100"/>
              </a:spcBef>
              <a:spcAft>
                <a:spcPts val="100"/>
              </a:spcAft>
            </a:pPr>
            <a:r>
              <a:rPr lang="zh-CN" altLang="en-US" sz="1800" dirty="0">
                <a:latin typeface="微软雅黑" panose="020B0503020204020204" pitchFamily="34" charset="-122"/>
                <a:ea typeface="微软雅黑" panose="020B0503020204020204" pitchFamily="34" charset="-122"/>
              </a:rPr>
              <a:t>（七）企业所得税税率</a:t>
            </a:r>
          </a:p>
          <a:p>
            <a:pPr algn="just" eaLnBrk="1" hangingPunct="1">
              <a:lnSpc>
                <a:spcPct val="100000"/>
              </a:lnSpc>
              <a:spcBef>
                <a:spcPts val="100"/>
              </a:spcBef>
              <a:spcAft>
                <a:spcPts val="100"/>
              </a:spcAft>
            </a:pPr>
            <a:r>
              <a:rPr lang="zh-CN" altLang="en-US" sz="1800" b="0" dirty="0">
                <a:solidFill>
                  <a:srgbClr val="002060"/>
                </a:solidFill>
                <a:latin typeface="微软雅黑" panose="020B0503020204020204" pitchFamily="34" charset="-122"/>
                <a:ea typeface="微软雅黑" panose="020B0503020204020204" pitchFamily="34" charset="-122"/>
              </a:rPr>
              <a:t>由于债务利息可以起到抵税作用，企业所得税税率越高，负债利息抵税效果就越明显</a:t>
            </a:r>
            <a:r>
              <a:rPr lang="zh-CN" altLang="en-US" sz="1800" b="0" dirty="0" smtClean="0">
                <a:solidFill>
                  <a:srgbClr val="7030A0"/>
                </a:solidFill>
                <a:latin typeface="微软雅黑" panose="020B0503020204020204" pitchFamily="34" charset="-122"/>
                <a:ea typeface="微软雅黑" panose="020B0503020204020204" pitchFamily="34" charset="-122"/>
              </a:rPr>
              <a:t>。</a:t>
            </a:r>
            <a:endParaRPr lang="en-US" altLang="zh-CN" sz="1800" b="0" dirty="0" smtClean="0">
              <a:solidFill>
                <a:srgbClr val="7030A0"/>
              </a:solidFill>
              <a:latin typeface="微软雅黑" panose="020B0503020204020204" pitchFamily="34" charset="-122"/>
              <a:ea typeface="微软雅黑" panose="020B0503020204020204" pitchFamily="34" charset="-122"/>
            </a:endParaRPr>
          </a:p>
          <a:p>
            <a:pPr algn="just" eaLnBrk="1" hangingPunct="1">
              <a:lnSpc>
                <a:spcPct val="100000"/>
              </a:lnSpc>
              <a:spcBef>
                <a:spcPts val="100"/>
              </a:spcBef>
              <a:spcAft>
                <a:spcPts val="100"/>
              </a:spcAft>
            </a:pPr>
            <a:r>
              <a:rPr lang="zh-CN" altLang="en-US" sz="1800" dirty="0" smtClean="0">
                <a:latin typeface="微软雅黑" panose="020B0503020204020204" pitchFamily="34" charset="-122"/>
                <a:ea typeface="微软雅黑" panose="020B0503020204020204" pitchFamily="34" charset="-122"/>
              </a:rPr>
              <a:t>（</a:t>
            </a:r>
            <a:r>
              <a:rPr lang="zh-CN" altLang="en-US" sz="1800" dirty="0">
                <a:latin typeface="微软雅黑" panose="020B0503020204020204" pitchFamily="34" charset="-122"/>
                <a:ea typeface="微软雅黑" panose="020B0503020204020204" pitchFamily="34" charset="-122"/>
              </a:rPr>
              <a:t>八）其他因素</a:t>
            </a:r>
          </a:p>
          <a:p>
            <a:pPr algn="just" eaLnBrk="1" hangingPunct="1">
              <a:lnSpc>
                <a:spcPct val="100000"/>
              </a:lnSpc>
              <a:spcBef>
                <a:spcPts val="100"/>
              </a:spcBef>
              <a:spcAft>
                <a:spcPts val="100"/>
              </a:spcAft>
            </a:pPr>
            <a:r>
              <a:rPr lang="zh-CN" altLang="en-US" sz="1800" b="0" dirty="0">
                <a:solidFill>
                  <a:srgbClr val="002060"/>
                </a:solidFill>
                <a:latin typeface="微软雅黑" panose="020B0503020204020204" pitchFamily="34" charset="-122"/>
                <a:ea typeface="微软雅黑" panose="020B0503020204020204" pitchFamily="34" charset="-122"/>
              </a:rPr>
              <a:t>企业所处在的整个经济环境、市场的竞争机制、投资者的偏好等都有可能影响到企业的筹资方式和资本结构</a:t>
            </a:r>
            <a:r>
              <a:rPr lang="zh-CN" altLang="en-US" sz="1800" b="0" dirty="0">
                <a:solidFill>
                  <a:srgbClr val="7030A0"/>
                </a:solidFill>
                <a:latin typeface="微软雅黑" panose="020B0503020204020204" pitchFamily="34" charset="-122"/>
                <a:ea typeface="微软雅黑" panose="020B0503020204020204" pitchFamily="34" charset="-122"/>
              </a:rPr>
              <a:t>。</a:t>
            </a:r>
          </a:p>
        </p:txBody>
      </p:sp>
    </p:spTree>
    <p:extLst>
      <p:ext uri="{BB962C8B-B14F-4D97-AF65-F5344CB8AC3E}">
        <p14:creationId xmlns:p14="http://schemas.microsoft.com/office/powerpoint/2010/main" val="1029107958"/>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a:xfrm>
            <a:off x="2195736" y="123478"/>
            <a:ext cx="6408738" cy="572691"/>
          </a:xfrm>
        </p:spPr>
        <p:txBody>
          <a:bodyPr/>
          <a:lstStyle/>
          <a:p>
            <a:pPr eaLnBrk="1" hangingPunct="1"/>
            <a:r>
              <a:rPr lang="zh-CN" altLang="en-US" sz="3200" dirty="0" smtClean="0"/>
              <a:t>三、最佳资本</a:t>
            </a:r>
            <a:r>
              <a:rPr lang="zh-CN" altLang="en-US" sz="3200" dirty="0"/>
              <a:t>结构决策方法</a:t>
            </a:r>
            <a:r>
              <a:rPr lang="zh-CN" altLang="en-US" sz="3200" dirty="0">
                <a:solidFill>
                  <a:srgbClr val="FF0000"/>
                </a:solidFill>
              </a:rPr>
              <a:t>（重点）</a:t>
            </a:r>
          </a:p>
        </p:txBody>
      </p:sp>
      <p:sp>
        <p:nvSpPr>
          <p:cNvPr id="31747" name="Rectangle 3"/>
          <p:cNvSpPr>
            <a:spLocks noGrp="1" noChangeArrowheads="1"/>
          </p:cNvSpPr>
          <p:nvPr>
            <p:ph type="body" idx="1"/>
          </p:nvPr>
        </p:nvSpPr>
        <p:spPr>
          <a:xfrm>
            <a:off x="323528" y="1437773"/>
            <a:ext cx="8424936" cy="1512020"/>
          </a:xfrm>
        </p:spPr>
        <p:txBody>
          <a:bodyPr/>
          <a:lstStyle/>
          <a:p>
            <a:pPr algn="just" eaLnBrk="1" hangingPunct="1">
              <a:lnSpc>
                <a:spcPct val="100000"/>
              </a:lnSpc>
              <a:spcBef>
                <a:spcPts val="100"/>
              </a:spcBef>
              <a:spcAft>
                <a:spcPts val="100"/>
              </a:spcAft>
            </a:pPr>
            <a:r>
              <a:rPr lang="zh-CN" altLang="en-US" b="0" dirty="0"/>
              <a:t>         资本结构优化</a:t>
            </a:r>
            <a:r>
              <a:rPr lang="zh-CN" altLang="en-US" sz="2400" b="0" dirty="0"/>
              <a:t>要求企业</a:t>
            </a:r>
            <a:r>
              <a:rPr lang="zh-CN" altLang="en-US" sz="2400" b="0" dirty="0">
                <a:solidFill>
                  <a:srgbClr val="FF0000"/>
                </a:solidFill>
              </a:rPr>
              <a:t>权衡负债的低资本成本和高财务风险的关系</a:t>
            </a:r>
            <a:r>
              <a:rPr lang="zh-CN" altLang="en-US" sz="2400" b="0" dirty="0"/>
              <a:t>，确定合理的资本结构。资本结构优化的目标，是</a:t>
            </a:r>
            <a:r>
              <a:rPr lang="zh-CN" altLang="en-US" sz="2400" dirty="0">
                <a:solidFill>
                  <a:srgbClr val="FF0000"/>
                </a:solidFill>
              </a:rPr>
              <a:t>降低平均资本成本率</a:t>
            </a:r>
            <a:r>
              <a:rPr lang="zh-CN" altLang="en-US" sz="2400" b="0" dirty="0"/>
              <a:t>或提高企业价值。</a:t>
            </a:r>
          </a:p>
        </p:txBody>
      </p:sp>
      <p:sp>
        <p:nvSpPr>
          <p:cNvPr id="4" name="Rectangle 3"/>
          <p:cNvSpPr txBox="1">
            <a:spLocks noChangeArrowheads="1"/>
          </p:cNvSpPr>
          <p:nvPr/>
        </p:nvSpPr>
        <p:spPr bwMode="gray">
          <a:xfrm>
            <a:off x="164441" y="1005576"/>
            <a:ext cx="7878762" cy="432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l" rtl="0" eaLnBrk="0" fontAlgn="base" hangingPunct="0">
              <a:lnSpc>
                <a:spcPct val="130000"/>
              </a:lnSpc>
              <a:spcBef>
                <a:spcPct val="10000"/>
              </a:spcBef>
              <a:spcAft>
                <a:spcPct val="10000"/>
              </a:spcAft>
              <a:buClr>
                <a:schemeClr val="tx2"/>
              </a:buClr>
              <a:buFont typeface="Wingdings" pitchFamily="2" charset="2"/>
              <a:defRPr sz="2800" b="1">
                <a:solidFill>
                  <a:schemeClr val="tx1"/>
                </a:solidFill>
                <a:latin typeface="+mn-lt"/>
                <a:ea typeface="+mn-ea"/>
                <a:cs typeface="+mn-cs"/>
              </a:defRPr>
            </a:lvl1pPr>
            <a:lvl2pPr marL="828675" indent="-285750" algn="l" rtl="0" eaLnBrk="0" fontAlgn="base" hangingPunct="0">
              <a:spcBef>
                <a:spcPct val="20000"/>
              </a:spcBef>
              <a:spcAft>
                <a:spcPct val="0"/>
              </a:spcAft>
              <a:buClr>
                <a:schemeClr val="accent1"/>
              </a:buClr>
              <a:buFont typeface="Wingdings" pitchFamily="2" charset="2"/>
              <a:buChar char="§"/>
              <a:defRPr sz="2200">
                <a:solidFill>
                  <a:schemeClr val="tx1"/>
                </a:solidFill>
                <a:latin typeface="Arial" pitchFamily="34" charset="0"/>
                <a:ea typeface="+mn-ea"/>
              </a:defRPr>
            </a:lvl2pPr>
            <a:lvl3pPr marL="1236663" indent="-228600" algn="l" rtl="0" eaLnBrk="0" fontAlgn="base" hangingPunct="0">
              <a:spcBef>
                <a:spcPct val="20000"/>
              </a:spcBef>
              <a:spcAft>
                <a:spcPct val="0"/>
              </a:spcAft>
              <a:buClr>
                <a:schemeClr val="accent2"/>
              </a:buClr>
              <a:buChar char="•"/>
              <a:defRPr>
                <a:solidFill>
                  <a:schemeClr val="tx1"/>
                </a:solidFill>
                <a:latin typeface="Arial" pitchFamily="34" charset="0"/>
                <a:ea typeface="+mn-ea"/>
              </a:defRPr>
            </a:lvl3pPr>
            <a:lvl4pPr marL="1644650" indent="-228600" algn="l" rtl="0" eaLnBrk="0" fontAlgn="base" hangingPunct="0">
              <a:spcBef>
                <a:spcPct val="20000"/>
              </a:spcBef>
              <a:spcAft>
                <a:spcPct val="0"/>
              </a:spcAft>
              <a:buChar char="–"/>
              <a:defRPr sz="1600">
                <a:solidFill>
                  <a:schemeClr val="tx1"/>
                </a:solidFill>
                <a:latin typeface="Arial" pitchFamily="34" charset="0"/>
                <a:ea typeface="+mn-ea"/>
              </a:defRPr>
            </a:lvl4pPr>
            <a:lvl5pPr marL="2057400" indent="-228600" algn="l" rtl="0" eaLnBrk="0" fontAlgn="base" hangingPunct="0">
              <a:spcBef>
                <a:spcPct val="20000"/>
              </a:spcBef>
              <a:spcAft>
                <a:spcPct val="0"/>
              </a:spcAft>
              <a:buChar char="»"/>
              <a:defRPr sz="2000">
                <a:solidFill>
                  <a:schemeClr val="tx1"/>
                </a:solidFill>
                <a:latin typeface="Arial" pitchFamily="34" charset="0"/>
                <a:ea typeface="+mn-ea"/>
              </a:defRPr>
            </a:lvl5pPr>
            <a:lvl6pPr marL="2514600" indent="-228600" algn="l" rtl="0" fontAlgn="base">
              <a:spcBef>
                <a:spcPct val="20000"/>
              </a:spcBef>
              <a:spcAft>
                <a:spcPct val="0"/>
              </a:spcAft>
              <a:buChar char="»"/>
              <a:defRPr sz="2000">
                <a:solidFill>
                  <a:schemeClr val="tx1"/>
                </a:solidFill>
                <a:latin typeface="Arial" pitchFamily="34" charset="0"/>
                <a:ea typeface="+mn-ea"/>
              </a:defRPr>
            </a:lvl6pPr>
            <a:lvl7pPr marL="2971800" indent="-228600" algn="l" rtl="0" fontAlgn="base">
              <a:spcBef>
                <a:spcPct val="20000"/>
              </a:spcBef>
              <a:spcAft>
                <a:spcPct val="0"/>
              </a:spcAft>
              <a:buChar char="»"/>
              <a:defRPr sz="2000">
                <a:solidFill>
                  <a:schemeClr val="tx1"/>
                </a:solidFill>
                <a:latin typeface="Arial" pitchFamily="34" charset="0"/>
                <a:ea typeface="+mn-ea"/>
              </a:defRPr>
            </a:lvl7pPr>
            <a:lvl8pPr marL="3429000" indent="-228600" algn="l" rtl="0" fontAlgn="base">
              <a:spcBef>
                <a:spcPct val="20000"/>
              </a:spcBef>
              <a:spcAft>
                <a:spcPct val="0"/>
              </a:spcAft>
              <a:buChar char="»"/>
              <a:defRPr sz="2000">
                <a:solidFill>
                  <a:schemeClr val="tx1"/>
                </a:solidFill>
                <a:latin typeface="Arial" pitchFamily="34" charset="0"/>
                <a:ea typeface="+mn-ea"/>
              </a:defRPr>
            </a:lvl8pPr>
            <a:lvl9pPr marL="3886200" indent="-228600" algn="l" rtl="0" fontAlgn="base">
              <a:spcBef>
                <a:spcPct val="20000"/>
              </a:spcBef>
              <a:spcAft>
                <a:spcPct val="0"/>
              </a:spcAft>
              <a:buChar char="»"/>
              <a:defRPr sz="2000">
                <a:solidFill>
                  <a:schemeClr val="tx1"/>
                </a:solidFill>
                <a:latin typeface="Arial" pitchFamily="34" charset="0"/>
                <a:ea typeface="+mn-ea"/>
              </a:defRPr>
            </a:lvl9pPr>
          </a:lstStyle>
          <a:p>
            <a:pPr eaLnBrk="1" hangingPunct="1">
              <a:spcBef>
                <a:spcPct val="0"/>
              </a:spcBef>
              <a:spcAft>
                <a:spcPct val="0"/>
              </a:spcAft>
            </a:pPr>
            <a:endParaRPr lang="zh-CN" altLang="en-US" dirty="0">
              <a:solidFill>
                <a:srgbClr val="0000FF"/>
              </a:solidFill>
              <a:latin typeface="+mj-lt"/>
              <a:ea typeface="+mj-ea"/>
              <a:cs typeface="+mj-cs"/>
            </a:endParaRPr>
          </a:p>
        </p:txBody>
      </p:sp>
    </p:spTree>
    <p:extLst>
      <p:ext uri="{BB962C8B-B14F-4D97-AF65-F5344CB8AC3E}">
        <p14:creationId xmlns:p14="http://schemas.microsoft.com/office/powerpoint/2010/main" val="29675155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nodePh="1">
                                  <p:stCondLst>
                                    <p:cond delay="0"/>
                                  </p:stCondLst>
                                  <p:endCondLst>
                                    <p:cond evt="begin" delay="0">
                                      <p:tn val="5"/>
                                    </p:cond>
                                  </p:end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left)">
                                      <p:cBhvr>
                                        <p:cTn id="7" dur="10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a:xfrm>
            <a:off x="1908175" y="195263"/>
            <a:ext cx="6408738" cy="572691"/>
          </a:xfrm>
        </p:spPr>
        <p:txBody>
          <a:bodyPr/>
          <a:lstStyle/>
          <a:p>
            <a:pPr eaLnBrk="1" hangingPunct="1"/>
            <a:r>
              <a:rPr lang="zh-CN" altLang="en-US" sz="3200" dirty="0" smtClean="0"/>
              <a:t>三、最佳资本</a:t>
            </a:r>
            <a:r>
              <a:rPr lang="zh-CN" altLang="en-US" sz="3200" dirty="0"/>
              <a:t>结构决策方法</a:t>
            </a:r>
          </a:p>
        </p:txBody>
      </p:sp>
      <p:sp>
        <p:nvSpPr>
          <p:cNvPr id="31747" name="Rectangle 3"/>
          <p:cNvSpPr>
            <a:spLocks noGrp="1" noChangeArrowheads="1"/>
          </p:cNvSpPr>
          <p:nvPr>
            <p:ph type="body" idx="1"/>
          </p:nvPr>
        </p:nvSpPr>
        <p:spPr>
          <a:xfrm>
            <a:off x="179512" y="1419622"/>
            <a:ext cx="8712968" cy="2700152"/>
          </a:xfrm>
        </p:spPr>
        <p:txBody>
          <a:bodyPr/>
          <a:lstStyle/>
          <a:p>
            <a:pPr algn="just" eaLnBrk="1" hangingPunct="1">
              <a:lnSpc>
                <a:spcPct val="120000"/>
              </a:lnSpc>
              <a:spcBef>
                <a:spcPts val="0"/>
              </a:spcBef>
              <a:spcAft>
                <a:spcPts val="0"/>
              </a:spcAft>
            </a:pPr>
            <a:r>
              <a:rPr lang="zh-CN" altLang="en-US" sz="2000" b="0" dirty="0" smtClean="0">
                <a:latin typeface="微软雅黑" panose="020B0503020204020204" pitchFamily="34" charset="-122"/>
                <a:ea typeface="微软雅黑" panose="020B0503020204020204" pitchFamily="34" charset="-122"/>
              </a:rPr>
              <a:t>       资本</a:t>
            </a:r>
            <a:r>
              <a:rPr lang="zh-CN" altLang="en-US" sz="2000" b="0" dirty="0">
                <a:latin typeface="微软雅黑" panose="020B0503020204020204" pitchFamily="34" charset="-122"/>
                <a:ea typeface="微软雅黑" panose="020B0503020204020204" pitchFamily="34" charset="-122"/>
              </a:rPr>
              <a:t>成本比较法是指在适度财务风险的条件下，通过测算和比较不同资本结构或不同筹资方案的加权平均资本成本，选择加权平均资本成本最低的方案作为最佳资本结构的</a:t>
            </a:r>
            <a:r>
              <a:rPr lang="zh-CN" altLang="en-US" sz="2000" b="0" dirty="0" smtClean="0">
                <a:latin typeface="微软雅黑" panose="020B0503020204020204" pitchFamily="34" charset="-122"/>
                <a:ea typeface="微软雅黑" panose="020B0503020204020204" pitchFamily="34" charset="-122"/>
              </a:rPr>
              <a:t>方法。</a:t>
            </a:r>
            <a:endParaRPr lang="en-US" altLang="zh-CN" sz="2000" b="0" dirty="0">
              <a:latin typeface="微软雅黑" panose="020B0503020204020204" pitchFamily="34" charset="-122"/>
              <a:ea typeface="微软雅黑" panose="020B0503020204020204" pitchFamily="34" charset="-122"/>
            </a:endParaRPr>
          </a:p>
          <a:p>
            <a:pPr algn="just" eaLnBrk="1" hangingPunct="1">
              <a:lnSpc>
                <a:spcPct val="120000"/>
              </a:lnSpc>
              <a:spcBef>
                <a:spcPts val="0"/>
              </a:spcBef>
              <a:spcAft>
                <a:spcPts val="0"/>
              </a:spcAft>
            </a:pPr>
            <a:r>
              <a:rPr lang="en-US" altLang="zh-CN" sz="2000" dirty="0" smtClean="0">
                <a:solidFill>
                  <a:srgbClr val="C00000"/>
                </a:solidFill>
                <a:latin typeface="微软雅黑" panose="020B0503020204020204" pitchFamily="34" charset="-122"/>
                <a:ea typeface="微软雅黑" panose="020B0503020204020204" pitchFamily="34" charset="-122"/>
              </a:rPr>
              <a:t>        1.</a:t>
            </a:r>
            <a:r>
              <a:rPr lang="zh-CN" altLang="en-US" sz="2000" dirty="0" smtClean="0">
                <a:solidFill>
                  <a:srgbClr val="C00000"/>
                </a:solidFill>
                <a:latin typeface="微软雅黑" panose="020B0503020204020204" pitchFamily="34" charset="-122"/>
                <a:ea typeface="微软雅黑" panose="020B0503020204020204" pitchFamily="34" charset="-122"/>
              </a:rPr>
              <a:t>初始</a:t>
            </a:r>
            <a:r>
              <a:rPr lang="zh-CN" altLang="en-US" sz="2000" dirty="0">
                <a:solidFill>
                  <a:srgbClr val="C00000"/>
                </a:solidFill>
                <a:latin typeface="微软雅黑" panose="020B0503020204020204" pitchFamily="34" charset="-122"/>
                <a:ea typeface="微软雅黑" panose="020B0503020204020204" pitchFamily="34" charset="-122"/>
              </a:rPr>
              <a:t>资本结构决策</a:t>
            </a:r>
          </a:p>
          <a:p>
            <a:pPr algn="just" eaLnBrk="1" hangingPunct="1">
              <a:lnSpc>
                <a:spcPct val="120000"/>
              </a:lnSpc>
              <a:spcBef>
                <a:spcPts val="0"/>
              </a:spcBef>
              <a:spcAft>
                <a:spcPts val="0"/>
              </a:spcAft>
            </a:pPr>
            <a:r>
              <a:rPr lang="zh-CN" altLang="en-US" sz="2000" b="0" dirty="0">
                <a:latin typeface="微软雅黑" panose="020B0503020204020204" pitchFamily="34" charset="-122"/>
                <a:ea typeface="微软雅黑" panose="020B0503020204020204" pitchFamily="34" charset="-122"/>
              </a:rPr>
              <a:t>        在实际中，企业对拟定的筹资总额，可以采用</a:t>
            </a:r>
            <a:r>
              <a:rPr lang="zh-CN" altLang="en-US" sz="2000" dirty="0">
                <a:solidFill>
                  <a:srgbClr val="0070C0"/>
                </a:solidFill>
                <a:latin typeface="微软雅黑" panose="020B0503020204020204" pitchFamily="34" charset="-122"/>
                <a:ea typeface="微软雅黑" panose="020B0503020204020204" pitchFamily="34" charset="-122"/>
              </a:rPr>
              <a:t>多种筹资方式来筹集</a:t>
            </a:r>
            <a:r>
              <a:rPr lang="zh-CN" altLang="en-US" sz="2000" b="0" dirty="0">
                <a:latin typeface="微软雅黑" panose="020B0503020204020204" pitchFamily="34" charset="-122"/>
                <a:ea typeface="微软雅黑" panose="020B0503020204020204" pitchFamily="34" charset="-122"/>
              </a:rPr>
              <a:t>，企业可以通过</a:t>
            </a:r>
            <a:r>
              <a:rPr lang="zh-CN" altLang="en-US" sz="2000" dirty="0">
                <a:solidFill>
                  <a:srgbClr val="0070C0"/>
                </a:solidFill>
                <a:latin typeface="微软雅黑" panose="020B0503020204020204" pitchFamily="34" charset="-122"/>
                <a:ea typeface="微软雅黑" panose="020B0503020204020204" pitchFamily="34" charset="-122"/>
              </a:rPr>
              <a:t>计算比较不同方案的资本成本</a:t>
            </a:r>
            <a:r>
              <a:rPr lang="zh-CN" altLang="en-US" sz="2000" b="0" dirty="0">
                <a:latin typeface="微软雅黑" panose="020B0503020204020204" pitchFamily="34" charset="-122"/>
                <a:ea typeface="微软雅黑" panose="020B0503020204020204" pitchFamily="34" charset="-122"/>
              </a:rPr>
              <a:t>，对方案进行选择。</a:t>
            </a:r>
          </a:p>
          <a:p>
            <a:pPr algn="just" eaLnBrk="1" hangingPunct="1">
              <a:lnSpc>
                <a:spcPct val="120000"/>
              </a:lnSpc>
              <a:spcBef>
                <a:spcPts val="0"/>
              </a:spcBef>
              <a:spcAft>
                <a:spcPts val="0"/>
              </a:spcAft>
            </a:pPr>
            <a:endParaRPr lang="zh-CN" altLang="en-US" sz="2000" b="0" dirty="0">
              <a:latin typeface="微软雅黑" panose="020B0503020204020204" pitchFamily="34" charset="-122"/>
              <a:ea typeface="微软雅黑" panose="020B0503020204020204" pitchFamily="34" charset="-122"/>
            </a:endParaRPr>
          </a:p>
        </p:txBody>
      </p:sp>
      <p:sp>
        <p:nvSpPr>
          <p:cNvPr id="5" name="Rectangle 3"/>
          <p:cNvSpPr txBox="1">
            <a:spLocks noChangeArrowheads="1"/>
          </p:cNvSpPr>
          <p:nvPr/>
        </p:nvSpPr>
        <p:spPr bwMode="gray">
          <a:xfrm>
            <a:off x="179512" y="854728"/>
            <a:ext cx="7878762" cy="432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l" rtl="0" eaLnBrk="0" fontAlgn="base" hangingPunct="0">
              <a:lnSpc>
                <a:spcPct val="130000"/>
              </a:lnSpc>
              <a:spcBef>
                <a:spcPct val="10000"/>
              </a:spcBef>
              <a:spcAft>
                <a:spcPct val="10000"/>
              </a:spcAft>
              <a:buClr>
                <a:schemeClr val="tx2"/>
              </a:buClr>
              <a:buFont typeface="Wingdings" pitchFamily="2" charset="2"/>
              <a:defRPr sz="2800" b="1">
                <a:solidFill>
                  <a:schemeClr val="tx1"/>
                </a:solidFill>
                <a:latin typeface="+mn-lt"/>
                <a:ea typeface="+mn-ea"/>
                <a:cs typeface="+mn-cs"/>
              </a:defRPr>
            </a:lvl1pPr>
            <a:lvl2pPr marL="828675" indent="-285750" algn="l" rtl="0" eaLnBrk="0" fontAlgn="base" hangingPunct="0">
              <a:spcBef>
                <a:spcPct val="20000"/>
              </a:spcBef>
              <a:spcAft>
                <a:spcPct val="0"/>
              </a:spcAft>
              <a:buClr>
                <a:schemeClr val="accent1"/>
              </a:buClr>
              <a:buFont typeface="Wingdings" pitchFamily="2" charset="2"/>
              <a:buChar char="§"/>
              <a:defRPr sz="2200">
                <a:solidFill>
                  <a:schemeClr val="tx1"/>
                </a:solidFill>
                <a:latin typeface="Arial" pitchFamily="34" charset="0"/>
                <a:ea typeface="+mn-ea"/>
              </a:defRPr>
            </a:lvl2pPr>
            <a:lvl3pPr marL="1236663" indent="-228600" algn="l" rtl="0" eaLnBrk="0" fontAlgn="base" hangingPunct="0">
              <a:spcBef>
                <a:spcPct val="20000"/>
              </a:spcBef>
              <a:spcAft>
                <a:spcPct val="0"/>
              </a:spcAft>
              <a:buClr>
                <a:schemeClr val="accent2"/>
              </a:buClr>
              <a:buChar char="•"/>
              <a:defRPr>
                <a:solidFill>
                  <a:schemeClr val="tx1"/>
                </a:solidFill>
                <a:latin typeface="Arial" pitchFamily="34" charset="0"/>
                <a:ea typeface="+mn-ea"/>
              </a:defRPr>
            </a:lvl3pPr>
            <a:lvl4pPr marL="1644650" indent="-228600" algn="l" rtl="0" eaLnBrk="0" fontAlgn="base" hangingPunct="0">
              <a:spcBef>
                <a:spcPct val="20000"/>
              </a:spcBef>
              <a:spcAft>
                <a:spcPct val="0"/>
              </a:spcAft>
              <a:buChar char="–"/>
              <a:defRPr sz="1600">
                <a:solidFill>
                  <a:schemeClr val="tx1"/>
                </a:solidFill>
                <a:latin typeface="Arial" pitchFamily="34" charset="0"/>
                <a:ea typeface="+mn-ea"/>
              </a:defRPr>
            </a:lvl4pPr>
            <a:lvl5pPr marL="2057400" indent="-228600" algn="l" rtl="0" eaLnBrk="0" fontAlgn="base" hangingPunct="0">
              <a:spcBef>
                <a:spcPct val="20000"/>
              </a:spcBef>
              <a:spcAft>
                <a:spcPct val="0"/>
              </a:spcAft>
              <a:buChar char="»"/>
              <a:defRPr sz="2000">
                <a:solidFill>
                  <a:schemeClr val="tx1"/>
                </a:solidFill>
                <a:latin typeface="Arial" pitchFamily="34" charset="0"/>
                <a:ea typeface="+mn-ea"/>
              </a:defRPr>
            </a:lvl5pPr>
            <a:lvl6pPr marL="2514600" indent="-228600" algn="l" rtl="0" fontAlgn="base">
              <a:spcBef>
                <a:spcPct val="20000"/>
              </a:spcBef>
              <a:spcAft>
                <a:spcPct val="0"/>
              </a:spcAft>
              <a:buChar char="»"/>
              <a:defRPr sz="2000">
                <a:solidFill>
                  <a:schemeClr val="tx1"/>
                </a:solidFill>
                <a:latin typeface="Arial" pitchFamily="34" charset="0"/>
                <a:ea typeface="+mn-ea"/>
              </a:defRPr>
            </a:lvl6pPr>
            <a:lvl7pPr marL="2971800" indent="-228600" algn="l" rtl="0" fontAlgn="base">
              <a:spcBef>
                <a:spcPct val="20000"/>
              </a:spcBef>
              <a:spcAft>
                <a:spcPct val="0"/>
              </a:spcAft>
              <a:buChar char="»"/>
              <a:defRPr sz="2000">
                <a:solidFill>
                  <a:schemeClr val="tx1"/>
                </a:solidFill>
                <a:latin typeface="Arial" pitchFamily="34" charset="0"/>
                <a:ea typeface="+mn-ea"/>
              </a:defRPr>
            </a:lvl7pPr>
            <a:lvl8pPr marL="3429000" indent="-228600" algn="l" rtl="0" fontAlgn="base">
              <a:spcBef>
                <a:spcPct val="20000"/>
              </a:spcBef>
              <a:spcAft>
                <a:spcPct val="0"/>
              </a:spcAft>
              <a:buChar char="»"/>
              <a:defRPr sz="2000">
                <a:solidFill>
                  <a:schemeClr val="tx1"/>
                </a:solidFill>
                <a:latin typeface="Arial" pitchFamily="34" charset="0"/>
                <a:ea typeface="+mn-ea"/>
              </a:defRPr>
            </a:lvl8pPr>
            <a:lvl9pPr marL="3886200" indent="-228600" algn="l" rtl="0" fontAlgn="base">
              <a:spcBef>
                <a:spcPct val="20000"/>
              </a:spcBef>
              <a:spcAft>
                <a:spcPct val="0"/>
              </a:spcAft>
              <a:buChar char="»"/>
              <a:defRPr sz="2000">
                <a:solidFill>
                  <a:schemeClr val="tx1"/>
                </a:solidFill>
                <a:latin typeface="Arial" pitchFamily="34" charset="0"/>
                <a:ea typeface="+mn-ea"/>
              </a:defRPr>
            </a:lvl9pPr>
          </a:lstStyle>
          <a:p>
            <a:pPr eaLnBrk="1" hangingPunct="1">
              <a:spcBef>
                <a:spcPct val="0"/>
              </a:spcBef>
              <a:spcAft>
                <a:spcPct val="0"/>
              </a:spcAft>
            </a:pPr>
            <a:r>
              <a:rPr lang="zh-CN" altLang="en-US" dirty="0">
                <a:solidFill>
                  <a:srgbClr val="0000FF"/>
                </a:solidFill>
                <a:latin typeface="+mj-lt"/>
                <a:ea typeface="+mj-ea"/>
                <a:cs typeface="+mj-cs"/>
              </a:rPr>
              <a:t>（一）资本成本比较法</a:t>
            </a:r>
          </a:p>
        </p:txBody>
      </p:sp>
    </p:spTree>
    <p:extLst>
      <p:ext uri="{BB962C8B-B14F-4D97-AF65-F5344CB8AC3E}">
        <p14:creationId xmlns:p14="http://schemas.microsoft.com/office/powerpoint/2010/main" val="26879862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wipe(left)">
                                      <p:cBhvr>
                                        <p:cTn id="7" dur="10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7171" name="Rectangle 3"/>
              <p:cNvSpPr>
                <a:spLocks noGrp="1" noChangeArrowheads="1"/>
              </p:cNvSpPr>
              <p:nvPr>
                <p:ph type="body" idx="1"/>
              </p:nvPr>
            </p:nvSpPr>
            <p:spPr>
              <a:xfrm>
                <a:off x="395536" y="843558"/>
                <a:ext cx="8208912" cy="3888432"/>
              </a:xfrm>
            </p:spPr>
            <p:txBody>
              <a:bodyPr/>
              <a:lstStyle/>
              <a:p>
                <a:pPr algn="just">
                  <a:lnSpc>
                    <a:spcPct val="120000"/>
                  </a:lnSpc>
                  <a:spcBef>
                    <a:spcPts val="0"/>
                  </a:spcBef>
                  <a:spcAft>
                    <a:spcPts val="0"/>
                  </a:spcAft>
                </a:pPr>
                <a:r>
                  <a:rPr lang="zh-CN" altLang="zh-CN" sz="2200" kern="100"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例题</a:t>
                </a:r>
                <a:r>
                  <a:rPr lang="en-US" altLang="zh-CN" sz="2200" kern="10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5-1</a:t>
                </a:r>
                <a:r>
                  <a:rPr lang="zh-CN" altLang="zh-CN" sz="2200" kern="10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kern="100" dirty="0">
                    <a:effectLst/>
                    <a:latin typeface="Times New Roman" panose="02020603050405020304" pitchFamily="18" charset="0"/>
                    <a:ea typeface="宋体" panose="02010600030101010101" pitchFamily="2" charset="-122"/>
                    <a:cs typeface="Times New Roman" panose="02020603050405020304" pitchFamily="18" charset="0"/>
                  </a:rPr>
                  <a:t>海滨公司为了开发产品的新生产线，</a:t>
                </a:r>
                <a:r>
                  <a:rPr lang="zh-CN" altLang="zh-CN" sz="2200" kern="100" dirty="0">
                    <a:effectLst/>
                    <a:latin typeface="Calibri" panose="020F0502020204030204" pitchFamily="34" charset="0"/>
                    <a:ea typeface="宋体" panose="02010600030101010101" pitchFamily="2" charset="-122"/>
                    <a:cs typeface="Times New Roman" panose="02020603050405020304" pitchFamily="18" charset="0"/>
                  </a:rPr>
                  <a:t>从</a:t>
                </a:r>
                <a:r>
                  <a:rPr lang="zh-CN" altLang="zh-CN" sz="2200" kern="100" dirty="0">
                    <a:effectLst/>
                    <a:latin typeface="Times New Roman" panose="02020603050405020304" pitchFamily="18" charset="0"/>
                    <a:ea typeface="宋体" panose="02010600030101010101" pitchFamily="2" charset="-122"/>
                    <a:cs typeface="Times New Roman" panose="02020603050405020304" pitchFamily="18" charset="0"/>
                  </a:rPr>
                  <a:t>银行取得</a:t>
                </a:r>
                <a:r>
                  <a:rPr lang="en-US" altLang="zh-CN" sz="2200" kern="100" dirty="0">
                    <a:effectLst/>
                    <a:latin typeface="Times New Roman" panose="02020603050405020304" pitchFamily="18" charset="0"/>
                    <a:ea typeface="宋体" panose="02010600030101010101" pitchFamily="2" charset="-122"/>
                    <a:cs typeface="Times New Roman" panose="02020603050405020304" pitchFamily="18" charset="0"/>
                  </a:rPr>
                  <a:t>5</a:t>
                </a:r>
                <a:r>
                  <a:rPr lang="zh-CN" altLang="zh-CN" sz="2200" kern="100" dirty="0">
                    <a:effectLst/>
                    <a:latin typeface="Times New Roman" panose="02020603050405020304" pitchFamily="18" charset="0"/>
                    <a:ea typeface="宋体" panose="02010600030101010101" pitchFamily="2" charset="-122"/>
                    <a:cs typeface="Times New Roman" panose="02020603050405020304" pitchFamily="18" charset="0"/>
                  </a:rPr>
                  <a:t>年期长期借款</a:t>
                </a:r>
                <a:r>
                  <a:rPr lang="en-US" altLang="zh-CN" sz="2200" kern="100" dirty="0">
                    <a:effectLst/>
                    <a:latin typeface="Times New Roman" panose="02020603050405020304" pitchFamily="18" charset="0"/>
                    <a:ea typeface="宋体" panose="02010600030101010101" pitchFamily="2" charset="-122"/>
                    <a:cs typeface="Times New Roman" panose="02020603050405020304" pitchFamily="18" charset="0"/>
                  </a:rPr>
                  <a:t>1500</a:t>
                </a:r>
                <a:r>
                  <a:rPr lang="zh-CN" altLang="zh-CN" sz="2200" kern="100" dirty="0">
                    <a:effectLst/>
                    <a:latin typeface="Times New Roman" panose="02020603050405020304" pitchFamily="18" charset="0"/>
                    <a:ea typeface="宋体" panose="02010600030101010101" pitchFamily="2" charset="-122"/>
                    <a:cs typeface="Times New Roman" panose="02020603050405020304" pitchFamily="18" charset="0"/>
                  </a:rPr>
                  <a:t>万元，年利率</a:t>
                </a:r>
                <a:r>
                  <a:rPr lang="en-US" altLang="zh-CN" sz="2200" kern="100" dirty="0">
                    <a:effectLst/>
                    <a:latin typeface="Times New Roman" panose="02020603050405020304" pitchFamily="18" charset="0"/>
                    <a:ea typeface="宋体" panose="02010600030101010101" pitchFamily="2" charset="-122"/>
                    <a:cs typeface="Times New Roman" panose="02020603050405020304" pitchFamily="18" charset="0"/>
                  </a:rPr>
                  <a:t>5%</a:t>
                </a:r>
                <a:r>
                  <a:rPr lang="zh-CN" altLang="zh-CN" sz="2200" kern="100" dirty="0">
                    <a:effectLst/>
                    <a:latin typeface="Times New Roman" panose="02020603050405020304" pitchFamily="18" charset="0"/>
                    <a:ea typeface="宋体" panose="02010600030101010101" pitchFamily="2" charset="-122"/>
                    <a:cs typeface="Times New Roman" panose="02020603050405020304" pitchFamily="18" charset="0"/>
                  </a:rPr>
                  <a:t>，每年结息一次，到期一次还本，另外筹资费用率为</a:t>
                </a:r>
                <a:r>
                  <a:rPr lang="en-US" altLang="zh-CN" sz="2200" kern="100" dirty="0">
                    <a:effectLst/>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kern="100" dirty="0">
                    <a:effectLst/>
                    <a:latin typeface="Times New Roman" panose="02020603050405020304" pitchFamily="18" charset="0"/>
                    <a:ea typeface="宋体" panose="02010600030101010101" pitchFamily="2" charset="-122"/>
                    <a:cs typeface="Times New Roman" panose="02020603050405020304" pitchFamily="18" charset="0"/>
                  </a:rPr>
                  <a:t>，企业所得税税率</a:t>
                </a:r>
                <a:r>
                  <a:rPr lang="en-US" altLang="zh-CN" sz="2200" kern="100" dirty="0">
                    <a:effectLst/>
                    <a:latin typeface="Times New Roman" panose="02020603050405020304" pitchFamily="18" charset="0"/>
                    <a:ea typeface="宋体" panose="02010600030101010101" pitchFamily="2" charset="-122"/>
                    <a:cs typeface="Times New Roman" panose="02020603050405020304" pitchFamily="18" charset="0"/>
                  </a:rPr>
                  <a:t>25%</a:t>
                </a:r>
                <a:r>
                  <a:rPr lang="zh-CN" altLang="zh-CN" sz="2200" kern="100" dirty="0">
                    <a:effectLst/>
                    <a:latin typeface="Times New Roman" panose="02020603050405020304" pitchFamily="18" charset="0"/>
                    <a:ea typeface="宋体" panose="02010600030101010101" pitchFamily="2" charset="-122"/>
                    <a:cs typeface="Times New Roman" panose="02020603050405020304" pitchFamily="18" charset="0"/>
                  </a:rPr>
                  <a:t>。则</a:t>
                </a:r>
                <a:r>
                  <a:rPr lang="zh-CN" altLang="zh-CN" sz="2200" kern="100" dirty="0">
                    <a:effectLst/>
                    <a:latin typeface="Calibri" panose="020F0502020204030204" pitchFamily="34" charset="0"/>
                    <a:ea typeface="宋体" panose="02010600030101010101" pitchFamily="2" charset="-122"/>
                    <a:cs typeface="Times New Roman" panose="02020603050405020304" pitchFamily="18" charset="0"/>
                  </a:rPr>
                  <a:t>计算该笔长期借款的资本成本。</a:t>
                </a:r>
                <a:endParaRPr lang="zh-CN" altLang="zh-CN" sz="2200" kern="100" dirty="0">
                  <a:effectLst/>
                  <a:latin typeface="等线" panose="02010600030101010101" pitchFamily="2" charset="-122"/>
                  <a:ea typeface="等线" panose="02010600030101010101" pitchFamily="2" charset="-122"/>
                  <a:cs typeface="Times New Roman" panose="02020603050405020304" pitchFamily="18" charset="0"/>
                </a:endParaRPr>
              </a:p>
              <a:p>
                <a:pPr indent="266700" algn="ctr">
                  <a:spcAft>
                    <a:spcPts val="0"/>
                  </a:spcAft>
                </a:pPr>
                <a14:m>
                  <m:oMath xmlns:m="http://schemas.openxmlformats.org/officeDocument/2006/math">
                    <m:sSub>
                      <m:sSubPr>
                        <m:ctrlPr>
                          <a:rPr lang="zh-CN" altLang="zh-CN" sz="2400" i="1" kern="100">
                            <a:effectLst/>
                            <a:latin typeface="Cambria Math" panose="02040503050406030204" pitchFamily="18" charset="0"/>
                            <a:ea typeface="Cambria Math" panose="02040503050406030204" pitchFamily="18" charset="0"/>
                            <a:cs typeface="Times New Roman" panose="02020603050405020304" pitchFamily="18" charset="0"/>
                          </a:rPr>
                        </m:ctrlPr>
                      </m:sSubPr>
                      <m:e>
                        <m:r>
                          <m:rPr>
                            <m:sty m:val="p"/>
                          </m:rPr>
                          <a:rPr lang="en-US" altLang="zh-CN" sz="2400" kern="100">
                            <a:effectLst/>
                            <a:latin typeface="Cambria Math" panose="02040503050406030204" pitchFamily="18" charset="0"/>
                            <a:ea typeface="宋体" panose="02010600030101010101" pitchFamily="2" charset="-122"/>
                            <a:cs typeface="Times New Roman" panose="02020603050405020304" pitchFamily="18" charset="0"/>
                          </a:rPr>
                          <m:t>K</m:t>
                        </m:r>
                      </m:e>
                      <m:sub>
                        <m:r>
                          <m:rPr>
                            <m:sty m:val="p"/>
                          </m:rPr>
                          <a:rPr lang="en-US" altLang="zh-CN" sz="2400" kern="100">
                            <a:effectLst/>
                            <a:latin typeface="Cambria Math" panose="02040503050406030204" pitchFamily="18" charset="0"/>
                            <a:ea typeface="宋体" panose="02010600030101010101" pitchFamily="2" charset="-122"/>
                            <a:cs typeface="Times New Roman" panose="02020603050405020304" pitchFamily="18" charset="0"/>
                          </a:rPr>
                          <m:t>L</m:t>
                        </m:r>
                      </m:sub>
                    </m:sSub>
                  </m:oMath>
                </a14:m>
                <a:r>
                  <a:rPr lang="zh-CN" altLang="zh-CN" sz="2400" kern="100" dirty="0">
                    <a:effectLst/>
                    <a:latin typeface="Times New Roman" panose="02020603050405020304" pitchFamily="18" charset="0"/>
                    <a:ea typeface="宋体" panose="02010600030101010101" pitchFamily="2" charset="-122"/>
                    <a:cs typeface="Times New Roman" panose="02020603050405020304" pitchFamily="18" charset="0"/>
                  </a:rPr>
                  <a:t>＝</a:t>
                </a:r>
                <a14:m>
                  <m:oMath xmlns:m="http://schemas.openxmlformats.org/officeDocument/2006/math">
                    <m:f>
                      <m:fPr>
                        <m:ctrlPr>
                          <a:rPr lang="zh-CN" altLang="zh-CN" sz="2400" i="1" kern="100">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2400" kern="100">
                            <a:effectLst/>
                            <a:latin typeface="Cambria Math" panose="02040503050406030204" pitchFamily="18" charset="0"/>
                            <a:ea typeface="宋体" panose="02010600030101010101" pitchFamily="2" charset="-122"/>
                            <a:cs typeface="Times New Roman" panose="02020603050405020304" pitchFamily="18" charset="0"/>
                          </a:rPr>
                          <m:t>1500×5%×(1</m:t>
                        </m:r>
                        <m:r>
                          <a:rPr lang="en-US" altLang="zh-CN" sz="2400" i="1" kern="100">
                            <a:effectLst/>
                            <a:latin typeface="Cambria Math" panose="02040503050406030204" pitchFamily="18" charset="0"/>
                            <a:ea typeface="宋体" panose="02010600030101010101" pitchFamily="2" charset="-122"/>
                            <a:cs typeface="Times New Roman" panose="02020603050405020304" pitchFamily="18" charset="0"/>
                          </a:rPr>
                          <m:t>−</m:t>
                        </m:r>
                        <m:r>
                          <a:rPr lang="en-US" altLang="zh-CN" sz="2400" kern="100">
                            <a:effectLst/>
                            <a:latin typeface="Cambria Math" panose="02040503050406030204" pitchFamily="18" charset="0"/>
                            <a:ea typeface="宋体" panose="02010600030101010101" pitchFamily="2" charset="-122"/>
                            <a:cs typeface="Times New Roman" panose="02020603050405020304" pitchFamily="18" charset="0"/>
                          </a:rPr>
                          <m:t>25%)</m:t>
                        </m:r>
                      </m:num>
                      <m:den>
                        <m:r>
                          <a:rPr lang="en-US" altLang="zh-CN" sz="2400" kern="100">
                            <a:effectLst/>
                            <a:latin typeface="Cambria Math" panose="02040503050406030204" pitchFamily="18" charset="0"/>
                            <a:ea typeface="宋体" panose="02010600030101010101" pitchFamily="2" charset="-122"/>
                            <a:cs typeface="Times New Roman" panose="02020603050405020304" pitchFamily="18" charset="0"/>
                          </a:rPr>
                          <m:t>1500×(1</m:t>
                        </m:r>
                        <m:r>
                          <a:rPr lang="en-US" altLang="zh-CN" sz="2400" i="1" kern="100">
                            <a:effectLst/>
                            <a:latin typeface="Cambria Math" panose="02040503050406030204" pitchFamily="18" charset="0"/>
                            <a:ea typeface="宋体" panose="02010600030101010101" pitchFamily="2" charset="-122"/>
                            <a:cs typeface="Times New Roman" panose="02020603050405020304" pitchFamily="18" charset="0"/>
                          </a:rPr>
                          <m:t>−</m:t>
                        </m:r>
                        <m:r>
                          <a:rPr lang="en-US" altLang="zh-CN" sz="2400" kern="100">
                            <a:effectLst/>
                            <a:latin typeface="Cambria Math" panose="02040503050406030204" pitchFamily="18" charset="0"/>
                            <a:ea typeface="宋体" panose="02010600030101010101" pitchFamily="2" charset="-122"/>
                            <a:cs typeface="Times New Roman" panose="02020603050405020304" pitchFamily="18" charset="0"/>
                          </a:rPr>
                          <m:t>2%)</m:t>
                        </m:r>
                      </m:den>
                    </m:f>
                  </m:oMath>
                </a14:m>
                <a:r>
                  <a:rPr lang="en-US" altLang="zh-CN" sz="2400" kern="100" dirty="0">
                    <a:effectLst/>
                    <a:latin typeface="Times New Roman" panose="02020603050405020304" pitchFamily="18" charset="0"/>
                    <a:ea typeface="宋体" panose="02010600030101010101" pitchFamily="2" charset="-122"/>
                    <a:cs typeface="Times New Roman" panose="02020603050405020304" pitchFamily="18" charset="0"/>
                  </a:rPr>
                  <a:t>×100%</a:t>
                </a:r>
                <a:r>
                  <a:rPr lang="zh-CN" altLang="zh-CN" sz="2400" kern="100" dirty="0">
                    <a:effectLst/>
                    <a:latin typeface="等线" panose="02010600030101010101" pitchFamily="2" charset="-122"/>
                    <a:ea typeface="宋体" panose="02010600030101010101" pitchFamily="2" charset="-122"/>
                    <a:cs typeface="Times New Roman" panose="02020603050405020304" pitchFamily="18" charset="0"/>
                  </a:rPr>
                  <a:t>≈</a:t>
                </a:r>
                <a:r>
                  <a:rPr lang="en-US" altLang="zh-CN" sz="2400" kern="100" dirty="0">
                    <a:effectLst/>
                    <a:latin typeface="Times New Roman" panose="02020603050405020304" pitchFamily="18" charset="0"/>
                    <a:ea typeface="宋体" panose="02010600030101010101" pitchFamily="2" charset="-122"/>
                    <a:cs typeface="Times New Roman" panose="02020603050405020304" pitchFamily="18" charset="0"/>
                  </a:rPr>
                  <a:t>3.83%</a:t>
                </a:r>
                <a:endParaRPr lang="zh-CN" altLang="zh-CN" sz="2400" kern="100" dirty="0">
                  <a:effectLst/>
                  <a:latin typeface="等线" panose="02010600030101010101" pitchFamily="2" charset="-122"/>
                  <a:ea typeface="等线" panose="02010600030101010101" pitchFamily="2" charset="-122"/>
                  <a:cs typeface="Times New Roman" panose="02020603050405020304" pitchFamily="18" charset="0"/>
                </a:endParaRPr>
              </a:p>
              <a:p>
                <a:pPr eaLnBrk="1" hangingPunct="1"/>
                <a:endParaRPr lang="zh-CN" altLang="zh-CN" sz="2400" b="0" dirty="0">
                  <a:latin typeface="黑体" panose="02010609060101010101" pitchFamily="49" charset="-122"/>
                  <a:ea typeface="黑体" panose="02010609060101010101" pitchFamily="49" charset="-122"/>
                </a:endParaRPr>
              </a:p>
            </p:txBody>
          </p:sp>
        </mc:Choice>
        <mc:Fallback xmlns="">
          <p:sp>
            <p:nvSpPr>
              <p:cNvPr id="7171" name="Rectangle 3"/>
              <p:cNvSpPr>
                <a:spLocks noGrp="1" noRot="1" noChangeAspect="1" noMove="1" noResize="1" noEditPoints="1" noAdjustHandles="1" noChangeArrowheads="1" noChangeShapeType="1" noTextEdit="1"/>
              </p:cNvSpPr>
              <p:nvPr>
                <p:ph type="body" idx="1"/>
              </p:nvPr>
            </p:nvSpPr>
            <p:spPr>
              <a:xfrm>
                <a:off x="395536" y="843558"/>
                <a:ext cx="8208912" cy="3888432"/>
              </a:xfrm>
              <a:blipFill>
                <a:blip r:embed="rId2"/>
                <a:stretch>
                  <a:fillRect l="-966" t="-627" r="-966"/>
                </a:stretch>
              </a:blipFill>
            </p:spPr>
            <p:txBody>
              <a:bodyPr/>
              <a:lstStyle/>
              <a:p>
                <a:r>
                  <a:rPr lang="zh-CN" altLang="en-US">
                    <a:noFill/>
                  </a:rPr>
                  <a:t> </a:t>
                </a:r>
              </a:p>
            </p:txBody>
          </p:sp>
        </mc:Fallback>
      </mc:AlternateContent>
      <p:sp>
        <p:nvSpPr>
          <p:cNvPr id="5" name="Rectangle 10"/>
          <p:cNvSpPr>
            <a:spLocks noChangeArrowheads="1"/>
          </p:cNvSpPr>
          <p:nvPr/>
        </p:nvSpPr>
        <p:spPr bwMode="gray">
          <a:xfrm>
            <a:off x="2195736" y="123478"/>
            <a:ext cx="6019800" cy="5726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algn="ctr" eaLnBrk="1" hangingPunct="1"/>
            <a:r>
              <a:rPr lang="zh-CN" altLang="en-US" sz="2800" dirty="0">
                <a:solidFill>
                  <a:srgbClr val="0000FF"/>
                </a:solidFill>
                <a:latin typeface="微软雅黑" panose="020B0503020204020204" pitchFamily="34" charset="-122"/>
                <a:ea typeface="微软雅黑" panose="020B0503020204020204" pitchFamily="34" charset="-122"/>
                <a:cs typeface="+mj-cs"/>
              </a:rPr>
              <a:t>二、个别资本成本的计算</a:t>
            </a:r>
          </a:p>
        </p:txBody>
      </p:sp>
    </p:spTree>
    <p:extLst>
      <p:ext uri="{BB962C8B-B14F-4D97-AF65-F5344CB8AC3E}">
        <p14:creationId xmlns:p14="http://schemas.microsoft.com/office/powerpoint/2010/main" val="35733874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171">
                                            <p:txEl>
                                              <p:pRg st="0" end="0"/>
                                            </p:txEl>
                                          </p:spTgt>
                                        </p:tgtEl>
                                        <p:attrNameLst>
                                          <p:attrName>style.visibility</p:attrName>
                                        </p:attrNameLst>
                                      </p:cBhvr>
                                      <p:to>
                                        <p:strVal val="visible"/>
                                      </p:to>
                                    </p:set>
                                    <p:animEffect transition="in" filter="fade">
                                      <p:cBhvr>
                                        <p:cTn id="7" dur="500"/>
                                        <p:tgtEl>
                                          <p:spTgt spid="717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171">
                                            <p:txEl>
                                              <p:pRg st="1" end="1"/>
                                            </p:txEl>
                                          </p:spTgt>
                                        </p:tgtEl>
                                        <p:attrNameLst>
                                          <p:attrName>style.visibility</p:attrName>
                                        </p:attrNameLst>
                                      </p:cBhvr>
                                      <p:to>
                                        <p:strVal val="visible"/>
                                      </p:to>
                                    </p:set>
                                    <p:animEffect transition="in" filter="fade">
                                      <p:cBhvr>
                                        <p:cTn id="12" dur="500"/>
                                        <p:tgtEl>
                                          <p:spTgt spid="7171">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a:xfrm>
            <a:off x="1908175" y="195263"/>
            <a:ext cx="6408738" cy="572691"/>
          </a:xfrm>
        </p:spPr>
        <p:txBody>
          <a:bodyPr/>
          <a:lstStyle/>
          <a:p>
            <a:pPr eaLnBrk="1" hangingPunct="1"/>
            <a:r>
              <a:rPr lang="zh-CN" altLang="en-US" sz="3200" dirty="0" smtClean="0"/>
              <a:t>三、最佳资本</a:t>
            </a:r>
            <a:r>
              <a:rPr lang="zh-CN" altLang="en-US" sz="3200" dirty="0"/>
              <a:t>结构决策方法</a:t>
            </a:r>
          </a:p>
        </p:txBody>
      </p:sp>
      <p:sp>
        <p:nvSpPr>
          <p:cNvPr id="31747" name="Rectangle 3"/>
          <p:cNvSpPr>
            <a:spLocks noGrp="1" noChangeArrowheads="1"/>
          </p:cNvSpPr>
          <p:nvPr>
            <p:ph type="body" idx="1"/>
          </p:nvPr>
        </p:nvSpPr>
        <p:spPr>
          <a:xfrm>
            <a:off x="179512" y="915566"/>
            <a:ext cx="8712968" cy="1224136"/>
          </a:xfrm>
        </p:spPr>
        <p:txBody>
          <a:bodyPr/>
          <a:lstStyle/>
          <a:p>
            <a:pPr algn="just" eaLnBrk="1" hangingPunct="1">
              <a:lnSpc>
                <a:spcPct val="120000"/>
              </a:lnSpc>
              <a:spcBef>
                <a:spcPts val="0"/>
              </a:spcBef>
              <a:spcAft>
                <a:spcPts val="0"/>
              </a:spcAft>
            </a:pPr>
            <a:r>
              <a:rPr lang="zh-CN" altLang="en-US" sz="2000" dirty="0">
                <a:solidFill>
                  <a:srgbClr val="FF0000"/>
                </a:solidFill>
                <a:latin typeface="微软雅黑" panose="020B0503020204020204" pitchFamily="34" charset="-122"/>
                <a:ea typeface="微软雅黑" panose="020B0503020204020204" pitchFamily="34" charset="-122"/>
              </a:rPr>
              <a:t>      </a:t>
            </a:r>
            <a:r>
              <a:rPr lang="zh-CN" altLang="en-US" sz="2000" dirty="0" smtClean="0">
                <a:solidFill>
                  <a:srgbClr val="FF0000"/>
                </a:solidFill>
                <a:latin typeface="微软雅黑" panose="020B0503020204020204" pitchFamily="34" charset="-122"/>
                <a:ea typeface="微软雅黑" panose="020B0503020204020204" pitchFamily="34" charset="-122"/>
              </a:rPr>
              <a:t>例题</a:t>
            </a:r>
            <a:r>
              <a:rPr lang="en-US" altLang="zh-CN" sz="2000" dirty="0">
                <a:solidFill>
                  <a:srgbClr val="FF0000"/>
                </a:solidFill>
                <a:latin typeface="微软雅黑" panose="020B0503020204020204" pitchFamily="34" charset="-122"/>
                <a:ea typeface="微软雅黑" panose="020B0503020204020204" pitchFamily="34" charset="-122"/>
              </a:rPr>
              <a:t>5-16</a:t>
            </a:r>
            <a:r>
              <a:rPr lang="zh-CN" altLang="en-US" sz="2000" dirty="0">
                <a:solidFill>
                  <a:srgbClr val="FF0000"/>
                </a:solidFill>
                <a:latin typeface="微软雅黑" panose="020B0503020204020204" pitchFamily="34" charset="-122"/>
                <a:ea typeface="微软雅黑" panose="020B0503020204020204" pitchFamily="34" charset="-122"/>
              </a:rPr>
              <a:t>：</a:t>
            </a:r>
            <a:r>
              <a:rPr lang="zh-CN" altLang="en-US" sz="2000" b="0" dirty="0">
                <a:latin typeface="微软雅黑" panose="020B0503020204020204" pitchFamily="34" charset="-122"/>
                <a:ea typeface="微软雅黑" panose="020B0503020204020204" pitchFamily="34" charset="-122"/>
              </a:rPr>
              <a:t>银河公司在初创时需筹集资本</a:t>
            </a:r>
            <a:r>
              <a:rPr lang="en-US" altLang="zh-CN" sz="2000" b="0" dirty="0">
                <a:latin typeface="微软雅黑" panose="020B0503020204020204" pitchFamily="34" charset="-122"/>
                <a:ea typeface="微软雅黑" panose="020B0503020204020204" pitchFamily="34" charset="-122"/>
              </a:rPr>
              <a:t>4000</a:t>
            </a:r>
            <a:r>
              <a:rPr lang="zh-CN" altLang="en-US" sz="2000" b="0" dirty="0">
                <a:latin typeface="微软雅黑" panose="020B0503020204020204" pitchFamily="34" charset="-122"/>
                <a:ea typeface="微软雅黑" panose="020B0503020204020204" pitchFamily="34" charset="-122"/>
              </a:rPr>
              <a:t>万元，有如下三种筹资组合方案可供选择。相关资料如表</a:t>
            </a:r>
            <a:r>
              <a:rPr lang="en-US" altLang="zh-CN" sz="2000" b="0" dirty="0">
                <a:latin typeface="微软雅黑" panose="020B0503020204020204" pitchFamily="34" charset="-122"/>
                <a:ea typeface="微软雅黑" panose="020B0503020204020204" pitchFamily="34" charset="-122"/>
              </a:rPr>
              <a:t>5-5</a:t>
            </a:r>
            <a:r>
              <a:rPr lang="zh-CN" altLang="en-US" sz="2000" b="0" dirty="0">
                <a:latin typeface="微软雅黑" panose="020B0503020204020204" pitchFamily="34" charset="-122"/>
                <a:ea typeface="微软雅黑" panose="020B0503020204020204" pitchFamily="34" charset="-122"/>
              </a:rPr>
              <a:t>所示</a:t>
            </a:r>
            <a:r>
              <a:rPr lang="zh-CN" altLang="en-US" sz="2000" b="0" dirty="0" smtClean="0">
                <a:latin typeface="微软雅黑" panose="020B0503020204020204" pitchFamily="34" charset="-122"/>
                <a:ea typeface="微软雅黑" panose="020B0503020204020204" pitchFamily="34" charset="-122"/>
              </a:rPr>
              <a:t>。要求</a:t>
            </a:r>
            <a:r>
              <a:rPr lang="zh-CN" altLang="en-US" sz="2000" b="0" dirty="0">
                <a:latin typeface="微软雅黑" panose="020B0503020204020204" pitchFamily="34" charset="-122"/>
                <a:ea typeface="微软雅黑" panose="020B0503020204020204" pitchFamily="34" charset="-122"/>
              </a:rPr>
              <a:t>：计算甲、乙、丙三种筹资方案的加权平均资本成本，并选择最佳筹资方案</a:t>
            </a:r>
            <a:r>
              <a:rPr lang="zh-CN" altLang="en-US" sz="2000" b="0" dirty="0" smtClean="0">
                <a:latin typeface="微软雅黑" panose="020B0503020204020204" pitchFamily="34" charset="-122"/>
                <a:ea typeface="微软雅黑" panose="020B0503020204020204" pitchFamily="34" charset="-122"/>
              </a:rPr>
              <a:t>。</a:t>
            </a:r>
            <a:endParaRPr lang="zh-CN" altLang="en-US" sz="2000" b="0" dirty="0">
              <a:latin typeface="微软雅黑" panose="020B0503020204020204" pitchFamily="34" charset="-122"/>
              <a:ea typeface="微软雅黑" panose="020B0503020204020204" pitchFamily="34" charset="-122"/>
            </a:endParaRPr>
          </a:p>
        </p:txBody>
      </p:sp>
      <p:graphicFrame>
        <p:nvGraphicFramePr>
          <p:cNvPr id="6" name="表格 5"/>
          <p:cNvGraphicFramePr>
            <a:graphicFrameLocks noGrp="1"/>
          </p:cNvGraphicFramePr>
          <p:nvPr>
            <p:extLst>
              <p:ext uri="{D42A27DB-BD31-4B8C-83A1-F6EECF244321}">
                <p14:modId xmlns:p14="http://schemas.microsoft.com/office/powerpoint/2010/main" val="4058360379"/>
              </p:ext>
            </p:extLst>
          </p:nvPr>
        </p:nvGraphicFramePr>
        <p:xfrm>
          <a:off x="1475656" y="2427734"/>
          <a:ext cx="6407997" cy="1907997"/>
        </p:xfrm>
        <a:graphic>
          <a:graphicData uri="http://schemas.openxmlformats.org/drawingml/2006/table">
            <a:tbl>
              <a:tblPr firstRow="1" firstCol="1" bandRow="1"/>
              <a:tblGrid>
                <a:gridCol w="894519">
                  <a:extLst>
                    <a:ext uri="{9D8B030D-6E8A-4147-A177-3AD203B41FA5}">
                      <a16:colId xmlns:a16="http://schemas.microsoft.com/office/drawing/2014/main" val="4002339293"/>
                    </a:ext>
                  </a:extLst>
                </a:gridCol>
                <a:gridCol w="918913">
                  <a:extLst>
                    <a:ext uri="{9D8B030D-6E8A-4147-A177-3AD203B41FA5}">
                      <a16:colId xmlns:a16="http://schemas.microsoft.com/office/drawing/2014/main" val="3928661228"/>
                    </a:ext>
                  </a:extLst>
                </a:gridCol>
                <a:gridCol w="918913">
                  <a:extLst>
                    <a:ext uri="{9D8B030D-6E8A-4147-A177-3AD203B41FA5}">
                      <a16:colId xmlns:a16="http://schemas.microsoft.com/office/drawing/2014/main" val="2405435210"/>
                    </a:ext>
                  </a:extLst>
                </a:gridCol>
                <a:gridCol w="918913">
                  <a:extLst>
                    <a:ext uri="{9D8B030D-6E8A-4147-A177-3AD203B41FA5}">
                      <a16:colId xmlns:a16="http://schemas.microsoft.com/office/drawing/2014/main" val="2924264527"/>
                    </a:ext>
                  </a:extLst>
                </a:gridCol>
                <a:gridCol w="918913">
                  <a:extLst>
                    <a:ext uri="{9D8B030D-6E8A-4147-A177-3AD203B41FA5}">
                      <a16:colId xmlns:a16="http://schemas.microsoft.com/office/drawing/2014/main" val="1974641880"/>
                    </a:ext>
                  </a:extLst>
                </a:gridCol>
                <a:gridCol w="918913">
                  <a:extLst>
                    <a:ext uri="{9D8B030D-6E8A-4147-A177-3AD203B41FA5}">
                      <a16:colId xmlns:a16="http://schemas.microsoft.com/office/drawing/2014/main" val="4219148891"/>
                    </a:ext>
                  </a:extLst>
                </a:gridCol>
                <a:gridCol w="918913">
                  <a:extLst>
                    <a:ext uri="{9D8B030D-6E8A-4147-A177-3AD203B41FA5}">
                      <a16:colId xmlns:a16="http://schemas.microsoft.com/office/drawing/2014/main" val="1619980571"/>
                    </a:ext>
                  </a:extLst>
                </a:gridCol>
              </a:tblGrid>
              <a:tr h="272571">
                <a:tc rowSpan="2">
                  <a:txBody>
                    <a:bodyPr/>
                    <a:lstStyle/>
                    <a:p>
                      <a:pPr algn="ctr">
                        <a:lnSpc>
                          <a:spcPct val="200000"/>
                        </a:lnSpc>
                        <a:spcAft>
                          <a:spcPts val="0"/>
                        </a:spcAft>
                      </a:pPr>
                      <a:r>
                        <a:rPr lang="zh-CN" sz="1400" b="1" kern="100">
                          <a:effectLst/>
                          <a:latin typeface="微软雅黑" panose="020B0503020204020204" pitchFamily="34" charset="-122"/>
                          <a:ea typeface="微软雅黑" panose="020B0503020204020204" pitchFamily="34" charset="-122"/>
                          <a:cs typeface="Times New Roman" panose="02020603050405020304" pitchFamily="18" charset="0"/>
                        </a:rPr>
                        <a:t>筹资方式</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a:lnSpc>
                          <a:spcPts val="1600"/>
                        </a:lnSpc>
                        <a:spcAft>
                          <a:spcPts val="0"/>
                        </a:spcAft>
                      </a:pPr>
                      <a:r>
                        <a:rPr lang="zh-CN" sz="1400" b="1" kern="100">
                          <a:effectLst/>
                          <a:latin typeface="微软雅黑" panose="020B0503020204020204" pitchFamily="34" charset="-122"/>
                          <a:ea typeface="微软雅黑" panose="020B0503020204020204" pitchFamily="34" charset="-122"/>
                          <a:cs typeface="Times New Roman" panose="02020603050405020304" pitchFamily="18" charset="0"/>
                        </a:rPr>
                        <a:t>方案甲</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gridSpan="2">
                  <a:txBody>
                    <a:bodyPr/>
                    <a:lstStyle/>
                    <a:p>
                      <a:pPr algn="ctr">
                        <a:lnSpc>
                          <a:spcPts val="1600"/>
                        </a:lnSpc>
                        <a:spcAft>
                          <a:spcPts val="0"/>
                        </a:spcAft>
                      </a:pPr>
                      <a:r>
                        <a:rPr lang="zh-CN" sz="1400" b="1" kern="100" dirty="0">
                          <a:effectLst/>
                          <a:latin typeface="微软雅黑" panose="020B0503020204020204" pitchFamily="34" charset="-122"/>
                          <a:ea typeface="微软雅黑" panose="020B0503020204020204" pitchFamily="34" charset="-122"/>
                          <a:cs typeface="Times New Roman" panose="02020603050405020304" pitchFamily="18" charset="0"/>
                        </a:rPr>
                        <a:t>方案乙</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gridSpan="2">
                  <a:txBody>
                    <a:bodyPr/>
                    <a:lstStyle/>
                    <a:p>
                      <a:pPr algn="ctr">
                        <a:lnSpc>
                          <a:spcPts val="1600"/>
                        </a:lnSpc>
                        <a:spcAft>
                          <a:spcPts val="0"/>
                        </a:spcAft>
                      </a:pPr>
                      <a:r>
                        <a:rPr lang="zh-CN" sz="1400" b="1" kern="100">
                          <a:effectLst/>
                          <a:latin typeface="微软雅黑" panose="020B0503020204020204" pitchFamily="34" charset="-122"/>
                          <a:ea typeface="微软雅黑" panose="020B0503020204020204" pitchFamily="34" charset="-122"/>
                          <a:cs typeface="Times New Roman" panose="02020603050405020304" pitchFamily="18" charset="0"/>
                        </a:rPr>
                        <a:t>方案丙</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extLst>
                  <a:ext uri="{0D108BD9-81ED-4DB2-BD59-A6C34878D82A}">
                    <a16:rowId xmlns:a16="http://schemas.microsoft.com/office/drawing/2014/main" val="3423147907"/>
                  </a:ext>
                </a:extLst>
              </a:tr>
              <a:tr h="272571">
                <a:tc vMerge="1">
                  <a:txBody>
                    <a:bodyPr/>
                    <a:lstStyle/>
                    <a:p>
                      <a:endParaRPr lang="zh-CN" altLang="en-US"/>
                    </a:p>
                  </a:txBody>
                  <a:tcPr/>
                </a:tc>
                <a:tc>
                  <a:txBody>
                    <a:bodyPr/>
                    <a:lstStyle/>
                    <a:p>
                      <a:pPr algn="ctr">
                        <a:lnSpc>
                          <a:spcPts val="1600"/>
                        </a:lnSpc>
                        <a:spcAft>
                          <a:spcPts val="0"/>
                        </a:spcAft>
                      </a:pPr>
                      <a:r>
                        <a:rPr lang="zh-CN" sz="1400" b="1" kern="100">
                          <a:effectLst/>
                          <a:latin typeface="微软雅黑" panose="020B0503020204020204" pitchFamily="34" charset="-122"/>
                          <a:ea typeface="微软雅黑" panose="020B0503020204020204" pitchFamily="34" charset="-122"/>
                          <a:cs typeface="Times New Roman" panose="02020603050405020304" pitchFamily="18" charset="0"/>
                        </a:rPr>
                        <a:t>筹资额</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600"/>
                        </a:lnSpc>
                        <a:spcAft>
                          <a:spcPts val="0"/>
                        </a:spcAft>
                      </a:pPr>
                      <a:r>
                        <a:rPr lang="zh-CN" sz="1400" b="1" kern="100" dirty="0">
                          <a:effectLst/>
                          <a:latin typeface="微软雅黑" panose="020B0503020204020204" pitchFamily="34" charset="-122"/>
                          <a:ea typeface="微软雅黑" panose="020B0503020204020204" pitchFamily="34" charset="-122"/>
                          <a:cs typeface="Times New Roman" panose="02020603050405020304" pitchFamily="18" charset="0"/>
                        </a:rPr>
                        <a:t>资本成本</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600"/>
                        </a:lnSpc>
                        <a:spcAft>
                          <a:spcPts val="0"/>
                        </a:spcAft>
                      </a:pPr>
                      <a:r>
                        <a:rPr lang="zh-CN" sz="1400" b="1" kern="100">
                          <a:effectLst/>
                          <a:latin typeface="微软雅黑" panose="020B0503020204020204" pitchFamily="34" charset="-122"/>
                          <a:ea typeface="微软雅黑" panose="020B0503020204020204" pitchFamily="34" charset="-122"/>
                          <a:cs typeface="Times New Roman" panose="02020603050405020304" pitchFamily="18" charset="0"/>
                        </a:rPr>
                        <a:t>筹资额</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600"/>
                        </a:lnSpc>
                        <a:spcAft>
                          <a:spcPts val="0"/>
                        </a:spcAft>
                      </a:pPr>
                      <a:r>
                        <a:rPr lang="zh-CN" sz="1400" b="1" kern="100">
                          <a:effectLst/>
                          <a:latin typeface="微软雅黑" panose="020B0503020204020204" pitchFamily="34" charset="-122"/>
                          <a:ea typeface="微软雅黑" panose="020B0503020204020204" pitchFamily="34" charset="-122"/>
                          <a:cs typeface="Times New Roman" panose="02020603050405020304" pitchFamily="18" charset="0"/>
                        </a:rPr>
                        <a:t>资本成本</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600"/>
                        </a:lnSpc>
                        <a:spcAft>
                          <a:spcPts val="0"/>
                        </a:spcAft>
                      </a:pPr>
                      <a:r>
                        <a:rPr lang="zh-CN" sz="1400" b="1" kern="100">
                          <a:effectLst/>
                          <a:latin typeface="微软雅黑" panose="020B0503020204020204" pitchFamily="34" charset="-122"/>
                          <a:ea typeface="微软雅黑" panose="020B0503020204020204" pitchFamily="34" charset="-122"/>
                          <a:cs typeface="Times New Roman" panose="02020603050405020304" pitchFamily="18" charset="0"/>
                        </a:rPr>
                        <a:t>筹资额</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600"/>
                        </a:lnSpc>
                        <a:spcAft>
                          <a:spcPts val="0"/>
                        </a:spcAft>
                      </a:pPr>
                      <a:r>
                        <a:rPr lang="zh-CN" sz="1400" b="1" kern="100">
                          <a:effectLst/>
                          <a:latin typeface="微软雅黑" panose="020B0503020204020204" pitchFamily="34" charset="-122"/>
                          <a:ea typeface="微软雅黑" panose="020B0503020204020204" pitchFamily="34" charset="-122"/>
                          <a:cs typeface="Times New Roman" panose="02020603050405020304" pitchFamily="18" charset="0"/>
                        </a:rPr>
                        <a:t>资本成本</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24186034"/>
                  </a:ext>
                </a:extLst>
              </a:tr>
              <a:tr h="272571">
                <a:tc>
                  <a:txBody>
                    <a:bodyPr/>
                    <a:lstStyle/>
                    <a:p>
                      <a:pPr algn="ctr">
                        <a:lnSpc>
                          <a:spcPts val="1600"/>
                        </a:lnSpc>
                        <a:spcAft>
                          <a:spcPts val="0"/>
                        </a:spcAft>
                      </a:pPr>
                      <a:r>
                        <a:rPr lang="zh-CN" sz="1400" b="1" kern="100">
                          <a:effectLst/>
                          <a:latin typeface="微软雅黑" panose="020B0503020204020204" pitchFamily="34" charset="-122"/>
                          <a:ea typeface="微软雅黑" panose="020B0503020204020204" pitchFamily="34" charset="-122"/>
                          <a:cs typeface="Times New Roman" panose="02020603050405020304" pitchFamily="18" charset="0"/>
                        </a:rPr>
                        <a:t>长期借款</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600"/>
                        </a:lnSpc>
                        <a:spcAft>
                          <a:spcPts val="0"/>
                        </a:spcAft>
                      </a:pPr>
                      <a:r>
                        <a:rPr lang="en-US" sz="1400" b="1" kern="100">
                          <a:effectLst/>
                          <a:latin typeface="微软雅黑" panose="020B0503020204020204" pitchFamily="34" charset="-122"/>
                          <a:ea typeface="微软雅黑" panose="020B0503020204020204" pitchFamily="34" charset="-122"/>
                          <a:cs typeface="Times New Roman" panose="02020603050405020304" pitchFamily="18" charset="0"/>
                        </a:rPr>
                        <a:t>500</a:t>
                      </a:r>
                      <a:endParaRPr lang="zh-CN" sz="1400" b="1"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600"/>
                        </a:lnSpc>
                        <a:spcAft>
                          <a:spcPts val="0"/>
                        </a:spcAft>
                      </a:pPr>
                      <a:r>
                        <a:rPr lang="en-US" sz="1400" b="1" kern="100">
                          <a:effectLst/>
                          <a:latin typeface="微软雅黑" panose="020B0503020204020204" pitchFamily="34" charset="-122"/>
                          <a:ea typeface="微软雅黑" panose="020B0503020204020204" pitchFamily="34" charset="-122"/>
                          <a:cs typeface="Times New Roman" panose="02020603050405020304" pitchFamily="18" charset="0"/>
                        </a:rPr>
                        <a:t>5%</a:t>
                      </a:r>
                      <a:endParaRPr lang="zh-CN" sz="1400" b="1"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600"/>
                        </a:lnSpc>
                        <a:spcAft>
                          <a:spcPts val="0"/>
                        </a:spcAft>
                      </a:pPr>
                      <a:r>
                        <a:rPr lang="en-US" sz="1400" b="1" kern="100">
                          <a:effectLst/>
                          <a:latin typeface="微软雅黑" panose="020B0503020204020204" pitchFamily="34" charset="-122"/>
                          <a:ea typeface="微软雅黑" panose="020B0503020204020204" pitchFamily="34" charset="-122"/>
                          <a:cs typeface="Times New Roman" panose="02020603050405020304" pitchFamily="18" charset="0"/>
                        </a:rPr>
                        <a:t>600</a:t>
                      </a:r>
                      <a:endParaRPr lang="zh-CN" sz="1400" b="1"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600"/>
                        </a:lnSpc>
                        <a:spcAft>
                          <a:spcPts val="0"/>
                        </a:spcAft>
                      </a:pPr>
                      <a:r>
                        <a:rPr lang="en-US" sz="1400" b="1" kern="100">
                          <a:effectLst/>
                          <a:latin typeface="微软雅黑" panose="020B0503020204020204" pitchFamily="34" charset="-122"/>
                          <a:ea typeface="微软雅黑" panose="020B0503020204020204" pitchFamily="34" charset="-122"/>
                          <a:cs typeface="Times New Roman" panose="02020603050405020304" pitchFamily="18" charset="0"/>
                        </a:rPr>
                        <a:t>6%</a:t>
                      </a:r>
                      <a:endParaRPr lang="zh-CN" sz="1400" b="1"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600"/>
                        </a:lnSpc>
                        <a:spcAft>
                          <a:spcPts val="0"/>
                        </a:spcAft>
                      </a:pPr>
                      <a:r>
                        <a:rPr lang="en-US" sz="1400" b="1" kern="100">
                          <a:effectLst/>
                          <a:latin typeface="微软雅黑" panose="020B0503020204020204" pitchFamily="34" charset="-122"/>
                          <a:ea typeface="微软雅黑" panose="020B0503020204020204" pitchFamily="34" charset="-122"/>
                          <a:cs typeface="Times New Roman" panose="02020603050405020304" pitchFamily="18" charset="0"/>
                        </a:rPr>
                        <a:t>800</a:t>
                      </a:r>
                      <a:endParaRPr lang="zh-CN" sz="1400" b="1"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600"/>
                        </a:lnSpc>
                        <a:spcAft>
                          <a:spcPts val="0"/>
                        </a:spcAft>
                      </a:pPr>
                      <a:r>
                        <a:rPr lang="en-US" sz="1400" b="1" kern="100">
                          <a:effectLst/>
                          <a:latin typeface="微软雅黑" panose="020B0503020204020204" pitchFamily="34" charset="-122"/>
                          <a:ea typeface="微软雅黑" panose="020B0503020204020204" pitchFamily="34" charset="-122"/>
                          <a:cs typeface="Times New Roman" panose="02020603050405020304" pitchFamily="18" charset="0"/>
                        </a:rPr>
                        <a:t>6%</a:t>
                      </a:r>
                      <a:endParaRPr lang="zh-CN" sz="1400" b="1"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40223909"/>
                  </a:ext>
                </a:extLst>
              </a:tr>
              <a:tr h="272571">
                <a:tc>
                  <a:txBody>
                    <a:bodyPr/>
                    <a:lstStyle/>
                    <a:p>
                      <a:pPr algn="ctr">
                        <a:lnSpc>
                          <a:spcPts val="1600"/>
                        </a:lnSpc>
                        <a:spcAft>
                          <a:spcPts val="0"/>
                        </a:spcAft>
                      </a:pPr>
                      <a:r>
                        <a:rPr lang="zh-CN" sz="1400" b="1" kern="100">
                          <a:effectLst/>
                          <a:latin typeface="微软雅黑" panose="020B0503020204020204" pitchFamily="34" charset="-122"/>
                          <a:ea typeface="微软雅黑" panose="020B0503020204020204" pitchFamily="34" charset="-122"/>
                          <a:cs typeface="Times New Roman" panose="02020603050405020304" pitchFamily="18" charset="0"/>
                        </a:rPr>
                        <a:t>长期债券</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600"/>
                        </a:lnSpc>
                        <a:spcAft>
                          <a:spcPts val="0"/>
                        </a:spcAft>
                      </a:pPr>
                      <a:r>
                        <a:rPr lang="en-US" sz="1400" b="1" kern="100">
                          <a:effectLst/>
                          <a:latin typeface="微软雅黑" panose="020B0503020204020204" pitchFamily="34" charset="-122"/>
                          <a:ea typeface="微软雅黑" panose="020B0503020204020204" pitchFamily="34" charset="-122"/>
                          <a:cs typeface="Times New Roman" panose="02020603050405020304" pitchFamily="18" charset="0"/>
                        </a:rPr>
                        <a:t>1000</a:t>
                      </a:r>
                      <a:endParaRPr lang="zh-CN" sz="1400" b="1"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600"/>
                        </a:lnSpc>
                        <a:spcAft>
                          <a:spcPts val="0"/>
                        </a:spcAft>
                      </a:pPr>
                      <a:r>
                        <a:rPr lang="en-US" sz="1400" b="1" kern="100">
                          <a:effectLst/>
                          <a:latin typeface="微软雅黑" panose="020B0503020204020204" pitchFamily="34" charset="-122"/>
                          <a:ea typeface="微软雅黑" panose="020B0503020204020204" pitchFamily="34" charset="-122"/>
                          <a:cs typeface="Times New Roman" panose="02020603050405020304" pitchFamily="18" charset="0"/>
                        </a:rPr>
                        <a:t>6%</a:t>
                      </a:r>
                      <a:endParaRPr lang="zh-CN" sz="1400" b="1"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600"/>
                        </a:lnSpc>
                        <a:spcAft>
                          <a:spcPts val="0"/>
                        </a:spcAft>
                      </a:pPr>
                      <a:r>
                        <a:rPr lang="en-US" sz="1400" b="1" kern="100">
                          <a:effectLst/>
                          <a:latin typeface="微软雅黑" panose="020B0503020204020204" pitchFamily="34" charset="-122"/>
                          <a:ea typeface="微软雅黑" panose="020B0503020204020204" pitchFamily="34" charset="-122"/>
                          <a:cs typeface="Times New Roman" panose="02020603050405020304" pitchFamily="18" charset="0"/>
                        </a:rPr>
                        <a:t>1200</a:t>
                      </a:r>
                      <a:endParaRPr lang="zh-CN" sz="1400" b="1"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600"/>
                        </a:lnSpc>
                        <a:spcAft>
                          <a:spcPts val="0"/>
                        </a:spcAft>
                      </a:pPr>
                      <a:r>
                        <a:rPr lang="en-US" sz="1400" b="1" kern="100">
                          <a:effectLst/>
                          <a:latin typeface="微软雅黑" panose="020B0503020204020204" pitchFamily="34" charset="-122"/>
                          <a:ea typeface="微软雅黑" panose="020B0503020204020204" pitchFamily="34" charset="-122"/>
                          <a:cs typeface="Times New Roman" panose="02020603050405020304" pitchFamily="18" charset="0"/>
                        </a:rPr>
                        <a:t>8%</a:t>
                      </a:r>
                      <a:endParaRPr lang="zh-CN" sz="1400" b="1"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600"/>
                        </a:lnSpc>
                        <a:spcAft>
                          <a:spcPts val="0"/>
                        </a:spcAft>
                      </a:pPr>
                      <a:r>
                        <a:rPr lang="en-US" sz="1400" b="1" kern="100">
                          <a:effectLst/>
                          <a:latin typeface="微软雅黑" panose="020B0503020204020204" pitchFamily="34" charset="-122"/>
                          <a:ea typeface="微软雅黑" panose="020B0503020204020204" pitchFamily="34" charset="-122"/>
                          <a:cs typeface="Times New Roman" panose="02020603050405020304" pitchFamily="18" charset="0"/>
                        </a:rPr>
                        <a:t>1000</a:t>
                      </a:r>
                      <a:endParaRPr lang="zh-CN" sz="1400" b="1"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600"/>
                        </a:lnSpc>
                        <a:spcAft>
                          <a:spcPts val="0"/>
                        </a:spcAft>
                      </a:pPr>
                      <a:r>
                        <a:rPr lang="en-US" sz="1400" b="1" kern="100">
                          <a:effectLst/>
                          <a:latin typeface="微软雅黑" panose="020B0503020204020204" pitchFamily="34" charset="-122"/>
                          <a:ea typeface="微软雅黑" panose="020B0503020204020204" pitchFamily="34" charset="-122"/>
                          <a:cs typeface="Times New Roman" panose="02020603050405020304" pitchFamily="18" charset="0"/>
                        </a:rPr>
                        <a:t>7%</a:t>
                      </a:r>
                      <a:endParaRPr lang="zh-CN" sz="1400" b="1"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75294855"/>
                  </a:ext>
                </a:extLst>
              </a:tr>
              <a:tr h="272571">
                <a:tc>
                  <a:txBody>
                    <a:bodyPr/>
                    <a:lstStyle/>
                    <a:p>
                      <a:pPr algn="ctr">
                        <a:lnSpc>
                          <a:spcPts val="1600"/>
                        </a:lnSpc>
                        <a:spcAft>
                          <a:spcPts val="0"/>
                        </a:spcAft>
                      </a:pPr>
                      <a:r>
                        <a:rPr lang="zh-CN" sz="1400" b="1" kern="100">
                          <a:effectLst/>
                          <a:latin typeface="微软雅黑" panose="020B0503020204020204" pitchFamily="34" charset="-122"/>
                          <a:ea typeface="微软雅黑" panose="020B0503020204020204" pitchFamily="34" charset="-122"/>
                          <a:cs typeface="Times New Roman" panose="02020603050405020304" pitchFamily="18" charset="0"/>
                        </a:rPr>
                        <a:t>优先股</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600"/>
                        </a:lnSpc>
                        <a:spcAft>
                          <a:spcPts val="0"/>
                        </a:spcAft>
                      </a:pPr>
                      <a:r>
                        <a:rPr lang="en-US" sz="1400" b="1" kern="100">
                          <a:effectLst/>
                          <a:latin typeface="微软雅黑" panose="020B0503020204020204" pitchFamily="34" charset="-122"/>
                          <a:ea typeface="微软雅黑" panose="020B0503020204020204" pitchFamily="34" charset="-122"/>
                          <a:cs typeface="Times New Roman" panose="02020603050405020304" pitchFamily="18" charset="0"/>
                        </a:rPr>
                        <a:t>500</a:t>
                      </a:r>
                      <a:endParaRPr lang="zh-CN" sz="1400" b="1"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600"/>
                        </a:lnSpc>
                        <a:spcAft>
                          <a:spcPts val="0"/>
                        </a:spcAft>
                      </a:pPr>
                      <a:r>
                        <a:rPr lang="en-US" sz="1400" b="1" kern="100">
                          <a:effectLst/>
                          <a:latin typeface="微软雅黑" panose="020B0503020204020204" pitchFamily="34" charset="-122"/>
                          <a:ea typeface="微软雅黑" panose="020B0503020204020204" pitchFamily="34" charset="-122"/>
                          <a:cs typeface="Times New Roman" panose="02020603050405020304" pitchFamily="18" charset="0"/>
                        </a:rPr>
                        <a:t>12%</a:t>
                      </a:r>
                      <a:endParaRPr lang="zh-CN" sz="1400" b="1"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600"/>
                        </a:lnSpc>
                        <a:spcAft>
                          <a:spcPts val="0"/>
                        </a:spcAft>
                      </a:pPr>
                      <a:r>
                        <a:rPr lang="en-US" sz="1400" b="1" kern="100">
                          <a:effectLst/>
                          <a:latin typeface="微软雅黑" panose="020B0503020204020204" pitchFamily="34" charset="-122"/>
                          <a:ea typeface="微软雅黑" panose="020B0503020204020204" pitchFamily="34" charset="-122"/>
                          <a:cs typeface="Times New Roman" panose="02020603050405020304" pitchFamily="18" charset="0"/>
                        </a:rPr>
                        <a:t>1000</a:t>
                      </a:r>
                      <a:endParaRPr lang="zh-CN" sz="1400" b="1"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600"/>
                        </a:lnSpc>
                        <a:spcAft>
                          <a:spcPts val="0"/>
                        </a:spcAft>
                      </a:pPr>
                      <a:r>
                        <a:rPr lang="en-US" sz="1400" b="1" kern="100">
                          <a:effectLst/>
                          <a:latin typeface="微软雅黑" panose="020B0503020204020204" pitchFamily="34" charset="-122"/>
                          <a:ea typeface="微软雅黑" panose="020B0503020204020204" pitchFamily="34" charset="-122"/>
                          <a:cs typeface="Times New Roman" panose="02020603050405020304" pitchFamily="18" charset="0"/>
                        </a:rPr>
                        <a:t>12%</a:t>
                      </a:r>
                      <a:endParaRPr lang="zh-CN" sz="1400" b="1"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600"/>
                        </a:lnSpc>
                        <a:spcAft>
                          <a:spcPts val="0"/>
                        </a:spcAft>
                      </a:pPr>
                      <a:r>
                        <a:rPr lang="en-US" sz="1400" b="1" kern="100">
                          <a:effectLst/>
                          <a:latin typeface="微软雅黑" panose="020B0503020204020204" pitchFamily="34" charset="-122"/>
                          <a:ea typeface="微软雅黑" panose="020B0503020204020204" pitchFamily="34" charset="-122"/>
                          <a:cs typeface="Times New Roman" panose="02020603050405020304" pitchFamily="18" charset="0"/>
                        </a:rPr>
                        <a:t>700</a:t>
                      </a:r>
                      <a:endParaRPr lang="zh-CN" sz="1400" b="1"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600"/>
                        </a:lnSpc>
                        <a:spcAft>
                          <a:spcPts val="0"/>
                        </a:spcAft>
                      </a:pPr>
                      <a:r>
                        <a:rPr lang="en-US" sz="1400" b="1" kern="100">
                          <a:effectLst/>
                          <a:latin typeface="微软雅黑" panose="020B0503020204020204" pitchFamily="34" charset="-122"/>
                          <a:ea typeface="微软雅黑" panose="020B0503020204020204" pitchFamily="34" charset="-122"/>
                          <a:cs typeface="Times New Roman" panose="02020603050405020304" pitchFamily="18" charset="0"/>
                        </a:rPr>
                        <a:t>13%</a:t>
                      </a:r>
                      <a:endParaRPr lang="zh-CN" sz="1400" b="1"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77556703"/>
                  </a:ext>
                </a:extLst>
              </a:tr>
              <a:tr h="272571">
                <a:tc>
                  <a:txBody>
                    <a:bodyPr/>
                    <a:lstStyle/>
                    <a:p>
                      <a:pPr algn="ctr">
                        <a:lnSpc>
                          <a:spcPts val="1600"/>
                        </a:lnSpc>
                        <a:spcAft>
                          <a:spcPts val="0"/>
                        </a:spcAft>
                      </a:pPr>
                      <a:r>
                        <a:rPr lang="zh-CN" sz="1400" b="1" kern="100">
                          <a:effectLst/>
                          <a:latin typeface="微软雅黑" panose="020B0503020204020204" pitchFamily="34" charset="-122"/>
                          <a:ea typeface="微软雅黑" panose="020B0503020204020204" pitchFamily="34" charset="-122"/>
                          <a:cs typeface="Times New Roman" panose="02020603050405020304" pitchFamily="18" charset="0"/>
                        </a:rPr>
                        <a:t>普通股</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600"/>
                        </a:lnSpc>
                        <a:spcAft>
                          <a:spcPts val="0"/>
                        </a:spcAft>
                      </a:pPr>
                      <a:r>
                        <a:rPr lang="en-US" sz="1400" b="1" kern="100">
                          <a:effectLst/>
                          <a:latin typeface="微软雅黑" panose="020B0503020204020204" pitchFamily="34" charset="-122"/>
                          <a:ea typeface="微软雅黑" panose="020B0503020204020204" pitchFamily="34" charset="-122"/>
                          <a:cs typeface="Times New Roman" panose="02020603050405020304" pitchFamily="18" charset="0"/>
                        </a:rPr>
                        <a:t>2000</a:t>
                      </a:r>
                      <a:endParaRPr lang="zh-CN" sz="1400" b="1"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600"/>
                        </a:lnSpc>
                        <a:spcAft>
                          <a:spcPts val="0"/>
                        </a:spcAft>
                      </a:pPr>
                      <a:r>
                        <a:rPr lang="en-US" sz="1400" b="1" kern="100">
                          <a:effectLst/>
                          <a:latin typeface="微软雅黑" panose="020B0503020204020204" pitchFamily="34" charset="-122"/>
                          <a:ea typeface="微软雅黑" panose="020B0503020204020204" pitchFamily="34" charset="-122"/>
                          <a:cs typeface="Times New Roman" panose="02020603050405020304" pitchFamily="18" charset="0"/>
                        </a:rPr>
                        <a:t>15%</a:t>
                      </a:r>
                      <a:endParaRPr lang="zh-CN" sz="1400" b="1"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600"/>
                        </a:lnSpc>
                        <a:spcAft>
                          <a:spcPts val="0"/>
                        </a:spcAft>
                      </a:pPr>
                      <a:r>
                        <a:rPr lang="en-US" sz="1400" b="1" kern="100">
                          <a:effectLst/>
                          <a:latin typeface="微软雅黑" panose="020B0503020204020204" pitchFamily="34" charset="-122"/>
                          <a:ea typeface="微软雅黑" panose="020B0503020204020204" pitchFamily="34" charset="-122"/>
                          <a:cs typeface="Times New Roman" panose="02020603050405020304" pitchFamily="18" charset="0"/>
                        </a:rPr>
                        <a:t>1200</a:t>
                      </a:r>
                      <a:endParaRPr lang="zh-CN" sz="1400" b="1"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600"/>
                        </a:lnSpc>
                        <a:spcAft>
                          <a:spcPts val="0"/>
                        </a:spcAft>
                      </a:pPr>
                      <a:r>
                        <a:rPr lang="en-US" sz="1400" b="1" kern="100">
                          <a:effectLst/>
                          <a:latin typeface="微软雅黑" panose="020B0503020204020204" pitchFamily="34" charset="-122"/>
                          <a:ea typeface="微软雅黑" panose="020B0503020204020204" pitchFamily="34" charset="-122"/>
                          <a:cs typeface="Times New Roman" panose="02020603050405020304" pitchFamily="18" charset="0"/>
                        </a:rPr>
                        <a:t>14%</a:t>
                      </a:r>
                      <a:endParaRPr lang="zh-CN" sz="1400" b="1"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600"/>
                        </a:lnSpc>
                        <a:spcAft>
                          <a:spcPts val="0"/>
                        </a:spcAft>
                      </a:pPr>
                      <a:r>
                        <a:rPr lang="en-US" sz="1400" b="1" kern="100">
                          <a:effectLst/>
                          <a:latin typeface="微软雅黑" panose="020B0503020204020204" pitchFamily="34" charset="-122"/>
                          <a:ea typeface="微软雅黑" panose="020B0503020204020204" pitchFamily="34" charset="-122"/>
                          <a:cs typeface="Times New Roman" panose="02020603050405020304" pitchFamily="18" charset="0"/>
                        </a:rPr>
                        <a:t>1500</a:t>
                      </a:r>
                      <a:endParaRPr lang="zh-CN" sz="1400" b="1"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600"/>
                        </a:lnSpc>
                        <a:spcAft>
                          <a:spcPts val="0"/>
                        </a:spcAft>
                      </a:pPr>
                      <a:r>
                        <a:rPr lang="en-US" sz="1400" b="1" kern="100">
                          <a:effectLst/>
                          <a:latin typeface="微软雅黑" panose="020B0503020204020204" pitchFamily="34" charset="-122"/>
                          <a:ea typeface="微软雅黑" panose="020B0503020204020204" pitchFamily="34" charset="-122"/>
                          <a:cs typeface="Times New Roman" panose="02020603050405020304" pitchFamily="18" charset="0"/>
                        </a:rPr>
                        <a:t>15%</a:t>
                      </a:r>
                      <a:endParaRPr lang="zh-CN" sz="1400" b="1"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57882714"/>
                  </a:ext>
                </a:extLst>
              </a:tr>
              <a:tr h="272571">
                <a:tc>
                  <a:txBody>
                    <a:bodyPr/>
                    <a:lstStyle/>
                    <a:p>
                      <a:pPr algn="ctr">
                        <a:lnSpc>
                          <a:spcPts val="1600"/>
                        </a:lnSpc>
                        <a:spcAft>
                          <a:spcPts val="0"/>
                        </a:spcAft>
                      </a:pPr>
                      <a:r>
                        <a:rPr lang="zh-CN" sz="1400" b="1" kern="100">
                          <a:effectLst/>
                          <a:latin typeface="微软雅黑" panose="020B0503020204020204" pitchFamily="34" charset="-122"/>
                          <a:ea typeface="微软雅黑" panose="020B0503020204020204" pitchFamily="34" charset="-122"/>
                          <a:cs typeface="Times New Roman" panose="02020603050405020304" pitchFamily="18" charset="0"/>
                        </a:rPr>
                        <a:t>合计</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600"/>
                        </a:lnSpc>
                        <a:spcAft>
                          <a:spcPts val="0"/>
                        </a:spcAft>
                      </a:pPr>
                      <a:r>
                        <a:rPr lang="en-US" sz="1400" b="1" kern="100" dirty="0">
                          <a:effectLst/>
                          <a:latin typeface="微软雅黑" panose="020B0503020204020204" pitchFamily="34" charset="-122"/>
                          <a:ea typeface="微软雅黑" panose="020B0503020204020204" pitchFamily="34" charset="-122"/>
                          <a:cs typeface="Times New Roman" panose="02020603050405020304" pitchFamily="18" charset="0"/>
                        </a:rPr>
                        <a:t>4000</a:t>
                      </a:r>
                      <a:endParaRPr lang="zh-CN" sz="1400" b="1" kern="1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600"/>
                        </a:lnSpc>
                        <a:spcAft>
                          <a:spcPts val="0"/>
                        </a:spcAft>
                      </a:pPr>
                      <a:r>
                        <a:rPr lang="en-US" sz="1400" b="1" kern="100" dirty="0">
                          <a:effectLst/>
                          <a:latin typeface="微软雅黑" panose="020B0503020204020204" pitchFamily="34" charset="-122"/>
                          <a:ea typeface="微软雅黑" panose="020B0503020204020204" pitchFamily="34" charset="-122"/>
                          <a:cs typeface="Times New Roman" panose="02020603050405020304" pitchFamily="18" charset="0"/>
                        </a:rPr>
                        <a:t>—</a:t>
                      </a:r>
                      <a:endParaRPr lang="zh-CN" sz="1400" b="1" kern="1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600"/>
                        </a:lnSpc>
                        <a:spcAft>
                          <a:spcPts val="0"/>
                        </a:spcAft>
                      </a:pPr>
                      <a:r>
                        <a:rPr lang="en-US" sz="1400" b="1" kern="100">
                          <a:effectLst/>
                          <a:latin typeface="微软雅黑" panose="020B0503020204020204" pitchFamily="34" charset="-122"/>
                          <a:ea typeface="微软雅黑" panose="020B0503020204020204" pitchFamily="34" charset="-122"/>
                          <a:cs typeface="Times New Roman" panose="02020603050405020304" pitchFamily="18" charset="0"/>
                        </a:rPr>
                        <a:t>4000</a:t>
                      </a:r>
                      <a:endParaRPr lang="zh-CN" sz="1400" b="1"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600"/>
                        </a:lnSpc>
                        <a:spcAft>
                          <a:spcPts val="0"/>
                        </a:spcAft>
                      </a:pPr>
                      <a:r>
                        <a:rPr lang="en-US" sz="1400" b="1" kern="100">
                          <a:effectLst/>
                          <a:latin typeface="微软雅黑" panose="020B0503020204020204" pitchFamily="34" charset="-122"/>
                          <a:ea typeface="微软雅黑" panose="020B0503020204020204" pitchFamily="34" charset="-122"/>
                          <a:cs typeface="Times New Roman" panose="02020603050405020304" pitchFamily="18" charset="0"/>
                        </a:rPr>
                        <a:t>—</a:t>
                      </a:r>
                      <a:endParaRPr lang="zh-CN" sz="1400" b="1"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600"/>
                        </a:lnSpc>
                        <a:spcAft>
                          <a:spcPts val="0"/>
                        </a:spcAft>
                      </a:pPr>
                      <a:r>
                        <a:rPr lang="en-US" sz="1400" b="1" kern="100">
                          <a:effectLst/>
                          <a:latin typeface="微软雅黑" panose="020B0503020204020204" pitchFamily="34" charset="-122"/>
                          <a:ea typeface="微软雅黑" panose="020B0503020204020204" pitchFamily="34" charset="-122"/>
                          <a:cs typeface="Times New Roman" panose="02020603050405020304" pitchFamily="18" charset="0"/>
                        </a:rPr>
                        <a:t>4000</a:t>
                      </a:r>
                      <a:endParaRPr lang="zh-CN" sz="1400" b="1"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600"/>
                        </a:lnSpc>
                        <a:spcAft>
                          <a:spcPts val="0"/>
                        </a:spcAft>
                      </a:pPr>
                      <a:r>
                        <a:rPr lang="en-US" sz="1400" b="1" kern="100" dirty="0">
                          <a:effectLst/>
                          <a:latin typeface="微软雅黑" panose="020B0503020204020204" pitchFamily="34" charset="-122"/>
                          <a:ea typeface="微软雅黑" panose="020B0503020204020204" pitchFamily="34" charset="-122"/>
                          <a:cs typeface="Times New Roman" panose="02020603050405020304" pitchFamily="18" charset="0"/>
                        </a:rPr>
                        <a:t>—</a:t>
                      </a:r>
                      <a:endParaRPr lang="zh-CN" sz="1400" b="1" kern="1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300398827"/>
                  </a:ext>
                </a:extLst>
              </a:tr>
            </a:tbl>
          </a:graphicData>
        </a:graphic>
      </p:graphicFrame>
      <p:sp>
        <p:nvSpPr>
          <p:cNvPr id="7" name="矩形 6"/>
          <p:cNvSpPr/>
          <p:nvPr/>
        </p:nvSpPr>
        <p:spPr>
          <a:xfrm>
            <a:off x="2778143" y="2089819"/>
            <a:ext cx="3515706" cy="387798"/>
          </a:xfrm>
          <a:prstGeom prst="rect">
            <a:avLst/>
          </a:prstGeom>
        </p:spPr>
        <p:txBody>
          <a:bodyPr wrap="none">
            <a:spAutoFit/>
          </a:bodyPr>
          <a:lstStyle/>
          <a:p>
            <a:pPr lvl="0" algn="just" eaLnBrk="1" hangingPunct="1">
              <a:lnSpc>
                <a:spcPct val="120000"/>
              </a:lnSpc>
              <a:spcBef>
                <a:spcPts val="0"/>
              </a:spcBef>
              <a:spcAft>
                <a:spcPts val="0"/>
              </a:spcAft>
              <a:buClr>
                <a:srgbClr val="003399"/>
              </a:buClr>
            </a:pPr>
            <a:r>
              <a:rPr lang="zh-CN" altLang="zh-CN" sz="1600" kern="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表</a:t>
            </a:r>
            <a:r>
              <a:rPr lang="en-US" altLang="zh-CN" sz="1600" kern="0" dirty="0">
                <a:solidFill>
                  <a:srgbClr val="000000"/>
                </a:solidFill>
                <a:latin typeface="微软雅黑" panose="020B0503020204020204" pitchFamily="34" charset="-122"/>
                <a:ea typeface="微软雅黑" panose="020B0503020204020204" pitchFamily="34" charset="-122"/>
              </a:rPr>
              <a:t>5-5            </a:t>
            </a:r>
            <a:r>
              <a:rPr lang="zh-CN" altLang="zh-CN" sz="1600" kern="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银河公司筹资备选方案</a:t>
            </a:r>
            <a:endParaRPr lang="zh-CN" altLang="en-US" sz="1600" b="0" kern="0" dirty="0">
              <a:solidFill>
                <a:srgbClr val="00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889547074"/>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a:xfrm>
            <a:off x="1908175" y="195263"/>
            <a:ext cx="6408738" cy="572691"/>
          </a:xfrm>
        </p:spPr>
        <p:txBody>
          <a:bodyPr/>
          <a:lstStyle/>
          <a:p>
            <a:pPr eaLnBrk="1" hangingPunct="1"/>
            <a:r>
              <a:rPr lang="zh-CN" altLang="en-US" sz="3200" dirty="0" smtClean="0"/>
              <a:t>三、最佳资本</a:t>
            </a:r>
            <a:r>
              <a:rPr lang="zh-CN" altLang="en-US" sz="3200" dirty="0"/>
              <a:t>结构决策方法</a:t>
            </a:r>
          </a:p>
        </p:txBody>
      </p:sp>
      <p:sp>
        <p:nvSpPr>
          <p:cNvPr id="31747" name="Rectangle 3"/>
          <p:cNvSpPr>
            <a:spLocks noGrp="1" noChangeArrowheads="1"/>
          </p:cNvSpPr>
          <p:nvPr>
            <p:ph type="body" idx="1"/>
          </p:nvPr>
        </p:nvSpPr>
        <p:spPr>
          <a:xfrm>
            <a:off x="10617" y="1203598"/>
            <a:ext cx="8928992" cy="2700152"/>
          </a:xfrm>
        </p:spPr>
        <p:txBody>
          <a:bodyPr/>
          <a:lstStyle/>
          <a:p>
            <a:pPr marL="666750" indent="-400050" algn="just">
              <a:lnSpc>
                <a:spcPct val="120000"/>
              </a:lnSpc>
              <a:spcBef>
                <a:spcPts val="0"/>
              </a:spcBef>
              <a:spcAft>
                <a:spcPts val="0"/>
              </a:spcAft>
            </a:pPr>
            <a:r>
              <a:rPr lang="zh-CN" altLang="en-US" sz="1800" kern="100" dirty="0" smtClean="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解析</a:t>
            </a:r>
            <a:endParaRPr lang="en-US" altLang="zh-CN" sz="1800" kern="100" dirty="0" smtClean="0">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a:p>
            <a:pPr marL="666750" indent="-400050" algn="just">
              <a:lnSpc>
                <a:spcPct val="120000"/>
              </a:lnSpc>
              <a:spcBef>
                <a:spcPts val="0"/>
              </a:spcBef>
              <a:spcAft>
                <a:spcPts val="0"/>
              </a:spcAft>
            </a:pPr>
            <a:r>
              <a:rPr lang="zh-CN" altLang="zh-CN" sz="1400" kern="100" dirty="0" smtClean="0">
                <a:latin typeface="微软雅黑" panose="020B0503020204020204" pitchFamily="34" charset="-122"/>
                <a:ea typeface="微软雅黑" panose="020B0503020204020204" pitchFamily="34" charset="-122"/>
                <a:cs typeface="Times New Roman" panose="02020603050405020304" pitchFamily="18" charset="0"/>
              </a:rPr>
              <a:t>甲</a:t>
            </a:r>
            <a:r>
              <a:rPr lang="zh-CN" altLang="zh-CN" sz="1400" kern="100" dirty="0">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400" kern="100" dirty="0">
                <a:latin typeface="微软雅黑" panose="020B0503020204020204" pitchFamily="34" charset="-122"/>
                <a:ea typeface="微软雅黑" panose="020B0503020204020204" pitchFamily="34" charset="-122"/>
                <a:cs typeface="Times New Roman" panose="02020603050405020304" pitchFamily="18" charset="0"/>
              </a:rPr>
              <a:t>K</a:t>
            </a:r>
            <a:r>
              <a:rPr lang="en-US" altLang="zh-CN" sz="1400" kern="100" baseline="-25000" dirty="0">
                <a:latin typeface="微软雅黑" panose="020B0503020204020204" pitchFamily="34" charset="-122"/>
                <a:ea typeface="微软雅黑" panose="020B0503020204020204" pitchFamily="34" charset="-122"/>
                <a:cs typeface="Times New Roman" panose="02020603050405020304" pitchFamily="18" charset="0"/>
              </a:rPr>
              <a:t>w</a:t>
            </a:r>
            <a:r>
              <a:rPr lang="zh-CN" altLang="zh-CN" sz="1400" kern="100" dirty="0">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400" kern="100" dirty="0">
                <a:latin typeface="微软雅黑" panose="020B0503020204020204" pitchFamily="34" charset="-122"/>
                <a:ea typeface="微软雅黑" panose="020B0503020204020204" pitchFamily="34" charset="-122"/>
                <a:cs typeface="Times New Roman" panose="02020603050405020304" pitchFamily="18" charset="0"/>
              </a:rPr>
              <a:t>500/4000</a:t>
            </a:r>
            <a:r>
              <a:rPr lang="zh-CN" altLang="zh-CN" sz="1400" kern="100" dirty="0">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400" kern="100" dirty="0">
                <a:latin typeface="微软雅黑" panose="020B0503020204020204" pitchFamily="34" charset="-122"/>
                <a:ea typeface="微软雅黑" panose="020B0503020204020204" pitchFamily="34" charset="-122"/>
                <a:cs typeface="Times New Roman" panose="02020603050405020304" pitchFamily="18" charset="0"/>
              </a:rPr>
              <a:t>5%+</a:t>
            </a:r>
            <a:r>
              <a:rPr lang="zh-CN" altLang="zh-CN" sz="1400" kern="100" dirty="0">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400" kern="100" dirty="0">
                <a:latin typeface="微软雅黑" panose="020B0503020204020204" pitchFamily="34" charset="-122"/>
                <a:ea typeface="微软雅黑" panose="020B0503020204020204" pitchFamily="34" charset="-122"/>
                <a:cs typeface="Times New Roman" panose="02020603050405020304" pitchFamily="18" charset="0"/>
              </a:rPr>
              <a:t>1000/4000</a:t>
            </a:r>
            <a:r>
              <a:rPr lang="zh-CN" altLang="zh-CN" sz="1400" kern="100" dirty="0">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400" kern="100" dirty="0">
                <a:latin typeface="微软雅黑" panose="020B0503020204020204" pitchFamily="34" charset="-122"/>
                <a:ea typeface="微软雅黑" panose="020B0503020204020204" pitchFamily="34" charset="-122"/>
                <a:cs typeface="Times New Roman" panose="02020603050405020304" pitchFamily="18" charset="0"/>
              </a:rPr>
              <a:t>6%+</a:t>
            </a:r>
            <a:r>
              <a:rPr lang="zh-CN" altLang="zh-CN" sz="1400" kern="100" dirty="0">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400" kern="100" dirty="0">
                <a:latin typeface="微软雅黑" panose="020B0503020204020204" pitchFamily="34" charset="-122"/>
                <a:ea typeface="微软雅黑" panose="020B0503020204020204" pitchFamily="34" charset="-122"/>
                <a:cs typeface="Times New Roman" panose="02020603050405020304" pitchFamily="18" charset="0"/>
              </a:rPr>
              <a:t>500/4000</a:t>
            </a:r>
            <a:r>
              <a:rPr lang="zh-CN" altLang="zh-CN" sz="1400" kern="100" dirty="0">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400" kern="100" dirty="0">
                <a:latin typeface="微软雅黑" panose="020B0503020204020204" pitchFamily="34" charset="-122"/>
                <a:ea typeface="微软雅黑" panose="020B0503020204020204" pitchFamily="34" charset="-122"/>
                <a:cs typeface="Times New Roman" panose="02020603050405020304" pitchFamily="18" charset="0"/>
              </a:rPr>
              <a:t>12%+</a:t>
            </a:r>
            <a:r>
              <a:rPr lang="zh-CN" altLang="zh-CN" sz="1400" kern="100" dirty="0">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400" kern="100" dirty="0">
                <a:latin typeface="微软雅黑" panose="020B0503020204020204" pitchFamily="34" charset="-122"/>
                <a:ea typeface="微软雅黑" panose="020B0503020204020204" pitchFamily="34" charset="-122"/>
                <a:cs typeface="Times New Roman" panose="02020603050405020304" pitchFamily="18" charset="0"/>
              </a:rPr>
              <a:t>2000/4000</a:t>
            </a:r>
            <a:r>
              <a:rPr lang="zh-CN" altLang="zh-CN" sz="1400" kern="100" dirty="0">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400" kern="1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400" kern="100" dirty="0">
                <a:latin typeface="微软雅黑" panose="020B0503020204020204" pitchFamily="34" charset="-122"/>
                <a:ea typeface="微软雅黑" panose="020B0503020204020204" pitchFamily="34" charset="-122"/>
                <a:cs typeface="Times New Roman" panose="02020603050405020304" pitchFamily="18" charset="0"/>
              </a:rPr>
              <a:t>15% </a:t>
            </a:r>
            <a:r>
              <a:rPr lang="zh-CN" altLang="zh-CN" sz="1400" kern="100" dirty="0">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400" kern="100" dirty="0">
                <a:latin typeface="微软雅黑" panose="020B0503020204020204" pitchFamily="34" charset="-122"/>
                <a:ea typeface="微软雅黑" panose="020B0503020204020204" pitchFamily="34" charset="-122"/>
                <a:cs typeface="Times New Roman" panose="02020603050405020304" pitchFamily="18" charset="0"/>
              </a:rPr>
              <a:t>11.13% </a:t>
            </a:r>
            <a:endParaRPr lang="zh-CN" altLang="zh-CN" sz="1400" kern="100" dirty="0">
              <a:latin typeface="微软雅黑" panose="020B0503020204020204" pitchFamily="34" charset="-122"/>
              <a:ea typeface="微软雅黑" panose="020B0503020204020204" pitchFamily="34" charset="-122"/>
              <a:cs typeface="Times New Roman" panose="02020603050405020304" pitchFamily="18" charset="0"/>
            </a:endParaRPr>
          </a:p>
          <a:p>
            <a:pPr marL="666750" indent="-400050" algn="just">
              <a:lnSpc>
                <a:spcPct val="120000"/>
              </a:lnSpc>
              <a:spcBef>
                <a:spcPts val="0"/>
              </a:spcBef>
              <a:spcAft>
                <a:spcPts val="0"/>
              </a:spcAft>
            </a:pPr>
            <a:r>
              <a:rPr lang="zh-CN" altLang="zh-CN" sz="1400" kern="100" dirty="0">
                <a:latin typeface="微软雅黑" panose="020B0503020204020204" pitchFamily="34" charset="-122"/>
                <a:ea typeface="微软雅黑" panose="020B0503020204020204" pitchFamily="34" charset="-122"/>
                <a:cs typeface="Times New Roman" panose="02020603050405020304" pitchFamily="18" charset="0"/>
              </a:rPr>
              <a:t>乙：</a:t>
            </a:r>
            <a:r>
              <a:rPr lang="en-US" altLang="zh-CN" sz="1400" kern="100" dirty="0">
                <a:latin typeface="微软雅黑" panose="020B0503020204020204" pitchFamily="34" charset="-122"/>
                <a:ea typeface="微软雅黑" panose="020B0503020204020204" pitchFamily="34" charset="-122"/>
                <a:cs typeface="Times New Roman" panose="02020603050405020304" pitchFamily="18" charset="0"/>
              </a:rPr>
              <a:t>K</a:t>
            </a:r>
            <a:r>
              <a:rPr lang="en-US" altLang="zh-CN" sz="1400" kern="100" baseline="-25000" dirty="0">
                <a:latin typeface="微软雅黑" panose="020B0503020204020204" pitchFamily="34" charset="-122"/>
                <a:ea typeface="微软雅黑" panose="020B0503020204020204" pitchFamily="34" charset="-122"/>
                <a:cs typeface="Times New Roman" panose="02020603050405020304" pitchFamily="18" charset="0"/>
              </a:rPr>
              <a:t>w</a:t>
            </a:r>
            <a:r>
              <a:rPr lang="zh-CN" altLang="zh-CN" sz="1400" kern="100" dirty="0">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400" kern="100" dirty="0">
                <a:latin typeface="微软雅黑" panose="020B0503020204020204" pitchFamily="34" charset="-122"/>
                <a:ea typeface="微软雅黑" panose="020B0503020204020204" pitchFamily="34" charset="-122"/>
                <a:cs typeface="Times New Roman" panose="02020603050405020304" pitchFamily="18" charset="0"/>
              </a:rPr>
              <a:t>600/4000</a:t>
            </a:r>
            <a:r>
              <a:rPr lang="zh-CN" altLang="zh-CN" sz="1400" kern="100" dirty="0">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400" kern="100" dirty="0">
                <a:latin typeface="微软雅黑" panose="020B0503020204020204" pitchFamily="34" charset="-122"/>
                <a:ea typeface="微软雅黑" panose="020B0503020204020204" pitchFamily="34" charset="-122"/>
                <a:cs typeface="Times New Roman" panose="02020603050405020304" pitchFamily="18" charset="0"/>
              </a:rPr>
              <a:t>×6%+</a:t>
            </a:r>
            <a:r>
              <a:rPr lang="zh-CN" altLang="zh-CN" sz="1400" kern="100" dirty="0">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400" kern="100" dirty="0">
                <a:latin typeface="微软雅黑" panose="020B0503020204020204" pitchFamily="34" charset="-122"/>
                <a:ea typeface="微软雅黑" panose="020B0503020204020204" pitchFamily="34" charset="-122"/>
                <a:cs typeface="Times New Roman" panose="02020603050405020304" pitchFamily="18" charset="0"/>
              </a:rPr>
              <a:t>1200/4000</a:t>
            </a:r>
            <a:r>
              <a:rPr lang="zh-CN" altLang="zh-CN" sz="1400" kern="100" dirty="0">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400" kern="100" dirty="0">
                <a:latin typeface="微软雅黑" panose="020B0503020204020204" pitchFamily="34" charset="-122"/>
                <a:ea typeface="微软雅黑" panose="020B0503020204020204" pitchFamily="34" charset="-122"/>
                <a:cs typeface="Times New Roman" panose="02020603050405020304" pitchFamily="18" charset="0"/>
              </a:rPr>
              <a:t>×8%+</a:t>
            </a:r>
            <a:r>
              <a:rPr lang="zh-CN" altLang="zh-CN" sz="1400" kern="100" dirty="0">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400" kern="100" dirty="0">
                <a:latin typeface="微软雅黑" panose="020B0503020204020204" pitchFamily="34" charset="-122"/>
                <a:ea typeface="微软雅黑" panose="020B0503020204020204" pitchFamily="34" charset="-122"/>
                <a:cs typeface="Times New Roman" panose="02020603050405020304" pitchFamily="18" charset="0"/>
              </a:rPr>
              <a:t>1000/4000</a:t>
            </a:r>
            <a:r>
              <a:rPr lang="zh-CN" altLang="zh-CN" sz="1400" kern="100" dirty="0">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400" kern="100" dirty="0">
                <a:latin typeface="微软雅黑" panose="020B0503020204020204" pitchFamily="34" charset="-122"/>
                <a:ea typeface="微软雅黑" panose="020B0503020204020204" pitchFamily="34" charset="-122"/>
                <a:cs typeface="Times New Roman" panose="02020603050405020304" pitchFamily="18" charset="0"/>
              </a:rPr>
              <a:t>×12%+</a:t>
            </a:r>
            <a:r>
              <a:rPr lang="zh-CN" altLang="zh-CN" sz="1400" kern="100" dirty="0">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400" kern="100" dirty="0">
                <a:latin typeface="微软雅黑" panose="020B0503020204020204" pitchFamily="34" charset="-122"/>
                <a:ea typeface="微软雅黑" panose="020B0503020204020204" pitchFamily="34" charset="-122"/>
                <a:cs typeface="Times New Roman" panose="02020603050405020304" pitchFamily="18" charset="0"/>
              </a:rPr>
              <a:t>1200/4000</a:t>
            </a:r>
            <a:r>
              <a:rPr lang="zh-CN" altLang="zh-CN" sz="1400" kern="100" dirty="0">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400" kern="100" dirty="0">
                <a:latin typeface="微软雅黑" panose="020B0503020204020204" pitchFamily="34" charset="-122"/>
                <a:ea typeface="微软雅黑" panose="020B0503020204020204" pitchFamily="34" charset="-122"/>
                <a:cs typeface="Times New Roman" panose="02020603050405020304" pitchFamily="18" charset="0"/>
              </a:rPr>
              <a:t>×14% </a:t>
            </a:r>
            <a:r>
              <a:rPr lang="zh-CN" altLang="zh-CN" sz="1400" kern="100" dirty="0">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400" kern="100" dirty="0">
                <a:latin typeface="微软雅黑" panose="020B0503020204020204" pitchFamily="34" charset="-122"/>
                <a:ea typeface="微软雅黑" panose="020B0503020204020204" pitchFamily="34" charset="-122"/>
                <a:cs typeface="Times New Roman" panose="02020603050405020304" pitchFamily="18" charset="0"/>
              </a:rPr>
              <a:t>10.5%                     </a:t>
            </a:r>
            <a:endParaRPr lang="zh-CN" altLang="zh-CN" sz="1400" kern="100" dirty="0">
              <a:latin typeface="微软雅黑" panose="020B0503020204020204" pitchFamily="34" charset="-122"/>
              <a:ea typeface="微软雅黑" panose="020B0503020204020204" pitchFamily="34" charset="-122"/>
              <a:cs typeface="Times New Roman" panose="02020603050405020304" pitchFamily="18" charset="0"/>
            </a:endParaRPr>
          </a:p>
          <a:p>
            <a:pPr marL="666750" indent="-400050" algn="just">
              <a:lnSpc>
                <a:spcPct val="120000"/>
              </a:lnSpc>
              <a:spcBef>
                <a:spcPts val="0"/>
              </a:spcBef>
              <a:spcAft>
                <a:spcPts val="0"/>
              </a:spcAft>
            </a:pPr>
            <a:r>
              <a:rPr lang="zh-CN" altLang="zh-CN" sz="1400" kern="100" dirty="0">
                <a:latin typeface="微软雅黑" panose="020B0503020204020204" pitchFamily="34" charset="-122"/>
                <a:ea typeface="微软雅黑" panose="020B0503020204020204" pitchFamily="34" charset="-122"/>
                <a:cs typeface="Times New Roman" panose="02020603050405020304" pitchFamily="18" charset="0"/>
              </a:rPr>
              <a:t>丙：</a:t>
            </a:r>
            <a:r>
              <a:rPr lang="en-US" altLang="zh-CN" sz="1400" kern="100" dirty="0">
                <a:latin typeface="微软雅黑" panose="020B0503020204020204" pitchFamily="34" charset="-122"/>
                <a:ea typeface="微软雅黑" panose="020B0503020204020204" pitchFamily="34" charset="-122"/>
                <a:cs typeface="Times New Roman" panose="02020603050405020304" pitchFamily="18" charset="0"/>
              </a:rPr>
              <a:t>K</a:t>
            </a:r>
            <a:r>
              <a:rPr lang="en-US" altLang="zh-CN" sz="1400" kern="100" baseline="-25000" dirty="0">
                <a:latin typeface="微软雅黑" panose="020B0503020204020204" pitchFamily="34" charset="-122"/>
                <a:ea typeface="微软雅黑" panose="020B0503020204020204" pitchFamily="34" charset="-122"/>
                <a:cs typeface="Times New Roman" panose="02020603050405020304" pitchFamily="18" charset="0"/>
              </a:rPr>
              <a:t>w</a:t>
            </a:r>
            <a:r>
              <a:rPr lang="en-US" altLang="zh-CN" sz="1400" kern="100" dirty="0">
                <a:latin typeface="微软雅黑" panose="020B0503020204020204" pitchFamily="34" charset="-122"/>
                <a:ea typeface="微软雅黑" panose="020B0503020204020204" pitchFamily="34" charset="-122"/>
                <a:cs typeface="Times New Roman" panose="02020603050405020304" pitchFamily="18" charset="0"/>
              </a:rPr>
              <a:t> </a:t>
            </a:r>
            <a:r>
              <a:rPr lang="zh-CN" altLang="zh-CN" sz="1400" kern="100" dirty="0">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400" kern="100" dirty="0">
                <a:latin typeface="微软雅黑" panose="020B0503020204020204" pitchFamily="34" charset="-122"/>
                <a:ea typeface="微软雅黑" panose="020B0503020204020204" pitchFamily="34" charset="-122"/>
                <a:cs typeface="Times New Roman" panose="02020603050405020304" pitchFamily="18" charset="0"/>
              </a:rPr>
              <a:t>800/4000</a:t>
            </a:r>
            <a:r>
              <a:rPr lang="zh-CN" altLang="zh-CN" sz="1400" kern="100" dirty="0">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400" kern="100" dirty="0">
                <a:latin typeface="微软雅黑" panose="020B0503020204020204" pitchFamily="34" charset="-122"/>
                <a:ea typeface="微软雅黑" panose="020B0503020204020204" pitchFamily="34" charset="-122"/>
                <a:cs typeface="Times New Roman" panose="02020603050405020304" pitchFamily="18" charset="0"/>
              </a:rPr>
              <a:t>×6%+</a:t>
            </a:r>
            <a:r>
              <a:rPr lang="zh-CN" altLang="zh-CN" sz="1400" kern="100" dirty="0">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400" kern="100" dirty="0">
                <a:latin typeface="微软雅黑" panose="020B0503020204020204" pitchFamily="34" charset="-122"/>
                <a:ea typeface="微软雅黑" panose="020B0503020204020204" pitchFamily="34" charset="-122"/>
                <a:cs typeface="Times New Roman" panose="02020603050405020304" pitchFamily="18" charset="0"/>
              </a:rPr>
              <a:t>1000/4000</a:t>
            </a:r>
            <a:r>
              <a:rPr lang="zh-CN" altLang="zh-CN" sz="1400" kern="100" dirty="0">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400" kern="100" dirty="0">
                <a:latin typeface="微软雅黑" panose="020B0503020204020204" pitchFamily="34" charset="-122"/>
                <a:ea typeface="微软雅黑" panose="020B0503020204020204" pitchFamily="34" charset="-122"/>
                <a:cs typeface="Times New Roman" panose="02020603050405020304" pitchFamily="18" charset="0"/>
              </a:rPr>
              <a:t>×7%+</a:t>
            </a:r>
            <a:r>
              <a:rPr lang="zh-CN" altLang="zh-CN" sz="1400" kern="100" dirty="0">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400" kern="100" dirty="0">
                <a:latin typeface="微软雅黑" panose="020B0503020204020204" pitchFamily="34" charset="-122"/>
                <a:ea typeface="微软雅黑" panose="020B0503020204020204" pitchFamily="34" charset="-122"/>
                <a:cs typeface="Times New Roman" panose="02020603050405020304" pitchFamily="18" charset="0"/>
              </a:rPr>
              <a:t>700/4000</a:t>
            </a:r>
            <a:r>
              <a:rPr lang="zh-CN" altLang="zh-CN" sz="1400" kern="100" dirty="0">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400" kern="100" dirty="0">
                <a:latin typeface="微软雅黑" panose="020B0503020204020204" pitchFamily="34" charset="-122"/>
                <a:ea typeface="微软雅黑" panose="020B0503020204020204" pitchFamily="34" charset="-122"/>
                <a:cs typeface="Times New Roman" panose="02020603050405020304" pitchFamily="18" charset="0"/>
              </a:rPr>
              <a:t>×13%+</a:t>
            </a:r>
            <a:r>
              <a:rPr lang="zh-CN" altLang="zh-CN" sz="1400" kern="100" dirty="0">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400" kern="100" dirty="0">
                <a:latin typeface="微软雅黑" panose="020B0503020204020204" pitchFamily="34" charset="-122"/>
                <a:ea typeface="微软雅黑" panose="020B0503020204020204" pitchFamily="34" charset="-122"/>
                <a:cs typeface="Times New Roman" panose="02020603050405020304" pitchFamily="18" charset="0"/>
              </a:rPr>
              <a:t>1500/4000</a:t>
            </a:r>
            <a:r>
              <a:rPr lang="zh-CN" altLang="zh-CN" sz="1400" kern="100" dirty="0">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400" kern="100" dirty="0">
                <a:latin typeface="微软雅黑" panose="020B0503020204020204" pitchFamily="34" charset="-122"/>
                <a:ea typeface="微软雅黑" panose="020B0503020204020204" pitchFamily="34" charset="-122"/>
                <a:cs typeface="Times New Roman" panose="02020603050405020304" pitchFamily="18" charset="0"/>
              </a:rPr>
              <a:t>×15% </a:t>
            </a:r>
            <a:r>
              <a:rPr lang="zh-CN" altLang="zh-CN" sz="1400" kern="100" dirty="0">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400" kern="100" dirty="0">
                <a:latin typeface="微软雅黑" panose="020B0503020204020204" pitchFamily="34" charset="-122"/>
                <a:ea typeface="微软雅黑" panose="020B0503020204020204" pitchFamily="34" charset="-122"/>
                <a:cs typeface="Times New Roman" panose="02020603050405020304" pitchFamily="18" charset="0"/>
              </a:rPr>
              <a:t>10.85%                      </a:t>
            </a:r>
            <a:endParaRPr lang="zh-CN" altLang="zh-CN" sz="1400" kern="100" dirty="0">
              <a:latin typeface="微软雅黑" panose="020B0503020204020204" pitchFamily="34" charset="-122"/>
              <a:ea typeface="微软雅黑" panose="020B0503020204020204" pitchFamily="34" charset="-122"/>
              <a:cs typeface="Times New Roman" panose="02020603050405020304" pitchFamily="18" charset="0"/>
            </a:endParaRPr>
          </a:p>
          <a:p>
            <a:pPr indent="200025" algn="just">
              <a:lnSpc>
                <a:spcPct val="120000"/>
              </a:lnSpc>
              <a:spcBef>
                <a:spcPts val="0"/>
              </a:spcBef>
              <a:spcAft>
                <a:spcPts val="0"/>
              </a:spcAft>
            </a:pPr>
            <a:r>
              <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rPr>
              <a:t>方案乙的加权平均资本成本最低，故选择筹资组合方案乙作为最佳筹资方案。</a:t>
            </a:r>
          </a:p>
          <a:p>
            <a:pPr indent="200025" algn="just">
              <a:lnSpc>
                <a:spcPct val="120000"/>
              </a:lnSpc>
              <a:spcBef>
                <a:spcPts val="0"/>
              </a:spcBef>
              <a:spcAft>
                <a:spcPts val="0"/>
              </a:spcAft>
            </a:pPr>
            <a:r>
              <a:rPr lang="en-US" altLang="zh-CN" sz="1400" kern="100" dirty="0">
                <a:latin typeface="微软雅黑" panose="020B0503020204020204" pitchFamily="34" charset="-122"/>
                <a:ea typeface="微软雅黑" panose="020B0503020204020204" pitchFamily="34" charset="-122"/>
                <a:cs typeface="Times New Roman" panose="02020603050405020304" pitchFamily="18" charset="0"/>
              </a:rPr>
              <a:t> </a:t>
            </a:r>
            <a:endParaRPr lang="zh-CN" altLang="zh-CN" sz="1400" kern="100" dirty="0">
              <a:latin typeface="微软雅黑" panose="020B0503020204020204" pitchFamily="34" charset="-122"/>
              <a:ea typeface="微软雅黑" panose="020B0503020204020204" pitchFamily="34" charset="-122"/>
              <a:cs typeface="Times New Roman" panose="02020603050405020304" pitchFamily="18" charset="0"/>
            </a:endParaRPr>
          </a:p>
          <a:p>
            <a:pPr algn="just" eaLnBrk="1" hangingPunct="1">
              <a:lnSpc>
                <a:spcPct val="120000"/>
              </a:lnSpc>
              <a:spcBef>
                <a:spcPts val="0"/>
              </a:spcBef>
              <a:spcAft>
                <a:spcPts val="0"/>
              </a:spcAft>
            </a:pPr>
            <a:endParaRPr lang="zh-CN" altLang="en-US" sz="1400" b="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748476901"/>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a:xfrm>
            <a:off x="1908175" y="195263"/>
            <a:ext cx="6408738" cy="572691"/>
          </a:xfrm>
        </p:spPr>
        <p:txBody>
          <a:bodyPr/>
          <a:lstStyle/>
          <a:p>
            <a:pPr eaLnBrk="1" hangingPunct="1"/>
            <a:r>
              <a:rPr lang="zh-CN" altLang="en-US" sz="3200" dirty="0"/>
              <a:t>三</a:t>
            </a:r>
            <a:r>
              <a:rPr lang="zh-CN" altLang="en-US" sz="3200" dirty="0" smtClean="0"/>
              <a:t>、最佳资本</a:t>
            </a:r>
            <a:r>
              <a:rPr lang="zh-CN" altLang="en-US" sz="3200" dirty="0"/>
              <a:t>结构决策方法</a:t>
            </a:r>
          </a:p>
        </p:txBody>
      </p:sp>
      <p:sp>
        <p:nvSpPr>
          <p:cNvPr id="31747" name="Rectangle 3"/>
          <p:cNvSpPr>
            <a:spLocks noGrp="1" noChangeArrowheads="1"/>
          </p:cNvSpPr>
          <p:nvPr>
            <p:ph type="body" idx="1"/>
          </p:nvPr>
        </p:nvSpPr>
        <p:spPr>
          <a:xfrm>
            <a:off x="142950" y="870726"/>
            <a:ext cx="8496424" cy="810090"/>
          </a:xfrm>
        </p:spPr>
        <p:txBody>
          <a:bodyPr/>
          <a:lstStyle/>
          <a:p>
            <a:pPr algn="just" eaLnBrk="1" hangingPunct="1">
              <a:lnSpc>
                <a:spcPct val="100000"/>
              </a:lnSpc>
              <a:spcBef>
                <a:spcPts val="100"/>
              </a:spcBef>
              <a:spcAft>
                <a:spcPts val="100"/>
              </a:spcAft>
            </a:pPr>
            <a:r>
              <a:rPr lang="zh-CN" altLang="en-US" sz="2400" b="0" dirty="0" smtClean="0">
                <a:solidFill>
                  <a:srgbClr val="FF0000"/>
                </a:solidFill>
              </a:rPr>
              <a:t>现场演练题：</a:t>
            </a:r>
            <a:r>
              <a:rPr lang="zh-CN" altLang="en-US" sz="2400" b="0" dirty="0" smtClean="0"/>
              <a:t>渤海公司</a:t>
            </a:r>
            <a:r>
              <a:rPr lang="zh-CN" altLang="en-US" sz="2400" b="0" dirty="0"/>
              <a:t>有</a:t>
            </a:r>
            <a:r>
              <a:rPr lang="zh-CN" altLang="en-US" sz="2400" dirty="0"/>
              <a:t>三个筹资方案</a:t>
            </a:r>
            <a:r>
              <a:rPr lang="zh-CN" altLang="en-US" sz="2400" b="0" dirty="0"/>
              <a:t>备选，有关数据见下表：</a:t>
            </a:r>
          </a:p>
        </p:txBody>
      </p:sp>
      <p:graphicFrame>
        <p:nvGraphicFramePr>
          <p:cNvPr id="2" name="表格 1"/>
          <p:cNvGraphicFramePr>
            <a:graphicFrameLocks noGrp="1"/>
          </p:cNvGraphicFramePr>
          <p:nvPr>
            <p:extLst>
              <p:ext uri="{D42A27DB-BD31-4B8C-83A1-F6EECF244321}">
                <p14:modId xmlns:p14="http://schemas.microsoft.com/office/powerpoint/2010/main" val="2966096439"/>
              </p:ext>
            </p:extLst>
          </p:nvPr>
        </p:nvGraphicFramePr>
        <p:xfrm>
          <a:off x="153244" y="1419622"/>
          <a:ext cx="8784976" cy="3132350"/>
        </p:xfrm>
        <a:graphic>
          <a:graphicData uri="http://schemas.openxmlformats.org/drawingml/2006/table">
            <a:tbl>
              <a:tblPr firstRow="1" firstCol="1" bandRow="1">
                <a:tableStyleId>{5C22544A-7EE6-4342-B048-85BDC9FD1C3A}</a:tableStyleId>
              </a:tblPr>
              <a:tblGrid>
                <a:gridCol w="1280849">
                  <a:extLst>
                    <a:ext uri="{9D8B030D-6E8A-4147-A177-3AD203B41FA5}">
                      <a16:colId xmlns:a16="http://schemas.microsoft.com/office/drawing/2014/main" val="20000"/>
                    </a:ext>
                  </a:extLst>
                </a:gridCol>
                <a:gridCol w="876741">
                  <a:extLst>
                    <a:ext uri="{9D8B030D-6E8A-4147-A177-3AD203B41FA5}">
                      <a16:colId xmlns:a16="http://schemas.microsoft.com/office/drawing/2014/main" val="20001"/>
                    </a:ext>
                  </a:extLst>
                </a:gridCol>
                <a:gridCol w="876741">
                  <a:extLst>
                    <a:ext uri="{9D8B030D-6E8A-4147-A177-3AD203B41FA5}">
                      <a16:colId xmlns:a16="http://schemas.microsoft.com/office/drawing/2014/main" val="20002"/>
                    </a:ext>
                  </a:extLst>
                </a:gridCol>
                <a:gridCol w="822273">
                  <a:extLst>
                    <a:ext uri="{9D8B030D-6E8A-4147-A177-3AD203B41FA5}">
                      <a16:colId xmlns:a16="http://schemas.microsoft.com/office/drawing/2014/main" val="20003"/>
                    </a:ext>
                  </a:extLst>
                </a:gridCol>
                <a:gridCol w="809975">
                  <a:extLst>
                    <a:ext uri="{9D8B030D-6E8A-4147-A177-3AD203B41FA5}">
                      <a16:colId xmlns:a16="http://schemas.microsoft.com/office/drawing/2014/main" val="20004"/>
                    </a:ext>
                  </a:extLst>
                </a:gridCol>
                <a:gridCol w="954048">
                  <a:extLst>
                    <a:ext uri="{9D8B030D-6E8A-4147-A177-3AD203B41FA5}">
                      <a16:colId xmlns:a16="http://schemas.microsoft.com/office/drawing/2014/main" val="20005"/>
                    </a:ext>
                  </a:extLst>
                </a:gridCol>
                <a:gridCol w="954048">
                  <a:extLst>
                    <a:ext uri="{9D8B030D-6E8A-4147-A177-3AD203B41FA5}">
                      <a16:colId xmlns:a16="http://schemas.microsoft.com/office/drawing/2014/main" val="20006"/>
                    </a:ext>
                  </a:extLst>
                </a:gridCol>
                <a:gridCol w="809975">
                  <a:extLst>
                    <a:ext uri="{9D8B030D-6E8A-4147-A177-3AD203B41FA5}">
                      <a16:colId xmlns:a16="http://schemas.microsoft.com/office/drawing/2014/main" val="20007"/>
                    </a:ext>
                  </a:extLst>
                </a:gridCol>
                <a:gridCol w="712500">
                  <a:extLst>
                    <a:ext uri="{9D8B030D-6E8A-4147-A177-3AD203B41FA5}">
                      <a16:colId xmlns:a16="http://schemas.microsoft.com/office/drawing/2014/main" val="20008"/>
                    </a:ext>
                  </a:extLst>
                </a:gridCol>
                <a:gridCol w="687826">
                  <a:extLst>
                    <a:ext uri="{9D8B030D-6E8A-4147-A177-3AD203B41FA5}">
                      <a16:colId xmlns:a16="http://schemas.microsoft.com/office/drawing/2014/main" val="20009"/>
                    </a:ext>
                  </a:extLst>
                </a:gridCol>
              </a:tblGrid>
              <a:tr h="387078">
                <a:tc rowSpan="2">
                  <a:txBody>
                    <a:bodyPr/>
                    <a:lstStyle/>
                    <a:p>
                      <a:pPr algn="ctr">
                        <a:lnSpc>
                          <a:spcPts val="2000"/>
                        </a:lnSpc>
                        <a:spcAft>
                          <a:spcPts val="0"/>
                        </a:spcAft>
                      </a:pPr>
                      <a:r>
                        <a:rPr lang="zh-CN" sz="1600" b="1" kern="100" dirty="0">
                          <a:effectLst/>
                        </a:rPr>
                        <a:t>筹资</a:t>
                      </a:r>
                    </a:p>
                    <a:p>
                      <a:pPr algn="ctr">
                        <a:lnSpc>
                          <a:spcPts val="2000"/>
                        </a:lnSpc>
                        <a:spcAft>
                          <a:spcPts val="0"/>
                        </a:spcAft>
                      </a:pPr>
                      <a:r>
                        <a:rPr lang="zh-CN" sz="1600" b="1" kern="100" dirty="0">
                          <a:effectLst/>
                        </a:rPr>
                        <a:t>方式</a:t>
                      </a:r>
                      <a:endParaRPr lang="zh-CN" sz="1600" b="1" kern="100" dirty="0">
                        <a:effectLst/>
                        <a:latin typeface="等线"/>
                        <a:ea typeface="等线"/>
                        <a:cs typeface="Times New Roman"/>
                      </a:endParaRPr>
                    </a:p>
                  </a:txBody>
                  <a:tcPr marL="68580" marR="68580" marT="0" marB="0" anchor="ctr"/>
                </a:tc>
                <a:tc gridSpan="3">
                  <a:txBody>
                    <a:bodyPr/>
                    <a:lstStyle/>
                    <a:p>
                      <a:pPr algn="ctr">
                        <a:lnSpc>
                          <a:spcPts val="2000"/>
                        </a:lnSpc>
                        <a:spcAft>
                          <a:spcPts val="0"/>
                        </a:spcAft>
                      </a:pPr>
                      <a:r>
                        <a:rPr lang="zh-CN" sz="1600" b="1" kern="100">
                          <a:effectLst/>
                        </a:rPr>
                        <a:t>方案</a:t>
                      </a:r>
                      <a:r>
                        <a:rPr lang="en-US" sz="1600" b="1" kern="100">
                          <a:effectLst/>
                        </a:rPr>
                        <a:t>A</a:t>
                      </a:r>
                      <a:endParaRPr lang="zh-CN" sz="1600" b="1" kern="100">
                        <a:effectLst/>
                        <a:latin typeface="等线"/>
                        <a:ea typeface="等线"/>
                        <a:cs typeface="Times New Roman"/>
                      </a:endParaRPr>
                    </a:p>
                  </a:txBody>
                  <a:tcPr marL="68580" marR="68580" marT="0" marB="0" anchor="ctr"/>
                </a:tc>
                <a:tc hMerge="1">
                  <a:txBody>
                    <a:bodyPr/>
                    <a:lstStyle/>
                    <a:p>
                      <a:endParaRPr lang="zh-CN" altLang="en-US"/>
                    </a:p>
                  </a:txBody>
                  <a:tcPr/>
                </a:tc>
                <a:tc hMerge="1">
                  <a:txBody>
                    <a:bodyPr/>
                    <a:lstStyle/>
                    <a:p>
                      <a:endParaRPr lang="zh-CN" altLang="en-US"/>
                    </a:p>
                  </a:txBody>
                  <a:tcPr/>
                </a:tc>
                <a:tc gridSpan="3">
                  <a:txBody>
                    <a:bodyPr/>
                    <a:lstStyle/>
                    <a:p>
                      <a:pPr algn="ctr">
                        <a:lnSpc>
                          <a:spcPts val="2000"/>
                        </a:lnSpc>
                        <a:spcAft>
                          <a:spcPts val="0"/>
                        </a:spcAft>
                      </a:pPr>
                      <a:r>
                        <a:rPr lang="zh-CN" sz="1600" b="1" kern="100" dirty="0">
                          <a:effectLst/>
                        </a:rPr>
                        <a:t>方案</a:t>
                      </a:r>
                      <a:r>
                        <a:rPr lang="en-US" sz="1600" b="1" kern="100" dirty="0">
                          <a:effectLst/>
                        </a:rPr>
                        <a:t>B</a:t>
                      </a:r>
                      <a:endParaRPr lang="zh-CN" sz="1600" b="1" kern="100" dirty="0">
                        <a:effectLst/>
                        <a:latin typeface="等线"/>
                        <a:ea typeface="等线"/>
                        <a:cs typeface="Times New Roman"/>
                      </a:endParaRPr>
                    </a:p>
                  </a:txBody>
                  <a:tcPr marL="68580" marR="68580" marT="0" marB="0" anchor="ctr"/>
                </a:tc>
                <a:tc hMerge="1">
                  <a:txBody>
                    <a:bodyPr/>
                    <a:lstStyle/>
                    <a:p>
                      <a:endParaRPr lang="zh-CN" altLang="en-US"/>
                    </a:p>
                  </a:txBody>
                  <a:tcPr/>
                </a:tc>
                <a:tc hMerge="1">
                  <a:txBody>
                    <a:bodyPr/>
                    <a:lstStyle/>
                    <a:p>
                      <a:endParaRPr lang="zh-CN" altLang="en-US"/>
                    </a:p>
                  </a:txBody>
                  <a:tcPr/>
                </a:tc>
                <a:tc gridSpan="3">
                  <a:txBody>
                    <a:bodyPr/>
                    <a:lstStyle/>
                    <a:p>
                      <a:pPr algn="ctr">
                        <a:lnSpc>
                          <a:spcPts val="2000"/>
                        </a:lnSpc>
                        <a:spcAft>
                          <a:spcPts val="0"/>
                        </a:spcAft>
                      </a:pPr>
                      <a:r>
                        <a:rPr lang="zh-CN" sz="1600" b="1" kern="100">
                          <a:effectLst/>
                        </a:rPr>
                        <a:t>方案</a:t>
                      </a:r>
                      <a:r>
                        <a:rPr lang="en-US" sz="1600" b="1" kern="100">
                          <a:effectLst/>
                        </a:rPr>
                        <a:t>C</a:t>
                      </a:r>
                      <a:endParaRPr lang="zh-CN" sz="1600" b="1" kern="100">
                        <a:effectLst/>
                        <a:latin typeface="等线"/>
                        <a:ea typeface="等线"/>
                        <a:cs typeface="Times New Roman"/>
                      </a:endParaRPr>
                    </a:p>
                  </a:txBody>
                  <a:tcPr marL="68580" marR="68580" marT="0" marB="0" anchor="ct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00"/>
                  </a:ext>
                </a:extLst>
              </a:tr>
              <a:tr h="809882">
                <a:tc vMerge="1">
                  <a:txBody>
                    <a:bodyPr/>
                    <a:lstStyle/>
                    <a:p>
                      <a:endParaRPr lang="zh-CN" altLang="en-US"/>
                    </a:p>
                  </a:txBody>
                  <a:tcPr/>
                </a:tc>
                <a:tc>
                  <a:txBody>
                    <a:bodyPr/>
                    <a:lstStyle/>
                    <a:p>
                      <a:pPr algn="ctr">
                        <a:lnSpc>
                          <a:spcPts val="2000"/>
                        </a:lnSpc>
                        <a:spcAft>
                          <a:spcPts val="0"/>
                        </a:spcAft>
                      </a:pPr>
                      <a:r>
                        <a:rPr lang="zh-CN" sz="1600" b="1" kern="100" dirty="0">
                          <a:effectLst/>
                        </a:rPr>
                        <a:t>数额</a:t>
                      </a:r>
                      <a:endParaRPr lang="zh-CN" sz="1600" b="1" kern="100" dirty="0">
                        <a:effectLst/>
                        <a:latin typeface="等线"/>
                        <a:ea typeface="等线"/>
                        <a:cs typeface="Times New Roman"/>
                      </a:endParaRPr>
                    </a:p>
                  </a:txBody>
                  <a:tcPr marL="68580" marR="68580" marT="0" marB="0" anchor="ctr"/>
                </a:tc>
                <a:tc>
                  <a:txBody>
                    <a:bodyPr/>
                    <a:lstStyle/>
                    <a:p>
                      <a:pPr algn="ctr">
                        <a:lnSpc>
                          <a:spcPts val="2000"/>
                        </a:lnSpc>
                        <a:spcAft>
                          <a:spcPts val="0"/>
                        </a:spcAft>
                      </a:pPr>
                      <a:r>
                        <a:rPr lang="zh-CN" sz="1600" b="1" kern="100" dirty="0">
                          <a:effectLst/>
                        </a:rPr>
                        <a:t>比重</a:t>
                      </a:r>
                      <a:endParaRPr lang="zh-CN" sz="1600" b="1" kern="100" dirty="0">
                        <a:effectLst/>
                        <a:latin typeface="等线"/>
                        <a:ea typeface="等线"/>
                        <a:cs typeface="Times New Roman"/>
                      </a:endParaRPr>
                    </a:p>
                  </a:txBody>
                  <a:tcPr marL="68580" marR="68580" marT="0" marB="0" anchor="ctr"/>
                </a:tc>
                <a:tc>
                  <a:txBody>
                    <a:bodyPr/>
                    <a:lstStyle/>
                    <a:p>
                      <a:pPr algn="ctr">
                        <a:lnSpc>
                          <a:spcPts val="2000"/>
                        </a:lnSpc>
                        <a:spcAft>
                          <a:spcPts val="0"/>
                        </a:spcAft>
                      </a:pPr>
                      <a:r>
                        <a:rPr lang="zh-CN" sz="1600" b="1" kern="100" dirty="0">
                          <a:effectLst/>
                        </a:rPr>
                        <a:t>资本成本</a:t>
                      </a:r>
                      <a:endParaRPr lang="zh-CN" sz="1600" b="1" kern="100" dirty="0">
                        <a:effectLst/>
                        <a:latin typeface="等线"/>
                        <a:ea typeface="等线"/>
                        <a:cs typeface="Times New Roman"/>
                      </a:endParaRPr>
                    </a:p>
                  </a:txBody>
                  <a:tcPr marL="68580" marR="68580" marT="0" marB="0" anchor="ctr"/>
                </a:tc>
                <a:tc>
                  <a:txBody>
                    <a:bodyPr/>
                    <a:lstStyle/>
                    <a:p>
                      <a:pPr algn="ctr">
                        <a:lnSpc>
                          <a:spcPts val="2000"/>
                        </a:lnSpc>
                        <a:spcAft>
                          <a:spcPts val="0"/>
                        </a:spcAft>
                      </a:pPr>
                      <a:r>
                        <a:rPr lang="zh-CN" sz="1600" b="1" kern="100">
                          <a:effectLst/>
                        </a:rPr>
                        <a:t>数额</a:t>
                      </a:r>
                      <a:endParaRPr lang="zh-CN" sz="1600" b="1" kern="100">
                        <a:effectLst/>
                        <a:latin typeface="等线"/>
                        <a:ea typeface="等线"/>
                        <a:cs typeface="Times New Roman"/>
                      </a:endParaRPr>
                    </a:p>
                  </a:txBody>
                  <a:tcPr marL="68580" marR="68580" marT="0" marB="0" anchor="ctr"/>
                </a:tc>
                <a:tc>
                  <a:txBody>
                    <a:bodyPr/>
                    <a:lstStyle/>
                    <a:p>
                      <a:pPr algn="ctr">
                        <a:lnSpc>
                          <a:spcPts val="2000"/>
                        </a:lnSpc>
                        <a:spcAft>
                          <a:spcPts val="0"/>
                        </a:spcAft>
                      </a:pPr>
                      <a:r>
                        <a:rPr lang="zh-CN" sz="1600" b="1" kern="100">
                          <a:effectLst/>
                        </a:rPr>
                        <a:t>比重</a:t>
                      </a:r>
                      <a:endParaRPr lang="zh-CN" sz="1600" b="1" kern="100">
                        <a:effectLst/>
                        <a:latin typeface="等线"/>
                        <a:ea typeface="等线"/>
                        <a:cs typeface="Times New Roman"/>
                      </a:endParaRPr>
                    </a:p>
                  </a:txBody>
                  <a:tcPr marL="68580" marR="68580" marT="0" marB="0" anchor="ctr"/>
                </a:tc>
                <a:tc>
                  <a:txBody>
                    <a:bodyPr/>
                    <a:lstStyle/>
                    <a:p>
                      <a:pPr algn="ctr">
                        <a:lnSpc>
                          <a:spcPts val="2000"/>
                        </a:lnSpc>
                        <a:spcAft>
                          <a:spcPts val="0"/>
                        </a:spcAft>
                      </a:pPr>
                      <a:r>
                        <a:rPr lang="zh-CN" sz="1600" b="1" kern="100">
                          <a:effectLst/>
                        </a:rPr>
                        <a:t>资本成本</a:t>
                      </a:r>
                      <a:endParaRPr lang="zh-CN" sz="1600" b="1" kern="100">
                        <a:effectLst/>
                        <a:latin typeface="等线"/>
                        <a:ea typeface="等线"/>
                        <a:cs typeface="Times New Roman"/>
                      </a:endParaRPr>
                    </a:p>
                  </a:txBody>
                  <a:tcPr marL="68580" marR="68580" marT="0" marB="0" anchor="ctr"/>
                </a:tc>
                <a:tc>
                  <a:txBody>
                    <a:bodyPr/>
                    <a:lstStyle/>
                    <a:p>
                      <a:pPr algn="ctr">
                        <a:lnSpc>
                          <a:spcPts val="2000"/>
                        </a:lnSpc>
                        <a:spcAft>
                          <a:spcPts val="0"/>
                        </a:spcAft>
                      </a:pPr>
                      <a:r>
                        <a:rPr lang="zh-CN" sz="1600" b="1" kern="100">
                          <a:effectLst/>
                        </a:rPr>
                        <a:t>数额</a:t>
                      </a:r>
                      <a:endParaRPr lang="zh-CN" sz="1600" b="1" kern="100">
                        <a:effectLst/>
                        <a:latin typeface="等线"/>
                        <a:ea typeface="等线"/>
                        <a:cs typeface="Times New Roman"/>
                      </a:endParaRPr>
                    </a:p>
                  </a:txBody>
                  <a:tcPr marL="68580" marR="68580" marT="0" marB="0" anchor="ctr"/>
                </a:tc>
                <a:tc>
                  <a:txBody>
                    <a:bodyPr/>
                    <a:lstStyle/>
                    <a:p>
                      <a:pPr algn="ctr">
                        <a:lnSpc>
                          <a:spcPts val="2000"/>
                        </a:lnSpc>
                        <a:spcAft>
                          <a:spcPts val="0"/>
                        </a:spcAft>
                      </a:pPr>
                      <a:r>
                        <a:rPr lang="zh-CN" sz="1600" b="1" kern="100">
                          <a:effectLst/>
                        </a:rPr>
                        <a:t>比重</a:t>
                      </a:r>
                      <a:endParaRPr lang="zh-CN" sz="1600" b="1" kern="100">
                        <a:effectLst/>
                        <a:latin typeface="等线"/>
                        <a:ea typeface="等线"/>
                        <a:cs typeface="Times New Roman"/>
                      </a:endParaRPr>
                    </a:p>
                  </a:txBody>
                  <a:tcPr marL="68580" marR="68580" marT="0" marB="0" anchor="ctr"/>
                </a:tc>
                <a:tc>
                  <a:txBody>
                    <a:bodyPr/>
                    <a:lstStyle/>
                    <a:p>
                      <a:pPr algn="ctr">
                        <a:lnSpc>
                          <a:spcPts val="2000"/>
                        </a:lnSpc>
                        <a:spcAft>
                          <a:spcPts val="0"/>
                        </a:spcAft>
                      </a:pPr>
                      <a:r>
                        <a:rPr lang="zh-CN" sz="1600" b="1" kern="100">
                          <a:effectLst/>
                        </a:rPr>
                        <a:t>资本</a:t>
                      </a:r>
                    </a:p>
                    <a:p>
                      <a:pPr algn="ctr">
                        <a:lnSpc>
                          <a:spcPts val="2000"/>
                        </a:lnSpc>
                        <a:spcAft>
                          <a:spcPts val="0"/>
                        </a:spcAft>
                      </a:pPr>
                      <a:r>
                        <a:rPr lang="zh-CN" sz="1600" b="1" kern="100">
                          <a:effectLst/>
                        </a:rPr>
                        <a:t>成本</a:t>
                      </a:r>
                      <a:endParaRPr lang="zh-CN" sz="1600" b="1" kern="100">
                        <a:effectLst/>
                        <a:latin typeface="等线"/>
                        <a:ea typeface="等线"/>
                        <a:cs typeface="Times New Roman"/>
                      </a:endParaRPr>
                    </a:p>
                  </a:txBody>
                  <a:tcPr marL="68580" marR="68580" marT="0" marB="0" anchor="ctr"/>
                </a:tc>
                <a:extLst>
                  <a:ext uri="{0D108BD9-81ED-4DB2-BD59-A6C34878D82A}">
                    <a16:rowId xmlns:a16="http://schemas.microsoft.com/office/drawing/2014/main" val="10001"/>
                  </a:ext>
                </a:extLst>
              </a:tr>
              <a:tr h="387078">
                <a:tc>
                  <a:txBody>
                    <a:bodyPr/>
                    <a:lstStyle/>
                    <a:p>
                      <a:pPr algn="ctr">
                        <a:lnSpc>
                          <a:spcPts val="2000"/>
                        </a:lnSpc>
                        <a:spcAft>
                          <a:spcPts val="0"/>
                        </a:spcAft>
                      </a:pPr>
                      <a:r>
                        <a:rPr lang="zh-CN" sz="1600" b="1" kern="100">
                          <a:effectLst/>
                        </a:rPr>
                        <a:t>长期借款</a:t>
                      </a:r>
                      <a:endParaRPr lang="zh-CN" sz="1600" b="1" kern="100">
                        <a:effectLst/>
                        <a:latin typeface="等线"/>
                        <a:ea typeface="等线"/>
                        <a:cs typeface="Times New Roman"/>
                      </a:endParaRPr>
                    </a:p>
                  </a:txBody>
                  <a:tcPr marL="68580" marR="68580" marT="0" marB="0" anchor="ctr"/>
                </a:tc>
                <a:tc>
                  <a:txBody>
                    <a:bodyPr/>
                    <a:lstStyle/>
                    <a:p>
                      <a:pPr algn="ctr">
                        <a:lnSpc>
                          <a:spcPts val="2000"/>
                        </a:lnSpc>
                        <a:spcAft>
                          <a:spcPts val="0"/>
                        </a:spcAft>
                      </a:pPr>
                      <a:r>
                        <a:rPr lang="en-US" sz="1600" b="1" kern="100" dirty="0">
                          <a:effectLst/>
                        </a:rPr>
                        <a:t>60</a:t>
                      </a:r>
                      <a:endParaRPr lang="zh-CN" sz="1600" b="1" kern="100" dirty="0">
                        <a:effectLst/>
                        <a:latin typeface="等线"/>
                        <a:ea typeface="等线"/>
                        <a:cs typeface="Times New Roman"/>
                      </a:endParaRPr>
                    </a:p>
                  </a:txBody>
                  <a:tcPr marL="68580" marR="68580" marT="0" marB="0" anchor="ctr"/>
                </a:tc>
                <a:tc>
                  <a:txBody>
                    <a:bodyPr/>
                    <a:lstStyle/>
                    <a:p>
                      <a:pPr algn="ctr">
                        <a:lnSpc>
                          <a:spcPts val="2000"/>
                        </a:lnSpc>
                        <a:spcAft>
                          <a:spcPts val="0"/>
                        </a:spcAft>
                      </a:pPr>
                      <a:r>
                        <a:rPr lang="en-US" sz="1600" b="1" kern="100">
                          <a:effectLst/>
                        </a:rPr>
                        <a:t>6%</a:t>
                      </a:r>
                      <a:endParaRPr lang="zh-CN" sz="1600" b="1" kern="100">
                        <a:effectLst/>
                        <a:latin typeface="等线"/>
                        <a:ea typeface="等线"/>
                        <a:cs typeface="Times New Roman"/>
                      </a:endParaRPr>
                    </a:p>
                  </a:txBody>
                  <a:tcPr marL="68580" marR="68580" marT="0" marB="0" anchor="ctr"/>
                </a:tc>
                <a:tc>
                  <a:txBody>
                    <a:bodyPr/>
                    <a:lstStyle/>
                    <a:p>
                      <a:pPr algn="ctr">
                        <a:lnSpc>
                          <a:spcPts val="2000"/>
                        </a:lnSpc>
                        <a:spcAft>
                          <a:spcPts val="0"/>
                        </a:spcAft>
                      </a:pPr>
                      <a:r>
                        <a:rPr lang="en-US" sz="1600" b="1" kern="100">
                          <a:effectLst/>
                        </a:rPr>
                        <a:t>6%</a:t>
                      </a:r>
                      <a:endParaRPr lang="zh-CN" sz="1600" b="1" kern="100">
                        <a:effectLst/>
                        <a:latin typeface="等线"/>
                        <a:ea typeface="等线"/>
                        <a:cs typeface="Times New Roman"/>
                      </a:endParaRPr>
                    </a:p>
                  </a:txBody>
                  <a:tcPr marL="68580" marR="68580" marT="0" marB="0" anchor="ctr"/>
                </a:tc>
                <a:tc>
                  <a:txBody>
                    <a:bodyPr/>
                    <a:lstStyle/>
                    <a:p>
                      <a:pPr algn="ctr">
                        <a:lnSpc>
                          <a:spcPts val="2000"/>
                        </a:lnSpc>
                        <a:spcAft>
                          <a:spcPts val="0"/>
                        </a:spcAft>
                      </a:pPr>
                      <a:r>
                        <a:rPr lang="en-US" sz="1600" b="1" kern="100" dirty="0">
                          <a:effectLst/>
                        </a:rPr>
                        <a:t>120</a:t>
                      </a:r>
                      <a:endParaRPr lang="zh-CN" sz="1600" b="1" kern="100" dirty="0">
                        <a:effectLst/>
                        <a:latin typeface="等线"/>
                        <a:ea typeface="等线"/>
                        <a:cs typeface="Times New Roman"/>
                      </a:endParaRPr>
                    </a:p>
                  </a:txBody>
                  <a:tcPr marL="68580" marR="68580" marT="0" marB="0" anchor="ctr"/>
                </a:tc>
                <a:tc>
                  <a:txBody>
                    <a:bodyPr/>
                    <a:lstStyle/>
                    <a:p>
                      <a:pPr algn="ctr">
                        <a:lnSpc>
                          <a:spcPts val="2000"/>
                        </a:lnSpc>
                        <a:spcAft>
                          <a:spcPts val="0"/>
                        </a:spcAft>
                      </a:pPr>
                      <a:r>
                        <a:rPr lang="en-US" sz="1600" b="1" kern="100">
                          <a:effectLst/>
                        </a:rPr>
                        <a:t>12%</a:t>
                      </a:r>
                      <a:endParaRPr lang="zh-CN" sz="1600" b="1" kern="100">
                        <a:effectLst/>
                        <a:latin typeface="等线"/>
                        <a:ea typeface="等线"/>
                        <a:cs typeface="Times New Roman"/>
                      </a:endParaRPr>
                    </a:p>
                  </a:txBody>
                  <a:tcPr marL="68580" marR="68580" marT="0" marB="0" anchor="ctr"/>
                </a:tc>
                <a:tc>
                  <a:txBody>
                    <a:bodyPr/>
                    <a:lstStyle/>
                    <a:p>
                      <a:pPr algn="ctr">
                        <a:lnSpc>
                          <a:spcPts val="2000"/>
                        </a:lnSpc>
                        <a:spcAft>
                          <a:spcPts val="0"/>
                        </a:spcAft>
                      </a:pPr>
                      <a:r>
                        <a:rPr lang="en-US" sz="1600" b="1" kern="100">
                          <a:effectLst/>
                        </a:rPr>
                        <a:t>6.5%</a:t>
                      </a:r>
                      <a:endParaRPr lang="zh-CN" sz="1600" b="1" kern="100">
                        <a:effectLst/>
                        <a:latin typeface="等线"/>
                        <a:ea typeface="等线"/>
                        <a:cs typeface="Times New Roman"/>
                      </a:endParaRPr>
                    </a:p>
                  </a:txBody>
                  <a:tcPr marL="68580" marR="68580" marT="0" marB="0" anchor="ctr"/>
                </a:tc>
                <a:tc>
                  <a:txBody>
                    <a:bodyPr/>
                    <a:lstStyle/>
                    <a:p>
                      <a:pPr algn="ctr">
                        <a:lnSpc>
                          <a:spcPts val="2000"/>
                        </a:lnSpc>
                        <a:spcAft>
                          <a:spcPts val="0"/>
                        </a:spcAft>
                      </a:pPr>
                      <a:r>
                        <a:rPr lang="en-US" sz="1600" b="1" kern="100">
                          <a:effectLst/>
                        </a:rPr>
                        <a:t>180</a:t>
                      </a:r>
                      <a:endParaRPr lang="zh-CN" sz="1600" b="1" kern="100">
                        <a:effectLst/>
                        <a:latin typeface="等线"/>
                        <a:ea typeface="等线"/>
                        <a:cs typeface="Times New Roman"/>
                      </a:endParaRPr>
                    </a:p>
                  </a:txBody>
                  <a:tcPr marL="68580" marR="68580" marT="0" marB="0" anchor="ctr"/>
                </a:tc>
                <a:tc>
                  <a:txBody>
                    <a:bodyPr/>
                    <a:lstStyle/>
                    <a:p>
                      <a:pPr algn="ctr">
                        <a:lnSpc>
                          <a:spcPts val="2000"/>
                        </a:lnSpc>
                        <a:spcAft>
                          <a:spcPts val="0"/>
                        </a:spcAft>
                      </a:pPr>
                      <a:r>
                        <a:rPr lang="en-US" sz="1600" b="1" kern="100">
                          <a:effectLst/>
                        </a:rPr>
                        <a:t>18%</a:t>
                      </a:r>
                      <a:endParaRPr lang="zh-CN" sz="1600" b="1" kern="100">
                        <a:effectLst/>
                        <a:latin typeface="等线"/>
                        <a:ea typeface="等线"/>
                        <a:cs typeface="Times New Roman"/>
                      </a:endParaRPr>
                    </a:p>
                  </a:txBody>
                  <a:tcPr marL="68580" marR="68580" marT="0" marB="0" anchor="ctr"/>
                </a:tc>
                <a:tc>
                  <a:txBody>
                    <a:bodyPr/>
                    <a:lstStyle/>
                    <a:p>
                      <a:pPr algn="ctr">
                        <a:lnSpc>
                          <a:spcPts val="2000"/>
                        </a:lnSpc>
                        <a:spcAft>
                          <a:spcPts val="0"/>
                        </a:spcAft>
                      </a:pPr>
                      <a:r>
                        <a:rPr lang="en-US" sz="1600" b="1" kern="100">
                          <a:effectLst/>
                        </a:rPr>
                        <a:t>7%</a:t>
                      </a:r>
                      <a:endParaRPr lang="zh-CN" sz="1600" b="1" kern="100">
                        <a:effectLst/>
                        <a:latin typeface="等线"/>
                        <a:ea typeface="等线"/>
                        <a:cs typeface="Times New Roman"/>
                      </a:endParaRPr>
                    </a:p>
                  </a:txBody>
                  <a:tcPr marL="68580" marR="68580" marT="0" marB="0" anchor="ctr"/>
                </a:tc>
                <a:extLst>
                  <a:ext uri="{0D108BD9-81ED-4DB2-BD59-A6C34878D82A}">
                    <a16:rowId xmlns:a16="http://schemas.microsoft.com/office/drawing/2014/main" val="10002"/>
                  </a:ext>
                </a:extLst>
              </a:tr>
              <a:tr h="387078">
                <a:tc>
                  <a:txBody>
                    <a:bodyPr/>
                    <a:lstStyle/>
                    <a:p>
                      <a:pPr algn="ctr">
                        <a:lnSpc>
                          <a:spcPts val="2000"/>
                        </a:lnSpc>
                        <a:spcAft>
                          <a:spcPts val="0"/>
                        </a:spcAft>
                      </a:pPr>
                      <a:r>
                        <a:rPr lang="zh-CN" sz="1600" b="1" kern="100">
                          <a:effectLst/>
                        </a:rPr>
                        <a:t>公司债券</a:t>
                      </a:r>
                      <a:endParaRPr lang="zh-CN" sz="1600" b="1" kern="100">
                        <a:effectLst/>
                        <a:latin typeface="等线"/>
                        <a:ea typeface="等线"/>
                        <a:cs typeface="Times New Roman"/>
                      </a:endParaRPr>
                    </a:p>
                  </a:txBody>
                  <a:tcPr marL="68580" marR="68580" marT="0" marB="0" anchor="ctr"/>
                </a:tc>
                <a:tc>
                  <a:txBody>
                    <a:bodyPr/>
                    <a:lstStyle/>
                    <a:p>
                      <a:pPr algn="ctr">
                        <a:lnSpc>
                          <a:spcPts val="2000"/>
                        </a:lnSpc>
                        <a:spcAft>
                          <a:spcPts val="0"/>
                        </a:spcAft>
                      </a:pPr>
                      <a:r>
                        <a:rPr lang="en-US" sz="1600" b="1" kern="100">
                          <a:effectLst/>
                        </a:rPr>
                        <a:t>240</a:t>
                      </a:r>
                      <a:endParaRPr lang="zh-CN" sz="1600" b="1" kern="100">
                        <a:effectLst/>
                        <a:latin typeface="等线"/>
                        <a:ea typeface="等线"/>
                        <a:cs typeface="Times New Roman"/>
                      </a:endParaRPr>
                    </a:p>
                  </a:txBody>
                  <a:tcPr marL="68580" marR="68580" marT="0" marB="0" anchor="ctr"/>
                </a:tc>
                <a:tc>
                  <a:txBody>
                    <a:bodyPr/>
                    <a:lstStyle/>
                    <a:p>
                      <a:pPr algn="ctr">
                        <a:lnSpc>
                          <a:spcPts val="2000"/>
                        </a:lnSpc>
                        <a:spcAft>
                          <a:spcPts val="0"/>
                        </a:spcAft>
                      </a:pPr>
                      <a:r>
                        <a:rPr lang="en-US" sz="1600" b="1" kern="100">
                          <a:effectLst/>
                        </a:rPr>
                        <a:t>24%</a:t>
                      </a:r>
                      <a:endParaRPr lang="zh-CN" sz="1600" b="1" kern="100">
                        <a:effectLst/>
                        <a:latin typeface="等线"/>
                        <a:ea typeface="等线"/>
                        <a:cs typeface="Times New Roman"/>
                      </a:endParaRPr>
                    </a:p>
                  </a:txBody>
                  <a:tcPr marL="68580" marR="68580" marT="0" marB="0" anchor="ctr"/>
                </a:tc>
                <a:tc>
                  <a:txBody>
                    <a:bodyPr/>
                    <a:lstStyle/>
                    <a:p>
                      <a:pPr algn="ctr">
                        <a:lnSpc>
                          <a:spcPts val="2000"/>
                        </a:lnSpc>
                        <a:spcAft>
                          <a:spcPts val="0"/>
                        </a:spcAft>
                      </a:pPr>
                      <a:r>
                        <a:rPr lang="en-US" sz="1600" b="1" kern="100" dirty="0">
                          <a:effectLst/>
                        </a:rPr>
                        <a:t>9%</a:t>
                      </a:r>
                      <a:endParaRPr lang="zh-CN" sz="1600" b="1" kern="100" dirty="0">
                        <a:effectLst/>
                        <a:latin typeface="等线"/>
                        <a:ea typeface="等线"/>
                        <a:cs typeface="Times New Roman"/>
                      </a:endParaRPr>
                    </a:p>
                  </a:txBody>
                  <a:tcPr marL="68580" marR="68580" marT="0" marB="0" anchor="ctr"/>
                </a:tc>
                <a:tc>
                  <a:txBody>
                    <a:bodyPr/>
                    <a:lstStyle/>
                    <a:p>
                      <a:pPr algn="ctr">
                        <a:lnSpc>
                          <a:spcPts val="2000"/>
                        </a:lnSpc>
                        <a:spcAft>
                          <a:spcPts val="0"/>
                        </a:spcAft>
                      </a:pPr>
                      <a:r>
                        <a:rPr lang="en-US" sz="1600" b="1" kern="100">
                          <a:effectLst/>
                        </a:rPr>
                        <a:t>180</a:t>
                      </a:r>
                      <a:endParaRPr lang="zh-CN" sz="1600" b="1" kern="100">
                        <a:effectLst/>
                        <a:latin typeface="等线"/>
                        <a:ea typeface="等线"/>
                        <a:cs typeface="Times New Roman"/>
                      </a:endParaRPr>
                    </a:p>
                  </a:txBody>
                  <a:tcPr marL="68580" marR="68580" marT="0" marB="0" anchor="ctr"/>
                </a:tc>
                <a:tc>
                  <a:txBody>
                    <a:bodyPr/>
                    <a:lstStyle/>
                    <a:p>
                      <a:pPr algn="ctr">
                        <a:lnSpc>
                          <a:spcPts val="2000"/>
                        </a:lnSpc>
                        <a:spcAft>
                          <a:spcPts val="0"/>
                        </a:spcAft>
                      </a:pPr>
                      <a:r>
                        <a:rPr lang="en-US" sz="1600" b="1" kern="100">
                          <a:effectLst/>
                        </a:rPr>
                        <a:t>18%</a:t>
                      </a:r>
                      <a:endParaRPr lang="zh-CN" sz="1600" b="1" kern="100">
                        <a:effectLst/>
                        <a:latin typeface="等线"/>
                        <a:ea typeface="等线"/>
                        <a:cs typeface="Times New Roman"/>
                      </a:endParaRPr>
                    </a:p>
                  </a:txBody>
                  <a:tcPr marL="68580" marR="68580" marT="0" marB="0" anchor="ctr"/>
                </a:tc>
                <a:tc>
                  <a:txBody>
                    <a:bodyPr/>
                    <a:lstStyle/>
                    <a:p>
                      <a:pPr algn="ctr">
                        <a:lnSpc>
                          <a:spcPts val="2000"/>
                        </a:lnSpc>
                        <a:spcAft>
                          <a:spcPts val="0"/>
                        </a:spcAft>
                      </a:pPr>
                      <a:r>
                        <a:rPr lang="en-US" sz="1600" b="1" kern="100">
                          <a:effectLst/>
                        </a:rPr>
                        <a:t>8%</a:t>
                      </a:r>
                      <a:endParaRPr lang="zh-CN" sz="1600" b="1" kern="100">
                        <a:effectLst/>
                        <a:latin typeface="等线"/>
                        <a:ea typeface="等线"/>
                        <a:cs typeface="Times New Roman"/>
                      </a:endParaRPr>
                    </a:p>
                  </a:txBody>
                  <a:tcPr marL="68580" marR="68580" marT="0" marB="0" anchor="ctr"/>
                </a:tc>
                <a:tc>
                  <a:txBody>
                    <a:bodyPr/>
                    <a:lstStyle/>
                    <a:p>
                      <a:pPr algn="ctr">
                        <a:lnSpc>
                          <a:spcPts val="2000"/>
                        </a:lnSpc>
                        <a:spcAft>
                          <a:spcPts val="0"/>
                        </a:spcAft>
                      </a:pPr>
                      <a:r>
                        <a:rPr lang="en-US" sz="1600" b="1" kern="100">
                          <a:effectLst/>
                        </a:rPr>
                        <a:t>220</a:t>
                      </a:r>
                      <a:endParaRPr lang="zh-CN" sz="1600" b="1" kern="100">
                        <a:effectLst/>
                        <a:latin typeface="等线"/>
                        <a:ea typeface="等线"/>
                        <a:cs typeface="Times New Roman"/>
                      </a:endParaRPr>
                    </a:p>
                  </a:txBody>
                  <a:tcPr marL="68580" marR="68580" marT="0" marB="0" anchor="ctr"/>
                </a:tc>
                <a:tc>
                  <a:txBody>
                    <a:bodyPr/>
                    <a:lstStyle/>
                    <a:p>
                      <a:pPr algn="ctr">
                        <a:lnSpc>
                          <a:spcPts val="2000"/>
                        </a:lnSpc>
                        <a:spcAft>
                          <a:spcPts val="0"/>
                        </a:spcAft>
                      </a:pPr>
                      <a:r>
                        <a:rPr lang="en-US" sz="1600" b="1" kern="100">
                          <a:effectLst/>
                        </a:rPr>
                        <a:t>22%</a:t>
                      </a:r>
                      <a:endParaRPr lang="zh-CN" sz="1600" b="1" kern="100">
                        <a:effectLst/>
                        <a:latin typeface="等线"/>
                        <a:ea typeface="等线"/>
                        <a:cs typeface="Times New Roman"/>
                      </a:endParaRPr>
                    </a:p>
                  </a:txBody>
                  <a:tcPr marL="68580" marR="68580" marT="0" marB="0" anchor="ctr"/>
                </a:tc>
                <a:tc>
                  <a:txBody>
                    <a:bodyPr/>
                    <a:lstStyle/>
                    <a:p>
                      <a:pPr algn="ctr">
                        <a:lnSpc>
                          <a:spcPts val="2000"/>
                        </a:lnSpc>
                        <a:spcAft>
                          <a:spcPts val="0"/>
                        </a:spcAft>
                      </a:pPr>
                      <a:r>
                        <a:rPr lang="en-US" sz="1600" b="1" kern="100">
                          <a:effectLst/>
                        </a:rPr>
                        <a:t>9%</a:t>
                      </a:r>
                      <a:endParaRPr lang="zh-CN" sz="1600" b="1" kern="100">
                        <a:effectLst/>
                        <a:latin typeface="等线"/>
                        <a:ea typeface="等线"/>
                        <a:cs typeface="Times New Roman"/>
                      </a:endParaRPr>
                    </a:p>
                  </a:txBody>
                  <a:tcPr marL="68580" marR="68580" marT="0" marB="0" anchor="ctr"/>
                </a:tc>
                <a:extLst>
                  <a:ext uri="{0D108BD9-81ED-4DB2-BD59-A6C34878D82A}">
                    <a16:rowId xmlns:a16="http://schemas.microsoft.com/office/drawing/2014/main" val="10003"/>
                  </a:ext>
                </a:extLst>
              </a:tr>
              <a:tr h="387078">
                <a:tc>
                  <a:txBody>
                    <a:bodyPr/>
                    <a:lstStyle/>
                    <a:p>
                      <a:pPr algn="ctr">
                        <a:lnSpc>
                          <a:spcPts val="2000"/>
                        </a:lnSpc>
                        <a:spcAft>
                          <a:spcPts val="0"/>
                        </a:spcAft>
                      </a:pPr>
                      <a:r>
                        <a:rPr lang="zh-CN" sz="1600" b="1" kern="100">
                          <a:effectLst/>
                        </a:rPr>
                        <a:t>优先股</a:t>
                      </a:r>
                      <a:endParaRPr lang="zh-CN" sz="1600" b="1" kern="100">
                        <a:effectLst/>
                        <a:latin typeface="等线"/>
                        <a:ea typeface="等线"/>
                        <a:cs typeface="Times New Roman"/>
                      </a:endParaRPr>
                    </a:p>
                  </a:txBody>
                  <a:tcPr marL="68580" marR="68580" marT="0" marB="0" anchor="ctr"/>
                </a:tc>
                <a:tc>
                  <a:txBody>
                    <a:bodyPr/>
                    <a:lstStyle/>
                    <a:p>
                      <a:pPr algn="ctr">
                        <a:lnSpc>
                          <a:spcPts val="2000"/>
                        </a:lnSpc>
                        <a:spcAft>
                          <a:spcPts val="0"/>
                        </a:spcAft>
                      </a:pPr>
                      <a:r>
                        <a:rPr lang="en-US" sz="1600" b="1" kern="100">
                          <a:effectLst/>
                        </a:rPr>
                        <a:t>100</a:t>
                      </a:r>
                      <a:endParaRPr lang="zh-CN" sz="1600" b="1" kern="100">
                        <a:effectLst/>
                        <a:latin typeface="等线"/>
                        <a:ea typeface="等线"/>
                        <a:cs typeface="Times New Roman"/>
                      </a:endParaRPr>
                    </a:p>
                  </a:txBody>
                  <a:tcPr marL="68580" marR="68580" marT="0" marB="0" anchor="ctr"/>
                </a:tc>
                <a:tc>
                  <a:txBody>
                    <a:bodyPr/>
                    <a:lstStyle/>
                    <a:p>
                      <a:pPr algn="ctr">
                        <a:lnSpc>
                          <a:spcPts val="2000"/>
                        </a:lnSpc>
                        <a:spcAft>
                          <a:spcPts val="0"/>
                        </a:spcAft>
                      </a:pPr>
                      <a:r>
                        <a:rPr lang="en-US" sz="1600" b="1" kern="100">
                          <a:effectLst/>
                        </a:rPr>
                        <a:t>10%</a:t>
                      </a:r>
                      <a:endParaRPr lang="zh-CN" sz="1600" b="1" kern="100">
                        <a:effectLst/>
                        <a:latin typeface="等线"/>
                        <a:ea typeface="等线"/>
                        <a:cs typeface="Times New Roman"/>
                      </a:endParaRPr>
                    </a:p>
                  </a:txBody>
                  <a:tcPr marL="68580" marR="68580" marT="0" marB="0" anchor="ctr"/>
                </a:tc>
                <a:tc>
                  <a:txBody>
                    <a:bodyPr/>
                    <a:lstStyle/>
                    <a:p>
                      <a:pPr algn="ctr">
                        <a:lnSpc>
                          <a:spcPts val="2000"/>
                        </a:lnSpc>
                        <a:spcAft>
                          <a:spcPts val="0"/>
                        </a:spcAft>
                      </a:pPr>
                      <a:r>
                        <a:rPr lang="en-US" sz="1600" b="1" kern="100">
                          <a:effectLst/>
                        </a:rPr>
                        <a:t>13%</a:t>
                      </a:r>
                      <a:endParaRPr lang="zh-CN" sz="1600" b="1" kern="100">
                        <a:effectLst/>
                        <a:latin typeface="等线"/>
                        <a:ea typeface="等线"/>
                        <a:cs typeface="Times New Roman"/>
                      </a:endParaRPr>
                    </a:p>
                  </a:txBody>
                  <a:tcPr marL="68580" marR="68580" marT="0" marB="0" anchor="ctr"/>
                </a:tc>
                <a:tc>
                  <a:txBody>
                    <a:bodyPr/>
                    <a:lstStyle/>
                    <a:p>
                      <a:pPr algn="ctr">
                        <a:lnSpc>
                          <a:spcPts val="2000"/>
                        </a:lnSpc>
                        <a:spcAft>
                          <a:spcPts val="0"/>
                        </a:spcAft>
                      </a:pPr>
                      <a:r>
                        <a:rPr lang="en-US" sz="1600" b="1" kern="100">
                          <a:effectLst/>
                        </a:rPr>
                        <a:t>200</a:t>
                      </a:r>
                      <a:endParaRPr lang="zh-CN" sz="1600" b="1" kern="100">
                        <a:effectLst/>
                        <a:latin typeface="等线"/>
                        <a:ea typeface="等线"/>
                        <a:cs typeface="Times New Roman"/>
                      </a:endParaRPr>
                    </a:p>
                  </a:txBody>
                  <a:tcPr marL="68580" marR="68580" marT="0" marB="0" anchor="ctr"/>
                </a:tc>
                <a:tc>
                  <a:txBody>
                    <a:bodyPr/>
                    <a:lstStyle/>
                    <a:p>
                      <a:pPr algn="ctr">
                        <a:lnSpc>
                          <a:spcPts val="2000"/>
                        </a:lnSpc>
                        <a:spcAft>
                          <a:spcPts val="0"/>
                        </a:spcAft>
                      </a:pPr>
                      <a:r>
                        <a:rPr lang="en-US" sz="1600" b="1" kern="100">
                          <a:effectLst/>
                        </a:rPr>
                        <a:t>20%</a:t>
                      </a:r>
                      <a:endParaRPr lang="zh-CN" sz="1600" b="1" kern="100">
                        <a:effectLst/>
                        <a:latin typeface="等线"/>
                        <a:ea typeface="等线"/>
                        <a:cs typeface="Times New Roman"/>
                      </a:endParaRPr>
                    </a:p>
                  </a:txBody>
                  <a:tcPr marL="68580" marR="68580" marT="0" marB="0" anchor="ctr"/>
                </a:tc>
                <a:tc>
                  <a:txBody>
                    <a:bodyPr/>
                    <a:lstStyle/>
                    <a:p>
                      <a:pPr algn="ctr">
                        <a:lnSpc>
                          <a:spcPts val="2000"/>
                        </a:lnSpc>
                        <a:spcAft>
                          <a:spcPts val="0"/>
                        </a:spcAft>
                      </a:pPr>
                      <a:r>
                        <a:rPr lang="en-US" sz="1600" b="1" kern="100">
                          <a:effectLst/>
                        </a:rPr>
                        <a:t>13%</a:t>
                      </a:r>
                      <a:endParaRPr lang="zh-CN" sz="1600" b="1" kern="100">
                        <a:effectLst/>
                        <a:latin typeface="等线"/>
                        <a:ea typeface="等线"/>
                        <a:cs typeface="Times New Roman"/>
                      </a:endParaRPr>
                    </a:p>
                  </a:txBody>
                  <a:tcPr marL="68580" marR="68580" marT="0" marB="0" anchor="ctr"/>
                </a:tc>
                <a:tc>
                  <a:txBody>
                    <a:bodyPr/>
                    <a:lstStyle/>
                    <a:p>
                      <a:pPr algn="ctr">
                        <a:lnSpc>
                          <a:spcPts val="2000"/>
                        </a:lnSpc>
                        <a:spcAft>
                          <a:spcPts val="0"/>
                        </a:spcAft>
                      </a:pPr>
                      <a:r>
                        <a:rPr lang="en-US" sz="1600" b="1" kern="100" dirty="0">
                          <a:effectLst/>
                        </a:rPr>
                        <a:t>100</a:t>
                      </a:r>
                      <a:endParaRPr lang="zh-CN" sz="1600" b="1" kern="100" dirty="0">
                        <a:effectLst/>
                        <a:latin typeface="等线"/>
                        <a:ea typeface="等线"/>
                        <a:cs typeface="Times New Roman"/>
                      </a:endParaRPr>
                    </a:p>
                  </a:txBody>
                  <a:tcPr marL="68580" marR="68580" marT="0" marB="0" anchor="ctr"/>
                </a:tc>
                <a:tc>
                  <a:txBody>
                    <a:bodyPr/>
                    <a:lstStyle/>
                    <a:p>
                      <a:pPr algn="ctr">
                        <a:lnSpc>
                          <a:spcPts val="2000"/>
                        </a:lnSpc>
                        <a:spcAft>
                          <a:spcPts val="0"/>
                        </a:spcAft>
                      </a:pPr>
                      <a:r>
                        <a:rPr lang="en-US" sz="1600" b="1" kern="100">
                          <a:effectLst/>
                        </a:rPr>
                        <a:t>10%</a:t>
                      </a:r>
                      <a:endParaRPr lang="zh-CN" sz="1600" b="1" kern="100">
                        <a:effectLst/>
                        <a:latin typeface="等线"/>
                        <a:ea typeface="等线"/>
                        <a:cs typeface="Times New Roman"/>
                      </a:endParaRPr>
                    </a:p>
                  </a:txBody>
                  <a:tcPr marL="68580" marR="68580" marT="0" marB="0" anchor="ctr"/>
                </a:tc>
                <a:tc>
                  <a:txBody>
                    <a:bodyPr/>
                    <a:lstStyle/>
                    <a:p>
                      <a:pPr algn="ctr">
                        <a:lnSpc>
                          <a:spcPts val="2000"/>
                        </a:lnSpc>
                        <a:spcAft>
                          <a:spcPts val="0"/>
                        </a:spcAft>
                      </a:pPr>
                      <a:r>
                        <a:rPr lang="en-US" sz="1600" b="1" kern="100">
                          <a:effectLst/>
                        </a:rPr>
                        <a:t>13%</a:t>
                      </a:r>
                      <a:endParaRPr lang="zh-CN" sz="1600" b="1" kern="100">
                        <a:effectLst/>
                        <a:latin typeface="等线"/>
                        <a:ea typeface="等线"/>
                        <a:cs typeface="Times New Roman"/>
                      </a:endParaRPr>
                    </a:p>
                  </a:txBody>
                  <a:tcPr marL="68580" marR="68580" marT="0" marB="0" anchor="ctr"/>
                </a:tc>
                <a:extLst>
                  <a:ext uri="{0D108BD9-81ED-4DB2-BD59-A6C34878D82A}">
                    <a16:rowId xmlns:a16="http://schemas.microsoft.com/office/drawing/2014/main" val="10004"/>
                  </a:ext>
                </a:extLst>
              </a:tr>
              <a:tr h="387078">
                <a:tc>
                  <a:txBody>
                    <a:bodyPr/>
                    <a:lstStyle/>
                    <a:p>
                      <a:pPr algn="ctr">
                        <a:lnSpc>
                          <a:spcPts val="2000"/>
                        </a:lnSpc>
                        <a:spcAft>
                          <a:spcPts val="0"/>
                        </a:spcAft>
                      </a:pPr>
                      <a:r>
                        <a:rPr lang="zh-CN" sz="1600" b="1" kern="100">
                          <a:effectLst/>
                        </a:rPr>
                        <a:t>普通股</a:t>
                      </a:r>
                      <a:endParaRPr lang="zh-CN" sz="1600" b="1" kern="100">
                        <a:effectLst/>
                        <a:latin typeface="等线"/>
                        <a:ea typeface="等线"/>
                        <a:cs typeface="Times New Roman"/>
                      </a:endParaRPr>
                    </a:p>
                  </a:txBody>
                  <a:tcPr marL="68580" marR="68580" marT="0" marB="0" anchor="ctr"/>
                </a:tc>
                <a:tc>
                  <a:txBody>
                    <a:bodyPr/>
                    <a:lstStyle/>
                    <a:p>
                      <a:pPr algn="ctr">
                        <a:lnSpc>
                          <a:spcPts val="2000"/>
                        </a:lnSpc>
                        <a:spcAft>
                          <a:spcPts val="0"/>
                        </a:spcAft>
                      </a:pPr>
                      <a:r>
                        <a:rPr lang="en-US" sz="1600" b="1" kern="100">
                          <a:effectLst/>
                        </a:rPr>
                        <a:t>600</a:t>
                      </a:r>
                      <a:endParaRPr lang="zh-CN" sz="1600" b="1" kern="100">
                        <a:effectLst/>
                        <a:latin typeface="等线"/>
                        <a:ea typeface="等线"/>
                        <a:cs typeface="Times New Roman"/>
                      </a:endParaRPr>
                    </a:p>
                  </a:txBody>
                  <a:tcPr marL="68580" marR="68580" marT="0" marB="0" anchor="ctr"/>
                </a:tc>
                <a:tc>
                  <a:txBody>
                    <a:bodyPr/>
                    <a:lstStyle/>
                    <a:p>
                      <a:pPr algn="ctr">
                        <a:lnSpc>
                          <a:spcPts val="2000"/>
                        </a:lnSpc>
                        <a:spcAft>
                          <a:spcPts val="0"/>
                        </a:spcAft>
                      </a:pPr>
                      <a:r>
                        <a:rPr lang="en-US" sz="1600" b="1" kern="100">
                          <a:effectLst/>
                        </a:rPr>
                        <a:t>60%</a:t>
                      </a:r>
                      <a:endParaRPr lang="zh-CN" sz="1600" b="1" kern="100">
                        <a:effectLst/>
                        <a:latin typeface="等线"/>
                        <a:ea typeface="等线"/>
                        <a:cs typeface="Times New Roman"/>
                      </a:endParaRPr>
                    </a:p>
                  </a:txBody>
                  <a:tcPr marL="68580" marR="68580" marT="0" marB="0" anchor="ctr"/>
                </a:tc>
                <a:tc>
                  <a:txBody>
                    <a:bodyPr/>
                    <a:lstStyle/>
                    <a:p>
                      <a:pPr algn="ctr">
                        <a:lnSpc>
                          <a:spcPts val="2000"/>
                        </a:lnSpc>
                        <a:spcAft>
                          <a:spcPts val="0"/>
                        </a:spcAft>
                      </a:pPr>
                      <a:r>
                        <a:rPr lang="en-US" sz="1600" b="1" kern="100">
                          <a:effectLst/>
                        </a:rPr>
                        <a:t>16%</a:t>
                      </a:r>
                      <a:endParaRPr lang="zh-CN" sz="1600" b="1" kern="100">
                        <a:effectLst/>
                        <a:latin typeface="等线"/>
                        <a:ea typeface="等线"/>
                        <a:cs typeface="Times New Roman"/>
                      </a:endParaRPr>
                    </a:p>
                  </a:txBody>
                  <a:tcPr marL="68580" marR="68580" marT="0" marB="0" anchor="ctr"/>
                </a:tc>
                <a:tc>
                  <a:txBody>
                    <a:bodyPr/>
                    <a:lstStyle/>
                    <a:p>
                      <a:pPr algn="ctr">
                        <a:lnSpc>
                          <a:spcPts val="2000"/>
                        </a:lnSpc>
                        <a:spcAft>
                          <a:spcPts val="0"/>
                        </a:spcAft>
                      </a:pPr>
                      <a:r>
                        <a:rPr lang="en-US" sz="1600" b="1" kern="100">
                          <a:effectLst/>
                        </a:rPr>
                        <a:t>500</a:t>
                      </a:r>
                      <a:endParaRPr lang="zh-CN" sz="1600" b="1" kern="100">
                        <a:effectLst/>
                        <a:latin typeface="等线"/>
                        <a:ea typeface="等线"/>
                        <a:cs typeface="Times New Roman"/>
                      </a:endParaRPr>
                    </a:p>
                  </a:txBody>
                  <a:tcPr marL="68580" marR="68580" marT="0" marB="0" anchor="ctr"/>
                </a:tc>
                <a:tc>
                  <a:txBody>
                    <a:bodyPr/>
                    <a:lstStyle/>
                    <a:p>
                      <a:pPr algn="ctr">
                        <a:lnSpc>
                          <a:spcPts val="2000"/>
                        </a:lnSpc>
                        <a:spcAft>
                          <a:spcPts val="0"/>
                        </a:spcAft>
                      </a:pPr>
                      <a:r>
                        <a:rPr lang="en-US" sz="1600" b="1" kern="100">
                          <a:effectLst/>
                        </a:rPr>
                        <a:t>50%</a:t>
                      </a:r>
                      <a:endParaRPr lang="zh-CN" sz="1600" b="1" kern="100">
                        <a:effectLst/>
                        <a:latin typeface="等线"/>
                        <a:ea typeface="等线"/>
                        <a:cs typeface="Times New Roman"/>
                      </a:endParaRPr>
                    </a:p>
                  </a:txBody>
                  <a:tcPr marL="68580" marR="68580" marT="0" marB="0" anchor="ctr"/>
                </a:tc>
                <a:tc>
                  <a:txBody>
                    <a:bodyPr/>
                    <a:lstStyle/>
                    <a:p>
                      <a:pPr algn="ctr">
                        <a:lnSpc>
                          <a:spcPts val="2000"/>
                        </a:lnSpc>
                        <a:spcAft>
                          <a:spcPts val="0"/>
                        </a:spcAft>
                      </a:pPr>
                      <a:r>
                        <a:rPr lang="en-US" sz="1600" b="1" kern="100">
                          <a:effectLst/>
                        </a:rPr>
                        <a:t>15%</a:t>
                      </a:r>
                      <a:endParaRPr lang="zh-CN" sz="1600" b="1" kern="100">
                        <a:effectLst/>
                        <a:latin typeface="等线"/>
                        <a:ea typeface="等线"/>
                        <a:cs typeface="Times New Roman"/>
                      </a:endParaRPr>
                    </a:p>
                  </a:txBody>
                  <a:tcPr marL="68580" marR="68580" marT="0" marB="0" anchor="ctr"/>
                </a:tc>
                <a:tc>
                  <a:txBody>
                    <a:bodyPr/>
                    <a:lstStyle/>
                    <a:p>
                      <a:pPr algn="ctr">
                        <a:lnSpc>
                          <a:spcPts val="2000"/>
                        </a:lnSpc>
                        <a:spcAft>
                          <a:spcPts val="0"/>
                        </a:spcAft>
                      </a:pPr>
                      <a:r>
                        <a:rPr lang="en-US" sz="1600" b="1" kern="100" dirty="0">
                          <a:effectLst/>
                        </a:rPr>
                        <a:t>500</a:t>
                      </a:r>
                      <a:endParaRPr lang="zh-CN" sz="1600" b="1" kern="100" dirty="0">
                        <a:effectLst/>
                        <a:latin typeface="等线"/>
                        <a:ea typeface="等线"/>
                        <a:cs typeface="Times New Roman"/>
                      </a:endParaRPr>
                    </a:p>
                  </a:txBody>
                  <a:tcPr marL="68580" marR="68580" marT="0" marB="0" anchor="ctr"/>
                </a:tc>
                <a:tc>
                  <a:txBody>
                    <a:bodyPr/>
                    <a:lstStyle/>
                    <a:p>
                      <a:pPr algn="ctr">
                        <a:lnSpc>
                          <a:spcPts val="2000"/>
                        </a:lnSpc>
                        <a:spcAft>
                          <a:spcPts val="0"/>
                        </a:spcAft>
                      </a:pPr>
                      <a:r>
                        <a:rPr lang="en-US" sz="1600" b="1" kern="100">
                          <a:effectLst/>
                        </a:rPr>
                        <a:t>50%</a:t>
                      </a:r>
                      <a:endParaRPr lang="zh-CN" sz="1600" b="1" kern="100">
                        <a:effectLst/>
                        <a:latin typeface="等线"/>
                        <a:ea typeface="等线"/>
                        <a:cs typeface="Times New Roman"/>
                      </a:endParaRPr>
                    </a:p>
                  </a:txBody>
                  <a:tcPr marL="68580" marR="68580" marT="0" marB="0" anchor="ctr"/>
                </a:tc>
                <a:tc>
                  <a:txBody>
                    <a:bodyPr/>
                    <a:lstStyle/>
                    <a:p>
                      <a:pPr algn="ctr">
                        <a:lnSpc>
                          <a:spcPts val="2000"/>
                        </a:lnSpc>
                        <a:spcAft>
                          <a:spcPts val="0"/>
                        </a:spcAft>
                      </a:pPr>
                      <a:r>
                        <a:rPr lang="en-US" sz="1600" b="1" kern="100">
                          <a:effectLst/>
                        </a:rPr>
                        <a:t>15%</a:t>
                      </a:r>
                      <a:endParaRPr lang="zh-CN" sz="1600" b="1" kern="100">
                        <a:effectLst/>
                        <a:latin typeface="等线"/>
                        <a:ea typeface="等线"/>
                        <a:cs typeface="Times New Roman"/>
                      </a:endParaRPr>
                    </a:p>
                  </a:txBody>
                  <a:tcPr marL="68580" marR="68580" marT="0" marB="0" anchor="ctr"/>
                </a:tc>
                <a:extLst>
                  <a:ext uri="{0D108BD9-81ED-4DB2-BD59-A6C34878D82A}">
                    <a16:rowId xmlns:a16="http://schemas.microsoft.com/office/drawing/2014/main" val="10005"/>
                  </a:ext>
                </a:extLst>
              </a:tr>
              <a:tr h="387078">
                <a:tc>
                  <a:txBody>
                    <a:bodyPr/>
                    <a:lstStyle/>
                    <a:p>
                      <a:pPr algn="ctr">
                        <a:lnSpc>
                          <a:spcPts val="2000"/>
                        </a:lnSpc>
                        <a:spcAft>
                          <a:spcPts val="0"/>
                        </a:spcAft>
                      </a:pPr>
                      <a:r>
                        <a:rPr lang="zh-CN" sz="1600" b="1" kern="100">
                          <a:effectLst/>
                        </a:rPr>
                        <a:t>合计</a:t>
                      </a:r>
                      <a:endParaRPr lang="zh-CN" sz="1600" b="1" kern="100">
                        <a:effectLst/>
                        <a:latin typeface="等线"/>
                        <a:ea typeface="等线"/>
                        <a:cs typeface="Times New Roman"/>
                      </a:endParaRPr>
                    </a:p>
                  </a:txBody>
                  <a:tcPr marL="68580" marR="68580" marT="0" marB="0" anchor="ctr"/>
                </a:tc>
                <a:tc>
                  <a:txBody>
                    <a:bodyPr/>
                    <a:lstStyle/>
                    <a:p>
                      <a:pPr algn="ctr">
                        <a:lnSpc>
                          <a:spcPts val="2000"/>
                        </a:lnSpc>
                        <a:spcAft>
                          <a:spcPts val="0"/>
                        </a:spcAft>
                      </a:pPr>
                      <a:r>
                        <a:rPr lang="en-US" sz="1600" b="1" kern="100">
                          <a:effectLst/>
                        </a:rPr>
                        <a:t>1000</a:t>
                      </a:r>
                      <a:endParaRPr lang="zh-CN" sz="1600" b="1" kern="100">
                        <a:effectLst/>
                        <a:latin typeface="等线"/>
                        <a:ea typeface="等线"/>
                        <a:cs typeface="Times New Roman"/>
                      </a:endParaRPr>
                    </a:p>
                  </a:txBody>
                  <a:tcPr marL="68580" marR="68580" marT="0" marB="0" anchor="ctr"/>
                </a:tc>
                <a:tc>
                  <a:txBody>
                    <a:bodyPr/>
                    <a:lstStyle/>
                    <a:p>
                      <a:pPr algn="ctr">
                        <a:lnSpc>
                          <a:spcPts val="2000"/>
                        </a:lnSpc>
                        <a:spcAft>
                          <a:spcPts val="0"/>
                        </a:spcAft>
                      </a:pPr>
                      <a:r>
                        <a:rPr lang="en-US" sz="1600" b="1" kern="100">
                          <a:effectLst/>
                        </a:rPr>
                        <a:t>100%</a:t>
                      </a:r>
                      <a:endParaRPr lang="zh-CN" sz="1600" b="1" kern="100">
                        <a:effectLst/>
                        <a:latin typeface="等线"/>
                        <a:ea typeface="等线"/>
                        <a:cs typeface="Times New Roman"/>
                      </a:endParaRPr>
                    </a:p>
                  </a:txBody>
                  <a:tcPr marL="68580" marR="68580" marT="0" marB="0" anchor="ctr"/>
                </a:tc>
                <a:tc>
                  <a:txBody>
                    <a:bodyPr/>
                    <a:lstStyle/>
                    <a:p>
                      <a:pPr algn="ctr">
                        <a:lnSpc>
                          <a:spcPts val="2000"/>
                        </a:lnSpc>
                        <a:spcAft>
                          <a:spcPts val="0"/>
                        </a:spcAft>
                      </a:pPr>
                      <a:r>
                        <a:rPr lang="en-US" sz="1600" b="1" kern="100">
                          <a:effectLst/>
                        </a:rPr>
                        <a:t>-</a:t>
                      </a:r>
                      <a:endParaRPr lang="zh-CN" sz="1600" b="1" kern="100">
                        <a:effectLst/>
                        <a:latin typeface="等线"/>
                        <a:ea typeface="等线"/>
                        <a:cs typeface="Times New Roman"/>
                      </a:endParaRPr>
                    </a:p>
                  </a:txBody>
                  <a:tcPr marL="68580" marR="68580" marT="0" marB="0" anchor="ctr"/>
                </a:tc>
                <a:tc>
                  <a:txBody>
                    <a:bodyPr/>
                    <a:lstStyle/>
                    <a:p>
                      <a:pPr algn="ctr">
                        <a:lnSpc>
                          <a:spcPts val="2000"/>
                        </a:lnSpc>
                        <a:spcAft>
                          <a:spcPts val="0"/>
                        </a:spcAft>
                      </a:pPr>
                      <a:r>
                        <a:rPr lang="en-US" sz="1600" b="1" kern="100">
                          <a:effectLst/>
                        </a:rPr>
                        <a:t>1000</a:t>
                      </a:r>
                      <a:endParaRPr lang="zh-CN" sz="1600" b="1" kern="100">
                        <a:effectLst/>
                        <a:latin typeface="等线"/>
                        <a:ea typeface="等线"/>
                        <a:cs typeface="Times New Roman"/>
                      </a:endParaRPr>
                    </a:p>
                  </a:txBody>
                  <a:tcPr marL="68580" marR="68580" marT="0" marB="0" anchor="ctr"/>
                </a:tc>
                <a:tc>
                  <a:txBody>
                    <a:bodyPr/>
                    <a:lstStyle/>
                    <a:p>
                      <a:pPr algn="ctr">
                        <a:lnSpc>
                          <a:spcPts val="2000"/>
                        </a:lnSpc>
                        <a:spcAft>
                          <a:spcPts val="0"/>
                        </a:spcAft>
                      </a:pPr>
                      <a:r>
                        <a:rPr lang="en-US" sz="1600" b="1" kern="100">
                          <a:effectLst/>
                        </a:rPr>
                        <a:t>100%</a:t>
                      </a:r>
                      <a:endParaRPr lang="zh-CN" sz="1600" b="1" kern="100">
                        <a:effectLst/>
                        <a:latin typeface="等线"/>
                        <a:ea typeface="等线"/>
                        <a:cs typeface="Times New Roman"/>
                      </a:endParaRPr>
                    </a:p>
                  </a:txBody>
                  <a:tcPr marL="68580" marR="68580" marT="0" marB="0" anchor="ctr"/>
                </a:tc>
                <a:tc>
                  <a:txBody>
                    <a:bodyPr/>
                    <a:lstStyle/>
                    <a:p>
                      <a:pPr algn="ctr">
                        <a:lnSpc>
                          <a:spcPts val="2000"/>
                        </a:lnSpc>
                        <a:spcAft>
                          <a:spcPts val="0"/>
                        </a:spcAft>
                      </a:pPr>
                      <a:r>
                        <a:rPr lang="en-US" sz="1600" b="1" kern="100">
                          <a:effectLst/>
                        </a:rPr>
                        <a:t>-</a:t>
                      </a:r>
                      <a:endParaRPr lang="zh-CN" sz="1600" b="1" kern="100">
                        <a:effectLst/>
                        <a:latin typeface="等线"/>
                        <a:ea typeface="等线"/>
                        <a:cs typeface="Times New Roman"/>
                      </a:endParaRPr>
                    </a:p>
                  </a:txBody>
                  <a:tcPr marL="68580" marR="68580" marT="0" marB="0" anchor="ctr"/>
                </a:tc>
                <a:tc>
                  <a:txBody>
                    <a:bodyPr/>
                    <a:lstStyle/>
                    <a:p>
                      <a:pPr algn="ctr">
                        <a:lnSpc>
                          <a:spcPts val="2000"/>
                        </a:lnSpc>
                        <a:spcAft>
                          <a:spcPts val="0"/>
                        </a:spcAft>
                      </a:pPr>
                      <a:r>
                        <a:rPr lang="en-US" sz="1600" b="1" kern="100">
                          <a:effectLst/>
                        </a:rPr>
                        <a:t>1000</a:t>
                      </a:r>
                      <a:endParaRPr lang="zh-CN" sz="1600" b="1" kern="100">
                        <a:effectLst/>
                        <a:latin typeface="等线"/>
                        <a:ea typeface="等线"/>
                        <a:cs typeface="Times New Roman"/>
                      </a:endParaRPr>
                    </a:p>
                  </a:txBody>
                  <a:tcPr marL="68580" marR="68580" marT="0" marB="0" anchor="ctr"/>
                </a:tc>
                <a:tc>
                  <a:txBody>
                    <a:bodyPr/>
                    <a:lstStyle/>
                    <a:p>
                      <a:pPr algn="ctr">
                        <a:lnSpc>
                          <a:spcPts val="2000"/>
                        </a:lnSpc>
                        <a:spcAft>
                          <a:spcPts val="0"/>
                        </a:spcAft>
                      </a:pPr>
                      <a:r>
                        <a:rPr lang="en-US" sz="1600" b="1" kern="100">
                          <a:effectLst/>
                        </a:rPr>
                        <a:t>100%</a:t>
                      </a:r>
                      <a:endParaRPr lang="zh-CN" sz="1600" b="1" kern="100">
                        <a:effectLst/>
                        <a:latin typeface="等线"/>
                        <a:ea typeface="等线"/>
                        <a:cs typeface="Times New Roman"/>
                      </a:endParaRPr>
                    </a:p>
                  </a:txBody>
                  <a:tcPr marL="68580" marR="68580" marT="0" marB="0" anchor="ctr"/>
                </a:tc>
                <a:tc>
                  <a:txBody>
                    <a:bodyPr/>
                    <a:lstStyle/>
                    <a:p>
                      <a:pPr algn="ctr">
                        <a:lnSpc>
                          <a:spcPts val="2000"/>
                        </a:lnSpc>
                        <a:spcAft>
                          <a:spcPts val="0"/>
                        </a:spcAft>
                      </a:pPr>
                      <a:r>
                        <a:rPr lang="en-US" sz="1600" b="1" kern="100" dirty="0">
                          <a:effectLst/>
                        </a:rPr>
                        <a:t>-</a:t>
                      </a:r>
                      <a:endParaRPr lang="zh-CN" sz="1600" b="1" kern="100" dirty="0">
                        <a:effectLst/>
                        <a:latin typeface="等线"/>
                        <a:ea typeface="等线"/>
                        <a:cs typeface="Times New Roman"/>
                      </a:endParaRPr>
                    </a:p>
                  </a:txBody>
                  <a:tcPr marL="68580" marR="68580" marT="0" marB="0" anchor="ct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2411150087"/>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a:xfrm>
            <a:off x="1908175" y="195263"/>
            <a:ext cx="6408738" cy="572691"/>
          </a:xfrm>
        </p:spPr>
        <p:txBody>
          <a:bodyPr/>
          <a:lstStyle/>
          <a:p>
            <a:pPr eaLnBrk="1" hangingPunct="1"/>
            <a:r>
              <a:rPr lang="zh-CN" altLang="en-US" sz="3200" dirty="0"/>
              <a:t>三</a:t>
            </a:r>
            <a:r>
              <a:rPr lang="zh-CN" altLang="en-US" sz="3200" dirty="0" smtClean="0"/>
              <a:t>、</a:t>
            </a:r>
            <a:r>
              <a:rPr lang="zh-CN" altLang="en-US" sz="3200" dirty="0"/>
              <a:t>资本结构决策方法</a:t>
            </a:r>
          </a:p>
        </p:txBody>
      </p:sp>
      <mc:AlternateContent xmlns:mc="http://schemas.openxmlformats.org/markup-compatibility/2006" xmlns:a14="http://schemas.microsoft.com/office/drawing/2010/main">
        <mc:Choice Requires="a14">
          <p:sp>
            <p:nvSpPr>
              <p:cNvPr id="31747" name="Rectangle 3"/>
              <p:cNvSpPr>
                <a:spLocks noGrp="1" noChangeArrowheads="1"/>
              </p:cNvSpPr>
              <p:nvPr>
                <p:ph type="body" idx="1"/>
              </p:nvPr>
            </p:nvSpPr>
            <p:spPr>
              <a:xfrm>
                <a:off x="251520" y="1275606"/>
                <a:ext cx="8496944" cy="3240360"/>
              </a:xfrm>
            </p:spPr>
            <p:txBody>
              <a:bodyPr/>
              <a:lstStyle/>
              <a:p>
                <a:pPr algn="just"/>
                <a:r>
                  <a:rPr lang="zh-CN" altLang="zh-CN" sz="1800" dirty="0">
                    <a:latin typeface="黑体" pitchFamily="49" charset="-122"/>
                    <a:ea typeface="黑体" pitchFamily="49" charset="-122"/>
                  </a:rPr>
                  <a:t>首先，分别计算三个方案的</a:t>
                </a:r>
                <a:r>
                  <a:rPr lang="zh-CN" altLang="zh-CN" sz="2000" dirty="0">
                    <a:solidFill>
                      <a:srgbClr val="FF0000"/>
                    </a:solidFill>
                    <a:latin typeface="黑体" pitchFamily="49" charset="-122"/>
                    <a:ea typeface="黑体" pitchFamily="49" charset="-122"/>
                  </a:rPr>
                  <a:t>综合资本成本</a:t>
                </a:r>
                <a14:m>
                  <m:oMath xmlns:m="http://schemas.openxmlformats.org/officeDocument/2006/math">
                    <m:sSub>
                      <m:sSubPr>
                        <m:ctrlPr>
                          <a:rPr lang="zh-CN" altLang="zh-CN" sz="2000" i="1">
                            <a:solidFill>
                              <a:srgbClr val="FF0000"/>
                            </a:solidFill>
                            <a:latin typeface="Cambria Math" panose="02040503050406030204" pitchFamily="18" charset="0"/>
                          </a:rPr>
                        </m:ctrlPr>
                      </m:sSubPr>
                      <m:e>
                        <m:r>
                          <a:rPr lang="en-US" altLang="zh-CN" sz="2000" b="1" i="1">
                            <a:solidFill>
                              <a:srgbClr val="FF0000"/>
                            </a:solidFill>
                            <a:latin typeface="Cambria Math"/>
                          </a:rPr>
                          <m:t>𝑲</m:t>
                        </m:r>
                      </m:e>
                      <m:sub>
                        <m:r>
                          <a:rPr lang="en-US" altLang="zh-CN" sz="2000" b="1" i="1">
                            <a:solidFill>
                              <a:srgbClr val="FF0000"/>
                            </a:solidFill>
                            <a:latin typeface="Cambria Math"/>
                          </a:rPr>
                          <m:t>𝑾</m:t>
                        </m:r>
                      </m:sub>
                    </m:sSub>
                  </m:oMath>
                </a14:m>
                <a:endParaRPr lang="zh-CN" altLang="zh-CN" sz="2000" dirty="0">
                  <a:latin typeface="黑体" pitchFamily="49" charset="-122"/>
                  <a:ea typeface="黑体" pitchFamily="49" charset="-122"/>
                </a:endParaRPr>
              </a:p>
              <a:p>
                <a:pPr algn="just"/>
                <a:r>
                  <a:rPr lang="en-US" altLang="zh-CN" sz="1800" dirty="0">
                    <a:latin typeface="黑体" pitchFamily="49" charset="-122"/>
                    <a:ea typeface="黑体" pitchFamily="49" charset="-122"/>
                  </a:rPr>
                  <a:t>A</a:t>
                </a:r>
                <a:r>
                  <a:rPr lang="zh-CN" altLang="zh-CN" sz="1800" dirty="0">
                    <a:latin typeface="黑体" pitchFamily="49" charset="-122"/>
                    <a:ea typeface="黑体" pitchFamily="49" charset="-122"/>
                  </a:rPr>
                  <a:t>方案：</a:t>
                </a:r>
                <a14:m>
                  <m:oMath xmlns:m="http://schemas.openxmlformats.org/officeDocument/2006/math">
                    <m:sSub>
                      <m:sSubPr>
                        <m:ctrlPr>
                          <a:rPr lang="zh-CN" altLang="zh-CN" sz="1800" i="1">
                            <a:latin typeface="Cambria Math" panose="02040503050406030204" pitchFamily="18" charset="0"/>
                          </a:rPr>
                        </m:ctrlPr>
                      </m:sSubPr>
                      <m:e>
                        <m:r>
                          <a:rPr lang="en-US" altLang="zh-CN" sz="1800" b="1" i="1">
                            <a:latin typeface="Cambria Math"/>
                          </a:rPr>
                          <m:t>𝑲</m:t>
                        </m:r>
                      </m:e>
                      <m:sub>
                        <m:r>
                          <a:rPr lang="en-US" altLang="zh-CN" sz="1800" b="1" i="1">
                            <a:latin typeface="Cambria Math"/>
                          </a:rPr>
                          <m:t>𝑾</m:t>
                        </m:r>
                      </m:sub>
                    </m:sSub>
                    <m:r>
                      <a:rPr lang="en-US" altLang="zh-CN" sz="1800" b="1" i="1">
                        <a:latin typeface="Cambria Math"/>
                      </a:rPr>
                      <m:t>=</m:t>
                    </m:r>
                    <m:r>
                      <a:rPr lang="en-US" altLang="zh-CN" sz="1800" b="1" i="1">
                        <a:latin typeface="Cambria Math"/>
                      </a:rPr>
                      <m:t>𝟔</m:t>
                    </m:r>
                    <m:r>
                      <a:rPr lang="en-US" altLang="zh-CN" sz="1800" b="1" i="1">
                        <a:latin typeface="Cambria Math"/>
                      </a:rPr>
                      <m:t>%×</m:t>
                    </m:r>
                    <m:r>
                      <a:rPr lang="en-US" altLang="zh-CN" sz="1800" b="1" i="1">
                        <a:latin typeface="Cambria Math"/>
                      </a:rPr>
                      <m:t>𝟔</m:t>
                    </m:r>
                    <m:r>
                      <a:rPr lang="en-US" altLang="zh-CN" sz="1800" b="1" i="1">
                        <a:latin typeface="Cambria Math"/>
                      </a:rPr>
                      <m:t>%+</m:t>
                    </m:r>
                    <m:r>
                      <a:rPr lang="en-US" altLang="zh-CN" sz="1800" b="1" i="1">
                        <a:latin typeface="Cambria Math"/>
                      </a:rPr>
                      <m:t>𝟐𝟒</m:t>
                    </m:r>
                    <m:r>
                      <a:rPr lang="en-US" altLang="zh-CN" sz="1800" b="1" i="1">
                        <a:latin typeface="Cambria Math"/>
                      </a:rPr>
                      <m:t>%×</m:t>
                    </m:r>
                    <m:r>
                      <a:rPr lang="en-US" altLang="zh-CN" sz="1800" b="1" i="1">
                        <a:latin typeface="Cambria Math"/>
                      </a:rPr>
                      <m:t>𝟗</m:t>
                    </m:r>
                    <m:r>
                      <a:rPr lang="en-US" altLang="zh-CN" sz="1800" b="1" i="1">
                        <a:latin typeface="Cambria Math"/>
                      </a:rPr>
                      <m:t>%+</m:t>
                    </m:r>
                    <m:r>
                      <a:rPr lang="en-US" altLang="zh-CN" sz="1800" b="1" i="1">
                        <a:latin typeface="Cambria Math"/>
                      </a:rPr>
                      <m:t>𝟏𝟎</m:t>
                    </m:r>
                    <m:r>
                      <a:rPr lang="en-US" altLang="zh-CN" sz="1800" b="1" i="1">
                        <a:latin typeface="Cambria Math"/>
                      </a:rPr>
                      <m:t>%×</m:t>
                    </m:r>
                    <m:r>
                      <a:rPr lang="en-US" altLang="zh-CN" sz="1800" b="1" i="1">
                        <a:latin typeface="Cambria Math"/>
                      </a:rPr>
                      <m:t>𝟏𝟑</m:t>
                    </m:r>
                    <m:r>
                      <a:rPr lang="en-US" altLang="zh-CN" sz="1800" b="1" i="1">
                        <a:latin typeface="Cambria Math"/>
                      </a:rPr>
                      <m:t>%+</m:t>
                    </m:r>
                    <m:r>
                      <a:rPr lang="en-US" altLang="zh-CN" sz="1800" b="1" i="1">
                        <a:latin typeface="Cambria Math"/>
                      </a:rPr>
                      <m:t>𝟔𝟎</m:t>
                    </m:r>
                    <m:r>
                      <a:rPr lang="en-US" altLang="zh-CN" sz="1800" b="1" i="1">
                        <a:latin typeface="Cambria Math"/>
                      </a:rPr>
                      <m:t>%×</m:t>
                    </m:r>
                    <m:r>
                      <a:rPr lang="en-US" altLang="zh-CN" sz="1800" b="1" i="1">
                        <a:latin typeface="Cambria Math"/>
                      </a:rPr>
                      <m:t>𝟏𝟔</m:t>
                    </m:r>
                    <m:r>
                      <a:rPr lang="en-US" altLang="zh-CN" sz="1800" b="1" i="1">
                        <a:latin typeface="Cambria Math"/>
                      </a:rPr>
                      <m:t>%=</m:t>
                    </m:r>
                    <m:r>
                      <a:rPr lang="en-US" altLang="zh-CN" sz="1800" b="1" i="1">
                        <a:latin typeface="Cambria Math"/>
                      </a:rPr>
                      <m:t>𝟏𝟑</m:t>
                    </m:r>
                    <m:r>
                      <a:rPr lang="en-US" altLang="zh-CN" sz="1800" b="1" i="1">
                        <a:latin typeface="Cambria Math"/>
                      </a:rPr>
                      <m:t>.</m:t>
                    </m:r>
                    <m:r>
                      <a:rPr lang="en-US" altLang="zh-CN" sz="1800" b="1" i="1">
                        <a:latin typeface="Cambria Math"/>
                      </a:rPr>
                      <m:t>𝟒𝟐</m:t>
                    </m:r>
                    <m:r>
                      <a:rPr lang="en-US" altLang="zh-CN" sz="1800" b="1" i="1">
                        <a:latin typeface="Cambria Math"/>
                      </a:rPr>
                      <m:t>%</m:t>
                    </m:r>
                  </m:oMath>
                </a14:m>
                <a:endParaRPr lang="zh-CN" altLang="zh-CN" sz="1800" dirty="0">
                  <a:latin typeface="黑体" pitchFamily="49" charset="-122"/>
                  <a:ea typeface="黑体" pitchFamily="49" charset="-122"/>
                </a:endParaRPr>
              </a:p>
              <a:p>
                <a:pPr algn="just"/>
                <a:r>
                  <a:rPr lang="en-US" altLang="zh-CN" sz="1800" dirty="0">
                    <a:latin typeface="黑体" pitchFamily="49" charset="-122"/>
                    <a:ea typeface="黑体" pitchFamily="49" charset="-122"/>
                  </a:rPr>
                  <a:t>B</a:t>
                </a:r>
                <a:r>
                  <a:rPr lang="zh-CN" altLang="zh-CN" sz="1800" dirty="0">
                    <a:latin typeface="黑体" pitchFamily="49" charset="-122"/>
                    <a:ea typeface="黑体" pitchFamily="49" charset="-122"/>
                  </a:rPr>
                  <a:t>方案：</a:t>
                </a:r>
                <a14:m>
                  <m:oMath xmlns:m="http://schemas.openxmlformats.org/officeDocument/2006/math">
                    <m:sSub>
                      <m:sSubPr>
                        <m:ctrlPr>
                          <a:rPr lang="zh-CN" altLang="zh-CN" sz="1800" i="1">
                            <a:latin typeface="Cambria Math" panose="02040503050406030204" pitchFamily="18" charset="0"/>
                          </a:rPr>
                        </m:ctrlPr>
                      </m:sSubPr>
                      <m:e>
                        <m:r>
                          <a:rPr lang="en-US" altLang="zh-CN" sz="1800" b="1" i="1">
                            <a:latin typeface="Cambria Math"/>
                          </a:rPr>
                          <m:t>𝑲</m:t>
                        </m:r>
                      </m:e>
                      <m:sub>
                        <m:r>
                          <a:rPr lang="en-US" altLang="zh-CN" sz="1800" b="1" i="1">
                            <a:latin typeface="Cambria Math"/>
                          </a:rPr>
                          <m:t>𝑾</m:t>
                        </m:r>
                      </m:sub>
                    </m:sSub>
                    <m:r>
                      <a:rPr lang="en-US" altLang="zh-CN" sz="1800" b="1" i="1">
                        <a:latin typeface="Cambria Math"/>
                      </a:rPr>
                      <m:t>=</m:t>
                    </m:r>
                    <m:r>
                      <a:rPr lang="en-US" altLang="zh-CN" sz="1800" b="1" i="1">
                        <a:latin typeface="Cambria Math"/>
                      </a:rPr>
                      <m:t>𝟏𝟐</m:t>
                    </m:r>
                    <m:r>
                      <a:rPr lang="en-US" altLang="zh-CN" sz="1800" b="1" i="1">
                        <a:latin typeface="Cambria Math"/>
                      </a:rPr>
                      <m:t>%×</m:t>
                    </m:r>
                    <m:r>
                      <a:rPr lang="en-US" altLang="zh-CN" sz="1800" b="1" i="1">
                        <a:latin typeface="Cambria Math"/>
                      </a:rPr>
                      <m:t>𝟔</m:t>
                    </m:r>
                    <m:r>
                      <a:rPr lang="en-US" altLang="zh-CN" sz="1800" b="1" i="1">
                        <a:latin typeface="Cambria Math"/>
                      </a:rPr>
                      <m:t>.</m:t>
                    </m:r>
                    <m:r>
                      <a:rPr lang="en-US" altLang="zh-CN" sz="1800" b="1" i="1">
                        <a:latin typeface="Cambria Math"/>
                      </a:rPr>
                      <m:t>𝟓</m:t>
                    </m:r>
                    <m:r>
                      <a:rPr lang="en-US" altLang="zh-CN" sz="1800" b="1" i="1">
                        <a:latin typeface="Cambria Math"/>
                      </a:rPr>
                      <m:t>%+</m:t>
                    </m:r>
                    <m:r>
                      <a:rPr lang="en-US" altLang="zh-CN" sz="1800" b="1" i="1">
                        <a:latin typeface="Cambria Math"/>
                      </a:rPr>
                      <m:t>𝟏𝟖</m:t>
                    </m:r>
                    <m:r>
                      <a:rPr lang="en-US" altLang="zh-CN" sz="1800" b="1" i="1">
                        <a:latin typeface="Cambria Math"/>
                      </a:rPr>
                      <m:t>%×</m:t>
                    </m:r>
                    <m:r>
                      <a:rPr lang="en-US" altLang="zh-CN" sz="1800" b="1" i="1">
                        <a:latin typeface="Cambria Math"/>
                      </a:rPr>
                      <m:t>𝟖</m:t>
                    </m:r>
                    <m:r>
                      <a:rPr lang="en-US" altLang="zh-CN" sz="1800" b="1" i="1">
                        <a:latin typeface="Cambria Math"/>
                      </a:rPr>
                      <m:t>%+</m:t>
                    </m:r>
                    <m:r>
                      <a:rPr lang="en-US" altLang="zh-CN" sz="1800" b="1" i="1">
                        <a:latin typeface="Cambria Math"/>
                      </a:rPr>
                      <m:t>𝟐𝟎</m:t>
                    </m:r>
                    <m:r>
                      <a:rPr lang="en-US" altLang="zh-CN" sz="1800" b="1" i="1">
                        <a:latin typeface="Cambria Math"/>
                      </a:rPr>
                      <m:t>%×</m:t>
                    </m:r>
                    <m:r>
                      <a:rPr lang="en-US" altLang="zh-CN" sz="1800" b="1" i="1">
                        <a:latin typeface="Cambria Math"/>
                      </a:rPr>
                      <m:t>𝟏𝟑</m:t>
                    </m:r>
                    <m:r>
                      <a:rPr lang="en-US" altLang="zh-CN" sz="1800" b="1" i="1">
                        <a:latin typeface="Cambria Math"/>
                      </a:rPr>
                      <m:t>%+</m:t>
                    </m:r>
                    <m:r>
                      <a:rPr lang="en-US" altLang="zh-CN" sz="1800" b="1" i="1">
                        <a:latin typeface="Cambria Math"/>
                      </a:rPr>
                      <m:t>𝟓𝟎</m:t>
                    </m:r>
                    <m:r>
                      <a:rPr lang="en-US" altLang="zh-CN" sz="1800" b="1" i="1">
                        <a:latin typeface="Cambria Math"/>
                      </a:rPr>
                      <m:t>%×</m:t>
                    </m:r>
                    <m:r>
                      <a:rPr lang="en-US" altLang="zh-CN" sz="1800" b="1" i="1">
                        <a:latin typeface="Cambria Math"/>
                      </a:rPr>
                      <m:t>𝟏𝟓</m:t>
                    </m:r>
                    <m:r>
                      <a:rPr lang="en-US" altLang="zh-CN" sz="1800" b="1" i="1">
                        <a:latin typeface="Cambria Math"/>
                      </a:rPr>
                      <m:t>%=</m:t>
                    </m:r>
                    <m:r>
                      <a:rPr lang="en-US" altLang="zh-CN" sz="1800" b="1" i="1">
                        <a:latin typeface="Cambria Math"/>
                      </a:rPr>
                      <m:t>𝟏𝟐</m:t>
                    </m:r>
                    <m:r>
                      <a:rPr lang="en-US" altLang="zh-CN" sz="1800" b="1" i="1">
                        <a:latin typeface="Cambria Math"/>
                      </a:rPr>
                      <m:t>.</m:t>
                    </m:r>
                    <m:r>
                      <a:rPr lang="en-US" altLang="zh-CN" sz="1800" b="1" i="1">
                        <a:latin typeface="Cambria Math"/>
                      </a:rPr>
                      <m:t>𝟑𝟐</m:t>
                    </m:r>
                    <m:r>
                      <a:rPr lang="en-US" altLang="zh-CN" sz="1800" b="1" i="1">
                        <a:latin typeface="Cambria Math"/>
                      </a:rPr>
                      <m:t>%</m:t>
                    </m:r>
                  </m:oMath>
                </a14:m>
                <a:endParaRPr lang="zh-CN" altLang="zh-CN" sz="1800" dirty="0">
                  <a:latin typeface="黑体" pitchFamily="49" charset="-122"/>
                  <a:ea typeface="黑体" pitchFamily="49" charset="-122"/>
                </a:endParaRPr>
              </a:p>
              <a:p>
                <a:pPr algn="just"/>
                <a:r>
                  <a:rPr lang="en-US" altLang="zh-CN" sz="1800" dirty="0">
                    <a:latin typeface="黑体" pitchFamily="49" charset="-122"/>
                    <a:ea typeface="黑体" pitchFamily="49" charset="-122"/>
                  </a:rPr>
                  <a:t>C</a:t>
                </a:r>
                <a:r>
                  <a:rPr lang="zh-CN" altLang="zh-CN" sz="1800" dirty="0">
                    <a:latin typeface="黑体" pitchFamily="49" charset="-122"/>
                    <a:ea typeface="黑体" pitchFamily="49" charset="-122"/>
                  </a:rPr>
                  <a:t>方案：</a:t>
                </a:r>
                <a14:m>
                  <m:oMath xmlns:m="http://schemas.openxmlformats.org/officeDocument/2006/math">
                    <m:sSub>
                      <m:sSubPr>
                        <m:ctrlPr>
                          <a:rPr lang="zh-CN" altLang="zh-CN" sz="1800" i="1">
                            <a:latin typeface="Cambria Math" panose="02040503050406030204" pitchFamily="18" charset="0"/>
                          </a:rPr>
                        </m:ctrlPr>
                      </m:sSubPr>
                      <m:e>
                        <m:r>
                          <a:rPr lang="en-US" altLang="zh-CN" sz="1800" b="1" i="1">
                            <a:latin typeface="Cambria Math"/>
                          </a:rPr>
                          <m:t>𝑲</m:t>
                        </m:r>
                      </m:e>
                      <m:sub>
                        <m:r>
                          <a:rPr lang="en-US" altLang="zh-CN" sz="1800" b="1" i="1">
                            <a:latin typeface="Cambria Math"/>
                          </a:rPr>
                          <m:t>𝑾</m:t>
                        </m:r>
                      </m:sub>
                    </m:sSub>
                    <m:r>
                      <a:rPr lang="en-US" altLang="zh-CN" sz="1800" b="1" i="1">
                        <a:latin typeface="Cambria Math"/>
                      </a:rPr>
                      <m:t>=</m:t>
                    </m:r>
                    <m:r>
                      <a:rPr lang="en-US" altLang="zh-CN" sz="1800" b="1" i="1">
                        <a:latin typeface="Cambria Math"/>
                      </a:rPr>
                      <m:t>𝟏𝟖</m:t>
                    </m:r>
                    <m:r>
                      <a:rPr lang="en-US" altLang="zh-CN" sz="1800" b="1" i="1">
                        <a:latin typeface="Cambria Math"/>
                      </a:rPr>
                      <m:t>%×</m:t>
                    </m:r>
                    <m:r>
                      <a:rPr lang="en-US" altLang="zh-CN" sz="1800" b="1" i="1">
                        <a:latin typeface="Cambria Math"/>
                      </a:rPr>
                      <m:t>𝟕</m:t>
                    </m:r>
                    <m:r>
                      <a:rPr lang="en-US" altLang="zh-CN" sz="1800" b="1" i="1">
                        <a:latin typeface="Cambria Math"/>
                      </a:rPr>
                      <m:t>%+</m:t>
                    </m:r>
                    <m:r>
                      <a:rPr lang="en-US" altLang="zh-CN" sz="1800" b="1" i="1">
                        <a:latin typeface="Cambria Math"/>
                      </a:rPr>
                      <m:t>𝟐𝟐</m:t>
                    </m:r>
                    <m:r>
                      <a:rPr lang="en-US" altLang="zh-CN" sz="1800" b="1" i="1">
                        <a:latin typeface="Cambria Math"/>
                      </a:rPr>
                      <m:t>%×</m:t>
                    </m:r>
                    <m:r>
                      <a:rPr lang="en-US" altLang="zh-CN" sz="1800" b="1" i="1">
                        <a:latin typeface="Cambria Math"/>
                      </a:rPr>
                      <m:t>𝟗</m:t>
                    </m:r>
                    <m:r>
                      <a:rPr lang="en-US" altLang="zh-CN" sz="1800" b="1" i="1">
                        <a:latin typeface="Cambria Math"/>
                      </a:rPr>
                      <m:t>%+</m:t>
                    </m:r>
                    <m:r>
                      <a:rPr lang="en-US" altLang="zh-CN" sz="1800" b="1" i="1">
                        <a:latin typeface="Cambria Math"/>
                      </a:rPr>
                      <m:t>𝟏𝟎</m:t>
                    </m:r>
                    <m:r>
                      <a:rPr lang="en-US" altLang="zh-CN" sz="1800" b="1" i="1">
                        <a:latin typeface="Cambria Math"/>
                      </a:rPr>
                      <m:t>%×</m:t>
                    </m:r>
                    <m:r>
                      <a:rPr lang="en-US" altLang="zh-CN" sz="1800" b="1" i="1">
                        <a:latin typeface="Cambria Math"/>
                      </a:rPr>
                      <m:t>𝟏𝟑</m:t>
                    </m:r>
                    <m:r>
                      <a:rPr lang="en-US" altLang="zh-CN" sz="1800" b="1" i="1">
                        <a:latin typeface="Cambria Math"/>
                      </a:rPr>
                      <m:t>%+</m:t>
                    </m:r>
                    <m:r>
                      <a:rPr lang="en-US" altLang="zh-CN" sz="1800" b="1" i="1">
                        <a:latin typeface="Cambria Math"/>
                      </a:rPr>
                      <m:t>𝟓𝟎</m:t>
                    </m:r>
                    <m:r>
                      <a:rPr lang="en-US" altLang="zh-CN" sz="1800" b="1" i="1">
                        <a:latin typeface="Cambria Math"/>
                      </a:rPr>
                      <m:t>%×</m:t>
                    </m:r>
                    <m:r>
                      <a:rPr lang="en-US" altLang="zh-CN" sz="1800" b="1" i="1">
                        <a:latin typeface="Cambria Math"/>
                      </a:rPr>
                      <m:t>𝟏𝟓</m:t>
                    </m:r>
                    <m:r>
                      <a:rPr lang="en-US" altLang="zh-CN" sz="1800" b="1" i="1">
                        <a:latin typeface="Cambria Math"/>
                      </a:rPr>
                      <m:t>%=</m:t>
                    </m:r>
                    <m:r>
                      <a:rPr lang="en-US" altLang="zh-CN" sz="1800" b="1" i="1">
                        <a:latin typeface="Cambria Math"/>
                      </a:rPr>
                      <m:t>𝟏𝟐</m:t>
                    </m:r>
                    <m:r>
                      <a:rPr lang="en-US" altLang="zh-CN" sz="1800" b="1" i="1">
                        <a:latin typeface="Cambria Math"/>
                      </a:rPr>
                      <m:t>.</m:t>
                    </m:r>
                    <m:r>
                      <a:rPr lang="en-US" altLang="zh-CN" sz="1800" b="1" i="1">
                        <a:latin typeface="Cambria Math"/>
                      </a:rPr>
                      <m:t>𝟎𝟒</m:t>
                    </m:r>
                    <m:r>
                      <a:rPr lang="en-US" altLang="zh-CN" sz="1800" b="1" i="1">
                        <a:latin typeface="Cambria Math"/>
                      </a:rPr>
                      <m:t>%</m:t>
                    </m:r>
                  </m:oMath>
                </a14:m>
                <a:endParaRPr lang="zh-CN" altLang="zh-CN" sz="1800" dirty="0">
                  <a:latin typeface="黑体" pitchFamily="49" charset="-122"/>
                  <a:ea typeface="黑体" pitchFamily="49" charset="-122"/>
                </a:endParaRPr>
              </a:p>
              <a:p>
                <a:pPr algn="just"/>
                <a:r>
                  <a:rPr lang="zh-CN" altLang="zh-CN" sz="1800" dirty="0">
                    <a:latin typeface="黑体" pitchFamily="49" charset="-122"/>
                    <a:ea typeface="黑体" pitchFamily="49" charset="-122"/>
                  </a:rPr>
                  <a:t>计算结果表明：</a:t>
                </a:r>
                <a:r>
                  <a:rPr lang="zh-CN" altLang="zh-CN" sz="2000" dirty="0">
                    <a:solidFill>
                      <a:srgbClr val="0070C0"/>
                    </a:solidFill>
                    <a:latin typeface="黑体" pitchFamily="49" charset="-122"/>
                    <a:ea typeface="黑体" pitchFamily="49" charset="-122"/>
                  </a:rPr>
                  <a:t>方案</a:t>
                </a:r>
                <a:r>
                  <a:rPr lang="en-US" altLang="zh-CN" sz="2000" dirty="0">
                    <a:solidFill>
                      <a:srgbClr val="0070C0"/>
                    </a:solidFill>
                    <a:latin typeface="黑体" pitchFamily="49" charset="-122"/>
                    <a:ea typeface="黑体" pitchFamily="49" charset="-122"/>
                  </a:rPr>
                  <a:t>C</a:t>
                </a:r>
                <a:r>
                  <a:rPr lang="zh-CN" altLang="zh-CN" sz="2000" dirty="0">
                    <a:solidFill>
                      <a:srgbClr val="0070C0"/>
                    </a:solidFill>
                    <a:latin typeface="黑体" pitchFamily="49" charset="-122"/>
                    <a:ea typeface="黑体" pitchFamily="49" charset="-122"/>
                  </a:rPr>
                  <a:t>的综合资本成本最低</a:t>
                </a:r>
                <a:r>
                  <a:rPr lang="zh-CN" altLang="zh-CN" sz="1800" dirty="0">
                    <a:latin typeface="黑体" pitchFamily="49" charset="-122"/>
                    <a:ea typeface="黑体" pitchFamily="49" charset="-122"/>
                  </a:rPr>
                  <a:t>，在其他有关因素大致相同时，</a:t>
                </a:r>
                <a:r>
                  <a:rPr lang="zh-CN" altLang="zh-CN" sz="2000" dirty="0">
                    <a:solidFill>
                      <a:srgbClr val="0070C0"/>
                    </a:solidFill>
                    <a:latin typeface="黑体" pitchFamily="49" charset="-122"/>
                    <a:ea typeface="黑体" pitchFamily="49" charset="-122"/>
                  </a:rPr>
                  <a:t>方案</a:t>
                </a:r>
                <a:r>
                  <a:rPr lang="en-US" altLang="zh-CN" sz="2000" dirty="0">
                    <a:solidFill>
                      <a:srgbClr val="0070C0"/>
                    </a:solidFill>
                    <a:latin typeface="黑体" pitchFamily="49" charset="-122"/>
                    <a:ea typeface="黑体" pitchFamily="49" charset="-122"/>
                  </a:rPr>
                  <a:t>C</a:t>
                </a:r>
                <a:r>
                  <a:rPr lang="zh-CN" altLang="zh-CN" sz="2000" dirty="0">
                    <a:solidFill>
                      <a:srgbClr val="0070C0"/>
                    </a:solidFill>
                    <a:latin typeface="黑体" pitchFamily="49" charset="-122"/>
                    <a:ea typeface="黑体" pitchFamily="49" charset="-122"/>
                  </a:rPr>
                  <a:t>是最优的筹资方案</a:t>
                </a:r>
                <a:r>
                  <a:rPr lang="zh-CN" altLang="zh-CN" sz="2000" dirty="0">
                    <a:latin typeface="黑体" pitchFamily="49" charset="-122"/>
                    <a:ea typeface="黑体" pitchFamily="49" charset="-122"/>
                  </a:rPr>
                  <a:t>。</a:t>
                </a:r>
              </a:p>
            </p:txBody>
          </p:sp>
        </mc:Choice>
        <mc:Fallback xmlns="">
          <p:sp>
            <p:nvSpPr>
              <p:cNvPr id="31747" name="Rectangle 3"/>
              <p:cNvSpPr>
                <a:spLocks noGrp="1" noRot="1" noChangeAspect="1" noMove="1" noResize="1" noEditPoints="1" noAdjustHandles="1" noChangeArrowheads="1" noChangeShapeType="1" noTextEdit="1"/>
              </p:cNvSpPr>
              <p:nvPr>
                <p:ph type="body" idx="1"/>
              </p:nvPr>
            </p:nvSpPr>
            <p:spPr>
              <a:xfrm>
                <a:off x="251520" y="1275606"/>
                <a:ext cx="8496944" cy="3240360"/>
              </a:xfrm>
              <a:blipFill rotWithShape="1">
                <a:blip r:embed="rId2"/>
                <a:stretch>
                  <a:fillRect l="-717" r="-789"/>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3071317968"/>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7" name="Rectangle 3"/>
          <p:cNvSpPr>
            <a:spLocks noGrp="1" noChangeArrowheads="1"/>
          </p:cNvSpPr>
          <p:nvPr>
            <p:ph type="body" idx="1"/>
          </p:nvPr>
        </p:nvSpPr>
        <p:spPr>
          <a:xfrm>
            <a:off x="251520" y="1059582"/>
            <a:ext cx="8424936" cy="2664296"/>
          </a:xfrm>
        </p:spPr>
        <p:txBody>
          <a:bodyPr/>
          <a:lstStyle/>
          <a:p>
            <a:pPr algn="just" eaLnBrk="1" hangingPunct="1">
              <a:lnSpc>
                <a:spcPct val="100000"/>
              </a:lnSpc>
              <a:spcBef>
                <a:spcPts val="100"/>
              </a:spcBef>
              <a:spcAft>
                <a:spcPts val="100"/>
              </a:spcAft>
            </a:pPr>
            <a:r>
              <a:rPr lang="zh-CN" altLang="en-US" sz="2000" dirty="0">
                <a:solidFill>
                  <a:srgbClr val="C00000"/>
                </a:solidFill>
                <a:latin typeface="微软雅黑" panose="020B0503020204020204" pitchFamily="34" charset="-122"/>
                <a:ea typeface="微软雅黑" panose="020B0503020204020204" pitchFamily="34" charset="-122"/>
              </a:rPr>
              <a:t>（</a:t>
            </a:r>
            <a:r>
              <a:rPr lang="en-US" altLang="zh-CN" sz="2000" dirty="0">
                <a:solidFill>
                  <a:srgbClr val="C00000"/>
                </a:solidFill>
                <a:latin typeface="微软雅黑" panose="020B0503020204020204" pitchFamily="34" charset="-122"/>
                <a:ea typeface="微软雅黑" panose="020B0503020204020204" pitchFamily="34" charset="-122"/>
              </a:rPr>
              <a:t>2</a:t>
            </a:r>
            <a:r>
              <a:rPr lang="zh-CN" altLang="en-US" sz="2000" dirty="0">
                <a:solidFill>
                  <a:srgbClr val="C00000"/>
                </a:solidFill>
                <a:latin typeface="微软雅黑" panose="020B0503020204020204" pitchFamily="34" charset="-122"/>
                <a:ea typeface="微软雅黑" panose="020B0503020204020204" pitchFamily="34" charset="-122"/>
              </a:rPr>
              <a:t>）追加资本结构决策</a:t>
            </a:r>
          </a:p>
          <a:p>
            <a:pPr algn="just" eaLnBrk="1" hangingPunct="1">
              <a:lnSpc>
                <a:spcPct val="100000"/>
              </a:lnSpc>
              <a:spcBef>
                <a:spcPts val="100"/>
              </a:spcBef>
              <a:spcAft>
                <a:spcPts val="100"/>
              </a:spcAft>
            </a:pPr>
            <a:r>
              <a:rPr lang="zh-CN" altLang="en-US" sz="2000" b="0" dirty="0">
                <a:latin typeface="微软雅黑" panose="020B0503020204020204" pitchFamily="34" charset="-122"/>
                <a:ea typeface="微软雅黑" panose="020B0503020204020204" pitchFamily="34" charset="-122"/>
              </a:rPr>
              <a:t>         一般而言，按照最佳资本结构的要求，选择追加筹资方案可有两种方法：</a:t>
            </a:r>
            <a:endParaRPr lang="en-US" altLang="zh-CN" sz="2000" b="0" dirty="0">
              <a:latin typeface="微软雅黑" panose="020B0503020204020204" pitchFamily="34" charset="-122"/>
              <a:ea typeface="微软雅黑" panose="020B0503020204020204" pitchFamily="34" charset="-122"/>
            </a:endParaRPr>
          </a:p>
          <a:p>
            <a:pPr algn="just" eaLnBrk="1" hangingPunct="1">
              <a:lnSpc>
                <a:spcPct val="100000"/>
              </a:lnSpc>
              <a:spcBef>
                <a:spcPts val="100"/>
              </a:spcBef>
              <a:spcAft>
                <a:spcPts val="100"/>
              </a:spcAft>
            </a:pPr>
            <a:r>
              <a:rPr lang="zh-CN" altLang="en-US" sz="2000" b="0" dirty="0">
                <a:latin typeface="微软雅黑" panose="020B0503020204020204" pitchFamily="34" charset="-122"/>
                <a:ea typeface="微软雅黑" panose="020B0503020204020204" pitchFamily="34" charset="-122"/>
              </a:rPr>
              <a:t>         </a:t>
            </a:r>
            <a:r>
              <a:rPr lang="zh-CN" altLang="en-US" sz="2000" dirty="0">
                <a:latin typeface="微软雅黑" panose="020B0503020204020204" pitchFamily="34" charset="-122"/>
                <a:ea typeface="微软雅黑" panose="020B0503020204020204" pitchFamily="34" charset="-122"/>
              </a:rPr>
              <a:t>一种方法</a:t>
            </a:r>
            <a:r>
              <a:rPr lang="zh-CN" altLang="en-US" sz="2000" b="0" dirty="0">
                <a:latin typeface="微软雅黑" panose="020B0503020204020204" pitchFamily="34" charset="-122"/>
                <a:ea typeface="微软雅黑" panose="020B0503020204020204" pitchFamily="34" charset="-122"/>
              </a:rPr>
              <a:t>是</a:t>
            </a:r>
            <a:r>
              <a:rPr lang="zh-CN" altLang="en-US" sz="2000" dirty="0">
                <a:latin typeface="微软雅黑" panose="020B0503020204020204" pitchFamily="34" charset="-122"/>
                <a:ea typeface="微软雅黑" panose="020B0503020204020204" pitchFamily="34" charset="-122"/>
              </a:rPr>
              <a:t>直接测算比较各备选追加筹资方案的</a:t>
            </a:r>
            <a:r>
              <a:rPr lang="zh-CN" altLang="en-US" sz="2000" dirty="0">
                <a:solidFill>
                  <a:srgbClr val="FF0000"/>
                </a:solidFill>
                <a:latin typeface="微软雅黑" panose="020B0503020204020204" pitchFamily="34" charset="-122"/>
                <a:ea typeface="微软雅黑" panose="020B0503020204020204" pitchFamily="34" charset="-122"/>
              </a:rPr>
              <a:t>边际资本成本</a:t>
            </a:r>
            <a:r>
              <a:rPr lang="zh-CN" altLang="en-US" sz="2000" b="0" dirty="0">
                <a:latin typeface="微软雅黑" panose="020B0503020204020204" pitchFamily="34" charset="-122"/>
                <a:ea typeface="微软雅黑" panose="020B0503020204020204" pitchFamily="34" charset="-122"/>
              </a:rPr>
              <a:t>，从中选择最优筹资方案；</a:t>
            </a:r>
            <a:endParaRPr lang="en-US" altLang="zh-CN" sz="2000" b="0" dirty="0">
              <a:latin typeface="微软雅黑" panose="020B0503020204020204" pitchFamily="34" charset="-122"/>
              <a:ea typeface="微软雅黑" panose="020B0503020204020204" pitchFamily="34" charset="-122"/>
            </a:endParaRPr>
          </a:p>
          <a:p>
            <a:pPr algn="just" eaLnBrk="1" hangingPunct="1">
              <a:lnSpc>
                <a:spcPct val="100000"/>
              </a:lnSpc>
              <a:spcBef>
                <a:spcPts val="100"/>
              </a:spcBef>
              <a:spcAft>
                <a:spcPts val="100"/>
              </a:spcAft>
            </a:pPr>
            <a:r>
              <a:rPr lang="zh-CN" altLang="en-US" sz="2000" b="0" dirty="0">
                <a:latin typeface="微软雅黑" panose="020B0503020204020204" pitchFamily="34" charset="-122"/>
                <a:ea typeface="微软雅黑" panose="020B0503020204020204" pitchFamily="34" charset="-122"/>
              </a:rPr>
              <a:t>       </a:t>
            </a:r>
            <a:r>
              <a:rPr lang="zh-CN" altLang="en-US" sz="2000" dirty="0">
                <a:latin typeface="微软雅黑" panose="020B0503020204020204" pitchFamily="34" charset="-122"/>
                <a:ea typeface="微软雅黑" panose="020B0503020204020204" pitchFamily="34" charset="-122"/>
              </a:rPr>
              <a:t> 另一种方法</a:t>
            </a:r>
            <a:r>
              <a:rPr lang="zh-CN" altLang="en-US" sz="2000" b="0" dirty="0">
                <a:latin typeface="微软雅黑" panose="020B0503020204020204" pitchFamily="34" charset="-122"/>
                <a:ea typeface="微软雅黑" panose="020B0503020204020204" pitchFamily="34" charset="-122"/>
              </a:rPr>
              <a:t>是将</a:t>
            </a:r>
            <a:r>
              <a:rPr lang="zh-CN" altLang="en-US" sz="2000" dirty="0">
                <a:latin typeface="微软雅黑" panose="020B0503020204020204" pitchFamily="34" charset="-122"/>
                <a:ea typeface="微软雅黑" panose="020B0503020204020204" pitchFamily="34" charset="-122"/>
              </a:rPr>
              <a:t>备选追加筹资方案</a:t>
            </a:r>
            <a:r>
              <a:rPr lang="zh-CN" altLang="en-US" sz="2000" b="0" dirty="0">
                <a:latin typeface="微软雅黑" panose="020B0503020204020204" pitchFamily="34" charset="-122"/>
                <a:ea typeface="微软雅黑" panose="020B0503020204020204" pitchFamily="34" charset="-122"/>
              </a:rPr>
              <a:t>与</a:t>
            </a:r>
            <a:r>
              <a:rPr lang="zh-CN" altLang="en-US" sz="2000" dirty="0">
                <a:latin typeface="微软雅黑" panose="020B0503020204020204" pitchFamily="34" charset="-122"/>
                <a:ea typeface="微软雅黑" panose="020B0503020204020204" pitchFamily="34" charset="-122"/>
              </a:rPr>
              <a:t>原有最佳资本结构汇总</a:t>
            </a:r>
            <a:r>
              <a:rPr lang="zh-CN" altLang="en-US" sz="2000" b="0" dirty="0">
                <a:latin typeface="微软雅黑" panose="020B0503020204020204" pitchFamily="34" charset="-122"/>
                <a:ea typeface="微软雅黑" panose="020B0503020204020204" pitchFamily="34" charset="-122"/>
              </a:rPr>
              <a:t>，测算各追加筹资条件下</a:t>
            </a:r>
            <a:r>
              <a:rPr lang="zh-CN" altLang="en-US" sz="2000" dirty="0">
                <a:solidFill>
                  <a:srgbClr val="FF0000"/>
                </a:solidFill>
                <a:latin typeface="微软雅黑" panose="020B0503020204020204" pitchFamily="34" charset="-122"/>
                <a:ea typeface="微软雅黑" panose="020B0503020204020204" pitchFamily="34" charset="-122"/>
              </a:rPr>
              <a:t>汇总资本结构的加权平均资本成本</a:t>
            </a:r>
            <a:r>
              <a:rPr lang="zh-CN" altLang="en-US" sz="2000" b="0" dirty="0">
                <a:latin typeface="微软雅黑" panose="020B0503020204020204" pitchFamily="34" charset="-122"/>
                <a:ea typeface="微软雅黑" panose="020B0503020204020204" pitchFamily="34" charset="-122"/>
              </a:rPr>
              <a:t>，比较确定最优追加筹资方案。</a:t>
            </a:r>
          </a:p>
        </p:txBody>
      </p:sp>
      <p:sp>
        <p:nvSpPr>
          <p:cNvPr id="5" name="Rectangle 2"/>
          <p:cNvSpPr txBox="1">
            <a:spLocks noChangeArrowheads="1"/>
          </p:cNvSpPr>
          <p:nvPr/>
        </p:nvSpPr>
        <p:spPr bwMode="gray">
          <a:xfrm>
            <a:off x="1908175" y="195263"/>
            <a:ext cx="6408738" cy="5726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600" b="1">
                <a:solidFill>
                  <a:srgbClr val="0000FF"/>
                </a:solidFill>
                <a:latin typeface="+mj-lt"/>
                <a:ea typeface="+mj-ea"/>
                <a:cs typeface="+mj-cs"/>
              </a:defRPr>
            </a:lvl1pPr>
            <a:lvl2pPr algn="ctr" rtl="0" eaLnBrk="0" fontAlgn="base" hangingPunct="0">
              <a:spcBef>
                <a:spcPct val="0"/>
              </a:spcBef>
              <a:spcAft>
                <a:spcPct val="0"/>
              </a:spcAft>
              <a:defRPr sz="3600" b="1">
                <a:solidFill>
                  <a:srgbClr val="0000FF"/>
                </a:solidFill>
                <a:latin typeface="华文行楷" pitchFamily="2" charset="-122"/>
                <a:ea typeface="华文行楷" pitchFamily="2" charset="-122"/>
              </a:defRPr>
            </a:lvl2pPr>
            <a:lvl3pPr algn="ctr" rtl="0" eaLnBrk="0" fontAlgn="base" hangingPunct="0">
              <a:spcBef>
                <a:spcPct val="0"/>
              </a:spcBef>
              <a:spcAft>
                <a:spcPct val="0"/>
              </a:spcAft>
              <a:defRPr sz="3600" b="1">
                <a:solidFill>
                  <a:srgbClr val="0000FF"/>
                </a:solidFill>
                <a:latin typeface="华文行楷" pitchFamily="2" charset="-122"/>
                <a:ea typeface="华文行楷" pitchFamily="2" charset="-122"/>
              </a:defRPr>
            </a:lvl3pPr>
            <a:lvl4pPr algn="ctr" rtl="0" eaLnBrk="0" fontAlgn="base" hangingPunct="0">
              <a:spcBef>
                <a:spcPct val="0"/>
              </a:spcBef>
              <a:spcAft>
                <a:spcPct val="0"/>
              </a:spcAft>
              <a:defRPr sz="3600" b="1">
                <a:solidFill>
                  <a:srgbClr val="0000FF"/>
                </a:solidFill>
                <a:latin typeface="华文行楷" pitchFamily="2" charset="-122"/>
                <a:ea typeface="华文行楷" pitchFamily="2" charset="-122"/>
              </a:defRPr>
            </a:lvl4pPr>
            <a:lvl5pPr algn="ctr" rtl="0" eaLnBrk="0" fontAlgn="base" hangingPunct="0">
              <a:spcBef>
                <a:spcPct val="0"/>
              </a:spcBef>
              <a:spcAft>
                <a:spcPct val="0"/>
              </a:spcAft>
              <a:defRPr sz="3600" b="1">
                <a:solidFill>
                  <a:srgbClr val="0000FF"/>
                </a:solidFill>
                <a:latin typeface="华文行楷" pitchFamily="2" charset="-122"/>
                <a:ea typeface="华文行楷" pitchFamily="2" charset="-122"/>
              </a:defRPr>
            </a:lvl5pPr>
            <a:lvl6pPr marL="457200" algn="ctr" rtl="0" fontAlgn="base">
              <a:spcBef>
                <a:spcPct val="0"/>
              </a:spcBef>
              <a:spcAft>
                <a:spcPct val="0"/>
              </a:spcAft>
              <a:defRPr sz="3600" b="1">
                <a:solidFill>
                  <a:srgbClr val="0000FF"/>
                </a:solidFill>
                <a:latin typeface="华文行楷" pitchFamily="2" charset="-122"/>
                <a:ea typeface="华文行楷" pitchFamily="2" charset="-122"/>
              </a:defRPr>
            </a:lvl6pPr>
            <a:lvl7pPr marL="914400" algn="ctr" rtl="0" fontAlgn="base">
              <a:spcBef>
                <a:spcPct val="0"/>
              </a:spcBef>
              <a:spcAft>
                <a:spcPct val="0"/>
              </a:spcAft>
              <a:defRPr sz="3600" b="1">
                <a:solidFill>
                  <a:srgbClr val="0000FF"/>
                </a:solidFill>
                <a:latin typeface="华文行楷" pitchFamily="2" charset="-122"/>
                <a:ea typeface="华文行楷" pitchFamily="2" charset="-122"/>
              </a:defRPr>
            </a:lvl7pPr>
            <a:lvl8pPr marL="1371600" algn="ctr" rtl="0" fontAlgn="base">
              <a:spcBef>
                <a:spcPct val="0"/>
              </a:spcBef>
              <a:spcAft>
                <a:spcPct val="0"/>
              </a:spcAft>
              <a:defRPr sz="3600" b="1">
                <a:solidFill>
                  <a:srgbClr val="0000FF"/>
                </a:solidFill>
                <a:latin typeface="华文行楷" pitchFamily="2" charset="-122"/>
                <a:ea typeface="华文行楷" pitchFamily="2" charset="-122"/>
              </a:defRPr>
            </a:lvl8pPr>
            <a:lvl9pPr marL="1828800" algn="ctr" rtl="0" fontAlgn="base">
              <a:spcBef>
                <a:spcPct val="0"/>
              </a:spcBef>
              <a:spcAft>
                <a:spcPct val="0"/>
              </a:spcAft>
              <a:defRPr sz="3600" b="1">
                <a:solidFill>
                  <a:srgbClr val="0000FF"/>
                </a:solidFill>
                <a:latin typeface="华文行楷" pitchFamily="2" charset="-122"/>
                <a:ea typeface="华文行楷" pitchFamily="2" charset="-122"/>
              </a:defRPr>
            </a:lvl9pPr>
          </a:lstStyle>
          <a:p>
            <a:pPr eaLnBrk="1" hangingPunct="1"/>
            <a:r>
              <a:rPr lang="zh-CN" altLang="en-US" sz="3200" kern="0" smtClean="0"/>
              <a:t>三、最佳资本结构决策方法</a:t>
            </a:r>
            <a:endParaRPr lang="zh-CN" altLang="en-US" sz="3200" kern="0" dirty="0"/>
          </a:p>
        </p:txBody>
      </p:sp>
    </p:spTree>
    <p:extLst>
      <p:ext uri="{BB962C8B-B14F-4D97-AF65-F5344CB8AC3E}">
        <p14:creationId xmlns:p14="http://schemas.microsoft.com/office/powerpoint/2010/main" val="3654307643"/>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7" name="Rectangle 3"/>
          <p:cNvSpPr>
            <a:spLocks noGrp="1" noChangeArrowheads="1"/>
          </p:cNvSpPr>
          <p:nvPr>
            <p:ph type="body" idx="1"/>
          </p:nvPr>
        </p:nvSpPr>
        <p:spPr>
          <a:xfrm>
            <a:off x="251520" y="915566"/>
            <a:ext cx="8424936" cy="936104"/>
          </a:xfrm>
        </p:spPr>
        <p:txBody>
          <a:bodyPr/>
          <a:lstStyle/>
          <a:p>
            <a:pPr algn="just" eaLnBrk="1" hangingPunct="1">
              <a:lnSpc>
                <a:spcPct val="100000"/>
              </a:lnSpc>
              <a:spcBef>
                <a:spcPts val="100"/>
              </a:spcBef>
              <a:spcAft>
                <a:spcPts val="100"/>
              </a:spcAft>
            </a:pPr>
            <a:r>
              <a:rPr lang="zh-CN" altLang="en-US" sz="2000" dirty="0" smtClean="0">
                <a:solidFill>
                  <a:srgbClr val="FF0000"/>
                </a:solidFill>
                <a:latin typeface="微软雅黑" panose="020B0503020204020204" pitchFamily="34" charset="-122"/>
                <a:ea typeface="微软雅黑" panose="020B0503020204020204" pitchFamily="34" charset="-122"/>
              </a:rPr>
              <a:t>例题</a:t>
            </a:r>
            <a:r>
              <a:rPr lang="en-US" altLang="zh-CN" sz="2000" dirty="0">
                <a:solidFill>
                  <a:srgbClr val="FF0000"/>
                </a:solidFill>
                <a:latin typeface="微软雅黑" panose="020B0503020204020204" pitchFamily="34" charset="-122"/>
                <a:ea typeface="微软雅黑" panose="020B0503020204020204" pitchFamily="34" charset="-122"/>
              </a:rPr>
              <a:t>5-17</a:t>
            </a:r>
            <a:r>
              <a:rPr lang="zh-CN" altLang="en-US" sz="2000" dirty="0">
                <a:solidFill>
                  <a:srgbClr val="FF0000"/>
                </a:solidFill>
                <a:latin typeface="微软雅黑" panose="020B0503020204020204" pitchFamily="34" charset="-122"/>
                <a:ea typeface="微软雅黑" panose="020B0503020204020204" pitchFamily="34" charset="-122"/>
              </a:rPr>
              <a:t>：</a:t>
            </a:r>
            <a:r>
              <a:rPr lang="zh-CN" altLang="en-US" sz="2000" b="0" dirty="0">
                <a:latin typeface="微软雅黑" panose="020B0503020204020204" pitchFamily="34" charset="-122"/>
                <a:ea typeface="微软雅黑" panose="020B0503020204020204" pitchFamily="34" charset="-122"/>
              </a:rPr>
              <a:t>银河公司原有资本结构如例题</a:t>
            </a:r>
            <a:r>
              <a:rPr lang="en-US" altLang="zh-CN" sz="2000" b="0" dirty="0">
                <a:latin typeface="微软雅黑" panose="020B0503020204020204" pitchFamily="34" charset="-122"/>
                <a:ea typeface="微软雅黑" panose="020B0503020204020204" pitchFamily="34" charset="-122"/>
              </a:rPr>
              <a:t>5-16</a:t>
            </a:r>
            <a:r>
              <a:rPr lang="zh-CN" altLang="en-US" sz="2000" b="0" dirty="0">
                <a:latin typeface="微软雅黑" panose="020B0503020204020204" pitchFamily="34" charset="-122"/>
                <a:ea typeface="微软雅黑" panose="020B0503020204020204" pitchFamily="34" charset="-122"/>
              </a:rPr>
              <a:t>中的方案乙，公司拟追加筹资</a:t>
            </a:r>
            <a:r>
              <a:rPr lang="en-US" altLang="zh-CN" sz="2000" b="0" dirty="0">
                <a:latin typeface="微软雅黑" panose="020B0503020204020204" pitchFamily="34" charset="-122"/>
                <a:ea typeface="微软雅黑" panose="020B0503020204020204" pitchFamily="34" charset="-122"/>
              </a:rPr>
              <a:t>1000</a:t>
            </a:r>
            <a:r>
              <a:rPr lang="zh-CN" altLang="en-US" sz="2000" b="0" dirty="0">
                <a:latin typeface="微软雅黑" panose="020B0503020204020204" pitchFamily="34" charset="-122"/>
                <a:ea typeface="微软雅黑" panose="020B0503020204020204" pitchFamily="34" charset="-122"/>
              </a:rPr>
              <a:t>万元，可以采用长期借款、优先股和普通股三种方法，现有两个追加筹资方案可供选择，相关资料如表</a:t>
            </a:r>
            <a:r>
              <a:rPr lang="en-US" altLang="zh-CN" sz="2000" b="0" dirty="0">
                <a:latin typeface="微软雅黑" panose="020B0503020204020204" pitchFamily="34" charset="-122"/>
                <a:ea typeface="微软雅黑" panose="020B0503020204020204" pitchFamily="34" charset="-122"/>
              </a:rPr>
              <a:t>5-6</a:t>
            </a:r>
            <a:r>
              <a:rPr lang="zh-CN" altLang="en-US" sz="2000" b="0" dirty="0">
                <a:latin typeface="微软雅黑" panose="020B0503020204020204" pitchFamily="34" charset="-122"/>
                <a:ea typeface="微软雅黑" panose="020B0503020204020204" pitchFamily="34" charset="-122"/>
              </a:rPr>
              <a:t>所示。</a:t>
            </a:r>
          </a:p>
        </p:txBody>
      </p:sp>
      <p:sp>
        <p:nvSpPr>
          <p:cNvPr id="5" name="Rectangle 2"/>
          <p:cNvSpPr>
            <a:spLocks noGrp="1" noChangeArrowheads="1"/>
          </p:cNvSpPr>
          <p:nvPr>
            <p:ph type="title"/>
          </p:nvPr>
        </p:nvSpPr>
        <p:spPr>
          <a:xfrm>
            <a:off x="1908175" y="195263"/>
            <a:ext cx="6408738" cy="572691"/>
          </a:xfrm>
        </p:spPr>
        <p:txBody>
          <a:bodyPr/>
          <a:lstStyle/>
          <a:p>
            <a:pPr eaLnBrk="1" hangingPunct="1"/>
            <a:r>
              <a:rPr lang="zh-CN" altLang="en-US" sz="3200" dirty="0"/>
              <a:t>三</a:t>
            </a:r>
            <a:r>
              <a:rPr lang="zh-CN" altLang="en-US" sz="3200" dirty="0" smtClean="0"/>
              <a:t>、最佳资本</a:t>
            </a:r>
            <a:r>
              <a:rPr lang="zh-CN" altLang="en-US" sz="3200" dirty="0"/>
              <a:t>结构决策方法</a:t>
            </a:r>
          </a:p>
        </p:txBody>
      </p:sp>
      <p:graphicFrame>
        <p:nvGraphicFramePr>
          <p:cNvPr id="3" name="表格 2"/>
          <p:cNvGraphicFramePr>
            <a:graphicFrameLocks noGrp="1"/>
          </p:cNvGraphicFramePr>
          <p:nvPr>
            <p:extLst>
              <p:ext uri="{D42A27DB-BD31-4B8C-83A1-F6EECF244321}">
                <p14:modId xmlns:p14="http://schemas.microsoft.com/office/powerpoint/2010/main" val="4037087537"/>
              </p:ext>
            </p:extLst>
          </p:nvPr>
        </p:nvGraphicFramePr>
        <p:xfrm>
          <a:off x="1691988" y="2262846"/>
          <a:ext cx="5544000" cy="2052000"/>
        </p:xfrm>
        <a:graphic>
          <a:graphicData uri="http://schemas.openxmlformats.org/drawingml/2006/table">
            <a:tbl>
              <a:tblPr firstRow="1" firstCol="1" bandRow="1"/>
              <a:tblGrid>
                <a:gridCol w="1546308">
                  <a:extLst>
                    <a:ext uri="{9D8B030D-6E8A-4147-A177-3AD203B41FA5}">
                      <a16:colId xmlns:a16="http://schemas.microsoft.com/office/drawing/2014/main" val="1130701606"/>
                    </a:ext>
                  </a:extLst>
                </a:gridCol>
                <a:gridCol w="999025">
                  <a:extLst>
                    <a:ext uri="{9D8B030D-6E8A-4147-A177-3AD203B41FA5}">
                      <a16:colId xmlns:a16="http://schemas.microsoft.com/office/drawing/2014/main" val="2514012427"/>
                    </a:ext>
                  </a:extLst>
                </a:gridCol>
                <a:gridCol w="995903">
                  <a:extLst>
                    <a:ext uri="{9D8B030D-6E8A-4147-A177-3AD203B41FA5}">
                      <a16:colId xmlns:a16="http://schemas.microsoft.com/office/drawing/2014/main" val="26926877"/>
                    </a:ext>
                  </a:extLst>
                </a:gridCol>
                <a:gridCol w="1001382">
                  <a:extLst>
                    <a:ext uri="{9D8B030D-6E8A-4147-A177-3AD203B41FA5}">
                      <a16:colId xmlns:a16="http://schemas.microsoft.com/office/drawing/2014/main" val="2449834829"/>
                    </a:ext>
                  </a:extLst>
                </a:gridCol>
                <a:gridCol w="1001382">
                  <a:extLst>
                    <a:ext uri="{9D8B030D-6E8A-4147-A177-3AD203B41FA5}">
                      <a16:colId xmlns:a16="http://schemas.microsoft.com/office/drawing/2014/main" val="1507861097"/>
                    </a:ext>
                  </a:extLst>
                </a:gridCol>
              </a:tblGrid>
              <a:tr h="325767">
                <a:tc rowSpan="2">
                  <a:txBody>
                    <a:bodyPr/>
                    <a:lstStyle/>
                    <a:p>
                      <a:pPr algn="ctr">
                        <a:lnSpc>
                          <a:spcPct val="150000"/>
                        </a:lnSpc>
                        <a:spcAft>
                          <a:spcPts val="0"/>
                        </a:spcAft>
                      </a:pPr>
                      <a:r>
                        <a:rPr lang="zh-CN" sz="1400" kern="100">
                          <a:effectLst/>
                          <a:latin typeface="微软雅黑" panose="020B0503020204020204" pitchFamily="34" charset="-122"/>
                          <a:ea typeface="微软雅黑" panose="020B0503020204020204" pitchFamily="34" charset="-122"/>
                          <a:cs typeface="Times New Roman" panose="02020603050405020304" pitchFamily="18" charset="0"/>
                        </a:rPr>
                        <a:t>筹资方式</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a:lnSpc>
                          <a:spcPct val="150000"/>
                        </a:lnSpc>
                        <a:spcAft>
                          <a:spcPts val="0"/>
                        </a:spcAft>
                      </a:pPr>
                      <a:r>
                        <a:rPr lang="zh-CN" sz="1400" kern="100" dirty="0">
                          <a:effectLst/>
                          <a:latin typeface="微软雅黑" panose="020B0503020204020204" pitchFamily="34" charset="-122"/>
                          <a:ea typeface="微软雅黑" panose="020B0503020204020204" pitchFamily="34" charset="-122"/>
                          <a:cs typeface="Times New Roman" panose="02020603050405020304" pitchFamily="18" charset="0"/>
                        </a:rPr>
                        <a:t>方案</a:t>
                      </a:r>
                      <a:r>
                        <a:rPr lang="en-US" sz="1400" kern="100" dirty="0">
                          <a:effectLst/>
                          <a:latin typeface="微软雅黑" panose="020B0503020204020204" pitchFamily="34" charset="-122"/>
                          <a:ea typeface="微软雅黑" panose="020B0503020204020204" pitchFamily="34" charset="-122"/>
                          <a:cs typeface="Times New Roman" panose="02020603050405020304" pitchFamily="18" charset="0"/>
                        </a:rPr>
                        <a:t>I</a:t>
                      </a:r>
                      <a:endParaRPr lang="zh-CN" sz="14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gridSpan="2">
                  <a:txBody>
                    <a:bodyPr/>
                    <a:lstStyle/>
                    <a:p>
                      <a:pPr algn="ctr">
                        <a:lnSpc>
                          <a:spcPct val="150000"/>
                        </a:lnSpc>
                        <a:spcAft>
                          <a:spcPts val="0"/>
                        </a:spcAft>
                      </a:pPr>
                      <a:r>
                        <a:rPr lang="zh-CN" sz="1400" kern="100">
                          <a:effectLst/>
                          <a:latin typeface="微软雅黑" panose="020B0503020204020204" pitchFamily="34" charset="-122"/>
                          <a:ea typeface="微软雅黑" panose="020B0503020204020204" pitchFamily="34" charset="-122"/>
                          <a:cs typeface="Times New Roman" panose="02020603050405020304" pitchFamily="18" charset="0"/>
                        </a:rPr>
                        <a:t>方案</a:t>
                      </a:r>
                      <a:r>
                        <a:rPr lang="en-US" sz="1400" kern="100">
                          <a:effectLst/>
                          <a:latin typeface="微软雅黑" panose="020B0503020204020204" pitchFamily="34" charset="-122"/>
                          <a:ea typeface="微软雅黑" panose="020B0503020204020204" pitchFamily="34" charset="-122"/>
                          <a:cs typeface="Times New Roman" panose="02020603050405020304" pitchFamily="18" charset="0"/>
                        </a:rPr>
                        <a:t>II </a:t>
                      </a:r>
                      <a:endParaRPr lang="zh-CN" sz="1400"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extLst>
                  <a:ext uri="{0D108BD9-81ED-4DB2-BD59-A6C34878D82A}">
                    <a16:rowId xmlns:a16="http://schemas.microsoft.com/office/drawing/2014/main" val="1209320588"/>
                  </a:ext>
                </a:extLst>
              </a:tr>
              <a:tr h="423165">
                <a:tc vMerge="1">
                  <a:txBody>
                    <a:bodyPr/>
                    <a:lstStyle/>
                    <a:p>
                      <a:endParaRPr lang="zh-CN" altLang="en-US"/>
                    </a:p>
                  </a:txBody>
                  <a:tcPr/>
                </a:tc>
                <a:tc>
                  <a:txBody>
                    <a:bodyPr/>
                    <a:lstStyle/>
                    <a:p>
                      <a:pPr algn="ctr">
                        <a:lnSpc>
                          <a:spcPct val="150000"/>
                        </a:lnSpc>
                        <a:spcAft>
                          <a:spcPts val="0"/>
                        </a:spcAft>
                      </a:pPr>
                      <a:r>
                        <a:rPr lang="zh-CN" sz="1400" kern="100">
                          <a:effectLst/>
                          <a:latin typeface="微软雅黑" panose="020B0503020204020204" pitchFamily="34" charset="-122"/>
                          <a:ea typeface="微软雅黑" panose="020B0503020204020204" pitchFamily="34" charset="-122"/>
                          <a:cs typeface="Times New Roman" panose="02020603050405020304" pitchFamily="18" charset="0"/>
                        </a:rPr>
                        <a:t>筹资额</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1400" kern="100">
                          <a:effectLst/>
                          <a:latin typeface="微软雅黑" panose="020B0503020204020204" pitchFamily="34" charset="-122"/>
                          <a:ea typeface="微软雅黑" panose="020B0503020204020204" pitchFamily="34" charset="-122"/>
                          <a:cs typeface="Times New Roman" panose="02020603050405020304" pitchFamily="18" charset="0"/>
                        </a:rPr>
                        <a:t>资本成本</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1400" kern="100">
                          <a:effectLst/>
                          <a:latin typeface="微软雅黑" panose="020B0503020204020204" pitchFamily="34" charset="-122"/>
                          <a:ea typeface="微软雅黑" panose="020B0503020204020204" pitchFamily="34" charset="-122"/>
                          <a:cs typeface="Times New Roman" panose="02020603050405020304" pitchFamily="18" charset="0"/>
                        </a:rPr>
                        <a:t>筹资额</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1400" kern="100">
                          <a:effectLst/>
                          <a:latin typeface="微软雅黑" panose="020B0503020204020204" pitchFamily="34" charset="-122"/>
                          <a:ea typeface="微软雅黑" panose="020B0503020204020204" pitchFamily="34" charset="-122"/>
                          <a:cs typeface="Times New Roman" panose="02020603050405020304" pitchFamily="18" charset="0"/>
                        </a:rPr>
                        <a:t>资本成本</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49237345"/>
                  </a:ext>
                </a:extLst>
              </a:tr>
              <a:tr h="325767">
                <a:tc>
                  <a:txBody>
                    <a:bodyPr/>
                    <a:lstStyle/>
                    <a:p>
                      <a:pPr algn="ctr">
                        <a:lnSpc>
                          <a:spcPct val="150000"/>
                        </a:lnSpc>
                        <a:spcAft>
                          <a:spcPts val="0"/>
                        </a:spcAft>
                      </a:pPr>
                      <a:r>
                        <a:rPr lang="zh-CN" sz="1400" kern="100">
                          <a:effectLst/>
                          <a:latin typeface="微软雅黑" panose="020B0503020204020204" pitchFamily="34" charset="-122"/>
                          <a:ea typeface="微软雅黑" panose="020B0503020204020204" pitchFamily="34" charset="-122"/>
                          <a:cs typeface="Times New Roman" panose="02020603050405020304" pitchFamily="18" charset="0"/>
                        </a:rPr>
                        <a:t>长期借款</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1400" kern="100">
                          <a:effectLst/>
                          <a:latin typeface="微软雅黑" panose="020B0503020204020204" pitchFamily="34" charset="-122"/>
                          <a:ea typeface="微软雅黑" panose="020B0503020204020204" pitchFamily="34" charset="-122"/>
                          <a:cs typeface="Times New Roman" panose="02020603050405020304" pitchFamily="18" charset="0"/>
                        </a:rPr>
                        <a:t>200</a:t>
                      </a:r>
                      <a:endParaRPr lang="zh-CN" sz="1400"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1400" kern="100">
                          <a:effectLst/>
                          <a:latin typeface="微软雅黑" panose="020B0503020204020204" pitchFamily="34" charset="-122"/>
                          <a:ea typeface="微软雅黑" panose="020B0503020204020204" pitchFamily="34" charset="-122"/>
                          <a:cs typeface="Times New Roman" panose="02020603050405020304" pitchFamily="18" charset="0"/>
                        </a:rPr>
                        <a:t>5%</a:t>
                      </a:r>
                      <a:endParaRPr lang="zh-CN" sz="1400"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1400" kern="100">
                          <a:effectLst/>
                          <a:latin typeface="微软雅黑" panose="020B0503020204020204" pitchFamily="34" charset="-122"/>
                          <a:ea typeface="微软雅黑" panose="020B0503020204020204" pitchFamily="34" charset="-122"/>
                          <a:cs typeface="Times New Roman" panose="02020603050405020304" pitchFamily="18" charset="0"/>
                        </a:rPr>
                        <a:t>300</a:t>
                      </a:r>
                      <a:endParaRPr lang="zh-CN" sz="1400"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1400" kern="100">
                          <a:effectLst/>
                          <a:latin typeface="微软雅黑" panose="020B0503020204020204" pitchFamily="34" charset="-122"/>
                          <a:ea typeface="微软雅黑" panose="020B0503020204020204" pitchFamily="34" charset="-122"/>
                          <a:cs typeface="Times New Roman" panose="02020603050405020304" pitchFamily="18" charset="0"/>
                        </a:rPr>
                        <a:t>6%</a:t>
                      </a:r>
                      <a:endParaRPr lang="zh-CN" sz="1400"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04499785"/>
                  </a:ext>
                </a:extLst>
              </a:tr>
              <a:tr h="325767">
                <a:tc>
                  <a:txBody>
                    <a:bodyPr/>
                    <a:lstStyle/>
                    <a:p>
                      <a:pPr algn="ctr">
                        <a:lnSpc>
                          <a:spcPct val="150000"/>
                        </a:lnSpc>
                        <a:spcAft>
                          <a:spcPts val="0"/>
                        </a:spcAft>
                      </a:pPr>
                      <a:r>
                        <a:rPr lang="zh-CN" sz="1400" kern="100">
                          <a:effectLst/>
                          <a:latin typeface="微软雅黑" panose="020B0503020204020204" pitchFamily="34" charset="-122"/>
                          <a:ea typeface="微软雅黑" panose="020B0503020204020204" pitchFamily="34" charset="-122"/>
                          <a:cs typeface="Times New Roman" panose="02020603050405020304" pitchFamily="18" charset="0"/>
                        </a:rPr>
                        <a:t>优先股</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1400" kern="100">
                          <a:effectLst/>
                          <a:latin typeface="微软雅黑" panose="020B0503020204020204" pitchFamily="34" charset="-122"/>
                          <a:ea typeface="微软雅黑" panose="020B0503020204020204" pitchFamily="34" charset="-122"/>
                          <a:cs typeface="Times New Roman" panose="02020603050405020304" pitchFamily="18" charset="0"/>
                        </a:rPr>
                        <a:t>300</a:t>
                      </a:r>
                      <a:endParaRPr lang="zh-CN" sz="1400"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1400" kern="100">
                          <a:effectLst/>
                          <a:latin typeface="微软雅黑" panose="020B0503020204020204" pitchFamily="34" charset="-122"/>
                          <a:ea typeface="微软雅黑" panose="020B0503020204020204" pitchFamily="34" charset="-122"/>
                          <a:cs typeface="Times New Roman" panose="02020603050405020304" pitchFamily="18" charset="0"/>
                        </a:rPr>
                        <a:t>12%</a:t>
                      </a:r>
                      <a:endParaRPr lang="zh-CN" sz="1400"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1400" kern="100">
                          <a:effectLst/>
                          <a:latin typeface="微软雅黑" panose="020B0503020204020204" pitchFamily="34" charset="-122"/>
                          <a:ea typeface="微软雅黑" panose="020B0503020204020204" pitchFamily="34" charset="-122"/>
                          <a:cs typeface="Times New Roman" panose="02020603050405020304" pitchFamily="18" charset="0"/>
                        </a:rPr>
                        <a:t>300</a:t>
                      </a:r>
                      <a:endParaRPr lang="zh-CN" sz="1400"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1400" kern="100">
                          <a:effectLst/>
                          <a:latin typeface="微软雅黑" panose="020B0503020204020204" pitchFamily="34" charset="-122"/>
                          <a:ea typeface="微软雅黑" panose="020B0503020204020204" pitchFamily="34" charset="-122"/>
                          <a:cs typeface="Times New Roman" panose="02020603050405020304" pitchFamily="18" charset="0"/>
                        </a:rPr>
                        <a:t>12%</a:t>
                      </a:r>
                      <a:endParaRPr lang="zh-CN" sz="1400"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3789613"/>
                  </a:ext>
                </a:extLst>
              </a:tr>
              <a:tr h="325767">
                <a:tc>
                  <a:txBody>
                    <a:bodyPr/>
                    <a:lstStyle/>
                    <a:p>
                      <a:pPr algn="ctr">
                        <a:lnSpc>
                          <a:spcPct val="150000"/>
                        </a:lnSpc>
                        <a:spcAft>
                          <a:spcPts val="0"/>
                        </a:spcAft>
                      </a:pPr>
                      <a:r>
                        <a:rPr lang="zh-CN" sz="1400" kern="100">
                          <a:effectLst/>
                          <a:latin typeface="微软雅黑" panose="020B0503020204020204" pitchFamily="34" charset="-122"/>
                          <a:ea typeface="微软雅黑" panose="020B0503020204020204" pitchFamily="34" charset="-122"/>
                          <a:cs typeface="Times New Roman" panose="02020603050405020304" pitchFamily="18" charset="0"/>
                        </a:rPr>
                        <a:t>普通股</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1400" kern="100">
                          <a:effectLst/>
                          <a:latin typeface="微软雅黑" panose="020B0503020204020204" pitchFamily="34" charset="-122"/>
                          <a:ea typeface="微软雅黑" panose="020B0503020204020204" pitchFamily="34" charset="-122"/>
                          <a:cs typeface="Times New Roman" panose="02020603050405020304" pitchFamily="18" charset="0"/>
                        </a:rPr>
                        <a:t>500</a:t>
                      </a:r>
                      <a:endParaRPr lang="zh-CN" sz="1400"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1400" kern="100">
                          <a:effectLst/>
                          <a:latin typeface="微软雅黑" panose="020B0503020204020204" pitchFamily="34" charset="-122"/>
                          <a:ea typeface="微软雅黑" panose="020B0503020204020204" pitchFamily="34" charset="-122"/>
                          <a:cs typeface="Times New Roman" panose="02020603050405020304" pitchFamily="18" charset="0"/>
                        </a:rPr>
                        <a:t>14%</a:t>
                      </a:r>
                      <a:endParaRPr lang="zh-CN" sz="1400"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1400" kern="100">
                          <a:effectLst/>
                          <a:latin typeface="微软雅黑" panose="020B0503020204020204" pitchFamily="34" charset="-122"/>
                          <a:ea typeface="微软雅黑" panose="020B0503020204020204" pitchFamily="34" charset="-122"/>
                          <a:cs typeface="Times New Roman" panose="02020603050405020304" pitchFamily="18" charset="0"/>
                        </a:rPr>
                        <a:t>400</a:t>
                      </a:r>
                      <a:endParaRPr lang="zh-CN" sz="1400"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1400" kern="100">
                          <a:effectLst/>
                          <a:latin typeface="微软雅黑" panose="020B0503020204020204" pitchFamily="34" charset="-122"/>
                          <a:ea typeface="微软雅黑" panose="020B0503020204020204" pitchFamily="34" charset="-122"/>
                          <a:cs typeface="Times New Roman" panose="02020603050405020304" pitchFamily="18" charset="0"/>
                        </a:rPr>
                        <a:t>14%</a:t>
                      </a:r>
                      <a:endParaRPr lang="zh-CN" sz="1400"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35170261"/>
                  </a:ext>
                </a:extLst>
              </a:tr>
              <a:tr h="325767">
                <a:tc>
                  <a:txBody>
                    <a:bodyPr/>
                    <a:lstStyle/>
                    <a:p>
                      <a:pPr algn="ctr">
                        <a:lnSpc>
                          <a:spcPct val="150000"/>
                        </a:lnSpc>
                        <a:spcAft>
                          <a:spcPts val="0"/>
                        </a:spcAft>
                      </a:pPr>
                      <a:r>
                        <a:rPr lang="zh-CN" sz="1400" kern="100">
                          <a:effectLst/>
                          <a:latin typeface="微软雅黑" panose="020B0503020204020204" pitchFamily="34" charset="-122"/>
                          <a:ea typeface="微软雅黑" panose="020B0503020204020204" pitchFamily="34" charset="-122"/>
                          <a:cs typeface="Times New Roman" panose="02020603050405020304" pitchFamily="18" charset="0"/>
                        </a:rPr>
                        <a:t>合计</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1400" kern="100">
                          <a:effectLst/>
                          <a:latin typeface="微软雅黑" panose="020B0503020204020204" pitchFamily="34" charset="-122"/>
                          <a:ea typeface="微软雅黑" panose="020B0503020204020204" pitchFamily="34" charset="-122"/>
                          <a:cs typeface="Times New Roman" panose="02020603050405020304" pitchFamily="18" charset="0"/>
                        </a:rPr>
                        <a:t>1000</a:t>
                      </a:r>
                      <a:endParaRPr lang="zh-CN" sz="1400"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1400" kern="100">
                          <a:effectLst/>
                          <a:latin typeface="微软雅黑" panose="020B0503020204020204" pitchFamily="34" charset="-122"/>
                          <a:ea typeface="微软雅黑" panose="020B0503020204020204" pitchFamily="34" charset="-122"/>
                          <a:cs typeface="Times New Roman" panose="02020603050405020304" pitchFamily="18" charset="0"/>
                        </a:rPr>
                        <a:t>—</a:t>
                      </a:r>
                      <a:endParaRPr lang="zh-CN" sz="1400"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1400" kern="100">
                          <a:effectLst/>
                          <a:latin typeface="微软雅黑" panose="020B0503020204020204" pitchFamily="34" charset="-122"/>
                          <a:ea typeface="微软雅黑" panose="020B0503020204020204" pitchFamily="34" charset="-122"/>
                          <a:cs typeface="Times New Roman" panose="02020603050405020304" pitchFamily="18" charset="0"/>
                        </a:rPr>
                        <a:t>1000</a:t>
                      </a:r>
                      <a:endParaRPr lang="zh-CN" sz="1400"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1400" kern="100" dirty="0">
                          <a:effectLst/>
                          <a:latin typeface="微软雅黑" panose="020B0503020204020204" pitchFamily="34" charset="-122"/>
                          <a:ea typeface="微软雅黑" panose="020B0503020204020204" pitchFamily="34" charset="-122"/>
                          <a:cs typeface="Times New Roman" panose="02020603050405020304" pitchFamily="18" charset="0"/>
                        </a:rPr>
                        <a:t>—</a:t>
                      </a:r>
                      <a:endParaRPr lang="zh-CN" sz="14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01047282"/>
                  </a:ext>
                </a:extLst>
              </a:tr>
            </a:tbl>
          </a:graphicData>
        </a:graphic>
      </p:graphicFrame>
      <p:sp>
        <p:nvSpPr>
          <p:cNvPr id="4" name="矩形 3"/>
          <p:cNvSpPr/>
          <p:nvPr/>
        </p:nvSpPr>
        <p:spPr>
          <a:xfrm>
            <a:off x="2555776" y="1975301"/>
            <a:ext cx="3565400" cy="307777"/>
          </a:xfrm>
          <a:prstGeom prst="rect">
            <a:avLst/>
          </a:prstGeom>
        </p:spPr>
        <p:txBody>
          <a:bodyPr wrap="none">
            <a:spAutoFit/>
          </a:bodyPr>
          <a:lstStyle/>
          <a:p>
            <a:r>
              <a:rPr lang="zh-CN" altLang="zh-CN" sz="1400" dirty="0">
                <a:latin typeface="Times New Roman" panose="02020603050405020304" pitchFamily="18" charset="0"/>
                <a:ea typeface="宋体" panose="02010600030101010101" pitchFamily="2" charset="-122"/>
                <a:cs typeface="Times New Roman" panose="02020603050405020304" pitchFamily="18" charset="0"/>
              </a:rPr>
              <a:t>表</a:t>
            </a:r>
            <a:r>
              <a:rPr lang="en-US" altLang="zh-CN" sz="1400" dirty="0">
                <a:latin typeface="Times New Roman" panose="02020603050405020304" pitchFamily="18" charset="0"/>
                <a:ea typeface="宋体" panose="02010600030101010101" pitchFamily="2" charset="-122"/>
              </a:rPr>
              <a:t>5-6             </a:t>
            </a:r>
            <a:r>
              <a:rPr lang="zh-CN" altLang="zh-CN" sz="1400" dirty="0">
                <a:latin typeface="Times New Roman" panose="02020603050405020304" pitchFamily="18" charset="0"/>
                <a:ea typeface="宋体" panose="02010600030101010101" pitchFamily="2" charset="-122"/>
                <a:cs typeface="Times New Roman" panose="02020603050405020304" pitchFamily="18" charset="0"/>
              </a:rPr>
              <a:t>两种追加筹资方案的资本结构</a:t>
            </a:r>
            <a:r>
              <a:rPr lang="en-US" altLang="zh-CN" sz="1400" dirty="0">
                <a:latin typeface="Times New Roman" panose="02020603050405020304" pitchFamily="18" charset="0"/>
                <a:ea typeface="宋体" panose="02010600030101010101" pitchFamily="2" charset="-122"/>
              </a:rPr>
              <a:t> </a:t>
            </a:r>
            <a:endParaRPr lang="zh-CN" altLang="en-US" sz="1400" dirty="0"/>
          </a:p>
        </p:txBody>
      </p:sp>
    </p:spTree>
    <p:extLst>
      <p:ext uri="{BB962C8B-B14F-4D97-AF65-F5344CB8AC3E}">
        <p14:creationId xmlns:p14="http://schemas.microsoft.com/office/powerpoint/2010/main" val="1171096153"/>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7" name="Rectangle 3"/>
          <p:cNvSpPr>
            <a:spLocks noGrp="1" noChangeArrowheads="1"/>
          </p:cNvSpPr>
          <p:nvPr>
            <p:ph type="body" idx="1"/>
          </p:nvPr>
        </p:nvSpPr>
        <p:spPr>
          <a:xfrm>
            <a:off x="251520" y="1059582"/>
            <a:ext cx="8712968" cy="2664296"/>
          </a:xfrm>
        </p:spPr>
        <p:txBody>
          <a:bodyPr/>
          <a:lstStyle/>
          <a:p>
            <a:pPr eaLnBrk="1" hangingPunct="1">
              <a:lnSpc>
                <a:spcPct val="120000"/>
              </a:lnSpc>
              <a:spcBef>
                <a:spcPts val="100"/>
              </a:spcBef>
              <a:spcAft>
                <a:spcPts val="100"/>
              </a:spcAft>
            </a:pPr>
            <a:r>
              <a:rPr lang="zh-CN" altLang="zh-CN" sz="1800" kern="100" dirty="0" smtClean="0">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800" kern="100" dirty="0">
                <a:latin typeface="微软雅黑" panose="020B0503020204020204" pitchFamily="34" charset="-122"/>
                <a:ea typeface="微软雅黑" panose="020B0503020204020204" pitchFamily="34" charset="-122"/>
                <a:cs typeface="Times New Roman" panose="02020603050405020304" pitchFamily="18" charset="0"/>
              </a:rPr>
              <a:t>1</a:t>
            </a:r>
            <a:r>
              <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800" b="0" kern="100" dirty="0">
                <a:latin typeface="微软雅黑" panose="020B0503020204020204" pitchFamily="34" charset="-122"/>
                <a:ea typeface="微软雅黑" panose="020B0503020204020204" pitchFamily="34" charset="-122"/>
                <a:cs typeface="Times New Roman" panose="02020603050405020304" pitchFamily="18" charset="0"/>
              </a:rPr>
              <a:t>用</a:t>
            </a:r>
            <a:r>
              <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rPr>
              <a:t>追加筹资方案</a:t>
            </a:r>
            <a:r>
              <a:rPr lang="zh-CN" altLang="zh-CN" sz="1800" b="0" kern="100" dirty="0">
                <a:latin typeface="微软雅黑" panose="020B0503020204020204" pitchFamily="34" charset="-122"/>
                <a:ea typeface="微软雅黑" panose="020B0503020204020204" pitchFamily="34" charset="-122"/>
                <a:cs typeface="Times New Roman" panose="02020603050405020304" pitchFamily="18" charset="0"/>
              </a:rPr>
              <a:t>的边际资金成本比较法来选择追加筹资</a:t>
            </a:r>
            <a:r>
              <a:rPr lang="zh-CN" altLang="zh-CN" sz="1800" b="0" kern="100" dirty="0" smtClean="0">
                <a:latin typeface="微软雅黑" panose="020B0503020204020204" pitchFamily="34" charset="-122"/>
                <a:ea typeface="微软雅黑" panose="020B0503020204020204" pitchFamily="34" charset="-122"/>
                <a:cs typeface="Times New Roman" panose="02020603050405020304" pitchFamily="18" charset="0"/>
              </a:rPr>
              <a:t>方案</a:t>
            </a:r>
            <a:r>
              <a:rPr lang="zh-CN" altLang="en-US" sz="1800" b="0" kern="100" dirty="0" smtClean="0">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800" b="0" kern="100" dirty="0" smtClean="0">
                <a:latin typeface="微软雅黑" panose="020B0503020204020204" pitchFamily="34" charset="-122"/>
                <a:ea typeface="微软雅黑" panose="020B0503020204020204" pitchFamily="34" charset="-122"/>
                <a:cs typeface="Times New Roman" panose="02020603050405020304" pitchFamily="18" charset="0"/>
              </a:rPr>
              <a:t>计算</a:t>
            </a:r>
            <a:r>
              <a:rPr lang="zh-CN" altLang="zh-CN" sz="1800" b="0" kern="100" dirty="0">
                <a:latin typeface="微软雅黑" panose="020B0503020204020204" pitchFamily="34" charset="-122"/>
                <a:ea typeface="微软雅黑" panose="020B0503020204020204" pitchFamily="34" charset="-122"/>
                <a:cs typeface="Times New Roman" panose="02020603050405020304" pitchFamily="18" charset="0"/>
              </a:rPr>
              <a:t>两种方案的边际资本成本。</a:t>
            </a:r>
          </a:p>
          <a:p>
            <a:pPr marL="666750" indent="-400050">
              <a:lnSpc>
                <a:spcPct val="120000"/>
              </a:lnSpc>
              <a:spcAft>
                <a:spcPts val="0"/>
              </a:spcAft>
            </a:pPr>
            <a:r>
              <a:rPr lang="zh-CN" altLang="zh-CN" sz="1600" b="0" kern="100" dirty="0">
                <a:latin typeface="微软雅黑" panose="020B0503020204020204" pitchFamily="34" charset="-122"/>
                <a:ea typeface="微软雅黑" panose="020B0503020204020204" pitchFamily="34" charset="-122"/>
                <a:cs typeface="Times New Roman" panose="02020603050405020304" pitchFamily="18" charset="0"/>
              </a:rPr>
              <a:t>方案</a:t>
            </a:r>
            <a:r>
              <a:rPr lang="en-US" altLang="zh-CN" sz="1600" b="0" kern="100" dirty="0">
                <a:latin typeface="微软雅黑" panose="020B0503020204020204" pitchFamily="34" charset="-122"/>
                <a:ea typeface="微软雅黑" panose="020B0503020204020204" pitchFamily="34" charset="-122"/>
                <a:cs typeface="Times New Roman" panose="02020603050405020304" pitchFamily="18" charset="0"/>
              </a:rPr>
              <a:t>I</a:t>
            </a:r>
            <a:r>
              <a:rPr lang="zh-CN" altLang="zh-CN" sz="1600" b="0" kern="100" dirty="0">
                <a:latin typeface="微软雅黑" panose="020B0503020204020204" pitchFamily="34" charset="-122"/>
                <a:ea typeface="微软雅黑" panose="020B0503020204020204" pitchFamily="34" charset="-122"/>
                <a:cs typeface="Times New Roman" panose="02020603050405020304" pitchFamily="18" charset="0"/>
              </a:rPr>
              <a:t>边际资本成本＝（</a:t>
            </a:r>
            <a:r>
              <a:rPr lang="en-US" altLang="zh-CN" sz="1600" b="0" kern="100" dirty="0">
                <a:latin typeface="微软雅黑" panose="020B0503020204020204" pitchFamily="34" charset="-122"/>
                <a:ea typeface="微软雅黑" panose="020B0503020204020204" pitchFamily="34" charset="-122"/>
                <a:cs typeface="Times New Roman" panose="02020603050405020304" pitchFamily="18" charset="0"/>
              </a:rPr>
              <a:t>200/1000</a:t>
            </a:r>
            <a:r>
              <a:rPr lang="zh-CN" altLang="zh-CN" sz="1600" b="0" kern="100" dirty="0">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600" b="0" kern="1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600" b="0" kern="100" dirty="0">
                <a:latin typeface="微软雅黑" panose="020B0503020204020204" pitchFamily="34" charset="-122"/>
                <a:ea typeface="微软雅黑" panose="020B0503020204020204" pitchFamily="34" charset="-122"/>
                <a:cs typeface="Times New Roman" panose="02020603050405020304" pitchFamily="18" charset="0"/>
              </a:rPr>
              <a:t>5%+</a:t>
            </a:r>
            <a:r>
              <a:rPr lang="zh-CN" altLang="zh-CN" sz="1600" b="0" kern="100" dirty="0">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600" b="0" kern="100" dirty="0">
                <a:latin typeface="微软雅黑" panose="020B0503020204020204" pitchFamily="34" charset="-122"/>
                <a:ea typeface="微软雅黑" panose="020B0503020204020204" pitchFamily="34" charset="-122"/>
                <a:cs typeface="Times New Roman" panose="02020603050405020304" pitchFamily="18" charset="0"/>
              </a:rPr>
              <a:t>300/1000</a:t>
            </a:r>
            <a:r>
              <a:rPr lang="zh-CN" altLang="zh-CN" sz="1600" b="0" kern="100" dirty="0">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600" b="0" kern="1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600" b="0" kern="100" dirty="0">
                <a:latin typeface="微软雅黑" panose="020B0503020204020204" pitchFamily="34" charset="-122"/>
                <a:ea typeface="微软雅黑" panose="020B0503020204020204" pitchFamily="34" charset="-122"/>
                <a:cs typeface="Times New Roman" panose="02020603050405020304" pitchFamily="18" charset="0"/>
              </a:rPr>
              <a:t>12%+</a:t>
            </a:r>
            <a:r>
              <a:rPr lang="zh-CN" altLang="zh-CN" sz="1600" b="0" kern="100" dirty="0">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600" b="0" kern="100" dirty="0">
                <a:latin typeface="微软雅黑" panose="020B0503020204020204" pitchFamily="34" charset="-122"/>
                <a:ea typeface="微软雅黑" panose="020B0503020204020204" pitchFamily="34" charset="-122"/>
                <a:cs typeface="Times New Roman" panose="02020603050405020304" pitchFamily="18" charset="0"/>
              </a:rPr>
              <a:t>500/1000</a:t>
            </a:r>
            <a:r>
              <a:rPr lang="zh-CN" altLang="zh-CN" sz="1600" b="0" kern="100" dirty="0">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600" b="0" kern="1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600" b="0" kern="100" dirty="0">
                <a:latin typeface="微软雅黑" panose="020B0503020204020204" pitchFamily="34" charset="-122"/>
                <a:ea typeface="微软雅黑" panose="020B0503020204020204" pitchFamily="34" charset="-122"/>
                <a:cs typeface="Times New Roman" panose="02020603050405020304" pitchFamily="18" charset="0"/>
              </a:rPr>
              <a:t>14%</a:t>
            </a:r>
            <a:endParaRPr lang="zh-CN" altLang="zh-CN" sz="1600" b="0" kern="100" dirty="0">
              <a:latin typeface="微软雅黑" panose="020B0503020204020204" pitchFamily="34" charset="-122"/>
              <a:ea typeface="微软雅黑" panose="020B0503020204020204" pitchFamily="34" charset="-122"/>
              <a:cs typeface="Times New Roman" panose="02020603050405020304" pitchFamily="18" charset="0"/>
            </a:endParaRPr>
          </a:p>
          <a:p>
            <a:pPr indent="1466850">
              <a:lnSpc>
                <a:spcPct val="120000"/>
              </a:lnSpc>
              <a:spcAft>
                <a:spcPts val="0"/>
              </a:spcAft>
            </a:pPr>
            <a:r>
              <a:rPr lang="zh-CN" altLang="zh-CN" sz="1600" b="0" kern="100" dirty="0">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600" b="0" kern="100" dirty="0">
                <a:latin typeface="微软雅黑" panose="020B0503020204020204" pitchFamily="34" charset="-122"/>
                <a:ea typeface="微软雅黑" panose="020B0503020204020204" pitchFamily="34" charset="-122"/>
                <a:cs typeface="Times New Roman" panose="02020603050405020304" pitchFamily="18" charset="0"/>
              </a:rPr>
              <a:t>11.6% </a:t>
            </a:r>
            <a:endParaRPr lang="zh-CN" altLang="zh-CN" sz="1600" b="0" kern="100" dirty="0">
              <a:latin typeface="微软雅黑" panose="020B0503020204020204" pitchFamily="34" charset="-122"/>
              <a:ea typeface="微软雅黑" panose="020B0503020204020204" pitchFamily="34" charset="-122"/>
              <a:cs typeface="Times New Roman" panose="02020603050405020304" pitchFamily="18" charset="0"/>
            </a:endParaRPr>
          </a:p>
          <a:p>
            <a:pPr indent="266700">
              <a:lnSpc>
                <a:spcPct val="120000"/>
              </a:lnSpc>
              <a:spcAft>
                <a:spcPts val="0"/>
              </a:spcAft>
            </a:pPr>
            <a:r>
              <a:rPr lang="zh-CN" altLang="zh-CN" sz="1600" b="0" kern="100" dirty="0">
                <a:latin typeface="微软雅黑" panose="020B0503020204020204" pitchFamily="34" charset="-122"/>
                <a:ea typeface="微软雅黑" panose="020B0503020204020204" pitchFamily="34" charset="-122"/>
                <a:cs typeface="Times New Roman" panose="02020603050405020304" pitchFamily="18" charset="0"/>
              </a:rPr>
              <a:t>方案</a:t>
            </a:r>
            <a:r>
              <a:rPr lang="en-US" altLang="zh-CN" sz="1600" b="0" kern="100" dirty="0">
                <a:latin typeface="微软雅黑" panose="020B0503020204020204" pitchFamily="34" charset="-122"/>
                <a:ea typeface="微软雅黑" panose="020B0503020204020204" pitchFamily="34" charset="-122"/>
                <a:cs typeface="Times New Roman" panose="02020603050405020304" pitchFamily="18" charset="0"/>
              </a:rPr>
              <a:t>II</a:t>
            </a:r>
            <a:r>
              <a:rPr lang="zh-CN" altLang="zh-CN" sz="1600" b="0" kern="100" dirty="0">
                <a:latin typeface="微软雅黑" panose="020B0503020204020204" pitchFamily="34" charset="-122"/>
                <a:ea typeface="微软雅黑" panose="020B0503020204020204" pitchFamily="34" charset="-122"/>
                <a:cs typeface="Times New Roman" panose="02020603050405020304" pitchFamily="18" charset="0"/>
              </a:rPr>
              <a:t>边际资本成本＝（</a:t>
            </a:r>
            <a:r>
              <a:rPr lang="en-US" altLang="zh-CN" sz="1600" b="0" kern="100" dirty="0">
                <a:latin typeface="微软雅黑" panose="020B0503020204020204" pitchFamily="34" charset="-122"/>
                <a:ea typeface="微软雅黑" panose="020B0503020204020204" pitchFamily="34" charset="-122"/>
                <a:cs typeface="Times New Roman" panose="02020603050405020304" pitchFamily="18" charset="0"/>
              </a:rPr>
              <a:t>300/1000</a:t>
            </a:r>
            <a:r>
              <a:rPr lang="zh-CN" altLang="zh-CN" sz="1600" b="0" kern="100" dirty="0">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600" b="0" kern="100" dirty="0">
                <a:latin typeface="微软雅黑" panose="020B0503020204020204" pitchFamily="34" charset="-122"/>
                <a:ea typeface="微软雅黑" panose="020B0503020204020204" pitchFamily="34" charset="-122"/>
                <a:cs typeface="Times New Roman" panose="02020603050405020304" pitchFamily="18" charset="0"/>
              </a:rPr>
              <a:t>×6%+</a:t>
            </a:r>
            <a:r>
              <a:rPr lang="zh-CN" altLang="zh-CN" sz="1600" b="0" kern="100" dirty="0">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600" b="0" kern="100" dirty="0">
                <a:latin typeface="微软雅黑" panose="020B0503020204020204" pitchFamily="34" charset="-122"/>
                <a:ea typeface="微软雅黑" panose="020B0503020204020204" pitchFamily="34" charset="-122"/>
                <a:cs typeface="Times New Roman" panose="02020603050405020304" pitchFamily="18" charset="0"/>
              </a:rPr>
              <a:t>300/1000</a:t>
            </a:r>
            <a:r>
              <a:rPr lang="zh-CN" altLang="zh-CN" sz="1600" b="0" kern="100" dirty="0">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600" b="0" kern="100" dirty="0">
                <a:latin typeface="微软雅黑" panose="020B0503020204020204" pitchFamily="34" charset="-122"/>
                <a:ea typeface="微软雅黑" panose="020B0503020204020204" pitchFamily="34" charset="-122"/>
                <a:cs typeface="Times New Roman" panose="02020603050405020304" pitchFamily="18" charset="0"/>
              </a:rPr>
              <a:t>×12%+</a:t>
            </a:r>
            <a:r>
              <a:rPr lang="zh-CN" altLang="zh-CN" sz="1600" b="0" kern="100" dirty="0">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600" b="0" kern="100" dirty="0">
                <a:latin typeface="微软雅黑" panose="020B0503020204020204" pitchFamily="34" charset="-122"/>
                <a:ea typeface="微软雅黑" panose="020B0503020204020204" pitchFamily="34" charset="-122"/>
                <a:cs typeface="Times New Roman" panose="02020603050405020304" pitchFamily="18" charset="0"/>
              </a:rPr>
              <a:t>400/1000</a:t>
            </a:r>
            <a:r>
              <a:rPr lang="zh-CN" altLang="zh-CN" sz="1600" b="0" kern="100" dirty="0">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600" b="0" kern="100" dirty="0">
                <a:latin typeface="微软雅黑" panose="020B0503020204020204" pitchFamily="34" charset="-122"/>
                <a:ea typeface="微软雅黑" panose="020B0503020204020204" pitchFamily="34" charset="-122"/>
                <a:cs typeface="Times New Roman" panose="02020603050405020304" pitchFamily="18" charset="0"/>
              </a:rPr>
              <a:t>×14%</a:t>
            </a:r>
            <a:endParaRPr lang="zh-CN" altLang="zh-CN" sz="1600" b="0" kern="100" dirty="0">
              <a:latin typeface="微软雅黑" panose="020B0503020204020204" pitchFamily="34" charset="-122"/>
              <a:ea typeface="微软雅黑" panose="020B0503020204020204" pitchFamily="34" charset="-122"/>
              <a:cs typeface="Times New Roman" panose="02020603050405020304" pitchFamily="18" charset="0"/>
            </a:endParaRPr>
          </a:p>
          <a:p>
            <a:pPr indent="1466850">
              <a:lnSpc>
                <a:spcPct val="120000"/>
              </a:lnSpc>
              <a:spcAft>
                <a:spcPts val="0"/>
              </a:spcAft>
            </a:pPr>
            <a:r>
              <a:rPr lang="zh-CN" altLang="zh-CN" sz="1600" b="0" kern="100" dirty="0">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600" b="0" kern="100" dirty="0">
                <a:latin typeface="微软雅黑" panose="020B0503020204020204" pitchFamily="34" charset="-122"/>
                <a:ea typeface="微软雅黑" panose="020B0503020204020204" pitchFamily="34" charset="-122"/>
                <a:cs typeface="Times New Roman" panose="02020603050405020304" pitchFamily="18" charset="0"/>
              </a:rPr>
              <a:t>11%</a:t>
            </a:r>
            <a:r>
              <a:rPr lang="en-US" altLang="zh-CN" sz="1800" b="0" kern="100" dirty="0">
                <a:latin typeface="微软雅黑" panose="020B0503020204020204" pitchFamily="34" charset="-122"/>
                <a:ea typeface="微软雅黑" panose="020B0503020204020204" pitchFamily="34" charset="-122"/>
                <a:cs typeface="Times New Roman" panose="02020603050405020304" pitchFamily="18" charset="0"/>
              </a:rPr>
              <a:t>   </a:t>
            </a:r>
            <a:endParaRPr lang="zh-CN" altLang="zh-CN" sz="1800" b="0" kern="100" dirty="0">
              <a:latin typeface="微软雅黑" panose="020B0503020204020204" pitchFamily="34" charset="-122"/>
              <a:ea typeface="微软雅黑" panose="020B0503020204020204" pitchFamily="34" charset="-122"/>
              <a:cs typeface="Times New Roman" panose="02020603050405020304" pitchFamily="18" charset="0"/>
            </a:endParaRPr>
          </a:p>
          <a:p>
            <a:pPr indent="266700">
              <a:lnSpc>
                <a:spcPct val="120000"/>
              </a:lnSpc>
              <a:spcAft>
                <a:spcPts val="0"/>
              </a:spcAft>
            </a:pPr>
            <a:r>
              <a:rPr lang="zh-CN" altLang="zh-CN" sz="1800" b="0" kern="100" dirty="0">
                <a:latin typeface="微软雅黑" panose="020B0503020204020204" pitchFamily="34" charset="-122"/>
                <a:ea typeface="微软雅黑" panose="020B0503020204020204" pitchFamily="34" charset="-122"/>
                <a:cs typeface="Times New Roman" panose="02020603050405020304" pitchFamily="18" charset="0"/>
              </a:rPr>
              <a:t>由于方案</a:t>
            </a:r>
            <a:r>
              <a:rPr lang="en-US" altLang="zh-CN" sz="1800" b="0" kern="100" dirty="0">
                <a:latin typeface="微软雅黑" panose="020B0503020204020204" pitchFamily="34" charset="-122"/>
                <a:ea typeface="微软雅黑" panose="020B0503020204020204" pitchFamily="34" charset="-122"/>
                <a:cs typeface="Times New Roman" panose="02020603050405020304" pitchFamily="18" charset="0"/>
              </a:rPr>
              <a:t>II</a:t>
            </a:r>
            <a:r>
              <a:rPr lang="zh-CN" altLang="zh-CN" sz="1800" b="0" kern="100" dirty="0">
                <a:latin typeface="微软雅黑" panose="020B0503020204020204" pitchFamily="34" charset="-122"/>
                <a:ea typeface="微软雅黑" panose="020B0503020204020204" pitchFamily="34" charset="-122"/>
                <a:cs typeface="Times New Roman" panose="02020603050405020304" pitchFamily="18" charset="0"/>
              </a:rPr>
              <a:t>比方案</a:t>
            </a:r>
            <a:r>
              <a:rPr lang="en-US" altLang="zh-CN" sz="1800" b="0" kern="100" dirty="0">
                <a:latin typeface="微软雅黑" panose="020B0503020204020204" pitchFamily="34" charset="-122"/>
                <a:ea typeface="微软雅黑" panose="020B0503020204020204" pitchFamily="34" charset="-122"/>
                <a:cs typeface="Times New Roman" panose="02020603050405020304" pitchFamily="18" charset="0"/>
              </a:rPr>
              <a:t>I</a:t>
            </a:r>
            <a:r>
              <a:rPr lang="zh-CN" altLang="zh-CN" sz="1800" b="0" kern="100" dirty="0">
                <a:latin typeface="微软雅黑" panose="020B0503020204020204" pitchFamily="34" charset="-122"/>
                <a:ea typeface="微软雅黑" panose="020B0503020204020204" pitchFamily="34" charset="-122"/>
                <a:cs typeface="Times New Roman" panose="02020603050405020304" pitchFamily="18" charset="0"/>
              </a:rPr>
              <a:t>的边际资本成本低，故选择方案</a:t>
            </a:r>
            <a:r>
              <a:rPr lang="en-US" altLang="zh-CN" sz="1800" b="0" kern="100" dirty="0">
                <a:latin typeface="微软雅黑" panose="020B0503020204020204" pitchFamily="34" charset="-122"/>
                <a:ea typeface="微软雅黑" panose="020B0503020204020204" pitchFamily="34" charset="-122"/>
                <a:cs typeface="Times New Roman" panose="02020603050405020304" pitchFamily="18" charset="0"/>
              </a:rPr>
              <a:t>II</a:t>
            </a:r>
            <a:r>
              <a:rPr lang="zh-CN" altLang="zh-CN" sz="1800" b="0" kern="100" dirty="0">
                <a:latin typeface="微软雅黑" panose="020B0503020204020204" pitchFamily="34" charset="-122"/>
                <a:ea typeface="微软雅黑" panose="020B0503020204020204" pitchFamily="34" charset="-122"/>
                <a:cs typeface="Times New Roman" panose="02020603050405020304" pitchFamily="18" charset="0"/>
              </a:rPr>
              <a:t>作为追加筹资方案。</a:t>
            </a:r>
            <a:endParaRPr lang="zh-CN" altLang="zh-CN" sz="1800" b="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5" name="Rectangle 2"/>
          <p:cNvSpPr>
            <a:spLocks noGrp="1" noChangeArrowheads="1"/>
          </p:cNvSpPr>
          <p:nvPr>
            <p:ph type="title"/>
          </p:nvPr>
        </p:nvSpPr>
        <p:spPr>
          <a:xfrm>
            <a:off x="1908175" y="195263"/>
            <a:ext cx="6408738" cy="572691"/>
          </a:xfrm>
        </p:spPr>
        <p:txBody>
          <a:bodyPr/>
          <a:lstStyle/>
          <a:p>
            <a:pPr eaLnBrk="1" hangingPunct="1"/>
            <a:r>
              <a:rPr lang="zh-CN" altLang="en-US" sz="3200" dirty="0"/>
              <a:t>三</a:t>
            </a:r>
            <a:r>
              <a:rPr lang="zh-CN" altLang="en-US" sz="3200" dirty="0" smtClean="0"/>
              <a:t>、最佳资本</a:t>
            </a:r>
            <a:r>
              <a:rPr lang="zh-CN" altLang="en-US" sz="3200" dirty="0"/>
              <a:t>结构决策方法</a:t>
            </a:r>
          </a:p>
        </p:txBody>
      </p:sp>
    </p:spTree>
    <p:extLst>
      <p:ext uri="{BB962C8B-B14F-4D97-AF65-F5344CB8AC3E}">
        <p14:creationId xmlns:p14="http://schemas.microsoft.com/office/powerpoint/2010/main" val="480482286"/>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7" name="Rectangle 3"/>
          <p:cNvSpPr>
            <a:spLocks noGrp="1" noChangeArrowheads="1"/>
          </p:cNvSpPr>
          <p:nvPr>
            <p:ph type="body" idx="1"/>
          </p:nvPr>
        </p:nvSpPr>
        <p:spPr>
          <a:xfrm>
            <a:off x="251520" y="915566"/>
            <a:ext cx="8712968" cy="1008112"/>
          </a:xfrm>
        </p:spPr>
        <p:txBody>
          <a:bodyPr/>
          <a:lstStyle/>
          <a:p>
            <a:pPr eaLnBrk="1" hangingPunct="1">
              <a:lnSpc>
                <a:spcPct val="120000"/>
              </a:lnSpc>
              <a:spcBef>
                <a:spcPts val="100"/>
              </a:spcBef>
              <a:spcAft>
                <a:spcPts val="100"/>
              </a:spcAft>
            </a:pPr>
            <a:r>
              <a:rPr lang="zh-CN" altLang="en-US" sz="1800" kern="100" dirty="0" smtClean="0">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800" kern="100" dirty="0" smtClean="0">
                <a:latin typeface="微软雅黑" panose="020B0503020204020204" pitchFamily="34" charset="-122"/>
                <a:ea typeface="微软雅黑" panose="020B0503020204020204" pitchFamily="34" charset="-122"/>
                <a:cs typeface="Times New Roman" panose="02020603050405020304" pitchFamily="18" charset="0"/>
              </a:rPr>
              <a:t>2</a:t>
            </a:r>
            <a:r>
              <a:rPr lang="zh-CN" altLang="en-US" sz="1800" kern="100" dirty="0" smtClean="0">
                <a:latin typeface="微软雅黑" panose="020B0503020204020204" pitchFamily="34" charset="-122"/>
                <a:ea typeface="微软雅黑" panose="020B0503020204020204" pitchFamily="34" charset="-122"/>
                <a:cs typeface="Times New Roman" panose="02020603050405020304" pitchFamily="18" charset="0"/>
              </a:rPr>
              <a:t>）用</a:t>
            </a:r>
            <a:r>
              <a:rPr lang="zh-CN" altLang="en-US" sz="1800" kern="100" dirty="0">
                <a:latin typeface="微软雅黑" panose="020B0503020204020204" pitchFamily="34" charset="-122"/>
                <a:ea typeface="微软雅黑" panose="020B0503020204020204" pitchFamily="34" charset="-122"/>
                <a:cs typeface="Times New Roman" panose="02020603050405020304" pitchFamily="18" charset="0"/>
              </a:rPr>
              <a:t>汇总资本结构的加权平均资本成本比较法来</a:t>
            </a:r>
            <a:r>
              <a:rPr lang="zh-CN" altLang="en-US" sz="1800" b="0" kern="100" dirty="0">
                <a:latin typeface="微软雅黑" panose="020B0503020204020204" pitchFamily="34" charset="-122"/>
                <a:ea typeface="微软雅黑" panose="020B0503020204020204" pitchFamily="34" charset="-122"/>
                <a:cs typeface="Times New Roman" panose="02020603050405020304" pitchFamily="18" charset="0"/>
              </a:rPr>
              <a:t>选择追加筹资方案。</a:t>
            </a:r>
          </a:p>
          <a:p>
            <a:pPr eaLnBrk="1" hangingPunct="1">
              <a:lnSpc>
                <a:spcPct val="120000"/>
              </a:lnSpc>
              <a:spcBef>
                <a:spcPts val="100"/>
              </a:spcBef>
              <a:spcAft>
                <a:spcPts val="100"/>
              </a:spcAft>
            </a:pPr>
            <a:r>
              <a:rPr lang="zh-CN" altLang="en-US" sz="1600" b="0" kern="100" dirty="0">
                <a:latin typeface="微软雅黑" panose="020B0503020204020204" pitchFamily="34" charset="-122"/>
                <a:ea typeface="微软雅黑" panose="020B0503020204020204" pitchFamily="34" charset="-122"/>
                <a:cs typeface="Times New Roman" panose="02020603050405020304" pitchFamily="18" charset="0"/>
              </a:rPr>
              <a:t>在原有资本结构方案乙的基础上，按方案</a:t>
            </a:r>
            <a:r>
              <a:rPr lang="en-US" altLang="zh-CN" sz="1600" b="0" kern="100" dirty="0">
                <a:latin typeface="微软雅黑" panose="020B0503020204020204" pitchFamily="34" charset="-122"/>
                <a:ea typeface="微软雅黑" panose="020B0503020204020204" pitchFamily="34" charset="-122"/>
                <a:cs typeface="Times New Roman" panose="02020603050405020304" pitchFamily="18" charset="0"/>
              </a:rPr>
              <a:t>Ⅰ</a:t>
            </a:r>
            <a:r>
              <a:rPr lang="zh-CN" altLang="en-US" sz="1600" b="0" kern="100" dirty="0">
                <a:latin typeface="微软雅黑" panose="020B0503020204020204" pitchFamily="34" charset="-122"/>
                <a:ea typeface="微软雅黑" panose="020B0503020204020204" pitchFamily="34" charset="-122"/>
                <a:cs typeface="Times New Roman" panose="02020603050405020304" pitchFamily="18" charset="0"/>
              </a:rPr>
              <a:t>和方案</a:t>
            </a:r>
            <a:r>
              <a:rPr lang="en-US" altLang="zh-CN" sz="1600" b="0" kern="100" dirty="0">
                <a:latin typeface="微软雅黑" panose="020B0503020204020204" pitchFamily="34" charset="-122"/>
                <a:ea typeface="微软雅黑" panose="020B0503020204020204" pitchFamily="34" charset="-122"/>
                <a:cs typeface="Times New Roman" panose="02020603050405020304" pitchFamily="18" charset="0"/>
              </a:rPr>
              <a:t>Ⅱ</a:t>
            </a:r>
            <a:r>
              <a:rPr lang="zh-CN" altLang="en-US" sz="1600" b="0" kern="100" dirty="0">
                <a:latin typeface="微软雅黑" panose="020B0503020204020204" pitchFamily="34" charset="-122"/>
                <a:ea typeface="微软雅黑" panose="020B0503020204020204" pitchFamily="34" charset="-122"/>
                <a:cs typeface="Times New Roman" panose="02020603050405020304" pitchFamily="18" charset="0"/>
              </a:rPr>
              <a:t>追加筹资后的汇总资本结构分别为汇总资本结构</a:t>
            </a:r>
            <a:r>
              <a:rPr lang="en-US" altLang="zh-CN" sz="1600" b="0" kern="100" dirty="0">
                <a:latin typeface="微软雅黑" panose="020B0503020204020204" pitchFamily="34" charset="-122"/>
                <a:ea typeface="微软雅黑" panose="020B0503020204020204" pitchFamily="34" charset="-122"/>
                <a:cs typeface="Times New Roman" panose="02020603050405020304" pitchFamily="18" charset="0"/>
              </a:rPr>
              <a:t>Ⅰ</a:t>
            </a:r>
            <a:r>
              <a:rPr lang="zh-CN" altLang="en-US" sz="1600" b="0" kern="100" dirty="0">
                <a:latin typeface="微软雅黑" panose="020B0503020204020204" pitchFamily="34" charset="-122"/>
                <a:ea typeface="微软雅黑" panose="020B0503020204020204" pitchFamily="34" charset="-122"/>
                <a:cs typeface="Times New Roman" panose="02020603050405020304" pitchFamily="18" charset="0"/>
              </a:rPr>
              <a:t>和汇总资本结构</a:t>
            </a:r>
            <a:r>
              <a:rPr lang="en-US" altLang="zh-CN" sz="1600" b="0" kern="100" dirty="0">
                <a:latin typeface="微软雅黑" panose="020B0503020204020204" pitchFamily="34" charset="-122"/>
                <a:ea typeface="微软雅黑" panose="020B0503020204020204" pitchFamily="34" charset="-122"/>
                <a:cs typeface="Times New Roman" panose="02020603050405020304" pitchFamily="18" charset="0"/>
              </a:rPr>
              <a:t>Ⅱ</a:t>
            </a:r>
            <a:r>
              <a:rPr lang="zh-CN" altLang="en-US" sz="1600" b="0" kern="100" dirty="0">
                <a:latin typeface="微软雅黑" panose="020B0503020204020204" pitchFamily="34" charset="-122"/>
                <a:ea typeface="微软雅黑" panose="020B0503020204020204" pitchFamily="34" charset="-122"/>
                <a:cs typeface="Times New Roman" panose="02020603050405020304" pitchFamily="18" charset="0"/>
              </a:rPr>
              <a:t>，如表</a:t>
            </a:r>
            <a:r>
              <a:rPr lang="en-US" altLang="zh-CN" sz="1600" b="0" kern="100" dirty="0">
                <a:latin typeface="微软雅黑" panose="020B0503020204020204" pitchFamily="34" charset="-122"/>
                <a:ea typeface="微软雅黑" panose="020B0503020204020204" pitchFamily="34" charset="-122"/>
                <a:cs typeface="Times New Roman" panose="02020603050405020304" pitchFamily="18" charset="0"/>
              </a:rPr>
              <a:t>5-7</a:t>
            </a:r>
            <a:r>
              <a:rPr lang="zh-CN" altLang="en-US" sz="1600" b="0" kern="100" dirty="0">
                <a:latin typeface="微软雅黑" panose="020B0503020204020204" pitchFamily="34" charset="-122"/>
                <a:ea typeface="微软雅黑" panose="020B0503020204020204" pitchFamily="34" charset="-122"/>
                <a:cs typeface="Times New Roman" panose="02020603050405020304" pitchFamily="18" charset="0"/>
              </a:rPr>
              <a:t>所示。计算两种汇总资本结构下的加权平均资本成本。</a:t>
            </a:r>
          </a:p>
        </p:txBody>
      </p:sp>
      <p:sp>
        <p:nvSpPr>
          <p:cNvPr id="5" name="Rectangle 2"/>
          <p:cNvSpPr>
            <a:spLocks noGrp="1" noChangeArrowheads="1"/>
          </p:cNvSpPr>
          <p:nvPr>
            <p:ph type="title"/>
          </p:nvPr>
        </p:nvSpPr>
        <p:spPr>
          <a:xfrm>
            <a:off x="1908175" y="195263"/>
            <a:ext cx="6408738" cy="572691"/>
          </a:xfrm>
        </p:spPr>
        <p:txBody>
          <a:bodyPr/>
          <a:lstStyle/>
          <a:p>
            <a:pPr eaLnBrk="1" hangingPunct="1"/>
            <a:r>
              <a:rPr lang="zh-CN" altLang="en-US" sz="3200" dirty="0"/>
              <a:t>三</a:t>
            </a:r>
            <a:r>
              <a:rPr lang="zh-CN" altLang="en-US" sz="3200" dirty="0" smtClean="0"/>
              <a:t>、最佳资本</a:t>
            </a:r>
            <a:r>
              <a:rPr lang="zh-CN" altLang="en-US" sz="3200" dirty="0"/>
              <a:t>结构决策方法</a:t>
            </a:r>
          </a:p>
        </p:txBody>
      </p:sp>
      <p:pic>
        <p:nvPicPr>
          <p:cNvPr id="2" name="图片 1"/>
          <p:cNvPicPr>
            <a:picLocks noChangeAspect="1"/>
          </p:cNvPicPr>
          <p:nvPr/>
        </p:nvPicPr>
        <p:blipFill>
          <a:blip r:embed="rId2"/>
          <a:stretch>
            <a:fillRect/>
          </a:stretch>
        </p:blipFill>
        <p:spPr>
          <a:xfrm>
            <a:off x="467545" y="1995686"/>
            <a:ext cx="7849368" cy="2953240"/>
          </a:xfrm>
          <a:prstGeom prst="rect">
            <a:avLst/>
          </a:prstGeom>
        </p:spPr>
      </p:pic>
    </p:spTree>
    <p:extLst>
      <p:ext uri="{BB962C8B-B14F-4D97-AF65-F5344CB8AC3E}">
        <p14:creationId xmlns:p14="http://schemas.microsoft.com/office/powerpoint/2010/main" val="2408337003"/>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7" name="Rectangle 3"/>
          <p:cNvSpPr>
            <a:spLocks noGrp="1" noChangeArrowheads="1"/>
          </p:cNvSpPr>
          <p:nvPr>
            <p:ph type="body" idx="1"/>
          </p:nvPr>
        </p:nvSpPr>
        <p:spPr>
          <a:xfrm>
            <a:off x="251520" y="1059582"/>
            <a:ext cx="8712968" cy="3456384"/>
          </a:xfrm>
        </p:spPr>
        <p:txBody>
          <a:bodyPr/>
          <a:lstStyle/>
          <a:p>
            <a:pPr eaLnBrk="1" hangingPunct="1">
              <a:lnSpc>
                <a:spcPct val="120000"/>
              </a:lnSpc>
              <a:spcBef>
                <a:spcPts val="100"/>
              </a:spcBef>
              <a:spcAft>
                <a:spcPts val="100"/>
              </a:spcAft>
            </a:pPr>
            <a:r>
              <a:rPr lang="zh-CN" altLang="en-US" sz="1800" kern="100" dirty="0" smtClean="0">
                <a:latin typeface="微软雅黑" panose="020B0503020204020204" pitchFamily="34" charset="-122"/>
                <a:ea typeface="微软雅黑" panose="020B0503020204020204" pitchFamily="34" charset="-122"/>
                <a:cs typeface="Times New Roman" panose="02020603050405020304" pitchFamily="18" charset="0"/>
              </a:rPr>
              <a:t>汇总</a:t>
            </a:r>
            <a:r>
              <a:rPr lang="zh-CN" altLang="en-US" sz="1800" kern="100" dirty="0">
                <a:latin typeface="微软雅黑" panose="020B0503020204020204" pitchFamily="34" charset="-122"/>
                <a:ea typeface="微软雅黑" panose="020B0503020204020204" pitchFamily="34" charset="-122"/>
                <a:cs typeface="Times New Roman" panose="02020603050405020304" pitchFamily="18" charset="0"/>
              </a:rPr>
              <a:t>资本结构</a:t>
            </a:r>
            <a:r>
              <a:rPr lang="en-US" altLang="zh-CN" sz="1800" kern="100" dirty="0">
                <a:latin typeface="微软雅黑" panose="020B0503020204020204" pitchFamily="34" charset="-122"/>
                <a:ea typeface="微软雅黑" panose="020B0503020204020204" pitchFamily="34" charset="-122"/>
                <a:cs typeface="Times New Roman" panose="02020603050405020304" pitchFamily="18" charset="0"/>
              </a:rPr>
              <a:t>I</a:t>
            </a:r>
            <a:r>
              <a:rPr lang="zh-CN" altLang="en-US" sz="1800" kern="100" dirty="0">
                <a:latin typeface="微软雅黑" panose="020B0503020204020204" pitchFamily="34" charset="-122"/>
                <a:ea typeface="微软雅黑" panose="020B0503020204020204" pitchFamily="34" charset="-122"/>
                <a:cs typeface="Times New Roman" panose="02020603050405020304" pitchFamily="18" charset="0"/>
              </a:rPr>
              <a:t>：</a:t>
            </a:r>
          </a:p>
          <a:p>
            <a:pPr eaLnBrk="1" hangingPunct="1">
              <a:lnSpc>
                <a:spcPct val="120000"/>
              </a:lnSpc>
              <a:spcBef>
                <a:spcPts val="100"/>
              </a:spcBef>
              <a:spcAft>
                <a:spcPts val="100"/>
              </a:spcAft>
            </a:pPr>
            <a:r>
              <a:rPr lang="en-US" altLang="zh-CN" sz="1600" b="0" kern="100" dirty="0">
                <a:latin typeface="微软雅黑" panose="020B0503020204020204" pitchFamily="34" charset="-122"/>
                <a:ea typeface="微软雅黑" panose="020B0503020204020204" pitchFamily="34" charset="-122"/>
                <a:cs typeface="Times New Roman" panose="02020603050405020304" pitchFamily="18" charset="0"/>
              </a:rPr>
              <a:t>Kw</a:t>
            </a:r>
            <a:r>
              <a:rPr lang="zh-CN" altLang="en-US" sz="1600" b="0" kern="100" dirty="0">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600" b="0" kern="100" dirty="0">
                <a:latin typeface="微软雅黑" panose="020B0503020204020204" pitchFamily="34" charset="-122"/>
                <a:ea typeface="微软雅黑" panose="020B0503020204020204" pitchFamily="34" charset="-122"/>
                <a:cs typeface="Times New Roman" panose="02020603050405020304" pitchFamily="18" charset="0"/>
              </a:rPr>
              <a:t>600/5000</a:t>
            </a:r>
            <a:r>
              <a:rPr lang="zh-CN" altLang="en-US" sz="1600" b="0" kern="100" dirty="0">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600" b="0" kern="100" dirty="0">
                <a:latin typeface="微软雅黑" panose="020B0503020204020204" pitchFamily="34" charset="-122"/>
                <a:ea typeface="微软雅黑" panose="020B0503020204020204" pitchFamily="34" charset="-122"/>
                <a:cs typeface="Times New Roman" panose="02020603050405020304" pitchFamily="18" charset="0"/>
              </a:rPr>
              <a:t>×6%+</a:t>
            </a:r>
            <a:r>
              <a:rPr lang="zh-CN" altLang="en-US" sz="1600" b="0" kern="100" dirty="0">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600" b="0" kern="100" dirty="0">
                <a:latin typeface="微软雅黑" panose="020B0503020204020204" pitchFamily="34" charset="-122"/>
                <a:ea typeface="微软雅黑" panose="020B0503020204020204" pitchFamily="34" charset="-122"/>
                <a:cs typeface="Times New Roman" panose="02020603050405020304" pitchFamily="18" charset="0"/>
              </a:rPr>
              <a:t>200/5000</a:t>
            </a:r>
            <a:r>
              <a:rPr lang="zh-CN" altLang="en-US" sz="1600" b="0" kern="100" dirty="0">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600" b="0" kern="100" dirty="0">
                <a:latin typeface="微软雅黑" panose="020B0503020204020204" pitchFamily="34" charset="-122"/>
                <a:ea typeface="微软雅黑" panose="020B0503020204020204" pitchFamily="34" charset="-122"/>
                <a:cs typeface="Times New Roman" panose="02020603050405020304" pitchFamily="18" charset="0"/>
              </a:rPr>
              <a:t>×5%+</a:t>
            </a:r>
            <a:r>
              <a:rPr lang="zh-CN" altLang="en-US" sz="1600" b="0" kern="100" dirty="0">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600" b="0" kern="100" dirty="0">
                <a:latin typeface="微软雅黑" panose="020B0503020204020204" pitchFamily="34" charset="-122"/>
                <a:ea typeface="微软雅黑" panose="020B0503020204020204" pitchFamily="34" charset="-122"/>
                <a:cs typeface="Times New Roman" panose="02020603050405020304" pitchFamily="18" charset="0"/>
              </a:rPr>
              <a:t>1200/5000</a:t>
            </a:r>
            <a:r>
              <a:rPr lang="zh-CN" altLang="en-US" sz="1600" b="0" kern="100" dirty="0">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600" b="0" kern="100" dirty="0">
                <a:latin typeface="微软雅黑" panose="020B0503020204020204" pitchFamily="34" charset="-122"/>
                <a:ea typeface="微软雅黑" panose="020B0503020204020204" pitchFamily="34" charset="-122"/>
                <a:cs typeface="Times New Roman" panose="02020603050405020304" pitchFamily="18" charset="0"/>
              </a:rPr>
              <a:t>×8%+</a:t>
            </a:r>
            <a:r>
              <a:rPr lang="zh-CN" altLang="en-US" sz="1600" b="0" kern="100" dirty="0">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600" b="0" kern="100" dirty="0">
                <a:latin typeface="微软雅黑" panose="020B0503020204020204" pitchFamily="34" charset="-122"/>
                <a:ea typeface="微软雅黑" panose="020B0503020204020204" pitchFamily="34" charset="-122"/>
                <a:cs typeface="Times New Roman" panose="02020603050405020304" pitchFamily="18" charset="0"/>
              </a:rPr>
              <a:t>1300/5000</a:t>
            </a:r>
            <a:r>
              <a:rPr lang="zh-CN" altLang="en-US" sz="1600" b="0" kern="100" dirty="0">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600" b="0" kern="100" dirty="0">
                <a:latin typeface="微软雅黑" panose="020B0503020204020204" pitchFamily="34" charset="-122"/>
                <a:ea typeface="微软雅黑" panose="020B0503020204020204" pitchFamily="34" charset="-122"/>
                <a:cs typeface="Times New Roman" panose="02020603050405020304" pitchFamily="18" charset="0"/>
              </a:rPr>
              <a:t>×12% +</a:t>
            </a:r>
            <a:r>
              <a:rPr lang="zh-CN" altLang="en-US" sz="1600" b="0" kern="100" dirty="0">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600" b="0" kern="100" dirty="0">
                <a:latin typeface="微软雅黑" panose="020B0503020204020204" pitchFamily="34" charset="-122"/>
                <a:ea typeface="微软雅黑" panose="020B0503020204020204" pitchFamily="34" charset="-122"/>
                <a:cs typeface="Times New Roman" panose="02020603050405020304" pitchFamily="18" charset="0"/>
              </a:rPr>
              <a:t>1700/5000</a:t>
            </a:r>
            <a:r>
              <a:rPr lang="zh-CN" altLang="en-US" sz="1600" b="0" kern="100" dirty="0">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600" b="0" kern="100" dirty="0">
                <a:latin typeface="微软雅黑" panose="020B0503020204020204" pitchFamily="34" charset="-122"/>
                <a:ea typeface="微软雅黑" panose="020B0503020204020204" pitchFamily="34" charset="-122"/>
                <a:cs typeface="Times New Roman" panose="02020603050405020304" pitchFamily="18" charset="0"/>
              </a:rPr>
              <a:t>×14%</a:t>
            </a:r>
          </a:p>
          <a:p>
            <a:pPr eaLnBrk="1" hangingPunct="1">
              <a:lnSpc>
                <a:spcPct val="120000"/>
              </a:lnSpc>
              <a:spcBef>
                <a:spcPts val="100"/>
              </a:spcBef>
              <a:spcAft>
                <a:spcPts val="100"/>
              </a:spcAft>
            </a:pPr>
            <a:r>
              <a:rPr lang="zh-CN" altLang="en-US" sz="1600" b="0" kern="100" dirty="0">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600" b="0" kern="100" dirty="0">
                <a:latin typeface="微软雅黑" panose="020B0503020204020204" pitchFamily="34" charset="-122"/>
                <a:ea typeface="微软雅黑" panose="020B0503020204020204" pitchFamily="34" charset="-122"/>
                <a:cs typeface="Times New Roman" panose="02020603050405020304" pitchFamily="18" charset="0"/>
              </a:rPr>
              <a:t>10.72% </a:t>
            </a:r>
          </a:p>
          <a:p>
            <a:pPr eaLnBrk="1" hangingPunct="1">
              <a:lnSpc>
                <a:spcPct val="120000"/>
              </a:lnSpc>
              <a:spcBef>
                <a:spcPts val="100"/>
              </a:spcBef>
              <a:spcAft>
                <a:spcPts val="100"/>
              </a:spcAft>
            </a:pPr>
            <a:r>
              <a:rPr lang="zh-CN" altLang="en-US" sz="1800" kern="100" dirty="0">
                <a:latin typeface="微软雅黑" panose="020B0503020204020204" pitchFamily="34" charset="-122"/>
                <a:ea typeface="微软雅黑" panose="020B0503020204020204" pitchFamily="34" charset="-122"/>
                <a:cs typeface="Times New Roman" panose="02020603050405020304" pitchFamily="18" charset="0"/>
              </a:rPr>
              <a:t>汇总资本结构</a:t>
            </a:r>
            <a:r>
              <a:rPr lang="en-US" altLang="zh-CN" sz="1800" kern="100" dirty="0">
                <a:latin typeface="微软雅黑" panose="020B0503020204020204" pitchFamily="34" charset="-122"/>
                <a:ea typeface="微软雅黑" panose="020B0503020204020204" pitchFamily="34" charset="-122"/>
                <a:cs typeface="Times New Roman" panose="02020603050405020304" pitchFamily="18" charset="0"/>
              </a:rPr>
              <a:t>II</a:t>
            </a:r>
            <a:r>
              <a:rPr lang="zh-CN" altLang="en-US" sz="1800" kern="100" dirty="0">
                <a:latin typeface="微软雅黑" panose="020B0503020204020204" pitchFamily="34" charset="-122"/>
                <a:ea typeface="微软雅黑" panose="020B0503020204020204" pitchFamily="34" charset="-122"/>
                <a:cs typeface="Times New Roman" panose="02020603050405020304" pitchFamily="18" charset="0"/>
              </a:rPr>
              <a:t>：</a:t>
            </a:r>
          </a:p>
          <a:p>
            <a:pPr eaLnBrk="1" hangingPunct="1">
              <a:lnSpc>
                <a:spcPct val="120000"/>
              </a:lnSpc>
              <a:spcBef>
                <a:spcPts val="100"/>
              </a:spcBef>
              <a:spcAft>
                <a:spcPts val="100"/>
              </a:spcAft>
            </a:pPr>
            <a:r>
              <a:rPr lang="en-US" altLang="zh-CN" sz="1600" b="0" kern="100" dirty="0">
                <a:latin typeface="微软雅黑" panose="020B0503020204020204" pitchFamily="34" charset="-122"/>
                <a:ea typeface="微软雅黑" panose="020B0503020204020204" pitchFamily="34" charset="-122"/>
                <a:cs typeface="Times New Roman" panose="02020603050405020304" pitchFamily="18" charset="0"/>
              </a:rPr>
              <a:t>Kw</a:t>
            </a:r>
            <a:r>
              <a:rPr lang="zh-CN" altLang="en-US" sz="1600" b="0" kern="100" dirty="0">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600" b="0" kern="100" dirty="0">
                <a:latin typeface="微软雅黑" panose="020B0503020204020204" pitchFamily="34" charset="-122"/>
                <a:ea typeface="微软雅黑" panose="020B0503020204020204" pitchFamily="34" charset="-122"/>
                <a:cs typeface="Times New Roman" panose="02020603050405020304" pitchFamily="18" charset="0"/>
              </a:rPr>
              <a:t>600/5000</a:t>
            </a:r>
            <a:r>
              <a:rPr lang="zh-CN" altLang="en-US" sz="1600" b="0" kern="100" dirty="0">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600" b="0" kern="100" dirty="0">
                <a:latin typeface="微软雅黑" panose="020B0503020204020204" pitchFamily="34" charset="-122"/>
                <a:ea typeface="微软雅黑" panose="020B0503020204020204" pitchFamily="34" charset="-122"/>
                <a:cs typeface="Times New Roman" panose="02020603050405020304" pitchFamily="18" charset="0"/>
              </a:rPr>
              <a:t>×6%+</a:t>
            </a:r>
            <a:r>
              <a:rPr lang="zh-CN" altLang="en-US" sz="1600" b="0" kern="100" dirty="0">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600" b="0" kern="100" dirty="0">
                <a:latin typeface="微软雅黑" panose="020B0503020204020204" pitchFamily="34" charset="-122"/>
                <a:ea typeface="微软雅黑" panose="020B0503020204020204" pitchFamily="34" charset="-122"/>
                <a:cs typeface="Times New Roman" panose="02020603050405020304" pitchFamily="18" charset="0"/>
              </a:rPr>
              <a:t>300/5000</a:t>
            </a:r>
            <a:r>
              <a:rPr lang="zh-CN" altLang="en-US" sz="1600" b="0" kern="100" dirty="0">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600" b="0" kern="100" dirty="0">
                <a:latin typeface="微软雅黑" panose="020B0503020204020204" pitchFamily="34" charset="-122"/>
                <a:ea typeface="微软雅黑" panose="020B0503020204020204" pitchFamily="34" charset="-122"/>
                <a:cs typeface="Times New Roman" panose="02020603050405020304" pitchFamily="18" charset="0"/>
              </a:rPr>
              <a:t>×6%+</a:t>
            </a:r>
            <a:r>
              <a:rPr lang="zh-CN" altLang="en-US" sz="1600" b="0" kern="100" dirty="0">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600" b="0" kern="100" dirty="0">
                <a:latin typeface="微软雅黑" panose="020B0503020204020204" pitchFamily="34" charset="-122"/>
                <a:ea typeface="微软雅黑" panose="020B0503020204020204" pitchFamily="34" charset="-122"/>
                <a:cs typeface="Times New Roman" panose="02020603050405020304" pitchFamily="18" charset="0"/>
              </a:rPr>
              <a:t>1200/5000</a:t>
            </a:r>
            <a:r>
              <a:rPr lang="zh-CN" altLang="en-US" sz="1600" b="0" kern="100" dirty="0">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600" b="0" kern="100" dirty="0">
                <a:latin typeface="微软雅黑" panose="020B0503020204020204" pitchFamily="34" charset="-122"/>
                <a:ea typeface="微软雅黑" panose="020B0503020204020204" pitchFamily="34" charset="-122"/>
                <a:cs typeface="Times New Roman" panose="02020603050405020304" pitchFamily="18" charset="0"/>
              </a:rPr>
              <a:t>×8%+</a:t>
            </a:r>
            <a:r>
              <a:rPr lang="zh-CN" altLang="en-US" sz="1600" b="0" kern="100" dirty="0">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600" b="0" kern="100" dirty="0">
                <a:latin typeface="微软雅黑" panose="020B0503020204020204" pitchFamily="34" charset="-122"/>
                <a:ea typeface="微软雅黑" panose="020B0503020204020204" pitchFamily="34" charset="-122"/>
                <a:cs typeface="Times New Roman" panose="02020603050405020304" pitchFamily="18" charset="0"/>
              </a:rPr>
              <a:t>1300/5000</a:t>
            </a:r>
            <a:r>
              <a:rPr lang="zh-CN" altLang="en-US" sz="1600" b="0" kern="100" dirty="0">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600" b="0" kern="100" dirty="0">
                <a:latin typeface="微软雅黑" panose="020B0503020204020204" pitchFamily="34" charset="-122"/>
                <a:ea typeface="微软雅黑" panose="020B0503020204020204" pitchFamily="34" charset="-122"/>
                <a:cs typeface="Times New Roman" panose="02020603050405020304" pitchFamily="18" charset="0"/>
              </a:rPr>
              <a:t>×12% +</a:t>
            </a:r>
            <a:r>
              <a:rPr lang="zh-CN" altLang="en-US" sz="1600" b="0" kern="100" dirty="0">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600" b="0" kern="100" dirty="0">
                <a:latin typeface="微软雅黑" panose="020B0503020204020204" pitchFamily="34" charset="-122"/>
                <a:ea typeface="微软雅黑" panose="020B0503020204020204" pitchFamily="34" charset="-122"/>
                <a:cs typeface="Times New Roman" panose="02020603050405020304" pitchFamily="18" charset="0"/>
              </a:rPr>
              <a:t>1600/5000</a:t>
            </a:r>
            <a:r>
              <a:rPr lang="zh-CN" altLang="en-US" sz="1600" b="0" kern="100" dirty="0">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600" b="0" kern="100" dirty="0">
                <a:latin typeface="微软雅黑" panose="020B0503020204020204" pitchFamily="34" charset="-122"/>
                <a:ea typeface="微软雅黑" panose="020B0503020204020204" pitchFamily="34" charset="-122"/>
                <a:cs typeface="Times New Roman" panose="02020603050405020304" pitchFamily="18" charset="0"/>
              </a:rPr>
              <a:t>×14%</a:t>
            </a:r>
          </a:p>
          <a:p>
            <a:pPr eaLnBrk="1" hangingPunct="1">
              <a:lnSpc>
                <a:spcPct val="120000"/>
              </a:lnSpc>
              <a:spcBef>
                <a:spcPts val="100"/>
              </a:spcBef>
              <a:spcAft>
                <a:spcPts val="100"/>
              </a:spcAft>
            </a:pPr>
            <a:r>
              <a:rPr lang="zh-CN" altLang="en-US" sz="1600" b="0" kern="100" dirty="0" smtClean="0">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600" b="0" kern="100" dirty="0">
                <a:latin typeface="微软雅黑" panose="020B0503020204020204" pitchFamily="34" charset="-122"/>
                <a:ea typeface="微软雅黑" panose="020B0503020204020204" pitchFamily="34" charset="-122"/>
                <a:cs typeface="Times New Roman" panose="02020603050405020304" pitchFamily="18" charset="0"/>
              </a:rPr>
              <a:t>10.6%</a:t>
            </a:r>
          </a:p>
          <a:p>
            <a:pPr eaLnBrk="1" hangingPunct="1">
              <a:lnSpc>
                <a:spcPct val="120000"/>
              </a:lnSpc>
              <a:spcBef>
                <a:spcPts val="100"/>
              </a:spcBef>
              <a:spcAft>
                <a:spcPts val="100"/>
              </a:spcAft>
            </a:pPr>
            <a:r>
              <a:rPr lang="zh-CN" altLang="en-US" sz="1800" b="0" kern="100" dirty="0">
                <a:latin typeface="微软雅黑" panose="020B0503020204020204" pitchFamily="34" charset="-122"/>
                <a:ea typeface="微软雅黑" panose="020B0503020204020204" pitchFamily="34" charset="-122"/>
                <a:cs typeface="Times New Roman" panose="02020603050405020304" pitchFamily="18" charset="0"/>
              </a:rPr>
              <a:t>由于汇总资本结构</a:t>
            </a:r>
            <a:r>
              <a:rPr lang="en-US" altLang="zh-CN" sz="1800" b="0" kern="100" dirty="0">
                <a:latin typeface="微软雅黑" panose="020B0503020204020204" pitchFamily="34" charset="-122"/>
                <a:ea typeface="微软雅黑" panose="020B0503020204020204" pitchFamily="34" charset="-122"/>
                <a:cs typeface="Times New Roman" panose="02020603050405020304" pitchFamily="18" charset="0"/>
              </a:rPr>
              <a:t>II</a:t>
            </a:r>
            <a:r>
              <a:rPr lang="zh-CN" altLang="en-US" sz="1800" b="0" kern="100" dirty="0">
                <a:latin typeface="微软雅黑" panose="020B0503020204020204" pitchFamily="34" charset="-122"/>
                <a:ea typeface="微软雅黑" panose="020B0503020204020204" pitchFamily="34" charset="-122"/>
                <a:cs typeface="Times New Roman" panose="02020603050405020304" pitchFamily="18" charset="0"/>
              </a:rPr>
              <a:t>的加权平均资本成本比汇总资本结构</a:t>
            </a:r>
            <a:r>
              <a:rPr lang="en-US" altLang="zh-CN" sz="1800" b="0" kern="100" dirty="0">
                <a:latin typeface="微软雅黑" panose="020B0503020204020204" pitchFamily="34" charset="-122"/>
                <a:ea typeface="微软雅黑" panose="020B0503020204020204" pitchFamily="34" charset="-122"/>
                <a:cs typeface="Times New Roman" panose="02020603050405020304" pitchFamily="18" charset="0"/>
              </a:rPr>
              <a:t>I</a:t>
            </a:r>
            <a:r>
              <a:rPr lang="zh-CN" altLang="en-US" sz="1800" b="0" kern="100" dirty="0">
                <a:latin typeface="微软雅黑" panose="020B0503020204020204" pitchFamily="34" charset="-122"/>
                <a:ea typeface="微软雅黑" panose="020B0503020204020204" pitchFamily="34" charset="-122"/>
                <a:cs typeface="Times New Roman" panose="02020603050405020304" pitchFamily="18" charset="0"/>
              </a:rPr>
              <a:t>的加权平均资本成本低，故选择方案</a:t>
            </a:r>
            <a:r>
              <a:rPr lang="en-US" altLang="zh-CN" sz="1800" b="0" kern="100" dirty="0">
                <a:latin typeface="微软雅黑" panose="020B0503020204020204" pitchFamily="34" charset="-122"/>
                <a:ea typeface="微软雅黑" panose="020B0503020204020204" pitchFamily="34" charset="-122"/>
                <a:cs typeface="Times New Roman" panose="02020603050405020304" pitchFamily="18" charset="0"/>
              </a:rPr>
              <a:t>II</a:t>
            </a:r>
            <a:r>
              <a:rPr lang="zh-CN" altLang="en-US" sz="1800" b="0" kern="100" dirty="0">
                <a:latin typeface="微软雅黑" panose="020B0503020204020204" pitchFamily="34" charset="-122"/>
                <a:ea typeface="微软雅黑" panose="020B0503020204020204" pitchFamily="34" charset="-122"/>
                <a:cs typeface="Times New Roman" panose="02020603050405020304" pitchFamily="18" charset="0"/>
              </a:rPr>
              <a:t>作为追加筹资方案。</a:t>
            </a:r>
          </a:p>
        </p:txBody>
      </p:sp>
      <p:sp>
        <p:nvSpPr>
          <p:cNvPr id="5" name="Rectangle 2"/>
          <p:cNvSpPr>
            <a:spLocks noGrp="1" noChangeArrowheads="1"/>
          </p:cNvSpPr>
          <p:nvPr>
            <p:ph type="title"/>
          </p:nvPr>
        </p:nvSpPr>
        <p:spPr>
          <a:xfrm>
            <a:off x="1908175" y="195263"/>
            <a:ext cx="6408738" cy="572691"/>
          </a:xfrm>
        </p:spPr>
        <p:txBody>
          <a:bodyPr/>
          <a:lstStyle/>
          <a:p>
            <a:pPr eaLnBrk="1" hangingPunct="1"/>
            <a:r>
              <a:rPr lang="zh-CN" altLang="en-US" sz="3200" dirty="0"/>
              <a:t>三</a:t>
            </a:r>
            <a:r>
              <a:rPr lang="zh-CN" altLang="en-US" sz="3200" dirty="0" smtClean="0"/>
              <a:t>、最佳资本</a:t>
            </a:r>
            <a:r>
              <a:rPr lang="zh-CN" altLang="en-US" sz="3200" dirty="0"/>
              <a:t>结构决策方法</a:t>
            </a:r>
          </a:p>
        </p:txBody>
      </p:sp>
    </p:spTree>
    <p:extLst>
      <p:ext uri="{BB962C8B-B14F-4D97-AF65-F5344CB8AC3E}">
        <p14:creationId xmlns:p14="http://schemas.microsoft.com/office/powerpoint/2010/main" val="3637781785"/>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7" name="Rectangle 3"/>
          <p:cNvSpPr>
            <a:spLocks noGrp="1" noChangeArrowheads="1"/>
          </p:cNvSpPr>
          <p:nvPr>
            <p:ph type="body" idx="1"/>
          </p:nvPr>
        </p:nvSpPr>
        <p:spPr>
          <a:xfrm>
            <a:off x="179512" y="915566"/>
            <a:ext cx="8280400" cy="1522967"/>
          </a:xfrm>
        </p:spPr>
        <p:txBody>
          <a:bodyPr/>
          <a:lstStyle/>
          <a:p>
            <a:pPr algn="just" eaLnBrk="1" hangingPunct="1">
              <a:lnSpc>
                <a:spcPct val="100000"/>
              </a:lnSpc>
              <a:spcBef>
                <a:spcPts val="100"/>
              </a:spcBef>
              <a:spcAft>
                <a:spcPts val="100"/>
              </a:spcAft>
            </a:pPr>
            <a:r>
              <a:rPr lang="zh-CN" altLang="en-US" sz="2000" dirty="0" smtClean="0">
                <a:solidFill>
                  <a:srgbClr val="FF0000"/>
                </a:solidFill>
                <a:latin typeface="微软雅黑" panose="020B0503020204020204" pitchFamily="34" charset="-122"/>
                <a:ea typeface="微软雅黑" panose="020B0503020204020204" pitchFamily="34" charset="-122"/>
              </a:rPr>
              <a:t>现场演练题：</a:t>
            </a:r>
            <a:endParaRPr lang="en-US" altLang="zh-CN" sz="2000" dirty="0" smtClean="0">
              <a:solidFill>
                <a:srgbClr val="FF0000"/>
              </a:solidFill>
              <a:latin typeface="微软雅黑" panose="020B0503020204020204" pitchFamily="34" charset="-122"/>
              <a:ea typeface="微软雅黑" panose="020B0503020204020204" pitchFamily="34" charset="-122"/>
            </a:endParaRPr>
          </a:p>
          <a:p>
            <a:pPr algn="just" eaLnBrk="1" hangingPunct="1">
              <a:lnSpc>
                <a:spcPct val="100000"/>
              </a:lnSpc>
              <a:spcBef>
                <a:spcPts val="100"/>
              </a:spcBef>
              <a:spcAft>
                <a:spcPts val="100"/>
              </a:spcAft>
            </a:pPr>
            <a:r>
              <a:rPr lang="zh-CN" altLang="en-US" sz="2000" b="0" dirty="0" smtClean="0">
                <a:latin typeface="微软雅黑" panose="020B0503020204020204" pitchFamily="34" charset="-122"/>
                <a:ea typeface="微软雅黑" panose="020B0503020204020204" pitchFamily="34" charset="-122"/>
              </a:rPr>
              <a:t>渤海公司</a:t>
            </a:r>
            <a:r>
              <a:rPr lang="zh-CN" altLang="en-US" sz="2000" b="0" dirty="0">
                <a:latin typeface="微软雅黑" panose="020B0503020204020204" pitchFamily="34" charset="-122"/>
                <a:ea typeface="微软雅黑" panose="020B0503020204020204" pitchFamily="34" charset="-122"/>
              </a:rPr>
              <a:t>拟追加筹资</a:t>
            </a:r>
            <a:r>
              <a:rPr lang="en-US" altLang="zh-CN" sz="2000" b="0" dirty="0">
                <a:latin typeface="微软雅黑" panose="020B0503020204020204" pitchFamily="34" charset="-122"/>
                <a:ea typeface="微软雅黑" panose="020B0503020204020204" pitchFamily="34" charset="-122"/>
              </a:rPr>
              <a:t>500</a:t>
            </a:r>
            <a:r>
              <a:rPr lang="zh-CN" altLang="en-US" sz="2000" b="0" dirty="0">
                <a:latin typeface="微软雅黑" panose="020B0503020204020204" pitchFamily="34" charset="-122"/>
                <a:ea typeface="微软雅黑" panose="020B0503020204020204" pitchFamily="34" charset="-122"/>
              </a:rPr>
              <a:t>万元</a:t>
            </a:r>
            <a:r>
              <a:rPr lang="en-US" altLang="zh-CN" sz="2000" b="0" dirty="0">
                <a:latin typeface="微软雅黑" panose="020B0503020204020204" pitchFamily="34" charset="-122"/>
                <a:ea typeface="微软雅黑" panose="020B0503020204020204" pitchFamily="34" charset="-122"/>
              </a:rPr>
              <a:t>,</a:t>
            </a:r>
            <a:r>
              <a:rPr lang="zh-CN" altLang="en-US" sz="2000" b="0" dirty="0">
                <a:latin typeface="微软雅黑" panose="020B0503020204020204" pitchFamily="34" charset="-122"/>
                <a:ea typeface="微软雅黑" panose="020B0503020204020204" pitchFamily="34" charset="-122"/>
              </a:rPr>
              <a:t>可采用普通股、优先股、长期债券三种方式筹资。现有两个追加筹资方案可供选择。有关资料见表</a:t>
            </a:r>
            <a:r>
              <a:rPr lang="zh-CN" altLang="en-US" sz="2000" b="0" dirty="0" smtClean="0">
                <a:latin typeface="微软雅黑" panose="020B0503020204020204" pitchFamily="34" charset="-122"/>
                <a:ea typeface="微软雅黑" panose="020B0503020204020204" pitchFamily="34" charset="-122"/>
              </a:rPr>
              <a:t>。根据</a:t>
            </a:r>
            <a:r>
              <a:rPr lang="zh-CN" altLang="en-US" sz="2000" b="0" dirty="0">
                <a:latin typeface="微软雅黑" panose="020B0503020204020204" pitchFamily="34" charset="-122"/>
                <a:ea typeface="微软雅黑" panose="020B0503020204020204" pitchFamily="34" charset="-122"/>
              </a:rPr>
              <a:t>下表的资料</a:t>
            </a:r>
            <a:r>
              <a:rPr lang="en-US" altLang="zh-CN" sz="2000" b="0" dirty="0">
                <a:latin typeface="微软雅黑" panose="020B0503020204020204" pitchFamily="34" charset="-122"/>
                <a:ea typeface="微软雅黑" panose="020B0503020204020204" pitchFamily="34" charset="-122"/>
              </a:rPr>
              <a:t>,</a:t>
            </a:r>
            <a:r>
              <a:rPr lang="zh-CN" altLang="en-US" sz="2000" b="0" dirty="0">
                <a:latin typeface="微软雅黑" panose="020B0503020204020204" pitchFamily="34" charset="-122"/>
                <a:ea typeface="微软雅黑" panose="020B0503020204020204" pitchFamily="34" charset="-122"/>
              </a:rPr>
              <a:t>分别计算两种追加筹资方案的边际资本成本。</a:t>
            </a:r>
          </a:p>
        </p:txBody>
      </p:sp>
      <p:sp>
        <p:nvSpPr>
          <p:cNvPr id="5" name="Rectangle 2"/>
          <p:cNvSpPr>
            <a:spLocks noGrp="1" noChangeArrowheads="1"/>
          </p:cNvSpPr>
          <p:nvPr>
            <p:ph type="title"/>
          </p:nvPr>
        </p:nvSpPr>
        <p:spPr>
          <a:xfrm>
            <a:off x="1908175" y="195263"/>
            <a:ext cx="6408738" cy="572691"/>
          </a:xfrm>
        </p:spPr>
        <p:txBody>
          <a:bodyPr/>
          <a:lstStyle/>
          <a:p>
            <a:pPr eaLnBrk="1" hangingPunct="1"/>
            <a:r>
              <a:rPr lang="zh-CN" altLang="en-US" sz="3200" dirty="0"/>
              <a:t>三</a:t>
            </a:r>
            <a:r>
              <a:rPr lang="zh-CN" altLang="en-US" sz="3200" dirty="0" smtClean="0"/>
              <a:t>、最佳资本</a:t>
            </a:r>
            <a:r>
              <a:rPr lang="zh-CN" altLang="en-US" sz="3200" dirty="0"/>
              <a:t>结构决策方法</a:t>
            </a:r>
          </a:p>
        </p:txBody>
      </p:sp>
      <p:graphicFrame>
        <p:nvGraphicFramePr>
          <p:cNvPr id="6" name="表格 5"/>
          <p:cNvGraphicFramePr>
            <a:graphicFrameLocks noGrp="1"/>
          </p:cNvGraphicFramePr>
          <p:nvPr>
            <p:extLst>
              <p:ext uri="{D42A27DB-BD31-4B8C-83A1-F6EECF244321}">
                <p14:modId xmlns:p14="http://schemas.microsoft.com/office/powerpoint/2010/main" val="1286924268"/>
              </p:ext>
            </p:extLst>
          </p:nvPr>
        </p:nvGraphicFramePr>
        <p:xfrm>
          <a:off x="251520" y="2283718"/>
          <a:ext cx="8640958" cy="2195998"/>
        </p:xfrm>
        <a:graphic>
          <a:graphicData uri="http://schemas.openxmlformats.org/drawingml/2006/table">
            <a:tbl>
              <a:tblPr firstRow="1" firstCol="1" bandRow="1">
                <a:tableStyleId>{5C22544A-7EE6-4342-B048-85BDC9FD1C3A}</a:tableStyleId>
              </a:tblPr>
              <a:tblGrid>
                <a:gridCol w="1259852">
                  <a:extLst>
                    <a:ext uri="{9D8B030D-6E8A-4147-A177-3AD203B41FA5}">
                      <a16:colId xmlns:a16="http://schemas.microsoft.com/office/drawing/2014/main" val="20000"/>
                    </a:ext>
                  </a:extLst>
                </a:gridCol>
                <a:gridCol w="1223560">
                  <a:extLst>
                    <a:ext uri="{9D8B030D-6E8A-4147-A177-3AD203B41FA5}">
                      <a16:colId xmlns:a16="http://schemas.microsoft.com/office/drawing/2014/main" val="20001"/>
                    </a:ext>
                  </a:extLst>
                </a:gridCol>
                <a:gridCol w="1190724">
                  <a:extLst>
                    <a:ext uri="{9D8B030D-6E8A-4147-A177-3AD203B41FA5}">
                      <a16:colId xmlns:a16="http://schemas.microsoft.com/office/drawing/2014/main" val="20002"/>
                    </a:ext>
                  </a:extLst>
                </a:gridCol>
                <a:gridCol w="1475875">
                  <a:extLst>
                    <a:ext uri="{9D8B030D-6E8A-4147-A177-3AD203B41FA5}">
                      <a16:colId xmlns:a16="http://schemas.microsoft.com/office/drawing/2014/main" val="20003"/>
                    </a:ext>
                  </a:extLst>
                </a:gridCol>
                <a:gridCol w="98073">
                  <a:extLst>
                    <a:ext uri="{9D8B030D-6E8A-4147-A177-3AD203B41FA5}">
                      <a16:colId xmlns:a16="http://schemas.microsoft.com/office/drawing/2014/main" val="20004"/>
                    </a:ext>
                  </a:extLst>
                </a:gridCol>
                <a:gridCol w="1475875">
                  <a:extLst>
                    <a:ext uri="{9D8B030D-6E8A-4147-A177-3AD203B41FA5}">
                      <a16:colId xmlns:a16="http://schemas.microsoft.com/office/drawing/2014/main" val="20005"/>
                    </a:ext>
                  </a:extLst>
                </a:gridCol>
                <a:gridCol w="1195908">
                  <a:extLst>
                    <a:ext uri="{9D8B030D-6E8A-4147-A177-3AD203B41FA5}">
                      <a16:colId xmlns:a16="http://schemas.microsoft.com/office/drawing/2014/main" val="20006"/>
                    </a:ext>
                  </a:extLst>
                </a:gridCol>
                <a:gridCol w="721091">
                  <a:extLst>
                    <a:ext uri="{9D8B030D-6E8A-4147-A177-3AD203B41FA5}">
                      <a16:colId xmlns:a16="http://schemas.microsoft.com/office/drawing/2014/main" val="20007"/>
                    </a:ext>
                  </a:extLst>
                </a:gridCol>
              </a:tblGrid>
              <a:tr h="309629">
                <a:tc rowSpan="2">
                  <a:txBody>
                    <a:bodyPr/>
                    <a:lstStyle/>
                    <a:p>
                      <a:pPr algn="ctr">
                        <a:lnSpc>
                          <a:spcPts val="2000"/>
                        </a:lnSpc>
                        <a:spcAft>
                          <a:spcPts val="0"/>
                        </a:spcAft>
                      </a:pPr>
                      <a:r>
                        <a:rPr lang="zh-CN" sz="1400" b="1" kern="100" dirty="0">
                          <a:effectLst/>
                          <a:latin typeface="微软雅黑" panose="020B0503020204020204" pitchFamily="34" charset="-122"/>
                          <a:ea typeface="微软雅黑" panose="020B0503020204020204" pitchFamily="34" charset="-122"/>
                        </a:rPr>
                        <a:t>筹资</a:t>
                      </a:r>
                    </a:p>
                    <a:p>
                      <a:pPr algn="ctr">
                        <a:lnSpc>
                          <a:spcPts val="2000"/>
                        </a:lnSpc>
                        <a:spcAft>
                          <a:spcPts val="0"/>
                        </a:spcAft>
                      </a:pPr>
                      <a:r>
                        <a:rPr lang="zh-CN" sz="1400" b="1" kern="100" dirty="0">
                          <a:effectLst/>
                          <a:latin typeface="微软雅黑" panose="020B0503020204020204" pitchFamily="34" charset="-122"/>
                          <a:ea typeface="微软雅黑" panose="020B0503020204020204" pitchFamily="34" charset="-122"/>
                        </a:rPr>
                        <a:t>方式</a:t>
                      </a:r>
                      <a:endParaRPr lang="zh-CN" sz="1400" b="1" kern="100" dirty="0">
                        <a:effectLst/>
                        <a:latin typeface="微软雅黑" panose="020B0503020204020204" pitchFamily="34" charset="-122"/>
                        <a:ea typeface="微软雅黑" panose="020B0503020204020204" pitchFamily="34" charset="-122"/>
                        <a:cs typeface="Times New Roman"/>
                      </a:endParaRPr>
                    </a:p>
                  </a:txBody>
                  <a:tcPr marL="68580" marR="68580" marT="0" marB="0" anchor="ctr"/>
                </a:tc>
                <a:tc gridSpan="3">
                  <a:txBody>
                    <a:bodyPr/>
                    <a:lstStyle/>
                    <a:p>
                      <a:pPr algn="ctr">
                        <a:lnSpc>
                          <a:spcPts val="2000"/>
                        </a:lnSpc>
                        <a:spcAft>
                          <a:spcPts val="0"/>
                        </a:spcAft>
                      </a:pPr>
                      <a:r>
                        <a:rPr lang="zh-CN" sz="1400" b="1" kern="100" dirty="0">
                          <a:effectLst/>
                          <a:latin typeface="微软雅黑" panose="020B0503020204020204" pitchFamily="34" charset="-122"/>
                          <a:ea typeface="微软雅黑" panose="020B0503020204020204" pitchFamily="34" charset="-122"/>
                        </a:rPr>
                        <a:t>方案</a:t>
                      </a:r>
                      <a:r>
                        <a:rPr lang="en-US" sz="1400" b="1" kern="100" dirty="0">
                          <a:effectLst/>
                          <a:latin typeface="微软雅黑" panose="020B0503020204020204" pitchFamily="34" charset="-122"/>
                          <a:ea typeface="微软雅黑" panose="020B0503020204020204" pitchFamily="34" charset="-122"/>
                        </a:rPr>
                        <a:t>1</a:t>
                      </a:r>
                      <a:endParaRPr lang="zh-CN" sz="1400" b="1" kern="100" dirty="0">
                        <a:effectLst/>
                        <a:latin typeface="微软雅黑" panose="020B0503020204020204" pitchFamily="34" charset="-122"/>
                        <a:ea typeface="微软雅黑" panose="020B0503020204020204" pitchFamily="34" charset="-122"/>
                        <a:cs typeface="Times New Roman"/>
                      </a:endParaRPr>
                    </a:p>
                  </a:txBody>
                  <a:tcPr marL="68580" marR="68580" marT="0" marB="0" anchor="ctr"/>
                </a:tc>
                <a:tc hMerge="1">
                  <a:txBody>
                    <a:bodyPr/>
                    <a:lstStyle/>
                    <a:p>
                      <a:endParaRPr lang="zh-CN" altLang="en-US"/>
                    </a:p>
                  </a:txBody>
                  <a:tcPr/>
                </a:tc>
                <a:tc hMerge="1">
                  <a:txBody>
                    <a:bodyPr/>
                    <a:lstStyle/>
                    <a:p>
                      <a:endParaRPr lang="zh-CN" altLang="en-US"/>
                    </a:p>
                  </a:txBody>
                  <a:tcPr/>
                </a:tc>
                <a:tc gridSpan="4">
                  <a:txBody>
                    <a:bodyPr/>
                    <a:lstStyle/>
                    <a:p>
                      <a:pPr algn="ctr">
                        <a:lnSpc>
                          <a:spcPts val="2000"/>
                        </a:lnSpc>
                        <a:spcAft>
                          <a:spcPts val="0"/>
                        </a:spcAft>
                      </a:pPr>
                      <a:r>
                        <a:rPr lang="zh-CN" sz="1400" b="1" kern="100">
                          <a:effectLst/>
                          <a:latin typeface="微软雅黑" panose="020B0503020204020204" pitchFamily="34" charset="-122"/>
                          <a:ea typeface="微软雅黑" panose="020B0503020204020204" pitchFamily="34" charset="-122"/>
                        </a:rPr>
                        <a:t>方案</a:t>
                      </a:r>
                      <a:r>
                        <a:rPr lang="en-US" sz="1400" b="1" kern="100">
                          <a:effectLst/>
                          <a:latin typeface="微软雅黑" panose="020B0503020204020204" pitchFamily="34" charset="-122"/>
                          <a:ea typeface="微软雅黑" panose="020B0503020204020204" pitchFamily="34" charset="-122"/>
                        </a:rPr>
                        <a:t>2</a:t>
                      </a:r>
                      <a:endParaRPr lang="zh-CN" sz="1400" b="1" kern="100">
                        <a:effectLst/>
                        <a:latin typeface="微软雅黑" panose="020B0503020204020204" pitchFamily="34" charset="-122"/>
                        <a:ea typeface="微软雅黑" panose="020B0503020204020204" pitchFamily="34" charset="-122"/>
                        <a:cs typeface="Times New Roman"/>
                      </a:endParaRPr>
                    </a:p>
                  </a:txBody>
                  <a:tcPr marL="68580" marR="68580" marT="0" marB="0" anchor="ct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00"/>
                  </a:ext>
                </a:extLst>
              </a:tr>
              <a:tr h="647853">
                <a:tc vMerge="1">
                  <a:txBody>
                    <a:bodyPr/>
                    <a:lstStyle/>
                    <a:p>
                      <a:endParaRPr lang="zh-CN" altLang="en-US"/>
                    </a:p>
                  </a:txBody>
                  <a:tcPr/>
                </a:tc>
                <a:tc>
                  <a:txBody>
                    <a:bodyPr/>
                    <a:lstStyle/>
                    <a:p>
                      <a:pPr algn="ctr">
                        <a:lnSpc>
                          <a:spcPts val="2000"/>
                        </a:lnSpc>
                        <a:spcAft>
                          <a:spcPts val="0"/>
                        </a:spcAft>
                      </a:pPr>
                      <a:r>
                        <a:rPr lang="zh-CN" sz="1400" b="1" kern="100" dirty="0">
                          <a:effectLst/>
                          <a:latin typeface="微软雅黑" panose="020B0503020204020204" pitchFamily="34" charset="-122"/>
                          <a:ea typeface="微软雅黑" panose="020B0503020204020204" pitchFamily="34" charset="-122"/>
                        </a:rPr>
                        <a:t>追加</a:t>
                      </a:r>
                    </a:p>
                    <a:p>
                      <a:pPr algn="ctr">
                        <a:lnSpc>
                          <a:spcPts val="2000"/>
                        </a:lnSpc>
                        <a:spcAft>
                          <a:spcPts val="0"/>
                        </a:spcAft>
                      </a:pPr>
                      <a:r>
                        <a:rPr lang="zh-CN" sz="1400" b="1" kern="100" dirty="0">
                          <a:effectLst/>
                          <a:latin typeface="微软雅黑" panose="020B0503020204020204" pitchFamily="34" charset="-122"/>
                          <a:ea typeface="微软雅黑" panose="020B0503020204020204" pitchFamily="34" charset="-122"/>
                        </a:rPr>
                        <a:t>筹资额</a:t>
                      </a:r>
                      <a:endParaRPr lang="zh-CN" sz="1400" b="1" kern="100" dirty="0">
                        <a:effectLst/>
                        <a:latin typeface="微软雅黑" panose="020B0503020204020204" pitchFamily="34" charset="-122"/>
                        <a:ea typeface="微软雅黑" panose="020B0503020204020204" pitchFamily="34" charset="-122"/>
                        <a:cs typeface="Times New Roman"/>
                      </a:endParaRPr>
                    </a:p>
                  </a:txBody>
                  <a:tcPr marL="68580" marR="68580" marT="0" marB="0" anchor="ctr"/>
                </a:tc>
                <a:tc>
                  <a:txBody>
                    <a:bodyPr/>
                    <a:lstStyle/>
                    <a:p>
                      <a:pPr algn="ctr">
                        <a:lnSpc>
                          <a:spcPts val="2000"/>
                        </a:lnSpc>
                        <a:spcAft>
                          <a:spcPts val="0"/>
                        </a:spcAft>
                      </a:pPr>
                      <a:r>
                        <a:rPr lang="zh-CN" sz="1400" b="1" kern="100" dirty="0">
                          <a:effectLst/>
                          <a:latin typeface="微软雅黑" panose="020B0503020204020204" pitchFamily="34" charset="-122"/>
                          <a:ea typeface="微软雅黑" panose="020B0503020204020204" pitchFamily="34" charset="-122"/>
                        </a:rPr>
                        <a:t>所占</a:t>
                      </a:r>
                    </a:p>
                    <a:p>
                      <a:pPr algn="ctr">
                        <a:lnSpc>
                          <a:spcPts val="2000"/>
                        </a:lnSpc>
                        <a:spcAft>
                          <a:spcPts val="0"/>
                        </a:spcAft>
                      </a:pPr>
                      <a:r>
                        <a:rPr lang="zh-CN" sz="1400" b="1" kern="100" dirty="0">
                          <a:effectLst/>
                          <a:latin typeface="微软雅黑" panose="020B0503020204020204" pitchFamily="34" charset="-122"/>
                          <a:ea typeface="微软雅黑" panose="020B0503020204020204" pitchFamily="34" charset="-122"/>
                        </a:rPr>
                        <a:t>比重</a:t>
                      </a:r>
                      <a:endParaRPr lang="zh-CN" sz="1400" b="1" kern="100" dirty="0">
                        <a:effectLst/>
                        <a:latin typeface="微软雅黑" panose="020B0503020204020204" pitchFamily="34" charset="-122"/>
                        <a:ea typeface="微软雅黑" panose="020B0503020204020204" pitchFamily="34" charset="-122"/>
                        <a:cs typeface="Times New Roman"/>
                      </a:endParaRPr>
                    </a:p>
                  </a:txBody>
                  <a:tcPr marL="68580" marR="68580" marT="0" marB="0" anchor="ctr"/>
                </a:tc>
                <a:tc gridSpan="2">
                  <a:txBody>
                    <a:bodyPr/>
                    <a:lstStyle/>
                    <a:p>
                      <a:pPr algn="ctr">
                        <a:lnSpc>
                          <a:spcPts val="2000"/>
                        </a:lnSpc>
                        <a:spcAft>
                          <a:spcPts val="0"/>
                        </a:spcAft>
                      </a:pPr>
                      <a:r>
                        <a:rPr lang="zh-CN" sz="1400" b="1" kern="100">
                          <a:effectLst/>
                          <a:latin typeface="微软雅黑" panose="020B0503020204020204" pitchFamily="34" charset="-122"/>
                          <a:ea typeface="微软雅黑" panose="020B0503020204020204" pitchFamily="34" charset="-122"/>
                        </a:rPr>
                        <a:t>资本</a:t>
                      </a:r>
                    </a:p>
                    <a:p>
                      <a:pPr algn="ctr">
                        <a:lnSpc>
                          <a:spcPts val="2000"/>
                        </a:lnSpc>
                        <a:spcAft>
                          <a:spcPts val="0"/>
                        </a:spcAft>
                      </a:pPr>
                      <a:r>
                        <a:rPr lang="zh-CN" sz="1400" b="1" kern="100">
                          <a:effectLst/>
                          <a:latin typeface="微软雅黑" panose="020B0503020204020204" pitchFamily="34" charset="-122"/>
                          <a:ea typeface="微软雅黑" panose="020B0503020204020204" pitchFamily="34" charset="-122"/>
                        </a:rPr>
                        <a:t>成本</a:t>
                      </a:r>
                      <a:endParaRPr lang="zh-CN" sz="1400" b="1" kern="100">
                        <a:effectLst/>
                        <a:latin typeface="微软雅黑" panose="020B0503020204020204" pitchFamily="34" charset="-122"/>
                        <a:ea typeface="微软雅黑" panose="020B0503020204020204" pitchFamily="34" charset="-122"/>
                        <a:cs typeface="Times New Roman"/>
                      </a:endParaRPr>
                    </a:p>
                  </a:txBody>
                  <a:tcPr marL="68580" marR="68580" marT="0" marB="0" anchor="ctr"/>
                </a:tc>
                <a:tc hMerge="1">
                  <a:txBody>
                    <a:bodyPr/>
                    <a:lstStyle/>
                    <a:p>
                      <a:endParaRPr lang="zh-CN" altLang="en-US"/>
                    </a:p>
                  </a:txBody>
                  <a:tcPr/>
                </a:tc>
                <a:tc>
                  <a:txBody>
                    <a:bodyPr/>
                    <a:lstStyle/>
                    <a:p>
                      <a:pPr algn="ctr">
                        <a:lnSpc>
                          <a:spcPts val="2000"/>
                        </a:lnSpc>
                        <a:spcAft>
                          <a:spcPts val="0"/>
                        </a:spcAft>
                      </a:pPr>
                      <a:r>
                        <a:rPr lang="zh-CN" sz="1400" b="1" kern="100">
                          <a:effectLst/>
                          <a:latin typeface="微软雅黑" panose="020B0503020204020204" pitchFamily="34" charset="-122"/>
                          <a:ea typeface="微软雅黑" panose="020B0503020204020204" pitchFamily="34" charset="-122"/>
                        </a:rPr>
                        <a:t>追加</a:t>
                      </a:r>
                    </a:p>
                    <a:p>
                      <a:pPr algn="ctr">
                        <a:lnSpc>
                          <a:spcPts val="2000"/>
                        </a:lnSpc>
                        <a:spcAft>
                          <a:spcPts val="0"/>
                        </a:spcAft>
                      </a:pPr>
                      <a:r>
                        <a:rPr lang="zh-CN" sz="1400" b="1" kern="100">
                          <a:effectLst/>
                          <a:latin typeface="微软雅黑" panose="020B0503020204020204" pitchFamily="34" charset="-122"/>
                          <a:ea typeface="微软雅黑" panose="020B0503020204020204" pitchFamily="34" charset="-122"/>
                        </a:rPr>
                        <a:t>筹资额</a:t>
                      </a:r>
                      <a:endParaRPr lang="zh-CN" sz="1400" b="1" kern="100">
                        <a:effectLst/>
                        <a:latin typeface="微软雅黑" panose="020B0503020204020204" pitchFamily="34" charset="-122"/>
                        <a:ea typeface="微软雅黑" panose="020B0503020204020204" pitchFamily="34" charset="-122"/>
                        <a:cs typeface="Times New Roman"/>
                      </a:endParaRPr>
                    </a:p>
                  </a:txBody>
                  <a:tcPr marL="68580" marR="68580" marT="0" marB="0" anchor="ctr"/>
                </a:tc>
                <a:tc>
                  <a:txBody>
                    <a:bodyPr/>
                    <a:lstStyle/>
                    <a:p>
                      <a:pPr algn="ctr">
                        <a:lnSpc>
                          <a:spcPts val="2000"/>
                        </a:lnSpc>
                        <a:spcAft>
                          <a:spcPts val="0"/>
                        </a:spcAft>
                      </a:pPr>
                      <a:r>
                        <a:rPr lang="zh-CN" sz="1400" b="1" kern="100">
                          <a:effectLst/>
                          <a:latin typeface="微软雅黑" panose="020B0503020204020204" pitchFamily="34" charset="-122"/>
                          <a:ea typeface="微软雅黑" panose="020B0503020204020204" pitchFamily="34" charset="-122"/>
                        </a:rPr>
                        <a:t>所占</a:t>
                      </a:r>
                    </a:p>
                    <a:p>
                      <a:pPr algn="ctr">
                        <a:lnSpc>
                          <a:spcPts val="2000"/>
                        </a:lnSpc>
                        <a:spcAft>
                          <a:spcPts val="0"/>
                        </a:spcAft>
                      </a:pPr>
                      <a:r>
                        <a:rPr lang="zh-CN" sz="1400" b="1" kern="100">
                          <a:effectLst/>
                          <a:latin typeface="微软雅黑" panose="020B0503020204020204" pitchFamily="34" charset="-122"/>
                          <a:ea typeface="微软雅黑" panose="020B0503020204020204" pitchFamily="34" charset="-122"/>
                        </a:rPr>
                        <a:t>比重</a:t>
                      </a:r>
                      <a:endParaRPr lang="zh-CN" sz="1400" b="1" kern="100">
                        <a:effectLst/>
                        <a:latin typeface="微软雅黑" panose="020B0503020204020204" pitchFamily="34" charset="-122"/>
                        <a:ea typeface="微软雅黑" panose="020B0503020204020204" pitchFamily="34" charset="-122"/>
                        <a:cs typeface="Times New Roman"/>
                      </a:endParaRPr>
                    </a:p>
                  </a:txBody>
                  <a:tcPr marL="68580" marR="68580" marT="0" marB="0" anchor="ctr"/>
                </a:tc>
                <a:tc>
                  <a:txBody>
                    <a:bodyPr/>
                    <a:lstStyle/>
                    <a:p>
                      <a:pPr algn="ctr">
                        <a:lnSpc>
                          <a:spcPts val="2000"/>
                        </a:lnSpc>
                        <a:spcAft>
                          <a:spcPts val="0"/>
                        </a:spcAft>
                      </a:pPr>
                      <a:r>
                        <a:rPr lang="zh-CN" sz="1400" b="1" kern="100">
                          <a:effectLst/>
                          <a:latin typeface="微软雅黑" panose="020B0503020204020204" pitchFamily="34" charset="-122"/>
                          <a:ea typeface="微软雅黑" panose="020B0503020204020204" pitchFamily="34" charset="-122"/>
                        </a:rPr>
                        <a:t>资本</a:t>
                      </a:r>
                    </a:p>
                    <a:p>
                      <a:pPr algn="ctr">
                        <a:lnSpc>
                          <a:spcPts val="2000"/>
                        </a:lnSpc>
                        <a:spcAft>
                          <a:spcPts val="0"/>
                        </a:spcAft>
                      </a:pPr>
                      <a:r>
                        <a:rPr lang="zh-CN" sz="1400" b="1" kern="100">
                          <a:effectLst/>
                          <a:latin typeface="微软雅黑" panose="020B0503020204020204" pitchFamily="34" charset="-122"/>
                          <a:ea typeface="微软雅黑" panose="020B0503020204020204" pitchFamily="34" charset="-122"/>
                        </a:rPr>
                        <a:t>成本</a:t>
                      </a:r>
                      <a:endParaRPr lang="zh-CN" sz="1400" b="1" kern="100">
                        <a:effectLst/>
                        <a:latin typeface="微软雅黑" panose="020B0503020204020204" pitchFamily="34" charset="-122"/>
                        <a:ea typeface="微软雅黑" panose="020B0503020204020204" pitchFamily="34" charset="-122"/>
                        <a:cs typeface="Times New Roman"/>
                      </a:endParaRPr>
                    </a:p>
                  </a:txBody>
                  <a:tcPr marL="68580" marR="68580" marT="0" marB="0" anchor="ctr"/>
                </a:tc>
                <a:extLst>
                  <a:ext uri="{0D108BD9-81ED-4DB2-BD59-A6C34878D82A}">
                    <a16:rowId xmlns:a16="http://schemas.microsoft.com/office/drawing/2014/main" val="10001"/>
                  </a:ext>
                </a:extLst>
              </a:tr>
              <a:tr h="309629">
                <a:tc>
                  <a:txBody>
                    <a:bodyPr/>
                    <a:lstStyle/>
                    <a:p>
                      <a:pPr algn="ctr">
                        <a:lnSpc>
                          <a:spcPts val="2000"/>
                        </a:lnSpc>
                        <a:spcAft>
                          <a:spcPts val="0"/>
                        </a:spcAft>
                      </a:pPr>
                      <a:r>
                        <a:rPr lang="zh-CN" sz="1400" b="1" kern="100">
                          <a:effectLst/>
                          <a:latin typeface="微软雅黑" panose="020B0503020204020204" pitchFamily="34" charset="-122"/>
                          <a:ea typeface="微软雅黑" panose="020B0503020204020204" pitchFamily="34" charset="-122"/>
                        </a:rPr>
                        <a:t>长期债券</a:t>
                      </a:r>
                      <a:endParaRPr lang="zh-CN" sz="1400" b="1" kern="100">
                        <a:effectLst/>
                        <a:latin typeface="微软雅黑" panose="020B0503020204020204" pitchFamily="34" charset="-122"/>
                        <a:ea typeface="微软雅黑" panose="020B0503020204020204" pitchFamily="34" charset="-122"/>
                        <a:cs typeface="Times New Roman"/>
                      </a:endParaRPr>
                    </a:p>
                  </a:txBody>
                  <a:tcPr marL="68580" marR="68580" marT="0" marB="0" anchor="ctr"/>
                </a:tc>
                <a:tc>
                  <a:txBody>
                    <a:bodyPr/>
                    <a:lstStyle/>
                    <a:p>
                      <a:pPr algn="ctr">
                        <a:lnSpc>
                          <a:spcPts val="2000"/>
                        </a:lnSpc>
                        <a:spcAft>
                          <a:spcPts val="0"/>
                        </a:spcAft>
                      </a:pPr>
                      <a:r>
                        <a:rPr lang="en-US" sz="1400" b="1" kern="100">
                          <a:effectLst/>
                          <a:latin typeface="微软雅黑" panose="020B0503020204020204" pitchFamily="34" charset="-122"/>
                          <a:ea typeface="微软雅黑" panose="020B0503020204020204" pitchFamily="34" charset="-122"/>
                        </a:rPr>
                        <a:t>200</a:t>
                      </a:r>
                      <a:endParaRPr lang="zh-CN" sz="1400" b="1" kern="100">
                        <a:effectLst/>
                        <a:latin typeface="微软雅黑" panose="020B0503020204020204" pitchFamily="34" charset="-122"/>
                        <a:ea typeface="微软雅黑" panose="020B0503020204020204" pitchFamily="34" charset="-122"/>
                        <a:cs typeface="Times New Roman"/>
                      </a:endParaRPr>
                    </a:p>
                  </a:txBody>
                  <a:tcPr marL="68580" marR="68580" marT="0" marB="0" anchor="ctr"/>
                </a:tc>
                <a:tc>
                  <a:txBody>
                    <a:bodyPr/>
                    <a:lstStyle/>
                    <a:p>
                      <a:pPr algn="ctr">
                        <a:lnSpc>
                          <a:spcPts val="2000"/>
                        </a:lnSpc>
                        <a:spcAft>
                          <a:spcPts val="0"/>
                        </a:spcAft>
                      </a:pPr>
                      <a:r>
                        <a:rPr lang="en-US" sz="1400" b="1" kern="100" dirty="0">
                          <a:effectLst/>
                          <a:latin typeface="微软雅黑" panose="020B0503020204020204" pitchFamily="34" charset="-122"/>
                          <a:ea typeface="微软雅黑" panose="020B0503020204020204" pitchFamily="34" charset="-122"/>
                        </a:rPr>
                        <a:t>40%</a:t>
                      </a:r>
                      <a:endParaRPr lang="zh-CN" sz="1400" b="1" kern="100" dirty="0">
                        <a:effectLst/>
                        <a:latin typeface="微软雅黑" panose="020B0503020204020204" pitchFamily="34" charset="-122"/>
                        <a:ea typeface="微软雅黑" panose="020B0503020204020204" pitchFamily="34" charset="-122"/>
                        <a:cs typeface="Times New Roman"/>
                      </a:endParaRPr>
                    </a:p>
                  </a:txBody>
                  <a:tcPr marL="68580" marR="68580" marT="0" marB="0" anchor="ctr"/>
                </a:tc>
                <a:tc gridSpan="2">
                  <a:txBody>
                    <a:bodyPr/>
                    <a:lstStyle/>
                    <a:p>
                      <a:pPr algn="ctr">
                        <a:lnSpc>
                          <a:spcPts val="2000"/>
                        </a:lnSpc>
                        <a:spcAft>
                          <a:spcPts val="0"/>
                        </a:spcAft>
                      </a:pPr>
                      <a:r>
                        <a:rPr lang="en-US" sz="1400" b="1" kern="100">
                          <a:effectLst/>
                          <a:latin typeface="微软雅黑" panose="020B0503020204020204" pitchFamily="34" charset="-122"/>
                          <a:ea typeface="微软雅黑" panose="020B0503020204020204" pitchFamily="34" charset="-122"/>
                        </a:rPr>
                        <a:t>9%</a:t>
                      </a:r>
                      <a:endParaRPr lang="zh-CN" sz="1400" b="1" kern="100">
                        <a:effectLst/>
                        <a:latin typeface="微软雅黑" panose="020B0503020204020204" pitchFamily="34" charset="-122"/>
                        <a:ea typeface="微软雅黑" panose="020B0503020204020204" pitchFamily="34" charset="-122"/>
                        <a:cs typeface="Times New Roman"/>
                      </a:endParaRPr>
                    </a:p>
                  </a:txBody>
                  <a:tcPr marL="68580" marR="68580" marT="0" marB="0" anchor="ctr"/>
                </a:tc>
                <a:tc hMerge="1">
                  <a:txBody>
                    <a:bodyPr/>
                    <a:lstStyle/>
                    <a:p>
                      <a:endParaRPr lang="zh-CN" altLang="en-US"/>
                    </a:p>
                  </a:txBody>
                  <a:tcPr/>
                </a:tc>
                <a:tc>
                  <a:txBody>
                    <a:bodyPr/>
                    <a:lstStyle/>
                    <a:p>
                      <a:pPr algn="ctr">
                        <a:lnSpc>
                          <a:spcPts val="2000"/>
                        </a:lnSpc>
                        <a:spcAft>
                          <a:spcPts val="0"/>
                        </a:spcAft>
                      </a:pPr>
                      <a:r>
                        <a:rPr lang="en-US" sz="1400" b="1" kern="100">
                          <a:effectLst/>
                          <a:latin typeface="微软雅黑" panose="020B0503020204020204" pitchFamily="34" charset="-122"/>
                          <a:ea typeface="微软雅黑" panose="020B0503020204020204" pitchFamily="34" charset="-122"/>
                        </a:rPr>
                        <a:t>300</a:t>
                      </a:r>
                      <a:endParaRPr lang="zh-CN" sz="1400" b="1" kern="100">
                        <a:effectLst/>
                        <a:latin typeface="微软雅黑" panose="020B0503020204020204" pitchFamily="34" charset="-122"/>
                        <a:ea typeface="微软雅黑" panose="020B0503020204020204" pitchFamily="34" charset="-122"/>
                        <a:cs typeface="Times New Roman"/>
                      </a:endParaRPr>
                    </a:p>
                  </a:txBody>
                  <a:tcPr marL="68580" marR="68580" marT="0" marB="0" anchor="ctr"/>
                </a:tc>
                <a:tc>
                  <a:txBody>
                    <a:bodyPr/>
                    <a:lstStyle/>
                    <a:p>
                      <a:pPr algn="ctr">
                        <a:lnSpc>
                          <a:spcPts val="2000"/>
                        </a:lnSpc>
                        <a:spcAft>
                          <a:spcPts val="0"/>
                        </a:spcAft>
                      </a:pPr>
                      <a:r>
                        <a:rPr lang="en-US" sz="1400" b="1" kern="100">
                          <a:effectLst/>
                          <a:latin typeface="微软雅黑" panose="020B0503020204020204" pitchFamily="34" charset="-122"/>
                          <a:ea typeface="微软雅黑" panose="020B0503020204020204" pitchFamily="34" charset="-122"/>
                        </a:rPr>
                        <a:t>60%</a:t>
                      </a:r>
                      <a:endParaRPr lang="zh-CN" sz="1400" b="1" kern="100">
                        <a:effectLst/>
                        <a:latin typeface="微软雅黑" panose="020B0503020204020204" pitchFamily="34" charset="-122"/>
                        <a:ea typeface="微软雅黑" panose="020B0503020204020204" pitchFamily="34" charset="-122"/>
                        <a:cs typeface="Times New Roman"/>
                      </a:endParaRPr>
                    </a:p>
                  </a:txBody>
                  <a:tcPr marL="68580" marR="68580" marT="0" marB="0" anchor="ctr"/>
                </a:tc>
                <a:tc>
                  <a:txBody>
                    <a:bodyPr/>
                    <a:lstStyle/>
                    <a:p>
                      <a:pPr algn="ctr">
                        <a:lnSpc>
                          <a:spcPts val="2000"/>
                        </a:lnSpc>
                        <a:spcAft>
                          <a:spcPts val="0"/>
                        </a:spcAft>
                      </a:pPr>
                      <a:r>
                        <a:rPr lang="en-US" sz="1400" b="1" kern="100">
                          <a:effectLst/>
                          <a:latin typeface="微软雅黑" panose="020B0503020204020204" pitchFamily="34" charset="-122"/>
                          <a:ea typeface="微软雅黑" panose="020B0503020204020204" pitchFamily="34" charset="-122"/>
                        </a:rPr>
                        <a:t>10%</a:t>
                      </a:r>
                      <a:endParaRPr lang="zh-CN" sz="1400" b="1" kern="100">
                        <a:effectLst/>
                        <a:latin typeface="微软雅黑" panose="020B0503020204020204" pitchFamily="34" charset="-122"/>
                        <a:ea typeface="微软雅黑" panose="020B0503020204020204" pitchFamily="34" charset="-122"/>
                        <a:cs typeface="Times New Roman"/>
                      </a:endParaRPr>
                    </a:p>
                  </a:txBody>
                  <a:tcPr marL="68580" marR="68580" marT="0" marB="0" anchor="ctr"/>
                </a:tc>
                <a:extLst>
                  <a:ext uri="{0D108BD9-81ED-4DB2-BD59-A6C34878D82A}">
                    <a16:rowId xmlns:a16="http://schemas.microsoft.com/office/drawing/2014/main" val="10002"/>
                  </a:ext>
                </a:extLst>
              </a:tr>
              <a:tr h="309629">
                <a:tc>
                  <a:txBody>
                    <a:bodyPr/>
                    <a:lstStyle/>
                    <a:p>
                      <a:pPr algn="ctr">
                        <a:lnSpc>
                          <a:spcPts val="2000"/>
                        </a:lnSpc>
                        <a:spcAft>
                          <a:spcPts val="0"/>
                        </a:spcAft>
                      </a:pPr>
                      <a:r>
                        <a:rPr lang="zh-CN" sz="1400" b="1" kern="100">
                          <a:effectLst/>
                          <a:latin typeface="微软雅黑" panose="020B0503020204020204" pitchFamily="34" charset="-122"/>
                          <a:ea typeface="微软雅黑" panose="020B0503020204020204" pitchFamily="34" charset="-122"/>
                        </a:rPr>
                        <a:t>优先股</a:t>
                      </a:r>
                      <a:endParaRPr lang="zh-CN" sz="1400" b="1" kern="100">
                        <a:effectLst/>
                        <a:latin typeface="微软雅黑" panose="020B0503020204020204" pitchFamily="34" charset="-122"/>
                        <a:ea typeface="微软雅黑" panose="020B0503020204020204" pitchFamily="34" charset="-122"/>
                        <a:cs typeface="Times New Roman"/>
                      </a:endParaRPr>
                    </a:p>
                  </a:txBody>
                  <a:tcPr marL="68580" marR="68580" marT="0" marB="0" anchor="ctr"/>
                </a:tc>
                <a:tc>
                  <a:txBody>
                    <a:bodyPr/>
                    <a:lstStyle/>
                    <a:p>
                      <a:pPr algn="ctr">
                        <a:lnSpc>
                          <a:spcPts val="2000"/>
                        </a:lnSpc>
                        <a:spcAft>
                          <a:spcPts val="0"/>
                        </a:spcAft>
                      </a:pPr>
                      <a:r>
                        <a:rPr lang="en-US" sz="1400" b="1" kern="100">
                          <a:effectLst/>
                          <a:latin typeface="微软雅黑" panose="020B0503020204020204" pitchFamily="34" charset="-122"/>
                          <a:ea typeface="微软雅黑" panose="020B0503020204020204" pitchFamily="34" charset="-122"/>
                        </a:rPr>
                        <a:t>50</a:t>
                      </a:r>
                      <a:endParaRPr lang="zh-CN" sz="1400" b="1" kern="100">
                        <a:effectLst/>
                        <a:latin typeface="微软雅黑" panose="020B0503020204020204" pitchFamily="34" charset="-122"/>
                        <a:ea typeface="微软雅黑" panose="020B0503020204020204" pitchFamily="34" charset="-122"/>
                        <a:cs typeface="Times New Roman"/>
                      </a:endParaRPr>
                    </a:p>
                  </a:txBody>
                  <a:tcPr marL="68580" marR="68580" marT="0" marB="0" anchor="ctr"/>
                </a:tc>
                <a:tc>
                  <a:txBody>
                    <a:bodyPr/>
                    <a:lstStyle/>
                    <a:p>
                      <a:pPr algn="ctr">
                        <a:lnSpc>
                          <a:spcPts val="2000"/>
                        </a:lnSpc>
                        <a:spcAft>
                          <a:spcPts val="0"/>
                        </a:spcAft>
                      </a:pPr>
                      <a:r>
                        <a:rPr lang="en-US" sz="1400" b="1" kern="100">
                          <a:effectLst/>
                          <a:latin typeface="微软雅黑" panose="020B0503020204020204" pitchFamily="34" charset="-122"/>
                          <a:ea typeface="微软雅黑" panose="020B0503020204020204" pitchFamily="34" charset="-122"/>
                        </a:rPr>
                        <a:t>10%</a:t>
                      </a:r>
                      <a:endParaRPr lang="zh-CN" sz="1400" b="1" kern="100">
                        <a:effectLst/>
                        <a:latin typeface="微软雅黑" panose="020B0503020204020204" pitchFamily="34" charset="-122"/>
                        <a:ea typeface="微软雅黑" panose="020B0503020204020204" pitchFamily="34" charset="-122"/>
                        <a:cs typeface="Times New Roman"/>
                      </a:endParaRPr>
                    </a:p>
                  </a:txBody>
                  <a:tcPr marL="68580" marR="68580" marT="0" marB="0" anchor="ctr"/>
                </a:tc>
                <a:tc gridSpan="2">
                  <a:txBody>
                    <a:bodyPr/>
                    <a:lstStyle/>
                    <a:p>
                      <a:pPr algn="ctr">
                        <a:lnSpc>
                          <a:spcPts val="2000"/>
                        </a:lnSpc>
                        <a:spcAft>
                          <a:spcPts val="0"/>
                        </a:spcAft>
                      </a:pPr>
                      <a:r>
                        <a:rPr lang="en-US" sz="1400" b="1" kern="100" dirty="0">
                          <a:effectLst/>
                          <a:latin typeface="微软雅黑" panose="020B0503020204020204" pitchFamily="34" charset="-122"/>
                          <a:ea typeface="微软雅黑" panose="020B0503020204020204" pitchFamily="34" charset="-122"/>
                        </a:rPr>
                        <a:t>13%</a:t>
                      </a:r>
                      <a:endParaRPr lang="zh-CN" sz="1400" b="1" kern="100" dirty="0">
                        <a:effectLst/>
                        <a:latin typeface="微软雅黑" panose="020B0503020204020204" pitchFamily="34" charset="-122"/>
                        <a:ea typeface="微软雅黑" panose="020B0503020204020204" pitchFamily="34" charset="-122"/>
                        <a:cs typeface="Times New Roman"/>
                      </a:endParaRPr>
                    </a:p>
                  </a:txBody>
                  <a:tcPr marL="68580" marR="68580" marT="0" marB="0" anchor="ctr"/>
                </a:tc>
                <a:tc hMerge="1">
                  <a:txBody>
                    <a:bodyPr/>
                    <a:lstStyle/>
                    <a:p>
                      <a:endParaRPr lang="zh-CN" altLang="en-US"/>
                    </a:p>
                  </a:txBody>
                  <a:tcPr/>
                </a:tc>
                <a:tc>
                  <a:txBody>
                    <a:bodyPr/>
                    <a:lstStyle/>
                    <a:p>
                      <a:pPr algn="ctr">
                        <a:lnSpc>
                          <a:spcPts val="2000"/>
                        </a:lnSpc>
                        <a:spcAft>
                          <a:spcPts val="0"/>
                        </a:spcAft>
                      </a:pPr>
                      <a:r>
                        <a:rPr lang="en-US" sz="1400" b="1" kern="100">
                          <a:effectLst/>
                          <a:latin typeface="微软雅黑" panose="020B0503020204020204" pitchFamily="34" charset="-122"/>
                          <a:ea typeface="微软雅黑" panose="020B0503020204020204" pitchFamily="34" charset="-122"/>
                        </a:rPr>
                        <a:t>50</a:t>
                      </a:r>
                      <a:endParaRPr lang="zh-CN" sz="1400" b="1" kern="100">
                        <a:effectLst/>
                        <a:latin typeface="微软雅黑" panose="020B0503020204020204" pitchFamily="34" charset="-122"/>
                        <a:ea typeface="微软雅黑" panose="020B0503020204020204" pitchFamily="34" charset="-122"/>
                        <a:cs typeface="Times New Roman"/>
                      </a:endParaRPr>
                    </a:p>
                  </a:txBody>
                  <a:tcPr marL="68580" marR="68580" marT="0" marB="0" anchor="ctr"/>
                </a:tc>
                <a:tc>
                  <a:txBody>
                    <a:bodyPr/>
                    <a:lstStyle/>
                    <a:p>
                      <a:pPr algn="ctr">
                        <a:lnSpc>
                          <a:spcPts val="2000"/>
                        </a:lnSpc>
                        <a:spcAft>
                          <a:spcPts val="0"/>
                        </a:spcAft>
                      </a:pPr>
                      <a:r>
                        <a:rPr lang="en-US" sz="1400" b="1" kern="100">
                          <a:effectLst/>
                          <a:latin typeface="微软雅黑" panose="020B0503020204020204" pitchFamily="34" charset="-122"/>
                          <a:ea typeface="微软雅黑" panose="020B0503020204020204" pitchFamily="34" charset="-122"/>
                        </a:rPr>
                        <a:t>10%</a:t>
                      </a:r>
                      <a:endParaRPr lang="zh-CN" sz="1400" b="1" kern="100">
                        <a:effectLst/>
                        <a:latin typeface="微软雅黑" panose="020B0503020204020204" pitchFamily="34" charset="-122"/>
                        <a:ea typeface="微软雅黑" panose="020B0503020204020204" pitchFamily="34" charset="-122"/>
                        <a:cs typeface="Times New Roman"/>
                      </a:endParaRPr>
                    </a:p>
                  </a:txBody>
                  <a:tcPr marL="68580" marR="68580" marT="0" marB="0" anchor="ctr"/>
                </a:tc>
                <a:tc>
                  <a:txBody>
                    <a:bodyPr/>
                    <a:lstStyle/>
                    <a:p>
                      <a:pPr algn="ctr">
                        <a:lnSpc>
                          <a:spcPts val="2000"/>
                        </a:lnSpc>
                        <a:spcAft>
                          <a:spcPts val="0"/>
                        </a:spcAft>
                      </a:pPr>
                      <a:r>
                        <a:rPr lang="en-US" sz="1400" b="1" kern="100">
                          <a:effectLst/>
                          <a:latin typeface="微软雅黑" panose="020B0503020204020204" pitchFamily="34" charset="-122"/>
                          <a:ea typeface="微软雅黑" panose="020B0503020204020204" pitchFamily="34" charset="-122"/>
                        </a:rPr>
                        <a:t>13%</a:t>
                      </a:r>
                      <a:endParaRPr lang="zh-CN" sz="1400" b="1" kern="100">
                        <a:effectLst/>
                        <a:latin typeface="微软雅黑" panose="020B0503020204020204" pitchFamily="34" charset="-122"/>
                        <a:ea typeface="微软雅黑" panose="020B0503020204020204" pitchFamily="34" charset="-122"/>
                        <a:cs typeface="Times New Roman"/>
                      </a:endParaRPr>
                    </a:p>
                  </a:txBody>
                  <a:tcPr marL="68580" marR="68580" marT="0" marB="0" anchor="ctr"/>
                </a:tc>
                <a:extLst>
                  <a:ext uri="{0D108BD9-81ED-4DB2-BD59-A6C34878D82A}">
                    <a16:rowId xmlns:a16="http://schemas.microsoft.com/office/drawing/2014/main" val="10003"/>
                  </a:ext>
                </a:extLst>
              </a:tr>
              <a:tr h="309629">
                <a:tc>
                  <a:txBody>
                    <a:bodyPr/>
                    <a:lstStyle/>
                    <a:p>
                      <a:pPr algn="ctr">
                        <a:lnSpc>
                          <a:spcPts val="2000"/>
                        </a:lnSpc>
                        <a:spcAft>
                          <a:spcPts val="0"/>
                        </a:spcAft>
                      </a:pPr>
                      <a:r>
                        <a:rPr lang="zh-CN" sz="1400" b="1" kern="100">
                          <a:effectLst/>
                          <a:latin typeface="微软雅黑" panose="020B0503020204020204" pitchFamily="34" charset="-122"/>
                          <a:ea typeface="微软雅黑" panose="020B0503020204020204" pitchFamily="34" charset="-122"/>
                        </a:rPr>
                        <a:t>普通股</a:t>
                      </a:r>
                      <a:endParaRPr lang="zh-CN" sz="1400" b="1" kern="100">
                        <a:effectLst/>
                        <a:latin typeface="微软雅黑" panose="020B0503020204020204" pitchFamily="34" charset="-122"/>
                        <a:ea typeface="微软雅黑" panose="020B0503020204020204" pitchFamily="34" charset="-122"/>
                        <a:cs typeface="Times New Roman"/>
                      </a:endParaRPr>
                    </a:p>
                  </a:txBody>
                  <a:tcPr marL="68580" marR="68580" marT="0" marB="0" anchor="ctr"/>
                </a:tc>
                <a:tc>
                  <a:txBody>
                    <a:bodyPr/>
                    <a:lstStyle/>
                    <a:p>
                      <a:pPr algn="ctr">
                        <a:lnSpc>
                          <a:spcPts val="2000"/>
                        </a:lnSpc>
                        <a:spcAft>
                          <a:spcPts val="0"/>
                        </a:spcAft>
                      </a:pPr>
                      <a:r>
                        <a:rPr lang="en-US" sz="1400" b="1" kern="100">
                          <a:effectLst/>
                          <a:latin typeface="微软雅黑" panose="020B0503020204020204" pitchFamily="34" charset="-122"/>
                          <a:ea typeface="微软雅黑" panose="020B0503020204020204" pitchFamily="34" charset="-122"/>
                        </a:rPr>
                        <a:t>250</a:t>
                      </a:r>
                      <a:endParaRPr lang="zh-CN" sz="1400" b="1" kern="100">
                        <a:effectLst/>
                        <a:latin typeface="微软雅黑" panose="020B0503020204020204" pitchFamily="34" charset="-122"/>
                        <a:ea typeface="微软雅黑" panose="020B0503020204020204" pitchFamily="34" charset="-122"/>
                        <a:cs typeface="Times New Roman"/>
                      </a:endParaRPr>
                    </a:p>
                  </a:txBody>
                  <a:tcPr marL="68580" marR="68580" marT="0" marB="0" anchor="ctr"/>
                </a:tc>
                <a:tc>
                  <a:txBody>
                    <a:bodyPr/>
                    <a:lstStyle/>
                    <a:p>
                      <a:pPr algn="ctr">
                        <a:lnSpc>
                          <a:spcPts val="2000"/>
                        </a:lnSpc>
                        <a:spcAft>
                          <a:spcPts val="0"/>
                        </a:spcAft>
                      </a:pPr>
                      <a:r>
                        <a:rPr lang="en-US" sz="1400" b="1" kern="100" dirty="0">
                          <a:effectLst/>
                          <a:latin typeface="微软雅黑" panose="020B0503020204020204" pitchFamily="34" charset="-122"/>
                          <a:ea typeface="微软雅黑" panose="020B0503020204020204" pitchFamily="34" charset="-122"/>
                        </a:rPr>
                        <a:t>50%</a:t>
                      </a:r>
                      <a:endParaRPr lang="zh-CN" sz="1400" b="1" kern="100" dirty="0">
                        <a:effectLst/>
                        <a:latin typeface="微软雅黑" panose="020B0503020204020204" pitchFamily="34" charset="-122"/>
                        <a:ea typeface="微软雅黑" panose="020B0503020204020204" pitchFamily="34" charset="-122"/>
                        <a:cs typeface="Times New Roman"/>
                      </a:endParaRPr>
                    </a:p>
                  </a:txBody>
                  <a:tcPr marL="68580" marR="68580" marT="0" marB="0" anchor="ctr"/>
                </a:tc>
                <a:tc gridSpan="2">
                  <a:txBody>
                    <a:bodyPr/>
                    <a:lstStyle/>
                    <a:p>
                      <a:pPr algn="ctr">
                        <a:lnSpc>
                          <a:spcPts val="2000"/>
                        </a:lnSpc>
                        <a:spcAft>
                          <a:spcPts val="0"/>
                        </a:spcAft>
                      </a:pPr>
                      <a:r>
                        <a:rPr lang="en-US" sz="1400" b="1" kern="100">
                          <a:effectLst/>
                          <a:latin typeface="微软雅黑" panose="020B0503020204020204" pitchFamily="34" charset="-122"/>
                          <a:ea typeface="微软雅黑" panose="020B0503020204020204" pitchFamily="34" charset="-122"/>
                        </a:rPr>
                        <a:t>15%</a:t>
                      </a:r>
                      <a:endParaRPr lang="zh-CN" sz="1400" b="1" kern="100">
                        <a:effectLst/>
                        <a:latin typeface="微软雅黑" panose="020B0503020204020204" pitchFamily="34" charset="-122"/>
                        <a:ea typeface="微软雅黑" panose="020B0503020204020204" pitchFamily="34" charset="-122"/>
                        <a:cs typeface="Times New Roman"/>
                      </a:endParaRPr>
                    </a:p>
                  </a:txBody>
                  <a:tcPr marL="68580" marR="68580" marT="0" marB="0" anchor="ctr"/>
                </a:tc>
                <a:tc hMerge="1">
                  <a:txBody>
                    <a:bodyPr/>
                    <a:lstStyle/>
                    <a:p>
                      <a:endParaRPr lang="zh-CN" altLang="en-US"/>
                    </a:p>
                  </a:txBody>
                  <a:tcPr/>
                </a:tc>
                <a:tc>
                  <a:txBody>
                    <a:bodyPr/>
                    <a:lstStyle/>
                    <a:p>
                      <a:pPr algn="ctr">
                        <a:lnSpc>
                          <a:spcPts val="2000"/>
                        </a:lnSpc>
                        <a:spcAft>
                          <a:spcPts val="0"/>
                        </a:spcAft>
                      </a:pPr>
                      <a:r>
                        <a:rPr lang="en-US" sz="1400" b="1" kern="100">
                          <a:effectLst/>
                          <a:latin typeface="微软雅黑" panose="020B0503020204020204" pitchFamily="34" charset="-122"/>
                          <a:ea typeface="微软雅黑" panose="020B0503020204020204" pitchFamily="34" charset="-122"/>
                        </a:rPr>
                        <a:t>150</a:t>
                      </a:r>
                      <a:endParaRPr lang="zh-CN" sz="1400" b="1" kern="100">
                        <a:effectLst/>
                        <a:latin typeface="微软雅黑" panose="020B0503020204020204" pitchFamily="34" charset="-122"/>
                        <a:ea typeface="微软雅黑" panose="020B0503020204020204" pitchFamily="34" charset="-122"/>
                        <a:cs typeface="Times New Roman"/>
                      </a:endParaRPr>
                    </a:p>
                  </a:txBody>
                  <a:tcPr marL="68580" marR="68580" marT="0" marB="0" anchor="ctr"/>
                </a:tc>
                <a:tc>
                  <a:txBody>
                    <a:bodyPr/>
                    <a:lstStyle/>
                    <a:p>
                      <a:pPr algn="ctr">
                        <a:lnSpc>
                          <a:spcPts val="2000"/>
                        </a:lnSpc>
                        <a:spcAft>
                          <a:spcPts val="0"/>
                        </a:spcAft>
                      </a:pPr>
                      <a:r>
                        <a:rPr lang="en-US" sz="1400" b="1" kern="100">
                          <a:effectLst/>
                          <a:latin typeface="微软雅黑" panose="020B0503020204020204" pitchFamily="34" charset="-122"/>
                          <a:ea typeface="微软雅黑" panose="020B0503020204020204" pitchFamily="34" charset="-122"/>
                        </a:rPr>
                        <a:t>30%</a:t>
                      </a:r>
                      <a:endParaRPr lang="zh-CN" sz="1400" b="1" kern="100">
                        <a:effectLst/>
                        <a:latin typeface="微软雅黑" panose="020B0503020204020204" pitchFamily="34" charset="-122"/>
                        <a:ea typeface="微软雅黑" panose="020B0503020204020204" pitchFamily="34" charset="-122"/>
                        <a:cs typeface="Times New Roman"/>
                      </a:endParaRPr>
                    </a:p>
                  </a:txBody>
                  <a:tcPr marL="68580" marR="68580" marT="0" marB="0" anchor="ctr"/>
                </a:tc>
                <a:tc>
                  <a:txBody>
                    <a:bodyPr/>
                    <a:lstStyle/>
                    <a:p>
                      <a:pPr algn="ctr">
                        <a:lnSpc>
                          <a:spcPts val="2000"/>
                        </a:lnSpc>
                        <a:spcAft>
                          <a:spcPts val="0"/>
                        </a:spcAft>
                      </a:pPr>
                      <a:r>
                        <a:rPr lang="en-US" sz="1400" b="1" kern="100">
                          <a:effectLst/>
                          <a:latin typeface="微软雅黑" panose="020B0503020204020204" pitchFamily="34" charset="-122"/>
                          <a:ea typeface="微软雅黑" panose="020B0503020204020204" pitchFamily="34" charset="-122"/>
                        </a:rPr>
                        <a:t>16%</a:t>
                      </a:r>
                      <a:endParaRPr lang="zh-CN" sz="1400" b="1" kern="100">
                        <a:effectLst/>
                        <a:latin typeface="微软雅黑" panose="020B0503020204020204" pitchFamily="34" charset="-122"/>
                        <a:ea typeface="微软雅黑" panose="020B0503020204020204" pitchFamily="34" charset="-122"/>
                        <a:cs typeface="Times New Roman"/>
                      </a:endParaRPr>
                    </a:p>
                  </a:txBody>
                  <a:tcPr marL="68580" marR="68580" marT="0" marB="0" anchor="ctr"/>
                </a:tc>
                <a:extLst>
                  <a:ext uri="{0D108BD9-81ED-4DB2-BD59-A6C34878D82A}">
                    <a16:rowId xmlns:a16="http://schemas.microsoft.com/office/drawing/2014/main" val="10004"/>
                  </a:ext>
                </a:extLst>
              </a:tr>
              <a:tr h="309629">
                <a:tc>
                  <a:txBody>
                    <a:bodyPr/>
                    <a:lstStyle/>
                    <a:p>
                      <a:pPr algn="ctr">
                        <a:lnSpc>
                          <a:spcPts val="2000"/>
                        </a:lnSpc>
                        <a:spcAft>
                          <a:spcPts val="0"/>
                        </a:spcAft>
                      </a:pPr>
                      <a:r>
                        <a:rPr lang="zh-CN" sz="1400" b="1" kern="100">
                          <a:effectLst/>
                          <a:latin typeface="微软雅黑" panose="020B0503020204020204" pitchFamily="34" charset="-122"/>
                          <a:ea typeface="微软雅黑" panose="020B0503020204020204" pitchFamily="34" charset="-122"/>
                        </a:rPr>
                        <a:t>合计</a:t>
                      </a:r>
                      <a:endParaRPr lang="zh-CN" sz="1400" b="1" kern="100">
                        <a:effectLst/>
                        <a:latin typeface="微软雅黑" panose="020B0503020204020204" pitchFamily="34" charset="-122"/>
                        <a:ea typeface="微软雅黑" panose="020B0503020204020204" pitchFamily="34" charset="-122"/>
                        <a:cs typeface="Times New Roman"/>
                      </a:endParaRPr>
                    </a:p>
                  </a:txBody>
                  <a:tcPr marL="68580" marR="68580" marT="0" marB="0" anchor="ctr"/>
                </a:tc>
                <a:tc>
                  <a:txBody>
                    <a:bodyPr/>
                    <a:lstStyle/>
                    <a:p>
                      <a:pPr algn="ctr">
                        <a:lnSpc>
                          <a:spcPts val="2000"/>
                        </a:lnSpc>
                        <a:spcAft>
                          <a:spcPts val="0"/>
                        </a:spcAft>
                      </a:pPr>
                      <a:r>
                        <a:rPr lang="en-US" sz="1400" b="1" kern="100">
                          <a:effectLst/>
                          <a:latin typeface="微软雅黑" panose="020B0503020204020204" pitchFamily="34" charset="-122"/>
                          <a:ea typeface="微软雅黑" panose="020B0503020204020204" pitchFamily="34" charset="-122"/>
                        </a:rPr>
                        <a:t>500</a:t>
                      </a:r>
                      <a:endParaRPr lang="zh-CN" sz="1400" b="1" kern="100">
                        <a:effectLst/>
                        <a:latin typeface="微软雅黑" panose="020B0503020204020204" pitchFamily="34" charset="-122"/>
                        <a:ea typeface="微软雅黑" panose="020B0503020204020204" pitchFamily="34" charset="-122"/>
                        <a:cs typeface="Times New Roman"/>
                      </a:endParaRPr>
                    </a:p>
                  </a:txBody>
                  <a:tcPr marL="68580" marR="68580" marT="0" marB="0" anchor="ctr"/>
                </a:tc>
                <a:tc>
                  <a:txBody>
                    <a:bodyPr/>
                    <a:lstStyle/>
                    <a:p>
                      <a:pPr algn="ctr">
                        <a:lnSpc>
                          <a:spcPts val="2000"/>
                        </a:lnSpc>
                        <a:spcAft>
                          <a:spcPts val="0"/>
                        </a:spcAft>
                      </a:pPr>
                      <a:r>
                        <a:rPr lang="en-US" sz="1400" b="1" kern="100" dirty="0">
                          <a:effectLst/>
                          <a:latin typeface="微软雅黑" panose="020B0503020204020204" pitchFamily="34" charset="-122"/>
                          <a:ea typeface="微软雅黑" panose="020B0503020204020204" pitchFamily="34" charset="-122"/>
                        </a:rPr>
                        <a:t>100%</a:t>
                      </a:r>
                      <a:endParaRPr lang="zh-CN" sz="1400" b="1" kern="100" dirty="0">
                        <a:effectLst/>
                        <a:latin typeface="微软雅黑" panose="020B0503020204020204" pitchFamily="34" charset="-122"/>
                        <a:ea typeface="微软雅黑" panose="020B0503020204020204" pitchFamily="34" charset="-122"/>
                        <a:cs typeface="Times New Roman"/>
                      </a:endParaRPr>
                    </a:p>
                  </a:txBody>
                  <a:tcPr marL="68580" marR="68580" marT="0" marB="0" anchor="ctr"/>
                </a:tc>
                <a:tc gridSpan="2">
                  <a:txBody>
                    <a:bodyPr/>
                    <a:lstStyle/>
                    <a:p>
                      <a:pPr algn="ctr">
                        <a:lnSpc>
                          <a:spcPts val="2000"/>
                        </a:lnSpc>
                        <a:spcAft>
                          <a:spcPts val="0"/>
                        </a:spcAft>
                      </a:pPr>
                      <a:r>
                        <a:rPr lang="en-US" sz="1400" b="1" kern="100">
                          <a:effectLst/>
                          <a:latin typeface="微软雅黑" panose="020B0503020204020204" pitchFamily="34" charset="-122"/>
                          <a:ea typeface="微软雅黑" panose="020B0503020204020204" pitchFamily="34" charset="-122"/>
                        </a:rPr>
                        <a:t>-</a:t>
                      </a:r>
                      <a:endParaRPr lang="zh-CN" sz="1400" b="1" kern="100">
                        <a:effectLst/>
                        <a:latin typeface="微软雅黑" panose="020B0503020204020204" pitchFamily="34" charset="-122"/>
                        <a:ea typeface="微软雅黑" panose="020B0503020204020204" pitchFamily="34" charset="-122"/>
                        <a:cs typeface="Times New Roman"/>
                      </a:endParaRPr>
                    </a:p>
                  </a:txBody>
                  <a:tcPr marL="68580" marR="68580" marT="0" marB="0" anchor="ctr"/>
                </a:tc>
                <a:tc hMerge="1">
                  <a:txBody>
                    <a:bodyPr/>
                    <a:lstStyle/>
                    <a:p>
                      <a:endParaRPr lang="zh-CN" altLang="en-US"/>
                    </a:p>
                  </a:txBody>
                  <a:tcPr/>
                </a:tc>
                <a:tc>
                  <a:txBody>
                    <a:bodyPr/>
                    <a:lstStyle/>
                    <a:p>
                      <a:pPr algn="ctr">
                        <a:lnSpc>
                          <a:spcPts val="2000"/>
                        </a:lnSpc>
                        <a:spcAft>
                          <a:spcPts val="0"/>
                        </a:spcAft>
                      </a:pPr>
                      <a:r>
                        <a:rPr lang="en-US" sz="1400" b="1" kern="100">
                          <a:effectLst/>
                          <a:latin typeface="微软雅黑" panose="020B0503020204020204" pitchFamily="34" charset="-122"/>
                          <a:ea typeface="微软雅黑" panose="020B0503020204020204" pitchFamily="34" charset="-122"/>
                        </a:rPr>
                        <a:t>500</a:t>
                      </a:r>
                      <a:endParaRPr lang="zh-CN" sz="1400" b="1" kern="100">
                        <a:effectLst/>
                        <a:latin typeface="微软雅黑" panose="020B0503020204020204" pitchFamily="34" charset="-122"/>
                        <a:ea typeface="微软雅黑" panose="020B0503020204020204" pitchFamily="34" charset="-122"/>
                        <a:cs typeface="Times New Roman"/>
                      </a:endParaRPr>
                    </a:p>
                  </a:txBody>
                  <a:tcPr marL="68580" marR="68580" marT="0" marB="0" anchor="ctr"/>
                </a:tc>
                <a:tc>
                  <a:txBody>
                    <a:bodyPr/>
                    <a:lstStyle/>
                    <a:p>
                      <a:pPr algn="ctr">
                        <a:lnSpc>
                          <a:spcPts val="2000"/>
                        </a:lnSpc>
                        <a:spcAft>
                          <a:spcPts val="0"/>
                        </a:spcAft>
                      </a:pPr>
                      <a:r>
                        <a:rPr lang="en-US" sz="1400" b="1" kern="100" dirty="0">
                          <a:effectLst/>
                          <a:latin typeface="微软雅黑" panose="020B0503020204020204" pitchFamily="34" charset="-122"/>
                          <a:ea typeface="微软雅黑" panose="020B0503020204020204" pitchFamily="34" charset="-122"/>
                        </a:rPr>
                        <a:t>100%</a:t>
                      </a:r>
                      <a:endParaRPr lang="zh-CN" sz="1400" b="1" kern="100" dirty="0">
                        <a:effectLst/>
                        <a:latin typeface="微软雅黑" panose="020B0503020204020204" pitchFamily="34" charset="-122"/>
                        <a:ea typeface="微软雅黑" panose="020B0503020204020204" pitchFamily="34" charset="-122"/>
                        <a:cs typeface="Times New Roman"/>
                      </a:endParaRPr>
                    </a:p>
                  </a:txBody>
                  <a:tcPr marL="68580" marR="68580" marT="0" marB="0" anchor="ctr"/>
                </a:tc>
                <a:tc>
                  <a:txBody>
                    <a:bodyPr/>
                    <a:lstStyle/>
                    <a:p>
                      <a:pPr algn="ctr">
                        <a:lnSpc>
                          <a:spcPts val="2000"/>
                        </a:lnSpc>
                        <a:spcAft>
                          <a:spcPts val="0"/>
                        </a:spcAft>
                      </a:pPr>
                      <a:r>
                        <a:rPr lang="en-US" sz="1400" b="1" kern="100" dirty="0">
                          <a:effectLst/>
                          <a:latin typeface="微软雅黑" panose="020B0503020204020204" pitchFamily="34" charset="-122"/>
                          <a:ea typeface="微软雅黑" panose="020B0503020204020204" pitchFamily="34" charset="-122"/>
                        </a:rPr>
                        <a:t>-</a:t>
                      </a:r>
                      <a:endParaRPr lang="zh-CN" sz="1400" b="1" kern="100" dirty="0">
                        <a:effectLst/>
                        <a:latin typeface="微软雅黑" panose="020B0503020204020204" pitchFamily="34" charset="-122"/>
                        <a:ea typeface="微软雅黑" panose="020B0503020204020204" pitchFamily="34" charset="-122"/>
                        <a:cs typeface="Times New Roman"/>
                      </a:endParaRPr>
                    </a:p>
                  </a:txBody>
                  <a:tcPr marL="68580" marR="68580" marT="0" marB="0" anchor="ct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209389330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7171" name="Rectangle 3"/>
              <p:cNvSpPr>
                <a:spLocks noGrp="1" noChangeArrowheads="1"/>
              </p:cNvSpPr>
              <p:nvPr>
                <p:ph type="body" idx="1"/>
              </p:nvPr>
            </p:nvSpPr>
            <p:spPr>
              <a:xfrm>
                <a:off x="323528" y="843558"/>
                <a:ext cx="8496944" cy="4014446"/>
              </a:xfrm>
            </p:spPr>
            <p:txBody>
              <a:bodyPr/>
              <a:lstStyle/>
              <a:p>
                <a:pPr eaLnBrk="1" hangingPunct="1"/>
                <a:r>
                  <a:rPr lang="en-US" altLang="zh-CN" sz="2400" dirty="0" smtClean="0">
                    <a:solidFill>
                      <a:srgbClr val="FF0000"/>
                    </a:solidFill>
                    <a:latin typeface="黑体" panose="02010609060101010101" pitchFamily="49" charset="-122"/>
                    <a:ea typeface="黑体" panose="02010609060101010101" pitchFamily="49" charset="-122"/>
                  </a:rPr>
                  <a:t>2.</a:t>
                </a:r>
                <a:r>
                  <a:rPr lang="zh-CN" altLang="en-US" sz="2400" dirty="0" smtClean="0">
                    <a:solidFill>
                      <a:srgbClr val="FF0000"/>
                    </a:solidFill>
                    <a:latin typeface="黑体" panose="02010609060101010101" pitchFamily="49" charset="-122"/>
                    <a:ea typeface="黑体" panose="02010609060101010101" pitchFamily="49" charset="-122"/>
                  </a:rPr>
                  <a:t>债券</a:t>
                </a:r>
                <a:r>
                  <a:rPr lang="zh-CN" altLang="en-US" sz="2400" dirty="0">
                    <a:solidFill>
                      <a:srgbClr val="FF0000"/>
                    </a:solidFill>
                    <a:latin typeface="黑体" panose="02010609060101010101" pitchFamily="49" charset="-122"/>
                    <a:ea typeface="黑体" panose="02010609060101010101" pitchFamily="49" charset="-122"/>
                  </a:rPr>
                  <a:t>资本成本率</a:t>
                </a:r>
                <a:endParaRPr lang="en-US" altLang="zh-CN" sz="2400" dirty="0">
                  <a:solidFill>
                    <a:srgbClr val="FF0000"/>
                  </a:solidFill>
                  <a:latin typeface="黑体" panose="02010609060101010101" pitchFamily="49" charset="-122"/>
                  <a:ea typeface="黑体" panose="02010609060101010101" pitchFamily="49" charset="-122"/>
                </a:endParaRPr>
              </a:p>
              <a:p>
                <a:pPr algn="just">
                  <a:lnSpc>
                    <a:spcPct val="100000"/>
                  </a:lnSpc>
                  <a:spcBef>
                    <a:spcPts val="0"/>
                  </a:spcBef>
                  <a:spcAft>
                    <a:spcPts val="0"/>
                  </a:spcAft>
                </a:pPr>
                <a:r>
                  <a:rPr lang="zh-CN" altLang="en-US" sz="2000" b="0" dirty="0">
                    <a:latin typeface="黑体" panose="02010609060101010101" pitchFamily="49" charset="-122"/>
                    <a:ea typeface="黑体" panose="02010609060101010101" pitchFamily="49" charset="-122"/>
                  </a:rPr>
                  <a:t>债券的利息也可以税前列支，</a:t>
                </a:r>
                <a:r>
                  <a:rPr lang="zh-CN" altLang="zh-CN" sz="2000" b="0" dirty="0">
                    <a:latin typeface="黑体" panose="02010609060101010101" pitchFamily="49" charset="-122"/>
                    <a:ea typeface="黑体" panose="02010609060101010101" pitchFamily="49" charset="-122"/>
                  </a:rPr>
                  <a:t>债券的筹资费用包括申请费、注册费、印刷费以及推销费等。</a:t>
                </a:r>
                <a:r>
                  <a:rPr lang="zh-CN" altLang="zh-CN" sz="2000" b="0" dirty="0">
                    <a:solidFill>
                      <a:srgbClr val="FF0000"/>
                    </a:solidFill>
                    <a:latin typeface="黑体" panose="02010609060101010101" pitchFamily="49" charset="-122"/>
                    <a:ea typeface="黑体" panose="02010609060101010101" pitchFamily="49" charset="-122"/>
                  </a:rPr>
                  <a:t>债券的利息按照债券的票面金额和票面利率确定</a:t>
                </a:r>
                <a:r>
                  <a:rPr lang="zh-CN" altLang="zh-CN" sz="2000" b="0" dirty="0">
                    <a:latin typeface="黑体" panose="02010609060101010101" pitchFamily="49" charset="-122"/>
                    <a:ea typeface="黑体" panose="02010609060101010101" pitchFamily="49" charset="-122"/>
                  </a:rPr>
                  <a:t>，但是</a:t>
                </a:r>
                <a:r>
                  <a:rPr lang="zh-CN" altLang="zh-CN" sz="2000" b="0" dirty="0">
                    <a:solidFill>
                      <a:srgbClr val="FF0000"/>
                    </a:solidFill>
                    <a:latin typeface="黑体" panose="02010609060101010101" pitchFamily="49" charset="-122"/>
                    <a:ea typeface="黑体" panose="02010609060101010101" pitchFamily="49" charset="-122"/>
                  </a:rPr>
                  <a:t>债券的筹资额按发行价格确定</a:t>
                </a:r>
                <a:r>
                  <a:rPr lang="zh-CN" altLang="zh-CN" sz="2000" b="0" dirty="0">
                    <a:latin typeface="黑体" panose="02010609060101010101" pitchFamily="49" charset="-122"/>
                    <a:ea typeface="黑体" panose="02010609060101010101" pitchFamily="49" charset="-122"/>
                  </a:rPr>
                  <a:t>，而不是债券的票面价格。债券资本成本率的计算公式为：</a:t>
                </a:r>
              </a:p>
              <a:p>
                <a:pPr indent="304800" algn="ctr">
                  <a:spcAft>
                    <a:spcPts val="0"/>
                  </a:spcAft>
                </a:pPr>
                <a14:m>
                  <m:oMath xmlns:m="http://schemas.openxmlformats.org/officeDocument/2006/math">
                    <m:sSub>
                      <m:sSubPr>
                        <m:ctrlPr>
                          <a:rPr lang="zh-CN" altLang="zh-CN" sz="2400" i="1" kern="100">
                            <a:latin typeface="Cambria Math" panose="02040503050406030204" pitchFamily="18" charset="0"/>
                            <a:ea typeface="Cambria Math" panose="02040503050406030204" pitchFamily="18" charset="0"/>
                            <a:cs typeface="Times New Roman" panose="02020603050405020304" pitchFamily="18" charset="0"/>
                          </a:rPr>
                        </m:ctrlPr>
                      </m:sSubPr>
                      <m:e>
                        <m:r>
                          <m:rPr>
                            <m:sty m:val="p"/>
                          </m:rPr>
                          <a:rPr lang="en-US" altLang="zh-CN" sz="2400" kern="100">
                            <a:effectLst/>
                            <a:latin typeface="Cambria Math" panose="02040503050406030204" pitchFamily="18" charset="0"/>
                            <a:ea typeface="宋体" panose="02010600030101010101" pitchFamily="2" charset="-122"/>
                            <a:cs typeface="Times New Roman" panose="02020603050405020304" pitchFamily="18" charset="0"/>
                          </a:rPr>
                          <m:t>K</m:t>
                        </m:r>
                      </m:e>
                      <m:sub>
                        <m:r>
                          <m:rPr>
                            <m:sty m:val="p"/>
                          </m:rPr>
                          <a:rPr lang="en-US" altLang="zh-CN" sz="2400" kern="100">
                            <a:effectLst/>
                            <a:latin typeface="Cambria Math" panose="02040503050406030204" pitchFamily="18" charset="0"/>
                            <a:ea typeface="宋体" panose="02010600030101010101" pitchFamily="2" charset="-122"/>
                            <a:cs typeface="Times New Roman" panose="02020603050405020304" pitchFamily="18" charset="0"/>
                          </a:rPr>
                          <m:t>B</m:t>
                        </m:r>
                      </m:sub>
                    </m:sSub>
                  </m:oMath>
                </a14:m>
                <a:r>
                  <a:rPr lang="zh-CN" altLang="zh-CN" sz="2400" kern="100" dirty="0">
                    <a:effectLst/>
                    <a:latin typeface="Times New Roman" panose="02020603050405020304" pitchFamily="18" charset="0"/>
                    <a:ea typeface="宋体" panose="02010600030101010101" pitchFamily="2" charset="-122"/>
                    <a:cs typeface="Times New Roman" panose="02020603050405020304" pitchFamily="18" charset="0"/>
                  </a:rPr>
                  <a:t>＝</a:t>
                </a:r>
                <a14:m>
                  <m:oMath xmlns:m="http://schemas.openxmlformats.org/officeDocument/2006/math">
                    <m:f>
                      <m:fPr>
                        <m:ctrlPr>
                          <a:rPr lang="zh-CN" altLang="zh-CN" sz="2400" i="1" kern="100">
                            <a:effectLst/>
                            <a:latin typeface="Cambria Math" panose="02040503050406030204" pitchFamily="18" charset="0"/>
                            <a:ea typeface="Cambria Math" panose="02040503050406030204" pitchFamily="18" charset="0"/>
                            <a:cs typeface="Times New Roman" panose="02020603050405020304" pitchFamily="18" charset="0"/>
                          </a:rPr>
                        </m:ctrlPr>
                      </m:fPr>
                      <m:num>
                        <m:r>
                          <m:rPr>
                            <m:sty m:val="p"/>
                          </m:rPr>
                          <a:rPr lang="en-US" altLang="zh-CN" sz="2400" kern="100">
                            <a:effectLst/>
                            <a:latin typeface="Cambria Math" panose="02040503050406030204" pitchFamily="18" charset="0"/>
                            <a:ea typeface="宋体" panose="02010600030101010101" pitchFamily="2" charset="-122"/>
                            <a:cs typeface="Times New Roman" panose="02020603050405020304" pitchFamily="18" charset="0"/>
                          </a:rPr>
                          <m:t>B</m:t>
                        </m:r>
                        <m:r>
                          <a:rPr lang="en-US" altLang="zh-CN" sz="2400" kern="100">
                            <a:effectLst/>
                            <a:latin typeface="Cambria Math" panose="02040503050406030204" pitchFamily="18" charset="0"/>
                            <a:ea typeface="宋体" panose="02010600030101010101" pitchFamily="2" charset="-122"/>
                            <a:cs typeface="Times New Roman" panose="02020603050405020304" pitchFamily="18" charset="0"/>
                          </a:rPr>
                          <m:t>×</m:t>
                        </m:r>
                        <m:sSub>
                          <m:sSubPr>
                            <m:ctrlPr>
                              <a:rPr lang="zh-CN" altLang="zh-CN" sz="2400" i="1" kern="100">
                                <a:effectLst/>
                                <a:latin typeface="Cambria Math" panose="02040503050406030204" pitchFamily="18" charset="0"/>
                                <a:ea typeface="Cambria Math" panose="02040503050406030204" pitchFamily="18" charset="0"/>
                                <a:cs typeface="Times New Roman" panose="02020603050405020304" pitchFamily="18" charset="0"/>
                              </a:rPr>
                            </m:ctrlPr>
                          </m:sSubPr>
                          <m:e>
                            <m:r>
                              <m:rPr>
                                <m:sty m:val="p"/>
                              </m:rPr>
                              <a:rPr lang="en-US" altLang="zh-CN" sz="2400" kern="100">
                                <a:effectLst/>
                                <a:latin typeface="Cambria Math" panose="02040503050406030204" pitchFamily="18" charset="0"/>
                                <a:ea typeface="宋体" panose="02010600030101010101" pitchFamily="2" charset="-122"/>
                                <a:cs typeface="Times New Roman" panose="02020603050405020304" pitchFamily="18" charset="0"/>
                              </a:rPr>
                              <m:t>I</m:t>
                            </m:r>
                          </m:e>
                          <m:sub>
                            <m:r>
                              <m:rPr>
                                <m:sty m:val="p"/>
                              </m:rPr>
                              <a:rPr lang="en-US" altLang="zh-CN" sz="2400" kern="100">
                                <a:effectLst/>
                                <a:latin typeface="Cambria Math" panose="02040503050406030204" pitchFamily="18" charset="0"/>
                                <a:ea typeface="宋体" panose="02010600030101010101" pitchFamily="2" charset="-122"/>
                                <a:cs typeface="Times New Roman" panose="02020603050405020304" pitchFamily="18" charset="0"/>
                              </a:rPr>
                              <m:t>B</m:t>
                            </m:r>
                          </m:sub>
                        </m:sSub>
                        <m:r>
                          <a:rPr lang="en-US" altLang="zh-CN" sz="2400" kern="100">
                            <a:effectLst/>
                            <a:latin typeface="Cambria Math" panose="02040503050406030204" pitchFamily="18" charset="0"/>
                            <a:ea typeface="宋体" panose="02010600030101010101" pitchFamily="2" charset="-122"/>
                            <a:cs typeface="Times New Roman" panose="02020603050405020304" pitchFamily="18" charset="0"/>
                          </a:rPr>
                          <m:t>×(1</m:t>
                        </m:r>
                        <m:r>
                          <a:rPr lang="en-US" altLang="zh-CN" sz="2400" i="1" kern="100">
                            <a:effectLst/>
                            <a:latin typeface="Cambria Math" panose="02040503050406030204" pitchFamily="18" charset="0"/>
                            <a:ea typeface="宋体" panose="02010600030101010101" pitchFamily="2" charset="-122"/>
                            <a:cs typeface="Times New Roman" panose="02020603050405020304" pitchFamily="18" charset="0"/>
                          </a:rPr>
                          <m:t>−</m:t>
                        </m:r>
                        <m:r>
                          <m:rPr>
                            <m:sty m:val="p"/>
                          </m:rPr>
                          <a:rPr lang="en-US" altLang="zh-CN" sz="2400" kern="100">
                            <a:effectLst/>
                            <a:latin typeface="Cambria Math" panose="02040503050406030204" pitchFamily="18" charset="0"/>
                            <a:ea typeface="宋体" panose="02010600030101010101" pitchFamily="2" charset="-122"/>
                            <a:cs typeface="Times New Roman" panose="02020603050405020304" pitchFamily="18" charset="0"/>
                          </a:rPr>
                          <m:t>T</m:t>
                        </m:r>
                        <m:r>
                          <a:rPr lang="en-US" altLang="zh-CN" sz="2400" kern="100">
                            <a:effectLst/>
                            <a:latin typeface="Cambria Math" panose="02040503050406030204" pitchFamily="18" charset="0"/>
                            <a:ea typeface="宋体" panose="02010600030101010101" pitchFamily="2" charset="-122"/>
                            <a:cs typeface="Times New Roman" panose="02020603050405020304" pitchFamily="18" charset="0"/>
                          </a:rPr>
                          <m:t>)</m:t>
                        </m:r>
                      </m:num>
                      <m:den>
                        <m:sSub>
                          <m:sSubPr>
                            <m:ctrlPr>
                              <a:rPr lang="zh-CN" altLang="zh-CN" sz="2400" i="1" kern="100">
                                <a:effectLst/>
                                <a:latin typeface="Cambria Math" panose="02040503050406030204" pitchFamily="18" charset="0"/>
                                <a:ea typeface="Cambria Math" panose="02040503050406030204" pitchFamily="18" charset="0"/>
                                <a:cs typeface="Times New Roman" panose="02020603050405020304" pitchFamily="18" charset="0"/>
                              </a:rPr>
                            </m:ctrlPr>
                          </m:sSubPr>
                          <m:e>
                            <m:r>
                              <m:rPr>
                                <m:sty m:val="p"/>
                              </m:rPr>
                              <a:rPr lang="en-US" altLang="zh-CN" sz="2400" kern="100">
                                <a:effectLst/>
                                <a:latin typeface="Cambria Math" panose="02040503050406030204" pitchFamily="18" charset="0"/>
                                <a:ea typeface="宋体" panose="02010600030101010101" pitchFamily="2" charset="-122"/>
                                <a:cs typeface="Times New Roman" panose="02020603050405020304" pitchFamily="18" charset="0"/>
                              </a:rPr>
                              <m:t>P</m:t>
                            </m:r>
                          </m:e>
                          <m:sub>
                            <m:r>
                              <a:rPr lang="en-US" altLang="zh-CN" sz="2400" kern="100">
                                <a:effectLst/>
                                <a:latin typeface="Cambria Math" panose="02040503050406030204" pitchFamily="18" charset="0"/>
                                <a:ea typeface="宋体" panose="02010600030101010101" pitchFamily="2" charset="-122"/>
                                <a:cs typeface="Times New Roman" panose="02020603050405020304" pitchFamily="18" charset="0"/>
                              </a:rPr>
                              <m:t>0</m:t>
                            </m:r>
                          </m:sub>
                        </m:sSub>
                        <m:r>
                          <a:rPr lang="en-US" altLang="zh-CN" sz="2400" kern="100">
                            <a:effectLst/>
                            <a:latin typeface="Cambria Math" panose="02040503050406030204" pitchFamily="18" charset="0"/>
                            <a:ea typeface="宋体" panose="02010600030101010101" pitchFamily="2" charset="-122"/>
                            <a:cs typeface="Times New Roman" panose="02020603050405020304" pitchFamily="18" charset="0"/>
                          </a:rPr>
                          <m:t>×(1</m:t>
                        </m:r>
                        <m:r>
                          <a:rPr lang="en-US" altLang="zh-CN" sz="2400" i="1" kern="100">
                            <a:effectLst/>
                            <a:latin typeface="Cambria Math" panose="02040503050406030204" pitchFamily="18" charset="0"/>
                            <a:ea typeface="宋体" panose="02010600030101010101" pitchFamily="2" charset="-122"/>
                            <a:cs typeface="Times New Roman" panose="02020603050405020304" pitchFamily="18" charset="0"/>
                          </a:rPr>
                          <m:t>−</m:t>
                        </m:r>
                        <m:sSub>
                          <m:sSubPr>
                            <m:ctrlPr>
                              <a:rPr lang="zh-CN" altLang="zh-CN" sz="2400" i="1" kern="100">
                                <a:effectLst/>
                                <a:latin typeface="Cambria Math" panose="02040503050406030204" pitchFamily="18" charset="0"/>
                                <a:ea typeface="Cambria Math" panose="02040503050406030204" pitchFamily="18" charset="0"/>
                                <a:cs typeface="Times New Roman" panose="02020603050405020304" pitchFamily="18" charset="0"/>
                              </a:rPr>
                            </m:ctrlPr>
                          </m:sSubPr>
                          <m:e>
                            <m:r>
                              <m:rPr>
                                <m:sty m:val="p"/>
                              </m:rPr>
                              <a:rPr lang="en-US" altLang="zh-CN" sz="2400" kern="100">
                                <a:effectLst/>
                                <a:latin typeface="Cambria Math" panose="02040503050406030204" pitchFamily="18" charset="0"/>
                                <a:ea typeface="宋体" panose="02010600030101010101" pitchFamily="2" charset="-122"/>
                                <a:cs typeface="Times New Roman" panose="02020603050405020304" pitchFamily="18" charset="0"/>
                              </a:rPr>
                              <m:t>F</m:t>
                            </m:r>
                          </m:e>
                          <m:sub>
                            <m:r>
                              <m:rPr>
                                <m:sty m:val="p"/>
                              </m:rPr>
                              <a:rPr lang="en-US" altLang="zh-CN" sz="2400" kern="100">
                                <a:effectLst/>
                                <a:latin typeface="Cambria Math" panose="02040503050406030204" pitchFamily="18" charset="0"/>
                                <a:ea typeface="宋体" panose="02010600030101010101" pitchFamily="2" charset="-122"/>
                                <a:cs typeface="Times New Roman" panose="02020603050405020304" pitchFamily="18" charset="0"/>
                              </a:rPr>
                              <m:t>B</m:t>
                            </m:r>
                          </m:sub>
                        </m:sSub>
                        <m:r>
                          <a:rPr lang="en-US" altLang="zh-CN" sz="2400" kern="100">
                            <a:effectLst/>
                            <a:latin typeface="Cambria Math" panose="02040503050406030204" pitchFamily="18" charset="0"/>
                            <a:ea typeface="宋体" panose="02010600030101010101" pitchFamily="2" charset="-122"/>
                            <a:cs typeface="Times New Roman" panose="02020603050405020304" pitchFamily="18" charset="0"/>
                          </a:rPr>
                          <m:t>)</m:t>
                        </m:r>
                      </m:den>
                    </m:f>
                  </m:oMath>
                </a14:m>
                <a:r>
                  <a:rPr lang="en-US" altLang="zh-CN" sz="2400" kern="100" dirty="0">
                    <a:effectLst/>
                    <a:latin typeface="Times New Roman" panose="02020603050405020304" pitchFamily="18" charset="0"/>
                    <a:ea typeface="宋体" panose="02010600030101010101" pitchFamily="2" charset="-122"/>
                    <a:cs typeface="Times New Roman" panose="02020603050405020304" pitchFamily="18" charset="0"/>
                  </a:rPr>
                  <a:t>×100%                                           </a:t>
                </a:r>
                <a:endParaRPr lang="en-US" altLang="zh-CN" sz="2400" kern="100" dirty="0" smtClean="0">
                  <a:effectLst/>
                  <a:latin typeface="Times New Roman" panose="02020603050405020304" pitchFamily="18" charset="0"/>
                  <a:ea typeface="宋体" panose="02010600030101010101" pitchFamily="2" charset="-122"/>
                  <a:cs typeface="Times New Roman" panose="02020603050405020304" pitchFamily="18" charset="0"/>
                </a:endParaRPr>
              </a:p>
              <a:p>
                <a:pPr indent="304800" algn="just">
                  <a:spcAft>
                    <a:spcPts val="0"/>
                  </a:spcAft>
                </a:pPr>
                <a:r>
                  <a:rPr lang="zh-CN" altLang="zh-CN" sz="1600" kern="100" dirty="0" smtClean="0">
                    <a:effectLst/>
                    <a:latin typeface="Times New Roman" panose="02020603050405020304" pitchFamily="18" charset="0"/>
                    <a:ea typeface="宋体" panose="02010600030101010101" pitchFamily="2" charset="-122"/>
                    <a:cs typeface="Times New Roman" panose="02020603050405020304" pitchFamily="18" charset="0"/>
                  </a:rPr>
                  <a:t>其中</a:t>
                </a:r>
                <a:r>
                  <a:rPr lang="zh-CN" altLang="zh-CN" sz="1600" kern="100" dirty="0">
                    <a:effectLst/>
                    <a:latin typeface="Times New Roman" panose="02020603050405020304" pitchFamily="18" charset="0"/>
                    <a:ea typeface="宋体" panose="02010600030101010101" pitchFamily="2" charset="-122"/>
                    <a:cs typeface="Times New Roman" panose="02020603050405020304" pitchFamily="18" charset="0"/>
                  </a:rPr>
                  <a:t>，</a:t>
                </a:r>
                <a14:m>
                  <m:oMath xmlns:m="http://schemas.openxmlformats.org/officeDocument/2006/math">
                    <m:sSub>
                      <m:sSubPr>
                        <m:ctrlPr>
                          <a:rPr lang="zh-CN" altLang="zh-CN" sz="1600" i="1" kern="100">
                            <a:effectLst/>
                            <a:latin typeface="Cambria Math" panose="02040503050406030204" pitchFamily="18" charset="0"/>
                            <a:ea typeface="Cambria Math" panose="02040503050406030204" pitchFamily="18" charset="0"/>
                            <a:cs typeface="Times New Roman" panose="02020603050405020304" pitchFamily="18" charset="0"/>
                          </a:rPr>
                        </m:ctrlPr>
                      </m:sSubPr>
                      <m:e>
                        <m:r>
                          <m:rPr>
                            <m:sty m:val="p"/>
                          </m:rPr>
                          <a:rPr lang="en-US" altLang="zh-CN" sz="1600" kern="100">
                            <a:effectLst/>
                            <a:latin typeface="Cambria Math" panose="02040503050406030204" pitchFamily="18" charset="0"/>
                            <a:ea typeface="宋体" panose="02010600030101010101" pitchFamily="2" charset="-122"/>
                            <a:cs typeface="Times New Roman" panose="02020603050405020304" pitchFamily="18" charset="0"/>
                          </a:rPr>
                          <m:t>K</m:t>
                        </m:r>
                      </m:e>
                      <m:sub>
                        <m:r>
                          <m:rPr>
                            <m:sty m:val="p"/>
                          </m:rPr>
                          <a:rPr lang="en-US" altLang="zh-CN" sz="1600" kern="100">
                            <a:effectLst/>
                            <a:latin typeface="Cambria Math" panose="02040503050406030204" pitchFamily="18" charset="0"/>
                            <a:ea typeface="宋体" panose="02010600030101010101" pitchFamily="2" charset="-122"/>
                            <a:cs typeface="Times New Roman" panose="02020603050405020304" pitchFamily="18" charset="0"/>
                          </a:rPr>
                          <m:t>B</m:t>
                        </m:r>
                      </m:sub>
                    </m:sSub>
                  </m:oMath>
                </a14:m>
                <a:r>
                  <a:rPr lang="zh-CN" altLang="zh-CN" sz="1600" kern="100" dirty="0">
                    <a:effectLst/>
                    <a:latin typeface="Times New Roman" panose="02020603050405020304" pitchFamily="18" charset="0"/>
                    <a:ea typeface="宋体" panose="02010600030101010101" pitchFamily="2" charset="-122"/>
                    <a:cs typeface="Times New Roman" panose="02020603050405020304" pitchFamily="18" charset="0"/>
                  </a:rPr>
                  <a:t>表示债券资本成本；</a:t>
                </a:r>
                <a:r>
                  <a:rPr lang="en-US" altLang="zh-CN" sz="1600" kern="100" dirty="0">
                    <a:effectLst/>
                    <a:latin typeface="Times New Roman" panose="02020603050405020304" pitchFamily="18" charset="0"/>
                    <a:ea typeface="宋体" panose="02010600030101010101" pitchFamily="2" charset="-122"/>
                    <a:cs typeface="Times New Roman" panose="02020603050405020304" pitchFamily="18" charset="0"/>
                  </a:rPr>
                  <a:t>B</a:t>
                </a:r>
                <a:r>
                  <a:rPr lang="zh-CN" altLang="zh-CN" sz="1600" kern="100" dirty="0">
                    <a:effectLst/>
                    <a:latin typeface="Times New Roman" panose="02020603050405020304" pitchFamily="18" charset="0"/>
                    <a:ea typeface="宋体" panose="02010600030101010101" pitchFamily="2" charset="-122"/>
                    <a:cs typeface="Times New Roman" panose="02020603050405020304" pitchFamily="18" charset="0"/>
                  </a:rPr>
                  <a:t>表示债券面值；</a:t>
                </a:r>
                <a14:m>
                  <m:oMath xmlns:m="http://schemas.openxmlformats.org/officeDocument/2006/math">
                    <m:sSub>
                      <m:sSubPr>
                        <m:ctrlPr>
                          <a:rPr lang="zh-CN" altLang="zh-CN" sz="1600" i="1" kern="100">
                            <a:effectLst/>
                            <a:latin typeface="Cambria Math" panose="02040503050406030204" pitchFamily="18" charset="0"/>
                            <a:ea typeface="Cambria Math" panose="02040503050406030204" pitchFamily="18" charset="0"/>
                            <a:cs typeface="Times New Roman" panose="02020603050405020304" pitchFamily="18" charset="0"/>
                          </a:rPr>
                        </m:ctrlPr>
                      </m:sSubPr>
                      <m:e>
                        <m:r>
                          <m:rPr>
                            <m:sty m:val="p"/>
                          </m:rPr>
                          <a:rPr lang="en-US" altLang="zh-CN" sz="1600" kern="100">
                            <a:effectLst/>
                            <a:latin typeface="Cambria Math" panose="02040503050406030204" pitchFamily="18" charset="0"/>
                            <a:ea typeface="宋体" panose="02010600030101010101" pitchFamily="2" charset="-122"/>
                            <a:cs typeface="Times New Roman" panose="02020603050405020304" pitchFamily="18" charset="0"/>
                          </a:rPr>
                          <m:t>I</m:t>
                        </m:r>
                      </m:e>
                      <m:sub>
                        <m:r>
                          <m:rPr>
                            <m:sty m:val="p"/>
                          </m:rPr>
                          <a:rPr lang="en-US" altLang="zh-CN" sz="1600" kern="100">
                            <a:effectLst/>
                            <a:latin typeface="Cambria Math" panose="02040503050406030204" pitchFamily="18" charset="0"/>
                            <a:ea typeface="宋体" panose="02010600030101010101" pitchFamily="2" charset="-122"/>
                            <a:cs typeface="Times New Roman" panose="02020603050405020304" pitchFamily="18" charset="0"/>
                          </a:rPr>
                          <m:t>B</m:t>
                        </m:r>
                      </m:sub>
                    </m:sSub>
                  </m:oMath>
                </a14:m>
                <a:r>
                  <a:rPr lang="zh-CN" altLang="zh-CN" sz="1600" kern="100" dirty="0">
                    <a:effectLst/>
                    <a:latin typeface="Times New Roman" panose="02020603050405020304" pitchFamily="18" charset="0"/>
                    <a:ea typeface="宋体" panose="02010600030101010101" pitchFamily="2" charset="-122"/>
                    <a:cs typeface="Times New Roman" panose="02020603050405020304" pitchFamily="18" charset="0"/>
                  </a:rPr>
                  <a:t>表示债券的票面利率；</a:t>
                </a:r>
                <a:r>
                  <a:rPr lang="en-US" altLang="zh-CN" sz="1600" kern="100" dirty="0">
                    <a:effectLst/>
                    <a:latin typeface="Times New Roman" panose="02020603050405020304" pitchFamily="18" charset="0"/>
                    <a:ea typeface="宋体" panose="02010600030101010101" pitchFamily="2" charset="-122"/>
                    <a:cs typeface="Times New Roman" panose="02020603050405020304" pitchFamily="18" charset="0"/>
                  </a:rPr>
                  <a:t>T</a:t>
                </a:r>
                <a:r>
                  <a:rPr lang="zh-CN" altLang="zh-CN" sz="1600" kern="100" dirty="0">
                    <a:effectLst/>
                    <a:latin typeface="Times New Roman" panose="02020603050405020304" pitchFamily="18" charset="0"/>
                    <a:ea typeface="宋体" panose="02010600030101010101" pitchFamily="2" charset="-122"/>
                    <a:cs typeface="Times New Roman" panose="02020603050405020304" pitchFamily="18" charset="0"/>
                  </a:rPr>
                  <a:t>表示企业所得税税率；</a:t>
                </a:r>
                <a14:m>
                  <m:oMath xmlns:m="http://schemas.openxmlformats.org/officeDocument/2006/math">
                    <m:sSub>
                      <m:sSubPr>
                        <m:ctrlPr>
                          <a:rPr lang="zh-CN" altLang="zh-CN" sz="1600" i="1" kern="100">
                            <a:effectLst/>
                            <a:latin typeface="Cambria Math" panose="02040503050406030204" pitchFamily="18" charset="0"/>
                            <a:ea typeface="Cambria Math" panose="02040503050406030204" pitchFamily="18" charset="0"/>
                            <a:cs typeface="Times New Roman" panose="02020603050405020304" pitchFamily="18" charset="0"/>
                          </a:rPr>
                        </m:ctrlPr>
                      </m:sSubPr>
                      <m:e>
                        <m:r>
                          <m:rPr>
                            <m:sty m:val="p"/>
                          </m:rPr>
                          <a:rPr lang="en-US" altLang="zh-CN" sz="1600" kern="100">
                            <a:effectLst/>
                            <a:latin typeface="Cambria Math" panose="02040503050406030204" pitchFamily="18" charset="0"/>
                            <a:ea typeface="宋体" panose="02010600030101010101" pitchFamily="2" charset="-122"/>
                            <a:cs typeface="Times New Roman" panose="02020603050405020304" pitchFamily="18" charset="0"/>
                          </a:rPr>
                          <m:t>P</m:t>
                        </m:r>
                      </m:e>
                      <m:sub>
                        <m:r>
                          <a:rPr lang="en-US" altLang="zh-CN" sz="1600" kern="100">
                            <a:effectLst/>
                            <a:latin typeface="Cambria Math" panose="02040503050406030204" pitchFamily="18" charset="0"/>
                            <a:ea typeface="宋体" panose="02010600030101010101" pitchFamily="2" charset="-122"/>
                            <a:cs typeface="Times New Roman" panose="02020603050405020304" pitchFamily="18" charset="0"/>
                          </a:rPr>
                          <m:t>0</m:t>
                        </m:r>
                      </m:sub>
                    </m:sSub>
                  </m:oMath>
                </a14:m>
                <a:r>
                  <a:rPr lang="zh-CN" altLang="zh-CN" sz="1600" kern="100" dirty="0">
                    <a:effectLst/>
                    <a:latin typeface="Times New Roman" panose="02020603050405020304" pitchFamily="18" charset="0"/>
                    <a:ea typeface="宋体" panose="02010600030101010101" pitchFamily="2" charset="-122"/>
                    <a:cs typeface="Times New Roman" panose="02020603050405020304" pitchFamily="18" charset="0"/>
                  </a:rPr>
                  <a:t>表示债券的筹资金额，即债券发行价格；</a:t>
                </a:r>
                <a14:m>
                  <m:oMath xmlns:m="http://schemas.openxmlformats.org/officeDocument/2006/math">
                    <m:sSub>
                      <m:sSubPr>
                        <m:ctrlPr>
                          <a:rPr lang="zh-CN" altLang="zh-CN" sz="1600" i="1" kern="100">
                            <a:effectLst/>
                            <a:latin typeface="Cambria Math" panose="02040503050406030204" pitchFamily="18" charset="0"/>
                            <a:ea typeface="Cambria Math" panose="02040503050406030204" pitchFamily="18" charset="0"/>
                            <a:cs typeface="Times New Roman" panose="02020603050405020304" pitchFamily="18" charset="0"/>
                          </a:rPr>
                        </m:ctrlPr>
                      </m:sSubPr>
                      <m:e>
                        <m:r>
                          <m:rPr>
                            <m:sty m:val="p"/>
                          </m:rPr>
                          <a:rPr lang="en-US" altLang="zh-CN" sz="1600" kern="100">
                            <a:effectLst/>
                            <a:latin typeface="Cambria Math" panose="02040503050406030204" pitchFamily="18" charset="0"/>
                            <a:ea typeface="宋体" panose="02010600030101010101" pitchFamily="2" charset="-122"/>
                            <a:cs typeface="Times New Roman" panose="02020603050405020304" pitchFamily="18" charset="0"/>
                          </a:rPr>
                          <m:t>F</m:t>
                        </m:r>
                      </m:e>
                      <m:sub>
                        <m:r>
                          <m:rPr>
                            <m:sty m:val="p"/>
                          </m:rPr>
                          <a:rPr lang="en-US" altLang="zh-CN" sz="1600" kern="100">
                            <a:effectLst/>
                            <a:latin typeface="Cambria Math" panose="02040503050406030204" pitchFamily="18" charset="0"/>
                            <a:ea typeface="宋体" panose="02010600030101010101" pitchFamily="2" charset="-122"/>
                            <a:cs typeface="Times New Roman" panose="02020603050405020304" pitchFamily="18" charset="0"/>
                          </a:rPr>
                          <m:t>B</m:t>
                        </m:r>
                      </m:sub>
                    </m:sSub>
                  </m:oMath>
                </a14:m>
                <a:r>
                  <a:rPr lang="zh-CN" altLang="zh-CN" sz="1600" kern="100" dirty="0">
                    <a:effectLst/>
                    <a:latin typeface="Times New Roman" panose="02020603050405020304" pitchFamily="18" charset="0"/>
                    <a:ea typeface="宋体" panose="02010600030101010101" pitchFamily="2" charset="-122"/>
                    <a:cs typeface="Times New Roman" panose="02020603050405020304" pitchFamily="18" charset="0"/>
                  </a:rPr>
                  <a:t>表示债券筹资费率。</a:t>
                </a:r>
                <a:endParaRPr lang="zh-CN" altLang="zh-CN" sz="1600" kern="100" dirty="0">
                  <a:effectLst/>
                  <a:latin typeface="等线" panose="02010600030101010101" pitchFamily="2" charset="-122"/>
                  <a:ea typeface="等线" panose="02010600030101010101" pitchFamily="2" charset="-122"/>
                  <a:cs typeface="Times New Roman" panose="02020603050405020304" pitchFamily="18" charset="0"/>
                </a:endParaRPr>
              </a:p>
            </p:txBody>
          </p:sp>
        </mc:Choice>
        <mc:Fallback xmlns="">
          <p:sp>
            <p:nvSpPr>
              <p:cNvPr id="7171" name="Rectangle 3"/>
              <p:cNvSpPr>
                <a:spLocks noGrp="1" noRot="1" noChangeAspect="1" noMove="1" noResize="1" noEditPoints="1" noAdjustHandles="1" noChangeArrowheads="1" noChangeShapeType="1" noTextEdit="1"/>
              </p:cNvSpPr>
              <p:nvPr>
                <p:ph type="body" idx="1"/>
              </p:nvPr>
            </p:nvSpPr>
            <p:spPr>
              <a:xfrm>
                <a:off x="323528" y="843558"/>
                <a:ext cx="8496944" cy="4014446"/>
              </a:xfrm>
              <a:blipFill>
                <a:blip r:embed="rId2"/>
                <a:stretch>
                  <a:fillRect l="-1076" t="-152" r="-10545"/>
                </a:stretch>
              </a:blipFill>
            </p:spPr>
            <p:txBody>
              <a:bodyPr/>
              <a:lstStyle/>
              <a:p>
                <a:r>
                  <a:rPr lang="zh-CN" altLang="en-US">
                    <a:noFill/>
                  </a:rPr>
                  <a:t> </a:t>
                </a:r>
              </a:p>
            </p:txBody>
          </p:sp>
        </mc:Fallback>
      </mc:AlternateContent>
      <p:sp>
        <p:nvSpPr>
          <p:cNvPr id="5" name="Rectangle 10"/>
          <p:cNvSpPr>
            <a:spLocks noChangeArrowheads="1"/>
          </p:cNvSpPr>
          <p:nvPr/>
        </p:nvSpPr>
        <p:spPr bwMode="gray">
          <a:xfrm>
            <a:off x="1979712" y="123478"/>
            <a:ext cx="6019800" cy="5726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algn="ctr" eaLnBrk="1" hangingPunct="1"/>
            <a:r>
              <a:rPr lang="zh-CN" altLang="en-US" sz="2800" dirty="0">
                <a:solidFill>
                  <a:srgbClr val="0000FF"/>
                </a:solidFill>
                <a:latin typeface="微软雅黑" panose="020B0503020204020204" pitchFamily="34" charset="-122"/>
                <a:ea typeface="微软雅黑" panose="020B0503020204020204" pitchFamily="34" charset="-122"/>
                <a:cs typeface="+mj-cs"/>
              </a:rPr>
              <a:t>二、个别资本成本的计算</a:t>
            </a:r>
          </a:p>
        </p:txBody>
      </p:sp>
    </p:spTree>
    <p:extLst>
      <p:ext uri="{BB962C8B-B14F-4D97-AF65-F5344CB8AC3E}">
        <p14:creationId xmlns:p14="http://schemas.microsoft.com/office/powerpoint/2010/main" val="2107910421"/>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1747" name="Rectangle 3"/>
              <p:cNvSpPr>
                <a:spLocks noGrp="1" noChangeArrowheads="1"/>
              </p:cNvSpPr>
              <p:nvPr>
                <p:ph type="body" idx="1"/>
              </p:nvPr>
            </p:nvSpPr>
            <p:spPr>
              <a:xfrm>
                <a:off x="395536" y="1275606"/>
                <a:ext cx="8280400" cy="2826314"/>
              </a:xfrm>
            </p:spPr>
            <p:txBody>
              <a:bodyPr/>
              <a:lstStyle/>
              <a:p>
                <a:pPr algn="just"/>
                <a:r>
                  <a:rPr lang="en-US" altLang="zh-CN" sz="2000" dirty="0">
                    <a:latin typeface="黑体" pitchFamily="49" charset="-122"/>
                    <a:ea typeface="黑体" pitchFamily="49" charset="-122"/>
                  </a:rPr>
                  <a:t>    </a:t>
                </a:r>
                <a:r>
                  <a:rPr lang="zh-CN" altLang="zh-CN" sz="2000" dirty="0">
                    <a:latin typeface="黑体" pitchFamily="49" charset="-122"/>
                    <a:ea typeface="黑体" pitchFamily="49" charset="-122"/>
                  </a:rPr>
                  <a:t>根据表的资料</a:t>
                </a:r>
                <a:r>
                  <a:rPr lang="en-US" altLang="zh-CN" sz="2000" dirty="0">
                    <a:latin typeface="黑体" pitchFamily="49" charset="-122"/>
                    <a:ea typeface="黑体" pitchFamily="49" charset="-122"/>
                  </a:rPr>
                  <a:t>,</a:t>
                </a:r>
                <a:r>
                  <a:rPr lang="zh-CN" altLang="zh-CN" sz="2000" dirty="0">
                    <a:latin typeface="黑体" pitchFamily="49" charset="-122"/>
                    <a:ea typeface="黑体" pitchFamily="49" charset="-122"/>
                  </a:rPr>
                  <a:t>分别计算两种追加筹资方案的边际资本成本。</a:t>
                </a:r>
              </a:p>
              <a:p>
                <a:pPr algn="just"/>
                <a:r>
                  <a:rPr lang="zh-CN" altLang="zh-CN" sz="2000" dirty="0">
                    <a:latin typeface="黑体" pitchFamily="49" charset="-122"/>
                    <a:ea typeface="黑体" pitchFamily="49" charset="-122"/>
                  </a:rPr>
                  <a:t>方案</a:t>
                </a:r>
                <a:r>
                  <a:rPr lang="en-US" altLang="zh-CN" sz="2000" dirty="0">
                    <a:latin typeface="黑体" pitchFamily="49" charset="-122"/>
                    <a:ea typeface="黑体" pitchFamily="49" charset="-122"/>
                  </a:rPr>
                  <a:t>1</a:t>
                </a:r>
                <a:r>
                  <a:rPr lang="zh-CN" altLang="zh-CN" sz="2000" dirty="0">
                    <a:latin typeface="黑体" pitchFamily="49" charset="-122"/>
                    <a:ea typeface="黑体" pitchFamily="49" charset="-122"/>
                  </a:rPr>
                  <a:t>边际资本成本</a:t>
                </a:r>
                <a:r>
                  <a:rPr lang="en-US" altLang="zh-CN" sz="2000" dirty="0">
                    <a:latin typeface="黑体" pitchFamily="49" charset="-122"/>
                    <a:ea typeface="黑体" pitchFamily="49" charset="-122"/>
                  </a:rPr>
                  <a:t>=</a:t>
                </a:r>
                <a14:m>
                  <m:oMath xmlns:m="http://schemas.openxmlformats.org/officeDocument/2006/math">
                    <m:r>
                      <a:rPr lang="en-US" altLang="zh-CN" sz="2000" b="1" i="1">
                        <a:latin typeface="Cambria Math"/>
                      </a:rPr>
                      <m:t>𝟒𝟎</m:t>
                    </m:r>
                    <m:r>
                      <a:rPr lang="en-US" altLang="zh-CN" sz="2000" b="1" i="1">
                        <a:latin typeface="Cambria Math"/>
                      </a:rPr>
                      <m:t>%×</m:t>
                    </m:r>
                    <m:r>
                      <a:rPr lang="en-US" altLang="zh-CN" sz="2000" b="1" i="1">
                        <a:latin typeface="Cambria Math"/>
                      </a:rPr>
                      <m:t>𝟗</m:t>
                    </m:r>
                    <m:r>
                      <a:rPr lang="en-US" altLang="zh-CN" sz="2000" b="1" i="1">
                        <a:latin typeface="Cambria Math"/>
                      </a:rPr>
                      <m:t>%+</m:t>
                    </m:r>
                    <m:r>
                      <a:rPr lang="en-US" altLang="zh-CN" sz="2000" b="1" i="1">
                        <a:latin typeface="Cambria Math"/>
                      </a:rPr>
                      <m:t>𝟏𝟎</m:t>
                    </m:r>
                    <m:r>
                      <a:rPr lang="en-US" altLang="zh-CN" sz="2000" b="1" i="1">
                        <a:latin typeface="Cambria Math"/>
                      </a:rPr>
                      <m:t>%×</m:t>
                    </m:r>
                    <m:r>
                      <a:rPr lang="en-US" altLang="zh-CN" sz="2000" b="1" i="1">
                        <a:latin typeface="Cambria Math"/>
                      </a:rPr>
                      <m:t>𝟏𝟑</m:t>
                    </m:r>
                    <m:r>
                      <a:rPr lang="en-US" altLang="zh-CN" sz="2000" b="1" i="1">
                        <a:latin typeface="Cambria Math"/>
                      </a:rPr>
                      <m:t>%+</m:t>
                    </m:r>
                    <m:r>
                      <a:rPr lang="en-US" altLang="zh-CN" sz="2000" b="1" i="1">
                        <a:latin typeface="Cambria Math"/>
                      </a:rPr>
                      <m:t>𝟓𝟎</m:t>
                    </m:r>
                    <m:r>
                      <a:rPr lang="en-US" altLang="zh-CN" sz="2000" b="1" i="1">
                        <a:latin typeface="Cambria Math"/>
                      </a:rPr>
                      <m:t>%×</m:t>
                    </m:r>
                    <m:r>
                      <a:rPr lang="en-US" altLang="zh-CN" sz="2000" b="1" i="1">
                        <a:latin typeface="Cambria Math"/>
                      </a:rPr>
                      <m:t>𝟏𝟓</m:t>
                    </m:r>
                    <m:r>
                      <a:rPr lang="en-US" altLang="zh-CN" sz="2000" b="1" i="1">
                        <a:latin typeface="Cambria Math"/>
                      </a:rPr>
                      <m:t>%=</m:t>
                    </m:r>
                    <m:r>
                      <a:rPr lang="en-US" altLang="zh-CN" sz="2000" b="1" i="1">
                        <a:latin typeface="Cambria Math"/>
                      </a:rPr>
                      <m:t>𝟏𝟐</m:t>
                    </m:r>
                    <m:r>
                      <a:rPr lang="en-US" altLang="zh-CN" sz="2000" b="1" i="1">
                        <a:latin typeface="Cambria Math"/>
                      </a:rPr>
                      <m:t>.</m:t>
                    </m:r>
                    <m:r>
                      <a:rPr lang="en-US" altLang="zh-CN" sz="2000" b="1" i="1">
                        <a:latin typeface="Cambria Math"/>
                      </a:rPr>
                      <m:t>𝟒</m:t>
                    </m:r>
                    <m:r>
                      <a:rPr lang="en-US" altLang="zh-CN" sz="2000" b="1" i="1">
                        <a:latin typeface="Cambria Math"/>
                      </a:rPr>
                      <m:t>%</m:t>
                    </m:r>
                  </m:oMath>
                </a14:m>
                <a:endParaRPr lang="zh-CN" altLang="zh-CN" sz="2000" dirty="0">
                  <a:latin typeface="黑体" pitchFamily="49" charset="-122"/>
                  <a:ea typeface="黑体" pitchFamily="49" charset="-122"/>
                </a:endParaRPr>
              </a:p>
              <a:p>
                <a:pPr algn="just"/>
                <a:r>
                  <a:rPr lang="zh-CN" altLang="zh-CN" sz="2000" dirty="0">
                    <a:latin typeface="黑体" pitchFamily="49" charset="-122"/>
                    <a:ea typeface="黑体" pitchFamily="49" charset="-122"/>
                  </a:rPr>
                  <a:t>方案</a:t>
                </a:r>
                <a:r>
                  <a:rPr lang="en-US" altLang="zh-CN" sz="2000" dirty="0">
                    <a:latin typeface="黑体" pitchFamily="49" charset="-122"/>
                    <a:ea typeface="黑体" pitchFamily="49" charset="-122"/>
                  </a:rPr>
                  <a:t>2</a:t>
                </a:r>
                <a:r>
                  <a:rPr lang="zh-CN" altLang="zh-CN" sz="2000" dirty="0">
                    <a:latin typeface="黑体" pitchFamily="49" charset="-122"/>
                    <a:ea typeface="黑体" pitchFamily="49" charset="-122"/>
                  </a:rPr>
                  <a:t>边际资本成本</a:t>
                </a:r>
                <a:r>
                  <a:rPr lang="en-US" altLang="zh-CN" sz="2000" dirty="0">
                    <a:latin typeface="黑体" pitchFamily="49" charset="-122"/>
                    <a:ea typeface="黑体" pitchFamily="49" charset="-122"/>
                  </a:rPr>
                  <a:t>=</a:t>
                </a:r>
                <a14:m>
                  <m:oMath xmlns:m="http://schemas.openxmlformats.org/officeDocument/2006/math">
                    <m:r>
                      <a:rPr lang="en-US" altLang="zh-CN" sz="2000" b="1" i="1">
                        <a:latin typeface="Cambria Math"/>
                      </a:rPr>
                      <m:t>𝟔𝟎</m:t>
                    </m:r>
                    <m:r>
                      <a:rPr lang="en-US" altLang="zh-CN" sz="2000" b="1" i="1">
                        <a:latin typeface="Cambria Math"/>
                      </a:rPr>
                      <m:t>%×</m:t>
                    </m:r>
                    <m:r>
                      <a:rPr lang="en-US" altLang="zh-CN" sz="2000" b="1" i="1">
                        <a:latin typeface="Cambria Math"/>
                      </a:rPr>
                      <m:t>𝟏𝟎</m:t>
                    </m:r>
                    <m:r>
                      <a:rPr lang="en-US" altLang="zh-CN" sz="2000" b="1" i="1">
                        <a:latin typeface="Cambria Math"/>
                      </a:rPr>
                      <m:t>%+</m:t>
                    </m:r>
                    <m:r>
                      <a:rPr lang="en-US" altLang="zh-CN" sz="2000" b="1" i="1">
                        <a:latin typeface="Cambria Math"/>
                      </a:rPr>
                      <m:t>𝟏𝟎</m:t>
                    </m:r>
                    <m:r>
                      <a:rPr lang="en-US" altLang="zh-CN" sz="2000" b="1" i="1">
                        <a:latin typeface="Cambria Math"/>
                      </a:rPr>
                      <m:t>%×</m:t>
                    </m:r>
                    <m:r>
                      <a:rPr lang="en-US" altLang="zh-CN" sz="2000" b="1" i="1">
                        <a:latin typeface="Cambria Math"/>
                      </a:rPr>
                      <m:t>𝟏𝟑</m:t>
                    </m:r>
                    <m:r>
                      <a:rPr lang="en-US" altLang="zh-CN" sz="2000" b="1" i="1">
                        <a:latin typeface="Cambria Math"/>
                      </a:rPr>
                      <m:t>%+</m:t>
                    </m:r>
                    <m:r>
                      <a:rPr lang="en-US" altLang="zh-CN" sz="2000" b="1" i="1">
                        <a:latin typeface="Cambria Math"/>
                      </a:rPr>
                      <m:t>𝟑𝟎</m:t>
                    </m:r>
                    <m:r>
                      <a:rPr lang="en-US" altLang="zh-CN" sz="2000" b="1" i="1">
                        <a:latin typeface="Cambria Math"/>
                      </a:rPr>
                      <m:t>%×</m:t>
                    </m:r>
                    <m:r>
                      <a:rPr lang="en-US" altLang="zh-CN" sz="2000" b="1" i="1">
                        <a:latin typeface="Cambria Math"/>
                      </a:rPr>
                      <m:t>𝟏𝟔</m:t>
                    </m:r>
                    <m:r>
                      <a:rPr lang="en-US" altLang="zh-CN" sz="2000" b="1" i="1">
                        <a:latin typeface="Cambria Math"/>
                      </a:rPr>
                      <m:t>%=</m:t>
                    </m:r>
                    <m:r>
                      <a:rPr lang="en-US" altLang="zh-CN" sz="2000" b="1" i="1">
                        <a:latin typeface="Cambria Math"/>
                      </a:rPr>
                      <m:t>𝟏𝟐</m:t>
                    </m:r>
                    <m:r>
                      <a:rPr lang="en-US" altLang="zh-CN" sz="2000" b="1" i="1">
                        <a:latin typeface="Cambria Math"/>
                      </a:rPr>
                      <m:t>.</m:t>
                    </m:r>
                    <m:r>
                      <a:rPr lang="en-US" altLang="zh-CN" sz="2000" b="1" i="1">
                        <a:latin typeface="Cambria Math"/>
                      </a:rPr>
                      <m:t>𝟏</m:t>
                    </m:r>
                    <m:r>
                      <a:rPr lang="en-US" altLang="zh-CN" sz="2000" b="1" i="1">
                        <a:latin typeface="Cambria Math"/>
                      </a:rPr>
                      <m:t>%</m:t>
                    </m:r>
                  </m:oMath>
                </a14:m>
                <a:endParaRPr lang="zh-CN" altLang="zh-CN" sz="2000" dirty="0">
                  <a:latin typeface="黑体" pitchFamily="49" charset="-122"/>
                  <a:ea typeface="黑体" pitchFamily="49" charset="-122"/>
                </a:endParaRPr>
              </a:p>
              <a:p>
                <a:pPr algn="just"/>
                <a:r>
                  <a:rPr lang="en-US" altLang="zh-CN" sz="2000" dirty="0">
                    <a:latin typeface="黑体" pitchFamily="49" charset="-122"/>
                    <a:ea typeface="黑体" pitchFamily="49" charset="-122"/>
                  </a:rPr>
                  <a:t>    </a:t>
                </a:r>
                <a:r>
                  <a:rPr lang="zh-CN" altLang="zh-CN" sz="2000" dirty="0">
                    <a:latin typeface="黑体" pitchFamily="49" charset="-122"/>
                    <a:ea typeface="黑体" pitchFamily="49" charset="-122"/>
                  </a:rPr>
                  <a:t>计算结果表明</a:t>
                </a:r>
                <a:r>
                  <a:rPr lang="en-US" altLang="zh-CN" sz="2000" dirty="0">
                    <a:latin typeface="黑体" pitchFamily="49" charset="-122"/>
                    <a:ea typeface="黑体" pitchFamily="49" charset="-122"/>
                  </a:rPr>
                  <a:t>,</a:t>
                </a:r>
                <a:r>
                  <a:rPr lang="zh-CN" altLang="zh-CN" sz="2000" dirty="0">
                    <a:solidFill>
                      <a:srgbClr val="FF0000"/>
                    </a:solidFill>
                    <a:latin typeface="黑体" pitchFamily="49" charset="-122"/>
                    <a:ea typeface="黑体" pitchFamily="49" charset="-122"/>
                  </a:rPr>
                  <a:t>方案</a:t>
                </a:r>
                <a:r>
                  <a:rPr lang="en-US" altLang="zh-CN" sz="2000" dirty="0">
                    <a:solidFill>
                      <a:srgbClr val="FF0000"/>
                    </a:solidFill>
                    <a:latin typeface="黑体" pitchFamily="49" charset="-122"/>
                    <a:ea typeface="黑体" pitchFamily="49" charset="-122"/>
                  </a:rPr>
                  <a:t>2</a:t>
                </a:r>
                <a:r>
                  <a:rPr lang="zh-CN" altLang="zh-CN" sz="2000" dirty="0">
                    <a:latin typeface="黑体" pitchFamily="49" charset="-122"/>
                    <a:ea typeface="黑体" pitchFamily="49" charset="-122"/>
                  </a:rPr>
                  <a:t>的边际资本成本</a:t>
                </a:r>
                <a:r>
                  <a:rPr lang="zh-CN" altLang="zh-CN" sz="2000" dirty="0">
                    <a:solidFill>
                      <a:srgbClr val="FF0000"/>
                    </a:solidFill>
                    <a:latin typeface="黑体" pitchFamily="49" charset="-122"/>
                    <a:ea typeface="黑体" pitchFamily="49" charset="-122"/>
                  </a:rPr>
                  <a:t>低于方案</a:t>
                </a:r>
                <a:r>
                  <a:rPr lang="en-US" altLang="zh-CN" sz="2000" dirty="0">
                    <a:solidFill>
                      <a:srgbClr val="FF0000"/>
                    </a:solidFill>
                    <a:latin typeface="黑体" pitchFamily="49" charset="-122"/>
                    <a:ea typeface="黑体" pitchFamily="49" charset="-122"/>
                  </a:rPr>
                  <a:t>1</a:t>
                </a:r>
                <a:r>
                  <a:rPr lang="zh-CN" altLang="zh-CN" sz="2000" dirty="0">
                    <a:latin typeface="黑体" pitchFamily="49" charset="-122"/>
                    <a:ea typeface="黑体" pitchFamily="49" charset="-122"/>
                  </a:rPr>
                  <a:t>的边际资本成本</a:t>
                </a:r>
                <a:r>
                  <a:rPr lang="en-US" altLang="zh-CN" sz="2000" dirty="0">
                    <a:latin typeface="黑体" pitchFamily="49" charset="-122"/>
                    <a:ea typeface="黑体" pitchFamily="49" charset="-122"/>
                  </a:rPr>
                  <a:t>,</a:t>
                </a:r>
                <a:r>
                  <a:rPr lang="zh-CN" altLang="zh-CN" sz="2000" dirty="0">
                    <a:latin typeface="黑体" pitchFamily="49" charset="-122"/>
                    <a:ea typeface="黑体" pitchFamily="49" charset="-122"/>
                  </a:rPr>
                  <a:t>企业应该选择方案</a:t>
                </a:r>
                <a:r>
                  <a:rPr lang="en-US" altLang="zh-CN" sz="2000" dirty="0">
                    <a:latin typeface="黑体" pitchFamily="49" charset="-122"/>
                    <a:ea typeface="黑体" pitchFamily="49" charset="-122"/>
                  </a:rPr>
                  <a:t>2</a:t>
                </a:r>
                <a:r>
                  <a:rPr lang="zh-CN" altLang="zh-CN" sz="2000" dirty="0">
                    <a:latin typeface="黑体" pitchFamily="49" charset="-122"/>
                    <a:ea typeface="黑体" pitchFamily="49" charset="-122"/>
                  </a:rPr>
                  <a:t>。</a:t>
                </a:r>
              </a:p>
            </p:txBody>
          </p:sp>
        </mc:Choice>
        <mc:Fallback xmlns="">
          <p:sp>
            <p:nvSpPr>
              <p:cNvPr id="31747" name="Rectangle 3"/>
              <p:cNvSpPr>
                <a:spLocks noGrp="1" noRot="1" noChangeAspect="1" noMove="1" noResize="1" noEditPoints="1" noAdjustHandles="1" noChangeArrowheads="1" noChangeShapeType="1" noTextEdit="1"/>
              </p:cNvSpPr>
              <p:nvPr>
                <p:ph type="body" idx="1"/>
              </p:nvPr>
            </p:nvSpPr>
            <p:spPr>
              <a:xfrm>
                <a:off x="395536" y="1275606"/>
                <a:ext cx="8280400" cy="2826314"/>
              </a:xfrm>
              <a:blipFill rotWithShape="1">
                <a:blip r:embed="rId2"/>
                <a:stretch>
                  <a:fillRect l="-810" r="-736"/>
                </a:stretch>
              </a:blipFill>
            </p:spPr>
            <p:txBody>
              <a:bodyPr/>
              <a:lstStyle/>
              <a:p>
                <a:r>
                  <a:rPr lang="zh-CN" altLang="en-US">
                    <a:noFill/>
                  </a:rPr>
                  <a:t> </a:t>
                </a:r>
              </a:p>
            </p:txBody>
          </p:sp>
        </mc:Fallback>
      </mc:AlternateContent>
      <p:sp>
        <p:nvSpPr>
          <p:cNvPr id="5" name="Rectangle 2"/>
          <p:cNvSpPr>
            <a:spLocks noGrp="1" noChangeArrowheads="1"/>
          </p:cNvSpPr>
          <p:nvPr>
            <p:ph type="title"/>
          </p:nvPr>
        </p:nvSpPr>
        <p:spPr>
          <a:xfrm>
            <a:off x="1908175" y="195263"/>
            <a:ext cx="6408738" cy="572691"/>
          </a:xfrm>
        </p:spPr>
        <p:txBody>
          <a:bodyPr/>
          <a:lstStyle/>
          <a:p>
            <a:pPr eaLnBrk="1" hangingPunct="1"/>
            <a:r>
              <a:rPr lang="zh-CN" altLang="en-US" sz="3200" dirty="0"/>
              <a:t>三</a:t>
            </a:r>
            <a:r>
              <a:rPr lang="zh-CN" altLang="en-US" sz="3200" dirty="0" smtClean="0"/>
              <a:t>、最佳资本</a:t>
            </a:r>
            <a:r>
              <a:rPr lang="zh-CN" altLang="en-US" sz="3200" dirty="0"/>
              <a:t>结构决策方法</a:t>
            </a:r>
          </a:p>
        </p:txBody>
      </p:sp>
    </p:spTree>
    <p:extLst>
      <p:ext uri="{BB962C8B-B14F-4D97-AF65-F5344CB8AC3E}">
        <p14:creationId xmlns:p14="http://schemas.microsoft.com/office/powerpoint/2010/main" val="1790413527"/>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7" name="Rectangle 3"/>
          <p:cNvSpPr>
            <a:spLocks noGrp="1" noChangeArrowheads="1"/>
          </p:cNvSpPr>
          <p:nvPr>
            <p:ph type="body" idx="1"/>
          </p:nvPr>
        </p:nvSpPr>
        <p:spPr>
          <a:xfrm>
            <a:off x="373842" y="1635646"/>
            <a:ext cx="7708590" cy="2765338"/>
          </a:xfrm>
        </p:spPr>
        <p:txBody>
          <a:bodyPr/>
          <a:lstStyle/>
          <a:p>
            <a:pPr algn="just" eaLnBrk="1" hangingPunct="1">
              <a:lnSpc>
                <a:spcPct val="100000"/>
              </a:lnSpc>
              <a:spcBef>
                <a:spcPts val="100"/>
              </a:spcBef>
              <a:spcAft>
                <a:spcPts val="100"/>
              </a:spcAft>
            </a:pPr>
            <a:r>
              <a:rPr lang="zh-CN" altLang="en-US" sz="2400" b="0" dirty="0"/>
              <a:t>         所谓</a:t>
            </a:r>
            <a:r>
              <a:rPr lang="zh-CN" altLang="en-US" sz="2400" dirty="0"/>
              <a:t>每股收益无差别点</a:t>
            </a:r>
            <a:r>
              <a:rPr lang="zh-CN" altLang="en-US" sz="2400" b="0" dirty="0"/>
              <a:t>，是指</a:t>
            </a:r>
            <a:r>
              <a:rPr lang="zh-CN" altLang="en-US" sz="2400" dirty="0">
                <a:solidFill>
                  <a:srgbClr val="0070C0"/>
                </a:solidFill>
              </a:rPr>
              <a:t>不同筹资方式下</a:t>
            </a:r>
            <a:r>
              <a:rPr lang="zh-CN" altLang="en-US" sz="2400" dirty="0">
                <a:solidFill>
                  <a:srgbClr val="FF0000"/>
                </a:solidFill>
              </a:rPr>
              <a:t>每股收益都相等时的息税前利润或业务量水平</a:t>
            </a:r>
            <a:r>
              <a:rPr lang="zh-CN" altLang="en-US" sz="2400" b="0" dirty="0"/>
              <a:t>。</a:t>
            </a:r>
            <a:endParaRPr lang="en-US" altLang="zh-CN" sz="2400" b="0" dirty="0"/>
          </a:p>
          <a:p>
            <a:pPr algn="just" eaLnBrk="1" hangingPunct="1">
              <a:lnSpc>
                <a:spcPct val="100000"/>
              </a:lnSpc>
              <a:spcBef>
                <a:spcPts val="100"/>
              </a:spcBef>
              <a:spcAft>
                <a:spcPts val="100"/>
              </a:spcAft>
            </a:pPr>
            <a:r>
              <a:rPr lang="en-US" altLang="zh-CN" sz="2400" b="0" dirty="0"/>
              <a:t>         </a:t>
            </a:r>
            <a:r>
              <a:rPr lang="zh-CN" altLang="en-US" sz="2400" b="0" dirty="0"/>
              <a:t>根据每股收益无差别点，可以分析判断在什么样的息税前利润水平或产销业务量水平前提下，适于</a:t>
            </a:r>
            <a:r>
              <a:rPr lang="zh-CN" altLang="en-US" sz="2400" dirty="0"/>
              <a:t>采用何种筹资组合方式，进而确定企业的资本结构安排</a:t>
            </a:r>
            <a:r>
              <a:rPr lang="zh-CN" altLang="en-US" sz="2400" b="0" dirty="0"/>
              <a:t>。</a:t>
            </a:r>
            <a:endParaRPr lang="en-US" altLang="zh-CN" sz="2400" b="0" dirty="0"/>
          </a:p>
          <a:p>
            <a:pPr algn="just">
              <a:lnSpc>
                <a:spcPct val="100000"/>
              </a:lnSpc>
            </a:pPr>
            <a:r>
              <a:rPr lang="en-US" altLang="zh-CN" sz="2400" dirty="0"/>
              <a:t>          </a:t>
            </a:r>
            <a:endParaRPr lang="zh-CN" altLang="en-US" sz="2400" b="0" dirty="0"/>
          </a:p>
        </p:txBody>
      </p:sp>
      <p:sp>
        <p:nvSpPr>
          <p:cNvPr id="5" name="Rectangle 3"/>
          <p:cNvSpPr txBox="1">
            <a:spLocks noChangeArrowheads="1"/>
          </p:cNvSpPr>
          <p:nvPr/>
        </p:nvSpPr>
        <p:spPr bwMode="gray">
          <a:xfrm>
            <a:off x="174626" y="803538"/>
            <a:ext cx="7878762" cy="432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l" rtl="0" eaLnBrk="0" fontAlgn="base" hangingPunct="0">
              <a:lnSpc>
                <a:spcPct val="130000"/>
              </a:lnSpc>
              <a:spcBef>
                <a:spcPct val="10000"/>
              </a:spcBef>
              <a:spcAft>
                <a:spcPct val="10000"/>
              </a:spcAft>
              <a:buClr>
                <a:schemeClr val="tx2"/>
              </a:buClr>
              <a:buFont typeface="Wingdings" pitchFamily="2" charset="2"/>
              <a:defRPr sz="2800" b="1">
                <a:solidFill>
                  <a:schemeClr val="tx1"/>
                </a:solidFill>
                <a:latin typeface="+mn-lt"/>
                <a:ea typeface="+mn-ea"/>
                <a:cs typeface="+mn-cs"/>
              </a:defRPr>
            </a:lvl1pPr>
            <a:lvl2pPr marL="828675" indent="-285750" algn="l" rtl="0" eaLnBrk="0" fontAlgn="base" hangingPunct="0">
              <a:spcBef>
                <a:spcPct val="20000"/>
              </a:spcBef>
              <a:spcAft>
                <a:spcPct val="0"/>
              </a:spcAft>
              <a:buClr>
                <a:schemeClr val="accent1"/>
              </a:buClr>
              <a:buFont typeface="Wingdings" pitchFamily="2" charset="2"/>
              <a:buChar char="§"/>
              <a:defRPr sz="2200">
                <a:solidFill>
                  <a:schemeClr val="tx1"/>
                </a:solidFill>
                <a:latin typeface="Arial" pitchFamily="34" charset="0"/>
                <a:ea typeface="+mn-ea"/>
              </a:defRPr>
            </a:lvl2pPr>
            <a:lvl3pPr marL="1236663" indent="-228600" algn="l" rtl="0" eaLnBrk="0" fontAlgn="base" hangingPunct="0">
              <a:spcBef>
                <a:spcPct val="20000"/>
              </a:spcBef>
              <a:spcAft>
                <a:spcPct val="0"/>
              </a:spcAft>
              <a:buClr>
                <a:schemeClr val="accent2"/>
              </a:buClr>
              <a:buChar char="•"/>
              <a:defRPr>
                <a:solidFill>
                  <a:schemeClr val="tx1"/>
                </a:solidFill>
                <a:latin typeface="Arial" pitchFamily="34" charset="0"/>
                <a:ea typeface="+mn-ea"/>
              </a:defRPr>
            </a:lvl3pPr>
            <a:lvl4pPr marL="1644650" indent="-228600" algn="l" rtl="0" eaLnBrk="0" fontAlgn="base" hangingPunct="0">
              <a:spcBef>
                <a:spcPct val="20000"/>
              </a:spcBef>
              <a:spcAft>
                <a:spcPct val="0"/>
              </a:spcAft>
              <a:buChar char="–"/>
              <a:defRPr sz="1600">
                <a:solidFill>
                  <a:schemeClr val="tx1"/>
                </a:solidFill>
                <a:latin typeface="Arial" pitchFamily="34" charset="0"/>
                <a:ea typeface="+mn-ea"/>
              </a:defRPr>
            </a:lvl4pPr>
            <a:lvl5pPr marL="2057400" indent="-228600" algn="l" rtl="0" eaLnBrk="0" fontAlgn="base" hangingPunct="0">
              <a:spcBef>
                <a:spcPct val="20000"/>
              </a:spcBef>
              <a:spcAft>
                <a:spcPct val="0"/>
              </a:spcAft>
              <a:buChar char="»"/>
              <a:defRPr sz="2000">
                <a:solidFill>
                  <a:schemeClr val="tx1"/>
                </a:solidFill>
                <a:latin typeface="Arial" pitchFamily="34" charset="0"/>
                <a:ea typeface="+mn-ea"/>
              </a:defRPr>
            </a:lvl5pPr>
            <a:lvl6pPr marL="2514600" indent="-228600" algn="l" rtl="0" fontAlgn="base">
              <a:spcBef>
                <a:spcPct val="20000"/>
              </a:spcBef>
              <a:spcAft>
                <a:spcPct val="0"/>
              </a:spcAft>
              <a:buChar char="»"/>
              <a:defRPr sz="2000">
                <a:solidFill>
                  <a:schemeClr val="tx1"/>
                </a:solidFill>
                <a:latin typeface="Arial" pitchFamily="34" charset="0"/>
                <a:ea typeface="+mn-ea"/>
              </a:defRPr>
            </a:lvl6pPr>
            <a:lvl7pPr marL="2971800" indent="-228600" algn="l" rtl="0" fontAlgn="base">
              <a:spcBef>
                <a:spcPct val="20000"/>
              </a:spcBef>
              <a:spcAft>
                <a:spcPct val="0"/>
              </a:spcAft>
              <a:buChar char="»"/>
              <a:defRPr sz="2000">
                <a:solidFill>
                  <a:schemeClr val="tx1"/>
                </a:solidFill>
                <a:latin typeface="Arial" pitchFamily="34" charset="0"/>
                <a:ea typeface="+mn-ea"/>
              </a:defRPr>
            </a:lvl7pPr>
            <a:lvl8pPr marL="3429000" indent="-228600" algn="l" rtl="0" fontAlgn="base">
              <a:spcBef>
                <a:spcPct val="20000"/>
              </a:spcBef>
              <a:spcAft>
                <a:spcPct val="0"/>
              </a:spcAft>
              <a:buChar char="»"/>
              <a:defRPr sz="2000">
                <a:solidFill>
                  <a:schemeClr val="tx1"/>
                </a:solidFill>
                <a:latin typeface="Arial" pitchFamily="34" charset="0"/>
                <a:ea typeface="+mn-ea"/>
              </a:defRPr>
            </a:lvl8pPr>
            <a:lvl9pPr marL="3886200" indent="-228600" algn="l" rtl="0" fontAlgn="base">
              <a:spcBef>
                <a:spcPct val="20000"/>
              </a:spcBef>
              <a:spcAft>
                <a:spcPct val="0"/>
              </a:spcAft>
              <a:buChar char="»"/>
              <a:defRPr sz="2000">
                <a:solidFill>
                  <a:schemeClr val="tx1"/>
                </a:solidFill>
                <a:latin typeface="Arial" pitchFamily="34" charset="0"/>
                <a:ea typeface="+mn-ea"/>
              </a:defRPr>
            </a:lvl9pPr>
          </a:lstStyle>
          <a:p>
            <a:pPr eaLnBrk="1" hangingPunct="1">
              <a:spcBef>
                <a:spcPct val="0"/>
              </a:spcBef>
              <a:spcAft>
                <a:spcPct val="0"/>
              </a:spcAft>
            </a:pPr>
            <a:r>
              <a:rPr lang="zh-CN" altLang="en-US" dirty="0">
                <a:solidFill>
                  <a:srgbClr val="0000FF"/>
                </a:solidFill>
                <a:latin typeface="+mj-lt"/>
                <a:ea typeface="+mj-ea"/>
                <a:cs typeface="+mj-cs"/>
              </a:rPr>
              <a:t>（二）每股收益无差别点分析法</a:t>
            </a:r>
          </a:p>
        </p:txBody>
      </p:sp>
      <p:sp>
        <p:nvSpPr>
          <p:cNvPr id="6" name="Rectangle 2"/>
          <p:cNvSpPr>
            <a:spLocks noGrp="1" noChangeArrowheads="1"/>
          </p:cNvSpPr>
          <p:nvPr>
            <p:ph type="title"/>
          </p:nvPr>
        </p:nvSpPr>
        <p:spPr>
          <a:xfrm>
            <a:off x="1908175" y="195263"/>
            <a:ext cx="6408738" cy="572691"/>
          </a:xfrm>
        </p:spPr>
        <p:txBody>
          <a:bodyPr/>
          <a:lstStyle/>
          <a:p>
            <a:pPr eaLnBrk="1" hangingPunct="1"/>
            <a:r>
              <a:rPr lang="zh-CN" altLang="en-US" sz="3200" dirty="0"/>
              <a:t>三</a:t>
            </a:r>
            <a:r>
              <a:rPr lang="zh-CN" altLang="en-US" sz="3200" dirty="0" smtClean="0"/>
              <a:t>、最佳资本</a:t>
            </a:r>
            <a:r>
              <a:rPr lang="zh-CN" altLang="en-US" sz="3200" dirty="0"/>
              <a:t>结构决策方法</a:t>
            </a:r>
          </a:p>
        </p:txBody>
      </p:sp>
    </p:spTree>
    <p:extLst>
      <p:ext uri="{BB962C8B-B14F-4D97-AF65-F5344CB8AC3E}">
        <p14:creationId xmlns:p14="http://schemas.microsoft.com/office/powerpoint/2010/main" val="16270864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wipe(left)">
                                      <p:cBhvr>
                                        <p:cTn id="7" dur="10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1747" name="Rectangle 3"/>
              <p:cNvSpPr>
                <a:spLocks noGrp="1" noChangeArrowheads="1"/>
              </p:cNvSpPr>
              <p:nvPr>
                <p:ph type="body" idx="1"/>
              </p:nvPr>
            </p:nvSpPr>
            <p:spPr>
              <a:xfrm>
                <a:off x="174626" y="1390588"/>
                <a:ext cx="8645326" cy="3723878"/>
              </a:xfrm>
            </p:spPr>
            <p:txBody>
              <a:bodyPr/>
              <a:lstStyle/>
              <a:p>
                <a:pPr algn="just" eaLnBrk="1" hangingPunct="1">
                  <a:lnSpc>
                    <a:spcPct val="100000"/>
                  </a:lnSpc>
                  <a:spcBef>
                    <a:spcPts val="100"/>
                  </a:spcBef>
                  <a:spcAft>
                    <a:spcPts val="100"/>
                  </a:spcAft>
                </a:pPr>
                <a:r>
                  <a:rPr lang="en-US" altLang="zh-CN" sz="2000" dirty="0"/>
                  <a:t>        </a:t>
                </a:r>
                <a:r>
                  <a:rPr lang="zh-CN" altLang="zh-CN" sz="2000" dirty="0"/>
                  <a:t>在每股收益无差别点时，</a:t>
                </a:r>
                <a:r>
                  <a:rPr lang="zh-CN" altLang="zh-CN" sz="2000" dirty="0">
                    <a:solidFill>
                      <a:srgbClr val="FF0000"/>
                    </a:solidFill>
                  </a:rPr>
                  <a:t>不同筹资方案的每股收益是相等</a:t>
                </a:r>
                <a:r>
                  <a:rPr lang="zh-CN" altLang="zh-CN" sz="2000" dirty="0"/>
                  <a:t>的，用公式表示如下</a:t>
                </a:r>
                <a:r>
                  <a:rPr lang="en-US" altLang="zh-CN" sz="2000" dirty="0"/>
                  <a:t>:</a:t>
                </a:r>
              </a:p>
              <a:p>
                <a:pPr algn="just" eaLnBrk="1" hangingPunct="1">
                  <a:lnSpc>
                    <a:spcPct val="100000"/>
                  </a:lnSpc>
                  <a:spcBef>
                    <a:spcPts val="100"/>
                  </a:spcBef>
                  <a:spcAft>
                    <a:spcPts val="100"/>
                  </a:spcAft>
                </a:pPr>
                <a:endParaRPr lang="zh-CN" altLang="zh-CN" sz="2000" dirty="0"/>
              </a:p>
              <a:p>
                <a:pPr algn="just">
                  <a:lnSpc>
                    <a:spcPct val="100000"/>
                  </a:lnSpc>
                </a:pPr>
                <a14:m>
                  <m:oMathPara xmlns:m="http://schemas.openxmlformats.org/officeDocument/2006/math">
                    <m:oMathParaPr>
                      <m:jc m:val="centerGroup"/>
                    </m:oMathParaPr>
                    <m:oMath xmlns:m="http://schemas.openxmlformats.org/officeDocument/2006/math">
                      <m:f>
                        <m:fPr>
                          <m:ctrlPr>
                            <a:rPr lang="zh-CN" altLang="zh-CN" sz="2000" i="1">
                              <a:latin typeface="Cambria Math" panose="02040503050406030204" pitchFamily="18" charset="0"/>
                            </a:rPr>
                          </m:ctrlPr>
                        </m:fPr>
                        <m:num>
                          <m:r>
                            <a:rPr lang="en-US" altLang="zh-CN" sz="2000" i="1">
                              <a:latin typeface="Cambria Math"/>
                            </a:rPr>
                            <m:t>(</m:t>
                          </m:r>
                          <m:acc>
                            <m:accPr>
                              <m:chr m:val="̅"/>
                              <m:ctrlPr>
                                <a:rPr lang="zh-CN" altLang="zh-CN" sz="2000" i="1">
                                  <a:latin typeface="Cambria Math" panose="02040503050406030204" pitchFamily="18" charset="0"/>
                                </a:rPr>
                              </m:ctrlPr>
                            </m:accPr>
                            <m:e>
                              <m:r>
                                <a:rPr lang="en-US" altLang="zh-CN" sz="2000" i="1">
                                  <a:latin typeface="Cambria Math"/>
                                </a:rPr>
                                <m:t>𝐸𝐵𝐼𝑇</m:t>
                              </m:r>
                            </m:e>
                          </m:acc>
                          <m:r>
                            <a:rPr lang="en-US" altLang="zh-CN" sz="2000" i="1">
                              <a:latin typeface="Cambria Math"/>
                            </a:rPr>
                            <m:t>−</m:t>
                          </m:r>
                          <m:sSub>
                            <m:sSubPr>
                              <m:ctrlPr>
                                <a:rPr lang="zh-CN" altLang="zh-CN" sz="2000" i="1">
                                  <a:latin typeface="Cambria Math" panose="02040503050406030204" pitchFamily="18" charset="0"/>
                                </a:rPr>
                              </m:ctrlPr>
                            </m:sSubPr>
                            <m:e>
                              <m:r>
                                <a:rPr lang="en-US" altLang="zh-CN" sz="2000" i="1">
                                  <a:latin typeface="Cambria Math"/>
                                </a:rPr>
                                <m:t>𝐼</m:t>
                              </m:r>
                            </m:e>
                            <m:sub>
                              <m:r>
                                <a:rPr lang="en-US" altLang="zh-CN" sz="2000" i="1">
                                  <a:latin typeface="Cambria Math"/>
                                </a:rPr>
                                <m:t>1</m:t>
                              </m:r>
                            </m:sub>
                          </m:sSub>
                          <m:r>
                            <a:rPr lang="en-US" altLang="zh-CN" sz="2000" i="1">
                              <a:latin typeface="Cambria Math"/>
                            </a:rPr>
                            <m:t>)(1−</m:t>
                          </m:r>
                          <m:r>
                            <a:rPr lang="en-US" altLang="zh-CN" sz="2000" i="1">
                              <a:latin typeface="Cambria Math"/>
                            </a:rPr>
                            <m:t>𝑇</m:t>
                          </m:r>
                          <m:r>
                            <a:rPr lang="en-US" altLang="zh-CN" sz="2000" i="1">
                              <a:latin typeface="Cambria Math"/>
                            </a:rPr>
                            <m:t>)−</m:t>
                          </m:r>
                          <m:sSub>
                            <m:sSubPr>
                              <m:ctrlPr>
                                <a:rPr lang="zh-CN" altLang="zh-CN" sz="2000" i="1">
                                  <a:latin typeface="Cambria Math" panose="02040503050406030204" pitchFamily="18" charset="0"/>
                                </a:rPr>
                              </m:ctrlPr>
                            </m:sSubPr>
                            <m:e>
                              <m:r>
                                <a:rPr lang="en-US" altLang="zh-CN" sz="2000" i="1">
                                  <a:latin typeface="Cambria Math"/>
                                </a:rPr>
                                <m:t>𝐷</m:t>
                              </m:r>
                            </m:e>
                            <m:sub>
                              <m:r>
                                <a:rPr lang="en-US" altLang="zh-CN" sz="2000" i="1">
                                  <a:latin typeface="Cambria Math"/>
                                </a:rPr>
                                <m:t>𝑃</m:t>
                              </m:r>
                              <m:r>
                                <a:rPr lang="en-US" altLang="zh-CN" sz="2000" i="1">
                                  <a:latin typeface="Cambria Math"/>
                                </a:rPr>
                                <m:t>1</m:t>
                              </m:r>
                            </m:sub>
                          </m:sSub>
                        </m:num>
                        <m:den>
                          <m:sSub>
                            <m:sSubPr>
                              <m:ctrlPr>
                                <a:rPr lang="zh-CN" altLang="zh-CN" sz="2000" i="1">
                                  <a:latin typeface="Cambria Math" panose="02040503050406030204" pitchFamily="18" charset="0"/>
                                </a:rPr>
                              </m:ctrlPr>
                            </m:sSubPr>
                            <m:e>
                              <m:r>
                                <a:rPr lang="en-US" altLang="zh-CN" sz="2000" i="1">
                                  <a:latin typeface="Cambria Math"/>
                                </a:rPr>
                                <m:t>𝑁</m:t>
                              </m:r>
                            </m:e>
                            <m:sub>
                              <m:r>
                                <a:rPr lang="en-US" altLang="zh-CN" sz="2000" i="1">
                                  <a:latin typeface="Cambria Math"/>
                                </a:rPr>
                                <m:t>1</m:t>
                              </m:r>
                            </m:sub>
                          </m:sSub>
                        </m:den>
                      </m:f>
                      <m:r>
                        <a:rPr lang="en-US" altLang="zh-CN" sz="2000" i="1">
                          <a:latin typeface="Cambria Math"/>
                        </a:rPr>
                        <m:t>=</m:t>
                      </m:r>
                      <m:f>
                        <m:fPr>
                          <m:ctrlPr>
                            <a:rPr lang="zh-CN" altLang="zh-CN" sz="2000" i="1">
                              <a:latin typeface="Cambria Math" panose="02040503050406030204" pitchFamily="18" charset="0"/>
                            </a:rPr>
                          </m:ctrlPr>
                        </m:fPr>
                        <m:num>
                          <m:r>
                            <a:rPr lang="en-US" altLang="zh-CN" sz="2000" i="1">
                              <a:latin typeface="Cambria Math"/>
                            </a:rPr>
                            <m:t>(</m:t>
                          </m:r>
                          <m:acc>
                            <m:accPr>
                              <m:chr m:val="̅"/>
                              <m:ctrlPr>
                                <a:rPr lang="zh-CN" altLang="zh-CN" sz="2000" i="1">
                                  <a:latin typeface="Cambria Math" panose="02040503050406030204" pitchFamily="18" charset="0"/>
                                </a:rPr>
                              </m:ctrlPr>
                            </m:accPr>
                            <m:e>
                              <m:r>
                                <a:rPr lang="en-US" altLang="zh-CN" sz="2000" i="1">
                                  <a:latin typeface="Cambria Math"/>
                                </a:rPr>
                                <m:t>𝐸𝐵𝐼𝑇</m:t>
                              </m:r>
                            </m:e>
                          </m:acc>
                          <m:r>
                            <a:rPr lang="en-US" altLang="zh-CN" sz="2000" i="1">
                              <a:latin typeface="Cambria Math"/>
                            </a:rPr>
                            <m:t>−</m:t>
                          </m:r>
                          <m:sSub>
                            <m:sSubPr>
                              <m:ctrlPr>
                                <a:rPr lang="zh-CN" altLang="zh-CN" sz="2000" i="1">
                                  <a:latin typeface="Cambria Math" panose="02040503050406030204" pitchFamily="18" charset="0"/>
                                </a:rPr>
                              </m:ctrlPr>
                            </m:sSubPr>
                            <m:e>
                              <m:r>
                                <a:rPr lang="en-US" altLang="zh-CN" sz="2000" i="1">
                                  <a:latin typeface="Cambria Math"/>
                                </a:rPr>
                                <m:t>𝐼</m:t>
                              </m:r>
                            </m:e>
                            <m:sub>
                              <m:r>
                                <a:rPr lang="en-US" altLang="zh-CN" sz="2000" i="1">
                                  <a:latin typeface="Cambria Math"/>
                                </a:rPr>
                                <m:t>2</m:t>
                              </m:r>
                            </m:sub>
                          </m:sSub>
                          <m:r>
                            <a:rPr lang="en-US" altLang="zh-CN" sz="2000" i="1">
                              <a:latin typeface="Cambria Math"/>
                            </a:rPr>
                            <m:t>)(1−</m:t>
                          </m:r>
                          <m:r>
                            <a:rPr lang="en-US" altLang="zh-CN" sz="2000" i="1">
                              <a:latin typeface="Cambria Math"/>
                            </a:rPr>
                            <m:t>𝑇</m:t>
                          </m:r>
                          <m:r>
                            <a:rPr lang="en-US" altLang="zh-CN" sz="2000" i="1">
                              <a:latin typeface="Cambria Math"/>
                            </a:rPr>
                            <m:t>)−</m:t>
                          </m:r>
                          <m:sSub>
                            <m:sSubPr>
                              <m:ctrlPr>
                                <a:rPr lang="zh-CN" altLang="zh-CN" sz="2000" i="1">
                                  <a:latin typeface="Cambria Math" panose="02040503050406030204" pitchFamily="18" charset="0"/>
                                </a:rPr>
                              </m:ctrlPr>
                            </m:sSubPr>
                            <m:e>
                              <m:r>
                                <a:rPr lang="en-US" altLang="zh-CN" sz="2000" i="1">
                                  <a:latin typeface="Cambria Math"/>
                                </a:rPr>
                                <m:t>𝐷</m:t>
                              </m:r>
                            </m:e>
                            <m:sub>
                              <m:r>
                                <a:rPr lang="en-US" altLang="zh-CN" sz="2000" i="1">
                                  <a:latin typeface="Cambria Math"/>
                                </a:rPr>
                                <m:t>𝑃</m:t>
                              </m:r>
                              <m:r>
                                <a:rPr lang="en-US" altLang="zh-CN" sz="2000" i="1">
                                  <a:latin typeface="Cambria Math"/>
                                </a:rPr>
                                <m:t>2</m:t>
                              </m:r>
                            </m:sub>
                          </m:sSub>
                        </m:num>
                        <m:den>
                          <m:sSub>
                            <m:sSubPr>
                              <m:ctrlPr>
                                <a:rPr lang="zh-CN" altLang="zh-CN" sz="2000" i="1">
                                  <a:latin typeface="Cambria Math" panose="02040503050406030204" pitchFamily="18" charset="0"/>
                                </a:rPr>
                              </m:ctrlPr>
                            </m:sSubPr>
                            <m:e>
                              <m:r>
                                <a:rPr lang="en-US" altLang="zh-CN" sz="2000" i="1">
                                  <a:latin typeface="Cambria Math"/>
                                </a:rPr>
                                <m:t>𝑁</m:t>
                              </m:r>
                            </m:e>
                            <m:sub>
                              <m:r>
                                <a:rPr lang="en-US" altLang="zh-CN" sz="2000" i="1">
                                  <a:latin typeface="Cambria Math"/>
                                </a:rPr>
                                <m:t>2</m:t>
                              </m:r>
                            </m:sub>
                          </m:sSub>
                        </m:den>
                      </m:f>
                    </m:oMath>
                  </m:oMathPara>
                </a14:m>
                <a:endParaRPr lang="en-US" altLang="zh-CN" sz="2000" dirty="0"/>
              </a:p>
              <a:p>
                <a:pPr algn="just">
                  <a:lnSpc>
                    <a:spcPct val="100000"/>
                  </a:lnSpc>
                </a:pPr>
                <a:r>
                  <a:rPr lang="zh-CN" altLang="zh-CN" sz="2000" dirty="0"/>
                  <a:t>式中， </a:t>
                </a:r>
                <a14:m>
                  <m:oMath xmlns:m="http://schemas.openxmlformats.org/officeDocument/2006/math">
                    <m:acc>
                      <m:accPr>
                        <m:chr m:val="̅"/>
                        <m:ctrlPr>
                          <a:rPr lang="zh-CN" altLang="zh-CN" sz="2000" i="1">
                            <a:latin typeface="Cambria Math" panose="02040503050406030204" pitchFamily="18" charset="0"/>
                          </a:rPr>
                        </m:ctrlPr>
                      </m:accPr>
                      <m:e>
                        <m:r>
                          <a:rPr lang="en-US" altLang="zh-CN" sz="2000" i="1">
                            <a:latin typeface="Cambria Math"/>
                          </a:rPr>
                          <m:t>𝐸𝐵𝐼𝑇</m:t>
                        </m:r>
                      </m:e>
                    </m:acc>
                  </m:oMath>
                </a14:m>
                <a:r>
                  <a:rPr lang="zh-CN" altLang="zh-CN" sz="2000" dirty="0"/>
                  <a:t>表示息税前利润平衡点，即</a:t>
                </a:r>
                <a:r>
                  <a:rPr lang="zh-CN" altLang="zh-CN" sz="2000" dirty="0">
                    <a:solidFill>
                      <a:srgbClr val="0070C0"/>
                    </a:solidFill>
                  </a:rPr>
                  <a:t>每股收益无差别点</a:t>
                </a:r>
                <a:r>
                  <a:rPr lang="en-US" altLang="zh-CN" sz="2000" dirty="0"/>
                  <a:t>; </a:t>
                </a:r>
                <a14:m>
                  <m:oMath xmlns:m="http://schemas.openxmlformats.org/officeDocument/2006/math">
                    <m:sSub>
                      <m:sSubPr>
                        <m:ctrlPr>
                          <a:rPr lang="zh-CN" altLang="zh-CN" sz="2000" i="1">
                            <a:latin typeface="Cambria Math" panose="02040503050406030204" pitchFamily="18" charset="0"/>
                          </a:rPr>
                        </m:ctrlPr>
                      </m:sSubPr>
                      <m:e>
                        <m:r>
                          <a:rPr lang="en-US" altLang="zh-CN" sz="2000" i="1">
                            <a:latin typeface="Cambria Math"/>
                          </a:rPr>
                          <m:t>𝐼</m:t>
                        </m:r>
                      </m:e>
                      <m:sub>
                        <m:r>
                          <a:rPr lang="en-US" altLang="zh-CN" sz="2000" i="1">
                            <a:latin typeface="Cambria Math"/>
                          </a:rPr>
                          <m:t>1</m:t>
                        </m:r>
                      </m:sub>
                    </m:sSub>
                  </m:oMath>
                </a14:m>
                <a:r>
                  <a:rPr lang="zh-CN" altLang="zh-CN" sz="2000" dirty="0"/>
                  <a:t>、</a:t>
                </a:r>
                <a14:m>
                  <m:oMath xmlns:m="http://schemas.openxmlformats.org/officeDocument/2006/math">
                    <m:sSub>
                      <m:sSubPr>
                        <m:ctrlPr>
                          <a:rPr lang="zh-CN" altLang="zh-CN" sz="2000" i="1">
                            <a:latin typeface="Cambria Math" panose="02040503050406030204" pitchFamily="18" charset="0"/>
                          </a:rPr>
                        </m:ctrlPr>
                      </m:sSubPr>
                      <m:e>
                        <m:r>
                          <a:rPr lang="en-US" altLang="zh-CN" sz="2000" i="1">
                            <a:latin typeface="Cambria Math"/>
                          </a:rPr>
                          <m:t>𝐼</m:t>
                        </m:r>
                      </m:e>
                      <m:sub>
                        <m:r>
                          <a:rPr lang="en-US" altLang="zh-CN" sz="2000" i="1">
                            <a:latin typeface="Cambria Math"/>
                          </a:rPr>
                          <m:t>2</m:t>
                        </m:r>
                      </m:sub>
                    </m:sSub>
                  </m:oMath>
                </a14:m>
                <a:r>
                  <a:rPr lang="zh-CN" altLang="zh-CN" sz="2000" dirty="0"/>
                  <a:t>表示两种筹资方式下的</a:t>
                </a:r>
                <a:r>
                  <a:rPr lang="zh-CN" altLang="zh-CN" sz="2000" dirty="0">
                    <a:solidFill>
                      <a:srgbClr val="0070C0"/>
                    </a:solidFill>
                  </a:rPr>
                  <a:t>债务利息</a:t>
                </a:r>
                <a:r>
                  <a:rPr lang="en-US" altLang="zh-CN" sz="2000" dirty="0"/>
                  <a:t>; </a:t>
                </a:r>
                <a14:m>
                  <m:oMath xmlns:m="http://schemas.openxmlformats.org/officeDocument/2006/math">
                    <m:sSub>
                      <m:sSubPr>
                        <m:ctrlPr>
                          <a:rPr lang="zh-CN" altLang="zh-CN" sz="2000" i="1">
                            <a:latin typeface="Cambria Math" panose="02040503050406030204" pitchFamily="18" charset="0"/>
                          </a:rPr>
                        </m:ctrlPr>
                      </m:sSubPr>
                      <m:e>
                        <m:r>
                          <a:rPr lang="en-US" altLang="zh-CN" sz="2000" i="1">
                            <a:latin typeface="Cambria Math"/>
                          </a:rPr>
                          <m:t>𝐷</m:t>
                        </m:r>
                      </m:e>
                      <m:sub>
                        <m:r>
                          <a:rPr lang="en-US" altLang="zh-CN" sz="2000" i="1">
                            <a:latin typeface="Cambria Math"/>
                          </a:rPr>
                          <m:t>𝑃</m:t>
                        </m:r>
                        <m:r>
                          <a:rPr lang="en-US" altLang="zh-CN" sz="2000" i="1">
                            <a:latin typeface="Cambria Math"/>
                          </a:rPr>
                          <m:t>1</m:t>
                        </m:r>
                      </m:sub>
                    </m:sSub>
                  </m:oMath>
                </a14:m>
                <a:r>
                  <a:rPr lang="zh-CN" altLang="zh-CN" sz="2000" dirty="0"/>
                  <a:t>、</a:t>
                </a:r>
                <a14:m>
                  <m:oMath xmlns:m="http://schemas.openxmlformats.org/officeDocument/2006/math">
                    <m:sSub>
                      <m:sSubPr>
                        <m:ctrlPr>
                          <a:rPr lang="zh-CN" altLang="zh-CN" sz="2000" i="1">
                            <a:latin typeface="Cambria Math" panose="02040503050406030204" pitchFamily="18" charset="0"/>
                          </a:rPr>
                        </m:ctrlPr>
                      </m:sSubPr>
                      <m:e>
                        <m:r>
                          <a:rPr lang="en-US" altLang="zh-CN" sz="2000" i="1">
                            <a:latin typeface="Cambria Math"/>
                          </a:rPr>
                          <m:t>𝐷</m:t>
                        </m:r>
                      </m:e>
                      <m:sub>
                        <m:r>
                          <a:rPr lang="en-US" altLang="zh-CN" sz="2000" i="1">
                            <a:latin typeface="Cambria Math"/>
                          </a:rPr>
                          <m:t>𝑃</m:t>
                        </m:r>
                        <m:r>
                          <a:rPr lang="en-US" altLang="zh-CN" sz="2000" i="1">
                            <a:latin typeface="Cambria Math"/>
                          </a:rPr>
                          <m:t>2</m:t>
                        </m:r>
                      </m:sub>
                    </m:sSub>
                  </m:oMath>
                </a14:m>
                <a:r>
                  <a:rPr lang="zh-CN" altLang="zh-CN" sz="2000" dirty="0"/>
                  <a:t>表示两种筹资方式下的</a:t>
                </a:r>
                <a:r>
                  <a:rPr lang="zh-CN" altLang="zh-CN" sz="2000" dirty="0">
                    <a:solidFill>
                      <a:srgbClr val="0070C0"/>
                    </a:solidFill>
                  </a:rPr>
                  <a:t>优先股股利</a:t>
                </a:r>
                <a:r>
                  <a:rPr lang="en-US" altLang="zh-CN" sz="2000" dirty="0"/>
                  <a:t>;</a:t>
                </a:r>
                <a14:m>
                  <m:oMath xmlns:m="http://schemas.openxmlformats.org/officeDocument/2006/math">
                    <m:r>
                      <a:rPr lang="en-US" altLang="zh-CN" sz="2000" i="1">
                        <a:latin typeface="Cambria Math"/>
                      </a:rPr>
                      <m:t> </m:t>
                    </m:r>
                    <m:sSub>
                      <m:sSubPr>
                        <m:ctrlPr>
                          <a:rPr lang="zh-CN" altLang="zh-CN" sz="2000" i="1">
                            <a:latin typeface="Cambria Math" panose="02040503050406030204" pitchFamily="18" charset="0"/>
                          </a:rPr>
                        </m:ctrlPr>
                      </m:sSubPr>
                      <m:e>
                        <m:r>
                          <a:rPr lang="en-US" altLang="zh-CN" sz="2000" i="1">
                            <a:latin typeface="Cambria Math"/>
                          </a:rPr>
                          <m:t>𝑁</m:t>
                        </m:r>
                      </m:e>
                      <m:sub>
                        <m:r>
                          <a:rPr lang="en-US" altLang="zh-CN" sz="2000" i="1">
                            <a:latin typeface="Cambria Math"/>
                          </a:rPr>
                          <m:t>1</m:t>
                        </m:r>
                      </m:sub>
                    </m:sSub>
                  </m:oMath>
                </a14:m>
                <a:r>
                  <a:rPr lang="zh-CN" altLang="zh-CN" sz="2000" dirty="0"/>
                  <a:t>、</a:t>
                </a:r>
                <a14:m>
                  <m:oMath xmlns:m="http://schemas.openxmlformats.org/officeDocument/2006/math">
                    <m:sSub>
                      <m:sSubPr>
                        <m:ctrlPr>
                          <a:rPr lang="zh-CN" altLang="zh-CN" sz="2000" i="1">
                            <a:latin typeface="Cambria Math" panose="02040503050406030204" pitchFamily="18" charset="0"/>
                          </a:rPr>
                        </m:ctrlPr>
                      </m:sSubPr>
                      <m:e>
                        <m:r>
                          <a:rPr lang="en-US" altLang="zh-CN" sz="2000" i="1">
                            <a:latin typeface="Cambria Math"/>
                          </a:rPr>
                          <m:t>𝑁</m:t>
                        </m:r>
                      </m:e>
                      <m:sub>
                        <m:r>
                          <a:rPr lang="en-US" altLang="zh-CN" sz="2000" i="1">
                            <a:latin typeface="Cambria Math"/>
                          </a:rPr>
                          <m:t>2</m:t>
                        </m:r>
                      </m:sub>
                    </m:sSub>
                  </m:oMath>
                </a14:m>
                <a:r>
                  <a:rPr lang="zh-CN" altLang="zh-CN" sz="2000" dirty="0"/>
                  <a:t>表示</a:t>
                </a:r>
                <a:r>
                  <a:rPr lang="zh-CN" altLang="zh-CN" sz="2000" b="0" dirty="0"/>
                  <a:t>两种筹资方式下</a:t>
                </a:r>
                <a:r>
                  <a:rPr lang="zh-CN" altLang="zh-CN" sz="2000" dirty="0">
                    <a:solidFill>
                      <a:srgbClr val="0070C0"/>
                    </a:solidFill>
                  </a:rPr>
                  <a:t>普通股股</a:t>
                </a:r>
                <a:r>
                  <a:rPr lang="zh-CN" altLang="zh-CN" sz="2000" b="0" dirty="0"/>
                  <a:t>数</a:t>
                </a:r>
                <a:r>
                  <a:rPr lang="en-US" altLang="zh-CN" sz="2000" b="0" dirty="0"/>
                  <a:t>;T</a:t>
                </a:r>
                <a:r>
                  <a:rPr lang="zh-CN" altLang="zh-CN" sz="2000" b="0" dirty="0"/>
                  <a:t>表示所得税</a:t>
                </a:r>
                <a:r>
                  <a:rPr lang="zh-CN" altLang="zh-CN" sz="2000" dirty="0">
                    <a:solidFill>
                      <a:srgbClr val="0070C0"/>
                    </a:solidFill>
                  </a:rPr>
                  <a:t>税率</a:t>
                </a:r>
                <a:r>
                  <a:rPr lang="zh-CN" altLang="zh-CN" sz="2000" b="0" dirty="0"/>
                  <a:t>。</a:t>
                </a:r>
              </a:p>
              <a:p>
                <a:pPr algn="just" eaLnBrk="1" hangingPunct="1">
                  <a:lnSpc>
                    <a:spcPct val="100000"/>
                  </a:lnSpc>
                  <a:spcBef>
                    <a:spcPts val="100"/>
                  </a:spcBef>
                  <a:spcAft>
                    <a:spcPts val="100"/>
                  </a:spcAft>
                </a:pPr>
                <a:endParaRPr lang="zh-CN" altLang="en-US" sz="2000" b="0" dirty="0"/>
              </a:p>
            </p:txBody>
          </p:sp>
        </mc:Choice>
        <mc:Fallback xmlns="">
          <p:sp>
            <p:nvSpPr>
              <p:cNvPr id="31747" name="Rectangle 3"/>
              <p:cNvSpPr>
                <a:spLocks noGrp="1" noRot="1" noChangeAspect="1" noMove="1" noResize="1" noEditPoints="1" noAdjustHandles="1" noChangeArrowheads="1" noChangeShapeType="1" noTextEdit="1"/>
              </p:cNvSpPr>
              <p:nvPr>
                <p:ph type="body" idx="1"/>
              </p:nvPr>
            </p:nvSpPr>
            <p:spPr>
              <a:xfrm>
                <a:off x="174626" y="1390588"/>
                <a:ext cx="8645326" cy="3723878"/>
              </a:xfrm>
              <a:blipFill rotWithShape="1">
                <a:blip r:embed="rId2"/>
                <a:stretch>
                  <a:fillRect l="-776" t="-818" r="-705"/>
                </a:stretch>
              </a:blipFill>
            </p:spPr>
            <p:txBody>
              <a:bodyPr/>
              <a:lstStyle/>
              <a:p>
                <a:r>
                  <a:rPr lang="zh-CN" altLang="en-US">
                    <a:noFill/>
                  </a:rPr>
                  <a:t> </a:t>
                </a:r>
              </a:p>
            </p:txBody>
          </p:sp>
        </mc:Fallback>
      </mc:AlternateContent>
      <p:sp>
        <p:nvSpPr>
          <p:cNvPr id="5" name="Rectangle 3"/>
          <p:cNvSpPr txBox="1">
            <a:spLocks noChangeArrowheads="1"/>
          </p:cNvSpPr>
          <p:nvPr/>
        </p:nvSpPr>
        <p:spPr bwMode="gray">
          <a:xfrm>
            <a:off x="174626" y="803538"/>
            <a:ext cx="7878762" cy="432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l" rtl="0" eaLnBrk="0" fontAlgn="base" hangingPunct="0">
              <a:lnSpc>
                <a:spcPct val="130000"/>
              </a:lnSpc>
              <a:spcBef>
                <a:spcPct val="10000"/>
              </a:spcBef>
              <a:spcAft>
                <a:spcPct val="10000"/>
              </a:spcAft>
              <a:buClr>
                <a:schemeClr val="tx2"/>
              </a:buClr>
              <a:buFont typeface="Wingdings" pitchFamily="2" charset="2"/>
              <a:defRPr sz="2800" b="1">
                <a:solidFill>
                  <a:schemeClr val="tx1"/>
                </a:solidFill>
                <a:latin typeface="+mn-lt"/>
                <a:ea typeface="+mn-ea"/>
                <a:cs typeface="+mn-cs"/>
              </a:defRPr>
            </a:lvl1pPr>
            <a:lvl2pPr marL="828675" indent="-285750" algn="l" rtl="0" eaLnBrk="0" fontAlgn="base" hangingPunct="0">
              <a:spcBef>
                <a:spcPct val="20000"/>
              </a:spcBef>
              <a:spcAft>
                <a:spcPct val="0"/>
              </a:spcAft>
              <a:buClr>
                <a:schemeClr val="accent1"/>
              </a:buClr>
              <a:buFont typeface="Wingdings" pitchFamily="2" charset="2"/>
              <a:buChar char="§"/>
              <a:defRPr sz="2200">
                <a:solidFill>
                  <a:schemeClr val="tx1"/>
                </a:solidFill>
                <a:latin typeface="Arial" pitchFamily="34" charset="0"/>
                <a:ea typeface="+mn-ea"/>
              </a:defRPr>
            </a:lvl2pPr>
            <a:lvl3pPr marL="1236663" indent="-228600" algn="l" rtl="0" eaLnBrk="0" fontAlgn="base" hangingPunct="0">
              <a:spcBef>
                <a:spcPct val="20000"/>
              </a:spcBef>
              <a:spcAft>
                <a:spcPct val="0"/>
              </a:spcAft>
              <a:buClr>
                <a:schemeClr val="accent2"/>
              </a:buClr>
              <a:buChar char="•"/>
              <a:defRPr>
                <a:solidFill>
                  <a:schemeClr val="tx1"/>
                </a:solidFill>
                <a:latin typeface="Arial" pitchFamily="34" charset="0"/>
                <a:ea typeface="+mn-ea"/>
              </a:defRPr>
            </a:lvl3pPr>
            <a:lvl4pPr marL="1644650" indent="-228600" algn="l" rtl="0" eaLnBrk="0" fontAlgn="base" hangingPunct="0">
              <a:spcBef>
                <a:spcPct val="20000"/>
              </a:spcBef>
              <a:spcAft>
                <a:spcPct val="0"/>
              </a:spcAft>
              <a:buChar char="–"/>
              <a:defRPr sz="1600">
                <a:solidFill>
                  <a:schemeClr val="tx1"/>
                </a:solidFill>
                <a:latin typeface="Arial" pitchFamily="34" charset="0"/>
                <a:ea typeface="+mn-ea"/>
              </a:defRPr>
            </a:lvl4pPr>
            <a:lvl5pPr marL="2057400" indent="-228600" algn="l" rtl="0" eaLnBrk="0" fontAlgn="base" hangingPunct="0">
              <a:spcBef>
                <a:spcPct val="20000"/>
              </a:spcBef>
              <a:spcAft>
                <a:spcPct val="0"/>
              </a:spcAft>
              <a:buChar char="»"/>
              <a:defRPr sz="2000">
                <a:solidFill>
                  <a:schemeClr val="tx1"/>
                </a:solidFill>
                <a:latin typeface="Arial" pitchFamily="34" charset="0"/>
                <a:ea typeface="+mn-ea"/>
              </a:defRPr>
            </a:lvl5pPr>
            <a:lvl6pPr marL="2514600" indent="-228600" algn="l" rtl="0" fontAlgn="base">
              <a:spcBef>
                <a:spcPct val="20000"/>
              </a:spcBef>
              <a:spcAft>
                <a:spcPct val="0"/>
              </a:spcAft>
              <a:buChar char="»"/>
              <a:defRPr sz="2000">
                <a:solidFill>
                  <a:schemeClr val="tx1"/>
                </a:solidFill>
                <a:latin typeface="Arial" pitchFamily="34" charset="0"/>
                <a:ea typeface="+mn-ea"/>
              </a:defRPr>
            </a:lvl6pPr>
            <a:lvl7pPr marL="2971800" indent="-228600" algn="l" rtl="0" fontAlgn="base">
              <a:spcBef>
                <a:spcPct val="20000"/>
              </a:spcBef>
              <a:spcAft>
                <a:spcPct val="0"/>
              </a:spcAft>
              <a:buChar char="»"/>
              <a:defRPr sz="2000">
                <a:solidFill>
                  <a:schemeClr val="tx1"/>
                </a:solidFill>
                <a:latin typeface="Arial" pitchFamily="34" charset="0"/>
                <a:ea typeface="+mn-ea"/>
              </a:defRPr>
            </a:lvl7pPr>
            <a:lvl8pPr marL="3429000" indent="-228600" algn="l" rtl="0" fontAlgn="base">
              <a:spcBef>
                <a:spcPct val="20000"/>
              </a:spcBef>
              <a:spcAft>
                <a:spcPct val="0"/>
              </a:spcAft>
              <a:buChar char="»"/>
              <a:defRPr sz="2000">
                <a:solidFill>
                  <a:schemeClr val="tx1"/>
                </a:solidFill>
                <a:latin typeface="Arial" pitchFamily="34" charset="0"/>
                <a:ea typeface="+mn-ea"/>
              </a:defRPr>
            </a:lvl8pPr>
            <a:lvl9pPr marL="3886200" indent="-228600" algn="l" rtl="0" fontAlgn="base">
              <a:spcBef>
                <a:spcPct val="20000"/>
              </a:spcBef>
              <a:spcAft>
                <a:spcPct val="0"/>
              </a:spcAft>
              <a:buChar char="»"/>
              <a:defRPr sz="2000">
                <a:solidFill>
                  <a:schemeClr val="tx1"/>
                </a:solidFill>
                <a:latin typeface="Arial" pitchFamily="34" charset="0"/>
                <a:ea typeface="+mn-ea"/>
              </a:defRPr>
            </a:lvl9pPr>
          </a:lstStyle>
          <a:p>
            <a:pPr eaLnBrk="1" hangingPunct="1">
              <a:spcBef>
                <a:spcPct val="0"/>
              </a:spcBef>
              <a:spcAft>
                <a:spcPct val="0"/>
              </a:spcAft>
              <a:buClr>
                <a:srgbClr val="003399"/>
              </a:buClr>
            </a:pPr>
            <a:r>
              <a:rPr lang="zh-CN" altLang="en-US" dirty="0">
                <a:solidFill>
                  <a:srgbClr val="0000FF"/>
                </a:solidFill>
                <a:latin typeface="华文行楷"/>
                <a:ea typeface="华文行楷"/>
              </a:rPr>
              <a:t>（二）每股收益无差别点分析法</a:t>
            </a:r>
          </a:p>
        </p:txBody>
      </p:sp>
      <p:sp>
        <p:nvSpPr>
          <p:cNvPr id="6" name="Rectangle 2"/>
          <p:cNvSpPr>
            <a:spLocks noGrp="1" noChangeArrowheads="1"/>
          </p:cNvSpPr>
          <p:nvPr>
            <p:ph type="title"/>
          </p:nvPr>
        </p:nvSpPr>
        <p:spPr>
          <a:xfrm>
            <a:off x="1908175" y="195263"/>
            <a:ext cx="6408738" cy="572691"/>
          </a:xfrm>
        </p:spPr>
        <p:txBody>
          <a:bodyPr/>
          <a:lstStyle/>
          <a:p>
            <a:pPr eaLnBrk="1" hangingPunct="1"/>
            <a:r>
              <a:rPr lang="zh-CN" altLang="en-US" sz="3200" dirty="0"/>
              <a:t>三</a:t>
            </a:r>
            <a:r>
              <a:rPr lang="zh-CN" altLang="en-US" sz="3200" dirty="0" smtClean="0"/>
              <a:t>、最佳资本</a:t>
            </a:r>
            <a:r>
              <a:rPr lang="zh-CN" altLang="en-US" sz="3200" dirty="0"/>
              <a:t>结构决策方法</a:t>
            </a:r>
          </a:p>
        </p:txBody>
      </p:sp>
    </p:spTree>
    <p:extLst>
      <p:ext uri="{BB962C8B-B14F-4D97-AF65-F5344CB8AC3E}">
        <p14:creationId xmlns:p14="http://schemas.microsoft.com/office/powerpoint/2010/main" val="29282716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wipe(left)">
                                      <p:cBhvr>
                                        <p:cTn id="7" dur="10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7" name="Rectangle 3"/>
          <p:cNvSpPr>
            <a:spLocks noGrp="1" noChangeArrowheads="1"/>
          </p:cNvSpPr>
          <p:nvPr>
            <p:ph type="body" idx="1"/>
          </p:nvPr>
        </p:nvSpPr>
        <p:spPr>
          <a:xfrm>
            <a:off x="179512" y="987574"/>
            <a:ext cx="8645326" cy="3723878"/>
          </a:xfrm>
        </p:spPr>
        <p:txBody>
          <a:bodyPr/>
          <a:lstStyle/>
          <a:p>
            <a:pPr algn="just" eaLnBrk="1" hangingPunct="1">
              <a:lnSpc>
                <a:spcPct val="100000"/>
              </a:lnSpc>
              <a:spcBef>
                <a:spcPts val="100"/>
              </a:spcBef>
              <a:spcAft>
                <a:spcPts val="100"/>
              </a:spcAft>
            </a:pPr>
            <a:r>
              <a:rPr lang="zh-CN" altLang="en-US" sz="2000" dirty="0" smtClean="0">
                <a:solidFill>
                  <a:srgbClr val="FF0000"/>
                </a:solidFill>
              </a:rPr>
              <a:t>例题</a:t>
            </a:r>
            <a:r>
              <a:rPr lang="en-US" altLang="zh-CN" sz="2000" dirty="0">
                <a:solidFill>
                  <a:srgbClr val="FF0000"/>
                </a:solidFill>
              </a:rPr>
              <a:t>5-18</a:t>
            </a:r>
            <a:r>
              <a:rPr lang="zh-CN" altLang="en-US" sz="2000" dirty="0">
                <a:solidFill>
                  <a:srgbClr val="FF0000"/>
                </a:solidFill>
              </a:rPr>
              <a:t>：</a:t>
            </a:r>
            <a:r>
              <a:rPr lang="zh-CN" altLang="en-US" sz="2000" b="0" dirty="0"/>
              <a:t>蓝星公司原有资本</a:t>
            </a:r>
            <a:r>
              <a:rPr lang="en-US" altLang="zh-CN" sz="2000" b="0" dirty="0"/>
              <a:t>1000</a:t>
            </a:r>
            <a:r>
              <a:rPr lang="zh-CN" altLang="en-US" sz="2000" b="0" dirty="0"/>
              <a:t>万元，其资本结构：长期债务资本</a:t>
            </a:r>
            <a:r>
              <a:rPr lang="en-US" altLang="zh-CN" sz="2000" b="0" dirty="0"/>
              <a:t>400</a:t>
            </a:r>
            <a:r>
              <a:rPr lang="zh-CN" altLang="en-US" sz="2000" b="0" dirty="0"/>
              <a:t>万元（每年负担利息</a:t>
            </a:r>
            <a:r>
              <a:rPr lang="en-US" altLang="zh-CN" sz="2000" b="0" dirty="0"/>
              <a:t>30</a:t>
            </a:r>
            <a:r>
              <a:rPr lang="zh-CN" altLang="en-US" sz="2000" b="0" dirty="0"/>
              <a:t>万元），普通股权益资本</a:t>
            </a:r>
            <a:r>
              <a:rPr lang="en-US" altLang="zh-CN" sz="2000" b="0" dirty="0"/>
              <a:t>600</a:t>
            </a:r>
            <a:r>
              <a:rPr lang="zh-CN" altLang="en-US" sz="2000" b="0" dirty="0"/>
              <a:t>万元（发行普通股</a:t>
            </a:r>
            <a:r>
              <a:rPr lang="en-US" altLang="zh-CN" sz="2000" b="0" dirty="0"/>
              <a:t>12</a:t>
            </a:r>
            <a:r>
              <a:rPr lang="zh-CN" altLang="en-US" sz="2000" b="0" dirty="0"/>
              <a:t>万股，每股面值</a:t>
            </a:r>
            <a:r>
              <a:rPr lang="en-US" altLang="zh-CN" sz="2000" b="0" dirty="0"/>
              <a:t>50</a:t>
            </a:r>
            <a:r>
              <a:rPr lang="zh-CN" altLang="en-US" sz="2000" b="0" dirty="0"/>
              <a:t>元），企业所得税税率为</a:t>
            </a:r>
            <a:r>
              <a:rPr lang="en-US" altLang="zh-CN" sz="2000" b="0" dirty="0"/>
              <a:t>25%</a:t>
            </a:r>
            <a:r>
              <a:rPr lang="zh-CN" altLang="en-US" sz="2000" b="0" dirty="0"/>
              <a:t>。由于扩大业务，需追加筹资</a:t>
            </a:r>
            <a:r>
              <a:rPr lang="en-US" altLang="zh-CN" sz="2000" b="0" dirty="0"/>
              <a:t>300</a:t>
            </a:r>
            <a:r>
              <a:rPr lang="zh-CN" altLang="en-US" sz="2000" b="0" dirty="0"/>
              <a:t>万元，现有两种筹资方案可供选择：方案</a:t>
            </a:r>
            <a:r>
              <a:rPr lang="en-US" altLang="zh-CN" sz="2000" b="0" dirty="0"/>
              <a:t>1</a:t>
            </a:r>
            <a:r>
              <a:rPr lang="zh-CN" altLang="en-US" sz="2000" b="0" dirty="0"/>
              <a:t>是全部发行普通股，增发</a:t>
            </a:r>
            <a:r>
              <a:rPr lang="en-US" altLang="zh-CN" sz="2000" b="0" dirty="0"/>
              <a:t>6</a:t>
            </a:r>
            <a:r>
              <a:rPr lang="zh-CN" altLang="en-US" sz="2000" b="0" dirty="0"/>
              <a:t>万股，每股面值</a:t>
            </a:r>
            <a:r>
              <a:rPr lang="en-US" altLang="zh-CN" sz="2000" b="0" dirty="0"/>
              <a:t>50</a:t>
            </a:r>
            <a:r>
              <a:rPr lang="zh-CN" altLang="en-US" sz="2000" b="0" dirty="0"/>
              <a:t>元；方案</a:t>
            </a:r>
            <a:r>
              <a:rPr lang="en-US" altLang="zh-CN" sz="2000" b="0" dirty="0"/>
              <a:t>2</a:t>
            </a:r>
            <a:r>
              <a:rPr lang="zh-CN" altLang="en-US" sz="2000" b="0" dirty="0"/>
              <a:t>是全部按面值发行债券，债券利率为</a:t>
            </a:r>
            <a:r>
              <a:rPr lang="en-US" altLang="zh-CN" sz="2000" b="0" dirty="0"/>
              <a:t>10%</a:t>
            </a:r>
            <a:r>
              <a:rPr lang="zh-CN" altLang="en-US" sz="2000" b="0" dirty="0"/>
              <a:t>。扩大规模后，该公司预计息税前利润可以达到</a:t>
            </a:r>
            <a:r>
              <a:rPr lang="en-US" altLang="zh-CN" sz="2000" b="0" dirty="0"/>
              <a:t>300</a:t>
            </a:r>
            <a:r>
              <a:rPr lang="zh-CN" altLang="en-US" sz="2000" b="0" dirty="0"/>
              <a:t>万元。计算每股收益无差别点及此时的每股收益，并简要说明企业应该如何选择筹资方案。</a:t>
            </a:r>
          </a:p>
        </p:txBody>
      </p:sp>
      <p:sp>
        <p:nvSpPr>
          <p:cNvPr id="6" name="Rectangle 2"/>
          <p:cNvSpPr>
            <a:spLocks noGrp="1" noChangeArrowheads="1"/>
          </p:cNvSpPr>
          <p:nvPr>
            <p:ph type="title"/>
          </p:nvPr>
        </p:nvSpPr>
        <p:spPr>
          <a:xfrm>
            <a:off x="1908175" y="195263"/>
            <a:ext cx="6408738" cy="572691"/>
          </a:xfrm>
        </p:spPr>
        <p:txBody>
          <a:bodyPr/>
          <a:lstStyle/>
          <a:p>
            <a:pPr eaLnBrk="1" hangingPunct="1"/>
            <a:r>
              <a:rPr lang="zh-CN" altLang="en-US" sz="3200" dirty="0"/>
              <a:t>三</a:t>
            </a:r>
            <a:r>
              <a:rPr lang="zh-CN" altLang="en-US" sz="3200" dirty="0" smtClean="0"/>
              <a:t>、最佳资本</a:t>
            </a:r>
            <a:r>
              <a:rPr lang="zh-CN" altLang="en-US" sz="3200" dirty="0"/>
              <a:t>结构决策方法</a:t>
            </a:r>
          </a:p>
        </p:txBody>
      </p:sp>
    </p:spTree>
    <p:extLst>
      <p:ext uri="{BB962C8B-B14F-4D97-AF65-F5344CB8AC3E}">
        <p14:creationId xmlns:p14="http://schemas.microsoft.com/office/powerpoint/2010/main" val="913037844"/>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1747" name="Rectangle 3"/>
              <p:cNvSpPr>
                <a:spLocks noGrp="1" noChangeArrowheads="1"/>
              </p:cNvSpPr>
              <p:nvPr>
                <p:ph type="body" idx="1"/>
              </p:nvPr>
            </p:nvSpPr>
            <p:spPr>
              <a:xfrm>
                <a:off x="179512" y="987574"/>
                <a:ext cx="8645326" cy="3672408"/>
              </a:xfrm>
            </p:spPr>
            <p:txBody>
              <a:bodyPr/>
              <a:lstStyle/>
              <a:p>
                <a:r>
                  <a:rPr lang="zh-CN" altLang="zh-CN" sz="2000" dirty="0" smtClean="0"/>
                  <a:t>根据</a:t>
                </a:r>
                <a:r>
                  <a:rPr lang="zh-CN" altLang="zh-CN" sz="2000" dirty="0"/>
                  <a:t>上述所给数据，代入每股收益无差别点计算公式可得如下： </a:t>
                </a:r>
              </a:p>
              <a:p>
                <a14:m>
                  <m:oMath xmlns:m="http://schemas.openxmlformats.org/officeDocument/2006/math">
                    <m:f>
                      <m:fPr>
                        <m:ctrlPr>
                          <a:rPr lang="zh-CN" altLang="zh-CN" sz="2400" i="1">
                            <a:latin typeface="Cambria Math" panose="02040503050406030204" pitchFamily="18" charset="0"/>
                          </a:rPr>
                        </m:ctrlPr>
                      </m:fPr>
                      <m:num>
                        <m:d>
                          <m:dPr>
                            <m:begChr m:val="（"/>
                            <m:endChr m:val="）"/>
                            <m:ctrlPr>
                              <a:rPr lang="zh-CN" altLang="zh-CN" sz="2400" i="1">
                                <a:latin typeface="Cambria Math" panose="02040503050406030204" pitchFamily="18" charset="0"/>
                              </a:rPr>
                            </m:ctrlPr>
                          </m:dPr>
                          <m:e>
                            <m:r>
                              <m:rPr>
                                <m:sty m:val="p"/>
                              </m:rPr>
                              <a:rPr lang="en-US" altLang="zh-CN" sz="2400">
                                <a:latin typeface="Cambria Math" panose="02040503050406030204" pitchFamily="18" charset="0"/>
                              </a:rPr>
                              <m:t>EBIT</m:t>
                            </m:r>
                            <m:r>
                              <a:rPr lang="en-US" altLang="zh-CN" sz="2400" i="1">
                                <a:latin typeface="Cambria Math" panose="02040503050406030204" pitchFamily="18" charset="0"/>
                              </a:rPr>
                              <m:t>−30</m:t>
                            </m:r>
                          </m:e>
                        </m:d>
                        <m:d>
                          <m:dPr>
                            <m:ctrlPr>
                              <a:rPr lang="zh-CN" altLang="zh-CN" sz="2400" i="1">
                                <a:latin typeface="Cambria Math" panose="02040503050406030204" pitchFamily="18" charset="0"/>
                              </a:rPr>
                            </m:ctrlPr>
                          </m:dPr>
                          <m:e>
                            <m:r>
                              <a:rPr lang="en-US" altLang="zh-CN" sz="2400">
                                <a:latin typeface="Cambria Math" panose="02040503050406030204" pitchFamily="18" charset="0"/>
                              </a:rPr>
                              <m:t>1</m:t>
                            </m:r>
                            <m:r>
                              <a:rPr lang="en-US" altLang="zh-CN" sz="2400" i="1">
                                <a:latin typeface="Cambria Math" panose="02040503050406030204" pitchFamily="18" charset="0"/>
                              </a:rPr>
                              <m:t>−</m:t>
                            </m:r>
                            <m:r>
                              <a:rPr lang="en-US" altLang="zh-CN" sz="2400">
                                <a:latin typeface="Cambria Math" panose="02040503050406030204" pitchFamily="18" charset="0"/>
                              </a:rPr>
                              <m:t>25%</m:t>
                            </m:r>
                          </m:e>
                        </m:d>
                      </m:num>
                      <m:den>
                        <m:r>
                          <a:rPr lang="en-US" altLang="zh-CN" sz="2400" i="1">
                            <a:latin typeface="Cambria Math" panose="02040503050406030204" pitchFamily="18" charset="0"/>
                          </a:rPr>
                          <m:t>12+6</m:t>
                        </m:r>
                      </m:den>
                    </m:f>
                  </m:oMath>
                </a14:m>
                <a:r>
                  <a:rPr lang="zh-CN" altLang="zh-CN" sz="2400" dirty="0"/>
                  <a:t>＝</a:t>
                </a:r>
                <a14:m>
                  <m:oMath xmlns:m="http://schemas.openxmlformats.org/officeDocument/2006/math">
                    <m:f>
                      <m:fPr>
                        <m:ctrlPr>
                          <a:rPr lang="zh-CN" altLang="zh-CN" sz="2400" i="1">
                            <a:latin typeface="Cambria Math" panose="02040503050406030204" pitchFamily="18" charset="0"/>
                          </a:rPr>
                        </m:ctrlPr>
                      </m:fPr>
                      <m:num>
                        <m:d>
                          <m:dPr>
                            <m:begChr m:val="（"/>
                            <m:endChr m:val="）"/>
                            <m:ctrlPr>
                              <a:rPr lang="zh-CN" altLang="zh-CN" sz="2400" i="1">
                                <a:latin typeface="Cambria Math" panose="02040503050406030204" pitchFamily="18" charset="0"/>
                              </a:rPr>
                            </m:ctrlPr>
                          </m:dPr>
                          <m:e>
                            <m:r>
                              <m:rPr>
                                <m:sty m:val="p"/>
                              </m:rPr>
                              <a:rPr lang="en-US" altLang="zh-CN" sz="2400">
                                <a:latin typeface="Cambria Math" panose="02040503050406030204" pitchFamily="18" charset="0"/>
                              </a:rPr>
                              <m:t>EBIT</m:t>
                            </m:r>
                            <m:r>
                              <a:rPr lang="en-US" altLang="zh-CN" sz="2400" i="1">
                                <a:latin typeface="Cambria Math" panose="02040503050406030204" pitchFamily="18" charset="0"/>
                              </a:rPr>
                              <m:t>−30−300</m:t>
                            </m:r>
                            <m:r>
                              <a:rPr lang="en-US" altLang="zh-CN" sz="2400">
                                <a:latin typeface="Cambria Math" panose="02040503050406030204" pitchFamily="18" charset="0"/>
                              </a:rPr>
                              <m:t>×10</m:t>
                            </m:r>
                            <m:r>
                              <a:rPr lang="en-US" altLang="zh-CN" sz="2400" b="1" i="1" smtClean="0">
                                <a:latin typeface="Cambria Math" panose="02040503050406030204" pitchFamily="18" charset="0"/>
                              </a:rPr>
                              <m:t>%</m:t>
                            </m:r>
                          </m:e>
                        </m:d>
                        <m:d>
                          <m:dPr>
                            <m:ctrlPr>
                              <a:rPr lang="zh-CN" altLang="zh-CN" sz="2400" i="1">
                                <a:latin typeface="Cambria Math" panose="02040503050406030204" pitchFamily="18" charset="0"/>
                              </a:rPr>
                            </m:ctrlPr>
                          </m:dPr>
                          <m:e>
                            <m:r>
                              <a:rPr lang="en-US" altLang="zh-CN" sz="2400">
                                <a:latin typeface="Cambria Math" panose="02040503050406030204" pitchFamily="18" charset="0"/>
                              </a:rPr>
                              <m:t>1</m:t>
                            </m:r>
                            <m:r>
                              <a:rPr lang="en-US" altLang="zh-CN" sz="2400" i="1">
                                <a:latin typeface="Cambria Math" panose="02040503050406030204" pitchFamily="18" charset="0"/>
                              </a:rPr>
                              <m:t>−</m:t>
                            </m:r>
                            <m:r>
                              <a:rPr lang="en-US" altLang="zh-CN" sz="2400">
                                <a:latin typeface="Cambria Math" panose="02040503050406030204" pitchFamily="18" charset="0"/>
                              </a:rPr>
                              <m:t>25%</m:t>
                            </m:r>
                          </m:e>
                        </m:d>
                      </m:num>
                      <m:den>
                        <m:r>
                          <a:rPr lang="en-US" altLang="zh-CN" sz="2400">
                            <a:latin typeface="Cambria Math" panose="02040503050406030204" pitchFamily="18" charset="0"/>
                          </a:rPr>
                          <m:t>12</m:t>
                        </m:r>
                      </m:den>
                    </m:f>
                  </m:oMath>
                </a14:m>
                <a:endParaRPr lang="zh-CN" altLang="zh-CN" sz="2400" dirty="0"/>
              </a:p>
              <a:p>
                <a:r>
                  <a:rPr lang="zh-CN" altLang="zh-CN" sz="1800" dirty="0"/>
                  <a:t>可以解得：</a:t>
                </a:r>
                <a:r>
                  <a:rPr lang="en-US" altLang="zh-CN" sz="1800" dirty="0"/>
                  <a:t>EBIT=120</a:t>
                </a:r>
                <a:r>
                  <a:rPr lang="zh-CN" altLang="zh-CN" sz="1800" dirty="0"/>
                  <a:t>（万元） </a:t>
                </a:r>
              </a:p>
              <a:p>
                <a:r>
                  <a:rPr lang="zh-CN" altLang="zh-CN" sz="1800" dirty="0"/>
                  <a:t>当</a:t>
                </a:r>
                <a:r>
                  <a:rPr lang="en-US" altLang="zh-CN" sz="1800" dirty="0"/>
                  <a:t>EBIT</a:t>
                </a:r>
                <a:r>
                  <a:rPr lang="zh-CN" altLang="zh-CN" sz="1800" dirty="0"/>
                  <a:t>＝</a:t>
                </a:r>
                <a:r>
                  <a:rPr lang="en-US" altLang="zh-CN" sz="1800" dirty="0"/>
                  <a:t>120</a:t>
                </a:r>
                <a:r>
                  <a:rPr lang="zh-CN" altLang="zh-CN" sz="1800" dirty="0"/>
                  <a:t>万元时，可以解得：</a:t>
                </a:r>
                <a:r>
                  <a:rPr lang="en-US" altLang="zh-CN" sz="1800" dirty="0"/>
                  <a:t>EPS</a:t>
                </a:r>
                <a:r>
                  <a:rPr lang="zh-CN" altLang="zh-CN" sz="1800" dirty="0"/>
                  <a:t>＝</a:t>
                </a:r>
                <a:r>
                  <a:rPr lang="en-US" altLang="zh-CN" sz="1800" dirty="0"/>
                  <a:t>3.75</a:t>
                </a:r>
                <a:r>
                  <a:rPr lang="zh-CN" altLang="zh-CN" sz="1800" dirty="0"/>
                  <a:t>（元</a:t>
                </a:r>
                <a:r>
                  <a:rPr lang="en-US" altLang="zh-CN" sz="1800" dirty="0"/>
                  <a:t>/</a:t>
                </a:r>
                <a:r>
                  <a:rPr lang="zh-CN" altLang="zh-CN" sz="1800" dirty="0"/>
                  <a:t>股</a:t>
                </a:r>
                <a:r>
                  <a:rPr lang="zh-CN" altLang="zh-CN" sz="1800" dirty="0" smtClean="0"/>
                  <a:t>）</a:t>
                </a:r>
                <a:endParaRPr lang="en-US" altLang="zh-CN" sz="1800" dirty="0" smtClean="0"/>
              </a:p>
              <a:p>
                <a:r>
                  <a:rPr lang="zh-CN" altLang="zh-CN" sz="1800" dirty="0" smtClean="0">
                    <a:latin typeface="微软雅黑" panose="020B0503020204020204" pitchFamily="34" charset="-122"/>
                    <a:ea typeface="微软雅黑" panose="020B0503020204020204" pitchFamily="34" charset="-122"/>
                  </a:rPr>
                  <a:t>因此，通过</a:t>
                </a:r>
                <a:r>
                  <a:rPr lang="zh-CN" altLang="zh-CN" sz="1800" dirty="0">
                    <a:latin typeface="微软雅黑" panose="020B0503020204020204" pitchFamily="34" charset="-122"/>
                    <a:ea typeface="微软雅黑" panose="020B0503020204020204" pitchFamily="34" charset="-122"/>
                  </a:rPr>
                  <a:t>计算可知，在</a:t>
                </a:r>
                <a:r>
                  <a:rPr lang="zh-CN" altLang="zh-CN" sz="1800" dirty="0">
                    <a:solidFill>
                      <a:srgbClr val="7030A0"/>
                    </a:solidFill>
                    <a:latin typeface="微软雅黑" panose="020B0503020204020204" pitchFamily="34" charset="-122"/>
                    <a:ea typeface="微软雅黑" panose="020B0503020204020204" pitchFamily="34" charset="-122"/>
                  </a:rPr>
                  <a:t>息税前利润为</a:t>
                </a:r>
                <a:r>
                  <a:rPr lang="en-US" altLang="zh-CN" sz="1800" dirty="0">
                    <a:solidFill>
                      <a:srgbClr val="7030A0"/>
                    </a:solidFill>
                    <a:latin typeface="微软雅黑" panose="020B0503020204020204" pitchFamily="34" charset="-122"/>
                    <a:ea typeface="微软雅黑" panose="020B0503020204020204" pitchFamily="34" charset="-122"/>
                  </a:rPr>
                  <a:t>300</a:t>
                </a:r>
                <a:r>
                  <a:rPr lang="zh-CN" altLang="zh-CN" sz="1800" dirty="0">
                    <a:solidFill>
                      <a:srgbClr val="7030A0"/>
                    </a:solidFill>
                    <a:latin typeface="微软雅黑" panose="020B0503020204020204" pitchFamily="34" charset="-122"/>
                    <a:ea typeface="微软雅黑" panose="020B0503020204020204" pitchFamily="34" charset="-122"/>
                  </a:rPr>
                  <a:t>万元</a:t>
                </a:r>
                <a:r>
                  <a:rPr lang="zh-CN" altLang="zh-CN" sz="1800" dirty="0">
                    <a:latin typeface="微软雅黑" panose="020B0503020204020204" pitchFamily="34" charset="-122"/>
                    <a:ea typeface="微软雅黑" panose="020B0503020204020204" pitchFamily="34" charset="-122"/>
                  </a:rPr>
                  <a:t>的情况下，</a:t>
                </a:r>
                <a:r>
                  <a:rPr lang="zh-CN" altLang="zh-CN" sz="1800" dirty="0">
                    <a:solidFill>
                      <a:srgbClr val="FF0000"/>
                    </a:solidFill>
                    <a:latin typeface="微软雅黑" panose="020B0503020204020204" pitchFamily="34" charset="-122"/>
                    <a:ea typeface="微软雅黑" panose="020B0503020204020204" pitchFamily="34" charset="-122"/>
                  </a:rPr>
                  <a:t>方案</a:t>
                </a:r>
                <a:r>
                  <a:rPr lang="en-US" altLang="zh-CN" sz="1800" dirty="0">
                    <a:solidFill>
                      <a:srgbClr val="FF0000"/>
                    </a:solidFill>
                    <a:latin typeface="微软雅黑" panose="020B0503020204020204" pitchFamily="34" charset="-122"/>
                    <a:ea typeface="微软雅黑" panose="020B0503020204020204" pitchFamily="34" charset="-122"/>
                  </a:rPr>
                  <a:t>1</a:t>
                </a:r>
                <a:r>
                  <a:rPr lang="zh-CN" altLang="zh-CN" sz="1800" dirty="0">
                    <a:solidFill>
                      <a:srgbClr val="FF0000"/>
                    </a:solidFill>
                    <a:latin typeface="微软雅黑" panose="020B0503020204020204" pitchFamily="34" charset="-122"/>
                    <a:ea typeface="微软雅黑" panose="020B0503020204020204" pitchFamily="34" charset="-122"/>
                  </a:rPr>
                  <a:t>增发普通股的每股收益</a:t>
                </a:r>
                <a:r>
                  <a:rPr lang="en-US" altLang="zh-CN" sz="1800" dirty="0">
                    <a:solidFill>
                      <a:srgbClr val="FF0000"/>
                    </a:solidFill>
                    <a:latin typeface="微软雅黑" panose="020B0503020204020204" pitchFamily="34" charset="-122"/>
                    <a:ea typeface="微软雅黑" panose="020B0503020204020204" pitchFamily="34" charset="-122"/>
                  </a:rPr>
                  <a:t>11.25</a:t>
                </a:r>
                <a:r>
                  <a:rPr lang="zh-CN" altLang="zh-CN" sz="1800" dirty="0">
                    <a:solidFill>
                      <a:srgbClr val="FF0000"/>
                    </a:solidFill>
                    <a:latin typeface="微软雅黑" panose="020B0503020204020204" pitchFamily="34" charset="-122"/>
                    <a:ea typeface="微软雅黑" panose="020B0503020204020204" pitchFamily="34" charset="-122"/>
                  </a:rPr>
                  <a:t>元</a:t>
                </a:r>
                <a:r>
                  <a:rPr lang="en-US" altLang="zh-CN" sz="1800" dirty="0">
                    <a:solidFill>
                      <a:srgbClr val="FF0000"/>
                    </a:solidFill>
                    <a:latin typeface="微软雅黑" panose="020B0503020204020204" pitchFamily="34" charset="-122"/>
                    <a:ea typeface="微软雅黑" panose="020B0503020204020204" pitchFamily="34" charset="-122"/>
                  </a:rPr>
                  <a:t>/</a:t>
                </a:r>
                <a:r>
                  <a:rPr lang="zh-CN" altLang="zh-CN" sz="1800" dirty="0">
                    <a:solidFill>
                      <a:srgbClr val="FF0000"/>
                    </a:solidFill>
                    <a:latin typeface="微软雅黑" panose="020B0503020204020204" pitchFamily="34" charset="-122"/>
                    <a:ea typeface="微软雅黑" panose="020B0503020204020204" pitchFamily="34" charset="-122"/>
                  </a:rPr>
                  <a:t>股</a:t>
                </a:r>
                <a:r>
                  <a:rPr lang="zh-CN" altLang="zh-CN" sz="1800" dirty="0">
                    <a:latin typeface="微软雅黑" panose="020B0503020204020204" pitchFamily="34" charset="-122"/>
                    <a:ea typeface="微软雅黑" panose="020B0503020204020204" pitchFamily="34" charset="-122"/>
                  </a:rPr>
                  <a:t>，</a:t>
                </a:r>
                <a:r>
                  <a:rPr lang="zh-CN" altLang="zh-CN" sz="1800" dirty="0">
                    <a:solidFill>
                      <a:srgbClr val="FF0000"/>
                    </a:solidFill>
                    <a:latin typeface="微软雅黑" panose="020B0503020204020204" pitchFamily="34" charset="-122"/>
                    <a:ea typeface="微软雅黑" panose="020B0503020204020204" pitchFamily="34" charset="-122"/>
                  </a:rPr>
                  <a:t>方案</a:t>
                </a:r>
                <a:r>
                  <a:rPr lang="en-US" altLang="zh-CN" sz="1800" dirty="0">
                    <a:solidFill>
                      <a:srgbClr val="FF0000"/>
                    </a:solidFill>
                    <a:latin typeface="微软雅黑" panose="020B0503020204020204" pitchFamily="34" charset="-122"/>
                    <a:ea typeface="微软雅黑" panose="020B0503020204020204" pitchFamily="34" charset="-122"/>
                  </a:rPr>
                  <a:t>2</a:t>
                </a:r>
                <a:r>
                  <a:rPr lang="zh-CN" altLang="zh-CN" sz="1800" dirty="0">
                    <a:solidFill>
                      <a:srgbClr val="FF0000"/>
                    </a:solidFill>
                    <a:latin typeface="微软雅黑" panose="020B0503020204020204" pitchFamily="34" charset="-122"/>
                    <a:ea typeface="微软雅黑" panose="020B0503020204020204" pitchFamily="34" charset="-122"/>
                  </a:rPr>
                  <a:t>增发债券的每股收益</a:t>
                </a:r>
                <a:r>
                  <a:rPr lang="en-US" altLang="zh-CN" sz="1800" dirty="0">
                    <a:solidFill>
                      <a:srgbClr val="FF0000"/>
                    </a:solidFill>
                    <a:latin typeface="微软雅黑" panose="020B0503020204020204" pitchFamily="34" charset="-122"/>
                    <a:ea typeface="微软雅黑" panose="020B0503020204020204" pitchFamily="34" charset="-122"/>
                  </a:rPr>
                  <a:t>15</a:t>
                </a:r>
                <a:r>
                  <a:rPr lang="zh-CN" altLang="zh-CN" sz="1800" dirty="0">
                    <a:solidFill>
                      <a:srgbClr val="FF0000"/>
                    </a:solidFill>
                    <a:latin typeface="微软雅黑" panose="020B0503020204020204" pitchFamily="34" charset="-122"/>
                    <a:ea typeface="微软雅黑" panose="020B0503020204020204" pitchFamily="34" charset="-122"/>
                  </a:rPr>
                  <a:t>元</a:t>
                </a:r>
                <a:r>
                  <a:rPr lang="en-US" altLang="zh-CN" sz="1800" dirty="0">
                    <a:solidFill>
                      <a:srgbClr val="FF0000"/>
                    </a:solidFill>
                    <a:latin typeface="微软雅黑" panose="020B0503020204020204" pitchFamily="34" charset="-122"/>
                    <a:ea typeface="微软雅黑" panose="020B0503020204020204" pitchFamily="34" charset="-122"/>
                  </a:rPr>
                  <a:t>/</a:t>
                </a:r>
                <a:r>
                  <a:rPr lang="zh-CN" altLang="zh-CN" sz="1800" dirty="0">
                    <a:solidFill>
                      <a:srgbClr val="FF0000"/>
                    </a:solidFill>
                    <a:latin typeface="微软雅黑" panose="020B0503020204020204" pitchFamily="34" charset="-122"/>
                    <a:ea typeface="微软雅黑" panose="020B0503020204020204" pitchFamily="34" charset="-122"/>
                  </a:rPr>
                  <a:t>股</a:t>
                </a:r>
                <a:r>
                  <a:rPr lang="zh-CN" altLang="zh-CN" sz="1800" dirty="0">
                    <a:latin typeface="微软雅黑" panose="020B0503020204020204" pitchFamily="34" charset="-122"/>
                    <a:ea typeface="微软雅黑" panose="020B0503020204020204" pitchFamily="34" charset="-122"/>
                  </a:rPr>
                  <a:t>，显然</a:t>
                </a:r>
                <a:r>
                  <a:rPr lang="zh-CN" altLang="zh-CN" sz="1800" dirty="0">
                    <a:solidFill>
                      <a:srgbClr val="FF0000"/>
                    </a:solidFill>
                    <a:latin typeface="微软雅黑" panose="020B0503020204020204" pitchFamily="34" charset="-122"/>
                    <a:ea typeface="微软雅黑" panose="020B0503020204020204" pitchFamily="34" charset="-122"/>
                  </a:rPr>
                  <a:t>采用方案</a:t>
                </a:r>
                <a:r>
                  <a:rPr lang="en-US" altLang="zh-CN" sz="1800" dirty="0">
                    <a:solidFill>
                      <a:srgbClr val="FF0000"/>
                    </a:solidFill>
                    <a:latin typeface="微软雅黑" panose="020B0503020204020204" pitchFamily="34" charset="-122"/>
                    <a:ea typeface="微软雅黑" panose="020B0503020204020204" pitchFamily="34" charset="-122"/>
                  </a:rPr>
                  <a:t>2</a:t>
                </a:r>
                <a:r>
                  <a:rPr lang="zh-CN" altLang="zh-CN" sz="1800" dirty="0">
                    <a:latin typeface="微软雅黑" panose="020B0503020204020204" pitchFamily="34" charset="-122"/>
                    <a:ea typeface="微软雅黑" panose="020B0503020204020204" pitchFamily="34" charset="-122"/>
                  </a:rPr>
                  <a:t>增发债券要优于方案</a:t>
                </a:r>
                <a:r>
                  <a:rPr lang="en-US" altLang="zh-CN" sz="1800" dirty="0">
                    <a:latin typeface="微软雅黑" panose="020B0503020204020204" pitchFamily="34" charset="-122"/>
                    <a:ea typeface="微软雅黑" panose="020B0503020204020204" pitchFamily="34" charset="-122"/>
                  </a:rPr>
                  <a:t>1</a:t>
                </a:r>
                <a:r>
                  <a:rPr lang="zh-CN" altLang="zh-CN" sz="1800" dirty="0">
                    <a:latin typeface="微软雅黑" panose="020B0503020204020204" pitchFamily="34" charset="-122"/>
                    <a:ea typeface="微软雅黑" panose="020B0503020204020204" pitchFamily="34" charset="-122"/>
                  </a:rPr>
                  <a:t>。</a:t>
                </a:r>
              </a:p>
              <a:p>
                <a:endParaRPr lang="zh-CN" altLang="zh-CN" sz="1800" dirty="0"/>
              </a:p>
            </p:txBody>
          </p:sp>
        </mc:Choice>
        <mc:Fallback xmlns="">
          <p:sp>
            <p:nvSpPr>
              <p:cNvPr id="31747" name="Rectangle 3"/>
              <p:cNvSpPr>
                <a:spLocks noGrp="1" noRot="1" noChangeAspect="1" noMove="1" noResize="1" noEditPoints="1" noAdjustHandles="1" noChangeArrowheads="1" noChangeShapeType="1" noTextEdit="1"/>
              </p:cNvSpPr>
              <p:nvPr>
                <p:ph type="body" idx="1"/>
              </p:nvPr>
            </p:nvSpPr>
            <p:spPr>
              <a:xfrm>
                <a:off x="179512" y="987574"/>
                <a:ext cx="8645326" cy="3672408"/>
              </a:xfrm>
              <a:blipFill>
                <a:blip r:embed="rId2"/>
                <a:stretch>
                  <a:fillRect l="-705"/>
                </a:stretch>
              </a:blipFill>
            </p:spPr>
            <p:txBody>
              <a:bodyPr/>
              <a:lstStyle/>
              <a:p>
                <a:r>
                  <a:rPr lang="zh-CN" altLang="en-US">
                    <a:noFill/>
                  </a:rPr>
                  <a:t> </a:t>
                </a:r>
              </a:p>
            </p:txBody>
          </p:sp>
        </mc:Fallback>
      </mc:AlternateContent>
      <p:sp>
        <p:nvSpPr>
          <p:cNvPr id="6" name="Rectangle 2"/>
          <p:cNvSpPr>
            <a:spLocks noGrp="1" noChangeArrowheads="1"/>
          </p:cNvSpPr>
          <p:nvPr>
            <p:ph type="title"/>
          </p:nvPr>
        </p:nvSpPr>
        <p:spPr>
          <a:xfrm>
            <a:off x="1908175" y="195263"/>
            <a:ext cx="6408738" cy="572691"/>
          </a:xfrm>
        </p:spPr>
        <p:txBody>
          <a:bodyPr/>
          <a:lstStyle/>
          <a:p>
            <a:pPr eaLnBrk="1" hangingPunct="1"/>
            <a:r>
              <a:rPr lang="zh-CN" altLang="en-US" sz="3200" dirty="0"/>
              <a:t>三</a:t>
            </a:r>
            <a:r>
              <a:rPr lang="zh-CN" altLang="en-US" sz="3200" dirty="0" smtClean="0"/>
              <a:t>、最佳资本</a:t>
            </a:r>
            <a:r>
              <a:rPr lang="zh-CN" altLang="en-US" sz="3200" dirty="0"/>
              <a:t>结构决策方法</a:t>
            </a:r>
          </a:p>
        </p:txBody>
      </p:sp>
    </p:spTree>
    <p:extLst>
      <p:ext uri="{BB962C8B-B14F-4D97-AF65-F5344CB8AC3E}">
        <p14:creationId xmlns:p14="http://schemas.microsoft.com/office/powerpoint/2010/main" val="1974954212"/>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7" name="Rectangle 3"/>
          <p:cNvSpPr>
            <a:spLocks noGrp="1" noChangeArrowheads="1"/>
          </p:cNvSpPr>
          <p:nvPr>
            <p:ph type="body" idx="1"/>
          </p:nvPr>
        </p:nvSpPr>
        <p:spPr>
          <a:xfrm>
            <a:off x="323528" y="3680856"/>
            <a:ext cx="8645326" cy="1220540"/>
          </a:xfrm>
        </p:spPr>
        <p:txBody>
          <a:bodyPr/>
          <a:lstStyle/>
          <a:p>
            <a:r>
              <a:rPr lang="zh-CN" altLang="en-US" sz="1800" dirty="0" smtClean="0">
                <a:latin typeface="微软雅黑" panose="020B0503020204020204" pitchFamily="34" charset="-122"/>
                <a:ea typeface="微软雅黑" panose="020B0503020204020204" pitchFamily="34" charset="-122"/>
              </a:rPr>
              <a:t>由</a:t>
            </a:r>
            <a:r>
              <a:rPr lang="zh-CN" altLang="en-US" sz="1800" dirty="0">
                <a:latin typeface="微软雅黑" panose="020B0503020204020204" pitchFamily="34" charset="-122"/>
                <a:ea typeface="微软雅黑" panose="020B0503020204020204" pitchFamily="34" charset="-122"/>
              </a:rPr>
              <a:t>图</a:t>
            </a:r>
            <a:r>
              <a:rPr lang="en-US" altLang="zh-CN" sz="1800" dirty="0">
                <a:latin typeface="微软雅黑" panose="020B0503020204020204" pitchFamily="34" charset="-122"/>
                <a:ea typeface="微软雅黑" panose="020B0503020204020204" pitchFamily="34" charset="-122"/>
              </a:rPr>
              <a:t>5-2</a:t>
            </a:r>
            <a:r>
              <a:rPr lang="zh-CN" altLang="en-US" sz="1800" dirty="0">
                <a:latin typeface="微软雅黑" panose="020B0503020204020204" pitchFamily="34" charset="-122"/>
                <a:ea typeface="微软雅黑" panose="020B0503020204020204" pitchFamily="34" charset="-122"/>
              </a:rPr>
              <a:t>可知，每股收益无差别点的息税前利润为</a:t>
            </a:r>
            <a:r>
              <a:rPr lang="en-US" altLang="zh-CN" sz="1800" dirty="0">
                <a:latin typeface="微软雅黑" panose="020B0503020204020204" pitchFamily="34" charset="-122"/>
                <a:ea typeface="微软雅黑" panose="020B0503020204020204" pitchFamily="34" charset="-122"/>
              </a:rPr>
              <a:t>120</a:t>
            </a:r>
            <a:r>
              <a:rPr lang="zh-CN" altLang="en-US" sz="1800" dirty="0">
                <a:latin typeface="微软雅黑" panose="020B0503020204020204" pitchFamily="34" charset="-122"/>
                <a:ea typeface="微软雅黑" panose="020B0503020204020204" pitchFamily="34" charset="-122"/>
              </a:rPr>
              <a:t>万元，</a:t>
            </a:r>
            <a:r>
              <a:rPr lang="zh-CN" altLang="en-US" sz="1800" dirty="0">
                <a:solidFill>
                  <a:srgbClr val="7030A0"/>
                </a:solidFill>
                <a:latin typeface="微软雅黑" panose="020B0503020204020204" pitchFamily="34" charset="-122"/>
                <a:ea typeface="微软雅黑" panose="020B0503020204020204" pitchFamily="34" charset="-122"/>
              </a:rPr>
              <a:t>当息税前利润为</a:t>
            </a:r>
            <a:r>
              <a:rPr lang="en-US" altLang="zh-CN" sz="1800" dirty="0">
                <a:solidFill>
                  <a:srgbClr val="7030A0"/>
                </a:solidFill>
                <a:latin typeface="微软雅黑" panose="020B0503020204020204" pitchFamily="34" charset="-122"/>
                <a:ea typeface="微软雅黑" panose="020B0503020204020204" pitchFamily="34" charset="-122"/>
              </a:rPr>
              <a:t>120</a:t>
            </a:r>
            <a:r>
              <a:rPr lang="zh-CN" altLang="en-US" sz="1800" dirty="0">
                <a:solidFill>
                  <a:srgbClr val="7030A0"/>
                </a:solidFill>
                <a:latin typeface="微软雅黑" panose="020B0503020204020204" pitchFamily="34" charset="-122"/>
                <a:ea typeface="微软雅黑" panose="020B0503020204020204" pitchFamily="34" charset="-122"/>
              </a:rPr>
              <a:t>万元时</a:t>
            </a:r>
            <a:r>
              <a:rPr lang="zh-CN" altLang="en-US" sz="1800" dirty="0" smtClean="0">
                <a:latin typeface="微软雅黑" panose="020B0503020204020204" pitchFamily="34" charset="-122"/>
                <a:ea typeface="微软雅黑" panose="020B0503020204020204" pitchFamily="34" charset="-122"/>
              </a:rPr>
              <a:t>，采用</a:t>
            </a:r>
            <a:r>
              <a:rPr lang="zh-CN" altLang="en-US" sz="1800" dirty="0">
                <a:latin typeface="微软雅黑" panose="020B0503020204020204" pitchFamily="34" charset="-122"/>
                <a:ea typeface="微软雅黑" panose="020B0503020204020204" pitchFamily="34" charset="-122"/>
              </a:rPr>
              <a:t>债务资本</a:t>
            </a:r>
            <a:r>
              <a:rPr lang="zh-CN" altLang="en-US" sz="1800" dirty="0" smtClean="0">
                <a:latin typeface="微软雅黑" panose="020B0503020204020204" pitchFamily="34" charset="-122"/>
                <a:ea typeface="微软雅黑" panose="020B0503020204020204" pitchFamily="34" charset="-122"/>
              </a:rPr>
              <a:t>筹资</a:t>
            </a:r>
            <a:r>
              <a:rPr lang="zh-CN" altLang="en-US" sz="1800" dirty="0">
                <a:latin typeface="微软雅黑" panose="020B0503020204020204" pitchFamily="34" charset="-122"/>
                <a:ea typeface="微软雅黑" panose="020B0503020204020204" pitchFamily="34" charset="-122"/>
              </a:rPr>
              <a:t>和</a:t>
            </a:r>
            <a:r>
              <a:rPr lang="zh-CN" altLang="en-US" sz="1800" dirty="0" smtClean="0">
                <a:latin typeface="微软雅黑" panose="020B0503020204020204" pitchFamily="34" charset="-122"/>
                <a:ea typeface="微软雅黑" panose="020B0503020204020204" pitchFamily="34" charset="-122"/>
              </a:rPr>
              <a:t>权益</a:t>
            </a:r>
            <a:r>
              <a:rPr lang="zh-CN" altLang="en-US" sz="1800" dirty="0">
                <a:latin typeface="微软雅黑" panose="020B0503020204020204" pitchFamily="34" charset="-122"/>
                <a:ea typeface="微软雅黑" panose="020B0503020204020204" pitchFamily="34" charset="-122"/>
              </a:rPr>
              <a:t>资本</a:t>
            </a:r>
            <a:r>
              <a:rPr lang="zh-CN" altLang="en-US" sz="1800" dirty="0" smtClean="0">
                <a:latin typeface="微软雅黑" panose="020B0503020204020204" pitchFamily="34" charset="-122"/>
                <a:ea typeface="微软雅黑" panose="020B0503020204020204" pitchFamily="34" charset="-122"/>
              </a:rPr>
              <a:t>筹资</a:t>
            </a:r>
            <a:r>
              <a:rPr lang="zh-CN" altLang="en-US" sz="1800" dirty="0" smtClean="0">
                <a:solidFill>
                  <a:srgbClr val="7030A0"/>
                </a:solidFill>
                <a:latin typeface="微软雅黑" panose="020B0503020204020204" pitchFamily="34" charset="-122"/>
                <a:ea typeface="微软雅黑" panose="020B0503020204020204" pitchFamily="34" charset="-122"/>
              </a:rPr>
              <a:t>都是</a:t>
            </a:r>
            <a:r>
              <a:rPr lang="zh-CN" altLang="en-US" sz="1800" dirty="0">
                <a:solidFill>
                  <a:srgbClr val="7030A0"/>
                </a:solidFill>
                <a:latin typeface="微软雅黑" panose="020B0503020204020204" pitchFamily="34" charset="-122"/>
                <a:ea typeface="微软雅黑" panose="020B0503020204020204" pitchFamily="34" charset="-122"/>
              </a:rPr>
              <a:t>一致</a:t>
            </a:r>
            <a:r>
              <a:rPr lang="zh-CN" altLang="en-US" sz="1800" dirty="0" smtClean="0">
                <a:latin typeface="微软雅黑" panose="020B0503020204020204" pitchFamily="34" charset="-122"/>
                <a:ea typeface="微软雅黑" panose="020B0503020204020204" pitchFamily="34" charset="-122"/>
              </a:rPr>
              <a:t>；当</a:t>
            </a:r>
            <a:r>
              <a:rPr lang="zh-CN" altLang="en-US" sz="1800" dirty="0">
                <a:solidFill>
                  <a:srgbClr val="7030A0"/>
                </a:solidFill>
                <a:latin typeface="微软雅黑" panose="020B0503020204020204" pitchFamily="34" charset="-122"/>
                <a:ea typeface="微软雅黑" panose="020B0503020204020204" pitchFamily="34" charset="-122"/>
              </a:rPr>
              <a:t>息税前利润大于</a:t>
            </a:r>
            <a:r>
              <a:rPr lang="en-US" altLang="zh-CN" sz="1800" dirty="0">
                <a:solidFill>
                  <a:srgbClr val="7030A0"/>
                </a:solidFill>
                <a:latin typeface="微软雅黑" panose="020B0503020204020204" pitchFamily="34" charset="-122"/>
                <a:ea typeface="微软雅黑" panose="020B0503020204020204" pitchFamily="34" charset="-122"/>
              </a:rPr>
              <a:t>120</a:t>
            </a:r>
            <a:r>
              <a:rPr lang="zh-CN" altLang="en-US" sz="1800" dirty="0">
                <a:solidFill>
                  <a:srgbClr val="7030A0"/>
                </a:solidFill>
                <a:latin typeface="微软雅黑" panose="020B0503020204020204" pitchFamily="34" charset="-122"/>
                <a:ea typeface="微软雅黑" panose="020B0503020204020204" pitchFamily="34" charset="-122"/>
              </a:rPr>
              <a:t>万元时</a:t>
            </a:r>
            <a:r>
              <a:rPr lang="zh-CN" altLang="en-US" sz="1800" dirty="0">
                <a:latin typeface="微软雅黑" panose="020B0503020204020204" pitchFamily="34" charset="-122"/>
                <a:ea typeface="微软雅黑" panose="020B0503020204020204" pitchFamily="34" charset="-122"/>
              </a:rPr>
              <a:t>，</a:t>
            </a:r>
            <a:r>
              <a:rPr lang="zh-CN" altLang="en-US" sz="1800" dirty="0">
                <a:solidFill>
                  <a:srgbClr val="7030A0"/>
                </a:solidFill>
                <a:latin typeface="微软雅黑" panose="020B0503020204020204" pitchFamily="34" charset="-122"/>
                <a:ea typeface="微软雅黑" panose="020B0503020204020204" pitchFamily="34" charset="-122"/>
              </a:rPr>
              <a:t>增加债务资本</a:t>
            </a:r>
            <a:r>
              <a:rPr lang="zh-CN" altLang="en-US" sz="1800" dirty="0" smtClean="0">
                <a:solidFill>
                  <a:srgbClr val="7030A0"/>
                </a:solidFill>
                <a:latin typeface="微软雅黑" panose="020B0503020204020204" pitchFamily="34" charset="-122"/>
                <a:ea typeface="微软雅黑" panose="020B0503020204020204" pitchFamily="34" charset="-122"/>
              </a:rPr>
              <a:t>筹资</a:t>
            </a:r>
            <a:r>
              <a:rPr lang="zh-CN" altLang="en-US" sz="1800" dirty="0" smtClean="0">
                <a:latin typeface="微软雅黑" panose="020B0503020204020204" pitchFamily="34" charset="-122"/>
                <a:ea typeface="微软雅黑" panose="020B0503020204020204" pitchFamily="34" charset="-122"/>
              </a:rPr>
              <a:t>；</a:t>
            </a:r>
            <a:r>
              <a:rPr lang="zh-CN" altLang="en-US" sz="1800" dirty="0">
                <a:latin typeface="微软雅黑" panose="020B0503020204020204" pitchFamily="34" charset="-122"/>
                <a:ea typeface="微软雅黑" panose="020B0503020204020204" pitchFamily="34" charset="-122"/>
              </a:rPr>
              <a:t>当</a:t>
            </a:r>
            <a:r>
              <a:rPr lang="zh-CN" altLang="en-US" sz="1800" dirty="0">
                <a:solidFill>
                  <a:srgbClr val="7030A0"/>
                </a:solidFill>
                <a:latin typeface="微软雅黑" panose="020B0503020204020204" pitchFamily="34" charset="-122"/>
                <a:ea typeface="微软雅黑" panose="020B0503020204020204" pitchFamily="34" charset="-122"/>
              </a:rPr>
              <a:t>息税前利润为小于</a:t>
            </a:r>
            <a:r>
              <a:rPr lang="en-US" altLang="zh-CN" sz="1800" dirty="0">
                <a:solidFill>
                  <a:srgbClr val="7030A0"/>
                </a:solidFill>
                <a:latin typeface="微软雅黑" panose="020B0503020204020204" pitchFamily="34" charset="-122"/>
                <a:ea typeface="微软雅黑" panose="020B0503020204020204" pitchFamily="34" charset="-122"/>
              </a:rPr>
              <a:t>120</a:t>
            </a:r>
            <a:r>
              <a:rPr lang="zh-CN" altLang="en-US" sz="1800" dirty="0">
                <a:solidFill>
                  <a:srgbClr val="7030A0"/>
                </a:solidFill>
                <a:latin typeface="微软雅黑" panose="020B0503020204020204" pitchFamily="34" charset="-122"/>
                <a:ea typeface="微软雅黑" panose="020B0503020204020204" pitchFamily="34" charset="-122"/>
              </a:rPr>
              <a:t>万元</a:t>
            </a:r>
            <a:r>
              <a:rPr lang="zh-CN" altLang="en-US" sz="1800" dirty="0">
                <a:latin typeface="微软雅黑" panose="020B0503020204020204" pitchFamily="34" charset="-122"/>
                <a:ea typeface="微软雅黑" panose="020B0503020204020204" pitchFamily="34" charset="-122"/>
              </a:rPr>
              <a:t>时，则应当增加权益资本</a:t>
            </a:r>
            <a:r>
              <a:rPr lang="zh-CN" altLang="en-US" sz="1800" dirty="0" smtClean="0">
                <a:latin typeface="微软雅黑" panose="020B0503020204020204" pitchFamily="34" charset="-122"/>
                <a:ea typeface="微软雅黑" panose="020B0503020204020204" pitchFamily="34" charset="-122"/>
              </a:rPr>
              <a:t>筹资</a:t>
            </a:r>
            <a:r>
              <a:rPr lang="zh-CN" altLang="en-US" sz="1800" dirty="0">
                <a:latin typeface="微软雅黑" panose="020B0503020204020204" pitchFamily="34" charset="-122"/>
                <a:ea typeface="微软雅黑" panose="020B0503020204020204" pitchFamily="34" charset="-122"/>
              </a:rPr>
              <a:t>。</a:t>
            </a:r>
            <a:endParaRPr lang="zh-CN" altLang="zh-CN" sz="1800" dirty="0">
              <a:latin typeface="微软雅黑" panose="020B0503020204020204" pitchFamily="34" charset="-122"/>
              <a:ea typeface="微软雅黑" panose="020B0503020204020204" pitchFamily="34" charset="-122"/>
            </a:endParaRPr>
          </a:p>
        </p:txBody>
      </p:sp>
      <p:sp>
        <p:nvSpPr>
          <p:cNvPr id="6" name="Rectangle 2"/>
          <p:cNvSpPr>
            <a:spLocks noGrp="1" noChangeArrowheads="1"/>
          </p:cNvSpPr>
          <p:nvPr>
            <p:ph type="title"/>
          </p:nvPr>
        </p:nvSpPr>
        <p:spPr>
          <a:xfrm>
            <a:off x="1908175" y="195263"/>
            <a:ext cx="6408738" cy="572691"/>
          </a:xfrm>
        </p:spPr>
        <p:txBody>
          <a:bodyPr/>
          <a:lstStyle/>
          <a:p>
            <a:pPr eaLnBrk="1" hangingPunct="1"/>
            <a:r>
              <a:rPr lang="zh-CN" altLang="en-US" sz="3200" dirty="0"/>
              <a:t>三</a:t>
            </a:r>
            <a:r>
              <a:rPr lang="zh-CN" altLang="en-US" sz="3200" dirty="0" smtClean="0"/>
              <a:t>、最佳资本</a:t>
            </a:r>
            <a:r>
              <a:rPr lang="zh-CN" altLang="en-US" sz="3200" dirty="0"/>
              <a:t>结构决策方法</a:t>
            </a:r>
          </a:p>
        </p:txBody>
      </p:sp>
      <p:pic>
        <p:nvPicPr>
          <p:cNvPr id="2" name="图片 1"/>
          <p:cNvPicPr>
            <a:picLocks noChangeAspect="1"/>
          </p:cNvPicPr>
          <p:nvPr/>
        </p:nvPicPr>
        <p:blipFill>
          <a:blip r:embed="rId2"/>
          <a:stretch>
            <a:fillRect/>
          </a:stretch>
        </p:blipFill>
        <p:spPr>
          <a:xfrm>
            <a:off x="1547664" y="843558"/>
            <a:ext cx="5616624" cy="2736304"/>
          </a:xfrm>
          <a:prstGeom prst="rect">
            <a:avLst/>
          </a:prstGeom>
        </p:spPr>
      </p:pic>
    </p:spTree>
    <p:extLst>
      <p:ext uri="{BB962C8B-B14F-4D97-AF65-F5344CB8AC3E}">
        <p14:creationId xmlns:p14="http://schemas.microsoft.com/office/powerpoint/2010/main" val="1556385084"/>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7" name="Rectangle 3"/>
          <p:cNvSpPr>
            <a:spLocks noGrp="1" noChangeArrowheads="1"/>
          </p:cNvSpPr>
          <p:nvPr>
            <p:ph type="body" idx="1"/>
          </p:nvPr>
        </p:nvSpPr>
        <p:spPr>
          <a:xfrm>
            <a:off x="251520" y="987574"/>
            <a:ext cx="8784976" cy="3168352"/>
          </a:xfrm>
        </p:spPr>
        <p:txBody>
          <a:bodyPr/>
          <a:lstStyle/>
          <a:p>
            <a:pPr algn="just"/>
            <a:r>
              <a:rPr lang="zh-CN" altLang="en-US" sz="2400" dirty="0" smtClean="0">
                <a:solidFill>
                  <a:srgbClr val="FF0000"/>
                </a:solidFill>
              </a:rPr>
              <a:t>现场演练题：</a:t>
            </a:r>
            <a:r>
              <a:rPr lang="zh-CN" altLang="zh-CN" sz="2000" b="0" dirty="0"/>
              <a:t>某公司原有资本</a:t>
            </a:r>
            <a:r>
              <a:rPr lang="en-US" altLang="zh-CN" sz="2000" b="0" dirty="0"/>
              <a:t>700</a:t>
            </a:r>
            <a:r>
              <a:rPr lang="zh-CN" altLang="zh-CN" sz="2000" b="0" dirty="0"/>
              <a:t>万元</a:t>
            </a:r>
            <a:r>
              <a:rPr lang="en-US" altLang="zh-CN" sz="2000" b="0" dirty="0"/>
              <a:t>,</a:t>
            </a:r>
            <a:r>
              <a:rPr lang="zh-CN" altLang="zh-CN" sz="2000" b="0" dirty="0"/>
              <a:t>其中债务资本</a:t>
            </a:r>
            <a:r>
              <a:rPr lang="en-US" altLang="zh-CN" sz="2000" b="0" dirty="0"/>
              <a:t>200</a:t>
            </a:r>
            <a:r>
              <a:rPr lang="zh-CN" altLang="zh-CN" sz="2000" b="0" dirty="0"/>
              <a:t>万元</a:t>
            </a:r>
            <a:r>
              <a:rPr lang="en-US" altLang="zh-CN" sz="2000" b="0" dirty="0"/>
              <a:t>(</a:t>
            </a:r>
            <a:r>
              <a:rPr lang="zh-CN" altLang="zh-CN" sz="2000" b="0" dirty="0"/>
              <a:t>每年需负担利息</a:t>
            </a:r>
            <a:r>
              <a:rPr lang="en-US" altLang="zh-CN" sz="2000" b="0" dirty="0"/>
              <a:t>24</a:t>
            </a:r>
            <a:r>
              <a:rPr lang="zh-CN" altLang="zh-CN" sz="2000" b="0" dirty="0"/>
              <a:t>万元</a:t>
            </a:r>
            <a:r>
              <a:rPr lang="en-US" altLang="zh-CN" sz="2000" b="0" dirty="0"/>
              <a:t>),</a:t>
            </a:r>
            <a:r>
              <a:rPr lang="zh-CN" altLang="zh-CN" sz="2000" b="0" dirty="0"/>
              <a:t>普通股股本</a:t>
            </a:r>
            <a:r>
              <a:rPr lang="en-US" altLang="zh-CN" sz="2000" b="0" dirty="0"/>
              <a:t>500</a:t>
            </a:r>
            <a:r>
              <a:rPr lang="zh-CN" altLang="zh-CN" sz="2000" b="0" dirty="0"/>
              <a:t>万元</a:t>
            </a:r>
            <a:r>
              <a:rPr lang="en-US" altLang="zh-CN" sz="2000" b="0" dirty="0"/>
              <a:t>(</a:t>
            </a:r>
            <a:r>
              <a:rPr lang="zh-CN" altLang="zh-CN" sz="2000" b="0" dirty="0"/>
              <a:t>发行普通股</a:t>
            </a:r>
            <a:r>
              <a:rPr lang="en-US" altLang="zh-CN" sz="2000" b="0" dirty="0"/>
              <a:t>10</a:t>
            </a:r>
            <a:r>
              <a:rPr lang="zh-CN" altLang="zh-CN" sz="2000" b="0" dirty="0"/>
              <a:t>万股</a:t>
            </a:r>
            <a:r>
              <a:rPr lang="en-US" altLang="zh-CN" sz="2000" b="0" dirty="0"/>
              <a:t>,</a:t>
            </a:r>
            <a:r>
              <a:rPr lang="zh-CN" altLang="zh-CN" sz="2000" b="0" dirty="0"/>
              <a:t>每股面值</a:t>
            </a:r>
            <a:r>
              <a:rPr lang="en-US" altLang="zh-CN" sz="2000" b="0" dirty="0"/>
              <a:t>50</a:t>
            </a:r>
            <a:r>
              <a:rPr lang="zh-CN" altLang="zh-CN" sz="2000" b="0" dirty="0"/>
              <a:t>元</a:t>
            </a:r>
            <a:r>
              <a:rPr lang="en-US" altLang="zh-CN" sz="2000" b="0" dirty="0"/>
              <a:t>)</a:t>
            </a:r>
            <a:r>
              <a:rPr lang="zh-CN" altLang="zh-CN" sz="2000" b="0" dirty="0"/>
              <a:t>。因扩大业务需要追加融资</a:t>
            </a:r>
            <a:r>
              <a:rPr lang="en-US" altLang="zh-CN" sz="2000" b="0" dirty="0"/>
              <a:t>300</a:t>
            </a:r>
            <a:r>
              <a:rPr lang="zh-CN" altLang="zh-CN" sz="2000" b="0" dirty="0"/>
              <a:t>万元</a:t>
            </a:r>
            <a:r>
              <a:rPr lang="en-US" altLang="zh-CN" sz="2000" b="0" dirty="0"/>
              <a:t>,</a:t>
            </a:r>
            <a:r>
              <a:rPr lang="zh-CN" altLang="zh-CN" sz="2000" b="0" dirty="0"/>
              <a:t>现有两种融资方式</a:t>
            </a:r>
            <a:r>
              <a:rPr lang="en-US" altLang="zh-CN" sz="2000" b="0" dirty="0"/>
              <a:t>:</a:t>
            </a:r>
            <a:endParaRPr lang="zh-CN" altLang="zh-CN" sz="2000" b="0" dirty="0"/>
          </a:p>
          <a:p>
            <a:pPr algn="just"/>
            <a:r>
              <a:rPr lang="en-US" altLang="zh-CN" sz="2000" b="0" dirty="0"/>
              <a:t>       </a:t>
            </a:r>
            <a:r>
              <a:rPr lang="zh-CN" altLang="zh-CN" sz="2000" b="0" dirty="0"/>
              <a:t>一是</a:t>
            </a:r>
            <a:r>
              <a:rPr lang="zh-CN" altLang="zh-CN" sz="2000" dirty="0">
                <a:solidFill>
                  <a:srgbClr val="0070C0"/>
                </a:solidFill>
              </a:rPr>
              <a:t>全部发行普通股</a:t>
            </a:r>
            <a:r>
              <a:rPr lang="en-US" altLang="zh-CN" sz="2000" b="0" dirty="0"/>
              <a:t>(</a:t>
            </a:r>
            <a:r>
              <a:rPr lang="zh-CN" altLang="zh-CN" sz="2000" b="0" dirty="0"/>
              <a:t>增发</a:t>
            </a:r>
            <a:r>
              <a:rPr lang="en-US" altLang="zh-CN" sz="2000" b="0" dirty="0"/>
              <a:t>6</a:t>
            </a:r>
            <a:r>
              <a:rPr lang="zh-CN" altLang="zh-CN" sz="2000" b="0" dirty="0"/>
              <a:t>万股</a:t>
            </a:r>
            <a:r>
              <a:rPr lang="en-US" altLang="zh-CN" sz="2000" b="0" dirty="0"/>
              <a:t>,</a:t>
            </a:r>
            <a:r>
              <a:rPr lang="zh-CN" altLang="zh-CN" sz="2000" b="0" dirty="0"/>
              <a:t>每股面值</a:t>
            </a:r>
            <a:r>
              <a:rPr lang="en-US" altLang="zh-CN" sz="2000" b="0" dirty="0"/>
              <a:t>50</a:t>
            </a:r>
            <a:r>
              <a:rPr lang="zh-CN" altLang="zh-CN" sz="2000" b="0" dirty="0"/>
              <a:t>元</a:t>
            </a:r>
            <a:r>
              <a:rPr lang="en-US" altLang="zh-CN" sz="2000" b="0" dirty="0"/>
              <a:t>);</a:t>
            </a:r>
            <a:endParaRPr lang="zh-CN" altLang="zh-CN" sz="2000" b="0" dirty="0"/>
          </a:p>
          <a:p>
            <a:pPr algn="just"/>
            <a:r>
              <a:rPr lang="en-US" altLang="zh-CN" sz="2000" b="0" dirty="0"/>
              <a:t>       </a:t>
            </a:r>
            <a:r>
              <a:rPr lang="zh-CN" altLang="zh-CN" sz="2000" b="0" dirty="0"/>
              <a:t>二是</a:t>
            </a:r>
            <a:r>
              <a:rPr lang="zh-CN" altLang="zh-CN" sz="2000" dirty="0">
                <a:solidFill>
                  <a:srgbClr val="0070C0"/>
                </a:solidFill>
              </a:rPr>
              <a:t>全部筹借长期债务</a:t>
            </a:r>
            <a:r>
              <a:rPr lang="en-US" altLang="zh-CN" sz="2000" b="0" dirty="0"/>
              <a:t>(</a:t>
            </a:r>
            <a:r>
              <a:rPr lang="zh-CN" altLang="zh-CN" sz="2000" b="0" dirty="0"/>
              <a:t>债务利率仍为</a:t>
            </a:r>
            <a:r>
              <a:rPr lang="en-US" altLang="zh-CN" sz="2000" b="0" dirty="0"/>
              <a:t>12%,</a:t>
            </a:r>
            <a:r>
              <a:rPr lang="zh-CN" altLang="zh-CN" sz="2000" b="0" dirty="0"/>
              <a:t>利息</a:t>
            </a:r>
            <a:r>
              <a:rPr lang="en-US" altLang="zh-CN" sz="2000" b="0" dirty="0"/>
              <a:t>36</a:t>
            </a:r>
            <a:r>
              <a:rPr lang="zh-CN" altLang="zh-CN" sz="2000" b="0" dirty="0"/>
              <a:t>万元</a:t>
            </a:r>
            <a:r>
              <a:rPr lang="en-US" altLang="zh-CN" sz="2000" b="0" dirty="0"/>
              <a:t>)</a:t>
            </a:r>
            <a:r>
              <a:rPr lang="zh-CN" altLang="zh-CN" sz="2000" b="0" dirty="0"/>
              <a:t>。</a:t>
            </a:r>
          </a:p>
          <a:p>
            <a:pPr algn="just"/>
            <a:r>
              <a:rPr lang="zh-CN" altLang="zh-CN" sz="2000" b="0" dirty="0"/>
              <a:t>扩大规模后，该公司预计息税前利润可以达到</a:t>
            </a:r>
            <a:r>
              <a:rPr lang="en-US" altLang="zh-CN" sz="2000" b="0" dirty="0"/>
              <a:t>180</a:t>
            </a:r>
            <a:r>
              <a:rPr lang="zh-CN" altLang="zh-CN" sz="2000" b="0" dirty="0"/>
              <a:t>万元，请问该公司应该选择哪种筹资方案。</a:t>
            </a:r>
          </a:p>
        </p:txBody>
      </p:sp>
      <p:sp>
        <p:nvSpPr>
          <p:cNvPr id="6" name="Rectangle 2"/>
          <p:cNvSpPr>
            <a:spLocks noGrp="1" noChangeArrowheads="1"/>
          </p:cNvSpPr>
          <p:nvPr>
            <p:ph type="title"/>
          </p:nvPr>
        </p:nvSpPr>
        <p:spPr>
          <a:xfrm>
            <a:off x="1908175" y="195263"/>
            <a:ext cx="6408738" cy="572691"/>
          </a:xfrm>
        </p:spPr>
        <p:txBody>
          <a:bodyPr/>
          <a:lstStyle/>
          <a:p>
            <a:pPr eaLnBrk="1" hangingPunct="1"/>
            <a:r>
              <a:rPr lang="zh-CN" altLang="en-US" sz="3200" dirty="0"/>
              <a:t>三</a:t>
            </a:r>
            <a:r>
              <a:rPr lang="zh-CN" altLang="en-US" sz="3200" dirty="0" smtClean="0"/>
              <a:t>、最佳资本</a:t>
            </a:r>
            <a:r>
              <a:rPr lang="zh-CN" altLang="en-US" sz="3200" dirty="0"/>
              <a:t>结构决策方法</a:t>
            </a:r>
          </a:p>
        </p:txBody>
      </p:sp>
    </p:spTree>
    <p:extLst>
      <p:ext uri="{BB962C8B-B14F-4D97-AF65-F5344CB8AC3E}">
        <p14:creationId xmlns:p14="http://schemas.microsoft.com/office/powerpoint/2010/main" val="1877362633"/>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1747" name="Rectangle 3"/>
              <p:cNvSpPr>
                <a:spLocks noGrp="1" noChangeArrowheads="1"/>
              </p:cNvSpPr>
              <p:nvPr>
                <p:ph type="body" idx="1"/>
              </p:nvPr>
            </p:nvSpPr>
            <p:spPr>
              <a:xfrm>
                <a:off x="395536" y="1059582"/>
                <a:ext cx="8424936" cy="3168352"/>
              </a:xfrm>
            </p:spPr>
            <p:txBody>
              <a:bodyPr/>
              <a:lstStyle/>
              <a:p>
                <a:r>
                  <a:rPr lang="zh-CN" altLang="zh-CN" sz="2000" b="0" dirty="0"/>
                  <a:t>根据上述数据，代入每股收益无差异点公式可得：</a:t>
                </a:r>
                <a:endParaRPr lang="en-US" altLang="zh-CN" sz="2000" b="0" dirty="0"/>
              </a:p>
              <a:p>
                <a:pPr/>
                <a14:m>
                  <m:oMathPara xmlns:m="http://schemas.openxmlformats.org/officeDocument/2006/math">
                    <m:oMathParaPr>
                      <m:jc m:val="centerGroup"/>
                    </m:oMathParaPr>
                    <m:oMath xmlns:m="http://schemas.openxmlformats.org/officeDocument/2006/math">
                      <m:f>
                        <m:fPr>
                          <m:ctrlPr>
                            <a:rPr lang="zh-CN" altLang="zh-CN" sz="2000" i="1">
                              <a:latin typeface="Cambria Math" panose="02040503050406030204" pitchFamily="18" charset="0"/>
                            </a:rPr>
                          </m:ctrlPr>
                        </m:fPr>
                        <m:num>
                          <m:r>
                            <a:rPr lang="en-US" altLang="zh-CN" sz="2000" i="1">
                              <a:latin typeface="Cambria Math"/>
                            </a:rPr>
                            <m:t>(</m:t>
                          </m:r>
                          <m:acc>
                            <m:accPr>
                              <m:chr m:val="̅"/>
                              <m:ctrlPr>
                                <a:rPr lang="zh-CN" altLang="zh-CN" sz="2000" i="1">
                                  <a:latin typeface="Cambria Math" panose="02040503050406030204" pitchFamily="18" charset="0"/>
                                </a:rPr>
                              </m:ctrlPr>
                            </m:accPr>
                            <m:e>
                              <m:r>
                                <a:rPr lang="en-US" altLang="zh-CN" sz="2000" i="1">
                                  <a:latin typeface="Cambria Math"/>
                                </a:rPr>
                                <m:t>𝐸𝐵𝐼𝑇</m:t>
                              </m:r>
                            </m:e>
                          </m:acc>
                          <m:r>
                            <a:rPr lang="en-US" altLang="zh-CN" sz="2000" i="1">
                              <a:latin typeface="Cambria Math"/>
                            </a:rPr>
                            <m:t>−</m:t>
                          </m:r>
                          <m:sSub>
                            <m:sSubPr>
                              <m:ctrlPr>
                                <a:rPr lang="zh-CN" altLang="zh-CN" sz="2000" i="1">
                                  <a:latin typeface="Cambria Math" panose="02040503050406030204" pitchFamily="18" charset="0"/>
                                </a:rPr>
                              </m:ctrlPr>
                            </m:sSubPr>
                            <m:e>
                              <m:r>
                                <a:rPr lang="en-US" altLang="zh-CN" sz="2000" i="1">
                                  <a:latin typeface="Cambria Math"/>
                                </a:rPr>
                                <m:t>𝐼</m:t>
                              </m:r>
                            </m:e>
                            <m:sub>
                              <m:r>
                                <a:rPr lang="en-US" altLang="zh-CN" sz="2000" i="1">
                                  <a:latin typeface="Cambria Math"/>
                                </a:rPr>
                                <m:t>1</m:t>
                              </m:r>
                            </m:sub>
                          </m:sSub>
                          <m:r>
                            <a:rPr lang="en-US" altLang="zh-CN" sz="2000" i="1">
                              <a:latin typeface="Cambria Math"/>
                            </a:rPr>
                            <m:t>)(1−</m:t>
                          </m:r>
                          <m:r>
                            <a:rPr lang="en-US" altLang="zh-CN" sz="2000" i="1">
                              <a:latin typeface="Cambria Math"/>
                            </a:rPr>
                            <m:t>𝑇</m:t>
                          </m:r>
                          <m:r>
                            <a:rPr lang="en-US" altLang="zh-CN" sz="2000" i="1">
                              <a:latin typeface="Cambria Math"/>
                            </a:rPr>
                            <m:t>)−</m:t>
                          </m:r>
                          <m:sSub>
                            <m:sSubPr>
                              <m:ctrlPr>
                                <a:rPr lang="zh-CN" altLang="zh-CN" sz="2000" i="1">
                                  <a:latin typeface="Cambria Math" panose="02040503050406030204" pitchFamily="18" charset="0"/>
                                </a:rPr>
                              </m:ctrlPr>
                            </m:sSubPr>
                            <m:e>
                              <m:r>
                                <a:rPr lang="en-US" altLang="zh-CN" sz="2000" i="1">
                                  <a:latin typeface="Cambria Math"/>
                                </a:rPr>
                                <m:t>𝐷</m:t>
                              </m:r>
                            </m:e>
                            <m:sub>
                              <m:r>
                                <a:rPr lang="en-US" altLang="zh-CN" sz="2000" i="1">
                                  <a:latin typeface="Cambria Math"/>
                                </a:rPr>
                                <m:t>𝑃</m:t>
                              </m:r>
                              <m:r>
                                <a:rPr lang="en-US" altLang="zh-CN" sz="2000" i="1">
                                  <a:latin typeface="Cambria Math"/>
                                </a:rPr>
                                <m:t>1</m:t>
                              </m:r>
                            </m:sub>
                          </m:sSub>
                        </m:num>
                        <m:den>
                          <m:sSub>
                            <m:sSubPr>
                              <m:ctrlPr>
                                <a:rPr lang="zh-CN" altLang="zh-CN" sz="2000" i="1">
                                  <a:latin typeface="Cambria Math" panose="02040503050406030204" pitchFamily="18" charset="0"/>
                                </a:rPr>
                              </m:ctrlPr>
                            </m:sSubPr>
                            <m:e>
                              <m:r>
                                <a:rPr lang="en-US" altLang="zh-CN" sz="2000" i="1">
                                  <a:latin typeface="Cambria Math"/>
                                </a:rPr>
                                <m:t>𝑁</m:t>
                              </m:r>
                            </m:e>
                            <m:sub>
                              <m:r>
                                <a:rPr lang="en-US" altLang="zh-CN" sz="2000" i="1">
                                  <a:latin typeface="Cambria Math"/>
                                </a:rPr>
                                <m:t>1</m:t>
                              </m:r>
                            </m:sub>
                          </m:sSub>
                        </m:den>
                      </m:f>
                      <m:r>
                        <a:rPr lang="en-US" altLang="zh-CN" sz="2000" i="1">
                          <a:latin typeface="Cambria Math"/>
                        </a:rPr>
                        <m:t>=</m:t>
                      </m:r>
                      <m:f>
                        <m:fPr>
                          <m:ctrlPr>
                            <a:rPr lang="zh-CN" altLang="zh-CN" sz="2000" i="1">
                              <a:latin typeface="Cambria Math" panose="02040503050406030204" pitchFamily="18" charset="0"/>
                            </a:rPr>
                          </m:ctrlPr>
                        </m:fPr>
                        <m:num>
                          <m:r>
                            <a:rPr lang="en-US" altLang="zh-CN" sz="2000" i="1">
                              <a:latin typeface="Cambria Math"/>
                            </a:rPr>
                            <m:t>(</m:t>
                          </m:r>
                          <m:acc>
                            <m:accPr>
                              <m:chr m:val="̅"/>
                              <m:ctrlPr>
                                <a:rPr lang="zh-CN" altLang="zh-CN" sz="2000" i="1">
                                  <a:latin typeface="Cambria Math" panose="02040503050406030204" pitchFamily="18" charset="0"/>
                                </a:rPr>
                              </m:ctrlPr>
                            </m:accPr>
                            <m:e>
                              <m:r>
                                <a:rPr lang="en-US" altLang="zh-CN" sz="2000" i="1">
                                  <a:latin typeface="Cambria Math"/>
                                </a:rPr>
                                <m:t>𝐸𝐵𝐼𝑇</m:t>
                              </m:r>
                            </m:e>
                          </m:acc>
                          <m:r>
                            <a:rPr lang="en-US" altLang="zh-CN" sz="2000" i="1">
                              <a:latin typeface="Cambria Math"/>
                            </a:rPr>
                            <m:t>−</m:t>
                          </m:r>
                          <m:sSub>
                            <m:sSubPr>
                              <m:ctrlPr>
                                <a:rPr lang="zh-CN" altLang="zh-CN" sz="2000" i="1">
                                  <a:latin typeface="Cambria Math" panose="02040503050406030204" pitchFamily="18" charset="0"/>
                                </a:rPr>
                              </m:ctrlPr>
                            </m:sSubPr>
                            <m:e>
                              <m:r>
                                <a:rPr lang="en-US" altLang="zh-CN" sz="2000" i="1">
                                  <a:latin typeface="Cambria Math"/>
                                </a:rPr>
                                <m:t>𝐼</m:t>
                              </m:r>
                            </m:e>
                            <m:sub>
                              <m:r>
                                <a:rPr lang="en-US" altLang="zh-CN" sz="2000" i="1">
                                  <a:latin typeface="Cambria Math"/>
                                </a:rPr>
                                <m:t>2</m:t>
                              </m:r>
                            </m:sub>
                          </m:sSub>
                          <m:r>
                            <a:rPr lang="en-US" altLang="zh-CN" sz="2000" i="1">
                              <a:latin typeface="Cambria Math"/>
                            </a:rPr>
                            <m:t>)(1−</m:t>
                          </m:r>
                          <m:r>
                            <a:rPr lang="en-US" altLang="zh-CN" sz="2000" i="1">
                              <a:latin typeface="Cambria Math"/>
                            </a:rPr>
                            <m:t>𝑇</m:t>
                          </m:r>
                          <m:r>
                            <a:rPr lang="en-US" altLang="zh-CN" sz="2000" i="1">
                              <a:latin typeface="Cambria Math"/>
                            </a:rPr>
                            <m:t>)−</m:t>
                          </m:r>
                          <m:sSub>
                            <m:sSubPr>
                              <m:ctrlPr>
                                <a:rPr lang="zh-CN" altLang="zh-CN" sz="2000" i="1">
                                  <a:latin typeface="Cambria Math" panose="02040503050406030204" pitchFamily="18" charset="0"/>
                                </a:rPr>
                              </m:ctrlPr>
                            </m:sSubPr>
                            <m:e>
                              <m:r>
                                <a:rPr lang="en-US" altLang="zh-CN" sz="2000" i="1">
                                  <a:latin typeface="Cambria Math"/>
                                </a:rPr>
                                <m:t>𝐷</m:t>
                              </m:r>
                            </m:e>
                            <m:sub>
                              <m:r>
                                <a:rPr lang="en-US" altLang="zh-CN" sz="2000" i="1">
                                  <a:latin typeface="Cambria Math"/>
                                </a:rPr>
                                <m:t>𝑃</m:t>
                              </m:r>
                              <m:r>
                                <a:rPr lang="en-US" altLang="zh-CN" sz="2000" i="1">
                                  <a:latin typeface="Cambria Math"/>
                                </a:rPr>
                                <m:t>2</m:t>
                              </m:r>
                            </m:sub>
                          </m:sSub>
                        </m:num>
                        <m:den>
                          <m:sSub>
                            <m:sSubPr>
                              <m:ctrlPr>
                                <a:rPr lang="zh-CN" altLang="zh-CN" sz="2000" i="1">
                                  <a:latin typeface="Cambria Math" panose="02040503050406030204" pitchFamily="18" charset="0"/>
                                </a:rPr>
                              </m:ctrlPr>
                            </m:sSubPr>
                            <m:e>
                              <m:r>
                                <a:rPr lang="en-US" altLang="zh-CN" sz="2000" i="1">
                                  <a:latin typeface="Cambria Math"/>
                                </a:rPr>
                                <m:t>𝑁</m:t>
                              </m:r>
                            </m:e>
                            <m:sub>
                              <m:r>
                                <a:rPr lang="en-US" altLang="zh-CN" sz="2000" i="1">
                                  <a:latin typeface="Cambria Math"/>
                                </a:rPr>
                                <m:t>2</m:t>
                              </m:r>
                            </m:sub>
                          </m:sSub>
                        </m:den>
                      </m:f>
                    </m:oMath>
                  </m:oMathPara>
                </a14:m>
                <a:endParaRPr lang="zh-CN" altLang="zh-CN" sz="2000" b="0" dirty="0"/>
              </a:p>
              <a:p>
                <a:pPr/>
                <a14:m>
                  <m:oMathPara xmlns:m="http://schemas.openxmlformats.org/officeDocument/2006/math">
                    <m:oMathParaPr>
                      <m:jc m:val="centerGroup"/>
                    </m:oMathParaPr>
                    <m:oMath xmlns:m="http://schemas.openxmlformats.org/officeDocument/2006/math">
                      <m:f>
                        <m:fPr>
                          <m:ctrlPr>
                            <a:rPr lang="zh-CN" altLang="zh-CN" sz="2000" b="0" i="1">
                              <a:latin typeface="Cambria Math" panose="02040503050406030204" pitchFamily="18" charset="0"/>
                            </a:rPr>
                          </m:ctrlPr>
                        </m:fPr>
                        <m:num>
                          <m:r>
                            <a:rPr lang="en-US" altLang="zh-CN" sz="2000" b="0" i="1">
                              <a:latin typeface="Cambria Math"/>
                            </a:rPr>
                            <m:t>(</m:t>
                          </m:r>
                          <m:acc>
                            <m:accPr>
                              <m:chr m:val="̅"/>
                              <m:ctrlPr>
                                <a:rPr lang="zh-CN" altLang="zh-CN" sz="2000" b="0" i="1">
                                  <a:latin typeface="Cambria Math" panose="02040503050406030204" pitchFamily="18" charset="0"/>
                                </a:rPr>
                              </m:ctrlPr>
                            </m:accPr>
                            <m:e>
                              <m:r>
                                <a:rPr lang="en-US" altLang="zh-CN" sz="2000" b="0" i="1">
                                  <a:latin typeface="Cambria Math"/>
                                </a:rPr>
                                <m:t>𝐸𝐵𝐼𝑇</m:t>
                              </m:r>
                            </m:e>
                          </m:acc>
                          <m:r>
                            <a:rPr lang="en-US" altLang="zh-CN" sz="2000" b="0" i="1">
                              <a:latin typeface="Cambria Math"/>
                            </a:rPr>
                            <m:t>−24)(1−25%)</m:t>
                          </m:r>
                        </m:num>
                        <m:den>
                          <m:r>
                            <a:rPr lang="en-US" altLang="zh-CN" sz="2000" b="0" i="1">
                              <a:latin typeface="Cambria Math"/>
                            </a:rPr>
                            <m:t>10+</m:t>
                          </m:r>
                          <m:r>
                            <a:rPr lang="en-US" altLang="zh-CN" sz="2000" b="0" i="1" smtClean="0">
                              <a:solidFill>
                                <a:srgbClr val="FF0000"/>
                              </a:solidFill>
                              <a:latin typeface="Cambria Math"/>
                            </a:rPr>
                            <m:t>6</m:t>
                          </m:r>
                        </m:den>
                      </m:f>
                      <m:r>
                        <a:rPr lang="en-US" altLang="zh-CN" sz="2000" b="0" i="1">
                          <a:latin typeface="Cambria Math"/>
                        </a:rPr>
                        <m:t>=</m:t>
                      </m:r>
                      <m:f>
                        <m:fPr>
                          <m:ctrlPr>
                            <a:rPr lang="zh-CN" altLang="zh-CN" sz="2000" b="0" i="1">
                              <a:latin typeface="Cambria Math" panose="02040503050406030204" pitchFamily="18" charset="0"/>
                            </a:rPr>
                          </m:ctrlPr>
                        </m:fPr>
                        <m:num>
                          <m:r>
                            <a:rPr lang="en-US" altLang="zh-CN" sz="2000" b="0" i="1">
                              <a:latin typeface="Cambria Math"/>
                            </a:rPr>
                            <m:t>(</m:t>
                          </m:r>
                          <m:acc>
                            <m:accPr>
                              <m:chr m:val="̅"/>
                              <m:ctrlPr>
                                <a:rPr lang="zh-CN" altLang="zh-CN" sz="2000" b="0" i="1">
                                  <a:latin typeface="Cambria Math" panose="02040503050406030204" pitchFamily="18" charset="0"/>
                                </a:rPr>
                              </m:ctrlPr>
                            </m:accPr>
                            <m:e>
                              <m:r>
                                <a:rPr lang="en-US" altLang="zh-CN" sz="2000" b="0" i="1">
                                  <a:latin typeface="Cambria Math"/>
                                </a:rPr>
                                <m:t>𝐸𝐵𝐼𝑇</m:t>
                              </m:r>
                            </m:e>
                          </m:acc>
                          <m:r>
                            <a:rPr lang="en-US" altLang="zh-CN" sz="2000" b="0" i="1">
                              <a:latin typeface="Cambria Math"/>
                            </a:rPr>
                            <m:t>−24</m:t>
                          </m:r>
                          <m:r>
                            <a:rPr lang="zh-CN" altLang="en-US" sz="2000" b="0" i="1">
                              <a:latin typeface="Cambria Math"/>
                            </a:rPr>
                            <m:t>−</m:t>
                          </m:r>
                          <m:r>
                            <a:rPr lang="en-US" altLang="zh-CN" sz="2000" b="0" i="1" smtClean="0">
                              <a:solidFill>
                                <a:srgbClr val="FF0000"/>
                              </a:solidFill>
                              <a:latin typeface="Cambria Math"/>
                            </a:rPr>
                            <m:t>36</m:t>
                          </m:r>
                          <m:r>
                            <a:rPr lang="en-US" altLang="zh-CN" sz="2000" b="0" i="1">
                              <a:latin typeface="Cambria Math"/>
                            </a:rPr>
                            <m:t>)(1−25%)</m:t>
                          </m:r>
                        </m:num>
                        <m:den>
                          <m:r>
                            <a:rPr lang="en-US" altLang="zh-CN" sz="2000" b="0" i="1">
                              <a:latin typeface="Cambria Math"/>
                            </a:rPr>
                            <m:t>10</m:t>
                          </m:r>
                        </m:den>
                      </m:f>
                    </m:oMath>
                  </m:oMathPara>
                </a14:m>
                <a:endParaRPr lang="zh-CN" altLang="zh-CN" sz="2000" b="0" dirty="0"/>
              </a:p>
              <a:p>
                <a:r>
                  <a:rPr lang="zh-CN" altLang="zh-CN" sz="2000" b="0" dirty="0"/>
                  <a:t>可以解得：</a:t>
                </a:r>
              </a:p>
              <a:p>
                <a:pPr/>
                <a14:m>
                  <m:oMathPara xmlns:m="http://schemas.openxmlformats.org/officeDocument/2006/math">
                    <m:oMathParaPr>
                      <m:jc m:val="centerGroup"/>
                    </m:oMathParaPr>
                    <m:oMath xmlns:m="http://schemas.openxmlformats.org/officeDocument/2006/math">
                      <m:acc>
                        <m:accPr>
                          <m:chr m:val="̅"/>
                          <m:ctrlPr>
                            <a:rPr lang="zh-CN" altLang="zh-CN" sz="2000" b="0" i="1">
                              <a:latin typeface="Cambria Math" panose="02040503050406030204" pitchFamily="18" charset="0"/>
                            </a:rPr>
                          </m:ctrlPr>
                        </m:accPr>
                        <m:e>
                          <m:r>
                            <a:rPr lang="en-US" altLang="zh-CN" sz="2000" b="0" i="1">
                              <a:latin typeface="Cambria Math"/>
                            </a:rPr>
                            <m:t>𝐸𝐵𝐼𝑇</m:t>
                          </m:r>
                        </m:e>
                      </m:acc>
                      <m:r>
                        <a:rPr lang="en-US" altLang="zh-CN" sz="2000" b="0" i="1">
                          <a:latin typeface="Cambria Math"/>
                        </a:rPr>
                        <m:t>=120</m:t>
                      </m:r>
                      <m:r>
                        <a:rPr lang="en-US" altLang="zh-CN" sz="2000" b="0">
                          <a:latin typeface="Cambria Math"/>
                        </a:rPr>
                        <m:t>(</m:t>
                      </m:r>
                      <m:r>
                        <a:rPr lang="zh-CN" altLang="zh-CN" sz="2000" b="0">
                          <a:latin typeface="Cambria Math"/>
                        </a:rPr>
                        <m:t>万元</m:t>
                      </m:r>
                      <m:r>
                        <a:rPr lang="en-US" altLang="zh-CN" sz="2000" b="0">
                          <a:latin typeface="Cambria Math"/>
                        </a:rPr>
                        <m:t>)</m:t>
                      </m:r>
                    </m:oMath>
                  </m:oMathPara>
                </a14:m>
                <a:endParaRPr lang="zh-CN" altLang="zh-CN" sz="2000" b="0" dirty="0"/>
              </a:p>
              <a:p>
                <a:r>
                  <a:rPr lang="zh-CN" altLang="zh-CN" sz="2000" b="0" dirty="0"/>
                  <a:t>当</a:t>
                </a:r>
                <a14:m>
                  <m:oMath xmlns:m="http://schemas.openxmlformats.org/officeDocument/2006/math">
                    <m:acc>
                      <m:accPr>
                        <m:chr m:val="̅"/>
                        <m:ctrlPr>
                          <a:rPr lang="zh-CN" altLang="zh-CN" sz="2000" b="0" i="1">
                            <a:latin typeface="Cambria Math" panose="02040503050406030204" pitchFamily="18" charset="0"/>
                          </a:rPr>
                        </m:ctrlPr>
                      </m:accPr>
                      <m:e>
                        <m:r>
                          <a:rPr lang="en-US" altLang="zh-CN" sz="2000" b="0" i="1">
                            <a:latin typeface="Cambria Math"/>
                          </a:rPr>
                          <m:t>𝐸𝐵𝐼𝑇</m:t>
                        </m:r>
                      </m:e>
                    </m:acc>
                  </m:oMath>
                </a14:m>
                <a:r>
                  <a:rPr lang="en-US" altLang="zh-CN" sz="2000" b="0" dirty="0"/>
                  <a:t>=120</a:t>
                </a:r>
                <a:r>
                  <a:rPr lang="zh-CN" altLang="zh-CN" sz="2000" b="0" dirty="0"/>
                  <a:t>万元时，可以解得：</a:t>
                </a:r>
                <a:r>
                  <a:rPr lang="zh-CN" altLang="zh-CN" sz="2000" b="0" dirty="0">
                    <a:effectLst/>
                  </a:rPr>
                  <a:t> </a:t>
                </a:r>
                <a14:m>
                  <m:oMath xmlns:m="http://schemas.openxmlformats.org/officeDocument/2006/math">
                    <m:acc>
                      <m:accPr>
                        <m:chr m:val="̅"/>
                        <m:ctrlPr>
                          <a:rPr lang="zh-CN" altLang="zh-CN" sz="2000" b="0" i="1">
                            <a:latin typeface="Cambria Math" panose="02040503050406030204" pitchFamily="18" charset="0"/>
                          </a:rPr>
                        </m:ctrlPr>
                      </m:accPr>
                      <m:e>
                        <m:r>
                          <a:rPr lang="en-US" altLang="zh-CN" sz="2000" b="0" i="1">
                            <a:latin typeface="Cambria Math"/>
                          </a:rPr>
                          <m:t>𝐸𝑃𝑆</m:t>
                        </m:r>
                      </m:e>
                    </m:acc>
                    <m:r>
                      <a:rPr lang="en-US" altLang="zh-CN" sz="2000" b="0" i="1">
                        <a:latin typeface="Cambria Math"/>
                      </a:rPr>
                      <m:t>=3</m:t>
                    </m:r>
                    <m:r>
                      <a:rPr lang="en-US" altLang="zh-CN" sz="2000" b="0">
                        <a:latin typeface="Cambria Math"/>
                      </a:rPr>
                      <m:t>(</m:t>
                    </m:r>
                    <m:r>
                      <a:rPr lang="zh-CN" altLang="zh-CN" sz="2000" b="0">
                        <a:latin typeface="Cambria Math"/>
                      </a:rPr>
                      <m:t>元</m:t>
                    </m:r>
                    <m:r>
                      <a:rPr lang="en-US" altLang="zh-CN" sz="2000" b="0">
                        <a:latin typeface="Cambria Math"/>
                      </a:rPr>
                      <m:t>/</m:t>
                    </m:r>
                    <m:r>
                      <a:rPr lang="zh-CN" altLang="zh-CN" sz="2000" b="0">
                        <a:latin typeface="Cambria Math"/>
                      </a:rPr>
                      <m:t>股）</m:t>
                    </m:r>
                  </m:oMath>
                </a14:m>
                <a:endParaRPr lang="zh-CN" altLang="zh-CN" sz="2000" b="0" dirty="0"/>
              </a:p>
            </p:txBody>
          </p:sp>
        </mc:Choice>
        <mc:Fallback xmlns="">
          <p:sp>
            <p:nvSpPr>
              <p:cNvPr id="31747" name="Rectangle 3"/>
              <p:cNvSpPr>
                <a:spLocks noGrp="1" noRot="1" noChangeAspect="1" noMove="1" noResize="1" noEditPoints="1" noAdjustHandles="1" noChangeArrowheads="1" noChangeShapeType="1" noTextEdit="1"/>
              </p:cNvSpPr>
              <p:nvPr>
                <p:ph type="body" idx="1"/>
              </p:nvPr>
            </p:nvSpPr>
            <p:spPr>
              <a:xfrm>
                <a:off x="395536" y="1059582"/>
                <a:ext cx="8424936" cy="3168352"/>
              </a:xfrm>
              <a:blipFill rotWithShape="1">
                <a:blip r:embed="rId2"/>
                <a:stretch>
                  <a:fillRect l="-796" b="-16731"/>
                </a:stretch>
              </a:blipFill>
            </p:spPr>
            <p:txBody>
              <a:bodyPr/>
              <a:lstStyle/>
              <a:p>
                <a:r>
                  <a:rPr lang="zh-CN" altLang="en-US">
                    <a:noFill/>
                  </a:rPr>
                  <a:t> </a:t>
                </a:r>
              </a:p>
            </p:txBody>
          </p:sp>
        </mc:Fallback>
      </mc:AlternateContent>
      <p:sp>
        <p:nvSpPr>
          <p:cNvPr id="5" name="Rectangle 2"/>
          <p:cNvSpPr>
            <a:spLocks noGrp="1" noChangeArrowheads="1"/>
          </p:cNvSpPr>
          <p:nvPr>
            <p:ph type="title"/>
          </p:nvPr>
        </p:nvSpPr>
        <p:spPr>
          <a:xfrm>
            <a:off x="1908175" y="195263"/>
            <a:ext cx="6408738" cy="572691"/>
          </a:xfrm>
        </p:spPr>
        <p:txBody>
          <a:bodyPr/>
          <a:lstStyle/>
          <a:p>
            <a:pPr eaLnBrk="1" hangingPunct="1"/>
            <a:r>
              <a:rPr lang="zh-CN" altLang="en-US" sz="3200" dirty="0" smtClean="0"/>
              <a:t>三、最佳资本结构决策方法</a:t>
            </a:r>
            <a:endParaRPr lang="zh-CN" altLang="en-US" sz="3200" dirty="0"/>
          </a:p>
        </p:txBody>
      </p:sp>
    </p:spTree>
    <p:extLst>
      <p:ext uri="{BB962C8B-B14F-4D97-AF65-F5344CB8AC3E}">
        <p14:creationId xmlns:p14="http://schemas.microsoft.com/office/powerpoint/2010/main" val="3352414425"/>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6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71600" y="843558"/>
            <a:ext cx="7488832" cy="22322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p:cNvSpPr txBox="1">
            <a:spLocks noChangeArrowheads="1"/>
          </p:cNvSpPr>
          <p:nvPr/>
        </p:nvSpPr>
        <p:spPr bwMode="gray">
          <a:xfrm>
            <a:off x="238846" y="3075806"/>
            <a:ext cx="8712968" cy="19647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l" rtl="0" eaLnBrk="0" fontAlgn="base" hangingPunct="0">
              <a:lnSpc>
                <a:spcPct val="130000"/>
              </a:lnSpc>
              <a:spcBef>
                <a:spcPct val="10000"/>
              </a:spcBef>
              <a:spcAft>
                <a:spcPct val="10000"/>
              </a:spcAft>
              <a:buClr>
                <a:schemeClr val="tx2"/>
              </a:buClr>
              <a:buFont typeface="Wingdings" pitchFamily="2" charset="2"/>
              <a:defRPr sz="2800" b="1">
                <a:solidFill>
                  <a:schemeClr val="tx1"/>
                </a:solidFill>
                <a:latin typeface="+mn-lt"/>
                <a:ea typeface="+mn-ea"/>
                <a:cs typeface="+mn-cs"/>
              </a:defRPr>
            </a:lvl1pPr>
            <a:lvl2pPr marL="828675" indent="-285750" algn="l" rtl="0" eaLnBrk="0" fontAlgn="base" hangingPunct="0">
              <a:spcBef>
                <a:spcPct val="20000"/>
              </a:spcBef>
              <a:spcAft>
                <a:spcPct val="0"/>
              </a:spcAft>
              <a:buClr>
                <a:schemeClr val="accent1"/>
              </a:buClr>
              <a:buFont typeface="Wingdings" pitchFamily="2" charset="2"/>
              <a:buChar char="§"/>
              <a:defRPr sz="2200">
                <a:solidFill>
                  <a:schemeClr val="tx1"/>
                </a:solidFill>
                <a:latin typeface="Arial" pitchFamily="34" charset="0"/>
                <a:ea typeface="+mn-ea"/>
              </a:defRPr>
            </a:lvl2pPr>
            <a:lvl3pPr marL="1236663" indent="-228600" algn="l" rtl="0" eaLnBrk="0" fontAlgn="base" hangingPunct="0">
              <a:spcBef>
                <a:spcPct val="20000"/>
              </a:spcBef>
              <a:spcAft>
                <a:spcPct val="0"/>
              </a:spcAft>
              <a:buClr>
                <a:schemeClr val="accent2"/>
              </a:buClr>
              <a:buChar char="•"/>
              <a:defRPr>
                <a:solidFill>
                  <a:schemeClr val="tx1"/>
                </a:solidFill>
                <a:latin typeface="Arial" pitchFamily="34" charset="0"/>
                <a:ea typeface="+mn-ea"/>
              </a:defRPr>
            </a:lvl3pPr>
            <a:lvl4pPr marL="1644650" indent="-228600" algn="l" rtl="0" eaLnBrk="0" fontAlgn="base" hangingPunct="0">
              <a:spcBef>
                <a:spcPct val="20000"/>
              </a:spcBef>
              <a:spcAft>
                <a:spcPct val="0"/>
              </a:spcAft>
              <a:buChar char="–"/>
              <a:defRPr sz="1600">
                <a:solidFill>
                  <a:schemeClr val="tx1"/>
                </a:solidFill>
                <a:latin typeface="Arial" pitchFamily="34" charset="0"/>
                <a:ea typeface="+mn-ea"/>
              </a:defRPr>
            </a:lvl4pPr>
            <a:lvl5pPr marL="2057400" indent="-228600" algn="l" rtl="0" eaLnBrk="0" fontAlgn="base" hangingPunct="0">
              <a:spcBef>
                <a:spcPct val="20000"/>
              </a:spcBef>
              <a:spcAft>
                <a:spcPct val="0"/>
              </a:spcAft>
              <a:buChar char="»"/>
              <a:defRPr sz="2000">
                <a:solidFill>
                  <a:schemeClr val="tx1"/>
                </a:solidFill>
                <a:latin typeface="Arial" pitchFamily="34" charset="0"/>
                <a:ea typeface="+mn-ea"/>
              </a:defRPr>
            </a:lvl5pPr>
            <a:lvl6pPr marL="2514600" indent="-228600" algn="l" rtl="0" fontAlgn="base">
              <a:spcBef>
                <a:spcPct val="20000"/>
              </a:spcBef>
              <a:spcAft>
                <a:spcPct val="0"/>
              </a:spcAft>
              <a:buChar char="»"/>
              <a:defRPr sz="2000">
                <a:solidFill>
                  <a:schemeClr val="tx1"/>
                </a:solidFill>
                <a:latin typeface="Arial" pitchFamily="34" charset="0"/>
                <a:ea typeface="+mn-ea"/>
              </a:defRPr>
            </a:lvl6pPr>
            <a:lvl7pPr marL="2971800" indent="-228600" algn="l" rtl="0" fontAlgn="base">
              <a:spcBef>
                <a:spcPct val="20000"/>
              </a:spcBef>
              <a:spcAft>
                <a:spcPct val="0"/>
              </a:spcAft>
              <a:buChar char="»"/>
              <a:defRPr sz="2000">
                <a:solidFill>
                  <a:schemeClr val="tx1"/>
                </a:solidFill>
                <a:latin typeface="Arial" pitchFamily="34" charset="0"/>
                <a:ea typeface="+mn-ea"/>
              </a:defRPr>
            </a:lvl7pPr>
            <a:lvl8pPr marL="3429000" indent="-228600" algn="l" rtl="0" fontAlgn="base">
              <a:spcBef>
                <a:spcPct val="20000"/>
              </a:spcBef>
              <a:spcAft>
                <a:spcPct val="0"/>
              </a:spcAft>
              <a:buChar char="»"/>
              <a:defRPr sz="2000">
                <a:solidFill>
                  <a:schemeClr val="tx1"/>
                </a:solidFill>
                <a:latin typeface="Arial" pitchFamily="34" charset="0"/>
                <a:ea typeface="+mn-ea"/>
              </a:defRPr>
            </a:lvl8pPr>
            <a:lvl9pPr marL="3886200" indent="-228600" algn="l" rtl="0" fontAlgn="base">
              <a:spcBef>
                <a:spcPct val="20000"/>
              </a:spcBef>
              <a:spcAft>
                <a:spcPct val="0"/>
              </a:spcAft>
              <a:buChar char="»"/>
              <a:defRPr sz="2000">
                <a:solidFill>
                  <a:schemeClr val="tx1"/>
                </a:solidFill>
                <a:latin typeface="Arial" pitchFamily="34" charset="0"/>
                <a:ea typeface="+mn-ea"/>
              </a:defRPr>
            </a:lvl9pPr>
          </a:lstStyle>
          <a:p>
            <a:pPr>
              <a:lnSpc>
                <a:spcPct val="120000"/>
              </a:lnSpc>
              <a:spcBef>
                <a:spcPts val="0"/>
              </a:spcBef>
              <a:spcAft>
                <a:spcPts val="0"/>
              </a:spcAft>
            </a:pPr>
            <a:r>
              <a:rPr lang="zh-CN" altLang="en-US" sz="1800" b="0" dirty="0"/>
              <a:t>       </a:t>
            </a:r>
            <a:r>
              <a:rPr lang="en-US" altLang="zh-CN" sz="1800" dirty="0">
                <a:solidFill>
                  <a:srgbClr val="0070C0"/>
                </a:solidFill>
              </a:rPr>
              <a:t>EB1T</a:t>
            </a:r>
            <a:r>
              <a:rPr lang="zh-CN" altLang="en-US" sz="1800" dirty="0">
                <a:solidFill>
                  <a:srgbClr val="0070C0"/>
                </a:solidFill>
              </a:rPr>
              <a:t>为</a:t>
            </a:r>
            <a:r>
              <a:rPr lang="en-US" altLang="zh-CN" sz="1800" dirty="0">
                <a:solidFill>
                  <a:srgbClr val="0070C0"/>
                </a:solidFill>
              </a:rPr>
              <a:t>120</a:t>
            </a:r>
            <a:r>
              <a:rPr lang="zh-CN" altLang="en-US" sz="1800" dirty="0">
                <a:solidFill>
                  <a:srgbClr val="0070C0"/>
                </a:solidFill>
              </a:rPr>
              <a:t>万元</a:t>
            </a:r>
            <a:r>
              <a:rPr lang="zh-CN" altLang="en-US" sz="1800" b="0" dirty="0"/>
              <a:t>是两个筹资方案的</a:t>
            </a:r>
            <a:r>
              <a:rPr lang="zh-CN" altLang="en-US" sz="1800" dirty="0">
                <a:solidFill>
                  <a:srgbClr val="0070C0"/>
                </a:solidFill>
              </a:rPr>
              <a:t>每股收益无差别点</a:t>
            </a:r>
            <a:r>
              <a:rPr lang="zh-CN" altLang="en-US" sz="1800" b="0" dirty="0"/>
              <a:t>。在此点上，两个方案的每股收益相等，</a:t>
            </a:r>
            <a:r>
              <a:rPr lang="zh-CN" altLang="en-US" sz="1800" dirty="0">
                <a:solidFill>
                  <a:srgbClr val="0070C0"/>
                </a:solidFill>
              </a:rPr>
              <a:t>均为</a:t>
            </a:r>
            <a:r>
              <a:rPr lang="en-US" altLang="zh-CN" sz="1800" dirty="0">
                <a:solidFill>
                  <a:srgbClr val="0070C0"/>
                </a:solidFill>
              </a:rPr>
              <a:t>3</a:t>
            </a:r>
            <a:r>
              <a:rPr lang="zh-CN" altLang="en-US" sz="1800" dirty="0">
                <a:solidFill>
                  <a:srgbClr val="0070C0"/>
                </a:solidFill>
              </a:rPr>
              <a:t>元</a:t>
            </a:r>
            <a:r>
              <a:rPr lang="en-US" altLang="zh-CN" sz="1800" dirty="0">
                <a:solidFill>
                  <a:srgbClr val="0070C0"/>
                </a:solidFill>
              </a:rPr>
              <a:t>/</a:t>
            </a:r>
            <a:r>
              <a:rPr lang="zh-CN" altLang="en-US" sz="1800" dirty="0">
                <a:solidFill>
                  <a:srgbClr val="0070C0"/>
                </a:solidFill>
              </a:rPr>
              <a:t>股</a:t>
            </a:r>
            <a:r>
              <a:rPr lang="zh-CN" altLang="en-US" sz="1800" b="0" dirty="0"/>
              <a:t>。企业预期追加筹资后</a:t>
            </a:r>
            <a:r>
              <a:rPr lang="zh-CN" altLang="en-US" sz="1800" dirty="0">
                <a:solidFill>
                  <a:srgbClr val="FF0000"/>
                </a:solidFill>
              </a:rPr>
              <a:t>息税前利润为</a:t>
            </a:r>
            <a:r>
              <a:rPr lang="en-US" altLang="zh-CN" sz="1800" dirty="0">
                <a:solidFill>
                  <a:srgbClr val="FF0000"/>
                </a:solidFill>
              </a:rPr>
              <a:t>180</a:t>
            </a:r>
            <a:r>
              <a:rPr lang="zh-CN" altLang="en-US" sz="1800" dirty="0">
                <a:solidFill>
                  <a:srgbClr val="FF0000"/>
                </a:solidFill>
              </a:rPr>
              <a:t>万元</a:t>
            </a:r>
            <a:r>
              <a:rPr lang="zh-CN" altLang="en-US" sz="1800" b="0" dirty="0"/>
              <a:t>，</a:t>
            </a:r>
            <a:r>
              <a:rPr lang="zh-CN" altLang="en-US" sz="1800" dirty="0">
                <a:solidFill>
                  <a:srgbClr val="FF0000"/>
                </a:solidFill>
              </a:rPr>
              <a:t>高于</a:t>
            </a:r>
            <a:r>
              <a:rPr lang="zh-CN" altLang="en-US" sz="1800" b="0" dirty="0"/>
              <a:t>无差别点</a:t>
            </a:r>
            <a:r>
              <a:rPr lang="en-US" altLang="zh-CN" sz="1800" b="0" dirty="0"/>
              <a:t>120</a:t>
            </a:r>
            <a:r>
              <a:rPr lang="zh-CN" altLang="en-US" sz="1800" b="0" dirty="0"/>
              <a:t>万元，应当采用</a:t>
            </a:r>
            <a:r>
              <a:rPr lang="zh-CN" altLang="en-US" sz="1800" dirty="0">
                <a:solidFill>
                  <a:srgbClr val="FF0000"/>
                </a:solidFill>
              </a:rPr>
              <a:t>第二种融资方案</a:t>
            </a:r>
            <a:r>
              <a:rPr lang="zh-CN" altLang="en-US" sz="1800" b="0" dirty="0"/>
              <a:t>，即</a:t>
            </a:r>
            <a:r>
              <a:rPr lang="zh-CN" altLang="en-US" sz="1800" dirty="0">
                <a:solidFill>
                  <a:srgbClr val="FF0000"/>
                </a:solidFill>
              </a:rPr>
              <a:t>长期债务的筹资方式</a:t>
            </a:r>
            <a:r>
              <a:rPr lang="zh-CN" altLang="en-US" sz="1800" b="0" dirty="0"/>
              <a:t>。</a:t>
            </a:r>
          </a:p>
          <a:p>
            <a:pPr>
              <a:lnSpc>
                <a:spcPct val="120000"/>
              </a:lnSpc>
              <a:spcBef>
                <a:spcPts val="0"/>
              </a:spcBef>
              <a:spcAft>
                <a:spcPts val="0"/>
              </a:spcAft>
            </a:pPr>
            <a:r>
              <a:rPr lang="zh-CN" altLang="en-US" sz="1800" b="0" dirty="0"/>
              <a:t>       通过计算可知，在息税前利润为</a:t>
            </a:r>
            <a:r>
              <a:rPr lang="en-US" altLang="zh-CN" sz="1800" b="0" dirty="0"/>
              <a:t>180</a:t>
            </a:r>
            <a:r>
              <a:rPr lang="zh-CN" altLang="en-US" sz="1800" b="0" dirty="0"/>
              <a:t>万元的情况下，</a:t>
            </a:r>
            <a:r>
              <a:rPr lang="zh-CN" altLang="en-US" sz="1800" dirty="0">
                <a:solidFill>
                  <a:srgbClr val="0070C0"/>
                </a:solidFill>
              </a:rPr>
              <a:t>方案</a:t>
            </a:r>
            <a:r>
              <a:rPr lang="en-US" altLang="zh-CN" sz="1800" dirty="0">
                <a:solidFill>
                  <a:srgbClr val="0070C0"/>
                </a:solidFill>
              </a:rPr>
              <a:t>1</a:t>
            </a:r>
            <a:r>
              <a:rPr lang="zh-CN" altLang="en-US" sz="1800" dirty="0">
                <a:solidFill>
                  <a:srgbClr val="0070C0"/>
                </a:solidFill>
              </a:rPr>
              <a:t>的 </a:t>
            </a:r>
            <a:r>
              <a:rPr lang="en-US" altLang="zh-CN" sz="1800" dirty="0">
                <a:solidFill>
                  <a:srgbClr val="0070C0"/>
                </a:solidFill>
              </a:rPr>
              <a:t>EPS</a:t>
            </a:r>
            <a:r>
              <a:rPr lang="zh-CN" altLang="en-US" sz="1800" dirty="0">
                <a:solidFill>
                  <a:srgbClr val="FF0000"/>
                </a:solidFill>
              </a:rPr>
              <a:t>约为</a:t>
            </a:r>
            <a:r>
              <a:rPr lang="en-US" altLang="zh-CN" sz="1800" dirty="0">
                <a:solidFill>
                  <a:srgbClr val="FF0000"/>
                </a:solidFill>
              </a:rPr>
              <a:t>7.32</a:t>
            </a:r>
            <a:r>
              <a:rPr lang="zh-CN" altLang="en-US" sz="1800" dirty="0">
                <a:solidFill>
                  <a:srgbClr val="FF0000"/>
                </a:solidFill>
              </a:rPr>
              <a:t>元</a:t>
            </a:r>
            <a:r>
              <a:rPr lang="en-US" altLang="zh-CN" sz="1800" dirty="0">
                <a:solidFill>
                  <a:srgbClr val="FF0000"/>
                </a:solidFill>
              </a:rPr>
              <a:t>/</a:t>
            </a:r>
            <a:r>
              <a:rPr lang="zh-CN" altLang="en-US" sz="1800" dirty="0">
                <a:solidFill>
                  <a:srgbClr val="FF0000"/>
                </a:solidFill>
              </a:rPr>
              <a:t>股，</a:t>
            </a:r>
            <a:r>
              <a:rPr lang="zh-CN" altLang="en-US" sz="1800" dirty="0">
                <a:solidFill>
                  <a:srgbClr val="0070C0"/>
                </a:solidFill>
              </a:rPr>
              <a:t>方案</a:t>
            </a:r>
            <a:r>
              <a:rPr lang="en-US" altLang="zh-CN" sz="1800" dirty="0">
                <a:solidFill>
                  <a:srgbClr val="0070C0"/>
                </a:solidFill>
              </a:rPr>
              <a:t>2</a:t>
            </a:r>
            <a:r>
              <a:rPr lang="zh-CN" altLang="en-US" sz="1800" dirty="0">
                <a:solidFill>
                  <a:srgbClr val="0070C0"/>
                </a:solidFill>
              </a:rPr>
              <a:t>的</a:t>
            </a:r>
            <a:r>
              <a:rPr lang="en-US" altLang="zh-CN" sz="1800" dirty="0">
                <a:solidFill>
                  <a:srgbClr val="0070C0"/>
                </a:solidFill>
              </a:rPr>
              <a:t>EPS</a:t>
            </a:r>
            <a:r>
              <a:rPr lang="zh-CN" altLang="en-US" sz="1800" dirty="0">
                <a:solidFill>
                  <a:srgbClr val="FF0000"/>
                </a:solidFill>
              </a:rPr>
              <a:t>约为</a:t>
            </a:r>
            <a:r>
              <a:rPr lang="en-US" altLang="zh-CN" sz="1800" dirty="0">
                <a:solidFill>
                  <a:srgbClr val="FF0000"/>
                </a:solidFill>
              </a:rPr>
              <a:t>9</a:t>
            </a:r>
            <a:r>
              <a:rPr lang="zh-CN" altLang="en-US" sz="1800" dirty="0">
                <a:solidFill>
                  <a:srgbClr val="FF0000"/>
                </a:solidFill>
              </a:rPr>
              <a:t>元</a:t>
            </a:r>
            <a:r>
              <a:rPr lang="en-US" altLang="zh-CN" sz="1800" dirty="0">
                <a:solidFill>
                  <a:srgbClr val="FF0000"/>
                </a:solidFill>
              </a:rPr>
              <a:t>/</a:t>
            </a:r>
            <a:r>
              <a:rPr lang="zh-CN" altLang="en-US" sz="1800" dirty="0">
                <a:solidFill>
                  <a:srgbClr val="FF0000"/>
                </a:solidFill>
              </a:rPr>
              <a:t>股</a:t>
            </a:r>
            <a:r>
              <a:rPr lang="zh-CN" altLang="en-US" sz="1800" b="0" dirty="0"/>
              <a:t>，</a:t>
            </a:r>
            <a:r>
              <a:rPr lang="zh-CN" altLang="en-US" sz="1800" dirty="0">
                <a:solidFill>
                  <a:srgbClr val="0070C0"/>
                </a:solidFill>
              </a:rPr>
              <a:t>显然方案</a:t>
            </a:r>
            <a:r>
              <a:rPr lang="en-US" altLang="zh-CN" sz="1800" dirty="0">
                <a:solidFill>
                  <a:srgbClr val="0070C0"/>
                </a:solidFill>
              </a:rPr>
              <a:t>2</a:t>
            </a:r>
            <a:r>
              <a:rPr lang="zh-CN" altLang="en-US" sz="1800" b="0" dirty="0"/>
              <a:t>，即采用长期债务的筹资方式优于方案</a:t>
            </a:r>
            <a:r>
              <a:rPr lang="en-US" altLang="zh-CN" sz="1800" b="0" dirty="0"/>
              <a:t>1</a:t>
            </a:r>
            <a:r>
              <a:rPr lang="zh-CN" altLang="en-US" sz="1800" b="0" dirty="0"/>
              <a:t>。</a:t>
            </a:r>
          </a:p>
        </p:txBody>
      </p:sp>
      <p:sp>
        <p:nvSpPr>
          <p:cNvPr id="6" name="Rectangle 2"/>
          <p:cNvSpPr>
            <a:spLocks noGrp="1" noChangeArrowheads="1"/>
          </p:cNvSpPr>
          <p:nvPr>
            <p:ph type="title"/>
          </p:nvPr>
        </p:nvSpPr>
        <p:spPr>
          <a:xfrm>
            <a:off x="1908175" y="195263"/>
            <a:ext cx="6408738" cy="572691"/>
          </a:xfrm>
        </p:spPr>
        <p:txBody>
          <a:bodyPr/>
          <a:lstStyle/>
          <a:p>
            <a:pPr eaLnBrk="1" hangingPunct="1"/>
            <a:r>
              <a:rPr lang="zh-CN" altLang="en-US" sz="3200" dirty="0" smtClean="0"/>
              <a:t>三、最佳资本结构决策方法</a:t>
            </a:r>
            <a:endParaRPr lang="zh-CN" altLang="en-US" sz="3200" dirty="0"/>
          </a:p>
        </p:txBody>
      </p:sp>
    </p:spTree>
    <p:extLst>
      <p:ext uri="{BB962C8B-B14F-4D97-AF65-F5344CB8AC3E}">
        <p14:creationId xmlns:p14="http://schemas.microsoft.com/office/powerpoint/2010/main" val="28864384"/>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7" name="Rectangle 3"/>
          <p:cNvSpPr>
            <a:spLocks noGrp="1" noChangeArrowheads="1"/>
          </p:cNvSpPr>
          <p:nvPr>
            <p:ph type="body" idx="1"/>
          </p:nvPr>
        </p:nvSpPr>
        <p:spPr>
          <a:xfrm>
            <a:off x="539552" y="1707654"/>
            <a:ext cx="8208912" cy="1800200"/>
          </a:xfrm>
        </p:spPr>
        <p:txBody>
          <a:bodyPr/>
          <a:lstStyle/>
          <a:p>
            <a:pPr algn="just"/>
            <a:r>
              <a:rPr lang="zh-CN" altLang="en-US" sz="2000" b="0" dirty="0"/>
              <a:t>         以上两种方法都是从</a:t>
            </a:r>
            <a:r>
              <a:rPr lang="zh-CN" altLang="en-US" sz="2000" b="0" dirty="0">
                <a:solidFill>
                  <a:srgbClr val="FF0000"/>
                </a:solidFill>
              </a:rPr>
              <a:t>账面价值的角度</a:t>
            </a:r>
            <a:r>
              <a:rPr lang="zh-CN" altLang="en-US" sz="2000" b="0" dirty="0"/>
              <a:t>进行资本结构优化分析，没有考虑市场反应，亦即没有考虑风险因素。</a:t>
            </a:r>
            <a:endParaRPr lang="en-US" altLang="zh-CN" sz="2000" b="0" dirty="0"/>
          </a:p>
          <a:p>
            <a:pPr algn="just"/>
            <a:r>
              <a:rPr lang="en-US" altLang="zh-CN" sz="2000" b="0" dirty="0"/>
              <a:t>        </a:t>
            </a:r>
            <a:r>
              <a:rPr lang="zh-CN" altLang="en-US" sz="2000" b="0" dirty="0"/>
              <a:t>公司价值分析法，是在考虑市场风险的基础上，以</a:t>
            </a:r>
            <a:r>
              <a:rPr lang="zh-CN" altLang="en-US" sz="2000" b="0" dirty="0">
                <a:solidFill>
                  <a:srgbClr val="FF0000"/>
                </a:solidFill>
              </a:rPr>
              <a:t>公司市场价值</a:t>
            </a:r>
            <a:r>
              <a:rPr lang="zh-CN" altLang="en-US" sz="2000" b="0" dirty="0"/>
              <a:t>为标准，进行资本结构优化。即能够提升公司价值的资本结构，就是合理的资本结构。</a:t>
            </a:r>
            <a:endParaRPr lang="zh-CN" altLang="zh-CN" sz="2000" b="0" dirty="0"/>
          </a:p>
        </p:txBody>
      </p:sp>
      <p:sp>
        <p:nvSpPr>
          <p:cNvPr id="5" name="Rectangle 3"/>
          <p:cNvSpPr txBox="1">
            <a:spLocks noChangeArrowheads="1"/>
          </p:cNvSpPr>
          <p:nvPr/>
        </p:nvSpPr>
        <p:spPr bwMode="gray">
          <a:xfrm>
            <a:off x="174626" y="987574"/>
            <a:ext cx="7878762" cy="432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l" rtl="0" eaLnBrk="0" fontAlgn="base" hangingPunct="0">
              <a:lnSpc>
                <a:spcPct val="130000"/>
              </a:lnSpc>
              <a:spcBef>
                <a:spcPct val="10000"/>
              </a:spcBef>
              <a:spcAft>
                <a:spcPct val="10000"/>
              </a:spcAft>
              <a:buClr>
                <a:schemeClr val="tx2"/>
              </a:buClr>
              <a:buFont typeface="Wingdings" pitchFamily="2" charset="2"/>
              <a:defRPr sz="2800" b="1">
                <a:solidFill>
                  <a:schemeClr val="tx1"/>
                </a:solidFill>
                <a:latin typeface="+mn-lt"/>
                <a:ea typeface="+mn-ea"/>
                <a:cs typeface="+mn-cs"/>
              </a:defRPr>
            </a:lvl1pPr>
            <a:lvl2pPr marL="828675" indent="-285750" algn="l" rtl="0" eaLnBrk="0" fontAlgn="base" hangingPunct="0">
              <a:spcBef>
                <a:spcPct val="20000"/>
              </a:spcBef>
              <a:spcAft>
                <a:spcPct val="0"/>
              </a:spcAft>
              <a:buClr>
                <a:schemeClr val="accent1"/>
              </a:buClr>
              <a:buFont typeface="Wingdings" pitchFamily="2" charset="2"/>
              <a:buChar char="§"/>
              <a:defRPr sz="2200">
                <a:solidFill>
                  <a:schemeClr val="tx1"/>
                </a:solidFill>
                <a:latin typeface="Arial" pitchFamily="34" charset="0"/>
                <a:ea typeface="+mn-ea"/>
              </a:defRPr>
            </a:lvl2pPr>
            <a:lvl3pPr marL="1236663" indent="-228600" algn="l" rtl="0" eaLnBrk="0" fontAlgn="base" hangingPunct="0">
              <a:spcBef>
                <a:spcPct val="20000"/>
              </a:spcBef>
              <a:spcAft>
                <a:spcPct val="0"/>
              </a:spcAft>
              <a:buClr>
                <a:schemeClr val="accent2"/>
              </a:buClr>
              <a:buChar char="•"/>
              <a:defRPr>
                <a:solidFill>
                  <a:schemeClr val="tx1"/>
                </a:solidFill>
                <a:latin typeface="Arial" pitchFamily="34" charset="0"/>
                <a:ea typeface="+mn-ea"/>
              </a:defRPr>
            </a:lvl3pPr>
            <a:lvl4pPr marL="1644650" indent="-228600" algn="l" rtl="0" eaLnBrk="0" fontAlgn="base" hangingPunct="0">
              <a:spcBef>
                <a:spcPct val="20000"/>
              </a:spcBef>
              <a:spcAft>
                <a:spcPct val="0"/>
              </a:spcAft>
              <a:buChar char="–"/>
              <a:defRPr sz="1600">
                <a:solidFill>
                  <a:schemeClr val="tx1"/>
                </a:solidFill>
                <a:latin typeface="Arial" pitchFamily="34" charset="0"/>
                <a:ea typeface="+mn-ea"/>
              </a:defRPr>
            </a:lvl4pPr>
            <a:lvl5pPr marL="2057400" indent="-228600" algn="l" rtl="0" eaLnBrk="0" fontAlgn="base" hangingPunct="0">
              <a:spcBef>
                <a:spcPct val="20000"/>
              </a:spcBef>
              <a:spcAft>
                <a:spcPct val="0"/>
              </a:spcAft>
              <a:buChar char="»"/>
              <a:defRPr sz="2000">
                <a:solidFill>
                  <a:schemeClr val="tx1"/>
                </a:solidFill>
                <a:latin typeface="Arial" pitchFamily="34" charset="0"/>
                <a:ea typeface="+mn-ea"/>
              </a:defRPr>
            </a:lvl5pPr>
            <a:lvl6pPr marL="2514600" indent="-228600" algn="l" rtl="0" fontAlgn="base">
              <a:spcBef>
                <a:spcPct val="20000"/>
              </a:spcBef>
              <a:spcAft>
                <a:spcPct val="0"/>
              </a:spcAft>
              <a:buChar char="»"/>
              <a:defRPr sz="2000">
                <a:solidFill>
                  <a:schemeClr val="tx1"/>
                </a:solidFill>
                <a:latin typeface="Arial" pitchFamily="34" charset="0"/>
                <a:ea typeface="+mn-ea"/>
              </a:defRPr>
            </a:lvl6pPr>
            <a:lvl7pPr marL="2971800" indent="-228600" algn="l" rtl="0" fontAlgn="base">
              <a:spcBef>
                <a:spcPct val="20000"/>
              </a:spcBef>
              <a:spcAft>
                <a:spcPct val="0"/>
              </a:spcAft>
              <a:buChar char="»"/>
              <a:defRPr sz="2000">
                <a:solidFill>
                  <a:schemeClr val="tx1"/>
                </a:solidFill>
                <a:latin typeface="Arial" pitchFamily="34" charset="0"/>
                <a:ea typeface="+mn-ea"/>
              </a:defRPr>
            </a:lvl7pPr>
            <a:lvl8pPr marL="3429000" indent="-228600" algn="l" rtl="0" fontAlgn="base">
              <a:spcBef>
                <a:spcPct val="20000"/>
              </a:spcBef>
              <a:spcAft>
                <a:spcPct val="0"/>
              </a:spcAft>
              <a:buChar char="»"/>
              <a:defRPr sz="2000">
                <a:solidFill>
                  <a:schemeClr val="tx1"/>
                </a:solidFill>
                <a:latin typeface="Arial" pitchFamily="34" charset="0"/>
                <a:ea typeface="+mn-ea"/>
              </a:defRPr>
            </a:lvl8pPr>
            <a:lvl9pPr marL="3886200" indent="-228600" algn="l" rtl="0" fontAlgn="base">
              <a:spcBef>
                <a:spcPct val="20000"/>
              </a:spcBef>
              <a:spcAft>
                <a:spcPct val="0"/>
              </a:spcAft>
              <a:buChar char="»"/>
              <a:defRPr sz="2000">
                <a:solidFill>
                  <a:schemeClr val="tx1"/>
                </a:solidFill>
                <a:latin typeface="Arial" pitchFamily="34" charset="0"/>
                <a:ea typeface="+mn-ea"/>
              </a:defRPr>
            </a:lvl9pPr>
          </a:lstStyle>
          <a:p>
            <a:pPr eaLnBrk="1" hangingPunct="1">
              <a:spcBef>
                <a:spcPct val="0"/>
              </a:spcBef>
              <a:spcAft>
                <a:spcPct val="0"/>
              </a:spcAft>
            </a:pPr>
            <a:r>
              <a:rPr lang="zh-CN" altLang="en-US" dirty="0">
                <a:solidFill>
                  <a:srgbClr val="0000FF"/>
                </a:solidFill>
                <a:latin typeface="+mj-lt"/>
                <a:ea typeface="+mj-ea"/>
                <a:cs typeface="+mj-cs"/>
              </a:rPr>
              <a:t>（三）公司价值分析法</a:t>
            </a:r>
          </a:p>
        </p:txBody>
      </p:sp>
      <p:sp>
        <p:nvSpPr>
          <p:cNvPr id="6" name="Rectangle 2"/>
          <p:cNvSpPr>
            <a:spLocks noGrp="1" noChangeArrowheads="1"/>
          </p:cNvSpPr>
          <p:nvPr>
            <p:ph type="title"/>
          </p:nvPr>
        </p:nvSpPr>
        <p:spPr>
          <a:xfrm>
            <a:off x="1908175" y="195263"/>
            <a:ext cx="6408738" cy="572691"/>
          </a:xfrm>
        </p:spPr>
        <p:txBody>
          <a:bodyPr/>
          <a:lstStyle/>
          <a:p>
            <a:pPr eaLnBrk="1" hangingPunct="1"/>
            <a:r>
              <a:rPr lang="zh-CN" altLang="en-US" sz="3200" dirty="0" smtClean="0"/>
              <a:t>三、最佳资本结构决策方法</a:t>
            </a:r>
            <a:endParaRPr lang="zh-CN" altLang="en-US" sz="3200" dirty="0"/>
          </a:p>
        </p:txBody>
      </p:sp>
    </p:spTree>
    <p:extLst>
      <p:ext uri="{BB962C8B-B14F-4D97-AF65-F5344CB8AC3E}">
        <p14:creationId xmlns:p14="http://schemas.microsoft.com/office/powerpoint/2010/main" val="38996224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wipe(left)">
                                      <p:cBhvr>
                                        <p:cTn id="7" dur="10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7171" name="Rectangle 3"/>
              <p:cNvSpPr>
                <a:spLocks noGrp="1" noChangeArrowheads="1"/>
              </p:cNvSpPr>
              <p:nvPr>
                <p:ph type="body" idx="1"/>
              </p:nvPr>
            </p:nvSpPr>
            <p:spPr>
              <a:xfrm>
                <a:off x="179512" y="915566"/>
                <a:ext cx="8854485" cy="3888432"/>
              </a:xfrm>
            </p:spPr>
            <p:txBody>
              <a:bodyPr/>
              <a:lstStyle/>
              <a:p>
                <a:pPr indent="267970">
                  <a:lnSpc>
                    <a:spcPct val="120000"/>
                  </a:lnSpc>
                  <a:spcBef>
                    <a:spcPts val="0"/>
                  </a:spcBef>
                  <a:spcAft>
                    <a:spcPts val="0"/>
                  </a:spcAft>
                </a:pPr>
                <a:r>
                  <a:rPr lang="zh-CN" altLang="zh-CN" sz="1800" kern="100"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例题</a:t>
                </a:r>
                <a:r>
                  <a:rPr lang="en-US" altLang="zh-CN" sz="1800" kern="100"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5-3</a:t>
                </a:r>
                <a:r>
                  <a:rPr lang="zh-CN" altLang="zh-CN" sz="1800" kern="100"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800" b="0" kern="100" dirty="0">
                    <a:effectLst/>
                    <a:latin typeface="微软雅黑" panose="020B0503020204020204" pitchFamily="34" charset="-122"/>
                    <a:ea typeface="微软雅黑" panose="020B0503020204020204" pitchFamily="34" charset="-122"/>
                    <a:cs typeface="Times New Roman" panose="02020603050405020304" pitchFamily="18" charset="0"/>
                  </a:rPr>
                  <a:t>赛罗公司拟发行面值为</a:t>
                </a:r>
                <a:r>
                  <a:rPr lang="en-US" altLang="zh-CN" sz="1800" b="0" kern="100" dirty="0">
                    <a:effectLst/>
                    <a:latin typeface="微软雅黑" panose="020B0503020204020204" pitchFamily="34" charset="-122"/>
                    <a:ea typeface="微软雅黑" panose="020B0503020204020204" pitchFamily="34" charset="-122"/>
                    <a:cs typeface="Times New Roman" panose="02020603050405020304" pitchFamily="18" charset="0"/>
                  </a:rPr>
                  <a:t>1000</a:t>
                </a:r>
                <a:r>
                  <a:rPr lang="zh-CN" altLang="zh-CN" sz="1800" b="0" kern="100" dirty="0">
                    <a:effectLst/>
                    <a:latin typeface="微软雅黑" panose="020B0503020204020204" pitchFamily="34" charset="-122"/>
                    <a:ea typeface="微软雅黑" panose="020B0503020204020204" pitchFamily="34" charset="-122"/>
                    <a:cs typeface="Times New Roman" panose="02020603050405020304" pitchFamily="18" charset="0"/>
                  </a:rPr>
                  <a:t>元、期限为</a:t>
                </a:r>
                <a:r>
                  <a:rPr lang="en-US" altLang="zh-CN" sz="1800" b="0" kern="100" dirty="0">
                    <a:effectLst/>
                    <a:latin typeface="微软雅黑" panose="020B0503020204020204" pitchFamily="34" charset="-122"/>
                    <a:ea typeface="微软雅黑" panose="020B0503020204020204" pitchFamily="34" charset="-122"/>
                    <a:cs typeface="Times New Roman" panose="02020603050405020304" pitchFamily="18" charset="0"/>
                  </a:rPr>
                  <a:t>3</a:t>
                </a:r>
                <a:r>
                  <a:rPr lang="zh-CN" altLang="zh-CN" sz="1800" b="0" kern="100" dirty="0">
                    <a:effectLst/>
                    <a:latin typeface="微软雅黑" panose="020B0503020204020204" pitchFamily="34" charset="-122"/>
                    <a:ea typeface="微软雅黑" panose="020B0503020204020204" pitchFamily="34" charset="-122"/>
                    <a:cs typeface="Times New Roman" panose="02020603050405020304" pitchFamily="18" charset="0"/>
                  </a:rPr>
                  <a:t>年、票面利率为</a:t>
                </a:r>
                <a:r>
                  <a:rPr lang="en-US" altLang="zh-CN" sz="1800" b="0" kern="100" dirty="0">
                    <a:effectLst/>
                    <a:latin typeface="微软雅黑" panose="020B0503020204020204" pitchFamily="34" charset="-122"/>
                    <a:ea typeface="微软雅黑" panose="020B0503020204020204" pitchFamily="34" charset="-122"/>
                    <a:cs typeface="Times New Roman" panose="02020603050405020304" pitchFamily="18" charset="0"/>
                  </a:rPr>
                  <a:t>8%</a:t>
                </a:r>
                <a:r>
                  <a:rPr lang="zh-CN" altLang="zh-CN" sz="1800" b="0" kern="100" dirty="0">
                    <a:effectLst/>
                    <a:latin typeface="微软雅黑" panose="020B0503020204020204" pitchFamily="34" charset="-122"/>
                    <a:ea typeface="微软雅黑" panose="020B0503020204020204" pitchFamily="34" charset="-122"/>
                    <a:cs typeface="Times New Roman" panose="02020603050405020304" pitchFamily="18" charset="0"/>
                  </a:rPr>
                  <a:t>的债券</a:t>
                </a:r>
                <a:r>
                  <a:rPr lang="en-US" altLang="zh-CN" sz="1800" b="0" kern="100" dirty="0">
                    <a:effectLst/>
                    <a:latin typeface="微软雅黑" panose="020B0503020204020204" pitchFamily="34" charset="-122"/>
                    <a:ea typeface="微软雅黑" panose="020B0503020204020204" pitchFamily="34" charset="-122"/>
                    <a:cs typeface="Times New Roman" panose="02020603050405020304" pitchFamily="18" charset="0"/>
                  </a:rPr>
                  <a:t>2000</a:t>
                </a:r>
                <a:r>
                  <a:rPr lang="zh-CN" altLang="zh-CN" sz="1800" b="0" kern="100" dirty="0">
                    <a:effectLst/>
                    <a:latin typeface="微软雅黑" panose="020B0503020204020204" pitchFamily="34" charset="-122"/>
                    <a:ea typeface="微软雅黑" panose="020B0503020204020204" pitchFamily="34" charset="-122"/>
                    <a:cs typeface="Times New Roman" panose="02020603050405020304" pitchFamily="18" charset="0"/>
                  </a:rPr>
                  <a:t>张</a:t>
                </a:r>
                <a:r>
                  <a:rPr lang="en-US" altLang="zh-CN" sz="1800" b="0"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800" b="0" kern="100" dirty="0">
                    <a:effectLst/>
                    <a:latin typeface="微软雅黑" panose="020B0503020204020204" pitchFamily="34" charset="-122"/>
                    <a:ea typeface="微软雅黑" panose="020B0503020204020204" pitchFamily="34" charset="-122"/>
                    <a:cs typeface="Times New Roman" panose="02020603050405020304" pitchFamily="18" charset="0"/>
                  </a:rPr>
                  <a:t>每年付息一次，到期一次还本，发行筹资费用率为</a:t>
                </a:r>
                <a:r>
                  <a:rPr lang="en-US" altLang="zh-CN" sz="1800" b="0" kern="100" dirty="0">
                    <a:effectLst/>
                    <a:latin typeface="微软雅黑" panose="020B0503020204020204" pitchFamily="34" charset="-122"/>
                    <a:ea typeface="微软雅黑" panose="020B0503020204020204" pitchFamily="34" charset="-122"/>
                    <a:cs typeface="Times New Roman" panose="02020603050405020304" pitchFamily="18" charset="0"/>
                  </a:rPr>
                  <a:t>2%</a:t>
                </a:r>
                <a:r>
                  <a:rPr lang="zh-CN" altLang="zh-CN" sz="1800" b="0" kern="100" dirty="0">
                    <a:effectLst/>
                    <a:latin typeface="微软雅黑" panose="020B0503020204020204" pitchFamily="34" charset="-122"/>
                    <a:ea typeface="微软雅黑" panose="020B0503020204020204" pitchFamily="34" charset="-122"/>
                    <a:cs typeface="Times New Roman" panose="02020603050405020304" pitchFamily="18" charset="0"/>
                  </a:rPr>
                  <a:t>，公司所得税税率为</a:t>
                </a:r>
                <a:r>
                  <a:rPr lang="en-US" altLang="zh-CN" sz="1800" b="0" kern="100" dirty="0">
                    <a:effectLst/>
                    <a:latin typeface="微软雅黑" panose="020B0503020204020204" pitchFamily="34" charset="-122"/>
                    <a:ea typeface="微软雅黑" panose="020B0503020204020204" pitchFamily="34" charset="-122"/>
                    <a:cs typeface="Times New Roman" panose="02020603050405020304" pitchFamily="18" charset="0"/>
                  </a:rPr>
                  <a:t>25%</a:t>
                </a:r>
                <a:r>
                  <a:rPr lang="zh-CN" altLang="zh-CN" sz="1800" b="0" kern="100" dirty="0">
                    <a:effectLst/>
                    <a:latin typeface="微软雅黑" panose="020B0503020204020204" pitchFamily="34" charset="-122"/>
                    <a:ea typeface="微软雅黑" panose="020B0503020204020204" pitchFamily="34" charset="-122"/>
                    <a:cs typeface="Times New Roman" panose="02020603050405020304" pitchFamily="18" charset="0"/>
                  </a:rPr>
                  <a:t>。计算发行价格分别为</a:t>
                </a:r>
                <a:r>
                  <a:rPr lang="en-US" altLang="zh-CN" sz="1800" b="0" kern="100" dirty="0">
                    <a:effectLst/>
                    <a:latin typeface="微软雅黑" panose="020B0503020204020204" pitchFamily="34" charset="-122"/>
                    <a:ea typeface="微软雅黑" panose="020B0503020204020204" pitchFamily="34" charset="-122"/>
                    <a:cs typeface="Times New Roman" panose="02020603050405020304" pitchFamily="18" charset="0"/>
                  </a:rPr>
                  <a:t>1100</a:t>
                </a:r>
                <a:r>
                  <a:rPr lang="zh-CN" altLang="zh-CN" sz="1800" b="0" kern="100" dirty="0">
                    <a:effectLst/>
                    <a:latin typeface="微软雅黑" panose="020B0503020204020204" pitchFamily="34" charset="-122"/>
                    <a:ea typeface="微软雅黑" panose="020B0503020204020204" pitchFamily="34" charset="-122"/>
                    <a:cs typeface="Times New Roman" panose="02020603050405020304" pitchFamily="18" charset="0"/>
                  </a:rPr>
                  <a:t>元、</a:t>
                </a:r>
                <a:r>
                  <a:rPr lang="en-US" altLang="zh-CN" sz="1800" b="0" kern="100" dirty="0">
                    <a:effectLst/>
                    <a:latin typeface="微软雅黑" panose="020B0503020204020204" pitchFamily="34" charset="-122"/>
                    <a:ea typeface="微软雅黑" panose="020B0503020204020204" pitchFamily="34" charset="-122"/>
                    <a:cs typeface="Times New Roman" panose="02020603050405020304" pitchFamily="18" charset="0"/>
                  </a:rPr>
                  <a:t>1000</a:t>
                </a:r>
                <a:r>
                  <a:rPr lang="zh-CN" altLang="zh-CN" sz="1800" b="0" kern="100" dirty="0">
                    <a:effectLst/>
                    <a:latin typeface="微软雅黑" panose="020B0503020204020204" pitchFamily="34" charset="-122"/>
                    <a:ea typeface="微软雅黑" panose="020B0503020204020204" pitchFamily="34" charset="-122"/>
                    <a:cs typeface="Times New Roman" panose="02020603050405020304" pitchFamily="18" charset="0"/>
                  </a:rPr>
                  <a:t>元和</a:t>
                </a:r>
                <a:r>
                  <a:rPr lang="en-US" altLang="zh-CN" sz="1800" b="0" kern="100" dirty="0">
                    <a:effectLst/>
                    <a:latin typeface="微软雅黑" panose="020B0503020204020204" pitchFamily="34" charset="-122"/>
                    <a:ea typeface="微软雅黑" panose="020B0503020204020204" pitchFamily="34" charset="-122"/>
                    <a:cs typeface="Times New Roman" panose="02020603050405020304" pitchFamily="18" charset="0"/>
                  </a:rPr>
                  <a:t>900</a:t>
                </a:r>
                <a:r>
                  <a:rPr lang="zh-CN" altLang="zh-CN" sz="1800" b="0" kern="100" dirty="0">
                    <a:effectLst/>
                    <a:latin typeface="微软雅黑" panose="020B0503020204020204" pitchFamily="34" charset="-122"/>
                    <a:ea typeface="微软雅黑" panose="020B0503020204020204" pitchFamily="34" charset="-122"/>
                    <a:cs typeface="Times New Roman" panose="02020603050405020304" pitchFamily="18" charset="0"/>
                  </a:rPr>
                  <a:t>元时，债券的资本成本。</a:t>
                </a:r>
              </a:p>
              <a:p>
                <a:pPr indent="266700">
                  <a:lnSpc>
                    <a:spcPct val="120000"/>
                  </a:lnSpc>
                  <a:spcBef>
                    <a:spcPts val="0"/>
                  </a:spcBef>
                  <a:spcAft>
                    <a:spcPts val="0"/>
                  </a:spcAft>
                </a:pPr>
                <a:r>
                  <a:rPr lang="zh-CN" altLang="zh-CN" sz="1800" b="0"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800" b="0" kern="100" dirty="0">
                    <a:effectLst/>
                    <a:latin typeface="微软雅黑" panose="020B0503020204020204" pitchFamily="34" charset="-122"/>
                    <a:ea typeface="微软雅黑" panose="020B0503020204020204" pitchFamily="34" charset="-122"/>
                    <a:cs typeface="Times New Roman" panose="02020603050405020304" pitchFamily="18" charset="0"/>
                  </a:rPr>
                  <a:t>1</a:t>
                </a:r>
                <a:r>
                  <a:rPr lang="zh-CN" altLang="zh-CN" sz="1800" b="0" kern="100" dirty="0">
                    <a:effectLst/>
                    <a:latin typeface="微软雅黑" panose="020B0503020204020204" pitchFamily="34" charset="-122"/>
                    <a:ea typeface="微软雅黑" panose="020B0503020204020204" pitchFamily="34" charset="-122"/>
                    <a:cs typeface="Times New Roman" panose="02020603050405020304" pitchFamily="18" charset="0"/>
                  </a:rPr>
                  <a:t>）如果发行价格为</a:t>
                </a:r>
                <a:r>
                  <a:rPr lang="en-US" altLang="zh-CN" sz="1800" b="0" kern="100" dirty="0">
                    <a:effectLst/>
                    <a:latin typeface="微软雅黑" panose="020B0503020204020204" pitchFamily="34" charset="-122"/>
                    <a:ea typeface="微软雅黑" panose="020B0503020204020204" pitchFamily="34" charset="-122"/>
                    <a:cs typeface="Times New Roman" panose="02020603050405020304" pitchFamily="18" charset="0"/>
                  </a:rPr>
                  <a:t>1100</a:t>
                </a:r>
                <a:r>
                  <a:rPr lang="zh-CN" altLang="zh-CN" sz="1800" b="0" kern="100" dirty="0">
                    <a:effectLst/>
                    <a:latin typeface="微软雅黑" panose="020B0503020204020204" pitchFamily="34" charset="-122"/>
                    <a:ea typeface="微软雅黑" panose="020B0503020204020204" pitchFamily="34" charset="-122"/>
                    <a:cs typeface="Times New Roman" panose="02020603050405020304" pitchFamily="18" charset="0"/>
                  </a:rPr>
                  <a:t>元，则债券的资本成本为：</a:t>
                </a:r>
              </a:p>
              <a:p>
                <a:pPr indent="266700">
                  <a:lnSpc>
                    <a:spcPct val="120000"/>
                  </a:lnSpc>
                  <a:spcBef>
                    <a:spcPts val="0"/>
                  </a:spcBef>
                  <a:spcAft>
                    <a:spcPts val="0"/>
                  </a:spcAft>
                </a:pPr>
                <a14:m>
                  <m:oMath xmlns:m="http://schemas.openxmlformats.org/officeDocument/2006/math">
                    <m:sSub>
                      <m:sSubPr>
                        <m:ctrlPr>
                          <a:rPr lang="zh-CN" altLang="zh-CN" sz="1800" b="0" i="1" kern="100">
                            <a:effectLst/>
                            <a:latin typeface="Cambria Math" panose="02040503050406030204" pitchFamily="18" charset="0"/>
                            <a:ea typeface="Cambria Math" panose="02040503050406030204" pitchFamily="18" charset="0"/>
                            <a:cs typeface="Times New Roman" panose="02020603050405020304" pitchFamily="18" charset="0"/>
                          </a:rPr>
                        </m:ctrlPr>
                      </m:sSubPr>
                      <m:e>
                        <m:r>
                          <m:rPr>
                            <m:sty m:val="p"/>
                          </m:rPr>
                          <a:rPr lang="en-US" altLang="zh-CN" sz="1800" b="0" kern="100">
                            <a:effectLst/>
                            <a:latin typeface="Cambria Math" panose="02040503050406030204" pitchFamily="18" charset="0"/>
                            <a:ea typeface="宋体" panose="02010600030101010101" pitchFamily="2" charset="-122"/>
                            <a:cs typeface="Times New Roman" panose="02020603050405020304" pitchFamily="18" charset="0"/>
                          </a:rPr>
                          <m:t>K</m:t>
                        </m:r>
                      </m:e>
                      <m:sub>
                        <m:r>
                          <m:rPr>
                            <m:sty m:val="p"/>
                          </m:rPr>
                          <a:rPr lang="en-US" altLang="zh-CN" sz="1800" b="0" kern="100">
                            <a:effectLst/>
                            <a:latin typeface="Cambria Math" panose="02040503050406030204" pitchFamily="18" charset="0"/>
                            <a:ea typeface="宋体" panose="02010600030101010101" pitchFamily="2" charset="-122"/>
                            <a:cs typeface="Times New Roman" panose="02020603050405020304" pitchFamily="18" charset="0"/>
                          </a:rPr>
                          <m:t>B</m:t>
                        </m:r>
                      </m:sub>
                    </m:sSub>
                  </m:oMath>
                </a14:m>
                <a:r>
                  <a:rPr lang="zh-CN" altLang="zh-CN" sz="1800" b="0" kern="100" dirty="0">
                    <a:effectLst/>
                    <a:latin typeface="微软雅黑" panose="020B0503020204020204" pitchFamily="34" charset="-122"/>
                    <a:ea typeface="微软雅黑" panose="020B0503020204020204" pitchFamily="34" charset="-122"/>
                    <a:cs typeface="Times New Roman" panose="02020603050405020304" pitchFamily="18" charset="0"/>
                  </a:rPr>
                  <a:t>＝</a:t>
                </a:r>
                <a14:m>
                  <m:oMath xmlns:m="http://schemas.openxmlformats.org/officeDocument/2006/math">
                    <m:f>
                      <m:fPr>
                        <m:ctrlPr>
                          <a:rPr lang="zh-CN" altLang="zh-CN" sz="1800" b="0" i="1" kern="100">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1800" b="0" kern="100">
                            <a:effectLst/>
                            <a:latin typeface="Cambria Math" panose="02040503050406030204" pitchFamily="18" charset="0"/>
                            <a:ea typeface="宋体" panose="02010600030101010101" pitchFamily="2" charset="-122"/>
                            <a:cs typeface="Times New Roman" panose="02020603050405020304" pitchFamily="18" charset="0"/>
                          </a:rPr>
                          <m:t>1000×8%×(1</m:t>
                        </m:r>
                        <m:r>
                          <a:rPr lang="en-US" altLang="zh-CN" sz="1800" b="0" i="1" kern="100">
                            <a:effectLst/>
                            <a:latin typeface="Cambria Math" panose="02040503050406030204" pitchFamily="18" charset="0"/>
                            <a:ea typeface="宋体" panose="02010600030101010101" pitchFamily="2" charset="-122"/>
                            <a:cs typeface="Times New Roman" panose="02020603050405020304" pitchFamily="18" charset="0"/>
                          </a:rPr>
                          <m:t>−</m:t>
                        </m:r>
                        <m:r>
                          <a:rPr lang="en-US" altLang="zh-CN" sz="1800" b="0" kern="100">
                            <a:effectLst/>
                            <a:latin typeface="Cambria Math" panose="02040503050406030204" pitchFamily="18" charset="0"/>
                            <a:ea typeface="宋体" panose="02010600030101010101" pitchFamily="2" charset="-122"/>
                            <a:cs typeface="Times New Roman" panose="02020603050405020304" pitchFamily="18" charset="0"/>
                          </a:rPr>
                          <m:t>25%)</m:t>
                        </m:r>
                      </m:num>
                      <m:den>
                        <m:r>
                          <a:rPr lang="en-US" altLang="zh-CN" sz="1800" b="0" kern="100">
                            <a:effectLst/>
                            <a:latin typeface="Cambria Math" panose="02040503050406030204" pitchFamily="18" charset="0"/>
                            <a:ea typeface="宋体" panose="02010600030101010101" pitchFamily="2" charset="-122"/>
                            <a:cs typeface="Times New Roman" panose="02020603050405020304" pitchFamily="18" charset="0"/>
                          </a:rPr>
                          <m:t>1100×(1</m:t>
                        </m:r>
                        <m:r>
                          <a:rPr lang="en-US" altLang="zh-CN" sz="1800" b="0" i="1" kern="100">
                            <a:effectLst/>
                            <a:latin typeface="Cambria Math" panose="02040503050406030204" pitchFamily="18" charset="0"/>
                            <a:ea typeface="宋体" panose="02010600030101010101" pitchFamily="2" charset="-122"/>
                            <a:cs typeface="Times New Roman" panose="02020603050405020304" pitchFamily="18" charset="0"/>
                          </a:rPr>
                          <m:t>−</m:t>
                        </m:r>
                        <m:r>
                          <a:rPr lang="en-US" altLang="zh-CN" sz="1800" b="0" kern="100">
                            <a:effectLst/>
                            <a:latin typeface="Cambria Math" panose="02040503050406030204" pitchFamily="18" charset="0"/>
                            <a:ea typeface="宋体" panose="02010600030101010101" pitchFamily="2" charset="-122"/>
                            <a:cs typeface="Times New Roman" panose="02020603050405020304" pitchFamily="18" charset="0"/>
                          </a:rPr>
                          <m:t>2%)</m:t>
                        </m:r>
                      </m:den>
                    </m:f>
                  </m:oMath>
                </a14:m>
                <a:r>
                  <a:rPr lang="en-US" altLang="zh-CN" sz="1800" b="0" kern="100" dirty="0">
                    <a:effectLst/>
                    <a:latin typeface="微软雅黑" panose="020B0503020204020204" pitchFamily="34" charset="-122"/>
                    <a:ea typeface="微软雅黑" panose="020B0503020204020204" pitchFamily="34" charset="-122"/>
                    <a:cs typeface="Times New Roman" panose="02020603050405020304" pitchFamily="18" charset="0"/>
                  </a:rPr>
                  <a:t>×100%</a:t>
                </a:r>
                <a:r>
                  <a:rPr lang="zh-CN" altLang="zh-CN" sz="1800" b="0"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800" b="0" kern="100" dirty="0">
                    <a:effectLst/>
                    <a:latin typeface="微软雅黑" panose="020B0503020204020204" pitchFamily="34" charset="-122"/>
                    <a:ea typeface="微软雅黑" panose="020B0503020204020204" pitchFamily="34" charset="-122"/>
                    <a:cs typeface="Times New Roman" panose="02020603050405020304" pitchFamily="18" charset="0"/>
                  </a:rPr>
                  <a:t>5.57%</a:t>
                </a:r>
                <a:endParaRPr lang="zh-CN" altLang="zh-CN" sz="1800" b="0" kern="100" dirty="0">
                  <a:effectLst/>
                  <a:latin typeface="微软雅黑" panose="020B0503020204020204" pitchFamily="34" charset="-122"/>
                  <a:ea typeface="微软雅黑" panose="020B0503020204020204" pitchFamily="34" charset="-122"/>
                  <a:cs typeface="Times New Roman" panose="02020603050405020304" pitchFamily="18" charset="0"/>
                </a:endParaRPr>
              </a:p>
              <a:p>
                <a:pPr indent="266700">
                  <a:lnSpc>
                    <a:spcPct val="120000"/>
                  </a:lnSpc>
                  <a:spcBef>
                    <a:spcPts val="0"/>
                  </a:spcBef>
                  <a:spcAft>
                    <a:spcPts val="0"/>
                  </a:spcAft>
                </a:pPr>
                <a:r>
                  <a:rPr lang="zh-CN" altLang="zh-CN" sz="1800" b="0"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800" b="0" kern="100" dirty="0">
                    <a:effectLst/>
                    <a:latin typeface="微软雅黑" panose="020B0503020204020204" pitchFamily="34" charset="-122"/>
                    <a:ea typeface="微软雅黑" panose="020B0503020204020204" pitchFamily="34" charset="-122"/>
                    <a:cs typeface="Times New Roman" panose="02020603050405020304" pitchFamily="18" charset="0"/>
                  </a:rPr>
                  <a:t>2</a:t>
                </a:r>
                <a:r>
                  <a:rPr lang="zh-CN" altLang="zh-CN" sz="1800" b="0" kern="100" dirty="0">
                    <a:effectLst/>
                    <a:latin typeface="微软雅黑" panose="020B0503020204020204" pitchFamily="34" charset="-122"/>
                    <a:ea typeface="微软雅黑" panose="020B0503020204020204" pitchFamily="34" charset="-122"/>
                    <a:cs typeface="Times New Roman" panose="02020603050405020304" pitchFamily="18" charset="0"/>
                  </a:rPr>
                  <a:t>）如果发行价格为</a:t>
                </a:r>
                <a:r>
                  <a:rPr lang="en-US" altLang="zh-CN" sz="1800" b="0" kern="100" dirty="0">
                    <a:effectLst/>
                    <a:latin typeface="微软雅黑" panose="020B0503020204020204" pitchFamily="34" charset="-122"/>
                    <a:ea typeface="微软雅黑" panose="020B0503020204020204" pitchFamily="34" charset="-122"/>
                    <a:cs typeface="Times New Roman" panose="02020603050405020304" pitchFamily="18" charset="0"/>
                  </a:rPr>
                  <a:t>1000</a:t>
                </a:r>
                <a:r>
                  <a:rPr lang="zh-CN" altLang="zh-CN" sz="1800" b="0" kern="100" dirty="0">
                    <a:effectLst/>
                    <a:latin typeface="微软雅黑" panose="020B0503020204020204" pitchFamily="34" charset="-122"/>
                    <a:ea typeface="微软雅黑" panose="020B0503020204020204" pitchFamily="34" charset="-122"/>
                    <a:cs typeface="Times New Roman" panose="02020603050405020304" pitchFamily="18" charset="0"/>
                  </a:rPr>
                  <a:t>元，则债券的资本成本为：</a:t>
                </a:r>
              </a:p>
              <a:p>
                <a:pPr indent="266700">
                  <a:lnSpc>
                    <a:spcPct val="120000"/>
                  </a:lnSpc>
                  <a:spcBef>
                    <a:spcPts val="0"/>
                  </a:spcBef>
                  <a:spcAft>
                    <a:spcPts val="0"/>
                  </a:spcAft>
                </a:pPr>
                <a14:m>
                  <m:oMath xmlns:m="http://schemas.openxmlformats.org/officeDocument/2006/math">
                    <m:sSub>
                      <m:sSubPr>
                        <m:ctrlPr>
                          <a:rPr lang="zh-CN" altLang="zh-CN" sz="1800" b="0" i="1" kern="100">
                            <a:effectLst/>
                            <a:latin typeface="Cambria Math" panose="02040503050406030204" pitchFamily="18" charset="0"/>
                            <a:ea typeface="Cambria Math" panose="02040503050406030204" pitchFamily="18" charset="0"/>
                            <a:cs typeface="Times New Roman" panose="02020603050405020304" pitchFamily="18" charset="0"/>
                          </a:rPr>
                        </m:ctrlPr>
                      </m:sSubPr>
                      <m:e>
                        <m:r>
                          <m:rPr>
                            <m:sty m:val="p"/>
                          </m:rPr>
                          <a:rPr lang="en-US" altLang="zh-CN" sz="1800" b="0" kern="100">
                            <a:effectLst/>
                            <a:latin typeface="Cambria Math" panose="02040503050406030204" pitchFamily="18" charset="0"/>
                            <a:ea typeface="宋体" panose="02010600030101010101" pitchFamily="2" charset="-122"/>
                            <a:cs typeface="Times New Roman" panose="02020603050405020304" pitchFamily="18" charset="0"/>
                          </a:rPr>
                          <m:t>K</m:t>
                        </m:r>
                      </m:e>
                      <m:sub>
                        <m:r>
                          <m:rPr>
                            <m:sty m:val="p"/>
                          </m:rPr>
                          <a:rPr lang="en-US" altLang="zh-CN" sz="1800" b="0" kern="100">
                            <a:effectLst/>
                            <a:latin typeface="Cambria Math" panose="02040503050406030204" pitchFamily="18" charset="0"/>
                            <a:ea typeface="宋体" panose="02010600030101010101" pitchFamily="2" charset="-122"/>
                            <a:cs typeface="Times New Roman" panose="02020603050405020304" pitchFamily="18" charset="0"/>
                          </a:rPr>
                          <m:t>B</m:t>
                        </m:r>
                      </m:sub>
                    </m:sSub>
                  </m:oMath>
                </a14:m>
                <a:r>
                  <a:rPr lang="zh-CN" altLang="zh-CN" sz="1800" b="0" kern="100" dirty="0">
                    <a:effectLst/>
                    <a:latin typeface="微软雅黑" panose="020B0503020204020204" pitchFamily="34" charset="-122"/>
                    <a:ea typeface="微软雅黑" panose="020B0503020204020204" pitchFamily="34" charset="-122"/>
                    <a:cs typeface="Times New Roman" panose="02020603050405020304" pitchFamily="18" charset="0"/>
                  </a:rPr>
                  <a:t>＝</a:t>
                </a:r>
                <a14:m>
                  <m:oMath xmlns:m="http://schemas.openxmlformats.org/officeDocument/2006/math">
                    <m:f>
                      <m:fPr>
                        <m:ctrlPr>
                          <a:rPr lang="zh-CN" altLang="zh-CN" sz="1800" b="0" i="1" kern="100">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1800" b="0" kern="100">
                            <a:effectLst/>
                            <a:latin typeface="Cambria Math" panose="02040503050406030204" pitchFamily="18" charset="0"/>
                            <a:ea typeface="宋体" panose="02010600030101010101" pitchFamily="2" charset="-122"/>
                            <a:cs typeface="Times New Roman" panose="02020603050405020304" pitchFamily="18" charset="0"/>
                          </a:rPr>
                          <m:t>1000×8%×(1</m:t>
                        </m:r>
                        <m:r>
                          <a:rPr lang="en-US" altLang="zh-CN" sz="1800" b="0" i="1" kern="100">
                            <a:effectLst/>
                            <a:latin typeface="Cambria Math" panose="02040503050406030204" pitchFamily="18" charset="0"/>
                            <a:ea typeface="宋体" panose="02010600030101010101" pitchFamily="2" charset="-122"/>
                            <a:cs typeface="Times New Roman" panose="02020603050405020304" pitchFamily="18" charset="0"/>
                          </a:rPr>
                          <m:t>−</m:t>
                        </m:r>
                        <m:r>
                          <a:rPr lang="en-US" altLang="zh-CN" sz="1800" b="0" kern="100">
                            <a:effectLst/>
                            <a:latin typeface="Cambria Math" panose="02040503050406030204" pitchFamily="18" charset="0"/>
                            <a:ea typeface="宋体" panose="02010600030101010101" pitchFamily="2" charset="-122"/>
                            <a:cs typeface="Times New Roman" panose="02020603050405020304" pitchFamily="18" charset="0"/>
                          </a:rPr>
                          <m:t>25%)</m:t>
                        </m:r>
                      </m:num>
                      <m:den>
                        <m:r>
                          <a:rPr lang="en-US" altLang="zh-CN" sz="1800" b="0" kern="100">
                            <a:effectLst/>
                            <a:latin typeface="Cambria Math" panose="02040503050406030204" pitchFamily="18" charset="0"/>
                            <a:ea typeface="宋体" panose="02010600030101010101" pitchFamily="2" charset="-122"/>
                            <a:cs typeface="Times New Roman" panose="02020603050405020304" pitchFamily="18" charset="0"/>
                          </a:rPr>
                          <m:t>1000×(1</m:t>
                        </m:r>
                        <m:r>
                          <a:rPr lang="en-US" altLang="zh-CN" sz="1800" b="0" i="1" kern="100">
                            <a:effectLst/>
                            <a:latin typeface="Cambria Math" panose="02040503050406030204" pitchFamily="18" charset="0"/>
                            <a:ea typeface="宋体" panose="02010600030101010101" pitchFamily="2" charset="-122"/>
                            <a:cs typeface="Times New Roman" panose="02020603050405020304" pitchFamily="18" charset="0"/>
                          </a:rPr>
                          <m:t>−</m:t>
                        </m:r>
                        <m:r>
                          <a:rPr lang="en-US" altLang="zh-CN" sz="1800" b="0" kern="100">
                            <a:effectLst/>
                            <a:latin typeface="Cambria Math" panose="02040503050406030204" pitchFamily="18" charset="0"/>
                            <a:ea typeface="宋体" panose="02010600030101010101" pitchFamily="2" charset="-122"/>
                            <a:cs typeface="Times New Roman" panose="02020603050405020304" pitchFamily="18" charset="0"/>
                          </a:rPr>
                          <m:t>2%)</m:t>
                        </m:r>
                      </m:den>
                    </m:f>
                  </m:oMath>
                </a14:m>
                <a:r>
                  <a:rPr lang="en-US" altLang="zh-CN" sz="1800" b="0" kern="100" dirty="0">
                    <a:effectLst/>
                    <a:latin typeface="微软雅黑" panose="020B0503020204020204" pitchFamily="34" charset="-122"/>
                    <a:ea typeface="微软雅黑" panose="020B0503020204020204" pitchFamily="34" charset="-122"/>
                    <a:cs typeface="Times New Roman" panose="02020603050405020304" pitchFamily="18" charset="0"/>
                  </a:rPr>
                  <a:t>×100%</a:t>
                </a:r>
                <a:r>
                  <a:rPr lang="zh-CN" altLang="zh-CN" sz="1800" b="0"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800" b="0" kern="100" dirty="0">
                    <a:effectLst/>
                    <a:latin typeface="微软雅黑" panose="020B0503020204020204" pitchFamily="34" charset="-122"/>
                    <a:ea typeface="微软雅黑" panose="020B0503020204020204" pitchFamily="34" charset="-122"/>
                    <a:cs typeface="Times New Roman" panose="02020603050405020304" pitchFamily="18" charset="0"/>
                  </a:rPr>
                  <a:t>6.12%</a:t>
                </a:r>
                <a:endParaRPr lang="zh-CN" altLang="zh-CN" sz="1800" b="0" kern="100" dirty="0">
                  <a:effectLst/>
                  <a:latin typeface="微软雅黑" panose="020B0503020204020204" pitchFamily="34" charset="-122"/>
                  <a:ea typeface="微软雅黑" panose="020B0503020204020204" pitchFamily="34" charset="-122"/>
                  <a:cs typeface="Times New Roman" panose="02020603050405020304" pitchFamily="18" charset="0"/>
                </a:endParaRPr>
              </a:p>
              <a:p>
                <a:pPr indent="266700">
                  <a:lnSpc>
                    <a:spcPct val="120000"/>
                  </a:lnSpc>
                  <a:spcBef>
                    <a:spcPts val="0"/>
                  </a:spcBef>
                  <a:spcAft>
                    <a:spcPts val="0"/>
                  </a:spcAft>
                </a:pPr>
                <a:r>
                  <a:rPr lang="zh-CN" altLang="zh-CN" sz="1800" b="0"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800" b="0" kern="100" dirty="0">
                    <a:effectLst/>
                    <a:latin typeface="微软雅黑" panose="020B0503020204020204" pitchFamily="34" charset="-122"/>
                    <a:ea typeface="微软雅黑" panose="020B0503020204020204" pitchFamily="34" charset="-122"/>
                    <a:cs typeface="Times New Roman" panose="02020603050405020304" pitchFamily="18" charset="0"/>
                  </a:rPr>
                  <a:t>3</a:t>
                </a:r>
                <a:r>
                  <a:rPr lang="zh-CN" altLang="zh-CN" sz="1800" b="0" kern="100" dirty="0">
                    <a:effectLst/>
                    <a:latin typeface="微软雅黑" panose="020B0503020204020204" pitchFamily="34" charset="-122"/>
                    <a:ea typeface="微软雅黑" panose="020B0503020204020204" pitchFamily="34" charset="-122"/>
                    <a:cs typeface="Times New Roman" panose="02020603050405020304" pitchFamily="18" charset="0"/>
                  </a:rPr>
                  <a:t>）如果发行价格为</a:t>
                </a:r>
                <a:r>
                  <a:rPr lang="en-US" altLang="zh-CN" sz="1800" b="0" kern="100" dirty="0">
                    <a:effectLst/>
                    <a:latin typeface="微软雅黑" panose="020B0503020204020204" pitchFamily="34" charset="-122"/>
                    <a:ea typeface="微软雅黑" panose="020B0503020204020204" pitchFamily="34" charset="-122"/>
                    <a:cs typeface="Times New Roman" panose="02020603050405020304" pitchFamily="18" charset="0"/>
                  </a:rPr>
                  <a:t>900</a:t>
                </a:r>
                <a:r>
                  <a:rPr lang="zh-CN" altLang="zh-CN" sz="1800" b="0" kern="100" dirty="0">
                    <a:effectLst/>
                    <a:latin typeface="微软雅黑" panose="020B0503020204020204" pitchFamily="34" charset="-122"/>
                    <a:ea typeface="微软雅黑" panose="020B0503020204020204" pitchFamily="34" charset="-122"/>
                    <a:cs typeface="Times New Roman" panose="02020603050405020304" pitchFamily="18" charset="0"/>
                  </a:rPr>
                  <a:t>元，则债券的资本成本为：</a:t>
                </a:r>
              </a:p>
              <a:p>
                <a:pPr indent="266700">
                  <a:lnSpc>
                    <a:spcPct val="120000"/>
                  </a:lnSpc>
                  <a:spcBef>
                    <a:spcPts val="0"/>
                  </a:spcBef>
                  <a:spcAft>
                    <a:spcPts val="0"/>
                  </a:spcAft>
                </a:pPr>
                <a14:m>
                  <m:oMath xmlns:m="http://schemas.openxmlformats.org/officeDocument/2006/math">
                    <m:sSub>
                      <m:sSubPr>
                        <m:ctrlPr>
                          <a:rPr lang="zh-CN" altLang="zh-CN" sz="1800" b="0" i="1" kern="100">
                            <a:effectLst/>
                            <a:latin typeface="Cambria Math" panose="02040503050406030204" pitchFamily="18" charset="0"/>
                            <a:ea typeface="Cambria Math" panose="02040503050406030204" pitchFamily="18" charset="0"/>
                            <a:cs typeface="Times New Roman" panose="02020603050405020304" pitchFamily="18" charset="0"/>
                          </a:rPr>
                        </m:ctrlPr>
                      </m:sSubPr>
                      <m:e>
                        <m:r>
                          <m:rPr>
                            <m:sty m:val="p"/>
                          </m:rPr>
                          <a:rPr lang="en-US" altLang="zh-CN" sz="1800" b="0" kern="100">
                            <a:effectLst/>
                            <a:latin typeface="Cambria Math" panose="02040503050406030204" pitchFamily="18" charset="0"/>
                            <a:ea typeface="宋体" panose="02010600030101010101" pitchFamily="2" charset="-122"/>
                            <a:cs typeface="Times New Roman" panose="02020603050405020304" pitchFamily="18" charset="0"/>
                          </a:rPr>
                          <m:t>K</m:t>
                        </m:r>
                      </m:e>
                      <m:sub>
                        <m:r>
                          <m:rPr>
                            <m:sty m:val="p"/>
                          </m:rPr>
                          <a:rPr lang="en-US" altLang="zh-CN" sz="1800" b="0" kern="100">
                            <a:effectLst/>
                            <a:latin typeface="Cambria Math" panose="02040503050406030204" pitchFamily="18" charset="0"/>
                            <a:ea typeface="宋体" panose="02010600030101010101" pitchFamily="2" charset="-122"/>
                            <a:cs typeface="Times New Roman" panose="02020603050405020304" pitchFamily="18" charset="0"/>
                          </a:rPr>
                          <m:t>B</m:t>
                        </m:r>
                      </m:sub>
                    </m:sSub>
                  </m:oMath>
                </a14:m>
                <a:r>
                  <a:rPr lang="zh-CN" altLang="zh-CN" sz="1800" b="0" kern="100" dirty="0">
                    <a:effectLst/>
                    <a:latin typeface="微软雅黑" panose="020B0503020204020204" pitchFamily="34" charset="-122"/>
                    <a:ea typeface="微软雅黑" panose="020B0503020204020204" pitchFamily="34" charset="-122"/>
                    <a:cs typeface="Times New Roman" panose="02020603050405020304" pitchFamily="18" charset="0"/>
                  </a:rPr>
                  <a:t>＝</a:t>
                </a:r>
                <a14:m>
                  <m:oMath xmlns:m="http://schemas.openxmlformats.org/officeDocument/2006/math">
                    <m:f>
                      <m:fPr>
                        <m:ctrlPr>
                          <a:rPr lang="zh-CN" altLang="zh-CN" sz="1800" b="0" i="1" kern="100">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1800" b="0" kern="100">
                            <a:effectLst/>
                            <a:latin typeface="Cambria Math" panose="02040503050406030204" pitchFamily="18" charset="0"/>
                            <a:ea typeface="宋体" panose="02010600030101010101" pitchFamily="2" charset="-122"/>
                            <a:cs typeface="Times New Roman" panose="02020603050405020304" pitchFamily="18" charset="0"/>
                          </a:rPr>
                          <m:t>1000×8%×(1</m:t>
                        </m:r>
                        <m:r>
                          <a:rPr lang="en-US" altLang="zh-CN" sz="1800" b="0" i="1" kern="100">
                            <a:effectLst/>
                            <a:latin typeface="Cambria Math" panose="02040503050406030204" pitchFamily="18" charset="0"/>
                            <a:ea typeface="宋体" panose="02010600030101010101" pitchFamily="2" charset="-122"/>
                            <a:cs typeface="Times New Roman" panose="02020603050405020304" pitchFamily="18" charset="0"/>
                          </a:rPr>
                          <m:t>−</m:t>
                        </m:r>
                        <m:r>
                          <a:rPr lang="en-US" altLang="zh-CN" sz="1800" b="0" kern="100">
                            <a:effectLst/>
                            <a:latin typeface="Cambria Math" panose="02040503050406030204" pitchFamily="18" charset="0"/>
                            <a:ea typeface="宋体" panose="02010600030101010101" pitchFamily="2" charset="-122"/>
                            <a:cs typeface="Times New Roman" panose="02020603050405020304" pitchFamily="18" charset="0"/>
                          </a:rPr>
                          <m:t>25%)</m:t>
                        </m:r>
                      </m:num>
                      <m:den>
                        <m:r>
                          <a:rPr lang="en-US" altLang="zh-CN" sz="1800" b="0" kern="100">
                            <a:effectLst/>
                            <a:latin typeface="Cambria Math" panose="02040503050406030204" pitchFamily="18" charset="0"/>
                            <a:ea typeface="宋体" panose="02010600030101010101" pitchFamily="2" charset="-122"/>
                            <a:cs typeface="Times New Roman" panose="02020603050405020304" pitchFamily="18" charset="0"/>
                          </a:rPr>
                          <m:t>900×(1</m:t>
                        </m:r>
                        <m:r>
                          <a:rPr lang="en-US" altLang="zh-CN" sz="1800" b="0" i="1" kern="100">
                            <a:effectLst/>
                            <a:latin typeface="Cambria Math" panose="02040503050406030204" pitchFamily="18" charset="0"/>
                            <a:ea typeface="宋体" panose="02010600030101010101" pitchFamily="2" charset="-122"/>
                            <a:cs typeface="Times New Roman" panose="02020603050405020304" pitchFamily="18" charset="0"/>
                          </a:rPr>
                          <m:t>−</m:t>
                        </m:r>
                        <m:r>
                          <a:rPr lang="en-US" altLang="zh-CN" sz="1800" b="0" kern="100">
                            <a:effectLst/>
                            <a:latin typeface="Cambria Math" panose="02040503050406030204" pitchFamily="18" charset="0"/>
                            <a:ea typeface="宋体" panose="02010600030101010101" pitchFamily="2" charset="-122"/>
                            <a:cs typeface="Times New Roman" panose="02020603050405020304" pitchFamily="18" charset="0"/>
                          </a:rPr>
                          <m:t>2%)</m:t>
                        </m:r>
                      </m:den>
                    </m:f>
                  </m:oMath>
                </a14:m>
                <a:r>
                  <a:rPr lang="en-US" altLang="zh-CN" sz="1800" b="0" kern="100" dirty="0">
                    <a:effectLst/>
                    <a:latin typeface="微软雅黑" panose="020B0503020204020204" pitchFamily="34" charset="-122"/>
                    <a:ea typeface="微软雅黑" panose="020B0503020204020204" pitchFamily="34" charset="-122"/>
                    <a:cs typeface="Times New Roman" panose="02020603050405020304" pitchFamily="18" charset="0"/>
                  </a:rPr>
                  <a:t>×100%</a:t>
                </a:r>
                <a:r>
                  <a:rPr lang="zh-CN" altLang="zh-CN" sz="1800" b="0"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800" b="0" kern="100" dirty="0">
                    <a:effectLst/>
                    <a:latin typeface="微软雅黑" panose="020B0503020204020204" pitchFamily="34" charset="-122"/>
                    <a:ea typeface="微软雅黑" panose="020B0503020204020204" pitchFamily="34" charset="-122"/>
                    <a:cs typeface="Times New Roman" panose="02020603050405020304" pitchFamily="18" charset="0"/>
                  </a:rPr>
                  <a:t>6.80%</a:t>
                </a:r>
                <a:endParaRPr lang="zh-CN" altLang="zh-CN" sz="1800" b="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mc:Choice>
        <mc:Fallback xmlns="">
          <p:sp>
            <p:nvSpPr>
              <p:cNvPr id="7171" name="Rectangle 3"/>
              <p:cNvSpPr>
                <a:spLocks noGrp="1" noRot="1" noChangeAspect="1" noMove="1" noResize="1" noEditPoints="1" noAdjustHandles="1" noChangeArrowheads="1" noChangeShapeType="1" noTextEdit="1"/>
              </p:cNvSpPr>
              <p:nvPr>
                <p:ph type="body" idx="1"/>
              </p:nvPr>
            </p:nvSpPr>
            <p:spPr>
              <a:xfrm>
                <a:off x="179512" y="915566"/>
                <a:ext cx="8854485" cy="3888432"/>
              </a:xfrm>
              <a:blipFill>
                <a:blip r:embed="rId2"/>
                <a:stretch>
                  <a:fillRect l="-551" r="-344"/>
                </a:stretch>
              </a:blipFill>
            </p:spPr>
            <p:txBody>
              <a:bodyPr/>
              <a:lstStyle/>
              <a:p>
                <a:r>
                  <a:rPr lang="zh-CN" altLang="en-US">
                    <a:noFill/>
                  </a:rPr>
                  <a:t> </a:t>
                </a:r>
              </a:p>
            </p:txBody>
          </p:sp>
        </mc:Fallback>
      </mc:AlternateContent>
      <p:sp>
        <p:nvSpPr>
          <p:cNvPr id="5" name="Rectangle 10"/>
          <p:cNvSpPr>
            <a:spLocks noChangeArrowheads="1"/>
          </p:cNvSpPr>
          <p:nvPr/>
        </p:nvSpPr>
        <p:spPr bwMode="gray">
          <a:xfrm>
            <a:off x="2195736" y="123478"/>
            <a:ext cx="6019800" cy="5726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algn="ctr" eaLnBrk="1" hangingPunct="1"/>
            <a:r>
              <a:rPr lang="zh-CN" altLang="en-US" sz="2800" dirty="0">
                <a:solidFill>
                  <a:srgbClr val="0000FF"/>
                </a:solidFill>
                <a:latin typeface="微软雅黑" panose="020B0503020204020204" pitchFamily="34" charset="-122"/>
                <a:ea typeface="微软雅黑" panose="020B0503020204020204" pitchFamily="34" charset="-122"/>
                <a:cs typeface="+mj-cs"/>
              </a:rPr>
              <a:t>二、个别资本成本的计算</a:t>
            </a:r>
          </a:p>
        </p:txBody>
      </p:sp>
    </p:spTree>
    <p:extLst>
      <p:ext uri="{BB962C8B-B14F-4D97-AF65-F5344CB8AC3E}">
        <p14:creationId xmlns:p14="http://schemas.microsoft.com/office/powerpoint/2010/main" val="6179415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171">
                                            <p:txEl>
                                              <p:pRg st="0" end="0"/>
                                            </p:txEl>
                                          </p:spTgt>
                                        </p:tgtEl>
                                        <p:attrNameLst>
                                          <p:attrName>style.visibility</p:attrName>
                                        </p:attrNameLst>
                                      </p:cBhvr>
                                      <p:to>
                                        <p:strVal val="visible"/>
                                      </p:to>
                                    </p:set>
                                    <p:animEffect transition="in" filter="fade">
                                      <p:cBhvr>
                                        <p:cTn id="7" dur="500"/>
                                        <p:tgtEl>
                                          <p:spTgt spid="717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171">
                                            <p:txEl>
                                              <p:pRg st="1" end="1"/>
                                            </p:txEl>
                                          </p:spTgt>
                                        </p:tgtEl>
                                        <p:attrNameLst>
                                          <p:attrName>style.visibility</p:attrName>
                                        </p:attrNameLst>
                                      </p:cBhvr>
                                      <p:to>
                                        <p:strVal val="visible"/>
                                      </p:to>
                                    </p:set>
                                    <p:animEffect transition="in" filter="fade">
                                      <p:cBhvr>
                                        <p:cTn id="12" dur="500"/>
                                        <p:tgtEl>
                                          <p:spTgt spid="7171">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7171">
                                            <p:txEl>
                                              <p:pRg st="2" end="2"/>
                                            </p:txEl>
                                          </p:spTgt>
                                        </p:tgtEl>
                                        <p:attrNameLst>
                                          <p:attrName>style.visibility</p:attrName>
                                        </p:attrNameLst>
                                      </p:cBhvr>
                                      <p:to>
                                        <p:strVal val="visible"/>
                                      </p:to>
                                    </p:set>
                                    <p:animEffect transition="in" filter="fade">
                                      <p:cBhvr>
                                        <p:cTn id="17" dur="500"/>
                                        <p:tgtEl>
                                          <p:spTgt spid="7171">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7171">
                                            <p:txEl>
                                              <p:pRg st="3" end="3"/>
                                            </p:txEl>
                                          </p:spTgt>
                                        </p:tgtEl>
                                        <p:attrNameLst>
                                          <p:attrName>style.visibility</p:attrName>
                                        </p:attrNameLst>
                                      </p:cBhvr>
                                      <p:to>
                                        <p:strVal val="visible"/>
                                      </p:to>
                                    </p:set>
                                    <p:animEffect transition="in" filter="fade">
                                      <p:cBhvr>
                                        <p:cTn id="22" dur="500"/>
                                        <p:tgtEl>
                                          <p:spTgt spid="7171">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7171">
                                            <p:txEl>
                                              <p:pRg st="4" end="4"/>
                                            </p:txEl>
                                          </p:spTgt>
                                        </p:tgtEl>
                                        <p:attrNameLst>
                                          <p:attrName>style.visibility</p:attrName>
                                        </p:attrNameLst>
                                      </p:cBhvr>
                                      <p:to>
                                        <p:strVal val="visible"/>
                                      </p:to>
                                    </p:set>
                                    <p:animEffect transition="in" filter="fade">
                                      <p:cBhvr>
                                        <p:cTn id="27" dur="500"/>
                                        <p:tgtEl>
                                          <p:spTgt spid="7171">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7171">
                                            <p:txEl>
                                              <p:pRg st="5" end="5"/>
                                            </p:txEl>
                                          </p:spTgt>
                                        </p:tgtEl>
                                        <p:attrNameLst>
                                          <p:attrName>style.visibility</p:attrName>
                                        </p:attrNameLst>
                                      </p:cBhvr>
                                      <p:to>
                                        <p:strVal val="visible"/>
                                      </p:to>
                                    </p:set>
                                    <p:animEffect transition="in" filter="fade">
                                      <p:cBhvr>
                                        <p:cTn id="32" dur="500"/>
                                        <p:tgtEl>
                                          <p:spTgt spid="7171">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7171">
                                            <p:txEl>
                                              <p:pRg st="6" end="6"/>
                                            </p:txEl>
                                          </p:spTgt>
                                        </p:tgtEl>
                                        <p:attrNameLst>
                                          <p:attrName>style.visibility</p:attrName>
                                        </p:attrNameLst>
                                      </p:cBhvr>
                                      <p:to>
                                        <p:strVal val="visible"/>
                                      </p:to>
                                    </p:set>
                                    <p:animEffect transition="in" filter="fade">
                                      <p:cBhvr>
                                        <p:cTn id="37" dur="500"/>
                                        <p:tgtEl>
                                          <p:spTgt spid="7171">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1747" name="Rectangle 3"/>
              <p:cNvSpPr>
                <a:spLocks noGrp="1" noChangeArrowheads="1"/>
              </p:cNvSpPr>
              <p:nvPr>
                <p:ph type="body" idx="1"/>
              </p:nvPr>
            </p:nvSpPr>
            <p:spPr>
              <a:xfrm>
                <a:off x="323528" y="915566"/>
                <a:ext cx="8712968" cy="3888432"/>
              </a:xfrm>
            </p:spPr>
            <p:txBody>
              <a:bodyPr/>
              <a:lstStyle/>
              <a:p>
                <a:pPr algn="just">
                  <a:lnSpc>
                    <a:spcPct val="100000"/>
                  </a:lnSpc>
                  <a:spcBef>
                    <a:spcPts val="0"/>
                  </a:spcBef>
                  <a:spcAft>
                    <a:spcPts val="0"/>
                  </a:spcAft>
                </a:pPr>
                <a:r>
                  <a:rPr lang="zh-CN" altLang="en-US" sz="2200" dirty="0"/>
                  <a:t>公司价值比较法的应用步骤：</a:t>
                </a:r>
                <a:endParaRPr lang="en-US" altLang="zh-CN" sz="2200" dirty="0"/>
              </a:p>
              <a:p>
                <a:pPr algn="just">
                  <a:lnSpc>
                    <a:spcPct val="100000"/>
                  </a:lnSpc>
                  <a:spcBef>
                    <a:spcPts val="0"/>
                  </a:spcBef>
                  <a:spcAft>
                    <a:spcPts val="0"/>
                  </a:spcAft>
                </a:pPr>
                <a:r>
                  <a:rPr lang="zh-CN" altLang="zh-CN" sz="2000" dirty="0">
                    <a:solidFill>
                      <a:srgbClr val="FF0000"/>
                    </a:solidFill>
                  </a:rPr>
                  <a:t>第一步：测算公司价值</a:t>
                </a:r>
              </a:p>
              <a:p>
                <a:pPr algn="just">
                  <a:lnSpc>
                    <a:spcPct val="100000"/>
                  </a:lnSpc>
                  <a:spcBef>
                    <a:spcPts val="0"/>
                  </a:spcBef>
                  <a:spcAft>
                    <a:spcPts val="0"/>
                  </a:spcAft>
                </a:pPr>
                <a:r>
                  <a:rPr lang="en-US" altLang="zh-CN" sz="2000" b="0" dirty="0"/>
                  <a:t>         </a:t>
                </a:r>
                <a:r>
                  <a:rPr lang="zh-CN" altLang="zh-CN" sz="2000" b="0" dirty="0"/>
                  <a:t>公司价值包括其</a:t>
                </a:r>
                <a:r>
                  <a:rPr lang="zh-CN" altLang="zh-CN" sz="2000" dirty="0">
                    <a:solidFill>
                      <a:srgbClr val="0070C0"/>
                    </a:solidFill>
                  </a:rPr>
                  <a:t>股票的价值</a:t>
                </a:r>
                <a:r>
                  <a:rPr lang="zh-CN" altLang="zh-CN" sz="2000" b="0" dirty="0"/>
                  <a:t>和</a:t>
                </a:r>
                <a:r>
                  <a:rPr lang="zh-CN" altLang="zh-CN" sz="2000" dirty="0">
                    <a:solidFill>
                      <a:srgbClr val="0070C0"/>
                    </a:solidFill>
                  </a:rPr>
                  <a:t>债券的价值</a:t>
                </a:r>
                <a:r>
                  <a:rPr lang="zh-CN" altLang="en-US" sz="2000" b="0" dirty="0"/>
                  <a:t>，</a:t>
                </a:r>
                <a:r>
                  <a:rPr lang="zh-CN" altLang="zh-CN" sz="2000" b="0" dirty="0"/>
                  <a:t>具体可用下面的公式表示</a:t>
                </a:r>
                <a:r>
                  <a:rPr lang="en-US" altLang="zh-CN" sz="2000" b="0" dirty="0"/>
                  <a:t>:</a:t>
                </a:r>
                <a:endParaRPr lang="zh-CN" altLang="zh-CN" sz="2000" b="0" dirty="0"/>
              </a:p>
              <a:p>
                <a:pPr algn="just">
                  <a:lnSpc>
                    <a:spcPct val="100000"/>
                  </a:lnSpc>
                  <a:spcBef>
                    <a:spcPts val="0"/>
                  </a:spcBef>
                  <a:spcAft>
                    <a:spcPts val="0"/>
                  </a:spcAft>
                </a:pPr>
                <a:r>
                  <a:rPr lang="en-US" altLang="zh-CN" sz="2000" b="0" dirty="0">
                    <a:solidFill>
                      <a:srgbClr val="FF0000"/>
                    </a:solidFill>
                  </a:rPr>
                  <a:t>                                            </a:t>
                </a:r>
                <a:r>
                  <a:rPr lang="en-US" altLang="zh-CN" sz="2000" b="0" dirty="0" smtClean="0">
                    <a:solidFill>
                      <a:srgbClr val="FF0000"/>
                    </a:solidFill>
                  </a:rPr>
                  <a:t>V=B+S</a:t>
                </a:r>
                <a:endParaRPr lang="zh-CN" altLang="zh-CN" sz="2000" b="0" dirty="0">
                  <a:solidFill>
                    <a:srgbClr val="FF0000"/>
                  </a:solidFill>
                </a:endParaRPr>
              </a:p>
              <a:p>
                <a:pPr algn="just">
                  <a:lnSpc>
                    <a:spcPct val="100000"/>
                  </a:lnSpc>
                  <a:spcBef>
                    <a:spcPts val="0"/>
                  </a:spcBef>
                  <a:spcAft>
                    <a:spcPts val="0"/>
                  </a:spcAft>
                </a:pPr>
                <a:r>
                  <a:rPr lang="en-US" altLang="zh-CN" sz="2000" b="0" dirty="0"/>
                  <a:t>        </a:t>
                </a:r>
                <a:r>
                  <a:rPr lang="zh-CN" altLang="zh-CN" sz="2000" b="0" dirty="0"/>
                  <a:t>式中：</a:t>
                </a:r>
                <a:r>
                  <a:rPr lang="en-US" altLang="zh-CN" sz="2000" b="0" dirty="0"/>
                  <a:t>V </a:t>
                </a:r>
                <a:r>
                  <a:rPr lang="zh-CN" altLang="zh-CN" sz="2000" b="0" dirty="0"/>
                  <a:t>表示公司价值，</a:t>
                </a:r>
                <a:r>
                  <a:rPr lang="en-US" altLang="zh-CN" sz="2000" b="0" dirty="0"/>
                  <a:t> S</a:t>
                </a:r>
                <a:r>
                  <a:rPr lang="zh-CN" altLang="zh-CN" sz="2000" b="0" dirty="0"/>
                  <a:t>表示</a:t>
                </a:r>
                <a:r>
                  <a:rPr lang="zh-CN" altLang="zh-CN" sz="2000" b="0" dirty="0">
                    <a:solidFill>
                      <a:srgbClr val="FF0000"/>
                    </a:solidFill>
                  </a:rPr>
                  <a:t>权益资本价值</a:t>
                </a:r>
                <a:r>
                  <a:rPr lang="zh-CN" altLang="en-US" sz="2000" b="0" dirty="0"/>
                  <a:t>，</a:t>
                </a:r>
                <a:r>
                  <a:rPr lang="en-US" altLang="zh-CN" sz="2000" b="0" dirty="0"/>
                  <a:t>B</a:t>
                </a:r>
                <a:r>
                  <a:rPr lang="zh-CN" altLang="zh-CN" sz="2000" b="0" dirty="0"/>
                  <a:t>表示</a:t>
                </a:r>
                <a:r>
                  <a:rPr lang="zh-CN" altLang="zh-CN" sz="2000" b="0" dirty="0">
                    <a:solidFill>
                      <a:srgbClr val="FF0000"/>
                    </a:solidFill>
                  </a:rPr>
                  <a:t>债务资金价值</a:t>
                </a:r>
                <a:r>
                  <a:rPr lang="zh-CN" altLang="zh-CN" sz="2000" b="0" dirty="0"/>
                  <a:t>。</a:t>
                </a:r>
              </a:p>
              <a:p>
                <a:pPr algn="just">
                  <a:lnSpc>
                    <a:spcPct val="100000"/>
                  </a:lnSpc>
                  <a:spcBef>
                    <a:spcPts val="0"/>
                  </a:spcBef>
                  <a:spcAft>
                    <a:spcPts val="0"/>
                  </a:spcAft>
                </a:pPr>
                <a:r>
                  <a:rPr lang="en-US" altLang="zh-CN" sz="2000" b="0" dirty="0"/>
                  <a:t>        </a:t>
                </a:r>
                <a:r>
                  <a:rPr lang="zh-CN" altLang="zh-CN" sz="2000" b="0" dirty="0"/>
                  <a:t>为简化分析，</a:t>
                </a:r>
                <a:r>
                  <a:rPr lang="zh-CN" altLang="zh-CN" sz="2000" dirty="0">
                    <a:solidFill>
                      <a:srgbClr val="0070C0"/>
                    </a:solidFill>
                  </a:rPr>
                  <a:t>债务资金的市场价值等于其面值</a:t>
                </a:r>
                <a:r>
                  <a:rPr lang="zh-CN" altLang="en-US" sz="2000" dirty="0"/>
                  <a:t>。</a:t>
                </a:r>
                <a:r>
                  <a:rPr lang="zh-CN" altLang="zh-CN" sz="2000" b="0" dirty="0"/>
                  <a:t>假设公司各期的</a:t>
                </a:r>
                <a:r>
                  <a:rPr lang="en-US" altLang="zh-CN" sz="2000" b="0" dirty="0"/>
                  <a:t>EBIT</a:t>
                </a:r>
                <a:r>
                  <a:rPr lang="zh-CN" altLang="zh-CN" sz="2000" b="0" dirty="0"/>
                  <a:t>保持不变，</a:t>
                </a:r>
                <a:r>
                  <a:rPr lang="zh-CN" altLang="zh-CN" sz="2000" dirty="0">
                    <a:solidFill>
                      <a:srgbClr val="0070C0"/>
                    </a:solidFill>
                  </a:rPr>
                  <a:t>权益资本的市场价值</a:t>
                </a:r>
                <a:r>
                  <a:rPr lang="zh-CN" altLang="zh-CN" sz="2000" b="0" dirty="0"/>
                  <a:t>可通过下式计算</a:t>
                </a:r>
                <a:r>
                  <a:rPr lang="en-US" altLang="zh-CN" sz="2000" b="0" dirty="0"/>
                  <a:t>:</a:t>
                </a:r>
              </a:p>
              <a:p>
                <a:pPr algn="just">
                  <a:lnSpc>
                    <a:spcPct val="100000"/>
                  </a:lnSpc>
                  <a:spcBef>
                    <a:spcPts val="0"/>
                  </a:spcBef>
                  <a:spcAft>
                    <a:spcPts val="0"/>
                  </a:spcAft>
                </a:pPr>
                <a:endParaRPr lang="zh-CN" altLang="zh-CN" sz="2000" b="0" dirty="0"/>
              </a:p>
              <a:p>
                <a:pPr algn="just">
                  <a:lnSpc>
                    <a:spcPct val="100000"/>
                  </a:lnSpc>
                  <a:spcBef>
                    <a:spcPts val="0"/>
                  </a:spcBef>
                  <a:spcAft>
                    <a:spcPts val="0"/>
                  </a:spcAft>
                </a:pPr>
                <a14:m>
                  <m:oMathPara xmlns:m="http://schemas.openxmlformats.org/officeDocument/2006/math">
                    <m:oMathParaPr>
                      <m:jc m:val="centerGroup"/>
                    </m:oMathParaPr>
                    <m:oMath xmlns:m="http://schemas.openxmlformats.org/officeDocument/2006/math">
                      <m:r>
                        <a:rPr lang="en-US" altLang="zh-CN" sz="2000" b="0" i="1">
                          <a:latin typeface="Cambria Math"/>
                        </a:rPr>
                        <m:t>𝑆</m:t>
                      </m:r>
                      <m:r>
                        <a:rPr lang="en-US" altLang="zh-CN" sz="2000" b="0" i="1">
                          <a:latin typeface="Cambria Math"/>
                        </a:rPr>
                        <m:t>=</m:t>
                      </m:r>
                      <m:f>
                        <m:fPr>
                          <m:ctrlPr>
                            <a:rPr lang="zh-CN" altLang="zh-CN" sz="2000" b="0" i="1">
                              <a:latin typeface="Cambria Math" panose="02040503050406030204" pitchFamily="18" charset="0"/>
                            </a:rPr>
                          </m:ctrlPr>
                        </m:fPr>
                        <m:num>
                          <m:r>
                            <a:rPr lang="en-US" altLang="zh-CN" sz="2000" b="0">
                              <a:latin typeface="Cambria Math"/>
                            </a:rPr>
                            <m:t>(</m:t>
                          </m:r>
                          <m:r>
                            <m:rPr>
                              <m:sty m:val="p"/>
                            </m:rPr>
                            <a:rPr lang="en-US" altLang="zh-CN" sz="2000" b="0">
                              <a:latin typeface="Cambria Math"/>
                            </a:rPr>
                            <m:t>EBIT</m:t>
                          </m:r>
                          <m:r>
                            <a:rPr lang="en-US" altLang="zh-CN" sz="2000" b="0" i="1">
                              <a:latin typeface="Cambria Math"/>
                            </a:rPr>
                            <m:t>−</m:t>
                          </m:r>
                          <m:r>
                            <m:rPr>
                              <m:sty m:val="p"/>
                            </m:rPr>
                            <a:rPr lang="en-US" altLang="zh-CN" sz="2000" b="0">
                              <a:latin typeface="Cambria Math"/>
                            </a:rPr>
                            <m:t>I</m:t>
                          </m:r>
                          <m:r>
                            <a:rPr lang="zh-CN" altLang="zh-CN" sz="2000" b="0">
                              <a:latin typeface="Cambria Math"/>
                            </a:rPr>
                            <m:t>）</m:t>
                          </m:r>
                          <m:r>
                            <a:rPr lang="en-US" altLang="zh-CN" sz="2000" b="0">
                              <a:latin typeface="Cambria Math"/>
                            </a:rPr>
                            <m:t>×</m:t>
                          </m:r>
                          <m:r>
                            <a:rPr lang="zh-CN" altLang="zh-CN" sz="2000" b="0">
                              <a:latin typeface="Cambria Math"/>
                            </a:rPr>
                            <m:t>（</m:t>
                          </m:r>
                          <m:r>
                            <a:rPr lang="en-US" altLang="zh-CN" sz="2000" b="0">
                              <a:latin typeface="Cambria Math"/>
                            </a:rPr>
                            <m:t>1</m:t>
                          </m:r>
                          <m:r>
                            <a:rPr lang="zh-CN" altLang="en-US" sz="2000" b="0" i="1">
                              <a:latin typeface="Cambria Math"/>
                            </a:rPr>
                            <m:t>−</m:t>
                          </m:r>
                          <m:r>
                            <m:rPr>
                              <m:sty m:val="p"/>
                            </m:rPr>
                            <a:rPr lang="en-US" altLang="zh-CN" sz="2000" b="0">
                              <a:latin typeface="Cambria Math"/>
                            </a:rPr>
                            <m:t>T</m:t>
                          </m:r>
                          <m:r>
                            <a:rPr lang="zh-CN" altLang="zh-CN" sz="2000" b="0">
                              <a:latin typeface="Cambria Math"/>
                            </a:rPr>
                            <m:t>）</m:t>
                          </m:r>
                        </m:num>
                        <m:den>
                          <m:sSub>
                            <m:sSubPr>
                              <m:ctrlPr>
                                <a:rPr lang="zh-CN" altLang="zh-CN" sz="2000" b="0" i="1">
                                  <a:latin typeface="Cambria Math" panose="02040503050406030204" pitchFamily="18" charset="0"/>
                                </a:rPr>
                              </m:ctrlPr>
                            </m:sSubPr>
                            <m:e>
                              <m:r>
                                <a:rPr lang="en-US" altLang="zh-CN" sz="2000" b="0" i="1">
                                  <a:latin typeface="Cambria Math"/>
                                </a:rPr>
                                <m:t>𝐾</m:t>
                              </m:r>
                            </m:e>
                            <m:sub>
                              <m:r>
                                <a:rPr lang="en-US" altLang="zh-CN" sz="2000" b="0" i="1">
                                  <a:latin typeface="Cambria Math"/>
                                </a:rPr>
                                <m:t>𝑆</m:t>
                              </m:r>
                            </m:sub>
                          </m:sSub>
                        </m:den>
                      </m:f>
                    </m:oMath>
                  </m:oMathPara>
                </a14:m>
                <a:endParaRPr lang="zh-CN" altLang="zh-CN" sz="2000" b="0" dirty="0"/>
              </a:p>
              <a:p>
                <a:pPr algn="just">
                  <a:lnSpc>
                    <a:spcPct val="100000"/>
                  </a:lnSpc>
                  <a:spcBef>
                    <a:spcPts val="0"/>
                  </a:spcBef>
                  <a:spcAft>
                    <a:spcPts val="0"/>
                  </a:spcAft>
                </a:pPr>
                <a:r>
                  <a:rPr lang="zh-CN" altLang="zh-CN" sz="2000" b="0" dirty="0"/>
                  <a:t>式中：</a:t>
                </a:r>
              </a:p>
              <a:p>
                <a:pPr algn="just">
                  <a:lnSpc>
                    <a:spcPct val="100000"/>
                  </a:lnSpc>
                  <a:spcBef>
                    <a:spcPts val="0"/>
                  </a:spcBef>
                  <a:spcAft>
                    <a:spcPts val="0"/>
                  </a:spcAft>
                </a:pPr>
                <a:r>
                  <a:rPr lang="en-US" altLang="zh-CN" sz="2000" b="0" dirty="0"/>
                  <a:t>                         </a:t>
                </a:r>
                <a14:m>
                  <m:oMath xmlns:m="http://schemas.openxmlformats.org/officeDocument/2006/math">
                    <m:sSub>
                      <m:sSubPr>
                        <m:ctrlPr>
                          <a:rPr lang="zh-CN" altLang="zh-CN" sz="2000" b="0" i="1">
                            <a:latin typeface="Cambria Math" panose="02040503050406030204" pitchFamily="18" charset="0"/>
                          </a:rPr>
                        </m:ctrlPr>
                      </m:sSubPr>
                      <m:e>
                        <m:r>
                          <a:rPr lang="en-US" altLang="zh-CN" sz="2000" b="0" i="1">
                            <a:latin typeface="Cambria Math"/>
                          </a:rPr>
                          <m:t>𝐾</m:t>
                        </m:r>
                      </m:e>
                      <m:sub>
                        <m:r>
                          <a:rPr lang="en-US" altLang="zh-CN" sz="2000" b="0" i="1">
                            <a:latin typeface="Cambria Math"/>
                          </a:rPr>
                          <m:t>𝑆</m:t>
                        </m:r>
                      </m:sub>
                    </m:sSub>
                    <m:r>
                      <a:rPr lang="en-US" altLang="zh-CN" sz="2000" b="0" i="1">
                        <a:latin typeface="Cambria Math"/>
                      </a:rPr>
                      <m:t>=</m:t>
                    </m:r>
                    <m:sSub>
                      <m:sSubPr>
                        <m:ctrlPr>
                          <a:rPr lang="zh-CN" altLang="zh-CN" sz="2000" b="0" i="1">
                            <a:latin typeface="Cambria Math" panose="02040503050406030204" pitchFamily="18" charset="0"/>
                          </a:rPr>
                        </m:ctrlPr>
                      </m:sSubPr>
                      <m:e>
                        <m:r>
                          <a:rPr lang="en-US" altLang="zh-CN" sz="2000" b="0" i="1">
                            <a:latin typeface="Cambria Math"/>
                          </a:rPr>
                          <m:t>𝑅</m:t>
                        </m:r>
                      </m:e>
                      <m:sub>
                        <m:r>
                          <a:rPr lang="en-US" altLang="zh-CN" sz="2000" b="0" i="1">
                            <a:latin typeface="Cambria Math"/>
                          </a:rPr>
                          <m:t>𝑓</m:t>
                        </m:r>
                      </m:sub>
                    </m:sSub>
                    <m:r>
                      <a:rPr lang="en-US" altLang="zh-CN" sz="2000" b="0" i="1">
                        <a:latin typeface="Cambria Math"/>
                      </a:rPr>
                      <m:t>+</m:t>
                    </m:r>
                    <m:r>
                      <a:rPr lang="en-US" altLang="zh-CN" sz="2000" b="0" i="1">
                        <a:latin typeface="Cambria Math"/>
                      </a:rPr>
                      <m:t>𝛽</m:t>
                    </m:r>
                    <m:r>
                      <a:rPr lang="en-US" altLang="zh-CN" sz="2000" b="0" i="1">
                        <a:latin typeface="Cambria Math"/>
                      </a:rPr>
                      <m:t>×(</m:t>
                    </m:r>
                    <m:sSub>
                      <m:sSubPr>
                        <m:ctrlPr>
                          <a:rPr lang="zh-CN" altLang="zh-CN" sz="2000" b="0" i="1">
                            <a:latin typeface="Cambria Math" panose="02040503050406030204" pitchFamily="18" charset="0"/>
                          </a:rPr>
                        </m:ctrlPr>
                      </m:sSubPr>
                      <m:e>
                        <m:r>
                          <a:rPr lang="en-US" altLang="zh-CN" sz="2000" b="0" i="1">
                            <a:latin typeface="Cambria Math"/>
                          </a:rPr>
                          <m:t>𝑅</m:t>
                        </m:r>
                      </m:e>
                      <m:sub>
                        <m:r>
                          <a:rPr lang="en-US" altLang="zh-CN" sz="2000" b="0" i="1">
                            <a:latin typeface="Cambria Math"/>
                          </a:rPr>
                          <m:t>𝑚</m:t>
                        </m:r>
                      </m:sub>
                    </m:sSub>
                    <m:r>
                      <a:rPr lang="en-US" altLang="zh-CN" sz="2000" b="0" i="1">
                        <a:latin typeface="Cambria Math"/>
                      </a:rPr>
                      <m:t>−</m:t>
                    </m:r>
                    <m:sSub>
                      <m:sSubPr>
                        <m:ctrlPr>
                          <a:rPr lang="zh-CN" altLang="zh-CN" sz="2000" b="0" i="1">
                            <a:latin typeface="Cambria Math" panose="02040503050406030204" pitchFamily="18" charset="0"/>
                          </a:rPr>
                        </m:ctrlPr>
                      </m:sSubPr>
                      <m:e>
                        <m:r>
                          <a:rPr lang="en-US" altLang="zh-CN" sz="2000" b="0" i="1">
                            <a:latin typeface="Cambria Math"/>
                          </a:rPr>
                          <m:t>𝑅</m:t>
                        </m:r>
                      </m:e>
                      <m:sub>
                        <m:r>
                          <a:rPr lang="en-US" altLang="zh-CN" sz="2000" b="0" i="1">
                            <a:latin typeface="Cambria Math"/>
                          </a:rPr>
                          <m:t>𝑓</m:t>
                        </m:r>
                      </m:sub>
                    </m:sSub>
                    <m:r>
                      <a:rPr lang="en-US" altLang="zh-CN" sz="2000" b="0" i="1">
                        <a:latin typeface="Cambria Math"/>
                      </a:rPr>
                      <m:t>)</m:t>
                    </m:r>
                  </m:oMath>
                </a14:m>
                <a:endParaRPr lang="zh-CN" altLang="zh-CN" sz="2000" b="0" dirty="0"/>
              </a:p>
            </p:txBody>
          </p:sp>
        </mc:Choice>
        <mc:Fallback xmlns="">
          <p:sp>
            <p:nvSpPr>
              <p:cNvPr id="31747" name="Rectangle 3"/>
              <p:cNvSpPr>
                <a:spLocks noGrp="1" noRot="1" noChangeAspect="1" noMove="1" noResize="1" noEditPoints="1" noAdjustHandles="1" noChangeArrowheads="1" noChangeShapeType="1" noTextEdit="1"/>
              </p:cNvSpPr>
              <p:nvPr>
                <p:ph type="body" idx="1"/>
              </p:nvPr>
            </p:nvSpPr>
            <p:spPr>
              <a:xfrm>
                <a:off x="323528" y="915566"/>
                <a:ext cx="8712968" cy="3888432"/>
              </a:xfrm>
              <a:blipFill>
                <a:blip r:embed="rId2"/>
                <a:stretch>
                  <a:fillRect l="-910" t="-1097" r="-770"/>
                </a:stretch>
              </a:blipFill>
            </p:spPr>
            <p:txBody>
              <a:bodyPr/>
              <a:lstStyle/>
              <a:p>
                <a:r>
                  <a:rPr lang="zh-CN" altLang="en-US">
                    <a:noFill/>
                  </a:rPr>
                  <a:t> </a:t>
                </a:r>
              </a:p>
            </p:txBody>
          </p:sp>
        </mc:Fallback>
      </mc:AlternateContent>
      <p:sp>
        <p:nvSpPr>
          <p:cNvPr id="5" name="Rectangle 2"/>
          <p:cNvSpPr>
            <a:spLocks noGrp="1" noChangeArrowheads="1"/>
          </p:cNvSpPr>
          <p:nvPr>
            <p:ph type="title"/>
          </p:nvPr>
        </p:nvSpPr>
        <p:spPr>
          <a:xfrm>
            <a:off x="1908175" y="195263"/>
            <a:ext cx="6408738" cy="572691"/>
          </a:xfrm>
        </p:spPr>
        <p:txBody>
          <a:bodyPr/>
          <a:lstStyle/>
          <a:p>
            <a:pPr eaLnBrk="1" hangingPunct="1"/>
            <a:r>
              <a:rPr lang="zh-CN" altLang="en-US" sz="3200" dirty="0" smtClean="0"/>
              <a:t>三、最佳资本结构决策方法</a:t>
            </a:r>
            <a:endParaRPr lang="zh-CN" altLang="en-US" sz="3200" dirty="0"/>
          </a:p>
        </p:txBody>
      </p:sp>
    </p:spTree>
    <p:extLst>
      <p:ext uri="{BB962C8B-B14F-4D97-AF65-F5344CB8AC3E}">
        <p14:creationId xmlns:p14="http://schemas.microsoft.com/office/powerpoint/2010/main" val="2604325466"/>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1747" name="Rectangle 3"/>
              <p:cNvSpPr>
                <a:spLocks noGrp="1" noChangeArrowheads="1"/>
              </p:cNvSpPr>
              <p:nvPr>
                <p:ph type="body" idx="1"/>
              </p:nvPr>
            </p:nvSpPr>
            <p:spPr>
              <a:xfrm>
                <a:off x="251520" y="1059582"/>
                <a:ext cx="8424936" cy="3651870"/>
              </a:xfrm>
            </p:spPr>
            <p:txBody>
              <a:bodyPr/>
              <a:lstStyle/>
              <a:p>
                <a:pPr algn="just">
                  <a:lnSpc>
                    <a:spcPct val="100000"/>
                  </a:lnSpc>
                  <a:spcBef>
                    <a:spcPts val="0"/>
                  </a:spcBef>
                  <a:spcAft>
                    <a:spcPts val="0"/>
                  </a:spcAft>
                </a:pPr>
                <a:r>
                  <a:rPr lang="zh-CN" altLang="zh-CN" sz="2000" dirty="0" smtClean="0">
                    <a:solidFill>
                      <a:srgbClr val="FF0000"/>
                    </a:solidFill>
                  </a:rPr>
                  <a:t>第二步：测算公司加权平均资本成本</a:t>
                </a:r>
              </a:p>
              <a:p>
                <a:pPr algn="just">
                  <a:lnSpc>
                    <a:spcPct val="100000"/>
                  </a:lnSpc>
                  <a:spcBef>
                    <a:spcPts val="0"/>
                  </a:spcBef>
                  <a:spcAft>
                    <a:spcPts val="0"/>
                  </a:spcAft>
                </a:pPr>
                <a:r>
                  <a:rPr lang="en-US" altLang="zh-CN" sz="2000" b="0" dirty="0"/>
                  <a:t>        </a:t>
                </a:r>
                <a:r>
                  <a:rPr lang="zh-CN" altLang="zh-CN" sz="2000" b="0" dirty="0"/>
                  <a:t>根据前述假定</a:t>
                </a:r>
                <a:r>
                  <a:rPr lang="en-US" altLang="zh-CN" sz="2000" b="0" dirty="0"/>
                  <a:t>,</a:t>
                </a:r>
                <a:r>
                  <a:rPr lang="zh-CN" altLang="zh-CN" sz="2000" b="0" dirty="0"/>
                  <a:t>公司的总资本包括长期债务和普通股</a:t>
                </a:r>
                <a:r>
                  <a:rPr lang="en-US" altLang="zh-CN" sz="2000" b="0" dirty="0"/>
                  <a:t>,</a:t>
                </a:r>
                <a:r>
                  <a:rPr lang="zh-CN" altLang="zh-CN" sz="2000" b="0" dirty="0"/>
                  <a:t>公司的综合资本成本就是</a:t>
                </a:r>
                <a:r>
                  <a:rPr lang="zh-CN" altLang="zh-CN" sz="2000" dirty="0">
                    <a:solidFill>
                      <a:srgbClr val="0070C0"/>
                    </a:solidFill>
                  </a:rPr>
                  <a:t>长期债务资本成本</a:t>
                </a:r>
                <a:r>
                  <a:rPr lang="zh-CN" altLang="zh-CN" sz="2000" b="0" dirty="0"/>
                  <a:t>和</a:t>
                </a:r>
                <a:r>
                  <a:rPr lang="zh-CN" altLang="zh-CN" sz="2000" dirty="0">
                    <a:solidFill>
                      <a:srgbClr val="0070C0"/>
                    </a:solidFill>
                  </a:rPr>
                  <a:t>普通股资本成本</a:t>
                </a:r>
                <a:r>
                  <a:rPr lang="zh-CN" altLang="zh-CN" sz="2000" b="0" dirty="0"/>
                  <a:t>的</a:t>
                </a:r>
                <a:r>
                  <a:rPr lang="zh-CN" altLang="zh-CN" sz="2000" dirty="0">
                    <a:solidFill>
                      <a:srgbClr val="0070C0"/>
                    </a:solidFill>
                  </a:rPr>
                  <a:t>加权平均数</a:t>
                </a:r>
                <a:r>
                  <a:rPr lang="zh-CN" altLang="zh-CN" sz="2000" b="0" dirty="0"/>
                  <a:t>。其计算公式为</a:t>
                </a:r>
                <a:r>
                  <a:rPr lang="en-US" altLang="zh-CN" sz="2000" b="0" dirty="0"/>
                  <a:t>:</a:t>
                </a:r>
                <a:endParaRPr lang="zh-CN" altLang="zh-CN" sz="2000" b="0" dirty="0"/>
              </a:p>
              <a:p>
                <a:pPr algn="just">
                  <a:lnSpc>
                    <a:spcPct val="100000"/>
                  </a:lnSpc>
                  <a:spcBef>
                    <a:spcPts val="0"/>
                  </a:spcBef>
                  <a:spcAft>
                    <a:spcPts val="0"/>
                  </a:spcAft>
                </a:pPr>
                <a14:m>
                  <m:oMathPara xmlns:m="http://schemas.openxmlformats.org/officeDocument/2006/math">
                    <m:oMathParaPr>
                      <m:jc m:val="centerGroup"/>
                    </m:oMathParaPr>
                    <m:oMath xmlns:m="http://schemas.openxmlformats.org/officeDocument/2006/math">
                      <m:sSub>
                        <m:sSubPr>
                          <m:ctrlPr>
                            <a:rPr lang="zh-CN" altLang="zh-CN" sz="2000" b="0" i="1">
                              <a:latin typeface="Cambria Math" panose="02040503050406030204" pitchFamily="18" charset="0"/>
                            </a:rPr>
                          </m:ctrlPr>
                        </m:sSubPr>
                        <m:e>
                          <m:r>
                            <a:rPr lang="en-US" altLang="zh-CN" sz="2000" b="0" i="1">
                              <a:latin typeface="Cambria Math"/>
                            </a:rPr>
                            <m:t>𝐾</m:t>
                          </m:r>
                        </m:e>
                        <m:sub>
                          <m:r>
                            <a:rPr lang="en-US" altLang="zh-CN" sz="2000" b="0" i="1">
                              <a:latin typeface="Cambria Math"/>
                            </a:rPr>
                            <m:t>𝑊</m:t>
                          </m:r>
                        </m:sub>
                      </m:sSub>
                      <m:r>
                        <a:rPr lang="en-US" altLang="zh-CN" sz="2000" b="0" i="1">
                          <a:latin typeface="Cambria Math"/>
                        </a:rPr>
                        <m:t>=</m:t>
                      </m:r>
                      <m:sSub>
                        <m:sSubPr>
                          <m:ctrlPr>
                            <a:rPr lang="zh-CN" altLang="zh-CN" sz="2000" b="0" i="1">
                              <a:latin typeface="Cambria Math" panose="02040503050406030204" pitchFamily="18" charset="0"/>
                            </a:rPr>
                          </m:ctrlPr>
                        </m:sSubPr>
                        <m:e>
                          <m:r>
                            <a:rPr lang="en-US" altLang="zh-CN" sz="2000" b="0" i="1">
                              <a:latin typeface="Cambria Math"/>
                            </a:rPr>
                            <m:t>𝐾</m:t>
                          </m:r>
                        </m:e>
                        <m:sub>
                          <m:r>
                            <a:rPr lang="en-US" altLang="zh-CN" sz="2000" b="0" i="1" smtClean="0">
                              <a:latin typeface="Cambria Math" panose="02040503050406030204" pitchFamily="18" charset="0"/>
                            </a:rPr>
                            <m:t>𝐵</m:t>
                          </m:r>
                        </m:sub>
                      </m:sSub>
                      <m:r>
                        <a:rPr lang="en-US" altLang="zh-CN" sz="2000" b="0" i="1">
                          <a:latin typeface="Cambria Math"/>
                        </a:rPr>
                        <m:t>×</m:t>
                      </m:r>
                      <m:f>
                        <m:fPr>
                          <m:ctrlPr>
                            <a:rPr lang="zh-CN" altLang="zh-CN" sz="2000" b="0" i="1">
                              <a:latin typeface="Cambria Math" panose="02040503050406030204" pitchFamily="18" charset="0"/>
                            </a:rPr>
                          </m:ctrlPr>
                        </m:fPr>
                        <m:num>
                          <m:r>
                            <a:rPr lang="en-US" altLang="zh-CN" sz="2000" b="0" i="1">
                              <a:latin typeface="Cambria Math"/>
                            </a:rPr>
                            <m:t>𝐵</m:t>
                          </m:r>
                        </m:num>
                        <m:den>
                          <m:r>
                            <a:rPr lang="en-US" altLang="zh-CN" sz="2000" b="0" i="1">
                              <a:latin typeface="Cambria Math"/>
                            </a:rPr>
                            <m:t>𝑉</m:t>
                          </m:r>
                        </m:den>
                      </m:f>
                      <m:r>
                        <a:rPr lang="zh-CN" altLang="en-US" sz="2000" b="0" i="1">
                          <a:latin typeface="Cambria Math" panose="02040503050406030204" pitchFamily="18" charset="0"/>
                        </a:rPr>
                        <m:t>（</m:t>
                      </m:r>
                      <m:r>
                        <a:rPr lang="en-US" altLang="zh-CN" sz="2000" b="0" i="1" smtClean="0">
                          <a:latin typeface="Cambria Math" panose="02040503050406030204" pitchFamily="18" charset="0"/>
                        </a:rPr>
                        <m:t>1</m:t>
                      </m:r>
                      <m:r>
                        <a:rPr lang="zh-CN" altLang="en-US" sz="2000" b="0" i="1" smtClean="0">
                          <a:latin typeface="Cambria Math" panose="02040503050406030204" pitchFamily="18" charset="0"/>
                        </a:rPr>
                        <m:t>−</m:t>
                      </m:r>
                      <m:r>
                        <a:rPr lang="en-US" altLang="zh-CN" sz="2000" b="0" i="1" smtClean="0">
                          <a:latin typeface="Cambria Math" panose="02040503050406030204" pitchFamily="18" charset="0"/>
                        </a:rPr>
                        <m:t>𝑇</m:t>
                      </m:r>
                      <m:r>
                        <a:rPr lang="zh-CN" altLang="en-US" sz="2000" b="0" i="1">
                          <a:latin typeface="Cambria Math" panose="02040503050406030204" pitchFamily="18" charset="0"/>
                        </a:rPr>
                        <m:t>）</m:t>
                      </m:r>
                      <m:r>
                        <a:rPr lang="en-US" altLang="zh-CN" sz="2000" b="0" i="1">
                          <a:latin typeface="Cambria Math"/>
                        </a:rPr>
                        <m:t>+</m:t>
                      </m:r>
                      <m:sSub>
                        <m:sSubPr>
                          <m:ctrlPr>
                            <a:rPr lang="zh-CN" altLang="zh-CN" sz="2000" b="0" i="1">
                              <a:latin typeface="Cambria Math" panose="02040503050406030204" pitchFamily="18" charset="0"/>
                            </a:rPr>
                          </m:ctrlPr>
                        </m:sSubPr>
                        <m:e>
                          <m:r>
                            <a:rPr lang="en-US" altLang="zh-CN" sz="2000" b="0" i="1">
                              <a:latin typeface="Cambria Math"/>
                            </a:rPr>
                            <m:t>𝐾</m:t>
                          </m:r>
                        </m:e>
                        <m:sub>
                          <m:r>
                            <a:rPr lang="en-US" altLang="zh-CN" sz="2000" b="0" i="1">
                              <a:latin typeface="Cambria Math"/>
                            </a:rPr>
                            <m:t>𝑆</m:t>
                          </m:r>
                        </m:sub>
                      </m:sSub>
                      <m:r>
                        <a:rPr lang="en-US" altLang="zh-CN" sz="2000" b="0" i="1">
                          <a:latin typeface="Cambria Math"/>
                        </a:rPr>
                        <m:t>×</m:t>
                      </m:r>
                      <m:f>
                        <m:fPr>
                          <m:ctrlPr>
                            <a:rPr lang="zh-CN" altLang="zh-CN" sz="2000" b="0" i="1">
                              <a:latin typeface="Cambria Math" panose="02040503050406030204" pitchFamily="18" charset="0"/>
                            </a:rPr>
                          </m:ctrlPr>
                        </m:fPr>
                        <m:num>
                          <m:r>
                            <a:rPr lang="en-US" altLang="zh-CN" sz="2000" b="0" i="1">
                              <a:latin typeface="Cambria Math"/>
                            </a:rPr>
                            <m:t>𝑆</m:t>
                          </m:r>
                        </m:num>
                        <m:den>
                          <m:r>
                            <a:rPr lang="en-US" altLang="zh-CN" sz="2000" b="0" i="1">
                              <a:latin typeface="Cambria Math"/>
                            </a:rPr>
                            <m:t>𝑉</m:t>
                          </m:r>
                        </m:den>
                      </m:f>
                    </m:oMath>
                  </m:oMathPara>
                </a14:m>
                <a:endParaRPr lang="zh-CN" altLang="zh-CN" sz="2000" b="0" dirty="0"/>
              </a:p>
              <a:p>
                <a:pPr algn="just">
                  <a:lnSpc>
                    <a:spcPct val="100000"/>
                  </a:lnSpc>
                  <a:spcBef>
                    <a:spcPts val="0"/>
                  </a:spcBef>
                  <a:spcAft>
                    <a:spcPts val="0"/>
                  </a:spcAft>
                </a:pPr>
                <a:r>
                  <a:rPr lang="zh-CN" altLang="zh-CN" sz="2000" b="0" dirty="0"/>
                  <a:t>式中，</a:t>
                </a:r>
                <a14:m>
                  <m:oMath xmlns:m="http://schemas.openxmlformats.org/officeDocument/2006/math">
                    <m:sSub>
                      <m:sSubPr>
                        <m:ctrlPr>
                          <a:rPr lang="zh-CN" altLang="zh-CN" sz="2000" b="0" i="1">
                            <a:latin typeface="Cambria Math" panose="02040503050406030204" pitchFamily="18" charset="0"/>
                          </a:rPr>
                        </m:ctrlPr>
                      </m:sSubPr>
                      <m:e>
                        <m:r>
                          <a:rPr lang="en-US" altLang="zh-CN" sz="2000" b="0" i="1">
                            <a:latin typeface="Cambria Math"/>
                          </a:rPr>
                          <m:t>𝐾</m:t>
                        </m:r>
                      </m:e>
                      <m:sub>
                        <m:r>
                          <a:rPr lang="en-US" altLang="zh-CN" sz="2000" b="0" i="1">
                            <a:latin typeface="Cambria Math"/>
                          </a:rPr>
                          <m:t>𝑊</m:t>
                        </m:r>
                      </m:sub>
                    </m:sSub>
                  </m:oMath>
                </a14:m>
                <a:r>
                  <a:rPr lang="zh-CN" altLang="zh-CN" sz="2000" b="0" dirty="0"/>
                  <a:t>表示公司加权平均资本成本；</a:t>
                </a:r>
                <a14:m>
                  <m:oMath xmlns:m="http://schemas.openxmlformats.org/officeDocument/2006/math">
                    <m:sSub>
                      <m:sSubPr>
                        <m:ctrlPr>
                          <a:rPr lang="zh-CN" altLang="zh-CN" sz="2000" b="0" i="1">
                            <a:latin typeface="Cambria Math" panose="02040503050406030204" pitchFamily="18" charset="0"/>
                          </a:rPr>
                        </m:ctrlPr>
                      </m:sSubPr>
                      <m:e>
                        <m:r>
                          <a:rPr lang="en-US" altLang="zh-CN" sz="2000" b="0" i="1">
                            <a:latin typeface="Cambria Math"/>
                          </a:rPr>
                          <m:t>𝐾</m:t>
                        </m:r>
                      </m:e>
                      <m:sub>
                        <m:r>
                          <a:rPr lang="en-US" altLang="zh-CN" sz="2000" b="0" i="1" smtClean="0">
                            <a:latin typeface="Cambria Math" panose="02040503050406030204" pitchFamily="18" charset="0"/>
                          </a:rPr>
                          <m:t>𝐵</m:t>
                        </m:r>
                      </m:sub>
                    </m:sSub>
                  </m:oMath>
                </a14:m>
                <a:r>
                  <a:rPr lang="zh-CN" altLang="zh-CN" sz="2000" b="0" dirty="0"/>
                  <a:t>表示</a:t>
                </a:r>
                <a:r>
                  <a:rPr lang="zh-CN" altLang="zh-CN" sz="2000" dirty="0">
                    <a:solidFill>
                      <a:srgbClr val="0070C0"/>
                    </a:solidFill>
                  </a:rPr>
                  <a:t>债务的税前资本成本</a:t>
                </a:r>
                <a:r>
                  <a:rPr lang="zh-CN" altLang="zh-CN" sz="2000" b="0" dirty="0"/>
                  <a:t>；</a:t>
                </a:r>
                <a14:m>
                  <m:oMath xmlns:m="http://schemas.openxmlformats.org/officeDocument/2006/math">
                    <m:sSub>
                      <m:sSubPr>
                        <m:ctrlPr>
                          <a:rPr lang="zh-CN" altLang="zh-CN" sz="2000" b="0" i="1">
                            <a:latin typeface="Cambria Math" panose="02040503050406030204" pitchFamily="18" charset="0"/>
                          </a:rPr>
                        </m:ctrlPr>
                      </m:sSubPr>
                      <m:e>
                        <m:r>
                          <a:rPr lang="en-US" altLang="zh-CN" sz="2000" b="0" i="1">
                            <a:latin typeface="Cambria Math"/>
                          </a:rPr>
                          <m:t>𝐾</m:t>
                        </m:r>
                      </m:e>
                      <m:sub>
                        <m:r>
                          <a:rPr lang="en-US" altLang="zh-CN" sz="2000" b="0" i="1">
                            <a:latin typeface="Cambria Math"/>
                          </a:rPr>
                          <m:t>𝑆</m:t>
                        </m:r>
                      </m:sub>
                    </m:sSub>
                  </m:oMath>
                </a14:m>
                <a:r>
                  <a:rPr lang="zh-CN" altLang="zh-CN" sz="2000" b="0" dirty="0"/>
                  <a:t>表示</a:t>
                </a:r>
                <a:r>
                  <a:rPr lang="zh-CN" altLang="zh-CN" sz="2000" dirty="0">
                    <a:solidFill>
                      <a:srgbClr val="0070C0"/>
                    </a:solidFill>
                  </a:rPr>
                  <a:t>普通股的资本成本</a:t>
                </a:r>
                <a:r>
                  <a:rPr lang="zh-CN" altLang="zh-CN" sz="2000" b="0" dirty="0"/>
                  <a:t>。</a:t>
                </a:r>
              </a:p>
              <a:p>
                <a:pPr algn="just">
                  <a:lnSpc>
                    <a:spcPct val="100000"/>
                  </a:lnSpc>
                  <a:spcBef>
                    <a:spcPts val="0"/>
                  </a:spcBef>
                  <a:spcAft>
                    <a:spcPts val="0"/>
                  </a:spcAft>
                </a:pPr>
                <a:r>
                  <a:rPr lang="zh-CN" altLang="zh-CN" sz="2000" dirty="0">
                    <a:solidFill>
                      <a:srgbClr val="FF0000"/>
                    </a:solidFill>
                  </a:rPr>
                  <a:t>第三步：确定公司的最优资本结构</a:t>
                </a:r>
              </a:p>
            </p:txBody>
          </p:sp>
        </mc:Choice>
        <mc:Fallback xmlns="">
          <p:sp>
            <p:nvSpPr>
              <p:cNvPr id="31747" name="Rectangle 3"/>
              <p:cNvSpPr>
                <a:spLocks noGrp="1" noRot="1" noChangeAspect="1" noMove="1" noResize="1" noEditPoints="1" noAdjustHandles="1" noChangeArrowheads="1" noChangeShapeType="1" noTextEdit="1"/>
              </p:cNvSpPr>
              <p:nvPr>
                <p:ph type="body" idx="1"/>
              </p:nvPr>
            </p:nvSpPr>
            <p:spPr>
              <a:xfrm>
                <a:off x="251520" y="1059582"/>
                <a:ext cx="8424936" cy="3651870"/>
              </a:xfrm>
              <a:blipFill>
                <a:blip r:embed="rId2"/>
                <a:stretch>
                  <a:fillRect l="-724" t="-1002" r="-796"/>
                </a:stretch>
              </a:blipFill>
            </p:spPr>
            <p:txBody>
              <a:bodyPr/>
              <a:lstStyle/>
              <a:p>
                <a:r>
                  <a:rPr lang="zh-CN" altLang="en-US">
                    <a:noFill/>
                  </a:rPr>
                  <a:t> </a:t>
                </a:r>
              </a:p>
            </p:txBody>
          </p:sp>
        </mc:Fallback>
      </mc:AlternateContent>
      <p:sp>
        <p:nvSpPr>
          <p:cNvPr id="6" name="Rectangle 2"/>
          <p:cNvSpPr>
            <a:spLocks noGrp="1" noChangeArrowheads="1"/>
          </p:cNvSpPr>
          <p:nvPr>
            <p:ph type="title"/>
          </p:nvPr>
        </p:nvSpPr>
        <p:spPr>
          <a:xfrm>
            <a:off x="1908175" y="195263"/>
            <a:ext cx="6408738" cy="572691"/>
          </a:xfrm>
        </p:spPr>
        <p:txBody>
          <a:bodyPr/>
          <a:lstStyle/>
          <a:p>
            <a:pPr eaLnBrk="1" hangingPunct="1"/>
            <a:r>
              <a:rPr lang="zh-CN" altLang="en-US" sz="3200" dirty="0" smtClean="0"/>
              <a:t>三、最佳资本结构决策方法</a:t>
            </a:r>
            <a:endParaRPr lang="zh-CN" altLang="en-US" sz="3200" dirty="0"/>
          </a:p>
        </p:txBody>
      </p:sp>
    </p:spTree>
    <p:extLst>
      <p:ext uri="{BB962C8B-B14F-4D97-AF65-F5344CB8AC3E}">
        <p14:creationId xmlns:p14="http://schemas.microsoft.com/office/powerpoint/2010/main" val="4138942408"/>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1747" name="Rectangle 3"/>
              <p:cNvSpPr>
                <a:spLocks noGrp="1" noChangeArrowheads="1"/>
              </p:cNvSpPr>
              <p:nvPr>
                <p:ph type="body" idx="1"/>
              </p:nvPr>
            </p:nvSpPr>
            <p:spPr>
              <a:xfrm>
                <a:off x="251520" y="843558"/>
                <a:ext cx="8424936" cy="1728192"/>
              </a:xfrm>
            </p:spPr>
            <p:txBody>
              <a:bodyPr/>
              <a:lstStyle/>
              <a:p>
                <a:pPr algn="just">
                  <a:lnSpc>
                    <a:spcPct val="100000"/>
                  </a:lnSpc>
                  <a:spcBef>
                    <a:spcPts val="0"/>
                  </a:spcBef>
                  <a:spcAft>
                    <a:spcPts val="0"/>
                  </a:spcAft>
                </a:pPr>
                <a:r>
                  <a:rPr lang="zh-CN" altLang="en-US" sz="1800" dirty="0" smtClean="0">
                    <a:solidFill>
                      <a:srgbClr val="FF0000"/>
                    </a:solidFill>
                    <a:latin typeface="微软雅黑" panose="020B0503020204020204" pitchFamily="34" charset="-122"/>
                    <a:ea typeface="微软雅黑" panose="020B0503020204020204" pitchFamily="34" charset="-122"/>
                  </a:rPr>
                  <a:t>例题</a:t>
                </a:r>
                <a:r>
                  <a:rPr lang="en-US" altLang="zh-CN" sz="1800" dirty="0">
                    <a:solidFill>
                      <a:srgbClr val="FF0000"/>
                    </a:solidFill>
                    <a:latin typeface="微软雅黑" panose="020B0503020204020204" pitchFamily="34" charset="-122"/>
                    <a:ea typeface="微软雅黑" panose="020B0503020204020204" pitchFamily="34" charset="-122"/>
                  </a:rPr>
                  <a:t>5-19</a:t>
                </a:r>
                <a:r>
                  <a:rPr lang="zh-CN" altLang="en-US" sz="1800" dirty="0">
                    <a:solidFill>
                      <a:srgbClr val="FF0000"/>
                    </a:solidFill>
                    <a:latin typeface="微软雅黑" panose="020B0503020204020204" pitchFamily="34" charset="-122"/>
                    <a:ea typeface="微软雅黑" panose="020B0503020204020204" pitchFamily="34" charset="-122"/>
                  </a:rPr>
                  <a:t>：</a:t>
                </a:r>
                <a:r>
                  <a:rPr lang="zh-CN" altLang="en-US" sz="1800" b="0" dirty="0">
                    <a:latin typeface="微软雅黑" panose="020B0503020204020204" pitchFamily="34" charset="-122"/>
                    <a:ea typeface="微软雅黑" panose="020B0503020204020204" pitchFamily="34" charset="-122"/>
                  </a:rPr>
                  <a:t>蓝星公司现有的长期资金全部由普通股组成，普通股的账面价值为</a:t>
                </a:r>
                <a:r>
                  <a:rPr lang="en-US" altLang="zh-CN" sz="1800" b="0" dirty="0">
                    <a:latin typeface="微软雅黑" panose="020B0503020204020204" pitchFamily="34" charset="-122"/>
                    <a:ea typeface="微软雅黑" panose="020B0503020204020204" pitchFamily="34" charset="-122"/>
                  </a:rPr>
                  <a:t>2000</a:t>
                </a:r>
                <a:r>
                  <a:rPr lang="zh-CN" altLang="en-US" sz="1800" b="0" dirty="0">
                    <a:latin typeface="微软雅黑" panose="020B0503020204020204" pitchFamily="34" charset="-122"/>
                    <a:ea typeface="微软雅黑" panose="020B0503020204020204" pitchFamily="34" charset="-122"/>
                  </a:rPr>
                  <a:t>万元。公司认为这种资本结构不太合理，没能充分发挥财务杠杆的作用，准备通过发行长期债券的办法调整资本结构。为了计算简便，假设公司预计每年息税前利润为</a:t>
                </a:r>
                <a:r>
                  <a:rPr lang="en-US" altLang="zh-CN" sz="1800" b="0" dirty="0">
                    <a:latin typeface="微软雅黑" panose="020B0503020204020204" pitchFamily="34" charset="-122"/>
                    <a:ea typeface="微软雅黑" panose="020B0503020204020204" pitchFamily="34" charset="-122"/>
                  </a:rPr>
                  <a:t>300</a:t>
                </a:r>
                <a:r>
                  <a:rPr lang="zh-CN" altLang="en-US" sz="1800" b="0" dirty="0">
                    <a:latin typeface="微软雅黑" panose="020B0503020204020204" pitchFamily="34" charset="-122"/>
                    <a:ea typeface="微软雅黑" panose="020B0503020204020204" pitchFamily="34" charset="-122"/>
                  </a:rPr>
                  <a:t>万元，公司所得税税率为</a:t>
                </a:r>
                <a:r>
                  <a:rPr lang="en-US" altLang="zh-CN" sz="1800" b="0" dirty="0">
                    <a:latin typeface="微软雅黑" panose="020B0503020204020204" pitchFamily="34" charset="-122"/>
                    <a:ea typeface="微软雅黑" panose="020B0503020204020204" pitchFamily="34" charset="-122"/>
                  </a:rPr>
                  <a:t>25%</a:t>
                </a:r>
                <a:r>
                  <a:rPr lang="zh-CN" altLang="en-US" sz="1800" b="0" dirty="0">
                    <a:latin typeface="微软雅黑" panose="020B0503020204020204" pitchFamily="34" charset="-122"/>
                    <a:ea typeface="微软雅黑" panose="020B0503020204020204" pitchFamily="34" charset="-122"/>
                  </a:rPr>
                  <a:t>，</a:t>
                </a:r>
                <a:r>
                  <a:rPr lang="zh-CN" altLang="zh-CN" sz="1800" b="0" dirty="0">
                    <a:latin typeface="微软雅黑" panose="020B0503020204020204" pitchFamily="34" charset="-122"/>
                    <a:ea typeface="微软雅黑" panose="020B0503020204020204" pitchFamily="34" charset="-122"/>
                    <a:cs typeface="Times New Roman" panose="02020603050405020304" pitchFamily="18" charset="0"/>
                  </a:rPr>
                  <a:t>市场平均风险报酬率</a:t>
                </a:r>
                <a14:m>
                  <m:oMath xmlns:m="http://schemas.openxmlformats.org/officeDocument/2006/math">
                    <m:sSub>
                      <m:sSubPr>
                        <m:ctrlPr>
                          <a:rPr lang="zh-CN" altLang="zh-CN" sz="1800" b="0" i="1">
                            <a:effectLst/>
                            <a:latin typeface="Cambria Math" panose="02040503050406030204" pitchFamily="18" charset="0"/>
                            <a:ea typeface="Cambria Math" panose="02040503050406030204" pitchFamily="18" charset="0"/>
                            <a:cs typeface="Times New Roman" panose="02020603050405020304" pitchFamily="18" charset="0"/>
                          </a:rPr>
                        </m:ctrlPr>
                      </m:sSubPr>
                      <m:e>
                        <m:r>
                          <m:rPr>
                            <m:sty m:val="p"/>
                          </m:rPr>
                          <a:rPr lang="en-US" altLang="zh-CN" sz="1800" b="0">
                            <a:effectLst/>
                            <a:latin typeface="Cambria Math" panose="02040503050406030204" pitchFamily="18" charset="0"/>
                            <a:ea typeface="宋体" panose="02010600030101010101" pitchFamily="2" charset="-122"/>
                            <a:cs typeface="Times New Roman" panose="02020603050405020304" pitchFamily="18" charset="0"/>
                          </a:rPr>
                          <m:t>R</m:t>
                        </m:r>
                      </m:e>
                      <m:sub>
                        <m:r>
                          <m:rPr>
                            <m:sty m:val="p"/>
                          </m:rPr>
                          <a:rPr lang="en-US" altLang="zh-CN" sz="1800" b="0">
                            <a:effectLst/>
                            <a:latin typeface="Cambria Math" panose="02040503050406030204" pitchFamily="18" charset="0"/>
                            <a:ea typeface="宋体" panose="02010600030101010101" pitchFamily="2" charset="-122"/>
                            <a:cs typeface="Times New Roman" panose="02020603050405020304" pitchFamily="18" charset="0"/>
                          </a:rPr>
                          <m:t>m</m:t>
                        </m:r>
                      </m:sub>
                    </m:sSub>
                  </m:oMath>
                </a14:m>
                <a:r>
                  <a:rPr lang="zh-CN" altLang="zh-CN" sz="1800" b="0" dirty="0">
                    <a:effectLst/>
                    <a:latin typeface="微软雅黑" panose="020B0503020204020204" pitchFamily="34" charset="-122"/>
                    <a:ea typeface="微软雅黑" panose="020B0503020204020204" pitchFamily="34" charset="-122"/>
                    <a:cs typeface="Times New Roman" panose="02020603050405020304" pitchFamily="18" charset="0"/>
                  </a:rPr>
                  <a:t>为</a:t>
                </a:r>
                <a:r>
                  <a:rPr lang="en-US" altLang="zh-CN" sz="1800" b="0" dirty="0">
                    <a:effectLst/>
                    <a:latin typeface="微软雅黑" panose="020B0503020204020204" pitchFamily="34" charset="-122"/>
                    <a:ea typeface="微软雅黑" panose="020B0503020204020204" pitchFamily="34" charset="-122"/>
                  </a:rPr>
                  <a:t>12%</a:t>
                </a:r>
                <a:r>
                  <a:rPr lang="zh-CN" altLang="zh-CN" sz="1800" b="0" dirty="0">
                    <a:effectLst/>
                    <a:latin typeface="微软雅黑" panose="020B0503020204020204" pitchFamily="34" charset="-122"/>
                    <a:ea typeface="微软雅黑" panose="020B0503020204020204" pitchFamily="34" charset="-122"/>
                    <a:cs typeface="Times New Roman" panose="02020603050405020304" pitchFamily="18" charset="0"/>
                  </a:rPr>
                  <a:t>，无风险报酬率</a:t>
                </a:r>
                <a14:m>
                  <m:oMath xmlns:m="http://schemas.openxmlformats.org/officeDocument/2006/math">
                    <m:sSub>
                      <m:sSubPr>
                        <m:ctrlPr>
                          <a:rPr lang="zh-CN" altLang="zh-CN" sz="1800" b="0" i="1">
                            <a:effectLst/>
                            <a:latin typeface="Cambria Math" panose="02040503050406030204" pitchFamily="18" charset="0"/>
                            <a:ea typeface="Cambria Math" panose="02040503050406030204" pitchFamily="18" charset="0"/>
                            <a:cs typeface="Times New Roman" panose="02020603050405020304" pitchFamily="18" charset="0"/>
                          </a:rPr>
                        </m:ctrlPr>
                      </m:sSubPr>
                      <m:e>
                        <m:r>
                          <m:rPr>
                            <m:sty m:val="p"/>
                          </m:rPr>
                          <a:rPr lang="en-US" altLang="zh-CN" sz="1800" b="0">
                            <a:effectLst/>
                            <a:latin typeface="Cambria Math" panose="02040503050406030204" pitchFamily="18" charset="0"/>
                            <a:ea typeface="宋体" panose="02010600030101010101" pitchFamily="2" charset="-122"/>
                            <a:cs typeface="Times New Roman" panose="02020603050405020304" pitchFamily="18" charset="0"/>
                          </a:rPr>
                          <m:t>R</m:t>
                        </m:r>
                      </m:e>
                      <m:sub>
                        <m:r>
                          <m:rPr>
                            <m:sty m:val="p"/>
                          </m:rPr>
                          <a:rPr lang="en-US" altLang="zh-CN" sz="1800" b="0">
                            <a:effectLst/>
                            <a:latin typeface="Cambria Math" panose="02040503050406030204" pitchFamily="18" charset="0"/>
                            <a:ea typeface="宋体" panose="02010600030101010101" pitchFamily="2" charset="-122"/>
                            <a:cs typeface="Times New Roman" panose="02020603050405020304" pitchFamily="18" charset="0"/>
                          </a:rPr>
                          <m:t>f</m:t>
                        </m:r>
                      </m:sub>
                    </m:sSub>
                  </m:oMath>
                </a14:m>
                <a:r>
                  <a:rPr lang="zh-CN" altLang="zh-CN" sz="1800" b="0" dirty="0">
                    <a:effectLst/>
                    <a:latin typeface="微软雅黑" panose="020B0503020204020204" pitchFamily="34" charset="-122"/>
                    <a:ea typeface="微软雅黑" panose="020B0503020204020204" pitchFamily="34" charset="-122"/>
                    <a:cs typeface="Times New Roman" panose="02020603050405020304" pitchFamily="18" charset="0"/>
                  </a:rPr>
                  <a:t>为</a:t>
                </a:r>
                <a:r>
                  <a:rPr lang="en-US" altLang="zh-CN" sz="1800" b="0" dirty="0">
                    <a:effectLst/>
                    <a:latin typeface="微软雅黑" panose="020B0503020204020204" pitchFamily="34" charset="-122"/>
                    <a:ea typeface="微软雅黑" panose="020B0503020204020204" pitchFamily="34" charset="-122"/>
                  </a:rPr>
                  <a:t>10%</a:t>
                </a:r>
                <a:r>
                  <a:rPr lang="zh-CN" altLang="zh-CN" sz="1800" b="0" dirty="0" smtClean="0">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800" b="0" dirty="0" smtClean="0">
                    <a:latin typeface="微软雅黑" panose="020B0503020204020204" pitchFamily="34" charset="-122"/>
                    <a:ea typeface="微软雅黑" panose="020B0503020204020204" pitchFamily="34" charset="-122"/>
                  </a:rPr>
                  <a:t>经过</a:t>
                </a:r>
                <a:r>
                  <a:rPr lang="zh-CN" altLang="en-US" sz="1800" b="0" dirty="0">
                    <a:latin typeface="微软雅黑" panose="020B0503020204020204" pitchFamily="34" charset="-122"/>
                    <a:ea typeface="微软雅黑" panose="020B0503020204020204" pitchFamily="34" charset="-122"/>
                  </a:rPr>
                  <a:t>调查和测算，目前在不同的债务规模下，债务资本成本和普通股资本成本如表</a:t>
                </a:r>
                <a:r>
                  <a:rPr lang="en-US" altLang="zh-CN" sz="1800" b="0" dirty="0">
                    <a:latin typeface="微软雅黑" panose="020B0503020204020204" pitchFamily="34" charset="-122"/>
                    <a:ea typeface="微软雅黑" panose="020B0503020204020204" pitchFamily="34" charset="-122"/>
                  </a:rPr>
                  <a:t>5-8</a:t>
                </a:r>
                <a:r>
                  <a:rPr lang="zh-CN" altLang="en-US" sz="1800" b="0" dirty="0">
                    <a:latin typeface="微软雅黑" panose="020B0503020204020204" pitchFamily="34" charset="-122"/>
                    <a:ea typeface="微软雅黑" panose="020B0503020204020204" pitchFamily="34" charset="-122"/>
                  </a:rPr>
                  <a:t>所</a:t>
                </a:r>
                <a:r>
                  <a:rPr lang="zh-CN" altLang="en-US" sz="1800" b="0" dirty="0" smtClean="0">
                    <a:latin typeface="微软雅黑" panose="020B0503020204020204" pitchFamily="34" charset="-122"/>
                    <a:ea typeface="微软雅黑" panose="020B0503020204020204" pitchFamily="34" charset="-122"/>
                  </a:rPr>
                  <a:t>示。</a:t>
                </a:r>
                <a:endParaRPr lang="zh-CN" altLang="zh-CN" sz="1800" b="0" dirty="0">
                  <a:latin typeface="微软雅黑" panose="020B0503020204020204" pitchFamily="34" charset="-122"/>
                  <a:ea typeface="微软雅黑" panose="020B0503020204020204" pitchFamily="34" charset="-122"/>
                </a:endParaRPr>
              </a:p>
            </p:txBody>
          </p:sp>
        </mc:Choice>
        <mc:Fallback xmlns="">
          <p:sp>
            <p:nvSpPr>
              <p:cNvPr id="31747" name="Rectangle 3"/>
              <p:cNvSpPr>
                <a:spLocks noGrp="1" noRot="1" noChangeAspect="1" noMove="1" noResize="1" noEditPoints="1" noAdjustHandles="1" noChangeArrowheads="1" noChangeShapeType="1" noTextEdit="1"/>
              </p:cNvSpPr>
              <p:nvPr>
                <p:ph type="body" idx="1"/>
              </p:nvPr>
            </p:nvSpPr>
            <p:spPr>
              <a:xfrm>
                <a:off x="251520" y="843558"/>
                <a:ext cx="8424936" cy="1728192"/>
              </a:xfrm>
              <a:blipFill>
                <a:blip r:embed="rId2"/>
                <a:stretch>
                  <a:fillRect l="-579" t="-1761" r="-651" b="-5986"/>
                </a:stretch>
              </a:blipFill>
            </p:spPr>
            <p:txBody>
              <a:bodyPr/>
              <a:lstStyle/>
              <a:p>
                <a:r>
                  <a:rPr lang="zh-CN" altLang="en-US">
                    <a:noFill/>
                  </a:rPr>
                  <a:t> </a:t>
                </a:r>
              </a:p>
            </p:txBody>
          </p:sp>
        </mc:Fallback>
      </mc:AlternateContent>
      <p:sp>
        <p:nvSpPr>
          <p:cNvPr id="6" name="Rectangle 2"/>
          <p:cNvSpPr>
            <a:spLocks noGrp="1" noChangeArrowheads="1"/>
          </p:cNvSpPr>
          <p:nvPr>
            <p:ph type="title"/>
          </p:nvPr>
        </p:nvSpPr>
        <p:spPr>
          <a:xfrm>
            <a:off x="1908175" y="195263"/>
            <a:ext cx="6408738" cy="572691"/>
          </a:xfrm>
        </p:spPr>
        <p:txBody>
          <a:bodyPr/>
          <a:lstStyle/>
          <a:p>
            <a:pPr eaLnBrk="1" hangingPunct="1"/>
            <a:r>
              <a:rPr lang="zh-CN" altLang="en-US" sz="3200" dirty="0" smtClean="0"/>
              <a:t>三、最佳资本结构决策方法</a:t>
            </a:r>
            <a:endParaRPr lang="zh-CN" altLang="en-US" sz="3200" dirty="0"/>
          </a:p>
        </p:txBody>
      </p:sp>
      <p:pic>
        <p:nvPicPr>
          <p:cNvPr id="2" name="图片 1"/>
          <p:cNvPicPr>
            <a:picLocks noChangeAspect="1"/>
          </p:cNvPicPr>
          <p:nvPr/>
        </p:nvPicPr>
        <p:blipFill>
          <a:blip r:embed="rId3"/>
          <a:stretch>
            <a:fillRect/>
          </a:stretch>
        </p:blipFill>
        <p:spPr>
          <a:xfrm>
            <a:off x="467544" y="2571750"/>
            <a:ext cx="7992887" cy="2480936"/>
          </a:xfrm>
          <a:prstGeom prst="rect">
            <a:avLst/>
          </a:prstGeom>
        </p:spPr>
      </p:pic>
    </p:spTree>
    <p:extLst>
      <p:ext uri="{BB962C8B-B14F-4D97-AF65-F5344CB8AC3E}">
        <p14:creationId xmlns:p14="http://schemas.microsoft.com/office/powerpoint/2010/main" val="2089572532"/>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1747" name="Rectangle 3"/>
              <p:cNvSpPr>
                <a:spLocks noGrp="1" noChangeArrowheads="1"/>
              </p:cNvSpPr>
              <p:nvPr>
                <p:ph type="body" idx="1"/>
              </p:nvPr>
            </p:nvSpPr>
            <p:spPr>
              <a:xfrm>
                <a:off x="251520" y="843558"/>
                <a:ext cx="8712968" cy="2088232"/>
              </a:xfrm>
            </p:spPr>
            <p:txBody>
              <a:bodyPr/>
              <a:lstStyle/>
              <a:p>
                <a:pPr algn="just">
                  <a:lnSpc>
                    <a:spcPct val="120000"/>
                  </a:lnSpc>
                  <a:spcBef>
                    <a:spcPts val="0"/>
                  </a:spcBef>
                  <a:spcAft>
                    <a:spcPts val="0"/>
                  </a:spcAft>
                </a:pPr>
                <a:r>
                  <a:rPr lang="zh-CN" altLang="zh-CN" sz="1600" kern="100" dirty="0" smtClean="0">
                    <a:latin typeface="微软雅黑" panose="020B0503020204020204" pitchFamily="34" charset="-122"/>
                    <a:ea typeface="微软雅黑" panose="020B0503020204020204" pitchFamily="34" charset="-122"/>
                    <a:cs typeface="Times New Roman" panose="02020603050405020304" pitchFamily="18" charset="0"/>
                  </a:rPr>
                  <a:t>在</a:t>
                </a:r>
                <a:r>
                  <a:rPr lang="zh-CN" altLang="zh-CN" sz="1600" kern="100" dirty="0">
                    <a:latin typeface="微软雅黑" panose="020B0503020204020204" pitchFamily="34" charset="-122"/>
                    <a:ea typeface="微软雅黑" panose="020B0503020204020204" pitchFamily="34" charset="-122"/>
                    <a:cs typeface="Times New Roman" panose="02020603050405020304" pitchFamily="18" charset="0"/>
                  </a:rPr>
                  <a:t>表</a:t>
                </a: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5-8</a:t>
                </a: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中，普通股资本成本计算示例如下： </a:t>
                </a:r>
              </a:p>
              <a:p>
                <a:pPr>
                  <a:lnSpc>
                    <a:spcPct val="120000"/>
                  </a:lnSpc>
                  <a:spcBef>
                    <a:spcPts val="0"/>
                  </a:spcBef>
                  <a:spcAft>
                    <a:spcPts val="0"/>
                  </a:spcAft>
                </a:pP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当</a:t>
                </a: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B</a:t>
                </a: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0</a:t>
                </a: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万元时，</a:t>
                </a:r>
                <a14:m>
                  <m:oMath xmlns:m="http://schemas.openxmlformats.org/officeDocument/2006/math">
                    <m:r>
                      <a:rPr lang="en-US" altLang="zh-CN" sz="1600" b="1" i="1" kern="100">
                        <a:solidFill>
                          <a:srgbClr val="222222"/>
                        </a:solidFill>
                        <a:effectLst/>
                        <a:latin typeface="Cambria Math" panose="02040503050406030204" pitchFamily="18" charset="0"/>
                        <a:ea typeface="等线" panose="02010600030101010101" pitchFamily="2" charset="-122"/>
                        <a:cs typeface="Arial" panose="020B0604020202020204" pitchFamily="34" charset="0"/>
                      </a:rPr>
                      <m:t>𝜷</m:t>
                    </m:r>
                  </m:oMath>
                </a14:m>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1.1</a:t>
                </a: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a:t>
                </a:r>
                <a14:m>
                  <m:oMath xmlns:m="http://schemas.openxmlformats.org/officeDocument/2006/math">
                    <m:sSub>
                      <m:sSubPr>
                        <m:ctrlPr>
                          <a:rPr lang="zh-CN" altLang="zh-CN" sz="1600" i="1" kern="100">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1600" b="1" i="1" kern="100">
                            <a:effectLst/>
                            <a:latin typeface="Cambria Math" panose="02040503050406030204" pitchFamily="18" charset="0"/>
                            <a:ea typeface="宋体" panose="02010600030101010101" pitchFamily="2" charset="-122"/>
                            <a:cs typeface="Times New Roman" panose="02020603050405020304" pitchFamily="18" charset="0"/>
                          </a:rPr>
                          <m:t>𝐑</m:t>
                        </m:r>
                      </m:e>
                      <m:sub>
                        <m:r>
                          <a:rPr lang="en-US" altLang="zh-CN" sz="1600" b="1" i="1" kern="100">
                            <a:effectLst/>
                            <a:latin typeface="Cambria Math" panose="02040503050406030204" pitchFamily="18" charset="0"/>
                            <a:ea typeface="宋体" panose="02010600030101010101" pitchFamily="2" charset="-122"/>
                            <a:cs typeface="Times New Roman" panose="02020603050405020304" pitchFamily="18" charset="0"/>
                          </a:rPr>
                          <m:t>𝐦</m:t>
                        </m:r>
                      </m:sub>
                    </m:sSub>
                  </m:oMath>
                </a14:m>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12%</a:t>
                </a: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a:t>
                </a:r>
                <a14:m>
                  <m:oMath xmlns:m="http://schemas.openxmlformats.org/officeDocument/2006/math">
                    <m:sSub>
                      <m:sSubPr>
                        <m:ctrlPr>
                          <a:rPr lang="zh-CN" altLang="zh-CN" sz="1600" i="1" kern="100">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1600" b="1" i="1" kern="100">
                            <a:effectLst/>
                            <a:latin typeface="Cambria Math" panose="02040503050406030204" pitchFamily="18" charset="0"/>
                            <a:ea typeface="宋体" panose="02010600030101010101" pitchFamily="2" charset="-122"/>
                            <a:cs typeface="Times New Roman" panose="02020603050405020304" pitchFamily="18" charset="0"/>
                          </a:rPr>
                          <m:t>𝐑</m:t>
                        </m:r>
                      </m:e>
                      <m:sub>
                        <m:r>
                          <a:rPr lang="en-US" altLang="zh-CN" sz="1600" b="1" i="1" kern="100">
                            <a:effectLst/>
                            <a:latin typeface="Cambria Math" panose="02040503050406030204" pitchFamily="18" charset="0"/>
                            <a:ea typeface="宋体" panose="02010600030101010101" pitchFamily="2" charset="-122"/>
                            <a:cs typeface="Times New Roman" panose="02020603050405020304" pitchFamily="18" charset="0"/>
                          </a:rPr>
                          <m:t>𝐟</m:t>
                        </m:r>
                      </m:sub>
                    </m:sSub>
                  </m:oMath>
                </a14:m>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10%</a:t>
                </a: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时</a:t>
                </a:r>
                <a:r>
                  <a:rPr lang="zh-CN" altLang="zh-CN" sz="1600" kern="100" dirty="0" smtClean="0">
                    <a:effectLst/>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1600" kern="100" dirty="0" smtClean="0">
                  <a:effectLst/>
                  <a:latin typeface="微软雅黑" panose="020B0503020204020204" pitchFamily="34" charset="-122"/>
                  <a:ea typeface="微软雅黑" panose="020B0503020204020204" pitchFamily="34" charset="-122"/>
                  <a:cs typeface="Times New Roman" panose="02020603050405020304" pitchFamily="18" charset="0"/>
                </a:endParaRPr>
              </a:p>
              <a:p>
                <a:pPr>
                  <a:lnSpc>
                    <a:spcPct val="120000"/>
                  </a:lnSpc>
                  <a:spcBef>
                    <a:spcPts val="0"/>
                  </a:spcBef>
                  <a:spcAft>
                    <a:spcPts val="0"/>
                  </a:spcAft>
                </a:pPr>
                <a:r>
                  <a:rPr lang="zh-CN" altLang="zh-CN" sz="1600" b="0" kern="100" dirty="0" smtClean="0">
                    <a:effectLst/>
                    <a:latin typeface="微软雅黑" panose="020B0503020204020204" pitchFamily="34" charset="-122"/>
                    <a:ea typeface="微软雅黑" panose="020B0503020204020204" pitchFamily="34" charset="-122"/>
                    <a:cs typeface="Times New Roman" panose="02020603050405020304" pitchFamily="18" charset="0"/>
                  </a:rPr>
                  <a:t>根据</a:t>
                </a:r>
                <a14:m>
                  <m:oMath xmlns:m="http://schemas.openxmlformats.org/officeDocument/2006/math">
                    <m:sSub>
                      <m:sSubPr>
                        <m:ctrlPr>
                          <a:rPr lang="zh-CN" altLang="zh-CN" sz="1600" b="0" i="1" kern="100">
                            <a:effectLst/>
                            <a:latin typeface="Cambria Math" panose="02040503050406030204" pitchFamily="18" charset="0"/>
                            <a:ea typeface="Cambria Math" panose="02040503050406030204" pitchFamily="18" charset="0"/>
                            <a:cs typeface="Times New Roman" panose="02020603050405020304" pitchFamily="18" charset="0"/>
                          </a:rPr>
                        </m:ctrlPr>
                      </m:sSubPr>
                      <m:e>
                        <m:r>
                          <m:rPr>
                            <m:sty m:val="p"/>
                          </m:rPr>
                          <a:rPr lang="en-US" altLang="zh-CN" sz="1600" b="0" kern="100">
                            <a:effectLst/>
                            <a:latin typeface="Cambria Math" panose="02040503050406030204" pitchFamily="18" charset="0"/>
                            <a:ea typeface="宋体" panose="02010600030101010101" pitchFamily="2" charset="-122"/>
                            <a:cs typeface="Times New Roman" panose="02020603050405020304" pitchFamily="18" charset="0"/>
                          </a:rPr>
                          <m:t>K</m:t>
                        </m:r>
                      </m:e>
                      <m:sub>
                        <m:r>
                          <m:rPr>
                            <m:sty m:val="p"/>
                          </m:rPr>
                          <a:rPr lang="en-US" altLang="zh-CN" sz="1600" b="0" kern="100">
                            <a:effectLst/>
                            <a:latin typeface="Cambria Math" panose="02040503050406030204" pitchFamily="18" charset="0"/>
                            <a:ea typeface="宋体" panose="02010600030101010101" pitchFamily="2" charset="-122"/>
                            <a:cs typeface="Times New Roman" panose="02020603050405020304" pitchFamily="18" charset="0"/>
                          </a:rPr>
                          <m:t>S</m:t>
                        </m:r>
                      </m:sub>
                    </m:sSub>
                  </m:oMath>
                </a14:m>
                <a:r>
                  <a:rPr lang="zh-CN" altLang="zh-CN" sz="1600" b="0" kern="100" dirty="0">
                    <a:effectLst/>
                    <a:latin typeface="微软雅黑" panose="020B0503020204020204" pitchFamily="34" charset="-122"/>
                    <a:ea typeface="微软雅黑" panose="020B0503020204020204" pitchFamily="34" charset="-122"/>
                    <a:cs typeface="Times New Roman" panose="02020603050405020304" pitchFamily="18" charset="0"/>
                  </a:rPr>
                  <a:t>＝</a:t>
                </a:r>
                <a14:m>
                  <m:oMath xmlns:m="http://schemas.openxmlformats.org/officeDocument/2006/math">
                    <m:sSub>
                      <m:sSubPr>
                        <m:ctrlPr>
                          <a:rPr lang="zh-CN" altLang="zh-CN" sz="1600" b="0" i="1" kern="100">
                            <a:effectLst/>
                            <a:latin typeface="Cambria Math" panose="02040503050406030204" pitchFamily="18" charset="0"/>
                            <a:ea typeface="Cambria Math" panose="02040503050406030204" pitchFamily="18" charset="0"/>
                            <a:cs typeface="Times New Roman" panose="02020603050405020304" pitchFamily="18" charset="0"/>
                          </a:rPr>
                        </m:ctrlPr>
                      </m:sSubPr>
                      <m:e>
                        <m:r>
                          <m:rPr>
                            <m:sty m:val="p"/>
                          </m:rPr>
                          <a:rPr lang="en-US" altLang="zh-CN" sz="1600" b="0" kern="100">
                            <a:effectLst/>
                            <a:latin typeface="Cambria Math" panose="02040503050406030204" pitchFamily="18" charset="0"/>
                            <a:ea typeface="宋体" panose="02010600030101010101" pitchFamily="2" charset="-122"/>
                            <a:cs typeface="Times New Roman" panose="02020603050405020304" pitchFamily="18" charset="0"/>
                          </a:rPr>
                          <m:t>R</m:t>
                        </m:r>
                      </m:e>
                      <m:sub>
                        <m:r>
                          <m:rPr>
                            <m:sty m:val="p"/>
                          </m:rPr>
                          <a:rPr lang="en-US" altLang="zh-CN" sz="1600" b="0" kern="100">
                            <a:effectLst/>
                            <a:latin typeface="Cambria Math" panose="02040503050406030204" pitchFamily="18" charset="0"/>
                            <a:ea typeface="宋体" panose="02010600030101010101" pitchFamily="2" charset="-122"/>
                            <a:cs typeface="Times New Roman" panose="02020603050405020304" pitchFamily="18" charset="0"/>
                          </a:rPr>
                          <m:t>f</m:t>
                        </m:r>
                      </m:sub>
                    </m:sSub>
                  </m:oMath>
                </a14:m>
                <a:r>
                  <a:rPr lang="en-US" altLang="zh-CN" sz="1600" b="0" kern="100" dirty="0">
                    <a:effectLst/>
                    <a:latin typeface="微软雅黑" panose="020B0503020204020204" pitchFamily="34" charset="-122"/>
                    <a:ea typeface="微软雅黑" panose="020B0503020204020204" pitchFamily="34" charset="-122"/>
                    <a:cs typeface="Times New Roman" panose="02020603050405020304" pitchFamily="18" charset="0"/>
                  </a:rPr>
                  <a:t>+</a:t>
                </a:r>
                <a14:m>
                  <m:oMath xmlns:m="http://schemas.openxmlformats.org/officeDocument/2006/math">
                    <m:r>
                      <a:rPr lang="en-US" altLang="zh-CN" sz="1600" b="0" i="1" kern="100">
                        <a:solidFill>
                          <a:srgbClr val="222222"/>
                        </a:solidFill>
                        <a:effectLst/>
                        <a:latin typeface="Cambria Math" panose="02040503050406030204" pitchFamily="18" charset="0"/>
                        <a:ea typeface="等线" panose="02010600030101010101" pitchFamily="2" charset="-122"/>
                        <a:cs typeface="Arial" panose="020B0604020202020204" pitchFamily="34" charset="0"/>
                      </a:rPr>
                      <m:t>𝛽</m:t>
                    </m:r>
                    <m:sSub>
                      <m:sSubPr>
                        <m:ctrlPr>
                          <a:rPr lang="zh-CN" altLang="zh-CN" sz="1600" b="0" i="1" kern="100">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1600" b="0" kern="100">
                            <a:effectLst/>
                            <a:latin typeface="Cambria Math" panose="02040503050406030204" pitchFamily="18" charset="0"/>
                            <a:ea typeface="宋体" panose="02010600030101010101" pitchFamily="2" charset="-122"/>
                            <a:cs typeface="Times New Roman" panose="02020603050405020304" pitchFamily="18" charset="0"/>
                          </a:rPr>
                          <m:t>(</m:t>
                        </m:r>
                        <m:r>
                          <m:rPr>
                            <m:sty m:val="p"/>
                          </m:rPr>
                          <a:rPr lang="en-US" altLang="zh-CN" sz="1600" b="0" kern="100">
                            <a:effectLst/>
                            <a:latin typeface="Cambria Math" panose="02040503050406030204" pitchFamily="18" charset="0"/>
                            <a:ea typeface="宋体" panose="02010600030101010101" pitchFamily="2" charset="-122"/>
                            <a:cs typeface="Times New Roman" panose="02020603050405020304" pitchFamily="18" charset="0"/>
                          </a:rPr>
                          <m:t>R</m:t>
                        </m:r>
                      </m:e>
                      <m:sub>
                        <m:r>
                          <m:rPr>
                            <m:sty m:val="p"/>
                          </m:rPr>
                          <a:rPr lang="en-US" altLang="zh-CN" sz="1600" b="0" kern="100">
                            <a:effectLst/>
                            <a:latin typeface="Cambria Math" panose="02040503050406030204" pitchFamily="18" charset="0"/>
                            <a:ea typeface="宋体" panose="02010600030101010101" pitchFamily="2" charset="-122"/>
                            <a:cs typeface="Times New Roman" panose="02020603050405020304" pitchFamily="18" charset="0"/>
                          </a:rPr>
                          <m:t>m</m:t>
                        </m:r>
                      </m:sub>
                    </m:sSub>
                    <m:r>
                      <a:rPr lang="en-US" altLang="zh-CN" sz="1600" b="0" i="1" kern="100">
                        <a:effectLst/>
                        <a:latin typeface="Cambria Math" panose="02040503050406030204" pitchFamily="18" charset="0"/>
                        <a:ea typeface="宋体" panose="02010600030101010101" pitchFamily="2" charset="-122"/>
                        <a:cs typeface="Times New Roman" panose="02020603050405020304" pitchFamily="18" charset="0"/>
                      </a:rPr>
                      <m:t>−</m:t>
                    </m:r>
                    <m:sSub>
                      <m:sSubPr>
                        <m:ctrlPr>
                          <a:rPr lang="zh-CN" altLang="zh-CN" sz="1600" b="0" i="1" kern="100">
                            <a:effectLst/>
                            <a:latin typeface="Cambria Math" panose="02040503050406030204" pitchFamily="18" charset="0"/>
                            <a:ea typeface="Cambria Math" panose="02040503050406030204" pitchFamily="18" charset="0"/>
                            <a:cs typeface="Times New Roman" panose="02020603050405020304" pitchFamily="18" charset="0"/>
                          </a:rPr>
                        </m:ctrlPr>
                      </m:sSubPr>
                      <m:e>
                        <m:r>
                          <m:rPr>
                            <m:sty m:val="p"/>
                          </m:rPr>
                          <a:rPr lang="en-US" altLang="zh-CN" sz="1600" b="0" kern="100">
                            <a:effectLst/>
                            <a:latin typeface="Cambria Math" panose="02040503050406030204" pitchFamily="18" charset="0"/>
                            <a:ea typeface="宋体" panose="02010600030101010101" pitchFamily="2" charset="-122"/>
                            <a:cs typeface="Times New Roman" panose="02020603050405020304" pitchFamily="18" charset="0"/>
                          </a:rPr>
                          <m:t>R</m:t>
                        </m:r>
                      </m:e>
                      <m:sub>
                        <m:r>
                          <m:rPr>
                            <m:sty m:val="p"/>
                          </m:rPr>
                          <a:rPr lang="en-US" altLang="zh-CN" sz="1600" b="0" kern="100">
                            <a:effectLst/>
                            <a:latin typeface="Cambria Math" panose="02040503050406030204" pitchFamily="18" charset="0"/>
                            <a:ea typeface="宋体" panose="02010600030101010101" pitchFamily="2" charset="-122"/>
                            <a:cs typeface="Times New Roman" panose="02020603050405020304" pitchFamily="18" charset="0"/>
                          </a:rPr>
                          <m:t>f</m:t>
                        </m:r>
                      </m:sub>
                    </m:sSub>
                  </m:oMath>
                </a14:m>
                <a:r>
                  <a:rPr lang="en-US" altLang="zh-CN" sz="1600" b="0"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600" b="0" kern="100" dirty="0">
                    <a:effectLst/>
                    <a:latin typeface="微软雅黑" panose="020B0503020204020204" pitchFamily="34" charset="-122"/>
                    <a:ea typeface="微软雅黑" panose="020B0503020204020204" pitchFamily="34" charset="-122"/>
                    <a:cs typeface="Times New Roman" panose="02020603050405020304" pitchFamily="18" charset="0"/>
                  </a:rPr>
                  <a:t>，可以知</a:t>
                </a:r>
                <a:r>
                  <a:rPr lang="en-US" altLang="zh-CN" sz="1600" b="0" kern="100" dirty="0">
                    <a:effectLst/>
                    <a:latin typeface="微软雅黑" panose="020B0503020204020204" pitchFamily="34" charset="-122"/>
                    <a:ea typeface="微软雅黑" panose="020B0503020204020204" pitchFamily="34" charset="-122"/>
                    <a:cs typeface="Times New Roman" panose="02020603050405020304" pitchFamily="18" charset="0"/>
                  </a:rPr>
                  <a:t>10%+1.1</a:t>
                </a:r>
                <a:r>
                  <a:rPr lang="zh-CN" altLang="zh-CN" sz="1600" b="0"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600" b="0" kern="100" dirty="0">
                    <a:effectLst/>
                    <a:latin typeface="微软雅黑" panose="020B0503020204020204" pitchFamily="34" charset="-122"/>
                    <a:ea typeface="微软雅黑" panose="020B0503020204020204" pitchFamily="34" charset="-122"/>
                    <a:cs typeface="Times New Roman" panose="02020603050405020304" pitchFamily="18" charset="0"/>
                  </a:rPr>
                  <a:t>12%</a:t>
                </a:r>
                <a:r>
                  <a:rPr lang="zh-CN" altLang="zh-CN" sz="1600" b="0"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600" b="0" kern="100" dirty="0">
                    <a:effectLst/>
                    <a:latin typeface="微软雅黑" panose="020B0503020204020204" pitchFamily="34" charset="-122"/>
                    <a:ea typeface="微软雅黑" panose="020B0503020204020204" pitchFamily="34" charset="-122"/>
                    <a:cs typeface="Times New Roman" panose="02020603050405020304" pitchFamily="18" charset="0"/>
                  </a:rPr>
                  <a:t>10%</a:t>
                </a:r>
                <a:r>
                  <a:rPr lang="zh-CN" altLang="zh-CN" sz="1600" b="0"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600" b="0" kern="100" dirty="0">
                    <a:effectLst/>
                    <a:latin typeface="微软雅黑" panose="020B0503020204020204" pitchFamily="34" charset="-122"/>
                    <a:ea typeface="微软雅黑" panose="020B0503020204020204" pitchFamily="34" charset="-122"/>
                    <a:cs typeface="Times New Roman" panose="02020603050405020304" pitchFamily="18" charset="0"/>
                  </a:rPr>
                  <a:t>12.2%</a:t>
                </a:r>
                <a:r>
                  <a:rPr lang="zh-CN" altLang="zh-CN" sz="1600" b="0" kern="100" dirty="0">
                    <a:effectLst/>
                    <a:latin typeface="微软雅黑" panose="020B0503020204020204" pitchFamily="34" charset="-122"/>
                    <a:ea typeface="微软雅黑" panose="020B0503020204020204" pitchFamily="34" charset="-122"/>
                    <a:cs typeface="Times New Roman" panose="02020603050405020304" pitchFamily="18" charset="0"/>
                  </a:rPr>
                  <a:t>。</a:t>
                </a:r>
              </a:p>
              <a:p>
                <a:pPr>
                  <a:lnSpc>
                    <a:spcPct val="120000"/>
                  </a:lnSpc>
                  <a:spcBef>
                    <a:spcPts val="0"/>
                  </a:spcBef>
                  <a:spcAft>
                    <a:spcPts val="0"/>
                  </a:spcAft>
                </a:pP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当</a:t>
                </a: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B</a:t>
                </a: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100</a:t>
                </a: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万元时，</a:t>
                </a:r>
                <a14:m>
                  <m:oMath xmlns:m="http://schemas.openxmlformats.org/officeDocument/2006/math">
                    <m:r>
                      <a:rPr lang="en-US" altLang="zh-CN" sz="1600" b="1" i="1" kern="100">
                        <a:solidFill>
                          <a:srgbClr val="222222"/>
                        </a:solidFill>
                        <a:effectLst/>
                        <a:latin typeface="Cambria Math" panose="02040503050406030204" pitchFamily="18" charset="0"/>
                        <a:ea typeface="等线" panose="02010600030101010101" pitchFamily="2" charset="-122"/>
                        <a:cs typeface="Arial" panose="020B0604020202020204" pitchFamily="34" charset="0"/>
                      </a:rPr>
                      <m:t>𝜷</m:t>
                    </m:r>
                  </m:oMath>
                </a14:m>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1.1</a:t>
                </a: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a:t>
                </a:r>
                <a14:m>
                  <m:oMath xmlns:m="http://schemas.openxmlformats.org/officeDocument/2006/math">
                    <m:sSub>
                      <m:sSubPr>
                        <m:ctrlPr>
                          <a:rPr lang="zh-CN" altLang="zh-CN" sz="1600" i="1" kern="100">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1600" b="1" i="1" kern="100">
                            <a:effectLst/>
                            <a:latin typeface="Cambria Math" panose="02040503050406030204" pitchFamily="18" charset="0"/>
                            <a:ea typeface="宋体" panose="02010600030101010101" pitchFamily="2" charset="-122"/>
                            <a:cs typeface="Times New Roman" panose="02020603050405020304" pitchFamily="18" charset="0"/>
                          </a:rPr>
                          <m:t>𝐑</m:t>
                        </m:r>
                      </m:e>
                      <m:sub>
                        <m:r>
                          <a:rPr lang="en-US" altLang="zh-CN" sz="1600" b="1" i="1" kern="100">
                            <a:effectLst/>
                            <a:latin typeface="Cambria Math" panose="02040503050406030204" pitchFamily="18" charset="0"/>
                            <a:ea typeface="宋体" panose="02010600030101010101" pitchFamily="2" charset="-122"/>
                            <a:cs typeface="Times New Roman" panose="02020603050405020304" pitchFamily="18" charset="0"/>
                          </a:rPr>
                          <m:t>𝐦</m:t>
                        </m:r>
                      </m:sub>
                    </m:sSub>
                  </m:oMath>
                </a14:m>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12%</a:t>
                </a: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a:t>
                </a:r>
                <a14:m>
                  <m:oMath xmlns:m="http://schemas.openxmlformats.org/officeDocument/2006/math">
                    <m:sSub>
                      <m:sSubPr>
                        <m:ctrlPr>
                          <a:rPr lang="zh-CN" altLang="zh-CN" sz="1600" i="1" kern="100">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1600" b="1" i="1" kern="100">
                            <a:effectLst/>
                            <a:latin typeface="Cambria Math" panose="02040503050406030204" pitchFamily="18" charset="0"/>
                            <a:ea typeface="宋体" panose="02010600030101010101" pitchFamily="2" charset="-122"/>
                            <a:cs typeface="Times New Roman" panose="02020603050405020304" pitchFamily="18" charset="0"/>
                          </a:rPr>
                          <m:t>𝐑</m:t>
                        </m:r>
                      </m:e>
                      <m:sub>
                        <m:r>
                          <a:rPr lang="en-US" altLang="zh-CN" sz="1600" b="1" i="1" kern="100">
                            <a:effectLst/>
                            <a:latin typeface="Cambria Math" panose="02040503050406030204" pitchFamily="18" charset="0"/>
                            <a:ea typeface="宋体" panose="02010600030101010101" pitchFamily="2" charset="-122"/>
                            <a:cs typeface="Times New Roman" panose="02020603050405020304" pitchFamily="18" charset="0"/>
                          </a:rPr>
                          <m:t>𝐟</m:t>
                        </m:r>
                      </m:sub>
                    </m:sSub>
                  </m:oMath>
                </a14:m>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10%</a:t>
                </a: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时</a:t>
                </a:r>
                <a:r>
                  <a:rPr lang="zh-CN" altLang="zh-CN" sz="1600" kern="100" dirty="0" smtClean="0">
                    <a:effectLst/>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1600" kern="100" dirty="0" smtClean="0">
                  <a:effectLst/>
                  <a:latin typeface="微软雅黑" panose="020B0503020204020204" pitchFamily="34" charset="-122"/>
                  <a:ea typeface="微软雅黑" panose="020B0503020204020204" pitchFamily="34" charset="-122"/>
                  <a:cs typeface="Times New Roman" panose="02020603050405020304" pitchFamily="18" charset="0"/>
                </a:endParaRPr>
              </a:p>
              <a:p>
                <a:pPr>
                  <a:lnSpc>
                    <a:spcPct val="120000"/>
                  </a:lnSpc>
                  <a:spcBef>
                    <a:spcPts val="0"/>
                  </a:spcBef>
                  <a:spcAft>
                    <a:spcPts val="0"/>
                  </a:spcAft>
                </a:pPr>
                <a:r>
                  <a:rPr lang="zh-CN" altLang="zh-CN" sz="1600" b="0" kern="100" dirty="0" smtClean="0">
                    <a:effectLst/>
                    <a:latin typeface="微软雅黑" panose="020B0503020204020204" pitchFamily="34" charset="-122"/>
                    <a:ea typeface="微软雅黑" panose="020B0503020204020204" pitchFamily="34" charset="-122"/>
                    <a:cs typeface="Times New Roman" panose="02020603050405020304" pitchFamily="18" charset="0"/>
                  </a:rPr>
                  <a:t>根据</a:t>
                </a:r>
                <a14:m>
                  <m:oMath xmlns:m="http://schemas.openxmlformats.org/officeDocument/2006/math">
                    <m:sSub>
                      <m:sSubPr>
                        <m:ctrlPr>
                          <a:rPr lang="zh-CN" altLang="zh-CN" sz="1600" b="0" i="1" kern="100">
                            <a:effectLst/>
                            <a:latin typeface="Cambria Math" panose="02040503050406030204" pitchFamily="18" charset="0"/>
                            <a:ea typeface="Cambria Math" panose="02040503050406030204" pitchFamily="18" charset="0"/>
                            <a:cs typeface="Times New Roman" panose="02020603050405020304" pitchFamily="18" charset="0"/>
                          </a:rPr>
                        </m:ctrlPr>
                      </m:sSubPr>
                      <m:e>
                        <m:r>
                          <m:rPr>
                            <m:sty m:val="p"/>
                          </m:rPr>
                          <a:rPr lang="en-US" altLang="zh-CN" sz="1600" b="0" kern="100">
                            <a:effectLst/>
                            <a:latin typeface="Cambria Math" panose="02040503050406030204" pitchFamily="18" charset="0"/>
                            <a:ea typeface="宋体" panose="02010600030101010101" pitchFamily="2" charset="-122"/>
                            <a:cs typeface="Times New Roman" panose="02020603050405020304" pitchFamily="18" charset="0"/>
                          </a:rPr>
                          <m:t>K</m:t>
                        </m:r>
                      </m:e>
                      <m:sub>
                        <m:r>
                          <m:rPr>
                            <m:sty m:val="p"/>
                          </m:rPr>
                          <a:rPr lang="en-US" altLang="zh-CN" sz="1600" b="0" kern="100">
                            <a:effectLst/>
                            <a:latin typeface="Cambria Math" panose="02040503050406030204" pitchFamily="18" charset="0"/>
                            <a:ea typeface="宋体" panose="02010600030101010101" pitchFamily="2" charset="-122"/>
                            <a:cs typeface="Times New Roman" panose="02020603050405020304" pitchFamily="18" charset="0"/>
                          </a:rPr>
                          <m:t>S</m:t>
                        </m:r>
                      </m:sub>
                    </m:sSub>
                  </m:oMath>
                </a14:m>
                <a:r>
                  <a:rPr lang="zh-CN" altLang="zh-CN" sz="1600" b="0" kern="100" dirty="0">
                    <a:effectLst/>
                    <a:latin typeface="微软雅黑" panose="020B0503020204020204" pitchFamily="34" charset="-122"/>
                    <a:ea typeface="微软雅黑" panose="020B0503020204020204" pitchFamily="34" charset="-122"/>
                    <a:cs typeface="Times New Roman" panose="02020603050405020304" pitchFamily="18" charset="0"/>
                  </a:rPr>
                  <a:t>＝</a:t>
                </a:r>
                <a14:m>
                  <m:oMath xmlns:m="http://schemas.openxmlformats.org/officeDocument/2006/math">
                    <m:sSub>
                      <m:sSubPr>
                        <m:ctrlPr>
                          <a:rPr lang="zh-CN" altLang="zh-CN" sz="1600" b="0" i="1" kern="100">
                            <a:effectLst/>
                            <a:latin typeface="Cambria Math" panose="02040503050406030204" pitchFamily="18" charset="0"/>
                            <a:ea typeface="Cambria Math" panose="02040503050406030204" pitchFamily="18" charset="0"/>
                            <a:cs typeface="Times New Roman" panose="02020603050405020304" pitchFamily="18" charset="0"/>
                          </a:rPr>
                        </m:ctrlPr>
                      </m:sSubPr>
                      <m:e>
                        <m:r>
                          <m:rPr>
                            <m:sty m:val="p"/>
                          </m:rPr>
                          <a:rPr lang="en-US" altLang="zh-CN" sz="1600" b="0" kern="100">
                            <a:effectLst/>
                            <a:latin typeface="Cambria Math" panose="02040503050406030204" pitchFamily="18" charset="0"/>
                            <a:ea typeface="宋体" panose="02010600030101010101" pitchFamily="2" charset="-122"/>
                            <a:cs typeface="Times New Roman" panose="02020603050405020304" pitchFamily="18" charset="0"/>
                          </a:rPr>
                          <m:t>R</m:t>
                        </m:r>
                      </m:e>
                      <m:sub>
                        <m:r>
                          <m:rPr>
                            <m:sty m:val="p"/>
                          </m:rPr>
                          <a:rPr lang="en-US" altLang="zh-CN" sz="1600" b="0" kern="100">
                            <a:effectLst/>
                            <a:latin typeface="Cambria Math" panose="02040503050406030204" pitchFamily="18" charset="0"/>
                            <a:ea typeface="宋体" panose="02010600030101010101" pitchFamily="2" charset="-122"/>
                            <a:cs typeface="Times New Roman" panose="02020603050405020304" pitchFamily="18" charset="0"/>
                          </a:rPr>
                          <m:t>f</m:t>
                        </m:r>
                      </m:sub>
                    </m:sSub>
                  </m:oMath>
                </a14:m>
                <a:r>
                  <a:rPr lang="en-US" altLang="zh-CN" sz="1600" b="0" kern="100" dirty="0">
                    <a:effectLst/>
                    <a:latin typeface="微软雅黑" panose="020B0503020204020204" pitchFamily="34" charset="-122"/>
                    <a:ea typeface="微软雅黑" panose="020B0503020204020204" pitchFamily="34" charset="-122"/>
                    <a:cs typeface="Times New Roman" panose="02020603050405020304" pitchFamily="18" charset="0"/>
                  </a:rPr>
                  <a:t>+</a:t>
                </a:r>
                <a14:m>
                  <m:oMath xmlns:m="http://schemas.openxmlformats.org/officeDocument/2006/math">
                    <m:r>
                      <a:rPr lang="en-US" altLang="zh-CN" sz="1600" b="0" i="1" kern="100">
                        <a:solidFill>
                          <a:srgbClr val="222222"/>
                        </a:solidFill>
                        <a:effectLst/>
                        <a:latin typeface="Cambria Math" panose="02040503050406030204" pitchFamily="18" charset="0"/>
                        <a:ea typeface="等线" panose="02010600030101010101" pitchFamily="2" charset="-122"/>
                        <a:cs typeface="Arial" panose="020B0604020202020204" pitchFamily="34" charset="0"/>
                      </a:rPr>
                      <m:t>𝛽</m:t>
                    </m:r>
                    <m:sSub>
                      <m:sSubPr>
                        <m:ctrlPr>
                          <a:rPr lang="zh-CN" altLang="zh-CN" sz="1600" b="0" i="1" kern="100">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1600" b="0" kern="100">
                            <a:effectLst/>
                            <a:latin typeface="Cambria Math" panose="02040503050406030204" pitchFamily="18" charset="0"/>
                            <a:ea typeface="宋体" panose="02010600030101010101" pitchFamily="2" charset="-122"/>
                            <a:cs typeface="Times New Roman" panose="02020603050405020304" pitchFamily="18" charset="0"/>
                          </a:rPr>
                          <m:t>(</m:t>
                        </m:r>
                        <m:r>
                          <m:rPr>
                            <m:sty m:val="p"/>
                          </m:rPr>
                          <a:rPr lang="en-US" altLang="zh-CN" sz="1600" b="0" kern="100">
                            <a:effectLst/>
                            <a:latin typeface="Cambria Math" panose="02040503050406030204" pitchFamily="18" charset="0"/>
                            <a:ea typeface="宋体" panose="02010600030101010101" pitchFamily="2" charset="-122"/>
                            <a:cs typeface="Times New Roman" panose="02020603050405020304" pitchFamily="18" charset="0"/>
                          </a:rPr>
                          <m:t>R</m:t>
                        </m:r>
                      </m:e>
                      <m:sub>
                        <m:r>
                          <m:rPr>
                            <m:sty m:val="p"/>
                          </m:rPr>
                          <a:rPr lang="en-US" altLang="zh-CN" sz="1600" b="0" kern="100">
                            <a:effectLst/>
                            <a:latin typeface="Cambria Math" panose="02040503050406030204" pitchFamily="18" charset="0"/>
                            <a:ea typeface="宋体" panose="02010600030101010101" pitchFamily="2" charset="-122"/>
                            <a:cs typeface="Times New Roman" panose="02020603050405020304" pitchFamily="18" charset="0"/>
                          </a:rPr>
                          <m:t>m</m:t>
                        </m:r>
                      </m:sub>
                    </m:sSub>
                    <m:r>
                      <a:rPr lang="en-US" altLang="zh-CN" sz="1600" b="0" i="1" kern="100">
                        <a:effectLst/>
                        <a:latin typeface="Cambria Math" panose="02040503050406030204" pitchFamily="18" charset="0"/>
                        <a:ea typeface="宋体" panose="02010600030101010101" pitchFamily="2" charset="-122"/>
                        <a:cs typeface="Times New Roman" panose="02020603050405020304" pitchFamily="18" charset="0"/>
                      </a:rPr>
                      <m:t>−</m:t>
                    </m:r>
                    <m:sSub>
                      <m:sSubPr>
                        <m:ctrlPr>
                          <a:rPr lang="zh-CN" altLang="zh-CN" sz="1600" b="0" i="1" kern="100">
                            <a:effectLst/>
                            <a:latin typeface="Cambria Math" panose="02040503050406030204" pitchFamily="18" charset="0"/>
                            <a:ea typeface="Cambria Math" panose="02040503050406030204" pitchFamily="18" charset="0"/>
                            <a:cs typeface="Times New Roman" panose="02020603050405020304" pitchFamily="18" charset="0"/>
                          </a:rPr>
                        </m:ctrlPr>
                      </m:sSubPr>
                      <m:e>
                        <m:r>
                          <m:rPr>
                            <m:sty m:val="p"/>
                          </m:rPr>
                          <a:rPr lang="en-US" altLang="zh-CN" sz="1600" b="0" kern="100">
                            <a:effectLst/>
                            <a:latin typeface="Cambria Math" panose="02040503050406030204" pitchFamily="18" charset="0"/>
                            <a:ea typeface="宋体" panose="02010600030101010101" pitchFamily="2" charset="-122"/>
                            <a:cs typeface="Times New Roman" panose="02020603050405020304" pitchFamily="18" charset="0"/>
                          </a:rPr>
                          <m:t>R</m:t>
                        </m:r>
                      </m:e>
                      <m:sub>
                        <m:r>
                          <m:rPr>
                            <m:sty m:val="p"/>
                          </m:rPr>
                          <a:rPr lang="en-US" altLang="zh-CN" sz="1600" b="0" kern="100">
                            <a:effectLst/>
                            <a:latin typeface="Cambria Math" panose="02040503050406030204" pitchFamily="18" charset="0"/>
                            <a:ea typeface="宋体" panose="02010600030101010101" pitchFamily="2" charset="-122"/>
                            <a:cs typeface="Times New Roman" panose="02020603050405020304" pitchFamily="18" charset="0"/>
                          </a:rPr>
                          <m:t>f</m:t>
                        </m:r>
                      </m:sub>
                    </m:sSub>
                  </m:oMath>
                </a14:m>
                <a:r>
                  <a:rPr lang="en-US" altLang="zh-CN" sz="1600" b="0"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600" b="0" kern="100" dirty="0">
                    <a:effectLst/>
                    <a:latin typeface="微软雅黑" panose="020B0503020204020204" pitchFamily="34" charset="-122"/>
                    <a:ea typeface="微软雅黑" panose="020B0503020204020204" pitchFamily="34" charset="-122"/>
                    <a:cs typeface="Times New Roman" panose="02020603050405020304" pitchFamily="18" charset="0"/>
                  </a:rPr>
                  <a:t>，可以知</a:t>
                </a:r>
                <a:r>
                  <a:rPr lang="en-US" altLang="zh-CN" sz="1600" b="0" kern="100" dirty="0">
                    <a:effectLst/>
                    <a:latin typeface="微软雅黑" panose="020B0503020204020204" pitchFamily="34" charset="-122"/>
                    <a:ea typeface="微软雅黑" panose="020B0503020204020204" pitchFamily="34" charset="-122"/>
                    <a:cs typeface="Times New Roman" panose="02020603050405020304" pitchFamily="18" charset="0"/>
                  </a:rPr>
                  <a:t>10%+1.2</a:t>
                </a:r>
                <a:r>
                  <a:rPr lang="zh-CN" altLang="zh-CN" sz="1600" b="0"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600" b="0" kern="100" dirty="0">
                    <a:effectLst/>
                    <a:latin typeface="微软雅黑" panose="020B0503020204020204" pitchFamily="34" charset="-122"/>
                    <a:ea typeface="微软雅黑" panose="020B0503020204020204" pitchFamily="34" charset="-122"/>
                    <a:cs typeface="Times New Roman" panose="02020603050405020304" pitchFamily="18" charset="0"/>
                  </a:rPr>
                  <a:t>12%</a:t>
                </a:r>
                <a:r>
                  <a:rPr lang="zh-CN" altLang="zh-CN" sz="1600" b="0"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600" b="0" kern="100" dirty="0">
                    <a:effectLst/>
                    <a:latin typeface="微软雅黑" panose="020B0503020204020204" pitchFamily="34" charset="-122"/>
                    <a:ea typeface="微软雅黑" panose="020B0503020204020204" pitchFamily="34" charset="-122"/>
                    <a:cs typeface="Times New Roman" panose="02020603050405020304" pitchFamily="18" charset="0"/>
                  </a:rPr>
                  <a:t>10%</a:t>
                </a:r>
                <a:r>
                  <a:rPr lang="zh-CN" altLang="zh-CN" sz="1600" b="0"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600" b="0" kern="100" dirty="0">
                    <a:effectLst/>
                    <a:latin typeface="微软雅黑" panose="020B0503020204020204" pitchFamily="34" charset="-122"/>
                    <a:ea typeface="微软雅黑" panose="020B0503020204020204" pitchFamily="34" charset="-122"/>
                    <a:cs typeface="Times New Roman" panose="02020603050405020304" pitchFamily="18" charset="0"/>
                  </a:rPr>
                  <a:t>12.4%</a:t>
                </a:r>
                <a:r>
                  <a:rPr lang="zh-CN" altLang="zh-CN" sz="1600" b="0" kern="100" dirty="0">
                    <a:effectLst/>
                    <a:latin typeface="微软雅黑" panose="020B0503020204020204" pitchFamily="34" charset="-122"/>
                    <a:ea typeface="微软雅黑" panose="020B0503020204020204" pitchFamily="34" charset="-122"/>
                    <a:cs typeface="Times New Roman" panose="02020603050405020304" pitchFamily="18" charset="0"/>
                  </a:rPr>
                  <a:t>。</a:t>
                </a:r>
              </a:p>
              <a:p>
                <a:pPr>
                  <a:lnSpc>
                    <a:spcPct val="120000"/>
                  </a:lnSpc>
                  <a:spcBef>
                    <a:spcPts val="0"/>
                  </a:spcBef>
                  <a:spcAft>
                    <a:spcPts val="0"/>
                  </a:spcAft>
                </a:pPr>
                <a:r>
                  <a:rPr lang="zh-CN" altLang="zh-CN" sz="1600" kern="100" dirty="0">
                    <a:solidFill>
                      <a:srgbClr val="7030A0"/>
                    </a:solidFill>
                    <a:effectLst/>
                    <a:latin typeface="微软雅黑" panose="020B0503020204020204" pitchFamily="34" charset="-122"/>
                    <a:ea typeface="微软雅黑" panose="020B0503020204020204" pitchFamily="34" charset="-122"/>
                    <a:cs typeface="Times New Roman" panose="02020603050405020304" pitchFamily="18" charset="0"/>
                  </a:rPr>
                  <a:t>以此类推，其它的普通股资本成本同理计算</a:t>
                </a:r>
                <a:r>
                  <a:rPr lang="zh-CN" altLang="zh-CN" sz="1600" kern="100" dirty="0" smtClean="0">
                    <a:solidFill>
                      <a:srgbClr val="7030A0"/>
                    </a:solidFill>
                    <a:effectLst/>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1600" kern="100" dirty="0" smtClean="0">
                  <a:solidFill>
                    <a:srgbClr val="7030A0"/>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a:lnSpc>
                    <a:spcPct val="120000"/>
                  </a:lnSpc>
                  <a:spcBef>
                    <a:spcPts val="0"/>
                  </a:spcBef>
                  <a:spcAft>
                    <a:spcPts val="0"/>
                  </a:spcAft>
                </a:pPr>
                <a:r>
                  <a:rPr lang="zh-CN" altLang="en-US" sz="1600" b="0" kern="100" dirty="0" smtClean="0">
                    <a:latin typeface="微软雅黑" panose="020B0503020204020204" pitchFamily="34" charset="-122"/>
                    <a:ea typeface="微软雅黑" panose="020B0503020204020204" pitchFamily="34" charset="-122"/>
                    <a:cs typeface="Times New Roman" panose="02020603050405020304" pitchFamily="18" charset="0"/>
                  </a:rPr>
                  <a:t>根据</a:t>
                </a:r>
                <a:r>
                  <a:rPr lang="zh-CN" altLang="en-US" sz="1600" b="0" kern="100" dirty="0">
                    <a:latin typeface="微软雅黑" panose="020B0503020204020204" pitchFamily="34" charset="-122"/>
                    <a:ea typeface="微软雅黑" panose="020B0503020204020204" pitchFamily="34" charset="-122"/>
                    <a:cs typeface="Times New Roman" panose="02020603050405020304" pitchFamily="18" charset="0"/>
                  </a:rPr>
                  <a:t>表</a:t>
                </a:r>
                <a:r>
                  <a:rPr lang="en-US" altLang="zh-CN" sz="1600" b="0" kern="100" dirty="0">
                    <a:latin typeface="微软雅黑" panose="020B0503020204020204" pitchFamily="34" charset="-122"/>
                    <a:ea typeface="微软雅黑" panose="020B0503020204020204" pitchFamily="34" charset="-122"/>
                    <a:cs typeface="Times New Roman" panose="02020603050405020304" pitchFamily="18" charset="0"/>
                  </a:rPr>
                  <a:t>5-8</a:t>
                </a:r>
                <a:r>
                  <a:rPr lang="zh-CN" altLang="en-US" sz="1600" b="0" kern="100" dirty="0">
                    <a:latin typeface="微软雅黑" panose="020B0503020204020204" pitchFamily="34" charset="-122"/>
                    <a:ea typeface="微软雅黑" panose="020B0503020204020204" pitchFamily="34" charset="-122"/>
                    <a:cs typeface="Times New Roman" panose="02020603050405020304" pitchFamily="18" charset="0"/>
                  </a:rPr>
                  <a:t>的资料，可以</a:t>
                </a:r>
                <a:r>
                  <a:rPr lang="zh-CN" altLang="en-US" sz="1600" b="0" kern="100" dirty="0" smtClean="0">
                    <a:latin typeface="微软雅黑" panose="020B0503020204020204" pitchFamily="34" charset="-122"/>
                    <a:ea typeface="微软雅黑" panose="020B0503020204020204" pitchFamily="34" charset="-122"/>
                    <a:cs typeface="Times New Roman" panose="02020603050405020304" pitchFamily="18" charset="0"/>
                  </a:rPr>
                  <a:t>计算不同</a:t>
                </a:r>
                <a:r>
                  <a:rPr lang="zh-CN" altLang="en-US" sz="1600" b="0" kern="100" dirty="0">
                    <a:latin typeface="微软雅黑" panose="020B0503020204020204" pitchFamily="34" charset="-122"/>
                    <a:ea typeface="微软雅黑" panose="020B0503020204020204" pitchFamily="34" charset="-122"/>
                    <a:cs typeface="Times New Roman" panose="02020603050405020304" pitchFamily="18" charset="0"/>
                  </a:rPr>
                  <a:t>债务规模</a:t>
                </a:r>
                <a:r>
                  <a:rPr lang="zh-CN" altLang="en-US" sz="1600" b="0" kern="100" dirty="0" smtClean="0">
                    <a:latin typeface="微软雅黑" panose="020B0503020204020204" pitchFamily="34" charset="-122"/>
                    <a:ea typeface="微软雅黑" panose="020B0503020204020204" pitchFamily="34" charset="-122"/>
                    <a:cs typeface="Times New Roman" panose="02020603050405020304" pitchFamily="18" charset="0"/>
                  </a:rPr>
                  <a:t>下</a:t>
                </a:r>
                <a:r>
                  <a:rPr lang="zh-CN" altLang="en-US" sz="1600" kern="100" dirty="0" smtClean="0">
                    <a:latin typeface="微软雅黑" panose="020B0503020204020204" pitchFamily="34" charset="-122"/>
                    <a:ea typeface="微软雅黑" panose="020B0503020204020204" pitchFamily="34" charset="-122"/>
                    <a:cs typeface="Times New Roman" panose="02020603050405020304" pitchFamily="18" charset="0"/>
                  </a:rPr>
                  <a:t>公司</a:t>
                </a:r>
                <a:r>
                  <a:rPr lang="zh-CN" altLang="en-US" sz="1600" kern="100" dirty="0">
                    <a:latin typeface="微软雅黑" panose="020B0503020204020204" pitchFamily="34" charset="-122"/>
                    <a:ea typeface="微软雅黑" panose="020B0503020204020204" pitchFamily="34" charset="-122"/>
                    <a:cs typeface="Times New Roman" panose="02020603050405020304" pitchFamily="18" charset="0"/>
                  </a:rPr>
                  <a:t>价值</a:t>
                </a:r>
                <a:r>
                  <a:rPr lang="zh-CN" altLang="en-US" sz="1600" b="0" kern="100" dirty="0">
                    <a:latin typeface="微软雅黑" panose="020B0503020204020204" pitchFamily="34" charset="-122"/>
                    <a:ea typeface="微软雅黑" panose="020B0503020204020204" pitchFamily="34" charset="-122"/>
                    <a:cs typeface="Times New Roman" panose="02020603050405020304" pitchFamily="18" charset="0"/>
                  </a:rPr>
                  <a:t>和</a:t>
                </a:r>
                <a:r>
                  <a:rPr lang="zh-CN" altLang="en-US" sz="1600" kern="100" dirty="0">
                    <a:latin typeface="微软雅黑" panose="020B0503020204020204" pitchFamily="34" charset="-122"/>
                    <a:ea typeface="微软雅黑" panose="020B0503020204020204" pitchFamily="34" charset="-122"/>
                    <a:cs typeface="Times New Roman" panose="02020603050405020304" pitchFamily="18" charset="0"/>
                  </a:rPr>
                  <a:t>加权平均资本成本</a:t>
                </a:r>
                <a:r>
                  <a:rPr lang="zh-CN" altLang="en-US" sz="1600" b="0" kern="100" dirty="0">
                    <a:latin typeface="微软雅黑" panose="020B0503020204020204" pitchFamily="34" charset="-122"/>
                    <a:ea typeface="微软雅黑" panose="020B0503020204020204" pitchFamily="34" charset="-122"/>
                    <a:cs typeface="Times New Roman" panose="02020603050405020304" pitchFamily="18" charset="0"/>
                  </a:rPr>
                  <a:t>，如表</a:t>
                </a:r>
                <a:r>
                  <a:rPr lang="en-US" altLang="zh-CN" sz="1600" b="0" kern="100" dirty="0">
                    <a:latin typeface="微软雅黑" panose="020B0503020204020204" pitchFamily="34" charset="-122"/>
                    <a:ea typeface="微软雅黑" panose="020B0503020204020204" pitchFamily="34" charset="-122"/>
                    <a:cs typeface="Times New Roman" panose="02020603050405020304" pitchFamily="18" charset="0"/>
                  </a:rPr>
                  <a:t>5-9</a:t>
                </a:r>
                <a:r>
                  <a:rPr lang="zh-CN" altLang="en-US" sz="1600" b="0" kern="100" dirty="0">
                    <a:latin typeface="微软雅黑" panose="020B0503020204020204" pitchFamily="34" charset="-122"/>
                    <a:ea typeface="微软雅黑" panose="020B0503020204020204" pitchFamily="34" charset="-122"/>
                    <a:cs typeface="Times New Roman" panose="02020603050405020304" pitchFamily="18" charset="0"/>
                  </a:rPr>
                  <a:t>所示。</a:t>
                </a:r>
                <a:endParaRPr lang="zh-CN" altLang="zh-CN" sz="1600" b="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mc:Choice>
        <mc:Fallback xmlns="">
          <p:sp>
            <p:nvSpPr>
              <p:cNvPr id="31747" name="Rectangle 3"/>
              <p:cNvSpPr>
                <a:spLocks noGrp="1" noRot="1" noChangeAspect="1" noMove="1" noResize="1" noEditPoints="1" noAdjustHandles="1" noChangeArrowheads="1" noChangeShapeType="1" noTextEdit="1"/>
              </p:cNvSpPr>
              <p:nvPr>
                <p:ph type="body" idx="1"/>
              </p:nvPr>
            </p:nvSpPr>
            <p:spPr>
              <a:xfrm>
                <a:off x="251520" y="843558"/>
                <a:ext cx="8712968" cy="2088232"/>
              </a:xfrm>
              <a:blipFill>
                <a:blip r:embed="rId2"/>
                <a:stretch>
                  <a:fillRect l="-350" b="-4956"/>
                </a:stretch>
              </a:blipFill>
            </p:spPr>
            <p:txBody>
              <a:bodyPr/>
              <a:lstStyle/>
              <a:p>
                <a:r>
                  <a:rPr lang="zh-CN" altLang="en-US">
                    <a:noFill/>
                  </a:rPr>
                  <a:t> </a:t>
                </a:r>
              </a:p>
            </p:txBody>
          </p:sp>
        </mc:Fallback>
      </mc:AlternateContent>
      <p:sp>
        <p:nvSpPr>
          <p:cNvPr id="6" name="Rectangle 2"/>
          <p:cNvSpPr>
            <a:spLocks noGrp="1" noChangeArrowheads="1"/>
          </p:cNvSpPr>
          <p:nvPr>
            <p:ph type="title"/>
          </p:nvPr>
        </p:nvSpPr>
        <p:spPr>
          <a:xfrm>
            <a:off x="1908175" y="195263"/>
            <a:ext cx="6408738" cy="572691"/>
          </a:xfrm>
        </p:spPr>
        <p:txBody>
          <a:bodyPr/>
          <a:lstStyle/>
          <a:p>
            <a:pPr eaLnBrk="1" hangingPunct="1"/>
            <a:r>
              <a:rPr lang="zh-CN" altLang="en-US" sz="3200" dirty="0" smtClean="0"/>
              <a:t>三、最佳资本结构决策方法</a:t>
            </a:r>
            <a:endParaRPr lang="zh-CN" altLang="en-US" sz="3200" dirty="0"/>
          </a:p>
        </p:txBody>
      </p:sp>
      <p:pic>
        <p:nvPicPr>
          <p:cNvPr id="2" name="图片 1"/>
          <p:cNvPicPr>
            <a:picLocks noChangeAspect="1"/>
          </p:cNvPicPr>
          <p:nvPr/>
        </p:nvPicPr>
        <p:blipFill>
          <a:blip r:embed="rId3"/>
          <a:stretch>
            <a:fillRect/>
          </a:stretch>
        </p:blipFill>
        <p:spPr>
          <a:xfrm>
            <a:off x="1475656" y="3007394"/>
            <a:ext cx="6045511" cy="2044805"/>
          </a:xfrm>
          <a:prstGeom prst="rect">
            <a:avLst/>
          </a:prstGeom>
        </p:spPr>
      </p:pic>
    </p:spTree>
    <p:extLst>
      <p:ext uri="{BB962C8B-B14F-4D97-AF65-F5344CB8AC3E}">
        <p14:creationId xmlns:p14="http://schemas.microsoft.com/office/powerpoint/2010/main" val="1312359175"/>
      </p:ext>
    </p:ext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1747" name="Rectangle 3"/>
              <p:cNvSpPr>
                <a:spLocks noGrp="1" noChangeArrowheads="1"/>
              </p:cNvSpPr>
              <p:nvPr>
                <p:ph type="body" idx="1"/>
              </p:nvPr>
            </p:nvSpPr>
            <p:spPr>
              <a:xfrm>
                <a:off x="179512" y="987574"/>
                <a:ext cx="8712968" cy="2736304"/>
              </a:xfrm>
            </p:spPr>
            <p:txBody>
              <a:bodyPr/>
              <a:lstStyle/>
              <a:p>
                <a:pPr indent="266700">
                  <a:lnSpc>
                    <a:spcPts val="2000"/>
                  </a:lnSpc>
                  <a:spcAft>
                    <a:spcPts val="0"/>
                  </a:spcAft>
                </a:pPr>
                <a:r>
                  <a:rPr lang="zh-CN" altLang="zh-CN" sz="1600" kern="100" dirty="0" smtClean="0">
                    <a:latin typeface="微软雅黑" panose="020B0503020204020204" pitchFamily="34" charset="-122"/>
                    <a:ea typeface="微软雅黑" panose="020B0503020204020204" pitchFamily="34" charset="-122"/>
                    <a:cs typeface="Times New Roman" panose="02020603050405020304" pitchFamily="18" charset="0"/>
                  </a:rPr>
                  <a:t>在</a:t>
                </a:r>
                <a:r>
                  <a:rPr lang="zh-CN" altLang="zh-CN" sz="1600" kern="100" dirty="0">
                    <a:latin typeface="微软雅黑" panose="020B0503020204020204" pitchFamily="34" charset="-122"/>
                    <a:ea typeface="微软雅黑" panose="020B0503020204020204" pitchFamily="34" charset="-122"/>
                    <a:cs typeface="Times New Roman" panose="02020603050405020304" pitchFamily="18" charset="0"/>
                  </a:rPr>
                  <a:t>表</a:t>
                </a: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5-9</a:t>
                </a: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中，加权平均资本成本（</a:t>
                </a:r>
                <a14:m>
                  <m:oMath xmlns:m="http://schemas.openxmlformats.org/officeDocument/2006/math">
                    <m:sSub>
                      <m:sSubPr>
                        <m:ctrlPr>
                          <a:rPr lang="zh-CN" altLang="zh-CN" sz="1600" i="1" kern="100">
                            <a:effectLst/>
                            <a:latin typeface="Cambria Math" panose="02040503050406030204" pitchFamily="18" charset="0"/>
                            <a:ea typeface="Cambria Math" panose="02040503050406030204" pitchFamily="18" charset="0"/>
                            <a:cs typeface="Times New Roman" panose="02020603050405020304" pitchFamily="18" charset="0"/>
                          </a:rPr>
                        </m:ctrlPr>
                      </m:sSubPr>
                      <m:e>
                        <m:r>
                          <m:rPr>
                            <m:sty m:val="p"/>
                          </m:rPr>
                          <a:rPr lang="en-US" altLang="zh-CN" sz="1600" kern="100">
                            <a:effectLst/>
                            <a:latin typeface="Cambria Math" panose="02040503050406030204" pitchFamily="18" charset="0"/>
                            <a:ea typeface="宋体" panose="02010600030101010101" pitchFamily="2" charset="-122"/>
                            <a:cs typeface="Times New Roman" panose="02020603050405020304" pitchFamily="18" charset="0"/>
                          </a:rPr>
                          <m:t>K</m:t>
                        </m:r>
                      </m:e>
                      <m:sub>
                        <m:r>
                          <m:rPr>
                            <m:sty m:val="p"/>
                          </m:rPr>
                          <a:rPr lang="en-US" altLang="zh-CN" sz="1600" kern="100">
                            <a:effectLst/>
                            <a:latin typeface="Cambria Math" panose="02040503050406030204" pitchFamily="18" charset="0"/>
                            <a:ea typeface="宋体" panose="02010600030101010101" pitchFamily="2" charset="-122"/>
                            <a:cs typeface="Times New Roman" panose="02020603050405020304" pitchFamily="18" charset="0"/>
                          </a:rPr>
                          <m:t>W</m:t>
                        </m:r>
                      </m:sub>
                    </m:sSub>
                  </m:oMath>
                </a14:m>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）计算示例如下： </a:t>
                </a:r>
              </a:p>
              <a:p>
                <a:pPr indent="266700">
                  <a:lnSpc>
                    <a:spcPts val="2000"/>
                  </a:lnSpc>
                  <a:spcAft>
                    <a:spcPts val="0"/>
                  </a:spcAft>
                </a:pP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当</a:t>
                </a: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B</a:t>
                </a: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100</a:t>
                </a: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万元时，</a:t>
                </a:r>
                <a14:m>
                  <m:oMath xmlns:m="http://schemas.openxmlformats.org/officeDocument/2006/math">
                    <m:sSub>
                      <m:sSubPr>
                        <m:ctrlPr>
                          <a:rPr lang="zh-CN" altLang="zh-CN" sz="1600" i="1" kern="100">
                            <a:effectLst/>
                            <a:latin typeface="Cambria Math" panose="02040503050406030204" pitchFamily="18" charset="0"/>
                            <a:ea typeface="Cambria Math" panose="02040503050406030204" pitchFamily="18" charset="0"/>
                            <a:cs typeface="Times New Roman" panose="02020603050405020304" pitchFamily="18" charset="0"/>
                          </a:rPr>
                        </m:ctrlPr>
                      </m:sSubPr>
                      <m:e>
                        <m:r>
                          <m:rPr>
                            <m:sty m:val="p"/>
                          </m:rPr>
                          <a:rPr lang="en-US" altLang="zh-CN" sz="1600" kern="100">
                            <a:effectLst/>
                            <a:latin typeface="Cambria Math" panose="02040503050406030204" pitchFamily="18" charset="0"/>
                            <a:ea typeface="宋体" panose="02010600030101010101" pitchFamily="2" charset="-122"/>
                            <a:cs typeface="Times New Roman" panose="02020603050405020304" pitchFamily="18" charset="0"/>
                          </a:rPr>
                          <m:t>K</m:t>
                        </m:r>
                      </m:e>
                      <m:sub>
                        <m:r>
                          <m:rPr>
                            <m:sty m:val="p"/>
                          </m:rPr>
                          <a:rPr lang="en-US" altLang="zh-CN" sz="1600" kern="100">
                            <a:effectLst/>
                            <a:latin typeface="Cambria Math" panose="02040503050406030204" pitchFamily="18" charset="0"/>
                            <a:ea typeface="宋体" panose="02010600030101010101" pitchFamily="2" charset="-122"/>
                            <a:cs typeface="Times New Roman" panose="02020603050405020304" pitchFamily="18" charset="0"/>
                          </a:rPr>
                          <m:t>B</m:t>
                        </m:r>
                      </m:sub>
                    </m:sSub>
                  </m:oMath>
                </a14:m>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8%</a:t>
                </a: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a:t>
                </a:r>
                <a14:m>
                  <m:oMath xmlns:m="http://schemas.openxmlformats.org/officeDocument/2006/math">
                    <m:sSub>
                      <m:sSubPr>
                        <m:ctrlPr>
                          <a:rPr lang="zh-CN" altLang="zh-CN" sz="1600" i="1" kern="100">
                            <a:effectLst/>
                            <a:latin typeface="Cambria Math" panose="02040503050406030204" pitchFamily="18" charset="0"/>
                            <a:ea typeface="Cambria Math" panose="02040503050406030204" pitchFamily="18" charset="0"/>
                            <a:cs typeface="Times New Roman" panose="02020603050405020304" pitchFamily="18" charset="0"/>
                          </a:rPr>
                        </m:ctrlPr>
                      </m:sSubPr>
                      <m:e>
                        <m:r>
                          <m:rPr>
                            <m:sty m:val="p"/>
                          </m:rPr>
                          <a:rPr lang="en-US" altLang="zh-CN" sz="1600" kern="100">
                            <a:effectLst/>
                            <a:latin typeface="Cambria Math" panose="02040503050406030204" pitchFamily="18" charset="0"/>
                            <a:ea typeface="宋体" panose="02010600030101010101" pitchFamily="2" charset="-122"/>
                            <a:cs typeface="Times New Roman" panose="02020603050405020304" pitchFamily="18" charset="0"/>
                          </a:rPr>
                          <m:t>K</m:t>
                        </m:r>
                      </m:e>
                      <m:sub>
                        <m:r>
                          <m:rPr>
                            <m:sty m:val="p"/>
                          </m:rPr>
                          <a:rPr lang="en-US" altLang="zh-CN" sz="1600" kern="100">
                            <a:effectLst/>
                            <a:latin typeface="Cambria Math" panose="02040503050406030204" pitchFamily="18" charset="0"/>
                            <a:ea typeface="宋体" panose="02010600030101010101" pitchFamily="2" charset="-122"/>
                            <a:cs typeface="Times New Roman" panose="02020603050405020304" pitchFamily="18" charset="0"/>
                          </a:rPr>
                          <m:t>S</m:t>
                        </m:r>
                      </m:sub>
                    </m:sSub>
                  </m:oMath>
                </a14:m>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12.4%</a:t>
                </a: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EBIT</a:t>
                </a: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300</a:t>
                </a: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时， </a:t>
                </a:r>
              </a:p>
              <a:p>
                <a:pPr indent="266700">
                  <a:spcAft>
                    <a:spcPts val="0"/>
                  </a:spcAft>
                </a:pP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S</a:t>
                </a: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a:t>
                </a:r>
                <a14:m>
                  <m:oMath xmlns:m="http://schemas.openxmlformats.org/officeDocument/2006/math">
                    <m:f>
                      <m:fPr>
                        <m:ctrlPr>
                          <a:rPr lang="zh-CN" altLang="zh-CN" sz="1600" i="1" kern="100">
                            <a:effectLst/>
                            <a:latin typeface="Cambria Math" panose="02040503050406030204" pitchFamily="18" charset="0"/>
                            <a:ea typeface="Cambria Math" panose="02040503050406030204" pitchFamily="18" charset="0"/>
                            <a:cs typeface="Times New Roman" panose="02020603050405020304" pitchFamily="18" charset="0"/>
                          </a:rPr>
                        </m:ctrlPr>
                      </m:fPr>
                      <m:num>
                        <m:d>
                          <m:dPr>
                            <m:begChr m:val="（"/>
                            <m:endChr m:val="）"/>
                            <m:ctrlPr>
                              <a:rPr lang="zh-CN" altLang="zh-CN" sz="1600" i="1" kern="100">
                                <a:effectLst/>
                                <a:latin typeface="Cambria Math" panose="02040503050406030204" pitchFamily="18" charset="0"/>
                                <a:ea typeface="Cambria Math" panose="02040503050406030204" pitchFamily="18" charset="0"/>
                                <a:cs typeface="Times New Roman" panose="02020603050405020304" pitchFamily="18" charset="0"/>
                              </a:rPr>
                            </m:ctrlPr>
                          </m:dPr>
                          <m:e>
                            <m:r>
                              <a:rPr lang="en-US" altLang="zh-CN" sz="1600" kern="100">
                                <a:effectLst/>
                                <a:latin typeface="Cambria Math" panose="02040503050406030204" pitchFamily="18" charset="0"/>
                                <a:ea typeface="宋体" panose="02010600030101010101" pitchFamily="2" charset="-122"/>
                                <a:cs typeface="Times New Roman" panose="02020603050405020304" pitchFamily="18" charset="0"/>
                              </a:rPr>
                              <m:t>300</m:t>
                            </m:r>
                            <m:r>
                              <a:rPr lang="en-US" altLang="zh-CN" sz="1600" i="1" kern="100">
                                <a:effectLst/>
                                <a:latin typeface="Cambria Math" panose="02040503050406030204" pitchFamily="18" charset="0"/>
                                <a:ea typeface="宋体" panose="02010600030101010101" pitchFamily="2" charset="-122"/>
                                <a:cs typeface="Times New Roman" panose="02020603050405020304" pitchFamily="18" charset="0"/>
                              </a:rPr>
                              <m:t>−</m:t>
                            </m:r>
                            <m:r>
                              <a:rPr lang="en-US" altLang="zh-CN" sz="1600" kern="100">
                                <a:effectLst/>
                                <a:latin typeface="Cambria Math" panose="02040503050406030204" pitchFamily="18" charset="0"/>
                                <a:ea typeface="宋体" panose="02010600030101010101" pitchFamily="2" charset="-122"/>
                                <a:cs typeface="Times New Roman" panose="02020603050405020304" pitchFamily="18" charset="0"/>
                              </a:rPr>
                              <m:t>100×8</m:t>
                            </m:r>
                            <m:r>
                              <a:rPr lang="zh-CN" altLang="zh-CN" sz="1600" kern="100">
                                <a:effectLst/>
                                <a:latin typeface="Cambria Math" panose="02040503050406030204" pitchFamily="18" charset="0"/>
                                <a:ea typeface="宋体" panose="02010600030101010101" pitchFamily="2" charset="-122"/>
                                <a:cs typeface="Times New Roman" panose="02020603050405020304" pitchFamily="18" charset="0"/>
                              </a:rPr>
                              <m:t>％</m:t>
                            </m:r>
                          </m:e>
                        </m:d>
                        <m:d>
                          <m:dPr>
                            <m:ctrlPr>
                              <a:rPr lang="zh-CN" altLang="zh-CN" sz="1600" i="1" kern="100">
                                <a:effectLst/>
                                <a:latin typeface="Cambria Math" panose="02040503050406030204" pitchFamily="18" charset="0"/>
                                <a:ea typeface="Cambria Math" panose="02040503050406030204" pitchFamily="18" charset="0"/>
                                <a:cs typeface="Times New Roman" panose="02020603050405020304" pitchFamily="18" charset="0"/>
                              </a:rPr>
                            </m:ctrlPr>
                          </m:dPr>
                          <m:e>
                            <m:r>
                              <a:rPr lang="en-US" altLang="zh-CN" sz="1600" kern="100">
                                <a:effectLst/>
                                <a:latin typeface="Cambria Math" panose="02040503050406030204" pitchFamily="18" charset="0"/>
                                <a:ea typeface="宋体" panose="02010600030101010101" pitchFamily="2" charset="-122"/>
                                <a:cs typeface="Times New Roman" panose="02020603050405020304" pitchFamily="18" charset="0"/>
                              </a:rPr>
                              <m:t>1</m:t>
                            </m:r>
                            <m:r>
                              <a:rPr lang="en-US" altLang="zh-CN" sz="1600" i="1" kern="100">
                                <a:effectLst/>
                                <a:latin typeface="Cambria Math" panose="02040503050406030204" pitchFamily="18" charset="0"/>
                                <a:ea typeface="宋体" panose="02010600030101010101" pitchFamily="2" charset="-122"/>
                                <a:cs typeface="Times New Roman" panose="02020603050405020304" pitchFamily="18" charset="0"/>
                              </a:rPr>
                              <m:t>−</m:t>
                            </m:r>
                            <m:r>
                              <a:rPr lang="en-US" altLang="zh-CN" sz="1600" kern="100">
                                <a:effectLst/>
                                <a:latin typeface="Cambria Math" panose="02040503050406030204" pitchFamily="18" charset="0"/>
                                <a:ea typeface="宋体" panose="02010600030101010101" pitchFamily="2" charset="-122"/>
                                <a:cs typeface="Times New Roman" panose="02020603050405020304" pitchFamily="18" charset="0"/>
                              </a:rPr>
                              <m:t>25%</m:t>
                            </m:r>
                          </m:e>
                        </m:d>
                      </m:num>
                      <m:den>
                        <m:r>
                          <a:rPr lang="en-US" altLang="zh-CN" sz="1600" i="1" kern="100">
                            <a:effectLst/>
                            <a:latin typeface="Cambria Math" panose="02040503050406030204" pitchFamily="18" charset="0"/>
                            <a:ea typeface="宋体" panose="02010600030101010101" pitchFamily="2" charset="-122"/>
                            <a:cs typeface="Times New Roman" panose="02020603050405020304" pitchFamily="18" charset="0"/>
                          </a:rPr>
                          <m:t>12.4%</m:t>
                        </m:r>
                      </m:den>
                    </m:f>
                  </m:oMath>
                </a14:m>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1766</a:t>
                </a:r>
                <a:endPar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p>
                <a:pPr indent="266700">
                  <a:spcAft>
                    <a:spcPts val="0"/>
                  </a:spcAft>
                </a:pP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V</a:t>
                </a: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100+1766</a:t>
                </a: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1866</a:t>
                </a: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（万元）</a:t>
                </a:r>
              </a:p>
              <a:p>
                <a:pPr indent="266700">
                  <a:spcAft>
                    <a:spcPts val="0"/>
                  </a:spcAft>
                </a:pPr>
                <a14:m>
                  <m:oMath xmlns:m="http://schemas.openxmlformats.org/officeDocument/2006/math">
                    <m:sSub>
                      <m:sSubPr>
                        <m:ctrlPr>
                          <a:rPr lang="zh-CN" altLang="zh-CN" sz="1600" i="1" kern="100">
                            <a:effectLst/>
                            <a:latin typeface="Cambria Math" panose="02040503050406030204" pitchFamily="18" charset="0"/>
                            <a:ea typeface="Cambria Math" panose="02040503050406030204" pitchFamily="18" charset="0"/>
                            <a:cs typeface="Times New Roman" panose="02020603050405020304" pitchFamily="18" charset="0"/>
                          </a:rPr>
                        </m:ctrlPr>
                      </m:sSubPr>
                      <m:e>
                        <m:r>
                          <m:rPr>
                            <m:sty m:val="p"/>
                          </m:rPr>
                          <a:rPr lang="en-US" altLang="zh-CN" sz="1600" kern="100">
                            <a:effectLst/>
                            <a:latin typeface="Cambria Math" panose="02040503050406030204" pitchFamily="18" charset="0"/>
                            <a:ea typeface="宋体" panose="02010600030101010101" pitchFamily="2" charset="-122"/>
                            <a:cs typeface="Times New Roman" panose="02020603050405020304" pitchFamily="18" charset="0"/>
                          </a:rPr>
                          <m:t>K</m:t>
                        </m:r>
                      </m:e>
                      <m:sub>
                        <m:r>
                          <m:rPr>
                            <m:sty m:val="p"/>
                          </m:rPr>
                          <a:rPr lang="en-US" altLang="zh-CN" sz="1600" kern="100">
                            <a:effectLst/>
                            <a:latin typeface="Cambria Math" panose="02040503050406030204" pitchFamily="18" charset="0"/>
                            <a:ea typeface="宋体" panose="02010600030101010101" pitchFamily="2" charset="-122"/>
                            <a:cs typeface="Times New Roman" panose="02020603050405020304" pitchFamily="18" charset="0"/>
                          </a:rPr>
                          <m:t>W</m:t>
                        </m:r>
                      </m:sub>
                    </m:sSub>
                  </m:oMath>
                </a14:m>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 </a:t>
                </a:r>
                <a14:m>
                  <m:oMath xmlns:m="http://schemas.openxmlformats.org/officeDocument/2006/math">
                    <m:r>
                      <a:rPr lang="en-US" altLang="zh-CN" sz="1600" i="1" kern="100">
                        <a:effectLst/>
                        <a:latin typeface="Cambria Math" panose="02040503050406030204" pitchFamily="18" charset="0"/>
                        <a:ea typeface="宋体" panose="02010600030101010101" pitchFamily="2" charset="-122"/>
                        <a:cs typeface="Times New Roman" panose="02020603050405020304" pitchFamily="18" charset="0"/>
                      </a:rPr>
                      <m:t>8%(</m:t>
                    </m:r>
                    <m:f>
                      <m:fPr>
                        <m:ctrlPr>
                          <a:rPr lang="zh-CN" altLang="zh-CN" sz="1600" i="1" kern="100">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1600" i="1" kern="100">
                            <a:effectLst/>
                            <a:latin typeface="Cambria Math" panose="02040503050406030204" pitchFamily="18" charset="0"/>
                            <a:ea typeface="宋体" panose="02010600030101010101" pitchFamily="2" charset="-122"/>
                            <a:cs typeface="Times New Roman" panose="02020603050405020304" pitchFamily="18" charset="0"/>
                          </a:rPr>
                          <m:t>100</m:t>
                        </m:r>
                      </m:num>
                      <m:den>
                        <m:r>
                          <a:rPr lang="en-US" altLang="zh-CN" sz="1600" kern="100">
                            <a:effectLst/>
                            <a:latin typeface="Cambria Math" panose="02040503050406030204" pitchFamily="18" charset="0"/>
                            <a:ea typeface="宋体" panose="02010600030101010101" pitchFamily="2" charset="-122"/>
                            <a:cs typeface="Times New Roman" panose="02020603050405020304" pitchFamily="18" charset="0"/>
                          </a:rPr>
                          <m:t>1866</m:t>
                        </m:r>
                      </m:den>
                    </m:f>
                    <m:r>
                      <a:rPr lang="en-US" altLang="zh-CN" sz="1600" i="1" kern="100">
                        <a:effectLst/>
                        <a:latin typeface="Cambria Math" panose="02040503050406030204" pitchFamily="18" charset="0"/>
                        <a:ea typeface="宋体" panose="02010600030101010101" pitchFamily="2" charset="-122"/>
                        <a:cs typeface="Times New Roman" panose="02020603050405020304" pitchFamily="18" charset="0"/>
                      </a:rPr>
                      <m:t>)</m:t>
                    </m:r>
                  </m:oMath>
                </a14:m>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(1</a:t>
                </a: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25%)+ </a:t>
                </a:r>
                <a14:m>
                  <m:oMath xmlns:m="http://schemas.openxmlformats.org/officeDocument/2006/math">
                    <m:r>
                      <a:rPr lang="en-US" altLang="zh-CN" sz="1600" i="1" kern="100">
                        <a:effectLst/>
                        <a:latin typeface="Cambria Math" panose="02040503050406030204" pitchFamily="18" charset="0"/>
                        <a:ea typeface="宋体" panose="02010600030101010101" pitchFamily="2" charset="-122"/>
                        <a:cs typeface="Times New Roman" panose="02020603050405020304" pitchFamily="18" charset="0"/>
                      </a:rPr>
                      <m:t>12.4%(</m:t>
                    </m:r>
                    <m:f>
                      <m:fPr>
                        <m:ctrlPr>
                          <a:rPr lang="zh-CN" altLang="zh-CN" sz="1600" i="1" kern="100">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1600" i="1" kern="100">
                            <a:effectLst/>
                            <a:latin typeface="Cambria Math" panose="02040503050406030204" pitchFamily="18" charset="0"/>
                            <a:ea typeface="宋体" panose="02010600030101010101" pitchFamily="2" charset="-122"/>
                            <a:cs typeface="Times New Roman" panose="02020603050405020304" pitchFamily="18" charset="0"/>
                          </a:rPr>
                          <m:t>1766</m:t>
                        </m:r>
                      </m:num>
                      <m:den>
                        <m:r>
                          <a:rPr lang="en-US" altLang="zh-CN" sz="1600" kern="100">
                            <a:effectLst/>
                            <a:latin typeface="Cambria Math" panose="02040503050406030204" pitchFamily="18" charset="0"/>
                            <a:ea typeface="宋体" panose="02010600030101010101" pitchFamily="2" charset="-122"/>
                            <a:cs typeface="Times New Roman" panose="02020603050405020304" pitchFamily="18" charset="0"/>
                          </a:rPr>
                          <m:t>1866</m:t>
                        </m:r>
                      </m:den>
                    </m:f>
                    <m:r>
                      <a:rPr lang="en-US" altLang="zh-CN" sz="1600" i="1" kern="100">
                        <a:effectLst/>
                        <a:latin typeface="Cambria Math" panose="02040503050406030204" pitchFamily="18" charset="0"/>
                        <a:ea typeface="宋体" panose="02010600030101010101" pitchFamily="2" charset="-122"/>
                        <a:cs typeface="Times New Roman" panose="02020603050405020304" pitchFamily="18" charset="0"/>
                      </a:rPr>
                      <m:t>)</m:t>
                    </m:r>
                  </m:oMath>
                </a14:m>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 </a:t>
                </a: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12.06%</a:t>
                </a:r>
                <a:endPar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p>
                <a:pPr indent="266700">
                  <a:lnSpc>
                    <a:spcPts val="2000"/>
                  </a:lnSpc>
                  <a:spcAft>
                    <a:spcPts val="0"/>
                  </a:spcAft>
                </a:pP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以此类推，其它的普通股资本成本同理计算。</a:t>
                </a:r>
              </a:p>
              <a:p>
                <a:pPr>
                  <a:lnSpc>
                    <a:spcPct val="120000"/>
                  </a:lnSpc>
                  <a:spcBef>
                    <a:spcPts val="0"/>
                  </a:spcBef>
                  <a:spcAft>
                    <a:spcPts val="0"/>
                  </a:spcAft>
                </a:pPr>
                <a:endParaRPr lang="zh-CN" altLang="zh-CN" sz="1600" b="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mc:Choice>
        <mc:Fallback xmlns="">
          <p:sp>
            <p:nvSpPr>
              <p:cNvPr id="31747" name="Rectangle 3"/>
              <p:cNvSpPr>
                <a:spLocks noGrp="1" noRot="1" noChangeAspect="1" noMove="1" noResize="1" noEditPoints="1" noAdjustHandles="1" noChangeArrowheads="1" noChangeShapeType="1" noTextEdit="1"/>
              </p:cNvSpPr>
              <p:nvPr>
                <p:ph type="body" idx="1"/>
              </p:nvPr>
            </p:nvSpPr>
            <p:spPr>
              <a:xfrm>
                <a:off x="179512" y="987574"/>
                <a:ext cx="8712968" cy="2736304"/>
              </a:xfrm>
              <a:blipFill>
                <a:blip r:embed="rId2"/>
                <a:stretch>
                  <a:fillRect t="-891"/>
                </a:stretch>
              </a:blipFill>
            </p:spPr>
            <p:txBody>
              <a:bodyPr/>
              <a:lstStyle/>
              <a:p>
                <a:r>
                  <a:rPr lang="zh-CN" altLang="en-US">
                    <a:noFill/>
                  </a:rPr>
                  <a:t> </a:t>
                </a:r>
              </a:p>
            </p:txBody>
          </p:sp>
        </mc:Fallback>
      </mc:AlternateContent>
      <p:sp>
        <p:nvSpPr>
          <p:cNvPr id="6" name="Rectangle 2"/>
          <p:cNvSpPr>
            <a:spLocks noGrp="1" noChangeArrowheads="1"/>
          </p:cNvSpPr>
          <p:nvPr>
            <p:ph type="title"/>
          </p:nvPr>
        </p:nvSpPr>
        <p:spPr>
          <a:xfrm>
            <a:off x="1908175" y="195263"/>
            <a:ext cx="6408738" cy="572691"/>
          </a:xfrm>
        </p:spPr>
        <p:txBody>
          <a:bodyPr/>
          <a:lstStyle/>
          <a:p>
            <a:pPr eaLnBrk="1" hangingPunct="1"/>
            <a:r>
              <a:rPr lang="zh-CN" altLang="en-US" sz="3200" dirty="0" smtClean="0"/>
              <a:t>三、最佳资本结构决策方法</a:t>
            </a:r>
            <a:endParaRPr lang="zh-CN" altLang="en-US" sz="3200" dirty="0"/>
          </a:p>
        </p:txBody>
      </p:sp>
    </p:spTree>
    <p:extLst>
      <p:ext uri="{BB962C8B-B14F-4D97-AF65-F5344CB8AC3E}">
        <p14:creationId xmlns:p14="http://schemas.microsoft.com/office/powerpoint/2010/main" val="1052771935"/>
      </p:ext>
    </p:ext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7" name="Rectangle 3"/>
          <p:cNvSpPr>
            <a:spLocks noGrp="1" noChangeArrowheads="1"/>
          </p:cNvSpPr>
          <p:nvPr>
            <p:ph type="body" idx="1"/>
          </p:nvPr>
        </p:nvSpPr>
        <p:spPr>
          <a:xfrm>
            <a:off x="323528" y="1275606"/>
            <a:ext cx="8136904" cy="2520280"/>
          </a:xfrm>
        </p:spPr>
        <p:txBody>
          <a:bodyPr/>
          <a:lstStyle/>
          <a:p>
            <a:pPr lvl="0" algn="just">
              <a:lnSpc>
                <a:spcPct val="100000"/>
              </a:lnSpc>
              <a:spcBef>
                <a:spcPts val="0"/>
              </a:spcBef>
              <a:spcAft>
                <a:spcPts val="0"/>
              </a:spcAft>
              <a:buClr>
                <a:srgbClr val="003399"/>
              </a:buClr>
            </a:pPr>
            <a:r>
              <a:rPr lang="zh-CN" altLang="en-US" sz="1800" b="0" dirty="0">
                <a:latin typeface="微软雅黑" panose="020B0503020204020204" pitchFamily="34" charset="-122"/>
                <a:ea typeface="微软雅黑" panose="020B0503020204020204" pitchFamily="34" charset="-122"/>
              </a:rPr>
              <a:t>从表</a:t>
            </a:r>
            <a:r>
              <a:rPr lang="en-US" altLang="zh-CN" sz="1800" b="0" dirty="0">
                <a:latin typeface="微软雅黑" panose="020B0503020204020204" pitchFamily="34" charset="-122"/>
                <a:ea typeface="微软雅黑" panose="020B0503020204020204" pitchFamily="34" charset="-122"/>
              </a:rPr>
              <a:t>5-9</a:t>
            </a:r>
            <a:r>
              <a:rPr lang="zh-CN" altLang="en-US" sz="1800" b="0" dirty="0">
                <a:latin typeface="微软雅黑" panose="020B0503020204020204" pitchFamily="34" charset="-122"/>
                <a:ea typeface="微软雅黑" panose="020B0503020204020204" pitchFamily="34" charset="-122"/>
              </a:rPr>
              <a:t>可以看出，在</a:t>
            </a:r>
            <a:r>
              <a:rPr lang="zh-CN" altLang="en-US" sz="1800" dirty="0">
                <a:latin typeface="微软雅黑" panose="020B0503020204020204" pitchFamily="34" charset="-122"/>
                <a:ea typeface="微软雅黑" panose="020B0503020204020204" pitchFamily="34" charset="-122"/>
              </a:rPr>
              <a:t>没有债务的情况</a:t>
            </a:r>
            <a:r>
              <a:rPr lang="zh-CN" altLang="en-US" sz="1800" b="0" dirty="0">
                <a:latin typeface="微软雅黑" panose="020B0503020204020204" pitchFamily="34" charset="-122"/>
                <a:ea typeface="微软雅黑" panose="020B0503020204020204" pitchFamily="34" charset="-122"/>
              </a:rPr>
              <a:t>下，</a:t>
            </a:r>
            <a:r>
              <a:rPr lang="zh-CN" altLang="en-US" sz="1800" dirty="0">
                <a:latin typeface="微软雅黑" panose="020B0503020204020204" pitchFamily="34" charset="-122"/>
                <a:ea typeface="微软雅黑" panose="020B0503020204020204" pitchFamily="34" charset="-122"/>
              </a:rPr>
              <a:t>公司价值</a:t>
            </a:r>
            <a:r>
              <a:rPr lang="zh-CN" altLang="en-US" sz="1800" b="0" dirty="0">
                <a:latin typeface="微软雅黑" panose="020B0503020204020204" pitchFamily="34" charset="-122"/>
                <a:ea typeface="微软雅黑" panose="020B0503020204020204" pitchFamily="34" charset="-122"/>
              </a:rPr>
              <a:t>就是</a:t>
            </a:r>
            <a:r>
              <a:rPr lang="zh-CN" altLang="en-US" sz="1800" dirty="0">
                <a:latin typeface="微软雅黑" panose="020B0503020204020204" pitchFamily="34" charset="-122"/>
                <a:ea typeface="微软雅黑" panose="020B0503020204020204" pitchFamily="34" charset="-122"/>
              </a:rPr>
              <a:t>原有股票的市场价值</a:t>
            </a:r>
            <a:r>
              <a:rPr lang="zh-CN" altLang="en-US" sz="1800" b="0" dirty="0">
                <a:latin typeface="微软雅黑" panose="020B0503020204020204" pitchFamily="34" charset="-122"/>
                <a:ea typeface="微软雅黑" panose="020B0503020204020204" pitchFamily="34" charset="-122"/>
              </a:rPr>
              <a:t>，其</a:t>
            </a:r>
            <a:r>
              <a:rPr lang="zh-CN" altLang="en-US" sz="1800" dirty="0">
                <a:latin typeface="微软雅黑" panose="020B0503020204020204" pitchFamily="34" charset="-122"/>
                <a:ea typeface="微软雅黑" panose="020B0503020204020204" pitchFamily="34" charset="-122"/>
              </a:rPr>
              <a:t>加权平均资本成本</a:t>
            </a:r>
            <a:r>
              <a:rPr lang="zh-CN" altLang="en-US" sz="1800" b="0" dirty="0">
                <a:latin typeface="微软雅黑" panose="020B0503020204020204" pitchFamily="34" charset="-122"/>
                <a:ea typeface="微软雅黑" panose="020B0503020204020204" pitchFamily="34" charset="-122"/>
              </a:rPr>
              <a:t>就是</a:t>
            </a:r>
            <a:r>
              <a:rPr lang="zh-CN" altLang="en-US" sz="1800" dirty="0">
                <a:latin typeface="微软雅黑" panose="020B0503020204020204" pitchFamily="34" charset="-122"/>
                <a:ea typeface="微软雅黑" panose="020B0503020204020204" pitchFamily="34" charset="-122"/>
              </a:rPr>
              <a:t>普通股的资本成本</a:t>
            </a:r>
            <a:r>
              <a:rPr lang="zh-CN" altLang="en-US" sz="1800" b="0" dirty="0">
                <a:latin typeface="微软雅黑" panose="020B0503020204020204" pitchFamily="34" charset="-122"/>
                <a:ea typeface="微软雅黑" panose="020B0503020204020204" pitchFamily="34" charset="-122"/>
              </a:rPr>
              <a:t>。当公司的总资本开始逐渐增加债务资本时，一开始公司总价值逐步上升，加权平均资本成本逐步下降。</a:t>
            </a:r>
            <a:r>
              <a:rPr lang="zh-CN" altLang="en-US" sz="1800" dirty="0">
                <a:latin typeface="微软雅黑" panose="020B0503020204020204" pitchFamily="34" charset="-122"/>
                <a:ea typeface="微软雅黑" panose="020B0503020204020204" pitchFamily="34" charset="-122"/>
              </a:rPr>
              <a:t>当公司的债务资本达到了</a:t>
            </a:r>
            <a:r>
              <a:rPr lang="en-US" altLang="zh-CN" sz="1800" dirty="0">
                <a:latin typeface="微软雅黑" panose="020B0503020204020204" pitchFamily="34" charset="-122"/>
                <a:ea typeface="微软雅黑" panose="020B0503020204020204" pitchFamily="34" charset="-122"/>
              </a:rPr>
              <a:t>200</a:t>
            </a:r>
            <a:r>
              <a:rPr lang="zh-CN" altLang="en-US" sz="1800" dirty="0">
                <a:latin typeface="微软雅黑" panose="020B0503020204020204" pitchFamily="34" charset="-122"/>
                <a:ea typeface="微软雅黑" panose="020B0503020204020204" pitchFamily="34" charset="-122"/>
              </a:rPr>
              <a:t>万元时</a:t>
            </a:r>
            <a:r>
              <a:rPr lang="zh-CN" altLang="en-US" sz="1800" b="0" dirty="0">
                <a:latin typeface="微软雅黑" panose="020B0503020204020204" pitchFamily="34" charset="-122"/>
                <a:ea typeface="微软雅黑" panose="020B0503020204020204" pitchFamily="34" charset="-122"/>
              </a:rPr>
              <a:t>，</a:t>
            </a:r>
            <a:r>
              <a:rPr lang="zh-CN" altLang="en-US" sz="1800" dirty="0">
                <a:solidFill>
                  <a:srgbClr val="FF0000"/>
                </a:solidFill>
                <a:latin typeface="微软雅黑" panose="020B0503020204020204" pitchFamily="34" charset="-122"/>
                <a:ea typeface="微软雅黑" panose="020B0503020204020204" pitchFamily="34" charset="-122"/>
              </a:rPr>
              <a:t>公司总价值最大</a:t>
            </a:r>
            <a:r>
              <a:rPr lang="zh-CN" altLang="en-US" sz="1800" b="0" dirty="0">
                <a:latin typeface="微软雅黑" panose="020B0503020204020204" pitchFamily="34" charset="-122"/>
                <a:ea typeface="微软雅黑" panose="020B0503020204020204" pitchFamily="34" charset="-122"/>
              </a:rPr>
              <a:t>，</a:t>
            </a:r>
            <a:r>
              <a:rPr lang="zh-CN" altLang="en-US" sz="1800" dirty="0">
                <a:solidFill>
                  <a:srgbClr val="FF0000"/>
                </a:solidFill>
                <a:latin typeface="微软雅黑" panose="020B0503020204020204" pitchFamily="34" charset="-122"/>
                <a:ea typeface="微软雅黑" panose="020B0503020204020204" pitchFamily="34" charset="-122"/>
              </a:rPr>
              <a:t>加权平均资本成本最低</a:t>
            </a:r>
            <a:r>
              <a:rPr lang="zh-CN" altLang="en-US" sz="1800" b="0" dirty="0">
                <a:latin typeface="微软雅黑" panose="020B0503020204020204" pitchFamily="34" charset="-122"/>
                <a:ea typeface="微软雅黑" panose="020B0503020204020204" pitchFamily="34" charset="-122"/>
              </a:rPr>
              <a:t>；</a:t>
            </a:r>
            <a:r>
              <a:rPr lang="zh-CN" altLang="en-US" sz="1800" dirty="0">
                <a:latin typeface="微软雅黑" panose="020B0503020204020204" pitchFamily="34" charset="-122"/>
                <a:ea typeface="微软雅黑" panose="020B0503020204020204" pitchFamily="34" charset="-122"/>
              </a:rPr>
              <a:t>当公司的债务资本超过了</a:t>
            </a:r>
            <a:r>
              <a:rPr lang="en-US" altLang="zh-CN" sz="1800" dirty="0">
                <a:latin typeface="微软雅黑" panose="020B0503020204020204" pitchFamily="34" charset="-122"/>
                <a:ea typeface="微软雅黑" panose="020B0503020204020204" pitchFamily="34" charset="-122"/>
              </a:rPr>
              <a:t>200</a:t>
            </a:r>
            <a:r>
              <a:rPr lang="zh-CN" altLang="en-US" sz="1800" dirty="0">
                <a:latin typeface="微软雅黑" panose="020B0503020204020204" pitchFamily="34" charset="-122"/>
                <a:ea typeface="微软雅黑" panose="020B0503020204020204" pitchFamily="34" charset="-122"/>
              </a:rPr>
              <a:t>万元时</a:t>
            </a:r>
            <a:r>
              <a:rPr lang="zh-CN" altLang="en-US" sz="1800" b="0" dirty="0">
                <a:latin typeface="微软雅黑" panose="020B0503020204020204" pitchFamily="34" charset="-122"/>
                <a:ea typeface="微软雅黑" panose="020B0503020204020204" pitchFamily="34" charset="-122"/>
              </a:rPr>
              <a:t>，公司总价值开始下降，此时加权平均资本成本上升。因此，</a:t>
            </a:r>
            <a:r>
              <a:rPr lang="zh-CN" altLang="en-US" sz="1800" dirty="0">
                <a:latin typeface="微软雅黑" panose="020B0503020204020204" pitchFamily="34" charset="-122"/>
                <a:ea typeface="微软雅黑" panose="020B0503020204020204" pitchFamily="34" charset="-122"/>
              </a:rPr>
              <a:t>公司的债务资本</a:t>
            </a:r>
            <a:r>
              <a:rPr lang="zh-CN" altLang="en-US" sz="1800" dirty="0">
                <a:solidFill>
                  <a:srgbClr val="FF0000"/>
                </a:solidFill>
                <a:latin typeface="微软雅黑" panose="020B0503020204020204" pitchFamily="34" charset="-122"/>
                <a:ea typeface="微软雅黑" panose="020B0503020204020204" pitchFamily="34" charset="-122"/>
              </a:rPr>
              <a:t>达到了</a:t>
            </a:r>
            <a:r>
              <a:rPr lang="en-US" altLang="zh-CN" sz="1800" dirty="0">
                <a:solidFill>
                  <a:srgbClr val="FF0000"/>
                </a:solidFill>
                <a:latin typeface="微软雅黑" panose="020B0503020204020204" pitchFamily="34" charset="-122"/>
                <a:ea typeface="微软雅黑" panose="020B0503020204020204" pitchFamily="34" charset="-122"/>
              </a:rPr>
              <a:t>200</a:t>
            </a:r>
            <a:r>
              <a:rPr lang="zh-CN" altLang="en-US" sz="1800" dirty="0">
                <a:solidFill>
                  <a:srgbClr val="FF0000"/>
                </a:solidFill>
                <a:latin typeface="微软雅黑" panose="020B0503020204020204" pitchFamily="34" charset="-122"/>
                <a:ea typeface="微软雅黑" panose="020B0503020204020204" pitchFamily="34" charset="-122"/>
              </a:rPr>
              <a:t>万元时</a:t>
            </a:r>
            <a:r>
              <a:rPr lang="zh-CN" altLang="en-US" sz="1800" dirty="0">
                <a:latin typeface="微软雅黑" panose="020B0503020204020204" pitchFamily="34" charset="-122"/>
                <a:ea typeface="微软雅黑" panose="020B0503020204020204" pitchFamily="34" charset="-122"/>
              </a:rPr>
              <a:t>的资本结构是公司的</a:t>
            </a:r>
            <a:r>
              <a:rPr lang="zh-CN" altLang="en-US" sz="1800" dirty="0">
                <a:solidFill>
                  <a:srgbClr val="FF0000"/>
                </a:solidFill>
                <a:latin typeface="微软雅黑" panose="020B0503020204020204" pitchFamily="34" charset="-122"/>
                <a:ea typeface="微软雅黑" panose="020B0503020204020204" pitchFamily="34" charset="-122"/>
              </a:rPr>
              <a:t>最佳资本结构。</a:t>
            </a:r>
            <a:endParaRPr lang="zh-CN" altLang="zh-CN" sz="1800" dirty="0">
              <a:solidFill>
                <a:srgbClr val="FF0000"/>
              </a:solidFill>
              <a:latin typeface="微软雅黑" panose="020B0503020204020204" pitchFamily="34" charset="-122"/>
              <a:ea typeface="微软雅黑" panose="020B0503020204020204" pitchFamily="34" charset="-122"/>
            </a:endParaRPr>
          </a:p>
        </p:txBody>
      </p:sp>
      <p:sp>
        <p:nvSpPr>
          <p:cNvPr id="7" name="Rectangle 2"/>
          <p:cNvSpPr>
            <a:spLocks noGrp="1" noChangeArrowheads="1"/>
          </p:cNvSpPr>
          <p:nvPr>
            <p:ph type="title"/>
          </p:nvPr>
        </p:nvSpPr>
        <p:spPr>
          <a:xfrm>
            <a:off x="1908175" y="195263"/>
            <a:ext cx="6408738" cy="572691"/>
          </a:xfrm>
        </p:spPr>
        <p:txBody>
          <a:bodyPr/>
          <a:lstStyle/>
          <a:p>
            <a:pPr eaLnBrk="1" hangingPunct="1"/>
            <a:r>
              <a:rPr lang="zh-CN" altLang="en-US" sz="3200" dirty="0" smtClean="0"/>
              <a:t>三、最佳资本结构决策方法</a:t>
            </a:r>
            <a:endParaRPr lang="zh-CN" altLang="en-US" sz="3200" dirty="0"/>
          </a:p>
        </p:txBody>
      </p:sp>
    </p:spTree>
    <p:extLst>
      <p:ext uri="{BB962C8B-B14F-4D97-AF65-F5344CB8AC3E}">
        <p14:creationId xmlns:p14="http://schemas.microsoft.com/office/powerpoint/2010/main" val="3223113610"/>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7" name="Rectangle 3"/>
          <p:cNvSpPr>
            <a:spLocks noGrp="1" noChangeArrowheads="1"/>
          </p:cNvSpPr>
          <p:nvPr>
            <p:ph type="body" idx="1"/>
          </p:nvPr>
        </p:nvSpPr>
        <p:spPr>
          <a:xfrm>
            <a:off x="179512" y="1104015"/>
            <a:ext cx="8424936" cy="1368152"/>
          </a:xfrm>
        </p:spPr>
        <p:txBody>
          <a:bodyPr/>
          <a:lstStyle/>
          <a:p>
            <a:pPr algn="just">
              <a:lnSpc>
                <a:spcPct val="120000"/>
              </a:lnSpc>
              <a:spcBef>
                <a:spcPts val="0"/>
              </a:spcBef>
              <a:spcAft>
                <a:spcPts val="0"/>
              </a:spcAft>
            </a:pPr>
            <a:r>
              <a:rPr lang="zh-CN" altLang="en-US" sz="1800" b="0" dirty="0" smtClean="0">
                <a:latin typeface="微软雅黑" panose="020B0503020204020204" pitchFamily="34" charset="-122"/>
                <a:ea typeface="微软雅黑" panose="020B0503020204020204" pitchFamily="34" charset="-122"/>
              </a:rPr>
              <a:t>       渤海公司</a:t>
            </a:r>
            <a:r>
              <a:rPr lang="zh-CN" altLang="en-US" sz="1800" b="0" dirty="0">
                <a:latin typeface="微软雅黑" panose="020B0503020204020204" pitchFamily="34" charset="-122"/>
                <a:ea typeface="微软雅黑" panose="020B0503020204020204" pitchFamily="34" charset="-122"/>
              </a:rPr>
              <a:t>目前的资本全部由普通股组成</a:t>
            </a:r>
            <a:r>
              <a:rPr lang="en-US" altLang="zh-CN" sz="1800" b="0" dirty="0">
                <a:latin typeface="微软雅黑" panose="020B0503020204020204" pitchFamily="34" charset="-122"/>
                <a:ea typeface="微软雅黑" panose="020B0503020204020204" pitchFamily="34" charset="-122"/>
              </a:rPr>
              <a:t>,</a:t>
            </a:r>
            <a:r>
              <a:rPr lang="zh-CN" altLang="en-US" sz="1800" b="0" dirty="0">
                <a:latin typeface="微软雅黑" panose="020B0503020204020204" pitchFamily="34" charset="-122"/>
                <a:ea typeface="微软雅黑" panose="020B0503020204020204" pitchFamily="34" charset="-122"/>
              </a:rPr>
              <a:t>股票的账面价值为</a:t>
            </a:r>
            <a:r>
              <a:rPr lang="en-US" altLang="zh-CN" sz="1800" b="0" dirty="0">
                <a:latin typeface="微软雅黑" panose="020B0503020204020204" pitchFamily="34" charset="-122"/>
                <a:ea typeface="微软雅黑" panose="020B0503020204020204" pitchFamily="34" charset="-122"/>
              </a:rPr>
              <a:t>2000</a:t>
            </a:r>
            <a:r>
              <a:rPr lang="zh-CN" altLang="en-US" sz="1800" b="0" dirty="0">
                <a:latin typeface="微软雅黑" panose="020B0503020204020204" pitchFamily="34" charset="-122"/>
                <a:ea typeface="微软雅黑" panose="020B0503020204020204" pitchFamily="34" charset="-122"/>
              </a:rPr>
              <a:t>万元</a:t>
            </a:r>
            <a:r>
              <a:rPr lang="en-US" altLang="zh-CN" sz="1800" b="0" dirty="0">
                <a:latin typeface="微软雅黑" panose="020B0503020204020204" pitchFamily="34" charset="-122"/>
                <a:ea typeface="微软雅黑" panose="020B0503020204020204" pitchFamily="34" charset="-122"/>
              </a:rPr>
              <a:t>,</a:t>
            </a:r>
            <a:r>
              <a:rPr lang="zh-CN" altLang="en-US" sz="1800" b="0" dirty="0">
                <a:latin typeface="微软雅黑" panose="020B0503020204020204" pitchFamily="34" charset="-122"/>
                <a:ea typeface="微软雅黑" panose="020B0503020204020204" pitchFamily="34" charset="-122"/>
              </a:rPr>
              <a:t>预计年息税前利润为</a:t>
            </a:r>
            <a:r>
              <a:rPr lang="en-US" altLang="zh-CN" sz="1800" b="0" dirty="0">
                <a:latin typeface="微软雅黑" panose="020B0503020204020204" pitchFamily="34" charset="-122"/>
                <a:ea typeface="微软雅黑" panose="020B0503020204020204" pitchFamily="34" charset="-122"/>
              </a:rPr>
              <a:t>500</a:t>
            </a:r>
            <a:r>
              <a:rPr lang="zh-CN" altLang="en-US" sz="1800" b="0" dirty="0">
                <a:latin typeface="微软雅黑" panose="020B0503020204020204" pitchFamily="34" charset="-122"/>
                <a:ea typeface="微软雅黑" panose="020B0503020204020204" pitchFamily="34" charset="-122"/>
              </a:rPr>
              <a:t>万元</a:t>
            </a:r>
            <a:r>
              <a:rPr lang="en-US" altLang="zh-CN" sz="1800" b="0" dirty="0">
                <a:latin typeface="微软雅黑" panose="020B0503020204020204" pitchFamily="34" charset="-122"/>
                <a:ea typeface="微软雅黑" panose="020B0503020204020204" pitchFamily="34" charset="-122"/>
              </a:rPr>
              <a:t>,</a:t>
            </a:r>
            <a:r>
              <a:rPr lang="zh-CN" altLang="en-US" sz="1800" b="0" dirty="0">
                <a:latin typeface="微软雅黑" panose="020B0503020204020204" pitchFamily="34" charset="-122"/>
                <a:ea typeface="微软雅黑" panose="020B0503020204020204" pitchFamily="34" charset="-122"/>
              </a:rPr>
              <a:t>公司适用的所得税税率为</a:t>
            </a:r>
            <a:r>
              <a:rPr lang="en-US" altLang="zh-CN" sz="1800" b="0" dirty="0">
                <a:latin typeface="微软雅黑" panose="020B0503020204020204" pitchFamily="34" charset="-122"/>
                <a:ea typeface="微软雅黑" panose="020B0503020204020204" pitchFamily="34" charset="-122"/>
              </a:rPr>
              <a:t>40%</a:t>
            </a:r>
            <a:r>
              <a:rPr lang="zh-CN" altLang="en-US" sz="1800" b="0" dirty="0">
                <a:latin typeface="微软雅黑" panose="020B0503020204020204" pitchFamily="34" charset="-122"/>
                <a:ea typeface="微软雅黑" panose="020B0503020204020204" pitchFamily="34" charset="-122"/>
              </a:rPr>
              <a:t>。公司的决策者认为目前的资本结构不够合理</a:t>
            </a:r>
            <a:r>
              <a:rPr lang="en-US" altLang="zh-CN" sz="1800" b="0" dirty="0">
                <a:latin typeface="微软雅黑" panose="020B0503020204020204" pitchFamily="34" charset="-122"/>
                <a:ea typeface="微软雅黑" panose="020B0503020204020204" pitchFamily="34" charset="-122"/>
              </a:rPr>
              <a:t>,</a:t>
            </a:r>
            <a:r>
              <a:rPr lang="zh-CN" altLang="en-US" sz="1800" b="0" dirty="0">
                <a:latin typeface="微软雅黑" panose="020B0503020204020204" pitchFamily="34" charset="-122"/>
                <a:ea typeface="微软雅黑" panose="020B0503020204020204" pitchFamily="34" charset="-122"/>
              </a:rPr>
              <a:t>准备通过发行长期债券购回部分股票的办法予以调整。经过调查和测算</a:t>
            </a:r>
            <a:r>
              <a:rPr lang="en-US" altLang="zh-CN" sz="1800" b="0" dirty="0">
                <a:latin typeface="微软雅黑" panose="020B0503020204020204" pitchFamily="34" charset="-122"/>
                <a:ea typeface="微软雅黑" panose="020B0503020204020204" pitchFamily="34" charset="-122"/>
              </a:rPr>
              <a:t>,</a:t>
            </a:r>
            <a:r>
              <a:rPr lang="zh-CN" altLang="en-US" sz="1800" b="0" dirty="0">
                <a:latin typeface="微软雅黑" panose="020B0503020204020204" pitchFamily="34" charset="-122"/>
                <a:ea typeface="微软雅黑" panose="020B0503020204020204" pitchFamily="34" charset="-122"/>
              </a:rPr>
              <a:t>目前的债务利率和权益资本的成本情况</a:t>
            </a:r>
            <a:r>
              <a:rPr lang="zh-CN" altLang="en-US" sz="1800" b="0" dirty="0" smtClean="0">
                <a:latin typeface="微软雅黑" panose="020B0503020204020204" pitchFamily="34" charset="-122"/>
                <a:ea typeface="微软雅黑" panose="020B0503020204020204" pitchFamily="34" charset="-122"/>
              </a:rPr>
              <a:t>见表</a:t>
            </a:r>
            <a:r>
              <a:rPr lang="en-US" altLang="zh-CN" sz="1800" b="0" dirty="0" smtClean="0">
                <a:latin typeface="微软雅黑" panose="020B0503020204020204" pitchFamily="34" charset="-122"/>
                <a:ea typeface="微软雅黑" panose="020B0503020204020204" pitchFamily="34" charset="-122"/>
              </a:rPr>
              <a:t>6</a:t>
            </a:r>
            <a:r>
              <a:rPr lang="zh-CN" altLang="en-US" sz="1800" b="0" dirty="0" smtClean="0">
                <a:latin typeface="微软雅黑" panose="020B0503020204020204" pitchFamily="34" charset="-122"/>
                <a:ea typeface="微软雅黑" panose="020B0503020204020204" pitchFamily="34" charset="-122"/>
              </a:rPr>
              <a:t>－</a:t>
            </a:r>
            <a:r>
              <a:rPr lang="en-US" altLang="zh-CN" sz="1800" b="0" dirty="0" smtClean="0">
                <a:latin typeface="微软雅黑" panose="020B0503020204020204" pitchFamily="34" charset="-122"/>
                <a:ea typeface="微软雅黑" panose="020B0503020204020204" pitchFamily="34" charset="-122"/>
              </a:rPr>
              <a:t>7</a:t>
            </a:r>
            <a:r>
              <a:rPr lang="zh-CN" altLang="en-US" sz="1800" b="0" dirty="0" smtClean="0">
                <a:latin typeface="微软雅黑" panose="020B0503020204020204" pitchFamily="34" charset="-122"/>
                <a:ea typeface="微软雅黑" panose="020B0503020204020204" pitchFamily="34" charset="-122"/>
              </a:rPr>
              <a:t>。</a:t>
            </a:r>
            <a:endParaRPr lang="zh-CN" altLang="zh-CN" sz="1800" b="0" dirty="0">
              <a:latin typeface="微软雅黑" panose="020B0503020204020204" pitchFamily="34" charset="-122"/>
              <a:ea typeface="微软雅黑" panose="020B0503020204020204" pitchFamily="34" charset="-122"/>
            </a:endParaRPr>
          </a:p>
        </p:txBody>
      </p:sp>
      <mc:AlternateContent xmlns:mc="http://schemas.openxmlformats.org/markup-compatibility/2006" xmlns:a14="http://schemas.microsoft.com/office/drawing/2010/main">
        <mc:Choice Requires="a14">
          <p:graphicFrame>
            <p:nvGraphicFramePr>
              <p:cNvPr id="6" name="表格 5"/>
              <p:cNvGraphicFramePr>
                <a:graphicFrameLocks noGrp="1"/>
              </p:cNvGraphicFramePr>
              <p:nvPr>
                <p:extLst>
                  <p:ext uri="{D42A27DB-BD31-4B8C-83A1-F6EECF244321}">
                    <p14:modId xmlns:p14="http://schemas.microsoft.com/office/powerpoint/2010/main" val="1490847270"/>
                  </p:ext>
                </p:extLst>
              </p:nvPr>
            </p:nvGraphicFramePr>
            <p:xfrm>
              <a:off x="611560" y="2829861"/>
              <a:ext cx="8099999" cy="2231999"/>
            </p:xfrm>
            <a:graphic>
              <a:graphicData uri="http://schemas.openxmlformats.org/drawingml/2006/table">
                <a:tbl>
                  <a:tblPr firstRow="1" firstCol="1" bandRow="1">
                    <a:tableStyleId>{5C22544A-7EE6-4342-B048-85BDC9FD1C3A}</a:tableStyleId>
                  </a:tblPr>
                  <a:tblGrid>
                    <a:gridCol w="1466395">
                      <a:extLst>
                        <a:ext uri="{9D8B030D-6E8A-4147-A177-3AD203B41FA5}">
                          <a16:colId xmlns:a16="http://schemas.microsoft.com/office/drawing/2014/main" val="20000"/>
                        </a:ext>
                      </a:extLst>
                    </a:gridCol>
                    <a:gridCol w="1325424">
                      <a:extLst>
                        <a:ext uri="{9D8B030D-6E8A-4147-A177-3AD203B41FA5}">
                          <a16:colId xmlns:a16="http://schemas.microsoft.com/office/drawing/2014/main" val="20001"/>
                        </a:ext>
                      </a:extLst>
                    </a:gridCol>
                    <a:gridCol w="1327045">
                      <a:extLst>
                        <a:ext uri="{9D8B030D-6E8A-4147-A177-3AD203B41FA5}">
                          <a16:colId xmlns:a16="http://schemas.microsoft.com/office/drawing/2014/main" val="20002"/>
                        </a:ext>
                      </a:extLst>
                    </a:gridCol>
                    <a:gridCol w="1327045">
                      <a:extLst>
                        <a:ext uri="{9D8B030D-6E8A-4147-A177-3AD203B41FA5}">
                          <a16:colId xmlns:a16="http://schemas.microsoft.com/office/drawing/2014/main" val="20003"/>
                        </a:ext>
                      </a:extLst>
                    </a:gridCol>
                    <a:gridCol w="1327045">
                      <a:extLst>
                        <a:ext uri="{9D8B030D-6E8A-4147-A177-3AD203B41FA5}">
                          <a16:colId xmlns:a16="http://schemas.microsoft.com/office/drawing/2014/main" val="20004"/>
                        </a:ext>
                      </a:extLst>
                    </a:gridCol>
                    <a:gridCol w="1327045">
                      <a:extLst>
                        <a:ext uri="{9D8B030D-6E8A-4147-A177-3AD203B41FA5}">
                          <a16:colId xmlns:a16="http://schemas.microsoft.com/office/drawing/2014/main" val="20005"/>
                        </a:ext>
                      </a:extLst>
                    </a:gridCol>
                  </a:tblGrid>
                  <a:tr h="348851">
                    <a:tc>
                      <a:txBody>
                        <a:bodyPr/>
                        <a:lstStyle/>
                        <a:p>
                          <a:pPr algn="ctr">
                            <a:lnSpc>
                              <a:spcPct val="150000"/>
                            </a:lnSpc>
                            <a:spcAft>
                              <a:spcPts val="0"/>
                            </a:spcAft>
                          </a:pPr>
                          <a:r>
                            <a:rPr lang="en-US" sz="1200" b="1" kern="100" dirty="0">
                              <a:effectLst/>
                              <a:latin typeface="微软雅黑" panose="020B0503020204020204" pitchFamily="34" charset="-122"/>
                              <a:ea typeface="微软雅黑" panose="020B0503020204020204" pitchFamily="34" charset="-122"/>
                            </a:rPr>
                            <a:t>B</a:t>
                          </a:r>
                          <a:r>
                            <a:rPr lang="zh-CN" sz="1200" b="1" kern="100" dirty="0">
                              <a:effectLst/>
                              <a:latin typeface="微软雅黑" panose="020B0503020204020204" pitchFamily="34" charset="-122"/>
                              <a:ea typeface="微软雅黑" panose="020B0503020204020204" pitchFamily="34" charset="-122"/>
                            </a:rPr>
                            <a:t>（百万元）</a:t>
                          </a:r>
                          <a:endParaRPr lang="zh-CN" sz="1200" b="1" kern="100" dirty="0">
                            <a:effectLst/>
                            <a:latin typeface="微软雅黑" panose="020B0503020204020204" pitchFamily="34" charset="-122"/>
                            <a:ea typeface="微软雅黑" panose="020B0503020204020204" pitchFamily="34" charset="-122"/>
                            <a:cs typeface="Times New Roman"/>
                          </a:endParaRPr>
                        </a:p>
                      </a:txBody>
                      <a:tcPr marL="68580" marR="68580" marT="0" marB="0" anchor="ctr"/>
                    </a:tc>
                    <a:tc>
                      <a:txBody>
                        <a:bodyPr/>
                        <a:lstStyle/>
                        <a:p>
                          <a:pPr algn="ctr">
                            <a:lnSpc>
                              <a:spcPct val="150000"/>
                            </a:lnSpc>
                            <a:spcAft>
                              <a:spcPts val="0"/>
                            </a:spcAft>
                          </a:pPr>
                          <a14:m>
                            <m:oMath xmlns:m="http://schemas.openxmlformats.org/officeDocument/2006/math">
                              <m:sSub>
                                <m:sSubPr>
                                  <m:ctrlPr>
                                    <a:rPr lang="zh-CN" sz="1200" b="1" i="1" kern="100">
                                      <a:effectLst/>
                                      <a:latin typeface="Cambria Math" panose="02040503050406030204" pitchFamily="18" charset="0"/>
                                    </a:rPr>
                                  </m:ctrlPr>
                                </m:sSubPr>
                                <m:e>
                                  <m:r>
                                    <a:rPr lang="en-US" sz="1200" b="1" i="1" kern="100">
                                      <a:effectLst/>
                                      <a:latin typeface="Cambria Math"/>
                                    </a:rPr>
                                    <m:t>𝑲</m:t>
                                  </m:r>
                                </m:e>
                                <m:sub>
                                  <m:r>
                                    <a:rPr lang="en-US" sz="1200" b="1" i="1" kern="100">
                                      <a:effectLst/>
                                      <a:latin typeface="Cambria Math"/>
                                    </a:rPr>
                                    <m:t>𝒃</m:t>
                                  </m:r>
                                </m:sub>
                              </m:sSub>
                            </m:oMath>
                          </a14:m>
                          <a:r>
                            <a:rPr lang="en-US" sz="1200" b="1" kern="100">
                              <a:effectLst/>
                              <a:latin typeface="微软雅黑" panose="020B0503020204020204" pitchFamily="34" charset="-122"/>
                              <a:ea typeface="微软雅黑" panose="020B0503020204020204" pitchFamily="34" charset="-122"/>
                            </a:rPr>
                            <a:t>(%)</a:t>
                          </a:r>
                          <a:endParaRPr lang="zh-CN" sz="1200" b="1" kern="100">
                            <a:effectLst/>
                            <a:latin typeface="微软雅黑" panose="020B0503020204020204" pitchFamily="34" charset="-122"/>
                            <a:ea typeface="微软雅黑" panose="020B0503020204020204" pitchFamily="34" charset="-122"/>
                            <a:cs typeface="Times New Roman"/>
                          </a:endParaRPr>
                        </a:p>
                      </a:txBody>
                      <a:tcPr marL="68580" marR="68580" marT="0" marB="0" anchor="ctr"/>
                    </a:tc>
                    <a:tc>
                      <a:txBody>
                        <a:bodyPr/>
                        <a:lstStyle/>
                        <a:p>
                          <a:pPr algn="ctr">
                            <a:lnSpc>
                              <a:spcPct val="150000"/>
                            </a:lnSpc>
                            <a:spcAft>
                              <a:spcPts val="0"/>
                            </a:spcAft>
                          </a:pPr>
                          <a:r>
                            <a:rPr lang="zh-CN" sz="1200" b="1" kern="100">
                              <a:effectLst/>
                              <a:latin typeface="微软雅黑" panose="020B0503020204020204" pitchFamily="34" charset="-122"/>
                              <a:ea typeface="微软雅黑" panose="020B0503020204020204" pitchFamily="34" charset="-122"/>
                            </a:rPr>
                            <a:t>β</a:t>
                          </a:r>
                          <a:endParaRPr lang="zh-CN" sz="1200" b="1" kern="100">
                            <a:effectLst/>
                            <a:latin typeface="微软雅黑" panose="020B0503020204020204" pitchFamily="34" charset="-122"/>
                            <a:ea typeface="微软雅黑" panose="020B0503020204020204" pitchFamily="34" charset="-122"/>
                            <a:cs typeface="Times New Roman"/>
                          </a:endParaRPr>
                        </a:p>
                      </a:txBody>
                      <a:tcPr marL="68580" marR="68580" marT="0" marB="0" anchor="ctr"/>
                    </a:tc>
                    <a:tc>
                      <a:txBody>
                        <a:bodyPr/>
                        <a:lstStyle/>
                        <a:p>
                          <a:pPr algn="ctr">
                            <a:lnSpc>
                              <a:spcPct val="150000"/>
                            </a:lnSpc>
                            <a:spcAft>
                              <a:spcPts val="0"/>
                            </a:spcAft>
                          </a:pPr>
                          <a14:m>
                            <m:oMath xmlns:m="http://schemas.openxmlformats.org/officeDocument/2006/math">
                              <m:sSub>
                                <m:sSubPr>
                                  <m:ctrlPr>
                                    <a:rPr lang="zh-CN" sz="1200" b="1" i="1" kern="100">
                                      <a:effectLst/>
                                      <a:latin typeface="Cambria Math" panose="02040503050406030204" pitchFamily="18" charset="0"/>
                                    </a:rPr>
                                  </m:ctrlPr>
                                </m:sSubPr>
                                <m:e>
                                  <m:r>
                                    <a:rPr lang="en-US" sz="1200" b="1" i="1" kern="100">
                                      <a:effectLst/>
                                      <a:latin typeface="Cambria Math"/>
                                    </a:rPr>
                                    <m:t>𝑹</m:t>
                                  </m:r>
                                </m:e>
                                <m:sub>
                                  <m:r>
                                    <a:rPr lang="en-US" sz="1200" b="1" i="1" kern="100">
                                      <a:effectLst/>
                                      <a:latin typeface="Cambria Math"/>
                                    </a:rPr>
                                    <m:t>𝒇</m:t>
                                  </m:r>
                                </m:sub>
                              </m:sSub>
                            </m:oMath>
                          </a14:m>
                          <a:r>
                            <a:rPr lang="zh-CN" sz="1200" b="1" kern="100">
                              <a:effectLst/>
                              <a:latin typeface="微软雅黑" panose="020B0503020204020204" pitchFamily="34" charset="-122"/>
                              <a:ea typeface="微软雅黑" panose="020B0503020204020204" pitchFamily="34" charset="-122"/>
                            </a:rPr>
                            <a:t>（</a:t>
                          </a:r>
                          <a:r>
                            <a:rPr lang="en-US" sz="1200" b="1" kern="100">
                              <a:effectLst/>
                              <a:latin typeface="微软雅黑" panose="020B0503020204020204" pitchFamily="34" charset="-122"/>
                              <a:ea typeface="微软雅黑" panose="020B0503020204020204" pitchFamily="34" charset="-122"/>
                            </a:rPr>
                            <a:t>%</a:t>
                          </a:r>
                          <a:r>
                            <a:rPr lang="zh-CN" sz="1200" b="1" kern="100">
                              <a:effectLst/>
                              <a:latin typeface="微软雅黑" panose="020B0503020204020204" pitchFamily="34" charset="-122"/>
                              <a:ea typeface="微软雅黑" panose="020B0503020204020204" pitchFamily="34" charset="-122"/>
                            </a:rPr>
                            <a:t>）</a:t>
                          </a:r>
                          <a:endParaRPr lang="zh-CN" sz="1200" b="1" kern="100">
                            <a:effectLst/>
                            <a:latin typeface="微软雅黑" panose="020B0503020204020204" pitchFamily="34" charset="-122"/>
                            <a:ea typeface="微软雅黑" panose="020B0503020204020204" pitchFamily="34" charset="-122"/>
                            <a:cs typeface="Times New Roman"/>
                          </a:endParaRPr>
                        </a:p>
                      </a:txBody>
                      <a:tcPr marL="68580" marR="68580" marT="0" marB="0" anchor="ctr"/>
                    </a:tc>
                    <a:tc>
                      <a:txBody>
                        <a:bodyPr/>
                        <a:lstStyle/>
                        <a:p>
                          <a:pPr algn="ctr">
                            <a:lnSpc>
                              <a:spcPct val="150000"/>
                            </a:lnSpc>
                            <a:spcAft>
                              <a:spcPts val="0"/>
                            </a:spcAft>
                          </a:pPr>
                          <a14:m>
                            <m:oMath xmlns:m="http://schemas.openxmlformats.org/officeDocument/2006/math">
                              <m:sSub>
                                <m:sSubPr>
                                  <m:ctrlPr>
                                    <a:rPr lang="zh-CN" sz="1200" b="1" i="1" kern="100">
                                      <a:effectLst/>
                                      <a:latin typeface="Cambria Math" panose="02040503050406030204" pitchFamily="18" charset="0"/>
                                    </a:rPr>
                                  </m:ctrlPr>
                                </m:sSubPr>
                                <m:e>
                                  <m:r>
                                    <a:rPr lang="en-US" sz="1200" b="1" i="1" kern="100">
                                      <a:effectLst/>
                                      <a:latin typeface="Cambria Math"/>
                                    </a:rPr>
                                    <m:t>𝑹</m:t>
                                  </m:r>
                                </m:e>
                                <m:sub>
                                  <m:r>
                                    <a:rPr lang="en-US" sz="1200" b="1" i="1" kern="100">
                                      <a:effectLst/>
                                      <a:latin typeface="Cambria Math"/>
                                    </a:rPr>
                                    <m:t>𝒎</m:t>
                                  </m:r>
                                </m:sub>
                              </m:sSub>
                            </m:oMath>
                          </a14:m>
                          <a:r>
                            <a:rPr lang="zh-CN" sz="1200" b="1" kern="100">
                              <a:effectLst/>
                              <a:latin typeface="微软雅黑" panose="020B0503020204020204" pitchFamily="34" charset="-122"/>
                              <a:ea typeface="微软雅黑" panose="020B0503020204020204" pitchFamily="34" charset="-122"/>
                            </a:rPr>
                            <a:t>（</a:t>
                          </a:r>
                          <a:r>
                            <a:rPr lang="en-US" sz="1200" b="1" kern="100">
                              <a:effectLst/>
                              <a:latin typeface="微软雅黑" panose="020B0503020204020204" pitchFamily="34" charset="-122"/>
                              <a:ea typeface="微软雅黑" panose="020B0503020204020204" pitchFamily="34" charset="-122"/>
                            </a:rPr>
                            <a:t>%</a:t>
                          </a:r>
                          <a:r>
                            <a:rPr lang="zh-CN" sz="1200" b="1" kern="100">
                              <a:effectLst/>
                              <a:latin typeface="微软雅黑" panose="020B0503020204020204" pitchFamily="34" charset="-122"/>
                              <a:ea typeface="微软雅黑" panose="020B0503020204020204" pitchFamily="34" charset="-122"/>
                            </a:rPr>
                            <a:t>）</a:t>
                          </a:r>
                          <a:endParaRPr lang="zh-CN" sz="1200" b="1" kern="100">
                            <a:effectLst/>
                            <a:latin typeface="微软雅黑" panose="020B0503020204020204" pitchFamily="34" charset="-122"/>
                            <a:ea typeface="微软雅黑" panose="020B0503020204020204" pitchFamily="34" charset="-122"/>
                            <a:cs typeface="Times New Roman"/>
                          </a:endParaRPr>
                        </a:p>
                      </a:txBody>
                      <a:tcPr marL="68580" marR="68580" marT="0" marB="0" anchor="ctr"/>
                    </a:tc>
                    <a:tc>
                      <a:txBody>
                        <a:bodyPr/>
                        <a:lstStyle/>
                        <a:p>
                          <a:pPr algn="ctr">
                            <a:lnSpc>
                              <a:spcPct val="150000"/>
                            </a:lnSpc>
                            <a:spcAft>
                              <a:spcPts val="0"/>
                            </a:spcAft>
                          </a:pPr>
                          <a14:m>
                            <m:oMath xmlns:m="http://schemas.openxmlformats.org/officeDocument/2006/math">
                              <m:sSub>
                                <m:sSubPr>
                                  <m:ctrlPr>
                                    <a:rPr lang="zh-CN" sz="1200" b="1" i="1" kern="100">
                                      <a:effectLst/>
                                      <a:latin typeface="Cambria Math" panose="02040503050406030204" pitchFamily="18" charset="0"/>
                                    </a:rPr>
                                  </m:ctrlPr>
                                </m:sSubPr>
                                <m:e>
                                  <m:r>
                                    <a:rPr lang="en-US" sz="1200" b="1" i="1" kern="100">
                                      <a:effectLst/>
                                      <a:latin typeface="Cambria Math"/>
                                    </a:rPr>
                                    <m:t>𝑲</m:t>
                                  </m:r>
                                </m:e>
                                <m:sub>
                                  <m:r>
                                    <a:rPr lang="en-US" sz="1200" b="1" i="1" kern="100">
                                      <a:effectLst/>
                                      <a:latin typeface="Cambria Math"/>
                                    </a:rPr>
                                    <m:t>𝑺</m:t>
                                  </m:r>
                                </m:sub>
                              </m:sSub>
                            </m:oMath>
                          </a14:m>
                          <a:r>
                            <a:rPr lang="zh-CN" sz="1200" b="1" kern="100">
                              <a:effectLst/>
                              <a:latin typeface="微软雅黑" panose="020B0503020204020204" pitchFamily="34" charset="-122"/>
                              <a:ea typeface="微软雅黑" panose="020B0503020204020204" pitchFamily="34" charset="-122"/>
                            </a:rPr>
                            <a:t>（</a:t>
                          </a:r>
                          <a:r>
                            <a:rPr lang="en-US" sz="1200" b="1" kern="100">
                              <a:effectLst/>
                              <a:latin typeface="微软雅黑" panose="020B0503020204020204" pitchFamily="34" charset="-122"/>
                              <a:ea typeface="微软雅黑" panose="020B0503020204020204" pitchFamily="34" charset="-122"/>
                            </a:rPr>
                            <a:t>%</a:t>
                          </a:r>
                          <a:r>
                            <a:rPr lang="zh-CN" sz="1200" b="1" kern="100">
                              <a:effectLst/>
                              <a:latin typeface="微软雅黑" panose="020B0503020204020204" pitchFamily="34" charset="-122"/>
                              <a:ea typeface="微软雅黑" panose="020B0503020204020204" pitchFamily="34" charset="-122"/>
                            </a:rPr>
                            <a:t>）</a:t>
                          </a:r>
                          <a:endParaRPr lang="zh-CN" sz="1200" b="1" kern="100">
                            <a:effectLst/>
                            <a:latin typeface="微软雅黑" panose="020B0503020204020204" pitchFamily="34" charset="-122"/>
                            <a:ea typeface="微软雅黑" panose="020B0503020204020204" pitchFamily="34" charset="-122"/>
                            <a:cs typeface="Times New Roman"/>
                          </a:endParaRPr>
                        </a:p>
                      </a:txBody>
                      <a:tcPr marL="68580" marR="68580" marT="0" marB="0" anchor="ctr"/>
                    </a:tc>
                    <a:extLst>
                      <a:ext uri="{0D108BD9-81ED-4DB2-BD59-A6C34878D82A}">
                        <a16:rowId xmlns:a16="http://schemas.microsoft.com/office/drawing/2014/main" val="10000"/>
                      </a:ext>
                    </a:extLst>
                  </a:tr>
                  <a:tr h="313858">
                    <a:tc>
                      <a:txBody>
                        <a:bodyPr/>
                        <a:lstStyle/>
                        <a:p>
                          <a:pPr algn="ctr">
                            <a:lnSpc>
                              <a:spcPct val="150000"/>
                            </a:lnSpc>
                            <a:spcAft>
                              <a:spcPts val="0"/>
                            </a:spcAft>
                          </a:pPr>
                          <a:r>
                            <a:rPr lang="en-US" sz="1200" b="1" kern="100">
                              <a:effectLst/>
                              <a:latin typeface="微软雅黑" panose="020B0503020204020204" pitchFamily="34" charset="-122"/>
                              <a:ea typeface="微软雅黑" panose="020B0503020204020204" pitchFamily="34" charset="-122"/>
                            </a:rPr>
                            <a:t>0</a:t>
                          </a:r>
                          <a:endParaRPr lang="zh-CN" sz="1200" b="1" kern="100">
                            <a:effectLst/>
                            <a:latin typeface="微软雅黑" panose="020B0503020204020204" pitchFamily="34" charset="-122"/>
                            <a:ea typeface="微软雅黑" panose="020B0503020204020204" pitchFamily="34" charset="-122"/>
                            <a:cs typeface="Times New Roman"/>
                          </a:endParaRPr>
                        </a:p>
                      </a:txBody>
                      <a:tcPr marL="68580" marR="68580" marT="0" marB="0" anchor="ctr"/>
                    </a:tc>
                    <a:tc>
                      <a:txBody>
                        <a:bodyPr/>
                        <a:lstStyle/>
                        <a:p>
                          <a:pPr algn="ctr">
                            <a:lnSpc>
                              <a:spcPct val="150000"/>
                            </a:lnSpc>
                            <a:spcAft>
                              <a:spcPts val="0"/>
                            </a:spcAft>
                          </a:pPr>
                          <a:r>
                            <a:rPr lang="en-US" sz="1200" b="1" kern="100" dirty="0">
                              <a:effectLst/>
                              <a:latin typeface="微软雅黑" panose="020B0503020204020204" pitchFamily="34" charset="-122"/>
                              <a:ea typeface="微软雅黑" panose="020B0503020204020204" pitchFamily="34" charset="-122"/>
                            </a:rPr>
                            <a:t>-</a:t>
                          </a:r>
                          <a:endParaRPr lang="zh-CN" sz="1200" b="1" kern="100" dirty="0">
                            <a:effectLst/>
                            <a:latin typeface="微软雅黑" panose="020B0503020204020204" pitchFamily="34" charset="-122"/>
                            <a:ea typeface="微软雅黑" panose="020B0503020204020204" pitchFamily="34" charset="-122"/>
                            <a:cs typeface="Times New Roman"/>
                          </a:endParaRPr>
                        </a:p>
                      </a:txBody>
                      <a:tcPr marL="68580" marR="68580" marT="0" marB="0" anchor="ctr"/>
                    </a:tc>
                    <a:tc>
                      <a:txBody>
                        <a:bodyPr/>
                        <a:lstStyle/>
                        <a:p>
                          <a:pPr algn="ctr">
                            <a:lnSpc>
                              <a:spcPct val="150000"/>
                            </a:lnSpc>
                            <a:spcAft>
                              <a:spcPts val="0"/>
                            </a:spcAft>
                          </a:pPr>
                          <a:r>
                            <a:rPr lang="en-US" sz="1200" b="1" kern="100">
                              <a:effectLst/>
                              <a:latin typeface="微软雅黑" panose="020B0503020204020204" pitchFamily="34" charset="-122"/>
                              <a:ea typeface="微软雅黑" panose="020B0503020204020204" pitchFamily="34" charset="-122"/>
                            </a:rPr>
                            <a:t>1.20</a:t>
                          </a:r>
                          <a:endParaRPr lang="zh-CN" sz="1200" b="1" kern="100">
                            <a:effectLst/>
                            <a:latin typeface="微软雅黑" panose="020B0503020204020204" pitchFamily="34" charset="-122"/>
                            <a:ea typeface="微软雅黑" panose="020B0503020204020204" pitchFamily="34" charset="-122"/>
                            <a:cs typeface="Times New Roman"/>
                          </a:endParaRPr>
                        </a:p>
                      </a:txBody>
                      <a:tcPr marL="68580" marR="68580" marT="0" marB="0" anchor="ctr"/>
                    </a:tc>
                    <a:tc>
                      <a:txBody>
                        <a:bodyPr/>
                        <a:lstStyle/>
                        <a:p>
                          <a:pPr algn="ctr">
                            <a:lnSpc>
                              <a:spcPct val="150000"/>
                            </a:lnSpc>
                            <a:spcAft>
                              <a:spcPts val="0"/>
                            </a:spcAft>
                          </a:pPr>
                          <a:r>
                            <a:rPr lang="en-US" sz="1200" b="1" kern="100">
                              <a:effectLst/>
                              <a:latin typeface="微软雅黑" panose="020B0503020204020204" pitchFamily="34" charset="-122"/>
                              <a:ea typeface="微软雅黑" panose="020B0503020204020204" pitchFamily="34" charset="-122"/>
                            </a:rPr>
                            <a:t>10</a:t>
                          </a:r>
                          <a:endParaRPr lang="zh-CN" sz="1200" b="1" kern="100">
                            <a:effectLst/>
                            <a:latin typeface="微软雅黑" panose="020B0503020204020204" pitchFamily="34" charset="-122"/>
                            <a:ea typeface="微软雅黑" panose="020B0503020204020204" pitchFamily="34" charset="-122"/>
                            <a:cs typeface="Times New Roman"/>
                          </a:endParaRPr>
                        </a:p>
                      </a:txBody>
                      <a:tcPr marL="68580" marR="68580" marT="0" marB="0" anchor="ctr"/>
                    </a:tc>
                    <a:tc>
                      <a:txBody>
                        <a:bodyPr/>
                        <a:lstStyle/>
                        <a:p>
                          <a:pPr algn="ctr">
                            <a:lnSpc>
                              <a:spcPct val="150000"/>
                            </a:lnSpc>
                            <a:spcAft>
                              <a:spcPts val="0"/>
                            </a:spcAft>
                          </a:pPr>
                          <a:r>
                            <a:rPr lang="en-US" sz="1200" b="1" kern="100">
                              <a:effectLst/>
                              <a:latin typeface="微软雅黑" panose="020B0503020204020204" pitchFamily="34" charset="-122"/>
                              <a:ea typeface="微软雅黑" panose="020B0503020204020204" pitchFamily="34" charset="-122"/>
                            </a:rPr>
                            <a:t>14</a:t>
                          </a:r>
                          <a:endParaRPr lang="zh-CN" sz="1200" b="1" kern="100">
                            <a:effectLst/>
                            <a:latin typeface="微软雅黑" panose="020B0503020204020204" pitchFamily="34" charset="-122"/>
                            <a:ea typeface="微软雅黑" panose="020B0503020204020204" pitchFamily="34" charset="-122"/>
                            <a:cs typeface="Times New Roman"/>
                          </a:endParaRPr>
                        </a:p>
                      </a:txBody>
                      <a:tcPr marL="68580" marR="68580" marT="0" marB="0" anchor="ctr"/>
                    </a:tc>
                    <a:tc>
                      <a:txBody>
                        <a:bodyPr/>
                        <a:lstStyle/>
                        <a:p>
                          <a:pPr algn="ctr">
                            <a:lnSpc>
                              <a:spcPct val="150000"/>
                            </a:lnSpc>
                            <a:spcAft>
                              <a:spcPts val="0"/>
                            </a:spcAft>
                          </a:pPr>
                          <a:r>
                            <a:rPr lang="en-US" sz="1200" b="1" kern="100">
                              <a:effectLst/>
                              <a:latin typeface="微软雅黑" panose="020B0503020204020204" pitchFamily="34" charset="-122"/>
                              <a:ea typeface="微软雅黑" panose="020B0503020204020204" pitchFamily="34" charset="-122"/>
                            </a:rPr>
                            <a:t>14.8</a:t>
                          </a:r>
                          <a:endParaRPr lang="zh-CN" sz="1200" b="1" kern="100">
                            <a:effectLst/>
                            <a:latin typeface="微软雅黑" panose="020B0503020204020204" pitchFamily="34" charset="-122"/>
                            <a:ea typeface="微软雅黑" panose="020B0503020204020204" pitchFamily="34" charset="-122"/>
                            <a:cs typeface="Times New Roman"/>
                          </a:endParaRPr>
                        </a:p>
                      </a:txBody>
                      <a:tcPr marL="68580" marR="68580" marT="0" marB="0" anchor="ctr"/>
                    </a:tc>
                    <a:extLst>
                      <a:ext uri="{0D108BD9-81ED-4DB2-BD59-A6C34878D82A}">
                        <a16:rowId xmlns:a16="http://schemas.microsoft.com/office/drawing/2014/main" val="10001"/>
                      </a:ext>
                    </a:extLst>
                  </a:tr>
                  <a:tr h="313858">
                    <a:tc>
                      <a:txBody>
                        <a:bodyPr/>
                        <a:lstStyle/>
                        <a:p>
                          <a:pPr algn="ctr">
                            <a:lnSpc>
                              <a:spcPct val="150000"/>
                            </a:lnSpc>
                            <a:spcAft>
                              <a:spcPts val="0"/>
                            </a:spcAft>
                          </a:pPr>
                          <a:r>
                            <a:rPr lang="en-US" sz="1200" b="1" kern="100">
                              <a:effectLst/>
                              <a:latin typeface="微软雅黑" panose="020B0503020204020204" pitchFamily="34" charset="-122"/>
                              <a:ea typeface="微软雅黑" panose="020B0503020204020204" pitchFamily="34" charset="-122"/>
                            </a:rPr>
                            <a:t>2</a:t>
                          </a:r>
                          <a:endParaRPr lang="zh-CN" sz="1200" b="1" kern="100">
                            <a:effectLst/>
                            <a:latin typeface="微软雅黑" panose="020B0503020204020204" pitchFamily="34" charset="-122"/>
                            <a:ea typeface="微软雅黑" panose="020B0503020204020204" pitchFamily="34" charset="-122"/>
                            <a:cs typeface="Times New Roman"/>
                          </a:endParaRPr>
                        </a:p>
                      </a:txBody>
                      <a:tcPr marL="68580" marR="68580" marT="0" marB="0" anchor="ctr"/>
                    </a:tc>
                    <a:tc>
                      <a:txBody>
                        <a:bodyPr/>
                        <a:lstStyle/>
                        <a:p>
                          <a:pPr algn="ctr">
                            <a:lnSpc>
                              <a:spcPct val="150000"/>
                            </a:lnSpc>
                            <a:spcAft>
                              <a:spcPts val="0"/>
                            </a:spcAft>
                          </a:pPr>
                          <a:r>
                            <a:rPr lang="en-US" sz="1200" b="1" kern="100" dirty="0">
                              <a:effectLst/>
                              <a:latin typeface="微软雅黑" panose="020B0503020204020204" pitchFamily="34" charset="-122"/>
                              <a:ea typeface="微软雅黑" panose="020B0503020204020204" pitchFamily="34" charset="-122"/>
                            </a:rPr>
                            <a:t>10</a:t>
                          </a:r>
                          <a:endParaRPr lang="zh-CN" sz="1200" b="1" kern="100" dirty="0">
                            <a:effectLst/>
                            <a:latin typeface="微软雅黑" panose="020B0503020204020204" pitchFamily="34" charset="-122"/>
                            <a:ea typeface="微软雅黑" panose="020B0503020204020204" pitchFamily="34" charset="-122"/>
                            <a:cs typeface="Times New Roman"/>
                          </a:endParaRPr>
                        </a:p>
                      </a:txBody>
                      <a:tcPr marL="68580" marR="68580" marT="0" marB="0" anchor="ctr"/>
                    </a:tc>
                    <a:tc>
                      <a:txBody>
                        <a:bodyPr/>
                        <a:lstStyle/>
                        <a:p>
                          <a:pPr algn="ctr">
                            <a:lnSpc>
                              <a:spcPct val="150000"/>
                            </a:lnSpc>
                            <a:spcAft>
                              <a:spcPts val="0"/>
                            </a:spcAft>
                          </a:pPr>
                          <a:r>
                            <a:rPr lang="en-US" sz="1200" b="1" kern="100" dirty="0">
                              <a:effectLst/>
                              <a:latin typeface="微软雅黑" panose="020B0503020204020204" pitchFamily="34" charset="-122"/>
                              <a:ea typeface="微软雅黑" panose="020B0503020204020204" pitchFamily="34" charset="-122"/>
                            </a:rPr>
                            <a:t>1.25</a:t>
                          </a:r>
                          <a:endParaRPr lang="zh-CN" sz="1200" b="1" kern="100" dirty="0">
                            <a:effectLst/>
                            <a:latin typeface="微软雅黑" panose="020B0503020204020204" pitchFamily="34" charset="-122"/>
                            <a:ea typeface="微软雅黑" panose="020B0503020204020204" pitchFamily="34" charset="-122"/>
                            <a:cs typeface="Times New Roman"/>
                          </a:endParaRPr>
                        </a:p>
                      </a:txBody>
                      <a:tcPr marL="68580" marR="68580" marT="0" marB="0" anchor="ctr"/>
                    </a:tc>
                    <a:tc>
                      <a:txBody>
                        <a:bodyPr/>
                        <a:lstStyle/>
                        <a:p>
                          <a:pPr algn="ctr">
                            <a:lnSpc>
                              <a:spcPct val="150000"/>
                            </a:lnSpc>
                            <a:spcAft>
                              <a:spcPts val="0"/>
                            </a:spcAft>
                          </a:pPr>
                          <a:r>
                            <a:rPr lang="en-US" sz="1200" b="1" kern="100">
                              <a:effectLst/>
                              <a:latin typeface="微软雅黑" panose="020B0503020204020204" pitchFamily="34" charset="-122"/>
                              <a:ea typeface="微软雅黑" panose="020B0503020204020204" pitchFamily="34" charset="-122"/>
                            </a:rPr>
                            <a:t>10</a:t>
                          </a:r>
                          <a:endParaRPr lang="zh-CN" sz="1200" b="1" kern="100">
                            <a:effectLst/>
                            <a:latin typeface="微软雅黑" panose="020B0503020204020204" pitchFamily="34" charset="-122"/>
                            <a:ea typeface="微软雅黑" panose="020B0503020204020204" pitchFamily="34" charset="-122"/>
                            <a:cs typeface="Times New Roman"/>
                          </a:endParaRPr>
                        </a:p>
                      </a:txBody>
                      <a:tcPr marL="68580" marR="68580" marT="0" marB="0" anchor="ctr"/>
                    </a:tc>
                    <a:tc>
                      <a:txBody>
                        <a:bodyPr/>
                        <a:lstStyle/>
                        <a:p>
                          <a:pPr algn="ctr">
                            <a:lnSpc>
                              <a:spcPct val="150000"/>
                            </a:lnSpc>
                            <a:spcAft>
                              <a:spcPts val="0"/>
                            </a:spcAft>
                          </a:pPr>
                          <a:r>
                            <a:rPr lang="en-US" sz="1200" b="1" kern="100">
                              <a:effectLst/>
                              <a:latin typeface="微软雅黑" panose="020B0503020204020204" pitchFamily="34" charset="-122"/>
                              <a:ea typeface="微软雅黑" panose="020B0503020204020204" pitchFamily="34" charset="-122"/>
                            </a:rPr>
                            <a:t>14</a:t>
                          </a:r>
                          <a:endParaRPr lang="zh-CN" sz="1200" b="1" kern="100">
                            <a:effectLst/>
                            <a:latin typeface="微软雅黑" panose="020B0503020204020204" pitchFamily="34" charset="-122"/>
                            <a:ea typeface="微软雅黑" panose="020B0503020204020204" pitchFamily="34" charset="-122"/>
                            <a:cs typeface="Times New Roman"/>
                          </a:endParaRPr>
                        </a:p>
                      </a:txBody>
                      <a:tcPr marL="68580" marR="68580" marT="0" marB="0" anchor="ctr"/>
                    </a:tc>
                    <a:tc>
                      <a:txBody>
                        <a:bodyPr/>
                        <a:lstStyle/>
                        <a:p>
                          <a:pPr algn="ctr">
                            <a:lnSpc>
                              <a:spcPct val="150000"/>
                            </a:lnSpc>
                            <a:spcAft>
                              <a:spcPts val="0"/>
                            </a:spcAft>
                          </a:pPr>
                          <a:r>
                            <a:rPr lang="en-US" sz="1200" b="1" kern="100">
                              <a:effectLst/>
                              <a:latin typeface="微软雅黑" panose="020B0503020204020204" pitchFamily="34" charset="-122"/>
                              <a:ea typeface="微软雅黑" panose="020B0503020204020204" pitchFamily="34" charset="-122"/>
                            </a:rPr>
                            <a:t>15.0</a:t>
                          </a:r>
                          <a:endParaRPr lang="zh-CN" sz="1200" b="1" kern="100">
                            <a:effectLst/>
                            <a:latin typeface="微软雅黑" panose="020B0503020204020204" pitchFamily="34" charset="-122"/>
                            <a:ea typeface="微软雅黑" panose="020B0503020204020204" pitchFamily="34" charset="-122"/>
                            <a:cs typeface="Times New Roman"/>
                          </a:endParaRPr>
                        </a:p>
                      </a:txBody>
                      <a:tcPr marL="68580" marR="68580" marT="0" marB="0" anchor="ctr"/>
                    </a:tc>
                    <a:extLst>
                      <a:ext uri="{0D108BD9-81ED-4DB2-BD59-A6C34878D82A}">
                        <a16:rowId xmlns:a16="http://schemas.microsoft.com/office/drawing/2014/main" val="10002"/>
                      </a:ext>
                    </a:extLst>
                  </a:tr>
                  <a:tr h="313858">
                    <a:tc>
                      <a:txBody>
                        <a:bodyPr/>
                        <a:lstStyle/>
                        <a:p>
                          <a:pPr algn="ctr">
                            <a:lnSpc>
                              <a:spcPct val="150000"/>
                            </a:lnSpc>
                            <a:spcAft>
                              <a:spcPts val="0"/>
                            </a:spcAft>
                          </a:pPr>
                          <a:r>
                            <a:rPr lang="en-US" sz="1200" b="1" kern="100">
                              <a:effectLst/>
                              <a:latin typeface="微软雅黑" panose="020B0503020204020204" pitchFamily="34" charset="-122"/>
                              <a:ea typeface="微软雅黑" panose="020B0503020204020204" pitchFamily="34" charset="-122"/>
                            </a:rPr>
                            <a:t>4</a:t>
                          </a:r>
                          <a:endParaRPr lang="zh-CN" sz="1200" b="1" kern="100">
                            <a:effectLst/>
                            <a:latin typeface="微软雅黑" panose="020B0503020204020204" pitchFamily="34" charset="-122"/>
                            <a:ea typeface="微软雅黑" panose="020B0503020204020204" pitchFamily="34" charset="-122"/>
                            <a:cs typeface="Times New Roman"/>
                          </a:endParaRPr>
                        </a:p>
                      </a:txBody>
                      <a:tcPr marL="68580" marR="68580" marT="0" marB="0" anchor="ctr"/>
                    </a:tc>
                    <a:tc>
                      <a:txBody>
                        <a:bodyPr/>
                        <a:lstStyle/>
                        <a:p>
                          <a:pPr algn="ctr">
                            <a:lnSpc>
                              <a:spcPct val="150000"/>
                            </a:lnSpc>
                            <a:spcAft>
                              <a:spcPts val="0"/>
                            </a:spcAft>
                          </a:pPr>
                          <a:r>
                            <a:rPr lang="en-US" sz="1200" b="1" kern="100" dirty="0">
                              <a:effectLst/>
                              <a:latin typeface="微软雅黑" panose="020B0503020204020204" pitchFamily="34" charset="-122"/>
                              <a:ea typeface="微软雅黑" panose="020B0503020204020204" pitchFamily="34" charset="-122"/>
                            </a:rPr>
                            <a:t>10</a:t>
                          </a:r>
                          <a:endParaRPr lang="zh-CN" sz="1200" b="1" kern="100" dirty="0">
                            <a:effectLst/>
                            <a:latin typeface="微软雅黑" panose="020B0503020204020204" pitchFamily="34" charset="-122"/>
                            <a:ea typeface="微软雅黑" panose="020B0503020204020204" pitchFamily="34" charset="-122"/>
                            <a:cs typeface="Times New Roman"/>
                          </a:endParaRPr>
                        </a:p>
                      </a:txBody>
                      <a:tcPr marL="68580" marR="68580" marT="0" marB="0" anchor="ctr"/>
                    </a:tc>
                    <a:tc>
                      <a:txBody>
                        <a:bodyPr/>
                        <a:lstStyle/>
                        <a:p>
                          <a:pPr algn="ctr">
                            <a:lnSpc>
                              <a:spcPct val="150000"/>
                            </a:lnSpc>
                            <a:spcAft>
                              <a:spcPts val="0"/>
                            </a:spcAft>
                          </a:pPr>
                          <a:r>
                            <a:rPr lang="en-US" sz="1200" b="1" kern="100">
                              <a:effectLst/>
                              <a:latin typeface="微软雅黑" panose="020B0503020204020204" pitchFamily="34" charset="-122"/>
                              <a:ea typeface="微软雅黑" panose="020B0503020204020204" pitchFamily="34" charset="-122"/>
                            </a:rPr>
                            <a:t>1.30</a:t>
                          </a:r>
                          <a:endParaRPr lang="zh-CN" sz="1200" b="1" kern="100">
                            <a:effectLst/>
                            <a:latin typeface="微软雅黑" panose="020B0503020204020204" pitchFamily="34" charset="-122"/>
                            <a:ea typeface="微软雅黑" panose="020B0503020204020204" pitchFamily="34" charset="-122"/>
                            <a:cs typeface="Times New Roman"/>
                          </a:endParaRPr>
                        </a:p>
                      </a:txBody>
                      <a:tcPr marL="68580" marR="68580" marT="0" marB="0" anchor="ctr"/>
                    </a:tc>
                    <a:tc>
                      <a:txBody>
                        <a:bodyPr/>
                        <a:lstStyle/>
                        <a:p>
                          <a:pPr algn="ctr">
                            <a:lnSpc>
                              <a:spcPct val="150000"/>
                            </a:lnSpc>
                            <a:spcAft>
                              <a:spcPts val="0"/>
                            </a:spcAft>
                          </a:pPr>
                          <a:r>
                            <a:rPr lang="en-US" sz="1200" b="1" kern="100" dirty="0">
                              <a:effectLst/>
                              <a:latin typeface="微软雅黑" panose="020B0503020204020204" pitchFamily="34" charset="-122"/>
                              <a:ea typeface="微软雅黑" panose="020B0503020204020204" pitchFamily="34" charset="-122"/>
                            </a:rPr>
                            <a:t>10</a:t>
                          </a:r>
                          <a:endParaRPr lang="zh-CN" sz="1200" b="1" kern="100" dirty="0">
                            <a:effectLst/>
                            <a:latin typeface="微软雅黑" panose="020B0503020204020204" pitchFamily="34" charset="-122"/>
                            <a:ea typeface="微软雅黑" panose="020B0503020204020204" pitchFamily="34" charset="-122"/>
                            <a:cs typeface="Times New Roman"/>
                          </a:endParaRPr>
                        </a:p>
                      </a:txBody>
                      <a:tcPr marL="68580" marR="68580" marT="0" marB="0" anchor="ctr"/>
                    </a:tc>
                    <a:tc>
                      <a:txBody>
                        <a:bodyPr/>
                        <a:lstStyle/>
                        <a:p>
                          <a:pPr algn="ctr">
                            <a:lnSpc>
                              <a:spcPct val="150000"/>
                            </a:lnSpc>
                            <a:spcAft>
                              <a:spcPts val="0"/>
                            </a:spcAft>
                          </a:pPr>
                          <a:r>
                            <a:rPr lang="en-US" sz="1200" b="1" kern="100">
                              <a:effectLst/>
                              <a:latin typeface="微软雅黑" panose="020B0503020204020204" pitchFamily="34" charset="-122"/>
                              <a:ea typeface="微软雅黑" panose="020B0503020204020204" pitchFamily="34" charset="-122"/>
                            </a:rPr>
                            <a:t>14</a:t>
                          </a:r>
                          <a:endParaRPr lang="zh-CN" sz="1200" b="1" kern="100">
                            <a:effectLst/>
                            <a:latin typeface="微软雅黑" panose="020B0503020204020204" pitchFamily="34" charset="-122"/>
                            <a:ea typeface="微软雅黑" panose="020B0503020204020204" pitchFamily="34" charset="-122"/>
                            <a:cs typeface="Times New Roman"/>
                          </a:endParaRPr>
                        </a:p>
                      </a:txBody>
                      <a:tcPr marL="68580" marR="68580" marT="0" marB="0" anchor="ctr"/>
                    </a:tc>
                    <a:tc>
                      <a:txBody>
                        <a:bodyPr/>
                        <a:lstStyle/>
                        <a:p>
                          <a:pPr algn="ctr">
                            <a:lnSpc>
                              <a:spcPct val="150000"/>
                            </a:lnSpc>
                            <a:spcAft>
                              <a:spcPts val="0"/>
                            </a:spcAft>
                          </a:pPr>
                          <a:r>
                            <a:rPr lang="en-US" sz="1200" b="1" kern="100">
                              <a:effectLst/>
                              <a:latin typeface="微软雅黑" panose="020B0503020204020204" pitchFamily="34" charset="-122"/>
                              <a:ea typeface="微软雅黑" panose="020B0503020204020204" pitchFamily="34" charset="-122"/>
                            </a:rPr>
                            <a:t>15.2</a:t>
                          </a:r>
                          <a:endParaRPr lang="zh-CN" sz="1200" b="1" kern="100">
                            <a:effectLst/>
                            <a:latin typeface="微软雅黑" panose="020B0503020204020204" pitchFamily="34" charset="-122"/>
                            <a:ea typeface="微软雅黑" panose="020B0503020204020204" pitchFamily="34" charset="-122"/>
                            <a:cs typeface="Times New Roman"/>
                          </a:endParaRPr>
                        </a:p>
                      </a:txBody>
                      <a:tcPr marL="68580" marR="68580" marT="0" marB="0" anchor="ctr"/>
                    </a:tc>
                    <a:extLst>
                      <a:ext uri="{0D108BD9-81ED-4DB2-BD59-A6C34878D82A}">
                        <a16:rowId xmlns:a16="http://schemas.microsoft.com/office/drawing/2014/main" val="10003"/>
                      </a:ext>
                    </a:extLst>
                  </a:tr>
                  <a:tr h="313858">
                    <a:tc>
                      <a:txBody>
                        <a:bodyPr/>
                        <a:lstStyle/>
                        <a:p>
                          <a:pPr algn="ctr">
                            <a:lnSpc>
                              <a:spcPct val="150000"/>
                            </a:lnSpc>
                            <a:spcAft>
                              <a:spcPts val="0"/>
                            </a:spcAft>
                          </a:pPr>
                          <a:r>
                            <a:rPr lang="en-US" sz="1200" b="1" kern="100">
                              <a:effectLst/>
                              <a:latin typeface="微软雅黑" panose="020B0503020204020204" pitchFamily="34" charset="-122"/>
                              <a:ea typeface="微软雅黑" panose="020B0503020204020204" pitchFamily="34" charset="-122"/>
                            </a:rPr>
                            <a:t>6</a:t>
                          </a:r>
                          <a:endParaRPr lang="zh-CN" sz="1200" b="1" kern="100">
                            <a:effectLst/>
                            <a:latin typeface="微软雅黑" panose="020B0503020204020204" pitchFamily="34" charset="-122"/>
                            <a:ea typeface="微软雅黑" panose="020B0503020204020204" pitchFamily="34" charset="-122"/>
                            <a:cs typeface="Times New Roman"/>
                          </a:endParaRPr>
                        </a:p>
                      </a:txBody>
                      <a:tcPr marL="68580" marR="68580" marT="0" marB="0" anchor="ctr"/>
                    </a:tc>
                    <a:tc>
                      <a:txBody>
                        <a:bodyPr/>
                        <a:lstStyle/>
                        <a:p>
                          <a:pPr algn="ctr">
                            <a:lnSpc>
                              <a:spcPct val="150000"/>
                            </a:lnSpc>
                            <a:spcAft>
                              <a:spcPts val="0"/>
                            </a:spcAft>
                          </a:pPr>
                          <a:r>
                            <a:rPr lang="en-US" sz="1200" b="1" kern="100">
                              <a:effectLst/>
                              <a:latin typeface="微软雅黑" panose="020B0503020204020204" pitchFamily="34" charset="-122"/>
                              <a:ea typeface="微软雅黑" panose="020B0503020204020204" pitchFamily="34" charset="-122"/>
                            </a:rPr>
                            <a:t>12</a:t>
                          </a:r>
                          <a:endParaRPr lang="zh-CN" sz="1200" b="1" kern="100">
                            <a:effectLst/>
                            <a:latin typeface="微软雅黑" panose="020B0503020204020204" pitchFamily="34" charset="-122"/>
                            <a:ea typeface="微软雅黑" panose="020B0503020204020204" pitchFamily="34" charset="-122"/>
                            <a:cs typeface="Times New Roman"/>
                          </a:endParaRPr>
                        </a:p>
                      </a:txBody>
                      <a:tcPr marL="68580" marR="68580" marT="0" marB="0" anchor="ctr"/>
                    </a:tc>
                    <a:tc>
                      <a:txBody>
                        <a:bodyPr/>
                        <a:lstStyle/>
                        <a:p>
                          <a:pPr algn="ctr">
                            <a:lnSpc>
                              <a:spcPct val="150000"/>
                            </a:lnSpc>
                            <a:spcAft>
                              <a:spcPts val="0"/>
                            </a:spcAft>
                          </a:pPr>
                          <a:r>
                            <a:rPr lang="en-US" sz="1200" b="1" kern="100">
                              <a:effectLst/>
                              <a:latin typeface="微软雅黑" panose="020B0503020204020204" pitchFamily="34" charset="-122"/>
                              <a:ea typeface="微软雅黑" panose="020B0503020204020204" pitchFamily="34" charset="-122"/>
                            </a:rPr>
                            <a:t>1.40</a:t>
                          </a:r>
                          <a:endParaRPr lang="zh-CN" sz="1200" b="1" kern="100">
                            <a:effectLst/>
                            <a:latin typeface="微软雅黑" panose="020B0503020204020204" pitchFamily="34" charset="-122"/>
                            <a:ea typeface="微软雅黑" panose="020B0503020204020204" pitchFamily="34" charset="-122"/>
                            <a:cs typeface="Times New Roman"/>
                          </a:endParaRPr>
                        </a:p>
                      </a:txBody>
                      <a:tcPr marL="68580" marR="68580" marT="0" marB="0" anchor="ctr"/>
                    </a:tc>
                    <a:tc>
                      <a:txBody>
                        <a:bodyPr/>
                        <a:lstStyle/>
                        <a:p>
                          <a:pPr algn="ctr">
                            <a:lnSpc>
                              <a:spcPct val="150000"/>
                            </a:lnSpc>
                            <a:spcAft>
                              <a:spcPts val="0"/>
                            </a:spcAft>
                          </a:pPr>
                          <a:r>
                            <a:rPr lang="en-US" sz="1200" b="1" kern="100">
                              <a:effectLst/>
                              <a:latin typeface="微软雅黑" panose="020B0503020204020204" pitchFamily="34" charset="-122"/>
                              <a:ea typeface="微软雅黑" panose="020B0503020204020204" pitchFamily="34" charset="-122"/>
                            </a:rPr>
                            <a:t>10</a:t>
                          </a:r>
                          <a:endParaRPr lang="zh-CN" sz="1200" b="1" kern="100">
                            <a:effectLst/>
                            <a:latin typeface="微软雅黑" panose="020B0503020204020204" pitchFamily="34" charset="-122"/>
                            <a:ea typeface="微软雅黑" panose="020B0503020204020204" pitchFamily="34" charset="-122"/>
                            <a:cs typeface="Times New Roman"/>
                          </a:endParaRPr>
                        </a:p>
                      </a:txBody>
                      <a:tcPr marL="68580" marR="68580" marT="0" marB="0" anchor="ctr"/>
                    </a:tc>
                    <a:tc>
                      <a:txBody>
                        <a:bodyPr/>
                        <a:lstStyle/>
                        <a:p>
                          <a:pPr algn="ctr">
                            <a:lnSpc>
                              <a:spcPct val="150000"/>
                            </a:lnSpc>
                            <a:spcAft>
                              <a:spcPts val="0"/>
                            </a:spcAft>
                          </a:pPr>
                          <a:r>
                            <a:rPr lang="en-US" sz="1200" b="1" kern="100">
                              <a:effectLst/>
                              <a:latin typeface="微软雅黑" panose="020B0503020204020204" pitchFamily="34" charset="-122"/>
                              <a:ea typeface="微软雅黑" panose="020B0503020204020204" pitchFamily="34" charset="-122"/>
                            </a:rPr>
                            <a:t>14</a:t>
                          </a:r>
                          <a:endParaRPr lang="zh-CN" sz="1200" b="1" kern="100">
                            <a:effectLst/>
                            <a:latin typeface="微软雅黑" panose="020B0503020204020204" pitchFamily="34" charset="-122"/>
                            <a:ea typeface="微软雅黑" panose="020B0503020204020204" pitchFamily="34" charset="-122"/>
                            <a:cs typeface="Times New Roman"/>
                          </a:endParaRPr>
                        </a:p>
                      </a:txBody>
                      <a:tcPr marL="68580" marR="68580" marT="0" marB="0" anchor="ctr"/>
                    </a:tc>
                    <a:tc>
                      <a:txBody>
                        <a:bodyPr/>
                        <a:lstStyle/>
                        <a:p>
                          <a:pPr algn="ctr">
                            <a:lnSpc>
                              <a:spcPct val="150000"/>
                            </a:lnSpc>
                            <a:spcAft>
                              <a:spcPts val="0"/>
                            </a:spcAft>
                          </a:pPr>
                          <a:r>
                            <a:rPr lang="en-US" sz="1200" b="1" kern="100" dirty="0">
                              <a:effectLst/>
                              <a:latin typeface="微软雅黑" panose="020B0503020204020204" pitchFamily="34" charset="-122"/>
                              <a:ea typeface="微软雅黑" panose="020B0503020204020204" pitchFamily="34" charset="-122"/>
                            </a:rPr>
                            <a:t>15.6</a:t>
                          </a:r>
                          <a:endParaRPr lang="zh-CN" sz="1200" b="1" kern="100" dirty="0">
                            <a:effectLst/>
                            <a:latin typeface="微软雅黑" panose="020B0503020204020204" pitchFamily="34" charset="-122"/>
                            <a:ea typeface="微软雅黑" panose="020B0503020204020204" pitchFamily="34" charset="-122"/>
                            <a:cs typeface="Times New Roman"/>
                          </a:endParaRPr>
                        </a:p>
                      </a:txBody>
                      <a:tcPr marL="68580" marR="68580" marT="0" marB="0" anchor="ctr"/>
                    </a:tc>
                    <a:extLst>
                      <a:ext uri="{0D108BD9-81ED-4DB2-BD59-A6C34878D82A}">
                        <a16:rowId xmlns:a16="http://schemas.microsoft.com/office/drawing/2014/main" val="10004"/>
                      </a:ext>
                    </a:extLst>
                  </a:tr>
                  <a:tr h="313858">
                    <a:tc>
                      <a:txBody>
                        <a:bodyPr/>
                        <a:lstStyle/>
                        <a:p>
                          <a:pPr algn="ctr">
                            <a:lnSpc>
                              <a:spcPct val="150000"/>
                            </a:lnSpc>
                            <a:spcAft>
                              <a:spcPts val="0"/>
                            </a:spcAft>
                          </a:pPr>
                          <a:r>
                            <a:rPr lang="en-US" sz="1200" b="1" kern="100">
                              <a:effectLst/>
                              <a:latin typeface="微软雅黑" panose="020B0503020204020204" pitchFamily="34" charset="-122"/>
                              <a:ea typeface="微软雅黑" panose="020B0503020204020204" pitchFamily="34" charset="-122"/>
                            </a:rPr>
                            <a:t>8</a:t>
                          </a:r>
                          <a:endParaRPr lang="zh-CN" sz="1200" b="1" kern="100">
                            <a:effectLst/>
                            <a:latin typeface="微软雅黑" panose="020B0503020204020204" pitchFamily="34" charset="-122"/>
                            <a:ea typeface="微软雅黑" panose="020B0503020204020204" pitchFamily="34" charset="-122"/>
                            <a:cs typeface="Times New Roman"/>
                          </a:endParaRPr>
                        </a:p>
                      </a:txBody>
                      <a:tcPr marL="68580" marR="68580" marT="0" marB="0" anchor="ctr"/>
                    </a:tc>
                    <a:tc>
                      <a:txBody>
                        <a:bodyPr/>
                        <a:lstStyle/>
                        <a:p>
                          <a:pPr algn="ctr">
                            <a:lnSpc>
                              <a:spcPct val="150000"/>
                            </a:lnSpc>
                            <a:spcAft>
                              <a:spcPts val="0"/>
                            </a:spcAft>
                          </a:pPr>
                          <a:r>
                            <a:rPr lang="en-US" sz="1200" b="1" kern="100">
                              <a:effectLst/>
                              <a:latin typeface="微软雅黑" panose="020B0503020204020204" pitchFamily="34" charset="-122"/>
                              <a:ea typeface="微软雅黑" panose="020B0503020204020204" pitchFamily="34" charset="-122"/>
                            </a:rPr>
                            <a:t>14</a:t>
                          </a:r>
                          <a:endParaRPr lang="zh-CN" sz="1200" b="1" kern="100">
                            <a:effectLst/>
                            <a:latin typeface="微软雅黑" panose="020B0503020204020204" pitchFamily="34" charset="-122"/>
                            <a:ea typeface="微软雅黑" panose="020B0503020204020204" pitchFamily="34" charset="-122"/>
                            <a:cs typeface="Times New Roman"/>
                          </a:endParaRPr>
                        </a:p>
                      </a:txBody>
                      <a:tcPr marL="68580" marR="68580" marT="0" marB="0" anchor="ctr"/>
                    </a:tc>
                    <a:tc>
                      <a:txBody>
                        <a:bodyPr/>
                        <a:lstStyle/>
                        <a:p>
                          <a:pPr algn="ctr">
                            <a:lnSpc>
                              <a:spcPct val="150000"/>
                            </a:lnSpc>
                            <a:spcAft>
                              <a:spcPts val="0"/>
                            </a:spcAft>
                          </a:pPr>
                          <a:r>
                            <a:rPr lang="en-US" sz="1200" b="1" kern="100">
                              <a:effectLst/>
                              <a:latin typeface="微软雅黑" panose="020B0503020204020204" pitchFamily="34" charset="-122"/>
                              <a:ea typeface="微软雅黑" panose="020B0503020204020204" pitchFamily="34" charset="-122"/>
                            </a:rPr>
                            <a:t>1.55</a:t>
                          </a:r>
                          <a:endParaRPr lang="zh-CN" sz="1200" b="1" kern="100">
                            <a:effectLst/>
                            <a:latin typeface="微软雅黑" panose="020B0503020204020204" pitchFamily="34" charset="-122"/>
                            <a:ea typeface="微软雅黑" panose="020B0503020204020204" pitchFamily="34" charset="-122"/>
                            <a:cs typeface="Times New Roman"/>
                          </a:endParaRPr>
                        </a:p>
                      </a:txBody>
                      <a:tcPr marL="68580" marR="68580" marT="0" marB="0" anchor="ctr"/>
                    </a:tc>
                    <a:tc>
                      <a:txBody>
                        <a:bodyPr/>
                        <a:lstStyle/>
                        <a:p>
                          <a:pPr algn="ctr">
                            <a:lnSpc>
                              <a:spcPct val="150000"/>
                            </a:lnSpc>
                            <a:spcAft>
                              <a:spcPts val="0"/>
                            </a:spcAft>
                          </a:pPr>
                          <a:r>
                            <a:rPr lang="en-US" sz="1200" b="1" kern="100">
                              <a:effectLst/>
                              <a:latin typeface="微软雅黑" panose="020B0503020204020204" pitchFamily="34" charset="-122"/>
                              <a:ea typeface="微软雅黑" panose="020B0503020204020204" pitchFamily="34" charset="-122"/>
                            </a:rPr>
                            <a:t>10</a:t>
                          </a:r>
                          <a:endParaRPr lang="zh-CN" sz="1200" b="1" kern="100">
                            <a:effectLst/>
                            <a:latin typeface="微软雅黑" panose="020B0503020204020204" pitchFamily="34" charset="-122"/>
                            <a:ea typeface="微软雅黑" panose="020B0503020204020204" pitchFamily="34" charset="-122"/>
                            <a:cs typeface="Times New Roman"/>
                          </a:endParaRPr>
                        </a:p>
                      </a:txBody>
                      <a:tcPr marL="68580" marR="68580" marT="0" marB="0" anchor="ctr"/>
                    </a:tc>
                    <a:tc>
                      <a:txBody>
                        <a:bodyPr/>
                        <a:lstStyle/>
                        <a:p>
                          <a:pPr algn="ctr">
                            <a:lnSpc>
                              <a:spcPct val="150000"/>
                            </a:lnSpc>
                            <a:spcAft>
                              <a:spcPts val="0"/>
                            </a:spcAft>
                          </a:pPr>
                          <a:r>
                            <a:rPr lang="en-US" sz="1200" b="1" kern="100">
                              <a:effectLst/>
                              <a:latin typeface="微软雅黑" panose="020B0503020204020204" pitchFamily="34" charset="-122"/>
                              <a:ea typeface="微软雅黑" panose="020B0503020204020204" pitchFamily="34" charset="-122"/>
                            </a:rPr>
                            <a:t>14</a:t>
                          </a:r>
                          <a:endParaRPr lang="zh-CN" sz="1200" b="1" kern="100">
                            <a:effectLst/>
                            <a:latin typeface="微软雅黑" panose="020B0503020204020204" pitchFamily="34" charset="-122"/>
                            <a:ea typeface="微软雅黑" panose="020B0503020204020204" pitchFamily="34" charset="-122"/>
                            <a:cs typeface="Times New Roman"/>
                          </a:endParaRPr>
                        </a:p>
                      </a:txBody>
                      <a:tcPr marL="68580" marR="68580" marT="0" marB="0" anchor="ctr"/>
                    </a:tc>
                    <a:tc>
                      <a:txBody>
                        <a:bodyPr/>
                        <a:lstStyle/>
                        <a:p>
                          <a:pPr algn="ctr">
                            <a:lnSpc>
                              <a:spcPct val="150000"/>
                            </a:lnSpc>
                            <a:spcAft>
                              <a:spcPts val="0"/>
                            </a:spcAft>
                          </a:pPr>
                          <a:r>
                            <a:rPr lang="en-US" sz="1200" b="1" kern="100" dirty="0">
                              <a:effectLst/>
                              <a:latin typeface="微软雅黑" panose="020B0503020204020204" pitchFamily="34" charset="-122"/>
                              <a:ea typeface="微软雅黑" panose="020B0503020204020204" pitchFamily="34" charset="-122"/>
                            </a:rPr>
                            <a:t>16.2</a:t>
                          </a:r>
                          <a:endParaRPr lang="zh-CN" sz="1200" b="1" kern="100" dirty="0">
                            <a:effectLst/>
                            <a:latin typeface="微软雅黑" panose="020B0503020204020204" pitchFamily="34" charset="-122"/>
                            <a:ea typeface="微软雅黑" panose="020B0503020204020204" pitchFamily="34" charset="-122"/>
                            <a:cs typeface="Times New Roman"/>
                          </a:endParaRPr>
                        </a:p>
                      </a:txBody>
                      <a:tcPr marL="68580" marR="68580" marT="0" marB="0" anchor="ctr"/>
                    </a:tc>
                    <a:extLst>
                      <a:ext uri="{0D108BD9-81ED-4DB2-BD59-A6C34878D82A}">
                        <a16:rowId xmlns:a16="http://schemas.microsoft.com/office/drawing/2014/main" val="10005"/>
                      </a:ext>
                    </a:extLst>
                  </a:tr>
                  <a:tr h="313858">
                    <a:tc>
                      <a:txBody>
                        <a:bodyPr/>
                        <a:lstStyle/>
                        <a:p>
                          <a:pPr algn="ctr">
                            <a:lnSpc>
                              <a:spcPct val="150000"/>
                            </a:lnSpc>
                            <a:spcAft>
                              <a:spcPts val="0"/>
                            </a:spcAft>
                          </a:pPr>
                          <a:r>
                            <a:rPr lang="en-US" sz="1200" b="1" kern="100">
                              <a:effectLst/>
                              <a:latin typeface="微软雅黑" panose="020B0503020204020204" pitchFamily="34" charset="-122"/>
                              <a:ea typeface="微软雅黑" panose="020B0503020204020204" pitchFamily="34" charset="-122"/>
                            </a:rPr>
                            <a:t>10</a:t>
                          </a:r>
                          <a:endParaRPr lang="zh-CN" sz="1200" b="1" kern="100">
                            <a:effectLst/>
                            <a:latin typeface="微软雅黑" panose="020B0503020204020204" pitchFamily="34" charset="-122"/>
                            <a:ea typeface="微软雅黑" panose="020B0503020204020204" pitchFamily="34" charset="-122"/>
                            <a:cs typeface="Times New Roman"/>
                          </a:endParaRPr>
                        </a:p>
                      </a:txBody>
                      <a:tcPr marL="68580" marR="68580" marT="0" marB="0" anchor="ctr"/>
                    </a:tc>
                    <a:tc>
                      <a:txBody>
                        <a:bodyPr/>
                        <a:lstStyle/>
                        <a:p>
                          <a:pPr algn="ctr">
                            <a:lnSpc>
                              <a:spcPct val="150000"/>
                            </a:lnSpc>
                            <a:spcAft>
                              <a:spcPts val="0"/>
                            </a:spcAft>
                          </a:pPr>
                          <a:r>
                            <a:rPr lang="en-US" sz="1200" b="1" kern="100" dirty="0">
                              <a:effectLst/>
                              <a:latin typeface="微软雅黑" panose="020B0503020204020204" pitchFamily="34" charset="-122"/>
                              <a:ea typeface="微软雅黑" panose="020B0503020204020204" pitchFamily="34" charset="-122"/>
                            </a:rPr>
                            <a:t>16</a:t>
                          </a:r>
                          <a:endParaRPr lang="zh-CN" sz="1200" b="1" kern="100" dirty="0">
                            <a:effectLst/>
                            <a:latin typeface="微软雅黑" panose="020B0503020204020204" pitchFamily="34" charset="-122"/>
                            <a:ea typeface="微软雅黑" panose="020B0503020204020204" pitchFamily="34" charset="-122"/>
                            <a:cs typeface="Times New Roman"/>
                          </a:endParaRPr>
                        </a:p>
                      </a:txBody>
                      <a:tcPr marL="68580" marR="68580" marT="0" marB="0" anchor="ctr"/>
                    </a:tc>
                    <a:tc>
                      <a:txBody>
                        <a:bodyPr/>
                        <a:lstStyle/>
                        <a:p>
                          <a:pPr algn="ctr">
                            <a:lnSpc>
                              <a:spcPct val="150000"/>
                            </a:lnSpc>
                            <a:spcAft>
                              <a:spcPts val="0"/>
                            </a:spcAft>
                          </a:pPr>
                          <a:r>
                            <a:rPr lang="en-US" sz="1200" b="1" kern="100">
                              <a:effectLst/>
                              <a:latin typeface="微软雅黑" panose="020B0503020204020204" pitchFamily="34" charset="-122"/>
                              <a:ea typeface="微软雅黑" panose="020B0503020204020204" pitchFamily="34" charset="-122"/>
                            </a:rPr>
                            <a:t>2.10</a:t>
                          </a:r>
                          <a:endParaRPr lang="zh-CN" sz="1200" b="1" kern="100">
                            <a:effectLst/>
                            <a:latin typeface="微软雅黑" panose="020B0503020204020204" pitchFamily="34" charset="-122"/>
                            <a:ea typeface="微软雅黑" panose="020B0503020204020204" pitchFamily="34" charset="-122"/>
                            <a:cs typeface="Times New Roman"/>
                          </a:endParaRPr>
                        </a:p>
                      </a:txBody>
                      <a:tcPr marL="68580" marR="68580" marT="0" marB="0" anchor="ctr"/>
                    </a:tc>
                    <a:tc>
                      <a:txBody>
                        <a:bodyPr/>
                        <a:lstStyle/>
                        <a:p>
                          <a:pPr algn="ctr">
                            <a:lnSpc>
                              <a:spcPct val="150000"/>
                            </a:lnSpc>
                            <a:spcAft>
                              <a:spcPts val="0"/>
                            </a:spcAft>
                          </a:pPr>
                          <a:r>
                            <a:rPr lang="en-US" sz="1200" b="1" kern="100">
                              <a:effectLst/>
                              <a:latin typeface="微软雅黑" panose="020B0503020204020204" pitchFamily="34" charset="-122"/>
                              <a:ea typeface="微软雅黑" panose="020B0503020204020204" pitchFamily="34" charset="-122"/>
                            </a:rPr>
                            <a:t>10</a:t>
                          </a:r>
                          <a:endParaRPr lang="zh-CN" sz="1200" b="1" kern="100">
                            <a:effectLst/>
                            <a:latin typeface="微软雅黑" panose="020B0503020204020204" pitchFamily="34" charset="-122"/>
                            <a:ea typeface="微软雅黑" panose="020B0503020204020204" pitchFamily="34" charset="-122"/>
                            <a:cs typeface="Times New Roman"/>
                          </a:endParaRPr>
                        </a:p>
                      </a:txBody>
                      <a:tcPr marL="68580" marR="68580" marT="0" marB="0" anchor="ctr"/>
                    </a:tc>
                    <a:tc>
                      <a:txBody>
                        <a:bodyPr/>
                        <a:lstStyle/>
                        <a:p>
                          <a:pPr algn="ctr">
                            <a:lnSpc>
                              <a:spcPct val="150000"/>
                            </a:lnSpc>
                            <a:spcAft>
                              <a:spcPts val="0"/>
                            </a:spcAft>
                          </a:pPr>
                          <a:r>
                            <a:rPr lang="en-US" sz="1200" b="1" kern="100">
                              <a:effectLst/>
                              <a:latin typeface="微软雅黑" panose="020B0503020204020204" pitchFamily="34" charset="-122"/>
                              <a:ea typeface="微软雅黑" panose="020B0503020204020204" pitchFamily="34" charset="-122"/>
                            </a:rPr>
                            <a:t>14</a:t>
                          </a:r>
                          <a:endParaRPr lang="zh-CN" sz="1200" b="1" kern="100">
                            <a:effectLst/>
                            <a:latin typeface="微软雅黑" panose="020B0503020204020204" pitchFamily="34" charset="-122"/>
                            <a:ea typeface="微软雅黑" panose="020B0503020204020204" pitchFamily="34" charset="-122"/>
                            <a:cs typeface="Times New Roman"/>
                          </a:endParaRPr>
                        </a:p>
                      </a:txBody>
                      <a:tcPr marL="68580" marR="68580" marT="0" marB="0" anchor="ctr"/>
                    </a:tc>
                    <a:tc>
                      <a:txBody>
                        <a:bodyPr/>
                        <a:lstStyle/>
                        <a:p>
                          <a:pPr algn="ctr">
                            <a:lnSpc>
                              <a:spcPct val="150000"/>
                            </a:lnSpc>
                            <a:spcAft>
                              <a:spcPts val="0"/>
                            </a:spcAft>
                          </a:pPr>
                          <a:r>
                            <a:rPr lang="en-US" sz="1200" b="1" kern="100" dirty="0">
                              <a:effectLst/>
                              <a:latin typeface="微软雅黑" panose="020B0503020204020204" pitchFamily="34" charset="-122"/>
                              <a:ea typeface="微软雅黑" panose="020B0503020204020204" pitchFamily="34" charset="-122"/>
                            </a:rPr>
                            <a:t>18.4</a:t>
                          </a:r>
                          <a:endParaRPr lang="zh-CN" sz="1200" b="1" kern="100" dirty="0">
                            <a:effectLst/>
                            <a:latin typeface="微软雅黑" panose="020B0503020204020204" pitchFamily="34" charset="-122"/>
                            <a:ea typeface="微软雅黑" panose="020B0503020204020204" pitchFamily="34" charset="-122"/>
                            <a:cs typeface="Times New Roman"/>
                          </a:endParaRPr>
                        </a:p>
                      </a:txBody>
                      <a:tcPr marL="68580" marR="68580" marT="0" marB="0" anchor="ctr"/>
                    </a:tc>
                    <a:extLst>
                      <a:ext uri="{0D108BD9-81ED-4DB2-BD59-A6C34878D82A}">
                        <a16:rowId xmlns:a16="http://schemas.microsoft.com/office/drawing/2014/main" val="10006"/>
                      </a:ext>
                    </a:extLst>
                  </a:tr>
                </a:tbl>
              </a:graphicData>
            </a:graphic>
          </p:graphicFrame>
        </mc:Choice>
        <mc:Fallback xmlns="">
          <p:graphicFrame>
            <p:nvGraphicFramePr>
              <p:cNvPr id="6" name="表格 5"/>
              <p:cNvGraphicFramePr>
                <a:graphicFrameLocks noGrp="1"/>
              </p:cNvGraphicFramePr>
              <p:nvPr>
                <p:extLst>
                  <p:ext uri="{D42A27DB-BD31-4B8C-83A1-F6EECF244321}">
                    <p14:modId xmlns:p14="http://schemas.microsoft.com/office/powerpoint/2010/main" val="1490847270"/>
                  </p:ext>
                </p:extLst>
              </p:nvPr>
            </p:nvGraphicFramePr>
            <p:xfrm>
              <a:off x="611560" y="2829861"/>
              <a:ext cx="8099999" cy="2231999"/>
            </p:xfrm>
            <a:graphic>
              <a:graphicData uri="http://schemas.openxmlformats.org/drawingml/2006/table">
                <a:tbl>
                  <a:tblPr firstRow="1" firstCol="1" bandRow="1">
                    <a:tableStyleId>{5C22544A-7EE6-4342-B048-85BDC9FD1C3A}</a:tableStyleId>
                  </a:tblPr>
                  <a:tblGrid>
                    <a:gridCol w="1466395">
                      <a:extLst>
                        <a:ext uri="{9D8B030D-6E8A-4147-A177-3AD203B41FA5}">
                          <a16:colId xmlns:a16="http://schemas.microsoft.com/office/drawing/2014/main" val="20000"/>
                        </a:ext>
                      </a:extLst>
                    </a:gridCol>
                    <a:gridCol w="1325424">
                      <a:extLst>
                        <a:ext uri="{9D8B030D-6E8A-4147-A177-3AD203B41FA5}">
                          <a16:colId xmlns:a16="http://schemas.microsoft.com/office/drawing/2014/main" val="20001"/>
                        </a:ext>
                      </a:extLst>
                    </a:gridCol>
                    <a:gridCol w="1327045">
                      <a:extLst>
                        <a:ext uri="{9D8B030D-6E8A-4147-A177-3AD203B41FA5}">
                          <a16:colId xmlns:a16="http://schemas.microsoft.com/office/drawing/2014/main" val="20002"/>
                        </a:ext>
                      </a:extLst>
                    </a:gridCol>
                    <a:gridCol w="1327045">
                      <a:extLst>
                        <a:ext uri="{9D8B030D-6E8A-4147-A177-3AD203B41FA5}">
                          <a16:colId xmlns:a16="http://schemas.microsoft.com/office/drawing/2014/main" val="20003"/>
                        </a:ext>
                      </a:extLst>
                    </a:gridCol>
                    <a:gridCol w="1327045">
                      <a:extLst>
                        <a:ext uri="{9D8B030D-6E8A-4147-A177-3AD203B41FA5}">
                          <a16:colId xmlns:a16="http://schemas.microsoft.com/office/drawing/2014/main" val="20004"/>
                        </a:ext>
                      </a:extLst>
                    </a:gridCol>
                    <a:gridCol w="1327045">
                      <a:extLst>
                        <a:ext uri="{9D8B030D-6E8A-4147-A177-3AD203B41FA5}">
                          <a16:colId xmlns:a16="http://schemas.microsoft.com/office/drawing/2014/main" val="20005"/>
                        </a:ext>
                      </a:extLst>
                    </a:gridCol>
                  </a:tblGrid>
                  <a:tr h="348851">
                    <a:tc>
                      <a:txBody>
                        <a:bodyPr/>
                        <a:lstStyle/>
                        <a:p>
                          <a:pPr algn="ctr">
                            <a:lnSpc>
                              <a:spcPct val="150000"/>
                            </a:lnSpc>
                            <a:spcAft>
                              <a:spcPts val="0"/>
                            </a:spcAft>
                          </a:pPr>
                          <a:r>
                            <a:rPr lang="en-US" sz="1200" b="1" kern="100" dirty="0">
                              <a:effectLst/>
                              <a:latin typeface="微软雅黑" panose="020B0503020204020204" pitchFamily="34" charset="-122"/>
                              <a:ea typeface="微软雅黑" panose="020B0503020204020204" pitchFamily="34" charset="-122"/>
                            </a:rPr>
                            <a:t>B</a:t>
                          </a:r>
                          <a:r>
                            <a:rPr lang="zh-CN" sz="1200" b="1" kern="100" dirty="0">
                              <a:effectLst/>
                              <a:latin typeface="微软雅黑" panose="020B0503020204020204" pitchFamily="34" charset="-122"/>
                              <a:ea typeface="微软雅黑" panose="020B0503020204020204" pitchFamily="34" charset="-122"/>
                            </a:rPr>
                            <a:t>（百万元）</a:t>
                          </a:r>
                          <a:endParaRPr lang="zh-CN" sz="1200" b="1" kern="100" dirty="0">
                            <a:effectLst/>
                            <a:latin typeface="微软雅黑" panose="020B0503020204020204" pitchFamily="34" charset="-122"/>
                            <a:ea typeface="微软雅黑" panose="020B0503020204020204" pitchFamily="34" charset="-122"/>
                            <a:cs typeface="Times New Roman"/>
                          </a:endParaRPr>
                        </a:p>
                      </a:txBody>
                      <a:tcPr marL="68580" marR="68580" marT="0" marB="0" anchor="ctr"/>
                    </a:tc>
                    <a:tc>
                      <a:txBody>
                        <a:bodyPr/>
                        <a:lstStyle/>
                        <a:p>
                          <a:endParaRPr lang="zh-CN"/>
                        </a:p>
                      </a:txBody>
                      <a:tcPr marL="68580" marR="68580" marT="0" marB="0" anchor="ctr">
                        <a:blipFill>
                          <a:blip r:embed="rId2"/>
                          <a:stretch>
                            <a:fillRect l="-111521" t="-1754" r="-403687" b="-559649"/>
                          </a:stretch>
                        </a:blipFill>
                      </a:tcPr>
                    </a:tc>
                    <a:tc>
                      <a:txBody>
                        <a:bodyPr/>
                        <a:lstStyle/>
                        <a:p>
                          <a:pPr algn="ctr">
                            <a:lnSpc>
                              <a:spcPct val="150000"/>
                            </a:lnSpc>
                            <a:spcAft>
                              <a:spcPts val="0"/>
                            </a:spcAft>
                          </a:pPr>
                          <a:r>
                            <a:rPr lang="zh-CN" sz="1200" b="1" kern="100">
                              <a:effectLst/>
                              <a:latin typeface="微软雅黑" panose="020B0503020204020204" pitchFamily="34" charset="-122"/>
                              <a:ea typeface="微软雅黑" panose="020B0503020204020204" pitchFamily="34" charset="-122"/>
                            </a:rPr>
                            <a:t>β</a:t>
                          </a:r>
                          <a:endParaRPr lang="zh-CN" sz="1200" b="1" kern="100">
                            <a:effectLst/>
                            <a:latin typeface="微软雅黑" panose="020B0503020204020204" pitchFamily="34" charset="-122"/>
                            <a:ea typeface="微软雅黑" panose="020B0503020204020204" pitchFamily="34" charset="-122"/>
                            <a:cs typeface="Times New Roman"/>
                          </a:endParaRPr>
                        </a:p>
                      </a:txBody>
                      <a:tcPr marL="68580" marR="68580" marT="0" marB="0" anchor="ctr"/>
                    </a:tc>
                    <a:tc>
                      <a:txBody>
                        <a:bodyPr/>
                        <a:lstStyle/>
                        <a:p>
                          <a:endParaRPr lang="zh-CN"/>
                        </a:p>
                      </a:txBody>
                      <a:tcPr marL="68580" marR="68580" marT="0" marB="0" anchor="ctr">
                        <a:blipFill>
                          <a:blip r:embed="rId2"/>
                          <a:stretch>
                            <a:fillRect l="-310550" t="-1754" r="-201835" b="-559649"/>
                          </a:stretch>
                        </a:blipFill>
                      </a:tcPr>
                    </a:tc>
                    <a:tc>
                      <a:txBody>
                        <a:bodyPr/>
                        <a:lstStyle/>
                        <a:p>
                          <a:endParaRPr lang="zh-CN"/>
                        </a:p>
                      </a:txBody>
                      <a:tcPr marL="68580" marR="68580" marT="0" marB="0" anchor="ctr">
                        <a:blipFill>
                          <a:blip r:embed="rId2"/>
                          <a:stretch>
                            <a:fillRect l="-410550" t="-1754" r="-101835" b="-559649"/>
                          </a:stretch>
                        </a:blipFill>
                      </a:tcPr>
                    </a:tc>
                    <a:tc>
                      <a:txBody>
                        <a:bodyPr/>
                        <a:lstStyle/>
                        <a:p>
                          <a:endParaRPr lang="zh-CN"/>
                        </a:p>
                      </a:txBody>
                      <a:tcPr marL="68580" marR="68580" marT="0" marB="0" anchor="ctr">
                        <a:blipFill>
                          <a:blip r:embed="rId2"/>
                          <a:stretch>
                            <a:fillRect l="-510550" t="-1754" r="-1835" b="-559649"/>
                          </a:stretch>
                        </a:blipFill>
                      </a:tcPr>
                    </a:tc>
                    <a:extLst>
                      <a:ext uri="{0D108BD9-81ED-4DB2-BD59-A6C34878D82A}">
                        <a16:rowId xmlns:a16="http://schemas.microsoft.com/office/drawing/2014/main" val="10000"/>
                      </a:ext>
                    </a:extLst>
                  </a:tr>
                  <a:tr h="313858">
                    <a:tc>
                      <a:txBody>
                        <a:bodyPr/>
                        <a:lstStyle/>
                        <a:p>
                          <a:pPr algn="ctr">
                            <a:lnSpc>
                              <a:spcPct val="150000"/>
                            </a:lnSpc>
                            <a:spcAft>
                              <a:spcPts val="0"/>
                            </a:spcAft>
                          </a:pPr>
                          <a:r>
                            <a:rPr lang="en-US" sz="1200" b="1" kern="100">
                              <a:effectLst/>
                              <a:latin typeface="微软雅黑" panose="020B0503020204020204" pitchFamily="34" charset="-122"/>
                              <a:ea typeface="微软雅黑" panose="020B0503020204020204" pitchFamily="34" charset="-122"/>
                            </a:rPr>
                            <a:t>0</a:t>
                          </a:r>
                          <a:endParaRPr lang="zh-CN" sz="1200" b="1" kern="100">
                            <a:effectLst/>
                            <a:latin typeface="微软雅黑" panose="020B0503020204020204" pitchFamily="34" charset="-122"/>
                            <a:ea typeface="微软雅黑" panose="020B0503020204020204" pitchFamily="34" charset="-122"/>
                            <a:cs typeface="Times New Roman"/>
                          </a:endParaRPr>
                        </a:p>
                      </a:txBody>
                      <a:tcPr marL="68580" marR="68580" marT="0" marB="0" anchor="ctr"/>
                    </a:tc>
                    <a:tc>
                      <a:txBody>
                        <a:bodyPr/>
                        <a:lstStyle/>
                        <a:p>
                          <a:pPr algn="ctr">
                            <a:lnSpc>
                              <a:spcPct val="150000"/>
                            </a:lnSpc>
                            <a:spcAft>
                              <a:spcPts val="0"/>
                            </a:spcAft>
                          </a:pPr>
                          <a:r>
                            <a:rPr lang="en-US" sz="1200" b="1" kern="100" dirty="0">
                              <a:effectLst/>
                              <a:latin typeface="微软雅黑" panose="020B0503020204020204" pitchFamily="34" charset="-122"/>
                              <a:ea typeface="微软雅黑" panose="020B0503020204020204" pitchFamily="34" charset="-122"/>
                            </a:rPr>
                            <a:t>-</a:t>
                          </a:r>
                          <a:endParaRPr lang="zh-CN" sz="1200" b="1" kern="100" dirty="0">
                            <a:effectLst/>
                            <a:latin typeface="微软雅黑" panose="020B0503020204020204" pitchFamily="34" charset="-122"/>
                            <a:ea typeface="微软雅黑" panose="020B0503020204020204" pitchFamily="34" charset="-122"/>
                            <a:cs typeface="Times New Roman"/>
                          </a:endParaRPr>
                        </a:p>
                      </a:txBody>
                      <a:tcPr marL="68580" marR="68580" marT="0" marB="0" anchor="ctr"/>
                    </a:tc>
                    <a:tc>
                      <a:txBody>
                        <a:bodyPr/>
                        <a:lstStyle/>
                        <a:p>
                          <a:pPr algn="ctr">
                            <a:lnSpc>
                              <a:spcPct val="150000"/>
                            </a:lnSpc>
                            <a:spcAft>
                              <a:spcPts val="0"/>
                            </a:spcAft>
                          </a:pPr>
                          <a:r>
                            <a:rPr lang="en-US" sz="1200" b="1" kern="100">
                              <a:effectLst/>
                              <a:latin typeface="微软雅黑" panose="020B0503020204020204" pitchFamily="34" charset="-122"/>
                              <a:ea typeface="微软雅黑" panose="020B0503020204020204" pitchFamily="34" charset="-122"/>
                            </a:rPr>
                            <a:t>1.20</a:t>
                          </a:r>
                          <a:endParaRPr lang="zh-CN" sz="1200" b="1" kern="100">
                            <a:effectLst/>
                            <a:latin typeface="微软雅黑" panose="020B0503020204020204" pitchFamily="34" charset="-122"/>
                            <a:ea typeface="微软雅黑" panose="020B0503020204020204" pitchFamily="34" charset="-122"/>
                            <a:cs typeface="Times New Roman"/>
                          </a:endParaRPr>
                        </a:p>
                      </a:txBody>
                      <a:tcPr marL="68580" marR="68580" marT="0" marB="0" anchor="ctr"/>
                    </a:tc>
                    <a:tc>
                      <a:txBody>
                        <a:bodyPr/>
                        <a:lstStyle/>
                        <a:p>
                          <a:pPr algn="ctr">
                            <a:lnSpc>
                              <a:spcPct val="150000"/>
                            </a:lnSpc>
                            <a:spcAft>
                              <a:spcPts val="0"/>
                            </a:spcAft>
                          </a:pPr>
                          <a:r>
                            <a:rPr lang="en-US" sz="1200" b="1" kern="100">
                              <a:effectLst/>
                              <a:latin typeface="微软雅黑" panose="020B0503020204020204" pitchFamily="34" charset="-122"/>
                              <a:ea typeface="微软雅黑" panose="020B0503020204020204" pitchFamily="34" charset="-122"/>
                            </a:rPr>
                            <a:t>10</a:t>
                          </a:r>
                          <a:endParaRPr lang="zh-CN" sz="1200" b="1" kern="100">
                            <a:effectLst/>
                            <a:latin typeface="微软雅黑" panose="020B0503020204020204" pitchFamily="34" charset="-122"/>
                            <a:ea typeface="微软雅黑" panose="020B0503020204020204" pitchFamily="34" charset="-122"/>
                            <a:cs typeface="Times New Roman"/>
                          </a:endParaRPr>
                        </a:p>
                      </a:txBody>
                      <a:tcPr marL="68580" marR="68580" marT="0" marB="0" anchor="ctr"/>
                    </a:tc>
                    <a:tc>
                      <a:txBody>
                        <a:bodyPr/>
                        <a:lstStyle/>
                        <a:p>
                          <a:pPr algn="ctr">
                            <a:lnSpc>
                              <a:spcPct val="150000"/>
                            </a:lnSpc>
                            <a:spcAft>
                              <a:spcPts val="0"/>
                            </a:spcAft>
                          </a:pPr>
                          <a:r>
                            <a:rPr lang="en-US" sz="1200" b="1" kern="100">
                              <a:effectLst/>
                              <a:latin typeface="微软雅黑" panose="020B0503020204020204" pitchFamily="34" charset="-122"/>
                              <a:ea typeface="微软雅黑" panose="020B0503020204020204" pitchFamily="34" charset="-122"/>
                            </a:rPr>
                            <a:t>14</a:t>
                          </a:r>
                          <a:endParaRPr lang="zh-CN" sz="1200" b="1" kern="100">
                            <a:effectLst/>
                            <a:latin typeface="微软雅黑" panose="020B0503020204020204" pitchFamily="34" charset="-122"/>
                            <a:ea typeface="微软雅黑" panose="020B0503020204020204" pitchFamily="34" charset="-122"/>
                            <a:cs typeface="Times New Roman"/>
                          </a:endParaRPr>
                        </a:p>
                      </a:txBody>
                      <a:tcPr marL="68580" marR="68580" marT="0" marB="0" anchor="ctr"/>
                    </a:tc>
                    <a:tc>
                      <a:txBody>
                        <a:bodyPr/>
                        <a:lstStyle/>
                        <a:p>
                          <a:pPr algn="ctr">
                            <a:lnSpc>
                              <a:spcPct val="150000"/>
                            </a:lnSpc>
                            <a:spcAft>
                              <a:spcPts val="0"/>
                            </a:spcAft>
                          </a:pPr>
                          <a:r>
                            <a:rPr lang="en-US" sz="1200" b="1" kern="100">
                              <a:effectLst/>
                              <a:latin typeface="微软雅黑" panose="020B0503020204020204" pitchFamily="34" charset="-122"/>
                              <a:ea typeface="微软雅黑" panose="020B0503020204020204" pitchFamily="34" charset="-122"/>
                            </a:rPr>
                            <a:t>14.8</a:t>
                          </a:r>
                          <a:endParaRPr lang="zh-CN" sz="1200" b="1" kern="100">
                            <a:effectLst/>
                            <a:latin typeface="微软雅黑" panose="020B0503020204020204" pitchFamily="34" charset="-122"/>
                            <a:ea typeface="微软雅黑" panose="020B0503020204020204" pitchFamily="34" charset="-122"/>
                            <a:cs typeface="Times New Roman"/>
                          </a:endParaRPr>
                        </a:p>
                      </a:txBody>
                      <a:tcPr marL="68580" marR="68580" marT="0" marB="0" anchor="ctr"/>
                    </a:tc>
                    <a:extLst>
                      <a:ext uri="{0D108BD9-81ED-4DB2-BD59-A6C34878D82A}">
                        <a16:rowId xmlns:a16="http://schemas.microsoft.com/office/drawing/2014/main" val="10001"/>
                      </a:ext>
                    </a:extLst>
                  </a:tr>
                  <a:tr h="313858">
                    <a:tc>
                      <a:txBody>
                        <a:bodyPr/>
                        <a:lstStyle/>
                        <a:p>
                          <a:pPr algn="ctr">
                            <a:lnSpc>
                              <a:spcPct val="150000"/>
                            </a:lnSpc>
                            <a:spcAft>
                              <a:spcPts val="0"/>
                            </a:spcAft>
                          </a:pPr>
                          <a:r>
                            <a:rPr lang="en-US" sz="1200" b="1" kern="100">
                              <a:effectLst/>
                              <a:latin typeface="微软雅黑" panose="020B0503020204020204" pitchFamily="34" charset="-122"/>
                              <a:ea typeface="微软雅黑" panose="020B0503020204020204" pitchFamily="34" charset="-122"/>
                            </a:rPr>
                            <a:t>2</a:t>
                          </a:r>
                          <a:endParaRPr lang="zh-CN" sz="1200" b="1" kern="100">
                            <a:effectLst/>
                            <a:latin typeface="微软雅黑" panose="020B0503020204020204" pitchFamily="34" charset="-122"/>
                            <a:ea typeface="微软雅黑" panose="020B0503020204020204" pitchFamily="34" charset="-122"/>
                            <a:cs typeface="Times New Roman"/>
                          </a:endParaRPr>
                        </a:p>
                      </a:txBody>
                      <a:tcPr marL="68580" marR="68580" marT="0" marB="0" anchor="ctr"/>
                    </a:tc>
                    <a:tc>
                      <a:txBody>
                        <a:bodyPr/>
                        <a:lstStyle/>
                        <a:p>
                          <a:pPr algn="ctr">
                            <a:lnSpc>
                              <a:spcPct val="150000"/>
                            </a:lnSpc>
                            <a:spcAft>
                              <a:spcPts val="0"/>
                            </a:spcAft>
                          </a:pPr>
                          <a:r>
                            <a:rPr lang="en-US" sz="1200" b="1" kern="100" dirty="0">
                              <a:effectLst/>
                              <a:latin typeface="微软雅黑" panose="020B0503020204020204" pitchFamily="34" charset="-122"/>
                              <a:ea typeface="微软雅黑" panose="020B0503020204020204" pitchFamily="34" charset="-122"/>
                            </a:rPr>
                            <a:t>10</a:t>
                          </a:r>
                          <a:endParaRPr lang="zh-CN" sz="1200" b="1" kern="100" dirty="0">
                            <a:effectLst/>
                            <a:latin typeface="微软雅黑" panose="020B0503020204020204" pitchFamily="34" charset="-122"/>
                            <a:ea typeface="微软雅黑" panose="020B0503020204020204" pitchFamily="34" charset="-122"/>
                            <a:cs typeface="Times New Roman"/>
                          </a:endParaRPr>
                        </a:p>
                      </a:txBody>
                      <a:tcPr marL="68580" marR="68580" marT="0" marB="0" anchor="ctr"/>
                    </a:tc>
                    <a:tc>
                      <a:txBody>
                        <a:bodyPr/>
                        <a:lstStyle/>
                        <a:p>
                          <a:pPr algn="ctr">
                            <a:lnSpc>
                              <a:spcPct val="150000"/>
                            </a:lnSpc>
                            <a:spcAft>
                              <a:spcPts val="0"/>
                            </a:spcAft>
                          </a:pPr>
                          <a:r>
                            <a:rPr lang="en-US" sz="1200" b="1" kern="100" dirty="0">
                              <a:effectLst/>
                              <a:latin typeface="微软雅黑" panose="020B0503020204020204" pitchFamily="34" charset="-122"/>
                              <a:ea typeface="微软雅黑" panose="020B0503020204020204" pitchFamily="34" charset="-122"/>
                            </a:rPr>
                            <a:t>1.25</a:t>
                          </a:r>
                          <a:endParaRPr lang="zh-CN" sz="1200" b="1" kern="100" dirty="0">
                            <a:effectLst/>
                            <a:latin typeface="微软雅黑" panose="020B0503020204020204" pitchFamily="34" charset="-122"/>
                            <a:ea typeface="微软雅黑" panose="020B0503020204020204" pitchFamily="34" charset="-122"/>
                            <a:cs typeface="Times New Roman"/>
                          </a:endParaRPr>
                        </a:p>
                      </a:txBody>
                      <a:tcPr marL="68580" marR="68580" marT="0" marB="0" anchor="ctr"/>
                    </a:tc>
                    <a:tc>
                      <a:txBody>
                        <a:bodyPr/>
                        <a:lstStyle/>
                        <a:p>
                          <a:pPr algn="ctr">
                            <a:lnSpc>
                              <a:spcPct val="150000"/>
                            </a:lnSpc>
                            <a:spcAft>
                              <a:spcPts val="0"/>
                            </a:spcAft>
                          </a:pPr>
                          <a:r>
                            <a:rPr lang="en-US" sz="1200" b="1" kern="100">
                              <a:effectLst/>
                              <a:latin typeface="微软雅黑" panose="020B0503020204020204" pitchFamily="34" charset="-122"/>
                              <a:ea typeface="微软雅黑" panose="020B0503020204020204" pitchFamily="34" charset="-122"/>
                            </a:rPr>
                            <a:t>10</a:t>
                          </a:r>
                          <a:endParaRPr lang="zh-CN" sz="1200" b="1" kern="100">
                            <a:effectLst/>
                            <a:latin typeface="微软雅黑" panose="020B0503020204020204" pitchFamily="34" charset="-122"/>
                            <a:ea typeface="微软雅黑" panose="020B0503020204020204" pitchFamily="34" charset="-122"/>
                            <a:cs typeface="Times New Roman"/>
                          </a:endParaRPr>
                        </a:p>
                      </a:txBody>
                      <a:tcPr marL="68580" marR="68580" marT="0" marB="0" anchor="ctr"/>
                    </a:tc>
                    <a:tc>
                      <a:txBody>
                        <a:bodyPr/>
                        <a:lstStyle/>
                        <a:p>
                          <a:pPr algn="ctr">
                            <a:lnSpc>
                              <a:spcPct val="150000"/>
                            </a:lnSpc>
                            <a:spcAft>
                              <a:spcPts val="0"/>
                            </a:spcAft>
                          </a:pPr>
                          <a:r>
                            <a:rPr lang="en-US" sz="1200" b="1" kern="100">
                              <a:effectLst/>
                              <a:latin typeface="微软雅黑" panose="020B0503020204020204" pitchFamily="34" charset="-122"/>
                              <a:ea typeface="微软雅黑" panose="020B0503020204020204" pitchFamily="34" charset="-122"/>
                            </a:rPr>
                            <a:t>14</a:t>
                          </a:r>
                          <a:endParaRPr lang="zh-CN" sz="1200" b="1" kern="100">
                            <a:effectLst/>
                            <a:latin typeface="微软雅黑" panose="020B0503020204020204" pitchFamily="34" charset="-122"/>
                            <a:ea typeface="微软雅黑" panose="020B0503020204020204" pitchFamily="34" charset="-122"/>
                            <a:cs typeface="Times New Roman"/>
                          </a:endParaRPr>
                        </a:p>
                      </a:txBody>
                      <a:tcPr marL="68580" marR="68580" marT="0" marB="0" anchor="ctr"/>
                    </a:tc>
                    <a:tc>
                      <a:txBody>
                        <a:bodyPr/>
                        <a:lstStyle/>
                        <a:p>
                          <a:pPr algn="ctr">
                            <a:lnSpc>
                              <a:spcPct val="150000"/>
                            </a:lnSpc>
                            <a:spcAft>
                              <a:spcPts val="0"/>
                            </a:spcAft>
                          </a:pPr>
                          <a:r>
                            <a:rPr lang="en-US" sz="1200" b="1" kern="100">
                              <a:effectLst/>
                              <a:latin typeface="微软雅黑" panose="020B0503020204020204" pitchFamily="34" charset="-122"/>
                              <a:ea typeface="微软雅黑" panose="020B0503020204020204" pitchFamily="34" charset="-122"/>
                            </a:rPr>
                            <a:t>15.0</a:t>
                          </a:r>
                          <a:endParaRPr lang="zh-CN" sz="1200" b="1" kern="100">
                            <a:effectLst/>
                            <a:latin typeface="微软雅黑" panose="020B0503020204020204" pitchFamily="34" charset="-122"/>
                            <a:ea typeface="微软雅黑" panose="020B0503020204020204" pitchFamily="34" charset="-122"/>
                            <a:cs typeface="Times New Roman"/>
                          </a:endParaRPr>
                        </a:p>
                      </a:txBody>
                      <a:tcPr marL="68580" marR="68580" marT="0" marB="0" anchor="ctr"/>
                    </a:tc>
                    <a:extLst>
                      <a:ext uri="{0D108BD9-81ED-4DB2-BD59-A6C34878D82A}">
                        <a16:rowId xmlns:a16="http://schemas.microsoft.com/office/drawing/2014/main" val="10002"/>
                      </a:ext>
                    </a:extLst>
                  </a:tr>
                  <a:tr h="313858">
                    <a:tc>
                      <a:txBody>
                        <a:bodyPr/>
                        <a:lstStyle/>
                        <a:p>
                          <a:pPr algn="ctr">
                            <a:lnSpc>
                              <a:spcPct val="150000"/>
                            </a:lnSpc>
                            <a:spcAft>
                              <a:spcPts val="0"/>
                            </a:spcAft>
                          </a:pPr>
                          <a:r>
                            <a:rPr lang="en-US" sz="1200" b="1" kern="100">
                              <a:effectLst/>
                              <a:latin typeface="微软雅黑" panose="020B0503020204020204" pitchFamily="34" charset="-122"/>
                              <a:ea typeface="微软雅黑" panose="020B0503020204020204" pitchFamily="34" charset="-122"/>
                            </a:rPr>
                            <a:t>4</a:t>
                          </a:r>
                          <a:endParaRPr lang="zh-CN" sz="1200" b="1" kern="100">
                            <a:effectLst/>
                            <a:latin typeface="微软雅黑" panose="020B0503020204020204" pitchFamily="34" charset="-122"/>
                            <a:ea typeface="微软雅黑" panose="020B0503020204020204" pitchFamily="34" charset="-122"/>
                            <a:cs typeface="Times New Roman"/>
                          </a:endParaRPr>
                        </a:p>
                      </a:txBody>
                      <a:tcPr marL="68580" marR="68580" marT="0" marB="0" anchor="ctr"/>
                    </a:tc>
                    <a:tc>
                      <a:txBody>
                        <a:bodyPr/>
                        <a:lstStyle/>
                        <a:p>
                          <a:pPr algn="ctr">
                            <a:lnSpc>
                              <a:spcPct val="150000"/>
                            </a:lnSpc>
                            <a:spcAft>
                              <a:spcPts val="0"/>
                            </a:spcAft>
                          </a:pPr>
                          <a:r>
                            <a:rPr lang="en-US" sz="1200" b="1" kern="100" dirty="0">
                              <a:effectLst/>
                              <a:latin typeface="微软雅黑" panose="020B0503020204020204" pitchFamily="34" charset="-122"/>
                              <a:ea typeface="微软雅黑" panose="020B0503020204020204" pitchFamily="34" charset="-122"/>
                            </a:rPr>
                            <a:t>10</a:t>
                          </a:r>
                          <a:endParaRPr lang="zh-CN" sz="1200" b="1" kern="100" dirty="0">
                            <a:effectLst/>
                            <a:latin typeface="微软雅黑" panose="020B0503020204020204" pitchFamily="34" charset="-122"/>
                            <a:ea typeface="微软雅黑" panose="020B0503020204020204" pitchFamily="34" charset="-122"/>
                            <a:cs typeface="Times New Roman"/>
                          </a:endParaRPr>
                        </a:p>
                      </a:txBody>
                      <a:tcPr marL="68580" marR="68580" marT="0" marB="0" anchor="ctr"/>
                    </a:tc>
                    <a:tc>
                      <a:txBody>
                        <a:bodyPr/>
                        <a:lstStyle/>
                        <a:p>
                          <a:pPr algn="ctr">
                            <a:lnSpc>
                              <a:spcPct val="150000"/>
                            </a:lnSpc>
                            <a:spcAft>
                              <a:spcPts val="0"/>
                            </a:spcAft>
                          </a:pPr>
                          <a:r>
                            <a:rPr lang="en-US" sz="1200" b="1" kern="100">
                              <a:effectLst/>
                              <a:latin typeface="微软雅黑" panose="020B0503020204020204" pitchFamily="34" charset="-122"/>
                              <a:ea typeface="微软雅黑" panose="020B0503020204020204" pitchFamily="34" charset="-122"/>
                            </a:rPr>
                            <a:t>1.30</a:t>
                          </a:r>
                          <a:endParaRPr lang="zh-CN" sz="1200" b="1" kern="100">
                            <a:effectLst/>
                            <a:latin typeface="微软雅黑" panose="020B0503020204020204" pitchFamily="34" charset="-122"/>
                            <a:ea typeface="微软雅黑" panose="020B0503020204020204" pitchFamily="34" charset="-122"/>
                            <a:cs typeface="Times New Roman"/>
                          </a:endParaRPr>
                        </a:p>
                      </a:txBody>
                      <a:tcPr marL="68580" marR="68580" marT="0" marB="0" anchor="ctr"/>
                    </a:tc>
                    <a:tc>
                      <a:txBody>
                        <a:bodyPr/>
                        <a:lstStyle/>
                        <a:p>
                          <a:pPr algn="ctr">
                            <a:lnSpc>
                              <a:spcPct val="150000"/>
                            </a:lnSpc>
                            <a:spcAft>
                              <a:spcPts val="0"/>
                            </a:spcAft>
                          </a:pPr>
                          <a:r>
                            <a:rPr lang="en-US" sz="1200" b="1" kern="100" dirty="0">
                              <a:effectLst/>
                              <a:latin typeface="微软雅黑" panose="020B0503020204020204" pitchFamily="34" charset="-122"/>
                              <a:ea typeface="微软雅黑" panose="020B0503020204020204" pitchFamily="34" charset="-122"/>
                            </a:rPr>
                            <a:t>10</a:t>
                          </a:r>
                          <a:endParaRPr lang="zh-CN" sz="1200" b="1" kern="100" dirty="0">
                            <a:effectLst/>
                            <a:latin typeface="微软雅黑" panose="020B0503020204020204" pitchFamily="34" charset="-122"/>
                            <a:ea typeface="微软雅黑" panose="020B0503020204020204" pitchFamily="34" charset="-122"/>
                            <a:cs typeface="Times New Roman"/>
                          </a:endParaRPr>
                        </a:p>
                      </a:txBody>
                      <a:tcPr marL="68580" marR="68580" marT="0" marB="0" anchor="ctr"/>
                    </a:tc>
                    <a:tc>
                      <a:txBody>
                        <a:bodyPr/>
                        <a:lstStyle/>
                        <a:p>
                          <a:pPr algn="ctr">
                            <a:lnSpc>
                              <a:spcPct val="150000"/>
                            </a:lnSpc>
                            <a:spcAft>
                              <a:spcPts val="0"/>
                            </a:spcAft>
                          </a:pPr>
                          <a:r>
                            <a:rPr lang="en-US" sz="1200" b="1" kern="100">
                              <a:effectLst/>
                              <a:latin typeface="微软雅黑" panose="020B0503020204020204" pitchFamily="34" charset="-122"/>
                              <a:ea typeface="微软雅黑" panose="020B0503020204020204" pitchFamily="34" charset="-122"/>
                            </a:rPr>
                            <a:t>14</a:t>
                          </a:r>
                          <a:endParaRPr lang="zh-CN" sz="1200" b="1" kern="100">
                            <a:effectLst/>
                            <a:latin typeface="微软雅黑" panose="020B0503020204020204" pitchFamily="34" charset="-122"/>
                            <a:ea typeface="微软雅黑" panose="020B0503020204020204" pitchFamily="34" charset="-122"/>
                            <a:cs typeface="Times New Roman"/>
                          </a:endParaRPr>
                        </a:p>
                      </a:txBody>
                      <a:tcPr marL="68580" marR="68580" marT="0" marB="0" anchor="ctr"/>
                    </a:tc>
                    <a:tc>
                      <a:txBody>
                        <a:bodyPr/>
                        <a:lstStyle/>
                        <a:p>
                          <a:pPr algn="ctr">
                            <a:lnSpc>
                              <a:spcPct val="150000"/>
                            </a:lnSpc>
                            <a:spcAft>
                              <a:spcPts val="0"/>
                            </a:spcAft>
                          </a:pPr>
                          <a:r>
                            <a:rPr lang="en-US" sz="1200" b="1" kern="100">
                              <a:effectLst/>
                              <a:latin typeface="微软雅黑" panose="020B0503020204020204" pitchFamily="34" charset="-122"/>
                              <a:ea typeface="微软雅黑" panose="020B0503020204020204" pitchFamily="34" charset="-122"/>
                            </a:rPr>
                            <a:t>15.2</a:t>
                          </a:r>
                          <a:endParaRPr lang="zh-CN" sz="1200" b="1" kern="100">
                            <a:effectLst/>
                            <a:latin typeface="微软雅黑" panose="020B0503020204020204" pitchFamily="34" charset="-122"/>
                            <a:ea typeface="微软雅黑" panose="020B0503020204020204" pitchFamily="34" charset="-122"/>
                            <a:cs typeface="Times New Roman"/>
                          </a:endParaRPr>
                        </a:p>
                      </a:txBody>
                      <a:tcPr marL="68580" marR="68580" marT="0" marB="0" anchor="ctr"/>
                    </a:tc>
                    <a:extLst>
                      <a:ext uri="{0D108BD9-81ED-4DB2-BD59-A6C34878D82A}">
                        <a16:rowId xmlns:a16="http://schemas.microsoft.com/office/drawing/2014/main" val="10003"/>
                      </a:ext>
                    </a:extLst>
                  </a:tr>
                  <a:tr h="313858">
                    <a:tc>
                      <a:txBody>
                        <a:bodyPr/>
                        <a:lstStyle/>
                        <a:p>
                          <a:pPr algn="ctr">
                            <a:lnSpc>
                              <a:spcPct val="150000"/>
                            </a:lnSpc>
                            <a:spcAft>
                              <a:spcPts val="0"/>
                            </a:spcAft>
                          </a:pPr>
                          <a:r>
                            <a:rPr lang="en-US" sz="1200" b="1" kern="100">
                              <a:effectLst/>
                              <a:latin typeface="微软雅黑" panose="020B0503020204020204" pitchFamily="34" charset="-122"/>
                              <a:ea typeface="微软雅黑" panose="020B0503020204020204" pitchFamily="34" charset="-122"/>
                            </a:rPr>
                            <a:t>6</a:t>
                          </a:r>
                          <a:endParaRPr lang="zh-CN" sz="1200" b="1" kern="100">
                            <a:effectLst/>
                            <a:latin typeface="微软雅黑" panose="020B0503020204020204" pitchFamily="34" charset="-122"/>
                            <a:ea typeface="微软雅黑" panose="020B0503020204020204" pitchFamily="34" charset="-122"/>
                            <a:cs typeface="Times New Roman"/>
                          </a:endParaRPr>
                        </a:p>
                      </a:txBody>
                      <a:tcPr marL="68580" marR="68580" marT="0" marB="0" anchor="ctr"/>
                    </a:tc>
                    <a:tc>
                      <a:txBody>
                        <a:bodyPr/>
                        <a:lstStyle/>
                        <a:p>
                          <a:pPr algn="ctr">
                            <a:lnSpc>
                              <a:spcPct val="150000"/>
                            </a:lnSpc>
                            <a:spcAft>
                              <a:spcPts val="0"/>
                            </a:spcAft>
                          </a:pPr>
                          <a:r>
                            <a:rPr lang="en-US" sz="1200" b="1" kern="100">
                              <a:effectLst/>
                              <a:latin typeface="微软雅黑" panose="020B0503020204020204" pitchFamily="34" charset="-122"/>
                              <a:ea typeface="微软雅黑" panose="020B0503020204020204" pitchFamily="34" charset="-122"/>
                            </a:rPr>
                            <a:t>12</a:t>
                          </a:r>
                          <a:endParaRPr lang="zh-CN" sz="1200" b="1" kern="100">
                            <a:effectLst/>
                            <a:latin typeface="微软雅黑" panose="020B0503020204020204" pitchFamily="34" charset="-122"/>
                            <a:ea typeface="微软雅黑" panose="020B0503020204020204" pitchFamily="34" charset="-122"/>
                            <a:cs typeface="Times New Roman"/>
                          </a:endParaRPr>
                        </a:p>
                      </a:txBody>
                      <a:tcPr marL="68580" marR="68580" marT="0" marB="0" anchor="ctr"/>
                    </a:tc>
                    <a:tc>
                      <a:txBody>
                        <a:bodyPr/>
                        <a:lstStyle/>
                        <a:p>
                          <a:pPr algn="ctr">
                            <a:lnSpc>
                              <a:spcPct val="150000"/>
                            </a:lnSpc>
                            <a:spcAft>
                              <a:spcPts val="0"/>
                            </a:spcAft>
                          </a:pPr>
                          <a:r>
                            <a:rPr lang="en-US" sz="1200" b="1" kern="100">
                              <a:effectLst/>
                              <a:latin typeface="微软雅黑" panose="020B0503020204020204" pitchFamily="34" charset="-122"/>
                              <a:ea typeface="微软雅黑" panose="020B0503020204020204" pitchFamily="34" charset="-122"/>
                            </a:rPr>
                            <a:t>1.40</a:t>
                          </a:r>
                          <a:endParaRPr lang="zh-CN" sz="1200" b="1" kern="100">
                            <a:effectLst/>
                            <a:latin typeface="微软雅黑" panose="020B0503020204020204" pitchFamily="34" charset="-122"/>
                            <a:ea typeface="微软雅黑" panose="020B0503020204020204" pitchFamily="34" charset="-122"/>
                            <a:cs typeface="Times New Roman"/>
                          </a:endParaRPr>
                        </a:p>
                      </a:txBody>
                      <a:tcPr marL="68580" marR="68580" marT="0" marB="0" anchor="ctr"/>
                    </a:tc>
                    <a:tc>
                      <a:txBody>
                        <a:bodyPr/>
                        <a:lstStyle/>
                        <a:p>
                          <a:pPr algn="ctr">
                            <a:lnSpc>
                              <a:spcPct val="150000"/>
                            </a:lnSpc>
                            <a:spcAft>
                              <a:spcPts val="0"/>
                            </a:spcAft>
                          </a:pPr>
                          <a:r>
                            <a:rPr lang="en-US" sz="1200" b="1" kern="100">
                              <a:effectLst/>
                              <a:latin typeface="微软雅黑" panose="020B0503020204020204" pitchFamily="34" charset="-122"/>
                              <a:ea typeface="微软雅黑" panose="020B0503020204020204" pitchFamily="34" charset="-122"/>
                            </a:rPr>
                            <a:t>10</a:t>
                          </a:r>
                          <a:endParaRPr lang="zh-CN" sz="1200" b="1" kern="100">
                            <a:effectLst/>
                            <a:latin typeface="微软雅黑" panose="020B0503020204020204" pitchFamily="34" charset="-122"/>
                            <a:ea typeface="微软雅黑" panose="020B0503020204020204" pitchFamily="34" charset="-122"/>
                            <a:cs typeface="Times New Roman"/>
                          </a:endParaRPr>
                        </a:p>
                      </a:txBody>
                      <a:tcPr marL="68580" marR="68580" marT="0" marB="0" anchor="ctr"/>
                    </a:tc>
                    <a:tc>
                      <a:txBody>
                        <a:bodyPr/>
                        <a:lstStyle/>
                        <a:p>
                          <a:pPr algn="ctr">
                            <a:lnSpc>
                              <a:spcPct val="150000"/>
                            </a:lnSpc>
                            <a:spcAft>
                              <a:spcPts val="0"/>
                            </a:spcAft>
                          </a:pPr>
                          <a:r>
                            <a:rPr lang="en-US" sz="1200" b="1" kern="100">
                              <a:effectLst/>
                              <a:latin typeface="微软雅黑" panose="020B0503020204020204" pitchFamily="34" charset="-122"/>
                              <a:ea typeface="微软雅黑" panose="020B0503020204020204" pitchFamily="34" charset="-122"/>
                            </a:rPr>
                            <a:t>14</a:t>
                          </a:r>
                          <a:endParaRPr lang="zh-CN" sz="1200" b="1" kern="100">
                            <a:effectLst/>
                            <a:latin typeface="微软雅黑" panose="020B0503020204020204" pitchFamily="34" charset="-122"/>
                            <a:ea typeface="微软雅黑" panose="020B0503020204020204" pitchFamily="34" charset="-122"/>
                            <a:cs typeface="Times New Roman"/>
                          </a:endParaRPr>
                        </a:p>
                      </a:txBody>
                      <a:tcPr marL="68580" marR="68580" marT="0" marB="0" anchor="ctr"/>
                    </a:tc>
                    <a:tc>
                      <a:txBody>
                        <a:bodyPr/>
                        <a:lstStyle/>
                        <a:p>
                          <a:pPr algn="ctr">
                            <a:lnSpc>
                              <a:spcPct val="150000"/>
                            </a:lnSpc>
                            <a:spcAft>
                              <a:spcPts val="0"/>
                            </a:spcAft>
                          </a:pPr>
                          <a:r>
                            <a:rPr lang="en-US" sz="1200" b="1" kern="100" dirty="0">
                              <a:effectLst/>
                              <a:latin typeface="微软雅黑" panose="020B0503020204020204" pitchFamily="34" charset="-122"/>
                              <a:ea typeface="微软雅黑" panose="020B0503020204020204" pitchFamily="34" charset="-122"/>
                            </a:rPr>
                            <a:t>15.6</a:t>
                          </a:r>
                          <a:endParaRPr lang="zh-CN" sz="1200" b="1" kern="100" dirty="0">
                            <a:effectLst/>
                            <a:latin typeface="微软雅黑" panose="020B0503020204020204" pitchFamily="34" charset="-122"/>
                            <a:ea typeface="微软雅黑" panose="020B0503020204020204" pitchFamily="34" charset="-122"/>
                            <a:cs typeface="Times New Roman"/>
                          </a:endParaRPr>
                        </a:p>
                      </a:txBody>
                      <a:tcPr marL="68580" marR="68580" marT="0" marB="0" anchor="ctr"/>
                    </a:tc>
                    <a:extLst>
                      <a:ext uri="{0D108BD9-81ED-4DB2-BD59-A6C34878D82A}">
                        <a16:rowId xmlns:a16="http://schemas.microsoft.com/office/drawing/2014/main" val="10004"/>
                      </a:ext>
                    </a:extLst>
                  </a:tr>
                  <a:tr h="313858">
                    <a:tc>
                      <a:txBody>
                        <a:bodyPr/>
                        <a:lstStyle/>
                        <a:p>
                          <a:pPr algn="ctr">
                            <a:lnSpc>
                              <a:spcPct val="150000"/>
                            </a:lnSpc>
                            <a:spcAft>
                              <a:spcPts val="0"/>
                            </a:spcAft>
                          </a:pPr>
                          <a:r>
                            <a:rPr lang="en-US" sz="1200" b="1" kern="100">
                              <a:effectLst/>
                              <a:latin typeface="微软雅黑" panose="020B0503020204020204" pitchFamily="34" charset="-122"/>
                              <a:ea typeface="微软雅黑" panose="020B0503020204020204" pitchFamily="34" charset="-122"/>
                            </a:rPr>
                            <a:t>8</a:t>
                          </a:r>
                          <a:endParaRPr lang="zh-CN" sz="1200" b="1" kern="100">
                            <a:effectLst/>
                            <a:latin typeface="微软雅黑" panose="020B0503020204020204" pitchFamily="34" charset="-122"/>
                            <a:ea typeface="微软雅黑" panose="020B0503020204020204" pitchFamily="34" charset="-122"/>
                            <a:cs typeface="Times New Roman"/>
                          </a:endParaRPr>
                        </a:p>
                      </a:txBody>
                      <a:tcPr marL="68580" marR="68580" marT="0" marB="0" anchor="ctr"/>
                    </a:tc>
                    <a:tc>
                      <a:txBody>
                        <a:bodyPr/>
                        <a:lstStyle/>
                        <a:p>
                          <a:pPr algn="ctr">
                            <a:lnSpc>
                              <a:spcPct val="150000"/>
                            </a:lnSpc>
                            <a:spcAft>
                              <a:spcPts val="0"/>
                            </a:spcAft>
                          </a:pPr>
                          <a:r>
                            <a:rPr lang="en-US" sz="1200" b="1" kern="100">
                              <a:effectLst/>
                              <a:latin typeface="微软雅黑" panose="020B0503020204020204" pitchFamily="34" charset="-122"/>
                              <a:ea typeface="微软雅黑" panose="020B0503020204020204" pitchFamily="34" charset="-122"/>
                            </a:rPr>
                            <a:t>14</a:t>
                          </a:r>
                          <a:endParaRPr lang="zh-CN" sz="1200" b="1" kern="100">
                            <a:effectLst/>
                            <a:latin typeface="微软雅黑" panose="020B0503020204020204" pitchFamily="34" charset="-122"/>
                            <a:ea typeface="微软雅黑" panose="020B0503020204020204" pitchFamily="34" charset="-122"/>
                            <a:cs typeface="Times New Roman"/>
                          </a:endParaRPr>
                        </a:p>
                      </a:txBody>
                      <a:tcPr marL="68580" marR="68580" marT="0" marB="0" anchor="ctr"/>
                    </a:tc>
                    <a:tc>
                      <a:txBody>
                        <a:bodyPr/>
                        <a:lstStyle/>
                        <a:p>
                          <a:pPr algn="ctr">
                            <a:lnSpc>
                              <a:spcPct val="150000"/>
                            </a:lnSpc>
                            <a:spcAft>
                              <a:spcPts val="0"/>
                            </a:spcAft>
                          </a:pPr>
                          <a:r>
                            <a:rPr lang="en-US" sz="1200" b="1" kern="100">
                              <a:effectLst/>
                              <a:latin typeface="微软雅黑" panose="020B0503020204020204" pitchFamily="34" charset="-122"/>
                              <a:ea typeface="微软雅黑" panose="020B0503020204020204" pitchFamily="34" charset="-122"/>
                            </a:rPr>
                            <a:t>1.55</a:t>
                          </a:r>
                          <a:endParaRPr lang="zh-CN" sz="1200" b="1" kern="100">
                            <a:effectLst/>
                            <a:latin typeface="微软雅黑" panose="020B0503020204020204" pitchFamily="34" charset="-122"/>
                            <a:ea typeface="微软雅黑" panose="020B0503020204020204" pitchFamily="34" charset="-122"/>
                            <a:cs typeface="Times New Roman"/>
                          </a:endParaRPr>
                        </a:p>
                      </a:txBody>
                      <a:tcPr marL="68580" marR="68580" marT="0" marB="0" anchor="ctr"/>
                    </a:tc>
                    <a:tc>
                      <a:txBody>
                        <a:bodyPr/>
                        <a:lstStyle/>
                        <a:p>
                          <a:pPr algn="ctr">
                            <a:lnSpc>
                              <a:spcPct val="150000"/>
                            </a:lnSpc>
                            <a:spcAft>
                              <a:spcPts val="0"/>
                            </a:spcAft>
                          </a:pPr>
                          <a:r>
                            <a:rPr lang="en-US" sz="1200" b="1" kern="100">
                              <a:effectLst/>
                              <a:latin typeface="微软雅黑" panose="020B0503020204020204" pitchFamily="34" charset="-122"/>
                              <a:ea typeface="微软雅黑" panose="020B0503020204020204" pitchFamily="34" charset="-122"/>
                            </a:rPr>
                            <a:t>10</a:t>
                          </a:r>
                          <a:endParaRPr lang="zh-CN" sz="1200" b="1" kern="100">
                            <a:effectLst/>
                            <a:latin typeface="微软雅黑" panose="020B0503020204020204" pitchFamily="34" charset="-122"/>
                            <a:ea typeface="微软雅黑" panose="020B0503020204020204" pitchFamily="34" charset="-122"/>
                            <a:cs typeface="Times New Roman"/>
                          </a:endParaRPr>
                        </a:p>
                      </a:txBody>
                      <a:tcPr marL="68580" marR="68580" marT="0" marB="0" anchor="ctr"/>
                    </a:tc>
                    <a:tc>
                      <a:txBody>
                        <a:bodyPr/>
                        <a:lstStyle/>
                        <a:p>
                          <a:pPr algn="ctr">
                            <a:lnSpc>
                              <a:spcPct val="150000"/>
                            </a:lnSpc>
                            <a:spcAft>
                              <a:spcPts val="0"/>
                            </a:spcAft>
                          </a:pPr>
                          <a:r>
                            <a:rPr lang="en-US" sz="1200" b="1" kern="100">
                              <a:effectLst/>
                              <a:latin typeface="微软雅黑" panose="020B0503020204020204" pitchFamily="34" charset="-122"/>
                              <a:ea typeface="微软雅黑" panose="020B0503020204020204" pitchFamily="34" charset="-122"/>
                            </a:rPr>
                            <a:t>14</a:t>
                          </a:r>
                          <a:endParaRPr lang="zh-CN" sz="1200" b="1" kern="100">
                            <a:effectLst/>
                            <a:latin typeface="微软雅黑" panose="020B0503020204020204" pitchFamily="34" charset="-122"/>
                            <a:ea typeface="微软雅黑" panose="020B0503020204020204" pitchFamily="34" charset="-122"/>
                            <a:cs typeface="Times New Roman"/>
                          </a:endParaRPr>
                        </a:p>
                      </a:txBody>
                      <a:tcPr marL="68580" marR="68580" marT="0" marB="0" anchor="ctr"/>
                    </a:tc>
                    <a:tc>
                      <a:txBody>
                        <a:bodyPr/>
                        <a:lstStyle/>
                        <a:p>
                          <a:pPr algn="ctr">
                            <a:lnSpc>
                              <a:spcPct val="150000"/>
                            </a:lnSpc>
                            <a:spcAft>
                              <a:spcPts val="0"/>
                            </a:spcAft>
                          </a:pPr>
                          <a:r>
                            <a:rPr lang="en-US" sz="1200" b="1" kern="100" dirty="0">
                              <a:effectLst/>
                              <a:latin typeface="微软雅黑" panose="020B0503020204020204" pitchFamily="34" charset="-122"/>
                              <a:ea typeface="微软雅黑" panose="020B0503020204020204" pitchFamily="34" charset="-122"/>
                            </a:rPr>
                            <a:t>16.2</a:t>
                          </a:r>
                          <a:endParaRPr lang="zh-CN" sz="1200" b="1" kern="100" dirty="0">
                            <a:effectLst/>
                            <a:latin typeface="微软雅黑" panose="020B0503020204020204" pitchFamily="34" charset="-122"/>
                            <a:ea typeface="微软雅黑" panose="020B0503020204020204" pitchFamily="34" charset="-122"/>
                            <a:cs typeface="Times New Roman"/>
                          </a:endParaRPr>
                        </a:p>
                      </a:txBody>
                      <a:tcPr marL="68580" marR="68580" marT="0" marB="0" anchor="ctr"/>
                    </a:tc>
                    <a:extLst>
                      <a:ext uri="{0D108BD9-81ED-4DB2-BD59-A6C34878D82A}">
                        <a16:rowId xmlns:a16="http://schemas.microsoft.com/office/drawing/2014/main" val="10005"/>
                      </a:ext>
                    </a:extLst>
                  </a:tr>
                  <a:tr h="313858">
                    <a:tc>
                      <a:txBody>
                        <a:bodyPr/>
                        <a:lstStyle/>
                        <a:p>
                          <a:pPr algn="ctr">
                            <a:lnSpc>
                              <a:spcPct val="150000"/>
                            </a:lnSpc>
                            <a:spcAft>
                              <a:spcPts val="0"/>
                            </a:spcAft>
                          </a:pPr>
                          <a:r>
                            <a:rPr lang="en-US" sz="1200" b="1" kern="100">
                              <a:effectLst/>
                              <a:latin typeface="微软雅黑" panose="020B0503020204020204" pitchFamily="34" charset="-122"/>
                              <a:ea typeface="微软雅黑" panose="020B0503020204020204" pitchFamily="34" charset="-122"/>
                            </a:rPr>
                            <a:t>10</a:t>
                          </a:r>
                          <a:endParaRPr lang="zh-CN" sz="1200" b="1" kern="100">
                            <a:effectLst/>
                            <a:latin typeface="微软雅黑" panose="020B0503020204020204" pitchFamily="34" charset="-122"/>
                            <a:ea typeface="微软雅黑" panose="020B0503020204020204" pitchFamily="34" charset="-122"/>
                            <a:cs typeface="Times New Roman"/>
                          </a:endParaRPr>
                        </a:p>
                      </a:txBody>
                      <a:tcPr marL="68580" marR="68580" marT="0" marB="0" anchor="ctr"/>
                    </a:tc>
                    <a:tc>
                      <a:txBody>
                        <a:bodyPr/>
                        <a:lstStyle/>
                        <a:p>
                          <a:pPr algn="ctr">
                            <a:lnSpc>
                              <a:spcPct val="150000"/>
                            </a:lnSpc>
                            <a:spcAft>
                              <a:spcPts val="0"/>
                            </a:spcAft>
                          </a:pPr>
                          <a:r>
                            <a:rPr lang="en-US" sz="1200" b="1" kern="100" dirty="0">
                              <a:effectLst/>
                              <a:latin typeface="微软雅黑" panose="020B0503020204020204" pitchFamily="34" charset="-122"/>
                              <a:ea typeface="微软雅黑" panose="020B0503020204020204" pitchFamily="34" charset="-122"/>
                            </a:rPr>
                            <a:t>16</a:t>
                          </a:r>
                          <a:endParaRPr lang="zh-CN" sz="1200" b="1" kern="100" dirty="0">
                            <a:effectLst/>
                            <a:latin typeface="微软雅黑" panose="020B0503020204020204" pitchFamily="34" charset="-122"/>
                            <a:ea typeface="微软雅黑" panose="020B0503020204020204" pitchFamily="34" charset="-122"/>
                            <a:cs typeface="Times New Roman"/>
                          </a:endParaRPr>
                        </a:p>
                      </a:txBody>
                      <a:tcPr marL="68580" marR="68580" marT="0" marB="0" anchor="ctr"/>
                    </a:tc>
                    <a:tc>
                      <a:txBody>
                        <a:bodyPr/>
                        <a:lstStyle/>
                        <a:p>
                          <a:pPr algn="ctr">
                            <a:lnSpc>
                              <a:spcPct val="150000"/>
                            </a:lnSpc>
                            <a:spcAft>
                              <a:spcPts val="0"/>
                            </a:spcAft>
                          </a:pPr>
                          <a:r>
                            <a:rPr lang="en-US" sz="1200" b="1" kern="100">
                              <a:effectLst/>
                              <a:latin typeface="微软雅黑" panose="020B0503020204020204" pitchFamily="34" charset="-122"/>
                              <a:ea typeface="微软雅黑" panose="020B0503020204020204" pitchFamily="34" charset="-122"/>
                            </a:rPr>
                            <a:t>2.10</a:t>
                          </a:r>
                          <a:endParaRPr lang="zh-CN" sz="1200" b="1" kern="100">
                            <a:effectLst/>
                            <a:latin typeface="微软雅黑" panose="020B0503020204020204" pitchFamily="34" charset="-122"/>
                            <a:ea typeface="微软雅黑" panose="020B0503020204020204" pitchFamily="34" charset="-122"/>
                            <a:cs typeface="Times New Roman"/>
                          </a:endParaRPr>
                        </a:p>
                      </a:txBody>
                      <a:tcPr marL="68580" marR="68580" marT="0" marB="0" anchor="ctr"/>
                    </a:tc>
                    <a:tc>
                      <a:txBody>
                        <a:bodyPr/>
                        <a:lstStyle/>
                        <a:p>
                          <a:pPr algn="ctr">
                            <a:lnSpc>
                              <a:spcPct val="150000"/>
                            </a:lnSpc>
                            <a:spcAft>
                              <a:spcPts val="0"/>
                            </a:spcAft>
                          </a:pPr>
                          <a:r>
                            <a:rPr lang="en-US" sz="1200" b="1" kern="100">
                              <a:effectLst/>
                              <a:latin typeface="微软雅黑" panose="020B0503020204020204" pitchFamily="34" charset="-122"/>
                              <a:ea typeface="微软雅黑" panose="020B0503020204020204" pitchFamily="34" charset="-122"/>
                            </a:rPr>
                            <a:t>10</a:t>
                          </a:r>
                          <a:endParaRPr lang="zh-CN" sz="1200" b="1" kern="100">
                            <a:effectLst/>
                            <a:latin typeface="微软雅黑" panose="020B0503020204020204" pitchFamily="34" charset="-122"/>
                            <a:ea typeface="微软雅黑" panose="020B0503020204020204" pitchFamily="34" charset="-122"/>
                            <a:cs typeface="Times New Roman"/>
                          </a:endParaRPr>
                        </a:p>
                      </a:txBody>
                      <a:tcPr marL="68580" marR="68580" marT="0" marB="0" anchor="ctr"/>
                    </a:tc>
                    <a:tc>
                      <a:txBody>
                        <a:bodyPr/>
                        <a:lstStyle/>
                        <a:p>
                          <a:pPr algn="ctr">
                            <a:lnSpc>
                              <a:spcPct val="150000"/>
                            </a:lnSpc>
                            <a:spcAft>
                              <a:spcPts val="0"/>
                            </a:spcAft>
                          </a:pPr>
                          <a:r>
                            <a:rPr lang="en-US" sz="1200" b="1" kern="100">
                              <a:effectLst/>
                              <a:latin typeface="微软雅黑" panose="020B0503020204020204" pitchFamily="34" charset="-122"/>
                              <a:ea typeface="微软雅黑" panose="020B0503020204020204" pitchFamily="34" charset="-122"/>
                            </a:rPr>
                            <a:t>14</a:t>
                          </a:r>
                          <a:endParaRPr lang="zh-CN" sz="1200" b="1" kern="100">
                            <a:effectLst/>
                            <a:latin typeface="微软雅黑" panose="020B0503020204020204" pitchFamily="34" charset="-122"/>
                            <a:ea typeface="微软雅黑" panose="020B0503020204020204" pitchFamily="34" charset="-122"/>
                            <a:cs typeface="Times New Roman"/>
                          </a:endParaRPr>
                        </a:p>
                      </a:txBody>
                      <a:tcPr marL="68580" marR="68580" marT="0" marB="0" anchor="ctr"/>
                    </a:tc>
                    <a:tc>
                      <a:txBody>
                        <a:bodyPr/>
                        <a:lstStyle/>
                        <a:p>
                          <a:pPr algn="ctr">
                            <a:lnSpc>
                              <a:spcPct val="150000"/>
                            </a:lnSpc>
                            <a:spcAft>
                              <a:spcPts val="0"/>
                            </a:spcAft>
                          </a:pPr>
                          <a:r>
                            <a:rPr lang="en-US" sz="1200" b="1" kern="100" dirty="0">
                              <a:effectLst/>
                              <a:latin typeface="微软雅黑" panose="020B0503020204020204" pitchFamily="34" charset="-122"/>
                              <a:ea typeface="微软雅黑" panose="020B0503020204020204" pitchFamily="34" charset="-122"/>
                            </a:rPr>
                            <a:t>18.4</a:t>
                          </a:r>
                          <a:endParaRPr lang="zh-CN" sz="1200" b="1" kern="100" dirty="0">
                            <a:effectLst/>
                            <a:latin typeface="微软雅黑" panose="020B0503020204020204" pitchFamily="34" charset="-122"/>
                            <a:ea typeface="微软雅黑" panose="020B0503020204020204" pitchFamily="34" charset="-122"/>
                            <a:cs typeface="Times New Roman"/>
                          </a:endParaRPr>
                        </a:p>
                      </a:txBody>
                      <a:tcPr marL="68580" marR="68580" marT="0" marB="0" anchor="ctr"/>
                    </a:tc>
                    <a:extLst>
                      <a:ext uri="{0D108BD9-81ED-4DB2-BD59-A6C34878D82A}">
                        <a16:rowId xmlns:a16="http://schemas.microsoft.com/office/drawing/2014/main" val="10006"/>
                      </a:ext>
                    </a:extLst>
                  </a:tr>
                </a:tbl>
              </a:graphicData>
            </a:graphic>
          </p:graphicFrame>
        </mc:Fallback>
      </mc:AlternateContent>
      <p:sp>
        <p:nvSpPr>
          <p:cNvPr id="3" name="矩形 2"/>
          <p:cNvSpPr/>
          <p:nvPr/>
        </p:nvSpPr>
        <p:spPr>
          <a:xfrm>
            <a:off x="1979712" y="2472167"/>
            <a:ext cx="6408712" cy="369332"/>
          </a:xfrm>
          <a:prstGeom prst="rect">
            <a:avLst/>
          </a:prstGeom>
        </p:spPr>
        <p:txBody>
          <a:bodyPr wrap="square">
            <a:spAutoFit/>
          </a:bodyPr>
          <a:lstStyle/>
          <a:p>
            <a:r>
              <a:rPr lang="zh-CN" altLang="en-US" sz="1800" kern="0" dirty="0">
                <a:solidFill>
                  <a:srgbClr val="000000"/>
                </a:solidFill>
                <a:latin typeface="微软雅黑" panose="020B0503020204020204" pitchFamily="34" charset="-122"/>
                <a:ea typeface="微软雅黑" panose="020B0503020204020204" pitchFamily="34" charset="-122"/>
              </a:rPr>
              <a:t>表</a:t>
            </a:r>
            <a:r>
              <a:rPr lang="en-US" altLang="zh-CN" sz="1800" kern="0" dirty="0">
                <a:solidFill>
                  <a:srgbClr val="000000"/>
                </a:solidFill>
                <a:latin typeface="微软雅黑" panose="020B0503020204020204" pitchFamily="34" charset="-122"/>
                <a:ea typeface="微软雅黑" panose="020B0503020204020204" pitchFamily="34" charset="-122"/>
              </a:rPr>
              <a:t>6</a:t>
            </a:r>
            <a:r>
              <a:rPr lang="zh-CN" altLang="en-US" sz="1800" kern="0" dirty="0">
                <a:solidFill>
                  <a:srgbClr val="000000"/>
                </a:solidFill>
                <a:latin typeface="微软雅黑" panose="020B0503020204020204" pitchFamily="34" charset="-122"/>
                <a:ea typeface="微软雅黑" panose="020B0503020204020204" pitchFamily="34" charset="-122"/>
              </a:rPr>
              <a:t>－</a:t>
            </a:r>
            <a:r>
              <a:rPr lang="en-US" altLang="zh-CN" sz="1800" kern="0" dirty="0">
                <a:solidFill>
                  <a:srgbClr val="000000"/>
                </a:solidFill>
                <a:latin typeface="微软雅黑" panose="020B0503020204020204" pitchFamily="34" charset="-122"/>
                <a:ea typeface="微软雅黑" panose="020B0503020204020204" pitchFamily="34" charset="-122"/>
              </a:rPr>
              <a:t>7     </a:t>
            </a:r>
            <a:r>
              <a:rPr lang="zh-CN" altLang="en-US" sz="1800" kern="0" dirty="0" smtClean="0">
                <a:solidFill>
                  <a:srgbClr val="000000"/>
                </a:solidFill>
                <a:latin typeface="微软雅黑" panose="020B0503020204020204" pitchFamily="34" charset="-122"/>
                <a:ea typeface="微软雅黑" panose="020B0503020204020204" pitchFamily="34" charset="-122"/>
              </a:rPr>
              <a:t>债务</a:t>
            </a:r>
            <a:r>
              <a:rPr lang="zh-CN" altLang="en-US" sz="1800" kern="0" dirty="0">
                <a:solidFill>
                  <a:srgbClr val="000000"/>
                </a:solidFill>
                <a:latin typeface="微软雅黑" panose="020B0503020204020204" pitchFamily="34" charset="-122"/>
                <a:ea typeface="微软雅黑" panose="020B0503020204020204" pitchFamily="34" charset="-122"/>
              </a:rPr>
              <a:t>利率和权益资本的成本情况</a:t>
            </a:r>
            <a:endParaRPr lang="zh-CN" altLang="en-US" sz="1600" dirty="0">
              <a:latin typeface="黑体" panose="02010609060101010101" pitchFamily="49" charset="-122"/>
              <a:ea typeface="黑体" panose="02010609060101010101" pitchFamily="49" charset="-122"/>
            </a:endParaRPr>
          </a:p>
        </p:txBody>
      </p:sp>
      <p:sp>
        <p:nvSpPr>
          <p:cNvPr id="7" name="矩形 6"/>
          <p:cNvSpPr/>
          <p:nvPr/>
        </p:nvSpPr>
        <p:spPr>
          <a:xfrm>
            <a:off x="539552" y="746321"/>
            <a:ext cx="1814920" cy="461665"/>
          </a:xfrm>
          <a:prstGeom prst="rect">
            <a:avLst/>
          </a:prstGeom>
        </p:spPr>
        <p:txBody>
          <a:bodyPr wrap="none">
            <a:spAutoFit/>
          </a:bodyPr>
          <a:lstStyle/>
          <a:p>
            <a:r>
              <a:rPr lang="zh-CN" altLang="en-US" kern="0" dirty="0">
                <a:solidFill>
                  <a:srgbClr val="FF0000"/>
                </a:solidFill>
                <a:latin typeface="微软雅黑" panose="020B0503020204020204" pitchFamily="34" charset="-122"/>
                <a:ea typeface="微软雅黑" panose="020B0503020204020204" pitchFamily="34" charset="-122"/>
              </a:rPr>
              <a:t> 现场演练</a:t>
            </a:r>
            <a:r>
              <a:rPr lang="zh-CN" altLang="en-US" kern="0" dirty="0" smtClean="0">
                <a:solidFill>
                  <a:srgbClr val="FF0000"/>
                </a:solidFill>
                <a:latin typeface="微软雅黑" panose="020B0503020204020204" pitchFamily="34" charset="-122"/>
                <a:ea typeface="微软雅黑" panose="020B0503020204020204" pitchFamily="34" charset="-122"/>
              </a:rPr>
              <a:t>题</a:t>
            </a:r>
            <a:endParaRPr lang="zh-CN" altLang="en-US" dirty="0"/>
          </a:p>
        </p:txBody>
      </p:sp>
      <p:sp>
        <p:nvSpPr>
          <p:cNvPr id="11" name="Rectangle 2"/>
          <p:cNvSpPr>
            <a:spLocks noGrp="1" noChangeArrowheads="1"/>
          </p:cNvSpPr>
          <p:nvPr>
            <p:ph type="title"/>
          </p:nvPr>
        </p:nvSpPr>
        <p:spPr>
          <a:xfrm>
            <a:off x="1908175" y="195263"/>
            <a:ext cx="6408738" cy="572691"/>
          </a:xfrm>
        </p:spPr>
        <p:txBody>
          <a:bodyPr/>
          <a:lstStyle/>
          <a:p>
            <a:pPr eaLnBrk="1" hangingPunct="1"/>
            <a:r>
              <a:rPr lang="zh-CN" altLang="en-US" sz="3200" dirty="0" smtClean="0"/>
              <a:t>三、最佳资本结构决策方法</a:t>
            </a:r>
            <a:endParaRPr lang="zh-CN" altLang="en-US" sz="3200" dirty="0"/>
          </a:p>
        </p:txBody>
      </p:sp>
    </p:spTree>
    <p:extLst>
      <p:ext uri="{BB962C8B-B14F-4D97-AF65-F5344CB8AC3E}">
        <p14:creationId xmlns:p14="http://schemas.microsoft.com/office/powerpoint/2010/main" val="213457468"/>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7" name="Rectangle 3"/>
          <p:cNvSpPr>
            <a:spLocks noGrp="1" noChangeArrowheads="1"/>
          </p:cNvSpPr>
          <p:nvPr>
            <p:ph type="body" idx="1"/>
          </p:nvPr>
        </p:nvSpPr>
        <p:spPr>
          <a:xfrm>
            <a:off x="270921" y="962695"/>
            <a:ext cx="8424936" cy="792088"/>
          </a:xfrm>
        </p:spPr>
        <p:txBody>
          <a:bodyPr/>
          <a:lstStyle/>
          <a:p>
            <a:pPr algn="just">
              <a:lnSpc>
                <a:spcPct val="100000"/>
              </a:lnSpc>
              <a:spcBef>
                <a:spcPts val="0"/>
              </a:spcBef>
              <a:spcAft>
                <a:spcPts val="0"/>
              </a:spcAft>
            </a:pPr>
            <a:r>
              <a:rPr lang="zh-CN" altLang="en-US" sz="2000" dirty="0" smtClean="0">
                <a:solidFill>
                  <a:srgbClr val="7030A0"/>
                </a:solidFill>
                <a:latin typeface="微软雅黑" panose="020B0503020204020204" pitchFamily="34" charset="-122"/>
                <a:ea typeface="微软雅黑" panose="020B0503020204020204" pitchFamily="34" charset="-122"/>
              </a:rPr>
              <a:t>解析：</a:t>
            </a:r>
            <a:r>
              <a:rPr lang="zh-CN" altLang="en-US" sz="2000" b="0" dirty="0" smtClean="0">
                <a:latin typeface="微软雅黑" panose="020B0503020204020204" pitchFamily="34" charset="-122"/>
                <a:ea typeface="微软雅黑" panose="020B0503020204020204" pitchFamily="34" charset="-122"/>
              </a:rPr>
              <a:t>根据</a:t>
            </a:r>
            <a:r>
              <a:rPr lang="zh-CN" altLang="en-US" sz="2000" b="0" dirty="0">
                <a:latin typeface="微软雅黑" panose="020B0503020204020204" pitchFamily="34" charset="-122"/>
                <a:ea typeface="微软雅黑" panose="020B0503020204020204" pitchFamily="34" charset="-122"/>
              </a:rPr>
              <a:t>表</a:t>
            </a:r>
            <a:r>
              <a:rPr lang="en-US" altLang="zh-CN" sz="2000" b="0" dirty="0">
                <a:latin typeface="微软雅黑" panose="020B0503020204020204" pitchFamily="34" charset="-122"/>
                <a:ea typeface="微软雅黑" panose="020B0503020204020204" pitchFamily="34" charset="-122"/>
              </a:rPr>
              <a:t>6</a:t>
            </a:r>
            <a:r>
              <a:rPr lang="zh-CN" altLang="en-US" sz="2000" b="0" dirty="0">
                <a:latin typeface="微软雅黑" panose="020B0503020204020204" pitchFamily="34" charset="-122"/>
                <a:ea typeface="微软雅黑" panose="020B0503020204020204" pitchFamily="34" charset="-122"/>
              </a:rPr>
              <a:t>－</a:t>
            </a:r>
            <a:r>
              <a:rPr lang="en-US" altLang="zh-CN" sz="2000" b="0" dirty="0">
                <a:latin typeface="微软雅黑" panose="020B0503020204020204" pitchFamily="34" charset="-122"/>
                <a:ea typeface="微软雅黑" panose="020B0503020204020204" pitchFamily="34" charset="-122"/>
              </a:rPr>
              <a:t>7</a:t>
            </a:r>
            <a:r>
              <a:rPr lang="zh-CN" altLang="en-US" sz="1800" b="0" dirty="0">
                <a:latin typeface="微软雅黑" panose="020B0503020204020204" pitchFamily="34" charset="-122"/>
                <a:ea typeface="微软雅黑" panose="020B0503020204020204" pitchFamily="34" charset="-122"/>
              </a:rPr>
              <a:t>资料</a:t>
            </a:r>
            <a:r>
              <a:rPr lang="zh-CN" altLang="en-US" sz="2000" b="0" dirty="0">
                <a:latin typeface="微软雅黑" panose="020B0503020204020204" pitchFamily="34" charset="-122"/>
                <a:ea typeface="微软雅黑" panose="020B0503020204020204" pitchFamily="34" charset="-122"/>
              </a:rPr>
              <a:t>，可计算出不同资本结构下的</a:t>
            </a:r>
            <a:r>
              <a:rPr lang="zh-CN" altLang="en-US" sz="2000" b="0" dirty="0">
                <a:solidFill>
                  <a:srgbClr val="FF0000"/>
                </a:solidFill>
                <a:latin typeface="微软雅黑" panose="020B0503020204020204" pitchFamily="34" charset="-122"/>
                <a:ea typeface="微软雅黑" panose="020B0503020204020204" pitchFamily="34" charset="-122"/>
              </a:rPr>
              <a:t>企业总价值</a:t>
            </a:r>
            <a:r>
              <a:rPr lang="zh-CN" altLang="en-US" sz="2000" b="0" dirty="0">
                <a:latin typeface="微软雅黑" panose="020B0503020204020204" pitchFamily="34" charset="-122"/>
                <a:ea typeface="微软雅黑" panose="020B0503020204020204" pitchFamily="34" charset="-122"/>
              </a:rPr>
              <a:t>和</a:t>
            </a:r>
            <a:r>
              <a:rPr lang="zh-CN" altLang="en-US" sz="2000" b="0" dirty="0">
                <a:solidFill>
                  <a:srgbClr val="FF0000"/>
                </a:solidFill>
                <a:latin typeface="微软雅黑" panose="020B0503020204020204" pitchFamily="34" charset="-122"/>
                <a:ea typeface="微软雅黑" panose="020B0503020204020204" pitchFamily="34" charset="-122"/>
              </a:rPr>
              <a:t>平均资本成本率</a:t>
            </a:r>
            <a:r>
              <a:rPr lang="zh-CN" altLang="en-US" sz="2000" b="0" dirty="0">
                <a:latin typeface="微软雅黑" panose="020B0503020204020204" pitchFamily="34" charset="-122"/>
                <a:ea typeface="微软雅黑" panose="020B0503020204020204" pitchFamily="34" charset="-122"/>
              </a:rPr>
              <a:t>，如表</a:t>
            </a:r>
            <a:r>
              <a:rPr lang="en-US" altLang="zh-CN" sz="2000" b="0" dirty="0">
                <a:latin typeface="微软雅黑" panose="020B0503020204020204" pitchFamily="34" charset="-122"/>
                <a:ea typeface="微软雅黑" panose="020B0503020204020204" pitchFamily="34" charset="-122"/>
              </a:rPr>
              <a:t>6</a:t>
            </a:r>
            <a:r>
              <a:rPr lang="zh-CN" altLang="en-US" sz="2000" b="0" dirty="0">
                <a:latin typeface="微软雅黑" panose="020B0503020204020204" pitchFamily="34" charset="-122"/>
                <a:ea typeface="微软雅黑" panose="020B0503020204020204" pitchFamily="34" charset="-122"/>
              </a:rPr>
              <a:t>－</a:t>
            </a:r>
            <a:r>
              <a:rPr lang="en-US" altLang="zh-CN" sz="2000" b="0" dirty="0">
                <a:latin typeface="微软雅黑" panose="020B0503020204020204" pitchFamily="34" charset="-122"/>
                <a:ea typeface="微软雅黑" panose="020B0503020204020204" pitchFamily="34" charset="-122"/>
              </a:rPr>
              <a:t>8</a:t>
            </a:r>
            <a:r>
              <a:rPr lang="zh-CN" altLang="en-US" sz="2000" b="0" dirty="0">
                <a:latin typeface="微软雅黑" panose="020B0503020204020204" pitchFamily="34" charset="-122"/>
                <a:ea typeface="微软雅黑" panose="020B0503020204020204" pitchFamily="34" charset="-122"/>
              </a:rPr>
              <a:t>（不同债务规模下的公司价值和平均资本成本）所示</a:t>
            </a:r>
            <a:endParaRPr lang="zh-CN" altLang="zh-CN" sz="2000" b="0" dirty="0">
              <a:latin typeface="微软雅黑" panose="020B0503020204020204" pitchFamily="34" charset="-122"/>
              <a:ea typeface="微软雅黑" panose="020B0503020204020204" pitchFamily="34" charset="-122"/>
            </a:endParaRPr>
          </a:p>
        </p:txBody>
      </p:sp>
      <mc:AlternateContent xmlns:mc="http://schemas.openxmlformats.org/markup-compatibility/2006" xmlns:a14="http://schemas.microsoft.com/office/drawing/2010/main">
        <mc:Choice Requires="a14">
          <p:graphicFrame>
            <p:nvGraphicFramePr>
              <p:cNvPr id="2" name="表格 1"/>
              <p:cNvGraphicFramePr>
                <a:graphicFrameLocks noGrp="1"/>
              </p:cNvGraphicFramePr>
              <p:nvPr>
                <p:extLst>
                  <p:ext uri="{D42A27DB-BD31-4B8C-83A1-F6EECF244321}">
                    <p14:modId xmlns:p14="http://schemas.microsoft.com/office/powerpoint/2010/main" val="4143417462"/>
                  </p:ext>
                </p:extLst>
              </p:nvPr>
            </p:nvGraphicFramePr>
            <p:xfrm>
              <a:off x="415456" y="2217882"/>
              <a:ext cx="8280401" cy="2628015"/>
            </p:xfrm>
            <a:graphic>
              <a:graphicData uri="http://schemas.openxmlformats.org/drawingml/2006/table">
                <a:tbl>
                  <a:tblPr firstRow="1" firstCol="1" bandRow="1">
                    <a:tableStyleId>{5C22544A-7EE6-4342-B048-85BDC9FD1C3A}</a:tableStyleId>
                  </a:tblPr>
                  <a:tblGrid>
                    <a:gridCol w="1391107">
                      <a:extLst>
                        <a:ext uri="{9D8B030D-6E8A-4147-A177-3AD203B41FA5}">
                          <a16:colId xmlns:a16="http://schemas.microsoft.com/office/drawing/2014/main" val="20000"/>
                        </a:ext>
                      </a:extLst>
                    </a:gridCol>
                    <a:gridCol w="1463975">
                      <a:extLst>
                        <a:ext uri="{9D8B030D-6E8A-4147-A177-3AD203B41FA5}">
                          <a16:colId xmlns:a16="http://schemas.microsoft.com/office/drawing/2014/main" val="20001"/>
                        </a:ext>
                      </a:extLst>
                    </a:gridCol>
                    <a:gridCol w="1455694">
                      <a:extLst>
                        <a:ext uri="{9D8B030D-6E8A-4147-A177-3AD203B41FA5}">
                          <a16:colId xmlns:a16="http://schemas.microsoft.com/office/drawing/2014/main" val="20002"/>
                        </a:ext>
                      </a:extLst>
                    </a:gridCol>
                    <a:gridCol w="1256965">
                      <a:extLst>
                        <a:ext uri="{9D8B030D-6E8A-4147-A177-3AD203B41FA5}">
                          <a16:colId xmlns:a16="http://schemas.microsoft.com/office/drawing/2014/main" val="20003"/>
                        </a:ext>
                      </a:extLst>
                    </a:gridCol>
                    <a:gridCol w="1356330">
                      <a:extLst>
                        <a:ext uri="{9D8B030D-6E8A-4147-A177-3AD203B41FA5}">
                          <a16:colId xmlns:a16="http://schemas.microsoft.com/office/drawing/2014/main" val="20004"/>
                        </a:ext>
                      </a:extLst>
                    </a:gridCol>
                    <a:gridCol w="1356330">
                      <a:extLst>
                        <a:ext uri="{9D8B030D-6E8A-4147-A177-3AD203B41FA5}">
                          <a16:colId xmlns:a16="http://schemas.microsoft.com/office/drawing/2014/main" val="20005"/>
                        </a:ext>
                      </a:extLst>
                    </a:gridCol>
                  </a:tblGrid>
                  <a:tr h="498873">
                    <a:tc>
                      <a:txBody>
                        <a:bodyPr/>
                        <a:lstStyle/>
                        <a:p>
                          <a:pPr algn="ctr">
                            <a:spcAft>
                              <a:spcPts val="0"/>
                            </a:spcAft>
                          </a:pPr>
                          <a:r>
                            <a:rPr lang="en-US" sz="1400" b="1" kern="100" dirty="0">
                              <a:effectLst/>
                              <a:latin typeface="微软雅黑" pitchFamily="34" charset="-122"/>
                              <a:ea typeface="微软雅黑" pitchFamily="34" charset="-122"/>
                            </a:rPr>
                            <a:t>B</a:t>
                          </a:r>
                          <a:r>
                            <a:rPr lang="zh-CN" sz="1400" b="1" kern="100" dirty="0">
                              <a:effectLst/>
                              <a:latin typeface="微软雅黑" pitchFamily="34" charset="-122"/>
                              <a:ea typeface="微软雅黑" pitchFamily="34" charset="-122"/>
                            </a:rPr>
                            <a:t>（百万元）</a:t>
                          </a:r>
                          <a:endParaRPr lang="zh-CN" sz="1400" b="1" kern="100" dirty="0">
                            <a:effectLst/>
                            <a:latin typeface="微软雅黑" pitchFamily="34" charset="-122"/>
                            <a:ea typeface="微软雅黑" pitchFamily="34" charset="-122"/>
                            <a:cs typeface="Times New Roman"/>
                          </a:endParaRPr>
                        </a:p>
                      </a:txBody>
                      <a:tcPr marL="68580" marR="68580" marT="0" marB="0" anchor="ctr"/>
                    </a:tc>
                    <a:tc>
                      <a:txBody>
                        <a:bodyPr/>
                        <a:lstStyle/>
                        <a:p>
                          <a:pPr algn="ctr">
                            <a:spcAft>
                              <a:spcPts val="0"/>
                            </a:spcAft>
                          </a:pPr>
                          <a:r>
                            <a:rPr lang="en-US" sz="1400" b="1" kern="100" dirty="0">
                              <a:effectLst/>
                              <a:latin typeface="微软雅黑" pitchFamily="34" charset="-122"/>
                              <a:ea typeface="微软雅黑" pitchFamily="34" charset="-122"/>
                            </a:rPr>
                            <a:t>S</a:t>
                          </a:r>
                          <a:r>
                            <a:rPr lang="zh-CN" sz="1400" b="1" kern="100" dirty="0">
                              <a:effectLst/>
                              <a:latin typeface="微软雅黑" pitchFamily="34" charset="-122"/>
                              <a:ea typeface="微软雅黑" pitchFamily="34" charset="-122"/>
                            </a:rPr>
                            <a:t>（百万元）</a:t>
                          </a:r>
                          <a:endParaRPr lang="zh-CN" sz="1400" b="1" kern="100" dirty="0">
                            <a:effectLst/>
                            <a:latin typeface="微软雅黑" pitchFamily="34" charset="-122"/>
                            <a:ea typeface="微软雅黑" pitchFamily="34" charset="-122"/>
                            <a:cs typeface="Times New Roman"/>
                          </a:endParaRPr>
                        </a:p>
                      </a:txBody>
                      <a:tcPr marL="68580" marR="68580" marT="0" marB="0" anchor="ctr"/>
                    </a:tc>
                    <a:tc>
                      <a:txBody>
                        <a:bodyPr/>
                        <a:lstStyle/>
                        <a:p>
                          <a:pPr algn="ctr">
                            <a:spcAft>
                              <a:spcPts val="0"/>
                            </a:spcAft>
                          </a:pPr>
                          <a:r>
                            <a:rPr lang="en-US" sz="1400" b="1" kern="100" dirty="0">
                              <a:effectLst/>
                              <a:latin typeface="微软雅黑" pitchFamily="34" charset="-122"/>
                              <a:ea typeface="微软雅黑" pitchFamily="34" charset="-122"/>
                            </a:rPr>
                            <a:t>V</a:t>
                          </a:r>
                          <a:r>
                            <a:rPr lang="zh-CN" sz="1400" b="1" kern="100" dirty="0">
                              <a:effectLst/>
                              <a:latin typeface="微软雅黑" pitchFamily="34" charset="-122"/>
                              <a:ea typeface="微软雅黑" pitchFamily="34" charset="-122"/>
                            </a:rPr>
                            <a:t>（百万元）</a:t>
                          </a:r>
                          <a:endParaRPr lang="zh-CN" sz="1400" b="1" kern="100" dirty="0">
                            <a:effectLst/>
                            <a:latin typeface="微软雅黑" pitchFamily="34" charset="-122"/>
                            <a:ea typeface="微软雅黑" pitchFamily="34" charset="-122"/>
                            <a:cs typeface="Times New Roman"/>
                          </a:endParaRPr>
                        </a:p>
                      </a:txBody>
                      <a:tcPr marL="68580" marR="68580" marT="0" marB="0" anchor="ctr"/>
                    </a:tc>
                    <a:tc>
                      <a:txBody>
                        <a:bodyPr/>
                        <a:lstStyle/>
                        <a:p>
                          <a:pPr algn="ctr">
                            <a:spcAft>
                              <a:spcPts val="0"/>
                            </a:spcAft>
                          </a:pPr>
                          <a14:m>
                            <m:oMath xmlns:m="http://schemas.openxmlformats.org/officeDocument/2006/math">
                              <m:sSub>
                                <m:sSubPr>
                                  <m:ctrlPr>
                                    <a:rPr lang="zh-CN" sz="1400" b="1" i="1" kern="100">
                                      <a:effectLst/>
                                      <a:latin typeface="Cambria Math" panose="02040503050406030204" pitchFamily="18" charset="0"/>
                                    </a:rPr>
                                  </m:ctrlPr>
                                </m:sSubPr>
                                <m:e>
                                  <m:r>
                                    <a:rPr lang="en-US" sz="1400" b="1" i="1" kern="100">
                                      <a:effectLst/>
                                      <a:latin typeface="Cambria Math"/>
                                    </a:rPr>
                                    <m:t>𝑲</m:t>
                                  </m:r>
                                </m:e>
                                <m:sub>
                                  <m:r>
                                    <a:rPr lang="en-US" sz="1400" b="1" i="1" kern="100">
                                      <a:effectLst/>
                                      <a:latin typeface="Cambria Math"/>
                                    </a:rPr>
                                    <m:t>𝒃</m:t>
                                  </m:r>
                                </m:sub>
                              </m:sSub>
                            </m:oMath>
                          </a14:m>
                          <a:r>
                            <a:rPr lang="en-US" sz="1400" b="1" kern="100">
                              <a:effectLst/>
                              <a:latin typeface="微软雅黑" pitchFamily="34" charset="-122"/>
                              <a:ea typeface="微软雅黑" pitchFamily="34" charset="-122"/>
                            </a:rPr>
                            <a:t>(%)</a:t>
                          </a:r>
                          <a:endParaRPr lang="zh-CN" sz="1400" b="1" kern="100">
                            <a:effectLst/>
                            <a:latin typeface="微软雅黑" pitchFamily="34" charset="-122"/>
                            <a:ea typeface="微软雅黑" pitchFamily="34" charset="-122"/>
                            <a:cs typeface="Times New Roman"/>
                          </a:endParaRPr>
                        </a:p>
                      </a:txBody>
                      <a:tcPr marL="68580" marR="68580" marT="0" marB="0" anchor="ctr"/>
                    </a:tc>
                    <a:tc>
                      <a:txBody>
                        <a:bodyPr/>
                        <a:lstStyle/>
                        <a:p>
                          <a:pPr algn="ctr">
                            <a:spcAft>
                              <a:spcPts val="0"/>
                            </a:spcAft>
                          </a:pPr>
                          <a14:m>
                            <m:oMath xmlns:m="http://schemas.openxmlformats.org/officeDocument/2006/math">
                              <m:sSub>
                                <m:sSubPr>
                                  <m:ctrlPr>
                                    <a:rPr lang="zh-CN" sz="1400" b="1" i="1" kern="100">
                                      <a:effectLst/>
                                      <a:latin typeface="Cambria Math" panose="02040503050406030204" pitchFamily="18" charset="0"/>
                                    </a:rPr>
                                  </m:ctrlPr>
                                </m:sSubPr>
                                <m:e>
                                  <m:r>
                                    <a:rPr lang="en-US" sz="1400" b="1" i="1" kern="100">
                                      <a:effectLst/>
                                      <a:latin typeface="Cambria Math"/>
                                    </a:rPr>
                                    <m:t>𝑲</m:t>
                                  </m:r>
                                </m:e>
                                <m:sub>
                                  <m:r>
                                    <a:rPr lang="en-US" sz="1400" b="1" i="1" kern="100">
                                      <a:effectLst/>
                                      <a:latin typeface="Cambria Math"/>
                                    </a:rPr>
                                    <m:t>𝑺</m:t>
                                  </m:r>
                                </m:sub>
                              </m:sSub>
                            </m:oMath>
                          </a14:m>
                          <a:r>
                            <a:rPr lang="zh-CN" sz="1400" b="1" kern="100">
                              <a:effectLst/>
                              <a:latin typeface="微软雅黑" pitchFamily="34" charset="-122"/>
                              <a:ea typeface="微软雅黑" pitchFamily="34" charset="-122"/>
                            </a:rPr>
                            <a:t>（</a:t>
                          </a:r>
                          <a:r>
                            <a:rPr lang="en-US" sz="1400" b="1" kern="100">
                              <a:effectLst/>
                              <a:latin typeface="微软雅黑" pitchFamily="34" charset="-122"/>
                              <a:ea typeface="微软雅黑" pitchFamily="34" charset="-122"/>
                            </a:rPr>
                            <a:t>%</a:t>
                          </a:r>
                          <a:r>
                            <a:rPr lang="zh-CN" sz="1400" b="1" kern="100">
                              <a:effectLst/>
                              <a:latin typeface="微软雅黑" pitchFamily="34" charset="-122"/>
                              <a:ea typeface="微软雅黑" pitchFamily="34" charset="-122"/>
                            </a:rPr>
                            <a:t>）</a:t>
                          </a:r>
                          <a:endParaRPr lang="zh-CN" sz="1400" b="1" kern="100">
                            <a:effectLst/>
                            <a:latin typeface="微软雅黑" pitchFamily="34" charset="-122"/>
                            <a:ea typeface="微软雅黑" pitchFamily="34" charset="-122"/>
                            <a:cs typeface="Times New Roman"/>
                          </a:endParaRPr>
                        </a:p>
                      </a:txBody>
                      <a:tcPr marL="68580" marR="68580" marT="0" marB="0" anchor="ctr"/>
                    </a:tc>
                    <a:tc>
                      <a:txBody>
                        <a:bodyPr/>
                        <a:lstStyle/>
                        <a:p>
                          <a:pPr algn="ctr">
                            <a:spcAft>
                              <a:spcPts val="0"/>
                            </a:spcAft>
                          </a:pPr>
                          <a14:m>
                            <m:oMath xmlns:m="http://schemas.openxmlformats.org/officeDocument/2006/math">
                              <m:sSub>
                                <m:sSubPr>
                                  <m:ctrlPr>
                                    <a:rPr lang="zh-CN" sz="1400" b="1" i="1" kern="100">
                                      <a:effectLst/>
                                      <a:latin typeface="Cambria Math" panose="02040503050406030204" pitchFamily="18" charset="0"/>
                                    </a:rPr>
                                  </m:ctrlPr>
                                </m:sSubPr>
                                <m:e>
                                  <m:r>
                                    <a:rPr lang="en-US" sz="1400" b="1" i="1" kern="100">
                                      <a:effectLst/>
                                      <a:latin typeface="Cambria Math"/>
                                    </a:rPr>
                                    <m:t>𝑲</m:t>
                                  </m:r>
                                </m:e>
                                <m:sub>
                                  <m:r>
                                    <a:rPr lang="en-US" sz="1400" b="1" i="1" kern="100">
                                      <a:effectLst/>
                                      <a:latin typeface="Cambria Math"/>
                                    </a:rPr>
                                    <m:t>𝑾</m:t>
                                  </m:r>
                                </m:sub>
                              </m:sSub>
                            </m:oMath>
                          </a14:m>
                          <a:r>
                            <a:rPr lang="zh-CN" sz="1400" b="1" kern="100">
                              <a:effectLst/>
                              <a:latin typeface="微软雅黑" pitchFamily="34" charset="-122"/>
                              <a:ea typeface="微软雅黑" pitchFamily="34" charset="-122"/>
                            </a:rPr>
                            <a:t>（</a:t>
                          </a:r>
                          <a:r>
                            <a:rPr lang="en-US" sz="1400" b="1" kern="100">
                              <a:effectLst/>
                              <a:latin typeface="微软雅黑" pitchFamily="34" charset="-122"/>
                              <a:ea typeface="微软雅黑" pitchFamily="34" charset="-122"/>
                            </a:rPr>
                            <a:t>%</a:t>
                          </a:r>
                          <a:r>
                            <a:rPr lang="zh-CN" sz="1400" b="1" kern="100">
                              <a:effectLst/>
                              <a:latin typeface="微软雅黑" pitchFamily="34" charset="-122"/>
                              <a:ea typeface="微软雅黑" pitchFamily="34" charset="-122"/>
                            </a:rPr>
                            <a:t>）</a:t>
                          </a:r>
                          <a:endParaRPr lang="zh-CN" sz="1400" b="1" kern="100">
                            <a:effectLst/>
                            <a:latin typeface="微软雅黑" pitchFamily="34" charset="-122"/>
                            <a:ea typeface="微软雅黑" pitchFamily="34" charset="-122"/>
                            <a:cs typeface="Times New Roman"/>
                          </a:endParaRPr>
                        </a:p>
                      </a:txBody>
                      <a:tcPr marL="68580" marR="68580" marT="0" marB="0" anchor="ctr"/>
                    </a:tc>
                    <a:extLst>
                      <a:ext uri="{0D108BD9-81ED-4DB2-BD59-A6C34878D82A}">
                        <a16:rowId xmlns:a16="http://schemas.microsoft.com/office/drawing/2014/main" val="10000"/>
                      </a:ext>
                    </a:extLst>
                  </a:tr>
                  <a:tr h="354857">
                    <a:tc>
                      <a:txBody>
                        <a:bodyPr/>
                        <a:lstStyle/>
                        <a:p>
                          <a:pPr algn="ctr">
                            <a:spcAft>
                              <a:spcPts val="0"/>
                            </a:spcAft>
                          </a:pPr>
                          <a:r>
                            <a:rPr lang="en-US" sz="1400" b="1" kern="100" dirty="0">
                              <a:effectLst/>
                              <a:latin typeface="微软雅黑" pitchFamily="34" charset="-122"/>
                              <a:ea typeface="微软雅黑" pitchFamily="34" charset="-122"/>
                            </a:rPr>
                            <a:t>0</a:t>
                          </a:r>
                          <a:endParaRPr lang="zh-CN" sz="1400" b="1" kern="100" dirty="0">
                            <a:effectLst/>
                            <a:latin typeface="微软雅黑" pitchFamily="34" charset="-122"/>
                            <a:ea typeface="微软雅黑" pitchFamily="34" charset="-122"/>
                            <a:cs typeface="Times New Roman"/>
                          </a:endParaRPr>
                        </a:p>
                      </a:txBody>
                      <a:tcPr marL="68580" marR="68580" marT="0" marB="0" anchor="ctr"/>
                    </a:tc>
                    <a:tc>
                      <a:txBody>
                        <a:bodyPr/>
                        <a:lstStyle/>
                        <a:p>
                          <a:pPr algn="ctr">
                            <a:spcAft>
                              <a:spcPts val="0"/>
                            </a:spcAft>
                          </a:pPr>
                          <a:r>
                            <a:rPr lang="en-US" sz="1400" b="1" kern="100" dirty="0">
                              <a:effectLst/>
                              <a:latin typeface="微软雅黑" pitchFamily="34" charset="-122"/>
                              <a:ea typeface="微软雅黑" pitchFamily="34" charset="-122"/>
                            </a:rPr>
                            <a:t>20.27</a:t>
                          </a:r>
                          <a:endParaRPr lang="zh-CN" sz="1400" b="1" kern="100" dirty="0">
                            <a:effectLst/>
                            <a:latin typeface="微软雅黑" pitchFamily="34" charset="-122"/>
                            <a:ea typeface="微软雅黑" pitchFamily="34" charset="-122"/>
                            <a:cs typeface="Times New Roman"/>
                          </a:endParaRPr>
                        </a:p>
                      </a:txBody>
                      <a:tcPr marL="68580" marR="68580" marT="0" marB="0" anchor="ctr"/>
                    </a:tc>
                    <a:tc>
                      <a:txBody>
                        <a:bodyPr/>
                        <a:lstStyle/>
                        <a:p>
                          <a:pPr algn="ctr">
                            <a:spcAft>
                              <a:spcPts val="0"/>
                            </a:spcAft>
                          </a:pPr>
                          <a:r>
                            <a:rPr lang="en-US" sz="1400" b="1" kern="100" dirty="0">
                              <a:effectLst/>
                              <a:latin typeface="微软雅黑" pitchFamily="34" charset="-122"/>
                              <a:ea typeface="微软雅黑" pitchFamily="34" charset="-122"/>
                            </a:rPr>
                            <a:t>20.27</a:t>
                          </a:r>
                          <a:endParaRPr lang="zh-CN" sz="1400" b="1" kern="100" dirty="0">
                            <a:effectLst/>
                            <a:latin typeface="微软雅黑" pitchFamily="34" charset="-122"/>
                            <a:ea typeface="微软雅黑" pitchFamily="34" charset="-122"/>
                            <a:cs typeface="Times New Roman"/>
                          </a:endParaRPr>
                        </a:p>
                      </a:txBody>
                      <a:tcPr marL="68580" marR="68580" marT="0" marB="0" anchor="ctr"/>
                    </a:tc>
                    <a:tc>
                      <a:txBody>
                        <a:bodyPr/>
                        <a:lstStyle/>
                        <a:p>
                          <a:pPr algn="ctr">
                            <a:spcAft>
                              <a:spcPts val="0"/>
                            </a:spcAft>
                          </a:pPr>
                          <a:r>
                            <a:rPr lang="en-US" sz="1400" b="1" kern="100">
                              <a:effectLst/>
                              <a:latin typeface="微软雅黑" pitchFamily="34" charset="-122"/>
                              <a:ea typeface="微软雅黑" pitchFamily="34" charset="-122"/>
                            </a:rPr>
                            <a:t>-</a:t>
                          </a:r>
                          <a:endParaRPr lang="zh-CN" sz="1400" b="1" kern="100">
                            <a:effectLst/>
                            <a:latin typeface="微软雅黑" pitchFamily="34" charset="-122"/>
                            <a:ea typeface="微软雅黑" pitchFamily="34" charset="-122"/>
                            <a:cs typeface="Times New Roman"/>
                          </a:endParaRPr>
                        </a:p>
                      </a:txBody>
                      <a:tcPr marL="68580" marR="68580" marT="0" marB="0" anchor="ctr"/>
                    </a:tc>
                    <a:tc>
                      <a:txBody>
                        <a:bodyPr/>
                        <a:lstStyle/>
                        <a:p>
                          <a:pPr algn="ctr">
                            <a:spcAft>
                              <a:spcPts val="0"/>
                            </a:spcAft>
                          </a:pPr>
                          <a:r>
                            <a:rPr lang="en-US" sz="1400" b="1" kern="100">
                              <a:effectLst/>
                              <a:latin typeface="微软雅黑" pitchFamily="34" charset="-122"/>
                              <a:ea typeface="微软雅黑" pitchFamily="34" charset="-122"/>
                            </a:rPr>
                            <a:t>14.8</a:t>
                          </a:r>
                          <a:endParaRPr lang="zh-CN" sz="1400" b="1" kern="100">
                            <a:effectLst/>
                            <a:latin typeface="微软雅黑" pitchFamily="34" charset="-122"/>
                            <a:ea typeface="微软雅黑" pitchFamily="34" charset="-122"/>
                            <a:cs typeface="Times New Roman"/>
                          </a:endParaRPr>
                        </a:p>
                      </a:txBody>
                      <a:tcPr marL="68580" marR="68580" marT="0" marB="0" anchor="ctr"/>
                    </a:tc>
                    <a:tc>
                      <a:txBody>
                        <a:bodyPr/>
                        <a:lstStyle/>
                        <a:p>
                          <a:pPr algn="ctr">
                            <a:spcAft>
                              <a:spcPts val="0"/>
                            </a:spcAft>
                          </a:pPr>
                          <a:r>
                            <a:rPr lang="en-US" sz="1400" b="1" kern="100">
                              <a:effectLst/>
                              <a:latin typeface="微软雅黑" pitchFamily="34" charset="-122"/>
                              <a:ea typeface="微软雅黑" pitchFamily="34" charset="-122"/>
                            </a:rPr>
                            <a:t>14.80</a:t>
                          </a:r>
                          <a:endParaRPr lang="zh-CN" sz="1400" b="1" kern="100">
                            <a:effectLst/>
                            <a:latin typeface="微软雅黑" pitchFamily="34" charset="-122"/>
                            <a:ea typeface="微软雅黑" pitchFamily="34" charset="-122"/>
                            <a:cs typeface="Times New Roman"/>
                          </a:endParaRPr>
                        </a:p>
                      </a:txBody>
                      <a:tcPr marL="68580" marR="68580" marT="0" marB="0" anchor="ctr"/>
                    </a:tc>
                    <a:extLst>
                      <a:ext uri="{0D108BD9-81ED-4DB2-BD59-A6C34878D82A}">
                        <a16:rowId xmlns:a16="http://schemas.microsoft.com/office/drawing/2014/main" val="10001"/>
                      </a:ext>
                    </a:extLst>
                  </a:tr>
                  <a:tr h="354857">
                    <a:tc>
                      <a:txBody>
                        <a:bodyPr/>
                        <a:lstStyle/>
                        <a:p>
                          <a:pPr algn="ctr">
                            <a:spcAft>
                              <a:spcPts val="0"/>
                            </a:spcAft>
                          </a:pPr>
                          <a:r>
                            <a:rPr lang="en-US" sz="1400" b="1" kern="100">
                              <a:effectLst/>
                              <a:latin typeface="微软雅黑" pitchFamily="34" charset="-122"/>
                              <a:ea typeface="微软雅黑" pitchFamily="34" charset="-122"/>
                            </a:rPr>
                            <a:t>2</a:t>
                          </a:r>
                          <a:endParaRPr lang="zh-CN" sz="1400" b="1" kern="100">
                            <a:effectLst/>
                            <a:latin typeface="微软雅黑" pitchFamily="34" charset="-122"/>
                            <a:ea typeface="微软雅黑" pitchFamily="34" charset="-122"/>
                            <a:cs typeface="Times New Roman"/>
                          </a:endParaRPr>
                        </a:p>
                      </a:txBody>
                      <a:tcPr marL="68580" marR="68580" marT="0" marB="0" anchor="ctr"/>
                    </a:tc>
                    <a:tc>
                      <a:txBody>
                        <a:bodyPr/>
                        <a:lstStyle/>
                        <a:p>
                          <a:pPr algn="ctr">
                            <a:spcAft>
                              <a:spcPts val="0"/>
                            </a:spcAft>
                          </a:pPr>
                          <a:r>
                            <a:rPr lang="en-US" sz="1400" b="1" kern="100">
                              <a:effectLst/>
                              <a:latin typeface="微软雅黑" pitchFamily="34" charset="-122"/>
                              <a:ea typeface="微软雅黑" pitchFamily="34" charset="-122"/>
                            </a:rPr>
                            <a:t>19.20</a:t>
                          </a:r>
                          <a:endParaRPr lang="zh-CN" sz="1400" b="1" kern="100">
                            <a:effectLst/>
                            <a:latin typeface="微软雅黑" pitchFamily="34" charset="-122"/>
                            <a:ea typeface="微软雅黑" pitchFamily="34" charset="-122"/>
                            <a:cs typeface="Times New Roman"/>
                          </a:endParaRPr>
                        </a:p>
                      </a:txBody>
                      <a:tcPr marL="68580" marR="68580" marT="0" marB="0" anchor="ctr"/>
                    </a:tc>
                    <a:tc>
                      <a:txBody>
                        <a:bodyPr/>
                        <a:lstStyle/>
                        <a:p>
                          <a:pPr algn="ctr">
                            <a:spcAft>
                              <a:spcPts val="0"/>
                            </a:spcAft>
                          </a:pPr>
                          <a:r>
                            <a:rPr lang="en-US" sz="1400" b="1" kern="100">
                              <a:effectLst/>
                              <a:latin typeface="微软雅黑" pitchFamily="34" charset="-122"/>
                              <a:ea typeface="微软雅黑" pitchFamily="34" charset="-122"/>
                            </a:rPr>
                            <a:t>21.20</a:t>
                          </a:r>
                          <a:endParaRPr lang="zh-CN" sz="1400" b="1" kern="100">
                            <a:effectLst/>
                            <a:latin typeface="微软雅黑" pitchFamily="34" charset="-122"/>
                            <a:ea typeface="微软雅黑" pitchFamily="34" charset="-122"/>
                            <a:cs typeface="Times New Roman"/>
                          </a:endParaRPr>
                        </a:p>
                      </a:txBody>
                      <a:tcPr marL="68580" marR="68580" marT="0" marB="0" anchor="ctr"/>
                    </a:tc>
                    <a:tc>
                      <a:txBody>
                        <a:bodyPr/>
                        <a:lstStyle/>
                        <a:p>
                          <a:pPr algn="ctr">
                            <a:spcAft>
                              <a:spcPts val="0"/>
                            </a:spcAft>
                          </a:pPr>
                          <a:r>
                            <a:rPr lang="en-US" sz="1400" b="1" kern="100">
                              <a:effectLst/>
                              <a:latin typeface="微软雅黑" pitchFamily="34" charset="-122"/>
                              <a:ea typeface="微软雅黑" pitchFamily="34" charset="-122"/>
                            </a:rPr>
                            <a:t>10</a:t>
                          </a:r>
                          <a:endParaRPr lang="zh-CN" sz="1400" b="1" kern="100">
                            <a:effectLst/>
                            <a:latin typeface="微软雅黑" pitchFamily="34" charset="-122"/>
                            <a:ea typeface="微软雅黑" pitchFamily="34" charset="-122"/>
                            <a:cs typeface="Times New Roman"/>
                          </a:endParaRPr>
                        </a:p>
                      </a:txBody>
                      <a:tcPr marL="68580" marR="68580" marT="0" marB="0" anchor="ctr"/>
                    </a:tc>
                    <a:tc>
                      <a:txBody>
                        <a:bodyPr/>
                        <a:lstStyle/>
                        <a:p>
                          <a:pPr algn="ctr">
                            <a:spcAft>
                              <a:spcPts val="0"/>
                            </a:spcAft>
                          </a:pPr>
                          <a:r>
                            <a:rPr lang="en-US" sz="1400" b="1" kern="100">
                              <a:effectLst/>
                              <a:latin typeface="微软雅黑" pitchFamily="34" charset="-122"/>
                              <a:ea typeface="微软雅黑" pitchFamily="34" charset="-122"/>
                            </a:rPr>
                            <a:t>15.0</a:t>
                          </a:r>
                          <a:endParaRPr lang="zh-CN" sz="1400" b="1" kern="100">
                            <a:effectLst/>
                            <a:latin typeface="微软雅黑" pitchFamily="34" charset="-122"/>
                            <a:ea typeface="微软雅黑" pitchFamily="34" charset="-122"/>
                            <a:cs typeface="Times New Roman"/>
                          </a:endParaRPr>
                        </a:p>
                      </a:txBody>
                      <a:tcPr marL="68580" marR="68580" marT="0" marB="0" anchor="ctr"/>
                    </a:tc>
                    <a:tc>
                      <a:txBody>
                        <a:bodyPr/>
                        <a:lstStyle/>
                        <a:p>
                          <a:pPr algn="ctr">
                            <a:spcAft>
                              <a:spcPts val="0"/>
                            </a:spcAft>
                          </a:pPr>
                          <a:r>
                            <a:rPr lang="en-US" sz="1400" b="1" kern="100">
                              <a:effectLst/>
                              <a:latin typeface="微软雅黑" pitchFamily="34" charset="-122"/>
                              <a:ea typeface="微软雅黑" pitchFamily="34" charset="-122"/>
                            </a:rPr>
                            <a:t>14.15</a:t>
                          </a:r>
                          <a:endParaRPr lang="zh-CN" sz="1400" b="1" kern="100">
                            <a:effectLst/>
                            <a:latin typeface="微软雅黑" pitchFamily="34" charset="-122"/>
                            <a:ea typeface="微软雅黑" pitchFamily="34" charset="-122"/>
                            <a:cs typeface="Times New Roman"/>
                          </a:endParaRPr>
                        </a:p>
                      </a:txBody>
                      <a:tcPr marL="68580" marR="68580" marT="0" marB="0" anchor="ctr"/>
                    </a:tc>
                    <a:extLst>
                      <a:ext uri="{0D108BD9-81ED-4DB2-BD59-A6C34878D82A}">
                        <a16:rowId xmlns:a16="http://schemas.microsoft.com/office/drawing/2014/main" val="10002"/>
                      </a:ext>
                    </a:extLst>
                  </a:tr>
                  <a:tr h="354857">
                    <a:tc>
                      <a:txBody>
                        <a:bodyPr/>
                        <a:lstStyle/>
                        <a:p>
                          <a:pPr algn="ctr">
                            <a:spcAft>
                              <a:spcPts val="0"/>
                            </a:spcAft>
                          </a:pPr>
                          <a:r>
                            <a:rPr lang="en-US" sz="1400" b="1" kern="100">
                              <a:effectLst/>
                              <a:latin typeface="微软雅黑" pitchFamily="34" charset="-122"/>
                              <a:ea typeface="微软雅黑" pitchFamily="34" charset="-122"/>
                            </a:rPr>
                            <a:t>4</a:t>
                          </a:r>
                          <a:endParaRPr lang="zh-CN" sz="1400" b="1" kern="100">
                            <a:effectLst/>
                            <a:latin typeface="微软雅黑" pitchFamily="34" charset="-122"/>
                            <a:ea typeface="微软雅黑" pitchFamily="34" charset="-122"/>
                            <a:cs typeface="Times New Roman"/>
                          </a:endParaRPr>
                        </a:p>
                      </a:txBody>
                      <a:tcPr marL="68580" marR="68580" marT="0" marB="0" anchor="ctr"/>
                    </a:tc>
                    <a:tc>
                      <a:txBody>
                        <a:bodyPr/>
                        <a:lstStyle/>
                        <a:p>
                          <a:pPr algn="ctr">
                            <a:spcAft>
                              <a:spcPts val="0"/>
                            </a:spcAft>
                          </a:pPr>
                          <a:r>
                            <a:rPr lang="en-US" sz="1400" b="1" kern="100">
                              <a:effectLst/>
                              <a:latin typeface="微软雅黑" pitchFamily="34" charset="-122"/>
                              <a:ea typeface="微软雅黑" pitchFamily="34" charset="-122"/>
                            </a:rPr>
                            <a:t>18.16</a:t>
                          </a:r>
                          <a:endParaRPr lang="zh-CN" sz="1400" b="1" kern="100">
                            <a:effectLst/>
                            <a:latin typeface="微软雅黑" pitchFamily="34" charset="-122"/>
                            <a:ea typeface="微软雅黑" pitchFamily="34" charset="-122"/>
                            <a:cs typeface="Times New Roman"/>
                          </a:endParaRPr>
                        </a:p>
                      </a:txBody>
                      <a:tcPr marL="68580" marR="68580" marT="0" marB="0" anchor="ctr"/>
                    </a:tc>
                    <a:tc>
                      <a:txBody>
                        <a:bodyPr/>
                        <a:lstStyle/>
                        <a:p>
                          <a:pPr algn="ctr">
                            <a:spcAft>
                              <a:spcPts val="0"/>
                            </a:spcAft>
                          </a:pPr>
                          <a:r>
                            <a:rPr lang="en-US" sz="1400" b="1" kern="100">
                              <a:effectLst/>
                              <a:latin typeface="微软雅黑" pitchFamily="34" charset="-122"/>
                              <a:ea typeface="微软雅黑" pitchFamily="34" charset="-122"/>
                            </a:rPr>
                            <a:t>22.16</a:t>
                          </a:r>
                          <a:endParaRPr lang="zh-CN" sz="1400" b="1" kern="100">
                            <a:effectLst/>
                            <a:latin typeface="微软雅黑" pitchFamily="34" charset="-122"/>
                            <a:ea typeface="微软雅黑" pitchFamily="34" charset="-122"/>
                            <a:cs typeface="Times New Roman"/>
                          </a:endParaRPr>
                        </a:p>
                      </a:txBody>
                      <a:tcPr marL="68580" marR="68580" marT="0" marB="0" anchor="ctr"/>
                    </a:tc>
                    <a:tc>
                      <a:txBody>
                        <a:bodyPr/>
                        <a:lstStyle/>
                        <a:p>
                          <a:pPr algn="ctr">
                            <a:spcAft>
                              <a:spcPts val="0"/>
                            </a:spcAft>
                          </a:pPr>
                          <a:r>
                            <a:rPr lang="en-US" sz="1400" b="1" kern="100">
                              <a:effectLst/>
                              <a:latin typeface="微软雅黑" pitchFamily="34" charset="-122"/>
                              <a:ea typeface="微软雅黑" pitchFamily="34" charset="-122"/>
                            </a:rPr>
                            <a:t>10</a:t>
                          </a:r>
                          <a:endParaRPr lang="zh-CN" sz="1400" b="1" kern="100">
                            <a:effectLst/>
                            <a:latin typeface="微软雅黑" pitchFamily="34" charset="-122"/>
                            <a:ea typeface="微软雅黑" pitchFamily="34" charset="-122"/>
                            <a:cs typeface="Times New Roman"/>
                          </a:endParaRPr>
                        </a:p>
                      </a:txBody>
                      <a:tcPr marL="68580" marR="68580" marT="0" marB="0" anchor="ctr"/>
                    </a:tc>
                    <a:tc>
                      <a:txBody>
                        <a:bodyPr/>
                        <a:lstStyle/>
                        <a:p>
                          <a:pPr algn="ctr">
                            <a:spcAft>
                              <a:spcPts val="0"/>
                            </a:spcAft>
                          </a:pPr>
                          <a:r>
                            <a:rPr lang="en-US" sz="1400" b="1" kern="100">
                              <a:effectLst/>
                              <a:latin typeface="微软雅黑" pitchFamily="34" charset="-122"/>
                              <a:ea typeface="微软雅黑" pitchFamily="34" charset="-122"/>
                            </a:rPr>
                            <a:t>15.2</a:t>
                          </a:r>
                          <a:endParaRPr lang="zh-CN" sz="1400" b="1" kern="100">
                            <a:effectLst/>
                            <a:latin typeface="微软雅黑" pitchFamily="34" charset="-122"/>
                            <a:ea typeface="微软雅黑" pitchFamily="34" charset="-122"/>
                            <a:cs typeface="Times New Roman"/>
                          </a:endParaRPr>
                        </a:p>
                      </a:txBody>
                      <a:tcPr marL="68580" marR="68580" marT="0" marB="0" anchor="ctr"/>
                    </a:tc>
                    <a:tc>
                      <a:txBody>
                        <a:bodyPr/>
                        <a:lstStyle/>
                        <a:p>
                          <a:pPr algn="ctr">
                            <a:spcAft>
                              <a:spcPts val="0"/>
                            </a:spcAft>
                          </a:pPr>
                          <a:r>
                            <a:rPr lang="en-US" sz="1400" b="1" kern="100">
                              <a:effectLst/>
                              <a:latin typeface="微软雅黑" pitchFamily="34" charset="-122"/>
                              <a:ea typeface="微软雅黑" pitchFamily="34" charset="-122"/>
                            </a:rPr>
                            <a:t>13.54</a:t>
                          </a:r>
                          <a:endParaRPr lang="zh-CN" sz="1400" b="1" kern="100">
                            <a:effectLst/>
                            <a:latin typeface="微软雅黑" pitchFamily="34" charset="-122"/>
                            <a:ea typeface="微软雅黑" pitchFamily="34" charset="-122"/>
                            <a:cs typeface="Times New Roman"/>
                          </a:endParaRPr>
                        </a:p>
                      </a:txBody>
                      <a:tcPr marL="68580" marR="68580" marT="0" marB="0" anchor="ctr"/>
                    </a:tc>
                    <a:extLst>
                      <a:ext uri="{0D108BD9-81ED-4DB2-BD59-A6C34878D82A}">
                        <a16:rowId xmlns:a16="http://schemas.microsoft.com/office/drawing/2014/main" val="10003"/>
                      </a:ext>
                    </a:extLst>
                  </a:tr>
                  <a:tr h="354857">
                    <a:tc>
                      <a:txBody>
                        <a:bodyPr/>
                        <a:lstStyle/>
                        <a:p>
                          <a:pPr algn="ctr">
                            <a:spcAft>
                              <a:spcPts val="0"/>
                            </a:spcAft>
                          </a:pPr>
                          <a:r>
                            <a:rPr lang="en-US" sz="1400" b="1" kern="100">
                              <a:effectLst/>
                              <a:latin typeface="微软雅黑" pitchFamily="34" charset="-122"/>
                              <a:ea typeface="微软雅黑" pitchFamily="34" charset="-122"/>
                            </a:rPr>
                            <a:t>6</a:t>
                          </a:r>
                          <a:endParaRPr lang="zh-CN" sz="1400" b="1" kern="100">
                            <a:effectLst/>
                            <a:latin typeface="微软雅黑" pitchFamily="34" charset="-122"/>
                            <a:ea typeface="微软雅黑" pitchFamily="34" charset="-122"/>
                            <a:cs typeface="Times New Roman"/>
                          </a:endParaRPr>
                        </a:p>
                      </a:txBody>
                      <a:tcPr marL="68580" marR="68580" marT="0" marB="0" anchor="ctr"/>
                    </a:tc>
                    <a:tc>
                      <a:txBody>
                        <a:bodyPr/>
                        <a:lstStyle/>
                        <a:p>
                          <a:pPr algn="ctr">
                            <a:spcAft>
                              <a:spcPts val="0"/>
                            </a:spcAft>
                          </a:pPr>
                          <a:r>
                            <a:rPr lang="en-US" sz="1400" b="1" kern="100">
                              <a:effectLst/>
                              <a:latin typeface="微软雅黑" pitchFamily="34" charset="-122"/>
                              <a:ea typeface="微软雅黑" pitchFamily="34" charset="-122"/>
                            </a:rPr>
                            <a:t>16.46</a:t>
                          </a:r>
                          <a:endParaRPr lang="zh-CN" sz="1400" b="1" kern="100">
                            <a:effectLst/>
                            <a:latin typeface="微软雅黑" pitchFamily="34" charset="-122"/>
                            <a:ea typeface="微软雅黑" pitchFamily="34" charset="-122"/>
                            <a:cs typeface="Times New Roman"/>
                          </a:endParaRPr>
                        </a:p>
                      </a:txBody>
                      <a:tcPr marL="68580" marR="68580" marT="0" marB="0" anchor="ctr"/>
                    </a:tc>
                    <a:tc>
                      <a:txBody>
                        <a:bodyPr/>
                        <a:lstStyle/>
                        <a:p>
                          <a:pPr algn="ctr">
                            <a:spcAft>
                              <a:spcPts val="0"/>
                            </a:spcAft>
                          </a:pPr>
                          <a:r>
                            <a:rPr lang="en-US" sz="1400" b="1" kern="100">
                              <a:effectLst/>
                              <a:latin typeface="微软雅黑" pitchFamily="34" charset="-122"/>
                              <a:ea typeface="微软雅黑" pitchFamily="34" charset="-122"/>
                            </a:rPr>
                            <a:t>22.46</a:t>
                          </a:r>
                          <a:endParaRPr lang="zh-CN" sz="1400" b="1" kern="100">
                            <a:effectLst/>
                            <a:latin typeface="微软雅黑" pitchFamily="34" charset="-122"/>
                            <a:ea typeface="微软雅黑" pitchFamily="34" charset="-122"/>
                            <a:cs typeface="Times New Roman"/>
                          </a:endParaRPr>
                        </a:p>
                      </a:txBody>
                      <a:tcPr marL="68580" marR="68580" marT="0" marB="0" anchor="ctr"/>
                    </a:tc>
                    <a:tc>
                      <a:txBody>
                        <a:bodyPr/>
                        <a:lstStyle/>
                        <a:p>
                          <a:pPr algn="ctr">
                            <a:spcAft>
                              <a:spcPts val="0"/>
                            </a:spcAft>
                          </a:pPr>
                          <a:r>
                            <a:rPr lang="en-US" sz="1400" b="1" kern="100">
                              <a:effectLst/>
                              <a:latin typeface="微软雅黑" pitchFamily="34" charset="-122"/>
                              <a:ea typeface="微软雅黑" pitchFamily="34" charset="-122"/>
                            </a:rPr>
                            <a:t>12</a:t>
                          </a:r>
                          <a:endParaRPr lang="zh-CN" sz="1400" b="1" kern="100">
                            <a:effectLst/>
                            <a:latin typeface="微软雅黑" pitchFamily="34" charset="-122"/>
                            <a:ea typeface="微软雅黑" pitchFamily="34" charset="-122"/>
                            <a:cs typeface="Times New Roman"/>
                          </a:endParaRPr>
                        </a:p>
                      </a:txBody>
                      <a:tcPr marL="68580" marR="68580" marT="0" marB="0" anchor="ctr"/>
                    </a:tc>
                    <a:tc>
                      <a:txBody>
                        <a:bodyPr/>
                        <a:lstStyle/>
                        <a:p>
                          <a:pPr algn="ctr">
                            <a:spcAft>
                              <a:spcPts val="0"/>
                            </a:spcAft>
                          </a:pPr>
                          <a:r>
                            <a:rPr lang="en-US" sz="1400" b="1" kern="100">
                              <a:effectLst/>
                              <a:latin typeface="微软雅黑" pitchFamily="34" charset="-122"/>
                              <a:ea typeface="微软雅黑" pitchFamily="34" charset="-122"/>
                            </a:rPr>
                            <a:t>15.6</a:t>
                          </a:r>
                          <a:endParaRPr lang="zh-CN" sz="1400" b="1" kern="100">
                            <a:effectLst/>
                            <a:latin typeface="微软雅黑" pitchFamily="34" charset="-122"/>
                            <a:ea typeface="微软雅黑" pitchFamily="34" charset="-122"/>
                            <a:cs typeface="Times New Roman"/>
                          </a:endParaRPr>
                        </a:p>
                      </a:txBody>
                      <a:tcPr marL="68580" marR="68580" marT="0" marB="0" anchor="ctr"/>
                    </a:tc>
                    <a:tc>
                      <a:txBody>
                        <a:bodyPr/>
                        <a:lstStyle/>
                        <a:p>
                          <a:pPr algn="ctr">
                            <a:spcAft>
                              <a:spcPts val="0"/>
                            </a:spcAft>
                          </a:pPr>
                          <a:r>
                            <a:rPr lang="en-US" sz="1400" b="1" kern="100">
                              <a:effectLst/>
                              <a:latin typeface="微软雅黑" pitchFamily="34" charset="-122"/>
                              <a:ea typeface="微软雅黑" pitchFamily="34" charset="-122"/>
                            </a:rPr>
                            <a:t>13.36</a:t>
                          </a:r>
                          <a:endParaRPr lang="zh-CN" sz="1400" b="1" kern="100">
                            <a:effectLst/>
                            <a:latin typeface="微软雅黑" pitchFamily="34" charset="-122"/>
                            <a:ea typeface="微软雅黑" pitchFamily="34" charset="-122"/>
                            <a:cs typeface="Times New Roman"/>
                          </a:endParaRPr>
                        </a:p>
                      </a:txBody>
                      <a:tcPr marL="68580" marR="68580" marT="0" marB="0" anchor="ctr"/>
                    </a:tc>
                    <a:extLst>
                      <a:ext uri="{0D108BD9-81ED-4DB2-BD59-A6C34878D82A}">
                        <a16:rowId xmlns:a16="http://schemas.microsoft.com/office/drawing/2014/main" val="10004"/>
                      </a:ext>
                    </a:extLst>
                  </a:tr>
                  <a:tr h="354857">
                    <a:tc>
                      <a:txBody>
                        <a:bodyPr/>
                        <a:lstStyle/>
                        <a:p>
                          <a:pPr algn="ctr">
                            <a:spcAft>
                              <a:spcPts val="0"/>
                            </a:spcAft>
                          </a:pPr>
                          <a:r>
                            <a:rPr lang="en-US" sz="1400" b="1" kern="100">
                              <a:effectLst/>
                              <a:latin typeface="微软雅黑" pitchFamily="34" charset="-122"/>
                              <a:ea typeface="微软雅黑" pitchFamily="34" charset="-122"/>
                            </a:rPr>
                            <a:t>8</a:t>
                          </a:r>
                          <a:endParaRPr lang="zh-CN" sz="1400" b="1" kern="100">
                            <a:effectLst/>
                            <a:latin typeface="微软雅黑" pitchFamily="34" charset="-122"/>
                            <a:ea typeface="微软雅黑" pitchFamily="34" charset="-122"/>
                            <a:cs typeface="Times New Roman"/>
                          </a:endParaRPr>
                        </a:p>
                      </a:txBody>
                      <a:tcPr marL="68580" marR="68580" marT="0" marB="0" anchor="ctr"/>
                    </a:tc>
                    <a:tc>
                      <a:txBody>
                        <a:bodyPr/>
                        <a:lstStyle/>
                        <a:p>
                          <a:pPr algn="ctr">
                            <a:spcAft>
                              <a:spcPts val="0"/>
                            </a:spcAft>
                          </a:pPr>
                          <a:r>
                            <a:rPr lang="en-US" sz="1400" b="1" kern="100">
                              <a:effectLst/>
                              <a:latin typeface="微软雅黑" pitchFamily="34" charset="-122"/>
                              <a:ea typeface="微软雅黑" pitchFamily="34" charset="-122"/>
                            </a:rPr>
                            <a:t>14.37</a:t>
                          </a:r>
                          <a:endParaRPr lang="zh-CN" sz="1400" b="1" kern="100">
                            <a:effectLst/>
                            <a:latin typeface="微软雅黑" pitchFamily="34" charset="-122"/>
                            <a:ea typeface="微软雅黑" pitchFamily="34" charset="-122"/>
                            <a:cs typeface="Times New Roman"/>
                          </a:endParaRPr>
                        </a:p>
                      </a:txBody>
                      <a:tcPr marL="68580" marR="68580" marT="0" marB="0" anchor="ctr"/>
                    </a:tc>
                    <a:tc>
                      <a:txBody>
                        <a:bodyPr/>
                        <a:lstStyle/>
                        <a:p>
                          <a:pPr algn="ctr">
                            <a:spcAft>
                              <a:spcPts val="0"/>
                            </a:spcAft>
                          </a:pPr>
                          <a:r>
                            <a:rPr lang="en-US" sz="1400" b="1" kern="100">
                              <a:effectLst/>
                              <a:latin typeface="微软雅黑" pitchFamily="34" charset="-122"/>
                              <a:ea typeface="微软雅黑" pitchFamily="34" charset="-122"/>
                            </a:rPr>
                            <a:t>22.37</a:t>
                          </a:r>
                          <a:endParaRPr lang="zh-CN" sz="1400" b="1" kern="100">
                            <a:effectLst/>
                            <a:latin typeface="微软雅黑" pitchFamily="34" charset="-122"/>
                            <a:ea typeface="微软雅黑" pitchFamily="34" charset="-122"/>
                            <a:cs typeface="Times New Roman"/>
                          </a:endParaRPr>
                        </a:p>
                      </a:txBody>
                      <a:tcPr marL="68580" marR="68580" marT="0" marB="0" anchor="ctr"/>
                    </a:tc>
                    <a:tc>
                      <a:txBody>
                        <a:bodyPr/>
                        <a:lstStyle/>
                        <a:p>
                          <a:pPr algn="ctr">
                            <a:spcAft>
                              <a:spcPts val="0"/>
                            </a:spcAft>
                          </a:pPr>
                          <a:r>
                            <a:rPr lang="en-US" sz="1400" b="1" kern="100">
                              <a:effectLst/>
                              <a:latin typeface="微软雅黑" pitchFamily="34" charset="-122"/>
                              <a:ea typeface="微软雅黑" pitchFamily="34" charset="-122"/>
                            </a:rPr>
                            <a:t>14</a:t>
                          </a:r>
                          <a:endParaRPr lang="zh-CN" sz="1400" b="1" kern="100">
                            <a:effectLst/>
                            <a:latin typeface="微软雅黑" pitchFamily="34" charset="-122"/>
                            <a:ea typeface="微软雅黑" pitchFamily="34" charset="-122"/>
                            <a:cs typeface="Times New Roman"/>
                          </a:endParaRPr>
                        </a:p>
                      </a:txBody>
                      <a:tcPr marL="68580" marR="68580" marT="0" marB="0" anchor="ctr"/>
                    </a:tc>
                    <a:tc>
                      <a:txBody>
                        <a:bodyPr/>
                        <a:lstStyle/>
                        <a:p>
                          <a:pPr algn="ctr">
                            <a:spcAft>
                              <a:spcPts val="0"/>
                            </a:spcAft>
                          </a:pPr>
                          <a:r>
                            <a:rPr lang="en-US" sz="1400" b="1" kern="100">
                              <a:effectLst/>
                              <a:latin typeface="微软雅黑" pitchFamily="34" charset="-122"/>
                              <a:ea typeface="微软雅黑" pitchFamily="34" charset="-122"/>
                            </a:rPr>
                            <a:t>16.2</a:t>
                          </a:r>
                          <a:endParaRPr lang="zh-CN" sz="1400" b="1" kern="100">
                            <a:effectLst/>
                            <a:latin typeface="微软雅黑" pitchFamily="34" charset="-122"/>
                            <a:ea typeface="微软雅黑" pitchFamily="34" charset="-122"/>
                            <a:cs typeface="Times New Roman"/>
                          </a:endParaRPr>
                        </a:p>
                      </a:txBody>
                      <a:tcPr marL="68580" marR="68580" marT="0" marB="0" anchor="ctr"/>
                    </a:tc>
                    <a:tc>
                      <a:txBody>
                        <a:bodyPr/>
                        <a:lstStyle/>
                        <a:p>
                          <a:pPr algn="ctr">
                            <a:spcAft>
                              <a:spcPts val="0"/>
                            </a:spcAft>
                          </a:pPr>
                          <a:r>
                            <a:rPr lang="en-US" sz="1400" b="1" kern="100">
                              <a:effectLst/>
                              <a:latin typeface="微软雅黑" pitchFamily="34" charset="-122"/>
                              <a:ea typeface="微软雅黑" pitchFamily="34" charset="-122"/>
                            </a:rPr>
                            <a:t>13.41</a:t>
                          </a:r>
                          <a:endParaRPr lang="zh-CN" sz="1400" b="1" kern="100">
                            <a:effectLst/>
                            <a:latin typeface="微软雅黑" pitchFamily="34" charset="-122"/>
                            <a:ea typeface="微软雅黑" pitchFamily="34" charset="-122"/>
                            <a:cs typeface="Times New Roman"/>
                          </a:endParaRPr>
                        </a:p>
                      </a:txBody>
                      <a:tcPr marL="68580" marR="68580" marT="0" marB="0" anchor="ctr"/>
                    </a:tc>
                    <a:extLst>
                      <a:ext uri="{0D108BD9-81ED-4DB2-BD59-A6C34878D82A}">
                        <a16:rowId xmlns:a16="http://schemas.microsoft.com/office/drawing/2014/main" val="10005"/>
                      </a:ext>
                    </a:extLst>
                  </a:tr>
                  <a:tr h="354857">
                    <a:tc>
                      <a:txBody>
                        <a:bodyPr/>
                        <a:lstStyle/>
                        <a:p>
                          <a:pPr algn="ctr">
                            <a:spcAft>
                              <a:spcPts val="0"/>
                            </a:spcAft>
                          </a:pPr>
                          <a:r>
                            <a:rPr lang="en-US" sz="1400" b="1" kern="100" dirty="0">
                              <a:effectLst/>
                              <a:latin typeface="微软雅黑" pitchFamily="34" charset="-122"/>
                              <a:ea typeface="微软雅黑" pitchFamily="34" charset="-122"/>
                            </a:rPr>
                            <a:t>10</a:t>
                          </a:r>
                          <a:endParaRPr lang="zh-CN" sz="1400" b="1" kern="100" dirty="0">
                            <a:effectLst/>
                            <a:latin typeface="微软雅黑" pitchFamily="34" charset="-122"/>
                            <a:ea typeface="微软雅黑" pitchFamily="34" charset="-122"/>
                            <a:cs typeface="Times New Roman"/>
                          </a:endParaRPr>
                        </a:p>
                      </a:txBody>
                      <a:tcPr marL="68580" marR="68580" marT="0" marB="0" anchor="ctr"/>
                    </a:tc>
                    <a:tc>
                      <a:txBody>
                        <a:bodyPr/>
                        <a:lstStyle/>
                        <a:p>
                          <a:pPr algn="ctr">
                            <a:spcAft>
                              <a:spcPts val="0"/>
                            </a:spcAft>
                          </a:pPr>
                          <a:r>
                            <a:rPr lang="en-US" sz="1400" b="1" kern="100" dirty="0">
                              <a:effectLst/>
                              <a:latin typeface="微软雅黑" pitchFamily="34" charset="-122"/>
                              <a:ea typeface="微软雅黑" pitchFamily="34" charset="-122"/>
                            </a:rPr>
                            <a:t>11.09</a:t>
                          </a:r>
                          <a:endParaRPr lang="zh-CN" sz="1400" b="1" kern="100" dirty="0">
                            <a:effectLst/>
                            <a:latin typeface="微软雅黑" pitchFamily="34" charset="-122"/>
                            <a:ea typeface="微软雅黑" pitchFamily="34" charset="-122"/>
                            <a:cs typeface="Times New Roman"/>
                          </a:endParaRPr>
                        </a:p>
                      </a:txBody>
                      <a:tcPr marL="68580" marR="68580" marT="0" marB="0" anchor="ctr"/>
                    </a:tc>
                    <a:tc>
                      <a:txBody>
                        <a:bodyPr/>
                        <a:lstStyle/>
                        <a:p>
                          <a:pPr algn="ctr">
                            <a:spcAft>
                              <a:spcPts val="0"/>
                            </a:spcAft>
                          </a:pPr>
                          <a:r>
                            <a:rPr lang="en-US" sz="1400" b="1" kern="100">
                              <a:effectLst/>
                              <a:latin typeface="微软雅黑" pitchFamily="34" charset="-122"/>
                              <a:ea typeface="微软雅黑" pitchFamily="34" charset="-122"/>
                            </a:rPr>
                            <a:t>21.09</a:t>
                          </a:r>
                          <a:endParaRPr lang="zh-CN" sz="1400" b="1" kern="100">
                            <a:effectLst/>
                            <a:latin typeface="微软雅黑" pitchFamily="34" charset="-122"/>
                            <a:ea typeface="微软雅黑" pitchFamily="34" charset="-122"/>
                            <a:cs typeface="Times New Roman"/>
                          </a:endParaRPr>
                        </a:p>
                      </a:txBody>
                      <a:tcPr marL="68580" marR="68580" marT="0" marB="0" anchor="ctr"/>
                    </a:tc>
                    <a:tc>
                      <a:txBody>
                        <a:bodyPr/>
                        <a:lstStyle/>
                        <a:p>
                          <a:pPr algn="ctr">
                            <a:spcAft>
                              <a:spcPts val="0"/>
                            </a:spcAft>
                          </a:pPr>
                          <a:r>
                            <a:rPr lang="en-US" sz="1400" b="1" kern="100">
                              <a:effectLst/>
                              <a:latin typeface="微软雅黑" pitchFamily="34" charset="-122"/>
                              <a:ea typeface="微软雅黑" pitchFamily="34" charset="-122"/>
                            </a:rPr>
                            <a:t>16</a:t>
                          </a:r>
                          <a:endParaRPr lang="zh-CN" sz="1400" b="1" kern="100">
                            <a:effectLst/>
                            <a:latin typeface="微软雅黑" pitchFamily="34" charset="-122"/>
                            <a:ea typeface="微软雅黑" pitchFamily="34" charset="-122"/>
                            <a:cs typeface="Times New Roman"/>
                          </a:endParaRPr>
                        </a:p>
                      </a:txBody>
                      <a:tcPr marL="68580" marR="68580" marT="0" marB="0" anchor="ctr"/>
                    </a:tc>
                    <a:tc>
                      <a:txBody>
                        <a:bodyPr/>
                        <a:lstStyle/>
                        <a:p>
                          <a:pPr algn="ctr">
                            <a:spcAft>
                              <a:spcPts val="0"/>
                            </a:spcAft>
                          </a:pPr>
                          <a:r>
                            <a:rPr lang="en-US" sz="1400" b="1" kern="100">
                              <a:effectLst/>
                              <a:latin typeface="微软雅黑" pitchFamily="34" charset="-122"/>
                              <a:ea typeface="微软雅黑" pitchFamily="34" charset="-122"/>
                            </a:rPr>
                            <a:t>18.4</a:t>
                          </a:r>
                          <a:endParaRPr lang="zh-CN" sz="1400" b="1" kern="100">
                            <a:effectLst/>
                            <a:latin typeface="微软雅黑" pitchFamily="34" charset="-122"/>
                            <a:ea typeface="微软雅黑" pitchFamily="34" charset="-122"/>
                            <a:cs typeface="Times New Roman"/>
                          </a:endParaRPr>
                        </a:p>
                      </a:txBody>
                      <a:tcPr marL="68580" marR="68580" marT="0" marB="0" anchor="ctr"/>
                    </a:tc>
                    <a:tc>
                      <a:txBody>
                        <a:bodyPr/>
                        <a:lstStyle/>
                        <a:p>
                          <a:pPr algn="ctr">
                            <a:spcAft>
                              <a:spcPts val="0"/>
                            </a:spcAft>
                          </a:pPr>
                          <a:r>
                            <a:rPr lang="en-US" sz="1400" b="1" kern="100" dirty="0">
                              <a:effectLst/>
                              <a:latin typeface="微软雅黑" pitchFamily="34" charset="-122"/>
                              <a:ea typeface="微软雅黑" pitchFamily="34" charset="-122"/>
                            </a:rPr>
                            <a:t>14.23</a:t>
                          </a:r>
                          <a:endParaRPr lang="zh-CN" sz="1400" b="1" kern="100" dirty="0">
                            <a:effectLst/>
                            <a:latin typeface="微软雅黑" pitchFamily="34" charset="-122"/>
                            <a:ea typeface="微软雅黑" pitchFamily="34" charset="-122"/>
                            <a:cs typeface="Times New Roman"/>
                          </a:endParaRPr>
                        </a:p>
                      </a:txBody>
                      <a:tcPr marL="68580" marR="68580" marT="0" marB="0" anchor="ctr"/>
                    </a:tc>
                    <a:extLst>
                      <a:ext uri="{0D108BD9-81ED-4DB2-BD59-A6C34878D82A}">
                        <a16:rowId xmlns:a16="http://schemas.microsoft.com/office/drawing/2014/main" val="10006"/>
                      </a:ext>
                    </a:extLst>
                  </a:tr>
                </a:tbl>
              </a:graphicData>
            </a:graphic>
          </p:graphicFrame>
        </mc:Choice>
        <mc:Fallback xmlns="">
          <p:graphicFrame>
            <p:nvGraphicFramePr>
              <p:cNvPr id="2" name="表格 1"/>
              <p:cNvGraphicFramePr>
                <a:graphicFrameLocks noGrp="1"/>
              </p:cNvGraphicFramePr>
              <p:nvPr>
                <p:extLst>
                  <p:ext uri="{D42A27DB-BD31-4B8C-83A1-F6EECF244321}">
                    <p14:modId xmlns:p14="http://schemas.microsoft.com/office/powerpoint/2010/main" val="4143417462"/>
                  </p:ext>
                </p:extLst>
              </p:nvPr>
            </p:nvGraphicFramePr>
            <p:xfrm>
              <a:off x="415456" y="2217882"/>
              <a:ext cx="8280401" cy="2628015"/>
            </p:xfrm>
            <a:graphic>
              <a:graphicData uri="http://schemas.openxmlformats.org/drawingml/2006/table">
                <a:tbl>
                  <a:tblPr firstRow="1" firstCol="1" bandRow="1">
                    <a:tableStyleId>{5C22544A-7EE6-4342-B048-85BDC9FD1C3A}</a:tableStyleId>
                  </a:tblPr>
                  <a:tblGrid>
                    <a:gridCol w="1391107">
                      <a:extLst>
                        <a:ext uri="{9D8B030D-6E8A-4147-A177-3AD203B41FA5}">
                          <a16:colId xmlns:a16="http://schemas.microsoft.com/office/drawing/2014/main" val="20000"/>
                        </a:ext>
                      </a:extLst>
                    </a:gridCol>
                    <a:gridCol w="1463975">
                      <a:extLst>
                        <a:ext uri="{9D8B030D-6E8A-4147-A177-3AD203B41FA5}">
                          <a16:colId xmlns:a16="http://schemas.microsoft.com/office/drawing/2014/main" val="20001"/>
                        </a:ext>
                      </a:extLst>
                    </a:gridCol>
                    <a:gridCol w="1455694">
                      <a:extLst>
                        <a:ext uri="{9D8B030D-6E8A-4147-A177-3AD203B41FA5}">
                          <a16:colId xmlns:a16="http://schemas.microsoft.com/office/drawing/2014/main" val="20002"/>
                        </a:ext>
                      </a:extLst>
                    </a:gridCol>
                    <a:gridCol w="1256965">
                      <a:extLst>
                        <a:ext uri="{9D8B030D-6E8A-4147-A177-3AD203B41FA5}">
                          <a16:colId xmlns:a16="http://schemas.microsoft.com/office/drawing/2014/main" val="20003"/>
                        </a:ext>
                      </a:extLst>
                    </a:gridCol>
                    <a:gridCol w="1356330">
                      <a:extLst>
                        <a:ext uri="{9D8B030D-6E8A-4147-A177-3AD203B41FA5}">
                          <a16:colId xmlns:a16="http://schemas.microsoft.com/office/drawing/2014/main" val="20004"/>
                        </a:ext>
                      </a:extLst>
                    </a:gridCol>
                    <a:gridCol w="1356330">
                      <a:extLst>
                        <a:ext uri="{9D8B030D-6E8A-4147-A177-3AD203B41FA5}">
                          <a16:colId xmlns:a16="http://schemas.microsoft.com/office/drawing/2014/main" val="20005"/>
                        </a:ext>
                      </a:extLst>
                    </a:gridCol>
                  </a:tblGrid>
                  <a:tr h="498873">
                    <a:tc>
                      <a:txBody>
                        <a:bodyPr/>
                        <a:lstStyle/>
                        <a:p>
                          <a:pPr algn="ctr">
                            <a:spcAft>
                              <a:spcPts val="0"/>
                            </a:spcAft>
                          </a:pPr>
                          <a:r>
                            <a:rPr lang="en-US" sz="1400" b="1" kern="100" dirty="0">
                              <a:effectLst/>
                              <a:latin typeface="微软雅黑" pitchFamily="34" charset="-122"/>
                              <a:ea typeface="微软雅黑" pitchFamily="34" charset="-122"/>
                            </a:rPr>
                            <a:t>B</a:t>
                          </a:r>
                          <a:r>
                            <a:rPr lang="zh-CN" sz="1400" b="1" kern="100" dirty="0">
                              <a:effectLst/>
                              <a:latin typeface="微软雅黑" pitchFamily="34" charset="-122"/>
                              <a:ea typeface="微软雅黑" pitchFamily="34" charset="-122"/>
                            </a:rPr>
                            <a:t>（百万元）</a:t>
                          </a:r>
                          <a:endParaRPr lang="zh-CN" sz="1400" b="1" kern="100" dirty="0">
                            <a:effectLst/>
                            <a:latin typeface="微软雅黑" pitchFamily="34" charset="-122"/>
                            <a:ea typeface="微软雅黑" pitchFamily="34" charset="-122"/>
                            <a:cs typeface="Times New Roman"/>
                          </a:endParaRPr>
                        </a:p>
                      </a:txBody>
                      <a:tcPr marL="68580" marR="68580" marT="0" marB="0" anchor="ctr"/>
                    </a:tc>
                    <a:tc>
                      <a:txBody>
                        <a:bodyPr/>
                        <a:lstStyle/>
                        <a:p>
                          <a:pPr algn="ctr">
                            <a:spcAft>
                              <a:spcPts val="0"/>
                            </a:spcAft>
                          </a:pPr>
                          <a:r>
                            <a:rPr lang="en-US" sz="1400" b="1" kern="100" dirty="0">
                              <a:effectLst/>
                              <a:latin typeface="微软雅黑" pitchFamily="34" charset="-122"/>
                              <a:ea typeface="微软雅黑" pitchFamily="34" charset="-122"/>
                            </a:rPr>
                            <a:t>S</a:t>
                          </a:r>
                          <a:r>
                            <a:rPr lang="zh-CN" sz="1400" b="1" kern="100" dirty="0">
                              <a:effectLst/>
                              <a:latin typeface="微软雅黑" pitchFamily="34" charset="-122"/>
                              <a:ea typeface="微软雅黑" pitchFamily="34" charset="-122"/>
                            </a:rPr>
                            <a:t>（百万元）</a:t>
                          </a:r>
                          <a:endParaRPr lang="zh-CN" sz="1400" b="1" kern="100" dirty="0">
                            <a:effectLst/>
                            <a:latin typeface="微软雅黑" pitchFamily="34" charset="-122"/>
                            <a:ea typeface="微软雅黑" pitchFamily="34" charset="-122"/>
                            <a:cs typeface="Times New Roman"/>
                          </a:endParaRPr>
                        </a:p>
                      </a:txBody>
                      <a:tcPr marL="68580" marR="68580" marT="0" marB="0" anchor="ctr"/>
                    </a:tc>
                    <a:tc>
                      <a:txBody>
                        <a:bodyPr/>
                        <a:lstStyle/>
                        <a:p>
                          <a:pPr algn="ctr">
                            <a:spcAft>
                              <a:spcPts val="0"/>
                            </a:spcAft>
                          </a:pPr>
                          <a:r>
                            <a:rPr lang="en-US" sz="1400" b="1" kern="100" dirty="0">
                              <a:effectLst/>
                              <a:latin typeface="微软雅黑" pitchFamily="34" charset="-122"/>
                              <a:ea typeface="微软雅黑" pitchFamily="34" charset="-122"/>
                            </a:rPr>
                            <a:t>V</a:t>
                          </a:r>
                          <a:r>
                            <a:rPr lang="zh-CN" sz="1400" b="1" kern="100" dirty="0">
                              <a:effectLst/>
                              <a:latin typeface="微软雅黑" pitchFamily="34" charset="-122"/>
                              <a:ea typeface="微软雅黑" pitchFamily="34" charset="-122"/>
                            </a:rPr>
                            <a:t>（百万元）</a:t>
                          </a:r>
                          <a:endParaRPr lang="zh-CN" sz="1400" b="1" kern="100" dirty="0">
                            <a:effectLst/>
                            <a:latin typeface="微软雅黑" pitchFamily="34" charset="-122"/>
                            <a:ea typeface="微软雅黑" pitchFamily="34" charset="-122"/>
                            <a:cs typeface="Times New Roman"/>
                          </a:endParaRPr>
                        </a:p>
                      </a:txBody>
                      <a:tcPr marL="68580" marR="68580" marT="0" marB="0" anchor="ctr"/>
                    </a:tc>
                    <a:tc>
                      <a:txBody>
                        <a:bodyPr/>
                        <a:lstStyle/>
                        <a:p>
                          <a:endParaRPr lang="zh-CN"/>
                        </a:p>
                      </a:txBody>
                      <a:tcPr marL="68580" marR="68580" marT="0" marB="0" anchor="ctr">
                        <a:blipFill>
                          <a:blip r:embed="rId2"/>
                          <a:stretch>
                            <a:fillRect l="-342029" t="-1220" r="-216908" b="-434146"/>
                          </a:stretch>
                        </a:blipFill>
                      </a:tcPr>
                    </a:tc>
                    <a:tc>
                      <a:txBody>
                        <a:bodyPr/>
                        <a:lstStyle/>
                        <a:p>
                          <a:endParaRPr lang="zh-CN"/>
                        </a:p>
                      </a:txBody>
                      <a:tcPr marL="68580" marR="68580" marT="0" marB="0" anchor="ctr">
                        <a:blipFill>
                          <a:blip r:embed="rId2"/>
                          <a:stretch>
                            <a:fillRect l="-412162" t="-1220" r="-102252" b="-434146"/>
                          </a:stretch>
                        </a:blipFill>
                      </a:tcPr>
                    </a:tc>
                    <a:tc>
                      <a:txBody>
                        <a:bodyPr/>
                        <a:lstStyle/>
                        <a:p>
                          <a:endParaRPr lang="zh-CN"/>
                        </a:p>
                      </a:txBody>
                      <a:tcPr marL="68580" marR="68580" marT="0" marB="0" anchor="ctr">
                        <a:blipFill>
                          <a:blip r:embed="rId2"/>
                          <a:stretch>
                            <a:fillRect l="-509865" t="-1220" r="-1794" b="-434146"/>
                          </a:stretch>
                        </a:blipFill>
                      </a:tcPr>
                    </a:tc>
                    <a:extLst>
                      <a:ext uri="{0D108BD9-81ED-4DB2-BD59-A6C34878D82A}">
                        <a16:rowId xmlns:a16="http://schemas.microsoft.com/office/drawing/2014/main" val="10000"/>
                      </a:ext>
                    </a:extLst>
                  </a:tr>
                  <a:tr h="354857">
                    <a:tc>
                      <a:txBody>
                        <a:bodyPr/>
                        <a:lstStyle/>
                        <a:p>
                          <a:pPr algn="ctr">
                            <a:spcAft>
                              <a:spcPts val="0"/>
                            </a:spcAft>
                          </a:pPr>
                          <a:r>
                            <a:rPr lang="en-US" sz="1400" b="1" kern="100" dirty="0">
                              <a:effectLst/>
                              <a:latin typeface="微软雅黑" pitchFamily="34" charset="-122"/>
                              <a:ea typeface="微软雅黑" pitchFamily="34" charset="-122"/>
                            </a:rPr>
                            <a:t>0</a:t>
                          </a:r>
                          <a:endParaRPr lang="zh-CN" sz="1400" b="1" kern="100" dirty="0">
                            <a:effectLst/>
                            <a:latin typeface="微软雅黑" pitchFamily="34" charset="-122"/>
                            <a:ea typeface="微软雅黑" pitchFamily="34" charset="-122"/>
                            <a:cs typeface="Times New Roman"/>
                          </a:endParaRPr>
                        </a:p>
                      </a:txBody>
                      <a:tcPr marL="68580" marR="68580" marT="0" marB="0" anchor="ctr"/>
                    </a:tc>
                    <a:tc>
                      <a:txBody>
                        <a:bodyPr/>
                        <a:lstStyle/>
                        <a:p>
                          <a:pPr algn="ctr">
                            <a:spcAft>
                              <a:spcPts val="0"/>
                            </a:spcAft>
                          </a:pPr>
                          <a:r>
                            <a:rPr lang="en-US" sz="1400" b="1" kern="100" dirty="0">
                              <a:effectLst/>
                              <a:latin typeface="微软雅黑" pitchFamily="34" charset="-122"/>
                              <a:ea typeface="微软雅黑" pitchFamily="34" charset="-122"/>
                            </a:rPr>
                            <a:t>20.27</a:t>
                          </a:r>
                          <a:endParaRPr lang="zh-CN" sz="1400" b="1" kern="100" dirty="0">
                            <a:effectLst/>
                            <a:latin typeface="微软雅黑" pitchFamily="34" charset="-122"/>
                            <a:ea typeface="微软雅黑" pitchFamily="34" charset="-122"/>
                            <a:cs typeface="Times New Roman"/>
                          </a:endParaRPr>
                        </a:p>
                      </a:txBody>
                      <a:tcPr marL="68580" marR="68580" marT="0" marB="0" anchor="ctr"/>
                    </a:tc>
                    <a:tc>
                      <a:txBody>
                        <a:bodyPr/>
                        <a:lstStyle/>
                        <a:p>
                          <a:pPr algn="ctr">
                            <a:spcAft>
                              <a:spcPts val="0"/>
                            </a:spcAft>
                          </a:pPr>
                          <a:r>
                            <a:rPr lang="en-US" sz="1400" b="1" kern="100" dirty="0">
                              <a:effectLst/>
                              <a:latin typeface="微软雅黑" pitchFamily="34" charset="-122"/>
                              <a:ea typeface="微软雅黑" pitchFamily="34" charset="-122"/>
                            </a:rPr>
                            <a:t>20.27</a:t>
                          </a:r>
                          <a:endParaRPr lang="zh-CN" sz="1400" b="1" kern="100" dirty="0">
                            <a:effectLst/>
                            <a:latin typeface="微软雅黑" pitchFamily="34" charset="-122"/>
                            <a:ea typeface="微软雅黑" pitchFamily="34" charset="-122"/>
                            <a:cs typeface="Times New Roman"/>
                          </a:endParaRPr>
                        </a:p>
                      </a:txBody>
                      <a:tcPr marL="68580" marR="68580" marT="0" marB="0" anchor="ctr"/>
                    </a:tc>
                    <a:tc>
                      <a:txBody>
                        <a:bodyPr/>
                        <a:lstStyle/>
                        <a:p>
                          <a:pPr algn="ctr">
                            <a:spcAft>
                              <a:spcPts val="0"/>
                            </a:spcAft>
                          </a:pPr>
                          <a:r>
                            <a:rPr lang="en-US" sz="1400" b="1" kern="100">
                              <a:effectLst/>
                              <a:latin typeface="微软雅黑" pitchFamily="34" charset="-122"/>
                              <a:ea typeface="微软雅黑" pitchFamily="34" charset="-122"/>
                            </a:rPr>
                            <a:t>-</a:t>
                          </a:r>
                          <a:endParaRPr lang="zh-CN" sz="1400" b="1" kern="100">
                            <a:effectLst/>
                            <a:latin typeface="微软雅黑" pitchFamily="34" charset="-122"/>
                            <a:ea typeface="微软雅黑" pitchFamily="34" charset="-122"/>
                            <a:cs typeface="Times New Roman"/>
                          </a:endParaRPr>
                        </a:p>
                      </a:txBody>
                      <a:tcPr marL="68580" marR="68580" marT="0" marB="0" anchor="ctr"/>
                    </a:tc>
                    <a:tc>
                      <a:txBody>
                        <a:bodyPr/>
                        <a:lstStyle/>
                        <a:p>
                          <a:pPr algn="ctr">
                            <a:spcAft>
                              <a:spcPts val="0"/>
                            </a:spcAft>
                          </a:pPr>
                          <a:r>
                            <a:rPr lang="en-US" sz="1400" b="1" kern="100">
                              <a:effectLst/>
                              <a:latin typeface="微软雅黑" pitchFamily="34" charset="-122"/>
                              <a:ea typeface="微软雅黑" pitchFamily="34" charset="-122"/>
                            </a:rPr>
                            <a:t>14.8</a:t>
                          </a:r>
                          <a:endParaRPr lang="zh-CN" sz="1400" b="1" kern="100">
                            <a:effectLst/>
                            <a:latin typeface="微软雅黑" pitchFamily="34" charset="-122"/>
                            <a:ea typeface="微软雅黑" pitchFamily="34" charset="-122"/>
                            <a:cs typeface="Times New Roman"/>
                          </a:endParaRPr>
                        </a:p>
                      </a:txBody>
                      <a:tcPr marL="68580" marR="68580" marT="0" marB="0" anchor="ctr"/>
                    </a:tc>
                    <a:tc>
                      <a:txBody>
                        <a:bodyPr/>
                        <a:lstStyle/>
                        <a:p>
                          <a:pPr algn="ctr">
                            <a:spcAft>
                              <a:spcPts val="0"/>
                            </a:spcAft>
                          </a:pPr>
                          <a:r>
                            <a:rPr lang="en-US" sz="1400" b="1" kern="100">
                              <a:effectLst/>
                              <a:latin typeface="微软雅黑" pitchFamily="34" charset="-122"/>
                              <a:ea typeface="微软雅黑" pitchFamily="34" charset="-122"/>
                            </a:rPr>
                            <a:t>14.80</a:t>
                          </a:r>
                          <a:endParaRPr lang="zh-CN" sz="1400" b="1" kern="100">
                            <a:effectLst/>
                            <a:latin typeface="微软雅黑" pitchFamily="34" charset="-122"/>
                            <a:ea typeface="微软雅黑" pitchFamily="34" charset="-122"/>
                            <a:cs typeface="Times New Roman"/>
                          </a:endParaRPr>
                        </a:p>
                      </a:txBody>
                      <a:tcPr marL="68580" marR="68580" marT="0" marB="0" anchor="ctr"/>
                    </a:tc>
                    <a:extLst>
                      <a:ext uri="{0D108BD9-81ED-4DB2-BD59-A6C34878D82A}">
                        <a16:rowId xmlns:a16="http://schemas.microsoft.com/office/drawing/2014/main" val="10001"/>
                      </a:ext>
                    </a:extLst>
                  </a:tr>
                  <a:tr h="354857">
                    <a:tc>
                      <a:txBody>
                        <a:bodyPr/>
                        <a:lstStyle/>
                        <a:p>
                          <a:pPr algn="ctr">
                            <a:spcAft>
                              <a:spcPts val="0"/>
                            </a:spcAft>
                          </a:pPr>
                          <a:r>
                            <a:rPr lang="en-US" sz="1400" b="1" kern="100">
                              <a:effectLst/>
                              <a:latin typeface="微软雅黑" pitchFamily="34" charset="-122"/>
                              <a:ea typeface="微软雅黑" pitchFamily="34" charset="-122"/>
                            </a:rPr>
                            <a:t>2</a:t>
                          </a:r>
                          <a:endParaRPr lang="zh-CN" sz="1400" b="1" kern="100">
                            <a:effectLst/>
                            <a:latin typeface="微软雅黑" pitchFamily="34" charset="-122"/>
                            <a:ea typeface="微软雅黑" pitchFamily="34" charset="-122"/>
                            <a:cs typeface="Times New Roman"/>
                          </a:endParaRPr>
                        </a:p>
                      </a:txBody>
                      <a:tcPr marL="68580" marR="68580" marT="0" marB="0" anchor="ctr"/>
                    </a:tc>
                    <a:tc>
                      <a:txBody>
                        <a:bodyPr/>
                        <a:lstStyle/>
                        <a:p>
                          <a:pPr algn="ctr">
                            <a:spcAft>
                              <a:spcPts val="0"/>
                            </a:spcAft>
                          </a:pPr>
                          <a:r>
                            <a:rPr lang="en-US" sz="1400" b="1" kern="100">
                              <a:effectLst/>
                              <a:latin typeface="微软雅黑" pitchFamily="34" charset="-122"/>
                              <a:ea typeface="微软雅黑" pitchFamily="34" charset="-122"/>
                            </a:rPr>
                            <a:t>19.20</a:t>
                          </a:r>
                          <a:endParaRPr lang="zh-CN" sz="1400" b="1" kern="100">
                            <a:effectLst/>
                            <a:latin typeface="微软雅黑" pitchFamily="34" charset="-122"/>
                            <a:ea typeface="微软雅黑" pitchFamily="34" charset="-122"/>
                            <a:cs typeface="Times New Roman"/>
                          </a:endParaRPr>
                        </a:p>
                      </a:txBody>
                      <a:tcPr marL="68580" marR="68580" marT="0" marB="0" anchor="ctr"/>
                    </a:tc>
                    <a:tc>
                      <a:txBody>
                        <a:bodyPr/>
                        <a:lstStyle/>
                        <a:p>
                          <a:pPr algn="ctr">
                            <a:spcAft>
                              <a:spcPts val="0"/>
                            </a:spcAft>
                          </a:pPr>
                          <a:r>
                            <a:rPr lang="en-US" sz="1400" b="1" kern="100">
                              <a:effectLst/>
                              <a:latin typeface="微软雅黑" pitchFamily="34" charset="-122"/>
                              <a:ea typeface="微软雅黑" pitchFamily="34" charset="-122"/>
                            </a:rPr>
                            <a:t>21.20</a:t>
                          </a:r>
                          <a:endParaRPr lang="zh-CN" sz="1400" b="1" kern="100">
                            <a:effectLst/>
                            <a:latin typeface="微软雅黑" pitchFamily="34" charset="-122"/>
                            <a:ea typeface="微软雅黑" pitchFamily="34" charset="-122"/>
                            <a:cs typeface="Times New Roman"/>
                          </a:endParaRPr>
                        </a:p>
                      </a:txBody>
                      <a:tcPr marL="68580" marR="68580" marT="0" marB="0" anchor="ctr"/>
                    </a:tc>
                    <a:tc>
                      <a:txBody>
                        <a:bodyPr/>
                        <a:lstStyle/>
                        <a:p>
                          <a:pPr algn="ctr">
                            <a:spcAft>
                              <a:spcPts val="0"/>
                            </a:spcAft>
                          </a:pPr>
                          <a:r>
                            <a:rPr lang="en-US" sz="1400" b="1" kern="100">
                              <a:effectLst/>
                              <a:latin typeface="微软雅黑" pitchFamily="34" charset="-122"/>
                              <a:ea typeface="微软雅黑" pitchFamily="34" charset="-122"/>
                            </a:rPr>
                            <a:t>10</a:t>
                          </a:r>
                          <a:endParaRPr lang="zh-CN" sz="1400" b="1" kern="100">
                            <a:effectLst/>
                            <a:latin typeface="微软雅黑" pitchFamily="34" charset="-122"/>
                            <a:ea typeface="微软雅黑" pitchFamily="34" charset="-122"/>
                            <a:cs typeface="Times New Roman"/>
                          </a:endParaRPr>
                        </a:p>
                      </a:txBody>
                      <a:tcPr marL="68580" marR="68580" marT="0" marB="0" anchor="ctr"/>
                    </a:tc>
                    <a:tc>
                      <a:txBody>
                        <a:bodyPr/>
                        <a:lstStyle/>
                        <a:p>
                          <a:pPr algn="ctr">
                            <a:spcAft>
                              <a:spcPts val="0"/>
                            </a:spcAft>
                          </a:pPr>
                          <a:r>
                            <a:rPr lang="en-US" sz="1400" b="1" kern="100">
                              <a:effectLst/>
                              <a:latin typeface="微软雅黑" pitchFamily="34" charset="-122"/>
                              <a:ea typeface="微软雅黑" pitchFamily="34" charset="-122"/>
                            </a:rPr>
                            <a:t>15.0</a:t>
                          </a:r>
                          <a:endParaRPr lang="zh-CN" sz="1400" b="1" kern="100">
                            <a:effectLst/>
                            <a:latin typeface="微软雅黑" pitchFamily="34" charset="-122"/>
                            <a:ea typeface="微软雅黑" pitchFamily="34" charset="-122"/>
                            <a:cs typeface="Times New Roman"/>
                          </a:endParaRPr>
                        </a:p>
                      </a:txBody>
                      <a:tcPr marL="68580" marR="68580" marT="0" marB="0" anchor="ctr"/>
                    </a:tc>
                    <a:tc>
                      <a:txBody>
                        <a:bodyPr/>
                        <a:lstStyle/>
                        <a:p>
                          <a:pPr algn="ctr">
                            <a:spcAft>
                              <a:spcPts val="0"/>
                            </a:spcAft>
                          </a:pPr>
                          <a:r>
                            <a:rPr lang="en-US" sz="1400" b="1" kern="100">
                              <a:effectLst/>
                              <a:latin typeface="微软雅黑" pitchFamily="34" charset="-122"/>
                              <a:ea typeface="微软雅黑" pitchFamily="34" charset="-122"/>
                            </a:rPr>
                            <a:t>14.15</a:t>
                          </a:r>
                          <a:endParaRPr lang="zh-CN" sz="1400" b="1" kern="100">
                            <a:effectLst/>
                            <a:latin typeface="微软雅黑" pitchFamily="34" charset="-122"/>
                            <a:ea typeface="微软雅黑" pitchFamily="34" charset="-122"/>
                            <a:cs typeface="Times New Roman"/>
                          </a:endParaRPr>
                        </a:p>
                      </a:txBody>
                      <a:tcPr marL="68580" marR="68580" marT="0" marB="0" anchor="ctr"/>
                    </a:tc>
                    <a:extLst>
                      <a:ext uri="{0D108BD9-81ED-4DB2-BD59-A6C34878D82A}">
                        <a16:rowId xmlns:a16="http://schemas.microsoft.com/office/drawing/2014/main" val="10002"/>
                      </a:ext>
                    </a:extLst>
                  </a:tr>
                  <a:tr h="354857">
                    <a:tc>
                      <a:txBody>
                        <a:bodyPr/>
                        <a:lstStyle/>
                        <a:p>
                          <a:pPr algn="ctr">
                            <a:spcAft>
                              <a:spcPts val="0"/>
                            </a:spcAft>
                          </a:pPr>
                          <a:r>
                            <a:rPr lang="en-US" sz="1400" b="1" kern="100">
                              <a:effectLst/>
                              <a:latin typeface="微软雅黑" pitchFamily="34" charset="-122"/>
                              <a:ea typeface="微软雅黑" pitchFamily="34" charset="-122"/>
                            </a:rPr>
                            <a:t>4</a:t>
                          </a:r>
                          <a:endParaRPr lang="zh-CN" sz="1400" b="1" kern="100">
                            <a:effectLst/>
                            <a:latin typeface="微软雅黑" pitchFamily="34" charset="-122"/>
                            <a:ea typeface="微软雅黑" pitchFamily="34" charset="-122"/>
                            <a:cs typeface="Times New Roman"/>
                          </a:endParaRPr>
                        </a:p>
                      </a:txBody>
                      <a:tcPr marL="68580" marR="68580" marT="0" marB="0" anchor="ctr"/>
                    </a:tc>
                    <a:tc>
                      <a:txBody>
                        <a:bodyPr/>
                        <a:lstStyle/>
                        <a:p>
                          <a:pPr algn="ctr">
                            <a:spcAft>
                              <a:spcPts val="0"/>
                            </a:spcAft>
                          </a:pPr>
                          <a:r>
                            <a:rPr lang="en-US" sz="1400" b="1" kern="100">
                              <a:effectLst/>
                              <a:latin typeface="微软雅黑" pitchFamily="34" charset="-122"/>
                              <a:ea typeface="微软雅黑" pitchFamily="34" charset="-122"/>
                            </a:rPr>
                            <a:t>18.16</a:t>
                          </a:r>
                          <a:endParaRPr lang="zh-CN" sz="1400" b="1" kern="100">
                            <a:effectLst/>
                            <a:latin typeface="微软雅黑" pitchFamily="34" charset="-122"/>
                            <a:ea typeface="微软雅黑" pitchFamily="34" charset="-122"/>
                            <a:cs typeface="Times New Roman"/>
                          </a:endParaRPr>
                        </a:p>
                      </a:txBody>
                      <a:tcPr marL="68580" marR="68580" marT="0" marB="0" anchor="ctr"/>
                    </a:tc>
                    <a:tc>
                      <a:txBody>
                        <a:bodyPr/>
                        <a:lstStyle/>
                        <a:p>
                          <a:pPr algn="ctr">
                            <a:spcAft>
                              <a:spcPts val="0"/>
                            </a:spcAft>
                          </a:pPr>
                          <a:r>
                            <a:rPr lang="en-US" sz="1400" b="1" kern="100">
                              <a:effectLst/>
                              <a:latin typeface="微软雅黑" pitchFamily="34" charset="-122"/>
                              <a:ea typeface="微软雅黑" pitchFamily="34" charset="-122"/>
                            </a:rPr>
                            <a:t>22.16</a:t>
                          </a:r>
                          <a:endParaRPr lang="zh-CN" sz="1400" b="1" kern="100">
                            <a:effectLst/>
                            <a:latin typeface="微软雅黑" pitchFamily="34" charset="-122"/>
                            <a:ea typeface="微软雅黑" pitchFamily="34" charset="-122"/>
                            <a:cs typeface="Times New Roman"/>
                          </a:endParaRPr>
                        </a:p>
                      </a:txBody>
                      <a:tcPr marL="68580" marR="68580" marT="0" marB="0" anchor="ctr"/>
                    </a:tc>
                    <a:tc>
                      <a:txBody>
                        <a:bodyPr/>
                        <a:lstStyle/>
                        <a:p>
                          <a:pPr algn="ctr">
                            <a:spcAft>
                              <a:spcPts val="0"/>
                            </a:spcAft>
                          </a:pPr>
                          <a:r>
                            <a:rPr lang="en-US" sz="1400" b="1" kern="100">
                              <a:effectLst/>
                              <a:latin typeface="微软雅黑" pitchFamily="34" charset="-122"/>
                              <a:ea typeface="微软雅黑" pitchFamily="34" charset="-122"/>
                            </a:rPr>
                            <a:t>10</a:t>
                          </a:r>
                          <a:endParaRPr lang="zh-CN" sz="1400" b="1" kern="100">
                            <a:effectLst/>
                            <a:latin typeface="微软雅黑" pitchFamily="34" charset="-122"/>
                            <a:ea typeface="微软雅黑" pitchFamily="34" charset="-122"/>
                            <a:cs typeface="Times New Roman"/>
                          </a:endParaRPr>
                        </a:p>
                      </a:txBody>
                      <a:tcPr marL="68580" marR="68580" marT="0" marB="0" anchor="ctr"/>
                    </a:tc>
                    <a:tc>
                      <a:txBody>
                        <a:bodyPr/>
                        <a:lstStyle/>
                        <a:p>
                          <a:pPr algn="ctr">
                            <a:spcAft>
                              <a:spcPts val="0"/>
                            </a:spcAft>
                          </a:pPr>
                          <a:r>
                            <a:rPr lang="en-US" sz="1400" b="1" kern="100">
                              <a:effectLst/>
                              <a:latin typeface="微软雅黑" pitchFamily="34" charset="-122"/>
                              <a:ea typeface="微软雅黑" pitchFamily="34" charset="-122"/>
                            </a:rPr>
                            <a:t>15.2</a:t>
                          </a:r>
                          <a:endParaRPr lang="zh-CN" sz="1400" b="1" kern="100">
                            <a:effectLst/>
                            <a:latin typeface="微软雅黑" pitchFamily="34" charset="-122"/>
                            <a:ea typeface="微软雅黑" pitchFamily="34" charset="-122"/>
                            <a:cs typeface="Times New Roman"/>
                          </a:endParaRPr>
                        </a:p>
                      </a:txBody>
                      <a:tcPr marL="68580" marR="68580" marT="0" marB="0" anchor="ctr"/>
                    </a:tc>
                    <a:tc>
                      <a:txBody>
                        <a:bodyPr/>
                        <a:lstStyle/>
                        <a:p>
                          <a:pPr algn="ctr">
                            <a:spcAft>
                              <a:spcPts val="0"/>
                            </a:spcAft>
                          </a:pPr>
                          <a:r>
                            <a:rPr lang="en-US" sz="1400" b="1" kern="100">
                              <a:effectLst/>
                              <a:latin typeface="微软雅黑" pitchFamily="34" charset="-122"/>
                              <a:ea typeface="微软雅黑" pitchFamily="34" charset="-122"/>
                            </a:rPr>
                            <a:t>13.54</a:t>
                          </a:r>
                          <a:endParaRPr lang="zh-CN" sz="1400" b="1" kern="100">
                            <a:effectLst/>
                            <a:latin typeface="微软雅黑" pitchFamily="34" charset="-122"/>
                            <a:ea typeface="微软雅黑" pitchFamily="34" charset="-122"/>
                            <a:cs typeface="Times New Roman"/>
                          </a:endParaRPr>
                        </a:p>
                      </a:txBody>
                      <a:tcPr marL="68580" marR="68580" marT="0" marB="0" anchor="ctr"/>
                    </a:tc>
                    <a:extLst>
                      <a:ext uri="{0D108BD9-81ED-4DB2-BD59-A6C34878D82A}">
                        <a16:rowId xmlns:a16="http://schemas.microsoft.com/office/drawing/2014/main" val="10003"/>
                      </a:ext>
                    </a:extLst>
                  </a:tr>
                  <a:tr h="354857">
                    <a:tc>
                      <a:txBody>
                        <a:bodyPr/>
                        <a:lstStyle/>
                        <a:p>
                          <a:pPr algn="ctr">
                            <a:spcAft>
                              <a:spcPts val="0"/>
                            </a:spcAft>
                          </a:pPr>
                          <a:r>
                            <a:rPr lang="en-US" sz="1400" b="1" kern="100">
                              <a:effectLst/>
                              <a:latin typeface="微软雅黑" pitchFamily="34" charset="-122"/>
                              <a:ea typeface="微软雅黑" pitchFamily="34" charset="-122"/>
                            </a:rPr>
                            <a:t>6</a:t>
                          </a:r>
                          <a:endParaRPr lang="zh-CN" sz="1400" b="1" kern="100">
                            <a:effectLst/>
                            <a:latin typeface="微软雅黑" pitchFamily="34" charset="-122"/>
                            <a:ea typeface="微软雅黑" pitchFamily="34" charset="-122"/>
                            <a:cs typeface="Times New Roman"/>
                          </a:endParaRPr>
                        </a:p>
                      </a:txBody>
                      <a:tcPr marL="68580" marR="68580" marT="0" marB="0" anchor="ctr"/>
                    </a:tc>
                    <a:tc>
                      <a:txBody>
                        <a:bodyPr/>
                        <a:lstStyle/>
                        <a:p>
                          <a:pPr algn="ctr">
                            <a:spcAft>
                              <a:spcPts val="0"/>
                            </a:spcAft>
                          </a:pPr>
                          <a:r>
                            <a:rPr lang="en-US" sz="1400" b="1" kern="100">
                              <a:effectLst/>
                              <a:latin typeface="微软雅黑" pitchFamily="34" charset="-122"/>
                              <a:ea typeface="微软雅黑" pitchFamily="34" charset="-122"/>
                            </a:rPr>
                            <a:t>16.46</a:t>
                          </a:r>
                          <a:endParaRPr lang="zh-CN" sz="1400" b="1" kern="100">
                            <a:effectLst/>
                            <a:latin typeface="微软雅黑" pitchFamily="34" charset="-122"/>
                            <a:ea typeface="微软雅黑" pitchFamily="34" charset="-122"/>
                            <a:cs typeface="Times New Roman"/>
                          </a:endParaRPr>
                        </a:p>
                      </a:txBody>
                      <a:tcPr marL="68580" marR="68580" marT="0" marB="0" anchor="ctr"/>
                    </a:tc>
                    <a:tc>
                      <a:txBody>
                        <a:bodyPr/>
                        <a:lstStyle/>
                        <a:p>
                          <a:pPr algn="ctr">
                            <a:spcAft>
                              <a:spcPts val="0"/>
                            </a:spcAft>
                          </a:pPr>
                          <a:r>
                            <a:rPr lang="en-US" sz="1400" b="1" kern="100">
                              <a:effectLst/>
                              <a:latin typeface="微软雅黑" pitchFamily="34" charset="-122"/>
                              <a:ea typeface="微软雅黑" pitchFamily="34" charset="-122"/>
                            </a:rPr>
                            <a:t>22.46</a:t>
                          </a:r>
                          <a:endParaRPr lang="zh-CN" sz="1400" b="1" kern="100">
                            <a:effectLst/>
                            <a:latin typeface="微软雅黑" pitchFamily="34" charset="-122"/>
                            <a:ea typeface="微软雅黑" pitchFamily="34" charset="-122"/>
                            <a:cs typeface="Times New Roman"/>
                          </a:endParaRPr>
                        </a:p>
                      </a:txBody>
                      <a:tcPr marL="68580" marR="68580" marT="0" marB="0" anchor="ctr"/>
                    </a:tc>
                    <a:tc>
                      <a:txBody>
                        <a:bodyPr/>
                        <a:lstStyle/>
                        <a:p>
                          <a:pPr algn="ctr">
                            <a:spcAft>
                              <a:spcPts val="0"/>
                            </a:spcAft>
                          </a:pPr>
                          <a:r>
                            <a:rPr lang="en-US" sz="1400" b="1" kern="100">
                              <a:effectLst/>
                              <a:latin typeface="微软雅黑" pitchFamily="34" charset="-122"/>
                              <a:ea typeface="微软雅黑" pitchFamily="34" charset="-122"/>
                            </a:rPr>
                            <a:t>12</a:t>
                          </a:r>
                          <a:endParaRPr lang="zh-CN" sz="1400" b="1" kern="100">
                            <a:effectLst/>
                            <a:latin typeface="微软雅黑" pitchFamily="34" charset="-122"/>
                            <a:ea typeface="微软雅黑" pitchFamily="34" charset="-122"/>
                            <a:cs typeface="Times New Roman"/>
                          </a:endParaRPr>
                        </a:p>
                      </a:txBody>
                      <a:tcPr marL="68580" marR="68580" marT="0" marB="0" anchor="ctr"/>
                    </a:tc>
                    <a:tc>
                      <a:txBody>
                        <a:bodyPr/>
                        <a:lstStyle/>
                        <a:p>
                          <a:pPr algn="ctr">
                            <a:spcAft>
                              <a:spcPts val="0"/>
                            </a:spcAft>
                          </a:pPr>
                          <a:r>
                            <a:rPr lang="en-US" sz="1400" b="1" kern="100">
                              <a:effectLst/>
                              <a:latin typeface="微软雅黑" pitchFamily="34" charset="-122"/>
                              <a:ea typeface="微软雅黑" pitchFamily="34" charset="-122"/>
                            </a:rPr>
                            <a:t>15.6</a:t>
                          </a:r>
                          <a:endParaRPr lang="zh-CN" sz="1400" b="1" kern="100">
                            <a:effectLst/>
                            <a:latin typeface="微软雅黑" pitchFamily="34" charset="-122"/>
                            <a:ea typeface="微软雅黑" pitchFamily="34" charset="-122"/>
                            <a:cs typeface="Times New Roman"/>
                          </a:endParaRPr>
                        </a:p>
                      </a:txBody>
                      <a:tcPr marL="68580" marR="68580" marT="0" marB="0" anchor="ctr"/>
                    </a:tc>
                    <a:tc>
                      <a:txBody>
                        <a:bodyPr/>
                        <a:lstStyle/>
                        <a:p>
                          <a:pPr algn="ctr">
                            <a:spcAft>
                              <a:spcPts val="0"/>
                            </a:spcAft>
                          </a:pPr>
                          <a:r>
                            <a:rPr lang="en-US" sz="1400" b="1" kern="100">
                              <a:effectLst/>
                              <a:latin typeface="微软雅黑" pitchFamily="34" charset="-122"/>
                              <a:ea typeface="微软雅黑" pitchFamily="34" charset="-122"/>
                            </a:rPr>
                            <a:t>13.36</a:t>
                          </a:r>
                          <a:endParaRPr lang="zh-CN" sz="1400" b="1" kern="100">
                            <a:effectLst/>
                            <a:latin typeface="微软雅黑" pitchFamily="34" charset="-122"/>
                            <a:ea typeface="微软雅黑" pitchFamily="34" charset="-122"/>
                            <a:cs typeface="Times New Roman"/>
                          </a:endParaRPr>
                        </a:p>
                      </a:txBody>
                      <a:tcPr marL="68580" marR="68580" marT="0" marB="0" anchor="ctr"/>
                    </a:tc>
                    <a:extLst>
                      <a:ext uri="{0D108BD9-81ED-4DB2-BD59-A6C34878D82A}">
                        <a16:rowId xmlns:a16="http://schemas.microsoft.com/office/drawing/2014/main" val="10004"/>
                      </a:ext>
                    </a:extLst>
                  </a:tr>
                  <a:tr h="354857">
                    <a:tc>
                      <a:txBody>
                        <a:bodyPr/>
                        <a:lstStyle/>
                        <a:p>
                          <a:pPr algn="ctr">
                            <a:spcAft>
                              <a:spcPts val="0"/>
                            </a:spcAft>
                          </a:pPr>
                          <a:r>
                            <a:rPr lang="en-US" sz="1400" b="1" kern="100">
                              <a:effectLst/>
                              <a:latin typeface="微软雅黑" pitchFamily="34" charset="-122"/>
                              <a:ea typeface="微软雅黑" pitchFamily="34" charset="-122"/>
                            </a:rPr>
                            <a:t>8</a:t>
                          </a:r>
                          <a:endParaRPr lang="zh-CN" sz="1400" b="1" kern="100">
                            <a:effectLst/>
                            <a:latin typeface="微软雅黑" pitchFamily="34" charset="-122"/>
                            <a:ea typeface="微软雅黑" pitchFamily="34" charset="-122"/>
                            <a:cs typeface="Times New Roman"/>
                          </a:endParaRPr>
                        </a:p>
                      </a:txBody>
                      <a:tcPr marL="68580" marR="68580" marT="0" marB="0" anchor="ctr"/>
                    </a:tc>
                    <a:tc>
                      <a:txBody>
                        <a:bodyPr/>
                        <a:lstStyle/>
                        <a:p>
                          <a:pPr algn="ctr">
                            <a:spcAft>
                              <a:spcPts val="0"/>
                            </a:spcAft>
                          </a:pPr>
                          <a:r>
                            <a:rPr lang="en-US" sz="1400" b="1" kern="100">
                              <a:effectLst/>
                              <a:latin typeface="微软雅黑" pitchFamily="34" charset="-122"/>
                              <a:ea typeface="微软雅黑" pitchFamily="34" charset="-122"/>
                            </a:rPr>
                            <a:t>14.37</a:t>
                          </a:r>
                          <a:endParaRPr lang="zh-CN" sz="1400" b="1" kern="100">
                            <a:effectLst/>
                            <a:latin typeface="微软雅黑" pitchFamily="34" charset="-122"/>
                            <a:ea typeface="微软雅黑" pitchFamily="34" charset="-122"/>
                            <a:cs typeface="Times New Roman"/>
                          </a:endParaRPr>
                        </a:p>
                      </a:txBody>
                      <a:tcPr marL="68580" marR="68580" marT="0" marB="0" anchor="ctr"/>
                    </a:tc>
                    <a:tc>
                      <a:txBody>
                        <a:bodyPr/>
                        <a:lstStyle/>
                        <a:p>
                          <a:pPr algn="ctr">
                            <a:spcAft>
                              <a:spcPts val="0"/>
                            </a:spcAft>
                          </a:pPr>
                          <a:r>
                            <a:rPr lang="en-US" sz="1400" b="1" kern="100">
                              <a:effectLst/>
                              <a:latin typeface="微软雅黑" pitchFamily="34" charset="-122"/>
                              <a:ea typeface="微软雅黑" pitchFamily="34" charset="-122"/>
                            </a:rPr>
                            <a:t>22.37</a:t>
                          </a:r>
                          <a:endParaRPr lang="zh-CN" sz="1400" b="1" kern="100">
                            <a:effectLst/>
                            <a:latin typeface="微软雅黑" pitchFamily="34" charset="-122"/>
                            <a:ea typeface="微软雅黑" pitchFamily="34" charset="-122"/>
                            <a:cs typeface="Times New Roman"/>
                          </a:endParaRPr>
                        </a:p>
                      </a:txBody>
                      <a:tcPr marL="68580" marR="68580" marT="0" marB="0" anchor="ctr"/>
                    </a:tc>
                    <a:tc>
                      <a:txBody>
                        <a:bodyPr/>
                        <a:lstStyle/>
                        <a:p>
                          <a:pPr algn="ctr">
                            <a:spcAft>
                              <a:spcPts val="0"/>
                            </a:spcAft>
                          </a:pPr>
                          <a:r>
                            <a:rPr lang="en-US" sz="1400" b="1" kern="100">
                              <a:effectLst/>
                              <a:latin typeface="微软雅黑" pitchFamily="34" charset="-122"/>
                              <a:ea typeface="微软雅黑" pitchFamily="34" charset="-122"/>
                            </a:rPr>
                            <a:t>14</a:t>
                          </a:r>
                          <a:endParaRPr lang="zh-CN" sz="1400" b="1" kern="100">
                            <a:effectLst/>
                            <a:latin typeface="微软雅黑" pitchFamily="34" charset="-122"/>
                            <a:ea typeface="微软雅黑" pitchFamily="34" charset="-122"/>
                            <a:cs typeface="Times New Roman"/>
                          </a:endParaRPr>
                        </a:p>
                      </a:txBody>
                      <a:tcPr marL="68580" marR="68580" marT="0" marB="0" anchor="ctr"/>
                    </a:tc>
                    <a:tc>
                      <a:txBody>
                        <a:bodyPr/>
                        <a:lstStyle/>
                        <a:p>
                          <a:pPr algn="ctr">
                            <a:spcAft>
                              <a:spcPts val="0"/>
                            </a:spcAft>
                          </a:pPr>
                          <a:r>
                            <a:rPr lang="en-US" sz="1400" b="1" kern="100">
                              <a:effectLst/>
                              <a:latin typeface="微软雅黑" pitchFamily="34" charset="-122"/>
                              <a:ea typeface="微软雅黑" pitchFamily="34" charset="-122"/>
                            </a:rPr>
                            <a:t>16.2</a:t>
                          </a:r>
                          <a:endParaRPr lang="zh-CN" sz="1400" b="1" kern="100">
                            <a:effectLst/>
                            <a:latin typeface="微软雅黑" pitchFamily="34" charset="-122"/>
                            <a:ea typeface="微软雅黑" pitchFamily="34" charset="-122"/>
                            <a:cs typeface="Times New Roman"/>
                          </a:endParaRPr>
                        </a:p>
                      </a:txBody>
                      <a:tcPr marL="68580" marR="68580" marT="0" marB="0" anchor="ctr"/>
                    </a:tc>
                    <a:tc>
                      <a:txBody>
                        <a:bodyPr/>
                        <a:lstStyle/>
                        <a:p>
                          <a:pPr algn="ctr">
                            <a:spcAft>
                              <a:spcPts val="0"/>
                            </a:spcAft>
                          </a:pPr>
                          <a:r>
                            <a:rPr lang="en-US" sz="1400" b="1" kern="100">
                              <a:effectLst/>
                              <a:latin typeface="微软雅黑" pitchFamily="34" charset="-122"/>
                              <a:ea typeface="微软雅黑" pitchFamily="34" charset="-122"/>
                            </a:rPr>
                            <a:t>13.41</a:t>
                          </a:r>
                          <a:endParaRPr lang="zh-CN" sz="1400" b="1" kern="100">
                            <a:effectLst/>
                            <a:latin typeface="微软雅黑" pitchFamily="34" charset="-122"/>
                            <a:ea typeface="微软雅黑" pitchFamily="34" charset="-122"/>
                            <a:cs typeface="Times New Roman"/>
                          </a:endParaRPr>
                        </a:p>
                      </a:txBody>
                      <a:tcPr marL="68580" marR="68580" marT="0" marB="0" anchor="ctr"/>
                    </a:tc>
                    <a:extLst>
                      <a:ext uri="{0D108BD9-81ED-4DB2-BD59-A6C34878D82A}">
                        <a16:rowId xmlns:a16="http://schemas.microsoft.com/office/drawing/2014/main" val="10005"/>
                      </a:ext>
                    </a:extLst>
                  </a:tr>
                  <a:tr h="354857">
                    <a:tc>
                      <a:txBody>
                        <a:bodyPr/>
                        <a:lstStyle/>
                        <a:p>
                          <a:pPr algn="ctr">
                            <a:spcAft>
                              <a:spcPts val="0"/>
                            </a:spcAft>
                          </a:pPr>
                          <a:r>
                            <a:rPr lang="en-US" sz="1400" b="1" kern="100" dirty="0">
                              <a:effectLst/>
                              <a:latin typeface="微软雅黑" pitchFamily="34" charset="-122"/>
                              <a:ea typeface="微软雅黑" pitchFamily="34" charset="-122"/>
                            </a:rPr>
                            <a:t>10</a:t>
                          </a:r>
                          <a:endParaRPr lang="zh-CN" sz="1400" b="1" kern="100" dirty="0">
                            <a:effectLst/>
                            <a:latin typeface="微软雅黑" pitchFamily="34" charset="-122"/>
                            <a:ea typeface="微软雅黑" pitchFamily="34" charset="-122"/>
                            <a:cs typeface="Times New Roman"/>
                          </a:endParaRPr>
                        </a:p>
                      </a:txBody>
                      <a:tcPr marL="68580" marR="68580" marT="0" marB="0" anchor="ctr"/>
                    </a:tc>
                    <a:tc>
                      <a:txBody>
                        <a:bodyPr/>
                        <a:lstStyle/>
                        <a:p>
                          <a:pPr algn="ctr">
                            <a:spcAft>
                              <a:spcPts val="0"/>
                            </a:spcAft>
                          </a:pPr>
                          <a:r>
                            <a:rPr lang="en-US" sz="1400" b="1" kern="100" dirty="0">
                              <a:effectLst/>
                              <a:latin typeface="微软雅黑" pitchFamily="34" charset="-122"/>
                              <a:ea typeface="微软雅黑" pitchFamily="34" charset="-122"/>
                            </a:rPr>
                            <a:t>11.09</a:t>
                          </a:r>
                          <a:endParaRPr lang="zh-CN" sz="1400" b="1" kern="100" dirty="0">
                            <a:effectLst/>
                            <a:latin typeface="微软雅黑" pitchFamily="34" charset="-122"/>
                            <a:ea typeface="微软雅黑" pitchFamily="34" charset="-122"/>
                            <a:cs typeface="Times New Roman"/>
                          </a:endParaRPr>
                        </a:p>
                      </a:txBody>
                      <a:tcPr marL="68580" marR="68580" marT="0" marB="0" anchor="ctr"/>
                    </a:tc>
                    <a:tc>
                      <a:txBody>
                        <a:bodyPr/>
                        <a:lstStyle/>
                        <a:p>
                          <a:pPr algn="ctr">
                            <a:spcAft>
                              <a:spcPts val="0"/>
                            </a:spcAft>
                          </a:pPr>
                          <a:r>
                            <a:rPr lang="en-US" sz="1400" b="1" kern="100">
                              <a:effectLst/>
                              <a:latin typeface="微软雅黑" pitchFamily="34" charset="-122"/>
                              <a:ea typeface="微软雅黑" pitchFamily="34" charset="-122"/>
                            </a:rPr>
                            <a:t>21.09</a:t>
                          </a:r>
                          <a:endParaRPr lang="zh-CN" sz="1400" b="1" kern="100">
                            <a:effectLst/>
                            <a:latin typeface="微软雅黑" pitchFamily="34" charset="-122"/>
                            <a:ea typeface="微软雅黑" pitchFamily="34" charset="-122"/>
                            <a:cs typeface="Times New Roman"/>
                          </a:endParaRPr>
                        </a:p>
                      </a:txBody>
                      <a:tcPr marL="68580" marR="68580" marT="0" marB="0" anchor="ctr"/>
                    </a:tc>
                    <a:tc>
                      <a:txBody>
                        <a:bodyPr/>
                        <a:lstStyle/>
                        <a:p>
                          <a:pPr algn="ctr">
                            <a:spcAft>
                              <a:spcPts val="0"/>
                            </a:spcAft>
                          </a:pPr>
                          <a:r>
                            <a:rPr lang="en-US" sz="1400" b="1" kern="100">
                              <a:effectLst/>
                              <a:latin typeface="微软雅黑" pitchFamily="34" charset="-122"/>
                              <a:ea typeface="微软雅黑" pitchFamily="34" charset="-122"/>
                            </a:rPr>
                            <a:t>16</a:t>
                          </a:r>
                          <a:endParaRPr lang="zh-CN" sz="1400" b="1" kern="100">
                            <a:effectLst/>
                            <a:latin typeface="微软雅黑" pitchFamily="34" charset="-122"/>
                            <a:ea typeface="微软雅黑" pitchFamily="34" charset="-122"/>
                            <a:cs typeface="Times New Roman"/>
                          </a:endParaRPr>
                        </a:p>
                      </a:txBody>
                      <a:tcPr marL="68580" marR="68580" marT="0" marB="0" anchor="ctr"/>
                    </a:tc>
                    <a:tc>
                      <a:txBody>
                        <a:bodyPr/>
                        <a:lstStyle/>
                        <a:p>
                          <a:pPr algn="ctr">
                            <a:spcAft>
                              <a:spcPts val="0"/>
                            </a:spcAft>
                          </a:pPr>
                          <a:r>
                            <a:rPr lang="en-US" sz="1400" b="1" kern="100">
                              <a:effectLst/>
                              <a:latin typeface="微软雅黑" pitchFamily="34" charset="-122"/>
                              <a:ea typeface="微软雅黑" pitchFamily="34" charset="-122"/>
                            </a:rPr>
                            <a:t>18.4</a:t>
                          </a:r>
                          <a:endParaRPr lang="zh-CN" sz="1400" b="1" kern="100">
                            <a:effectLst/>
                            <a:latin typeface="微软雅黑" pitchFamily="34" charset="-122"/>
                            <a:ea typeface="微软雅黑" pitchFamily="34" charset="-122"/>
                            <a:cs typeface="Times New Roman"/>
                          </a:endParaRPr>
                        </a:p>
                      </a:txBody>
                      <a:tcPr marL="68580" marR="68580" marT="0" marB="0" anchor="ctr"/>
                    </a:tc>
                    <a:tc>
                      <a:txBody>
                        <a:bodyPr/>
                        <a:lstStyle/>
                        <a:p>
                          <a:pPr algn="ctr">
                            <a:spcAft>
                              <a:spcPts val="0"/>
                            </a:spcAft>
                          </a:pPr>
                          <a:r>
                            <a:rPr lang="en-US" sz="1400" b="1" kern="100" dirty="0">
                              <a:effectLst/>
                              <a:latin typeface="微软雅黑" pitchFamily="34" charset="-122"/>
                              <a:ea typeface="微软雅黑" pitchFamily="34" charset="-122"/>
                            </a:rPr>
                            <a:t>14.23</a:t>
                          </a:r>
                          <a:endParaRPr lang="zh-CN" sz="1400" b="1" kern="100" dirty="0">
                            <a:effectLst/>
                            <a:latin typeface="微软雅黑" pitchFamily="34" charset="-122"/>
                            <a:ea typeface="微软雅黑" pitchFamily="34" charset="-122"/>
                            <a:cs typeface="Times New Roman"/>
                          </a:endParaRPr>
                        </a:p>
                      </a:txBody>
                      <a:tcPr marL="68580" marR="68580" marT="0" marB="0" anchor="ctr"/>
                    </a:tc>
                    <a:extLst>
                      <a:ext uri="{0D108BD9-81ED-4DB2-BD59-A6C34878D82A}">
                        <a16:rowId xmlns:a16="http://schemas.microsoft.com/office/drawing/2014/main" val="10006"/>
                      </a:ext>
                    </a:extLst>
                  </a:tr>
                </a:tbl>
              </a:graphicData>
            </a:graphic>
          </p:graphicFrame>
        </mc:Fallback>
      </mc:AlternateContent>
      <p:sp>
        <p:nvSpPr>
          <p:cNvPr id="7" name="Rectangle 2"/>
          <p:cNvSpPr>
            <a:spLocks noGrp="1" noChangeArrowheads="1"/>
          </p:cNvSpPr>
          <p:nvPr>
            <p:ph type="title"/>
          </p:nvPr>
        </p:nvSpPr>
        <p:spPr>
          <a:xfrm>
            <a:off x="1908175" y="195263"/>
            <a:ext cx="6408738" cy="572691"/>
          </a:xfrm>
        </p:spPr>
        <p:txBody>
          <a:bodyPr/>
          <a:lstStyle/>
          <a:p>
            <a:pPr eaLnBrk="1" hangingPunct="1"/>
            <a:r>
              <a:rPr lang="zh-CN" altLang="en-US" sz="3200" dirty="0" smtClean="0"/>
              <a:t>三、最佳资本结构决策方法</a:t>
            </a:r>
            <a:endParaRPr lang="zh-CN" altLang="en-US" sz="3200" dirty="0"/>
          </a:p>
        </p:txBody>
      </p:sp>
      <p:sp>
        <p:nvSpPr>
          <p:cNvPr id="4" name="矩形 3"/>
          <p:cNvSpPr/>
          <p:nvPr/>
        </p:nvSpPr>
        <p:spPr>
          <a:xfrm>
            <a:off x="1908175" y="1921981"/>
            <a:ext cx="6265193" cy="338554"/>
          </a:xfrm>
          <a:prstGeom prst="rect">
            <a:avLst/>
          </a:prstGeom>
        </p:spPr>
        <p:txBody>
          <a:bodyPr wrap="square">
            <a:spAutoFit/>
          </a:bodyPr>
          <a:lstStyle/>
          <a:p>
            <a:r>
              <a:rPr lang="zh-CN" altLang="en-US" sz="1600" kern="0" dirty="0" smtClean="0">
                <a:solidFill>
                  <a:srgbClr val="000000"/>
                </a:solidFill>
                <a:latin typeface="微软雅黑" panose="020B0503020204020204" pitchFamily="34" charset="-122"/>
                <a:ea typeface="微软雅黑" panose="020B0503020204020204" pitchFamily="34" charset="-122"/>
              </a:rPr>
              <a:t>表</a:t>
            </a:r>
            <a:r>
              <a:rPr lang="en-US" altLang="zh-CN" sz="1600" kern="0" dirty="0" smtClean="0">
                <a:solidFill>
                  <a:srgbClr val="000000"/>
                </a:solidFill>
                <a:latin typeface="微软雅黑" panose="020B0503020204020204" pitchFamily="34" charset="-122"/>
                <a:ea typeface="微软雅黑" panose="020B0503020204020204" pitchFamily="34" charset="-122"/>
              </a:rPr>
              <a:t>6</a:t>
            </a:r>
            <a:r>
              <a:rPr lang="zh-CN" altLang="en-US" sz="1600" kern="0" dirty="0" smtClean="0">
                <a:solidFill>
                  <a:srgbClr val="000000"/>
                </a:solidFill>
                <a:latin typeface="微软雅黑" panose="020B0503020204020204" pitchFamily="34" charset="-122"/>
                <a:ea typeface="微软雅黑" panose="020B0503020204020204" pitchFamily="34" charset="-122"/>
              </a:rPr>
              <a:t>－</a:t>
            </a:r>
            <a:r>
              <a:rPr lang="en-US" altLang="zh-CN" sz="1600" kern="0" dirty="0" smtClean="0">
                <a:solidFill>
                  <a:srgbClr val="000000"/>
                </a:solidFill>
                <a:latin typeface="微软雅黑" panose="020B0503020204020204" pitchFamily="34" charset="-122"/>
                <a:ea typeface="微软雅黑" panose="020B0503020204020204" pitchFamily="34" charset="-122"/>
              </a:rPr>
              <a:t>8   </a:t>
            </a:r>
            <a:r>
              <a:rPr lang="zh-CN" altLang="en-US" sz="1600" kern="0" dirty="0" smtClean="0">
                <a:solidFill>
                  <a:srgbClr val="000000"/>
                </a:solidFill>
                <a:latin typeface="微软雅黑" panose="020B0503020204020204" pitchFamily="34" charset="-122"/>
                <a:ea typeface="微软雅黑" panose="020B0503020204020204" pitchFamily="34" charset="-122"/>
              </a:rPr>
              <a:t>不同</a:t>
            </a:r>
            <a:r>
              <a:rPr lang="zh-CN" altLang="en-US" sz="1600" kern="0" dirty="0">
                <a:solidFill>
                  <a:srgbClr val="000000"/>
                </a:solidFill>
                <a:latin typeface="微软雅黑" panose="020B0503020204020204" pitchFamily="34" charset="-122"/>
                <a:ea typeface="微软雅黑" panose="020B0503020204020204" pitchFamily="34" charset="-122"/>
              </a:rPr>
              <a:t>债务规模下的公司价值和平均资本</a:t>
            </a:r>
            <a:r>
              <a:rPr lang="zh-CN" altLang="en-US" sz="1600" kern="0" dirty="0" smtClean="0">
                <a:solidFill>
                  <a:srgbClr val="000000"/>
                </a:solidFill>
                <a:latin typeface="微软雅黑" panose="020B0503020204020204" pitchFamily="34" charset="-122"/>
                <a:ea typeface="微软雅黑" panose="020B0503020204020204" pitchFamily="34" charset="-122"/>
              </a:rPr>
              <a:t>成本</a:t>
            </a:r>
            <a:endParaRPr lang="zh-CN" altLang="en-US" sz="1600" dirty="0"/>
          </a:p>
        </p:txBody>
      </p:sp>
    </p:spTree>
    <p:extLst>
      <p:ext uri="{BB962C8B-B14F-4D97-AF65-F5344CB8AC3E}">
        <p14:creationId xmlns:p14="http://schemas.microsoft.com/office/powerpoint/2010/main" val="3798649489"/>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1747" name="Rectangle 3"/>
              <p:cNvSpPr>
                <a:spLocks noGrp="1" noChangeArrowheads="1"/>
              </p:cNvSpPr>
              <p:nvPr>
                <p:ph type="body" idx="1"/>
              </p:nvPr>
            </p:nvSpPr>
            <p:spPr>
              <a:xfrm>
                <a:off x="179512" y="915566"/>
                <a:ext cx="8712968" cy="3672408"/>
              </a:xfrm>
            </p:spPr>
            <p:txBody>
              <a:bodyPr/>
              <a:lstStyle/>
              <a:p>
                <a:pPr algn="just">
                  <a:lnSpc>
                    <a:spcPct val="120000"/>
                  </a:lnSpc>
                  <a:spcBef>
                    <a:spcPts val="0"/>
                  </a:spcBef>
                  <a:spcAft>
                    <a:spcPts val="0"/>
                  </a:spcAft>
                </a:pPr>
                <a:r>
                  <a:rPr lang="zh-CN" altLang="en-US" sz="2000" dirty="0" smtClean="0">
                    <a:solidFill>
                      <a:srgbClr val="FF0000"/>
                    </a:solidFill>
                    <a:latin typeface="微软雅黑" panose="020B0503020204020204" pitchFamily="34" charset="-122"/>
                    <a:ea typeface="微软雅黑" panose="020B0503020204020204" pitchFamily="34" charset="-122"/>
                  </a:rPr>
                  <a:t>解析：</a:t>
                </a:r>
                <a:endParaRPr lang="en-US" altLang="zh-CN" sz="2000" dirty="0" smtClean="0">
                  <a:solidFill>
                    <a:srgbClr val="FF0000"/>
                  </a:solidFill>
                  <a:latin typeface="微软雅黑" panose="020B0503020204020204" pitchFamily="34" charset="-122"/>
                  <a:ea typeface="微软雅黑" panose="020B0503020204020204" pitchFamily="34" charset="-122"/>
                </a:endParaRPr>
              </a:p>
              <a:p>
                <a:pPr algn="just">
                  <a:lnSpc>
                    <a:spcPct val="120000"/>
                  </a:lnSpc>
                  <a:spcBef>
                    <a:spcPts val="0"/>
                  </a:spcBef>
                  <a:spcAft>
                    <a:spcPts val="0"/>
                  </a:spcAft>
                </a:pPr>
                <a:r>
                  <a:rPr lang="zh-CN" altLang="en-US" sz="2000" b="0" dirty="0" smtClean="0">
                    <a:solidFill>
                      <a:srgbClr val="0070C0"/>
                    </a:solidFill>
                  </a:rPr>
                  <a:t>第一</a:t>
                </a:r>
                <a:r>
                  <a:rPr lang="zh-CN" altLang="en-US" sz="2000" b="0" dirty="0">
                    <a:solidFill>
                      <a:srgbClr val="0070C0"/>
                    </a:solidFill>
                  </a:rPr>
                  <a:t>步测算公司价值，</a:t>
                </a:r>
                <a:r>
                  <a:rPr lang="en-US" altLang="zh-CN" sz="2000" b="0" dirty="0">
                    <a:solidFill>
                      <a:srgbClr val="0070C0"/>
                    </a:solidFill>
                  </a:rPr>
                  <a:t> </a:t>
                </a:r>
                <a:r>
                  <a:rPr lang="en-US" altLang="zh-CN" sz="2000" b="0" dirty="0"/>
                  <a:t>V=S+B</a:t>
                </a:r>
              </a:p>
              <a:p>
                <a:pPr lvl="0" algn="just">
                  <a:lnSpc>
                    <a:spcPct val="100000"/>
                  </a:lnSpc>
                  <a:spcBef>
                    <a:spcPts val="0"/>
                  </a:spcBef>
                  <a:spcAft>
                    <a:spcPts val="0"/>
                  </a:spcAft>
                  <a:buClr>
                    <a:srgbClr val="003399"/>
                  </a:buClr>
                </a:pPr>
                <a:r>
                  <a:rPr lang="zh-CN" altLang="en-US" sz="2000" b="0" dirty="0"/>
                  <a:t>      </a:t>
                </a:r>
                <a:r>
                  <a:rPr lang="en-US" altLang="zh-CN" sz="2000" b="0" dirty="0"/>
                  <a:t>1.</a:t>
                </a:r>
                <a:r>
                  <a:rPr lang="zh-CN" altLang="en-US" sz="2000" b="0" dirty="0"/>
                  <a:t>债务市场价值</a:t>
                </a:r>
                <a:r>
                  <a:rPr lang="en-US" altLang="zh-CN" sz="2000" b="0" dirty="0"/>
                  <a:t>B</a:t>
                </a:r>
                <a:r>
                  <a:rPr lang="zh-CN" altLang="en-US" sz="2000" b="0" dirty="0"/>
                  <a:t>＝面值＝</a:t>
                </a:r>
                <a:r>
                  <a:rPr lang="en-US" altLang="zh-CN" sz="2000" b="0" dirty="0"/>
                  <a:t>0</a:t>
                </a:r>
              </a:p>
              <a:p>
                <a:pPr lvl="0" algn="just">
                  <a:lnSpc>
                    <a:spcPct val="100000"/>
                  </a:lnSpc>
                  <a:spcBef>
                    <a:spcPts val="0"/>
                  </a:spcBef>
                  <a:spcAft>
                    <a:spcPts val="0"/>
                  </a:spcAft>
                  <a:buClr>
                    <a:srgbClr val="003399"/>
                  </a:buClr>
                </a:pPr>
                <a:r>
                  <a:rPr lang="zh-CN" altLang="en-US" sz="2000" b="0" dirty="0"/>
                  <a:t>      而权益市场价值</a:t>
                </a:r>
                <a14:m>
                  <m:oMath xmlns:m="http://schemas.openxmlformats.org/officeDocument/2006/math">
                    <m:r>
                      <a:rPr lang="en-US" altLang="zh-CN" sz="2000" b="0" i="1">
                        <a:solidFill>
                          <a:srgbClr val="000000"/>
                        </a:solidFill>
                        <a:latin typeface="Cambria Math"/>
                      </a:rPr>
                      <m:t>𝑆</m:t>
                    </m:r>
                    <m:r>
                      <a:rPr lang="en-US" altLang="zh-CN" sz="2000" b="0" i="1">
                        <a:solidFill>
                          <a:srgbClr val="000000"/>
                        </a:solidFill>
                        <a:latin typeface="Cambria Math"/>
                      </a:rPr>
                      <m:t>=</m:t>
                    </m:r>
                    <m:f>
                      <m:fPr>
                        <m:ctrlPr>
                          <a:rPr lang="zh-CN" altLang="zh-CN" sz="2000" b="0" i="1">
                            <a:solidFill>
                              <a:srgbClr val="000000"/>
                            </a:solidFill>
                            <a:latin typeface="Cambria Math" panose="02040503050406030204" pitchFamily="18" charset="0"/>
                          </a:rPr>
                        </m:ctrlPr>
                      </m:fPr>
                      <m:num>
                        <m:r>
                          <a:rPr lang="en-US" altLang="zh-CN" sz="2000" b="0">
                            <a:solidFill>
                              <a:srgbClr val="000000"/>
                            </a:solidFill>
                            <a:latin typeface="Cambria Math"/>
                          </a:rPr>
                          <m:t>(</m:t>
                        </m:r>
                        <m:r>
                          <m:rPr>
                            <m:sty m:val="p"/>
                          </m:rPr>
                          <a:rPr lang="en-US" altLang="zh-CN" sz="2000" b="0">
                            <a:solidFill>
                              <a:srgbClr val="000000"/>
                            </a:solidFill>
                            <a:latin typeface="Cambria Math"/>
                          </a:rPr>
                          <m:t>EBIT</m:t>
                        </m:r>
                        <m:r>
                          <a:rPr lang="en-US" altLang="zh-CN" sz="2000" b="0" i="1">
                            <a:solidFill>
                              <a:srgbClr val="000000"/>
                            </a:solidFill>
                            <a:latin typeface="Cambria Math"/>
                          </a:rPr>
                          <m:t>−</m:t>
                        </m:r>
                        <m:r>
                          <m:rPr>
                            <m:sty m:val="p"/>
                          </m:rPr>
                          <a:rPr lang="en-US" altLang="zh-CN" sz="2000" b="0">
                            <a:solidFill>
                              <a:srgbClr val="000000"/>
                            </a:solidFill>
                            <a:latin typeface="Cambria Math"/>
                          </a:rPr>
                          <m:t>I</m:t>
                        </m:r>
                        <m:r>
                          <a:rPr lang="zh-CN" altLang="zh-CN" sz="2000" b="0">
                            <a:solidFill>
                              <a:srgbClr val="000000"/>
                            </a:solidFill>
                            <a:latin typeface="Cambria Math"/>
                          </a:rPr>
                          <m:t>）</m:t>
                        </m:r>
                        <m:r>
                          <a:rPr lang="en-US" altLang="zh-CN" sz="2000" b="0">
                            <a:solidFill>
                              <a:srgbClr val="000000"/>
                            </a:solidFill>
                            <a:latin typeface="Cambria Math"/>
                          </a:rPr>
                          <m:t>×</m:t>
                        </m:r>
                        <m:r>
                          <a:rPr lang="zh-CN" altLang="zh-CN" sz="2000" b="0">
                            <a:solidFill>
                              <a:srgbClr val="000000"/>
                            </a:solidFill>
                            <a:latin typeface="Cambria Math"/>
                          </a:rPr>
                          <m:t>（</m:t>
                        </m:r>
                        <m:r>
                          <a:rPr lang="en-US" altLang="zh-CN" sz="2000" b="0">
                            <a:solidFill>
                              <a:srgbClr val="000000"/>
                            </a:solidFill>
                            <a:latin typeface="Cambria Math"/>
                          </a:rPr>
                          <m:t>1</m:t>
                        </m:r>
                        <m:r>
                          <a:rPr lang="zh-CN" altLang="en-US" sz="2000" b="0" i="1">
                            <a:solidFill>
                              <a:srgbClr val="000000"/>
                            </a:solidFill>
                            <a:latin typeface="Cambria Math"/>
                          </a:rPr>
                          <m:t>−</m:t>
                        </m:r>
                        <m:r>
                          <m:rPr>
                            <m:sty m:val="p"/>
                          </m:rPr>
                          <a:rPr lang="en-US" altLang="zh-CN" sz="2000" b="0">
                            <a:solidFill>
                              <a:srgbClr val="000000"/>
                            </a:solidFill>
                            <a:latin typeface="Cambria Math"/>
                          </a:rPr>
                          <m:t>T</m:t>
                        </m:r>
                        <m:r>
                          <a:rPr lang="zh-CN" altLang="zh-CN" sz="2000" b="0">
                            <a:solidFill>
                              <a:srgbClr val="000000"/>
                            </a:solidFill>
                            <a:latin typeface="Cambria Math"/>
                          </a:rPr>
                          <m:t>）</m:t>
                        </m:r>
                      </m:num>
                      <m:den>
                        <m:sSub>
                          <m:sSubPr>
                            <m:ctrlPr>
                              <a:rPr lang="zh-CN" altLang="zh-CN" sz="2000" b="0" i="1">
                                <a:solidFill>
                                  <a:srgbClr val="000000"/>
                                </a:solidFill>
                                <a:latin typeface="Cambria Math" panose="02040503050406030204" pitchFamily="18" charset="0"/>
                              </a:rPr>
                            </m:ctrlPr>
                          </m:sSubPr>
                          <m:e>
                            <m:r>
                              <a:rPr lang="en-US" altLang="zh-CN" sz="2000" b="0" i="1">
                                <a:solidFill>
                                  <a:srgbClr val="000000"/>
                                </a:solidFill>
                                <a:latin typeface="Cambria Math"/>
                              </a:rPr>
                              <m:t>𝐾</m:t>
                            </m:r>
                          </m:e>
                          <m:sub>
                            <m:r>
                              <a:rPr lang="en-US" altLang="zh-CN" sz="2000" b="0" i="1">
                                <a:solidFill>
                                  <a:srgbClr val="000000"/>
                                </a:solidFill>
                                <a:latin typeface="Cambria Math"/>
                              </a:rPr>
                              <m:t>𝑆</m:t>
                            </m:r>
                          </m:sub>
                        </m:sSub>
                      </m:den>
                    </m:f>
                  </m:oMath>
                </a14:m>
                <a:r>
                  <a:rPr lang="zh-CN" altLang="en-US" sz="2000" b="0" dirty="0">
                    <a:solidFill>
                      <a:srgbClr val="000000"/>
                    </a:solidFill>
                  </a:rPr>
                  <a:t>＝</a:t>
                </a:r>
                <a:r>
                  <a:rPr lang="zh-CN" altLang="zh-CN" sz="2000" b="0" dirty="0">
                    <a:solidFill>
                      <a:srgbClr val="000000"/>
                    </a:solidFill>
                  </a:rPr>
                  <a:t> </a:t>
                </a:r>
                <a14:m>
                  <m:oMath xmlns:m="http://schemas.openxmlformats.org/officeDocument/2006/math">
                    <m:f>
                      <m:fPr>
                        <m:ctrlPr>
                          <a:rPr lang="zh-CN" altLang="zh-CN" sz="2000" b="0" i="1">
                            <a:solidFill>
                              <a:srgbClr val="000000"/>
                            </a:solidFill>
                            <a:latin typeface="Cambria Math" panose="02040503050406030204" pitchFamily="18" charset="0"/>
                          </a:rPr>
                        </m:ctrlPr>
                      </m:fPr>
                      <m:num>
                        <m:r>
                          <a:rPr lang="en-US" altLang="zh-CN" sz="2000" b="0">
                            <a:solidFill>
                              <a:srgbClr val="000000"/>
                            </a:solidFill>
                            <a:latin typeface="Cambria Math"/>
                          </a:rPr>
                          <m:t>(</m:t>
                        </m:r>
                        <m:r>
                          <a:rPr lang="en-US" altLang="zh-CN" sz="2000" b="0" i="1" smtClean="0">
                            <a:solidFill>
                              <a:srgbClr val="000000"/>
                            </a:solidFill>
                            <a:latin typeface="Cambria Math"/>
                          </a:rPr>
                          <m:t>5</m:t>
                        </m:r>
                        <m:r>
                          <a:rPr lang="en-US" altLang="zh-CN" sz="2000" b="0" i="1">
                            <a:solidFill>
                              <a:srgbClr val="000000"/>
                            </a:solidFill>
                            <a:latin typeface="Cambria Math"/>
                          </a:rPr>
                          <m:t>−</m:t>
                        </m:r>
                        <m:r>
                          <a:rPr lang="en-US" altLang="zh-CN" sz="2000" b="0" i="0" smtClean="0">
                            <a:solidFill>
                              <a:srgbClr val="FF0000"/>
                            </a:solidFill>
                            <a:latin typeface="Cambria Math"/>
                          </a:rPr>
                          <m:t>0</m:t>
                        </m:r>
                        <m:r>
                          <a:rPr lang="zh-CN" altLang="zh-CN" sz="2000" b="0">
                            <a:solidFill>
                              <a:srgbClr val="000000"/>
                            </a:solidFill>
                            <a:latin typeface="Cambria Math"/>
                          </a:rPr>
                          <m:t>）</m:t>
                        </m:r>
                        <m:r>
                          <a:rPr lang="en-US" altLang="zh-CN" sz="2000" b="0">
                            <a:solidFill>
                              <a:srgbClr val="000000"/>
                            </a:solidFill>
                            <a:latin typeface="Cambria Math"/>
                          </a:rPr>
                          <m:t>×</m:t>
                        </m:r>
                        <m:r>
                          <a:rPr lang="zh-CN" altLang="zh-CN" sz="2000" b="0">
                            <a:solidFill>
                              <a:srgbClr val="000000"/>
                            </a:solidFill>
                            <a:latin typeface="Cambria Math"/>
                          </a:rPr>
                          <m:t>（</m:t>
                        </m:r>
                        <m:r>
                          <a:rPr lang="en-US" altLang="zh-CN" sz="2000" b="0">
                            <a:solidFill>
                              <a:srgbClr val="000000"/>
                            </a:solidFill>
                            <a:latin typeface="Cambria Math"/>
                          </a:rPr>
                          <m:t>1</m:t>
                        </m:r>
                        <m:r>
                          <a:rPr lang="zh-CN" altLang="en-US" sz="2000" b="0" i="1">
                            <a:solidFill>
                              <a:srgbClr val="000000"/>
                            </a:solidFill>
                            <a:latin typeface="Cambria Math"/>
                          </a:rPr>
                          <m:t>−</m:t>
                        </m:r>
                        <m:r>
                          <a:rPr lang="en-US" altLang="zh-CN" sz="2000" b="0" i="0" smtClean="0">
                            <a:solidFill>
                              <a:srgbClr val="000000"/>
                            </a:solidFill>
                            <a:latin typeface="Cambria Math"/>
                          </a:rPr>
                          <m:t>40%</m:t>
                        </m:r>
                        <m:r>
                          <a:rPr lang="zh-CN" altLang="zh-CN" sz="2000" b="0">
                            <a:solidFill>
                              <a:srgbClr val="000000"/>
                            </a:solidFill>
                            <a:latin typeface="Cambria Math"/>
                          </a:rPr>
                          <m:t>）</m:t>
                        </m:r>
                      </m:num>
                      <m:den>
                        <m:r>
                          <a:rPr lang="en-US" altLang="zh-CN" sz="2000" b="0" i="1" smtClean="0">
                            <a:solidFill>
                              <a:srgbClr val="000000"/>
                            </a:solidFill>
                            <a:latin typeface="Cambria Math"/>
                          </a:rPr>
                          <m:t>14.8%</m:t>
                        </m:r>
                      </m:den>
                    </m:f>
                  </m:oMath>
                </a14:m>
                <a:r>
                  <a:rPr lang="zh-CN" altLang="en-US" sz="2000" b="0" dirty="0">
                    <a:solidFill>
                      <a:srgbClr val="000000"/>
                    </a:solidFill>
                  </a:rPr>
                  <a:t>＝</a:t>
                </a:r>
                <a:r>
                  <a:rPr lang="en-US" altLang="zh-CN" sz="1800" b="0" dirty="0">
                    <a:solidFill>
                      <a:srgbClr val="000000"/>
                    </a:solidFill>
                  </a:rPr>
                  <a:t>20.27</a:t>
                </a:r>
                <a:r>
                  <a:rPr lang="zh-CN" altLang="en-US" sz="1800" b="0" dirty="0">
                    <a:solidFill>
                      <a:srgbClr val="000000"/>
                    </a:solidFill>
                  </a:rPr>
                  <a:t>百万元</a:t>
                </a:r>
                <a:endParaRPr lang="en-US" altLang="zh-CN" sz="1800" b="0" dirty="0">
                  <a:solidFill>
                    <a:srgbClr val="000000"/>
                  </a:solidFill>
                </a:endParaRPr>
              </a:p>
              <a:p>
                <a:pPr lvl="0" algn="just">
                  <a:lnSpc>
                    <a:spcPct val="100000"/>
                  </a:lnSpc>
                  <a:spcBef>
                    <a:spcPts val="0"/>
                  </a:spcBef>
                  <a:spcAft>
                    <a:spcPts val="0"/>
                  </a:spcAft>
                  <a:buClr>
                    <a:srgbClr val="003399"/>
                  </a:buClr>
                </a:pPr>
                <a:r>
                  <a:rPr lang="en-US" altLang="zh-CN" sz="1800" b="0" dirty="0">
                    <a:solidFill>
                      <a:srgbClr val="000000"/>
                    </a:solidFill>
                  </a:rPr>
                  <a:t>       </a:t>
                </a:r>
                <a:r>
                  <a:rPr lang="zh-CN" altLang="en-US" sz="1800" b="0" dirty="0">
                    <a:solidFill>
                      <a:srgbClr val="000000"/>
                    </a:solidFill>
                  </a:rPr>
                  <a:t>公司价值</a:t>
                </a:r>
                <a:r>
                  <a:rPr lang="en-US" altLang="zh-CN" sz="1800" b="0" dirty="0">
                    <a:solidFill>
                      <a:srgbClr val="000000"/>
                    </a:solidFill>
                  </a:rPr>
                  <a:t>V</a:t>
                </a:r>
                <a:r>
                  <a:rPr lang="zh-CN" altLang="en-US" sz="1800" b="0" dirty="0">
                    <a:solidFill>
                      <a:srgbClr val="000000"/>
                    </a:solidFill>
                  </a:rPr>
                  <a:t>＝</a:t>
                </a:r>
                <a:r>
                  <a:rPr lang="en-US" altLang="zh-CN" sz="1800" b="0" dirty="0">
                    <a:solidFill>
                      <a:srgbClr val="000000"/>
                    </a:solidFill>
                  </a:rPr>
                  <a:t>0+20.27</a:t>
                </a:r>
                <a:r>
                  <a:rPr lang="zh-CN" altLang="en-US" sz="1800" b="0" dirty="0">
                    <a:solidFill>
                      <a:srgbClr val="000000"/>
                    </a:solidFill>
                  </a:rPr>
                  <a:t>＝</a:t>
                </a:r>
                <a:r>
                  <a:rPr lang="en-US" altLang="zh-CN" sz="1800" b="0" dirty="0">
                    <a:solidFill>
                      <a:srgbClr val="000000"/>
                    </a:solidFill>
                  </a:rPr>
                  <a:t>20.27</a:t>
                </a:r>
                <a:r>
                  <a:rPr lang="zh-CN" altLang="en-US" sz="1800" b="0" dirty="0">
                    <a:solidFill>
                      <a:srgbClr val="000000"/>
                    </a:solidFill>
                  </a:rPr>
                  <a:t>百万元</a:t>
                </a:r>
                <a:endParaRPr lang="en-US" altLang="zh-CN" sz="1800" b="0" dirty="0">
                  <a:solidFill>
                    <a:srgbClr val="000000"/>
                  </a:solidFill>
                </a:endParaRPr>
              </a:p>
              <a:p>
                <a:pPr lvl="0" algn="just">
                  <a:lnSpc>
                    <a:spcPct val="100000"/>
                  </a:lnSpc>
                  <a:spcBef>
                    <a:spcPts val="0"/>
                  </a:spcBef>
                  <a:spcAft>
                    <a:spcPts val="0"/>
                  </a:spcAft>
                  <a:buClr>
                    <a:srgbClr val="003399"/>
                  </a:buClr>
                </a:pPr>
                <a:endParaRPr lang="zh-CN" altLang="zh-CN" sz="1800" b="0" dirty="0">
                  <a:solidFill>
                    <a:srgbClr val="000000"/>
                  </a:solidFill>
                </a:endParaRPr>
              </a:p>
              <a:p>
                <a:pPr algn="just">
                  <a:lnSpc>
                    <a:spcPct val="120000"/>
                  </a:lnSpc>
                  <a:spcBef>
                    <a:spcPts val="0"/>
                  </a:spcBef>
                  <a:spcAft>
                    <a:spcPts val="0"/>
                  </a:spcAft>
                </a:pPr>
                <a:r>
                  <a:rPr lang="en-US" altLang="zh-CN" sz="2000" b="0" dirty="0"/>
                  <a:t>      2.</a:t>
                </a:r>
                <a:r>
                  <a:rPr lang="zh-CN" altLang="en-US" sz="2000" b="0" dirty="0"/>
                  <a:t>债务市场价值＝面值＝</a:t>
                </a:r>
                <a:r>
                  <a:rPr lang="en-US" altLang="zh-CN" sz="2000" b="0" dirty="0"/>
                  <a:t>2</a:t>
                </a:r>
              </a:p>
              <a:p>
                <a:pPr lvl="0" algn="just">
                  <a:lnSpc>
                    <a:spcPct val="100000"/>
                  </a:lnSpc>
                  <a:spcBef>
                    <a:spcPts val="0"/>
                  </a:spcBef>
                  <a:spcAft>
                    <a:spcPts val="0"/>
                  </a:spcAft>
                  <a:buClr>
                    <a:srgbClr val="003399"/>
                  </a:buClr>
                </a:pPr>
                <a:r>
                  <a:rPr lang="zh-CN" altLang="en-US" sz="2000" b="0" dirty="0">
                    <a:solidFill>
                      <a:srgbClr val="000000"/>
                    </a:solidFill>
                  </a:rPr>
                  <a:t>      而权益市场价值，</a:t>
                </a:r>
                <a14:m>
                  <m:oMath xmlns:m="http://schemas.openxmlformats.org/officeDocument/2006/math">
                    <m:r>
                      <a:rPr lang="en-US" altLang="zh-CN" sz="2000" b="0" i="1">
                        <a:solidFill>
                          <a:srgbClr val="000000"/>
                        </a:solidFill>
                        <a:latin typeface="Cambria Math"/>
                      </a:rPr>
                      <m:t>𝑆</m:t>
                    </m:r>
                    <m:r>
                      <a:rPr lang="en-US" altLang="zh-CN" sz="2000" b="0" i="1">
                        <a:solidFill>
                          <a:srgbClr val="000000"/>
                        </a:solidFill>
                        <a:latin typeface="Cambria Math"/>
                      </a:rPr>
                      <m:t>=</m:t>
                    </m:r>
                  </m:oMath>
                </a14:m>
                <a:r>
                  <a:rPr lang="zh-CN" altLang="zh-CN" sz="2000" b="0" dirty="0">
                    <a:solidFill>
                      <a:srgbClr val="000000"/>
                    </a:solidFill>
                  </a:rPr>
                  <a:t> </a:t>
                </a:r>
                <a14:m>
                  <m:oMath xmlns:m="http://schemas.openxmlformats.org/officeDocument/2006/math">
                    <m:f>
                      <m:fPr>
                        <m:ctrlPr>
                          <a:rPr lang="zh-CN" altLang="zh-CN" sz="2000" b="0" i="1">
                            <a:solidFill>
                              <a:srgbClr val="000000"/>
                            </a:solidFill>
                            <a:latin typeface="Cambria Math" panose="02040503050406030204" pitchFamily="18" charset="0"/>
                          </a:rPr>
                        </m:ctrlPr>
                      </m:fPr>
                      <m:num>
                        <m:r>
                          <a:rPr lang="en-US" altLang="zh-CN" sz="2000" b="0">
                            <a:solidFill>
                              <a:srgbClr val="000000"/>
                            </a:solidFill>
                            <a:latin typeface="Cambria Math"/>
                          </a:rPr>
                          <m:t>(</m:t>
                        </m:r>
                        <m:r>
                          <a:rPr lang="en-US" altLang="zh-CN" sz="2000" b="0" i="1">
                            <a:solidFill>
                              <a:srgbClr val="000000"/>
                            </a:solidFill>
                            <a:latin typeface="Cambria Math"/>
                          </a:rPr>
                          <m:t>5−</m:t>
                        </m:r>
                        <m:r>
                          <a:rPr lang="en-US" altLang="zh-CN" sz="2000" b="0" i="0" smtClean="0">
                            <a:solidFill>
                              <a:srgbClr val="FF0000"/>
                            </a:solidFill>
                            <a:latin typeface="Cambria Math"/>
                          </a:rPr>
                          <m:t>2</m:t>
                        </m:r>
                        <m:r>
                          <a:rPr lang="en-US" altLang="zh-CN" sz="2000" b="0">
                            <a:solidFill>
                              <a:srgbClr val="FF0000"/>
                            </a:solidFill>
                            <a:latin typeface="Cambria Math"/>
                          </a:rPr>
                          <m:t>×</m:t>
                        </m:r>
                        <m:r>
                          <a:rPr lang="en-US" altLang="zh-CN" sz="2000" b="0" i="0" smtClean="0">
                            <a:solidFill>
                              <a:srgbClr val="FF0000"/>
                            </a:solidFill>
                            <a:latin typeface="Cambria Math"/>
                          </a:rPr>
                          <m:t>10%</m:t>
                        </m:r>
                        <m:r>
                          <a:rPr lang="zh-CN" altLang="zh-CN" sz="2000" b="0">
                            <a:solidFill>
                              <a:srgbClr val="000000"/>
                            </a:solidFill>
                            <a:latin typeface="Cambria Math"/>
                          </a:rPr>
                          <m:t>）</m:t>
                        </m:r>
                        <m:r>
                          <a:rPr lang="en-US" altLang="zh-CN" sz="2000" b="0">
                            <a:solidFill>
                              <a:srgbClr val="000000"/>
                            </a:solidFill>
                            <a:latin typeface="Cambria Math"/>
                          </a:rPr>
                          <m:t>×</m:t>
                        </m:r>
                        <m:r>
                          <a:rPr lang="zh-CN" altLang="zh-CN" sz="2000" b="0">
                            <a:solidFill>
                              <a:srgbClr val="000000"/>
                            </a:solidFill>
                            <a:latin typeface="Cambria Math"/>
                          </a:rPr>
                          <m:t>（</m:t>
                        </m:r>
                        <m:r>
                          <a:rPr lang="en-US" altLang="zh-CN" sz="2000" b="0">
                            <a:solidFill>
                              <a:srgbClr val="000000"/>
                            </a:solidFill>
                            <a:latin typeface="Cambria Math"/>
                          </a:rPr>
                          <m:t>1</m:t>
                        </m:r>
                        <m:r>
                          <a:rPr lang="zh-CN" altLang="en-US" sz="2000" b="0" i="1">
                            <a:solidFill>
                              <a:srgbClr val="000000"/>
                            </a:solidFill>
                            <a:latin typeface="Cambria Math"/>
                          </a:rPr>
                          <m:t>−</m:t>
                        </m:r>
                        <m:r>
                          <a:rPr lang="en-US" altLang="zh-CN" sz="2000" b="0">
                            <a:solidFill>
                              <a:srgbClr val="000000"/>
                            </a:solidFill>
                            <a:latin typeface="Cambria Math"/>
                          </a:rPr>
                          <m:t>40%</m:t>
                        </m:r>
                        <m:r>
                          <a:rPr lang="zh-CN" altLang="zh-CN" sz="2000" b="0">
                            <a:solidFill>
                              <a:srgbClr val="000000"/>
                            </a:solidFill>
                            <a:latin typeface="Cambria Math"/>
                          </a:rPr>
                          <m:t>）</m:t>
                        </m:r>
                      </m:num>
                      <m:den>
                        <m:r>
                          <a:rPr lang="en-US" altLang="zh-CN" sz="2000" b="0" i="1">
                            <a:solidFill>
                              <a:srgbClr val="000000"/>
                            </a:solidFill>
                            <a:latin typeface="Cambria Math"/>
                          </a:rPr>
                          <m:t>1</m:t>
                        </m:r>
                        <m:r>
                          <a:rPr lang="en-US" altLang="zh-CN" sz="2000" b="0" i="1" smtClean="0">
                            <a:solidFill>
                              <a:srgbClr val="000000"/>
                            </a:solidFill>
                            <a:latin typeface="Cambria Math"/>
                          </a:rPr>
                          <m:t>5</m:t>
                        </m:r>
                        <m:r>
                          <a:rPr lang="en-US" altLang="zh-CN" sz="2000" b="0" i="1">
                            <a:solidFill>
                              <a:srgbClr val="000000"/>
                            </a:solidFill>
                            <a:latin typeface="Cambria Math"/>
                          </a:rPr>
                          <m:t>%</m:t>
                        </m:r>
                      </m:den>
                    </m:f>
                  </m:oMath>
                </a14:m>
                <a:r>
                  <a:rPr lang="zh-CN" altLang="en-US" sz="2000" b="0" dirty="0">
                    <a:solidFill>
                      <a:srgbClr val="000000"/>
                    </a:solidFill>
                  </a:rPr>
                  <a:t>＝</a:t>
                </a:r>
                <a:r>
                  <a:rPr lang="en-US" altLang="zh-CN" sz="1800" b="0" dirty="0">
                    <a:solidFill>
                      <a:srgbClr val="000000"/>
                    </a:solidFill>
                  </a:rPr>
                  <a:t>19.2</a:t>
                </a:r>
                <a:r>
                  <a:rPr lang="zh-CN" altLang="en-US" sz="1800" b="0" dirty="0">
                    <a:solidFill>
                      <a:srgbClr val="000000"/>
                    </a:solidFill>
                  </a:rPr>
                  <a:t>百万元</a:t>
                </a:r>
                <a:endParaRPr lang="en-US" altLang="zh-CN" sz="1800" b="0" dirty="0">
                  <a:solidFill>
                    <a:srgbClr val="000000"/>
                  </a:solidFill>
                </a:endParaRPr>
              </a:p>
              <a:p>
                <a:pPr lvl="0" algn="just">
                  <a:lnSpc>
                    <a:spcPct val="100000"/>
                  </a:lnSpc>
                  <a:spcBef>
                    <a:spcPts val="0"/>
                  </a:spcBef>
                  <a:spcAft>
                    <a:spcPts val="0"/>
                  </a:spcAft>
                  <a:buClr>
                    <a:srgbClr val="003399"/>
                  </a:buClr>
                </a:pPr>
                <a:r>
                  <a:rPr lang="en-US" altLang="zh-CN" sz="1800" b="0" dirty="0">
                    <a:solidFill>
                      <a:srgbClr val="000000"/>
                    </a:solidFill>
                  </a:rPr>
                  <a:t>       </a:t>
                </a:r>
                <a:r>
                  <a:rPr lang="zh-CN" altLang="en-US" sz="1800" b="0" dirty="0">
                    <a:solidFill>
                      <a:srgbClr val="000000"/>
                    </a:solidFill>
                  </a:rPr>
                  <a:t>公司价值</a:t>
                </a:r>
                <a:r>
                  <a:rPr lang="en-US" altLang="zh-CN" sz="1800" b="0" dirty="0">
                    <a:solidFill>
                      <a:srgbClr val="000000"/>
                    </a:solidFill>
                  </a:rPr>
                  <a:t>V</a:t>
                </a:r>
                <a:r>
                  <a:rPr lang="zh-CN" altLang="en-US" sz="1800" b="0" dirty="0">
                    <a:solidFill>
                      <a:srgbClr val="000000"/>
                    </a:solidFill>
                  </a:rPr>
                  <a:t>＝</a:t>
                </a:r>
                <a:r>
                  <a:rPr lang="en-US" altLang="zh-CN" sz="1800" b="0" dirty="0">
                    <a:solidFill>
                      <a:srgbClr val="000000"/>
                    </a:solidFill>
                  </a:rPr>
                  <a:t>2+19.2</a:t>
                </a:r>
                <a:r>
                  <a:rPr lang="zh-CN" altLang="en-US" sz="1800" b="0" dirty="0">
                    <a:solidFill>
                      <a:srgbClr val="000000"/>
                    </a:solidFill>
                  </a:rPr>
                  <a:t>＝</a:t>
                </a:r>
                <a:r>
                  <a:rPr lang="en-US" altLang="zh-CN" sz="1800" b="0" dirty="0">
                    <a:solidFill>
                      <a:srgbClr val="000000"/>
                    </a:solidFill>
                  </a:rPr>
                  <a:t>21.2</a:t>
                </a:r>
                <a:r>
                  <a:rPr lang="zh-CN" altLang="en-US" sz="1800" b="0" dirty="0">
                    <a:solidFill>
                      <a:srgbClr val="000000"/>
                    </a:solidFill>
                  </a:rPr>
                  <a:t>百万元</a:t>
                </a:r>
                <a:endParaRPr lang="en-US" altLang="zh-CN" sz="1800" b="0" dirty="0">
                  <a:solidFill>
                    <a:srgbClr val="000000"/>
                  </a:solidFill>
                </a:endParaRPr>
              </a:p>
              <a:p>
                <a:pPr lvl="0" algn="just">
                  <a:lnSpc>
                    <a:spcPct val="100000"/>
                  </a:lnSpc>
                  <a:spcBef>
                    <a:spcPts val="0"/>
                  </a:spcBef>
                  <a:spcAft>
                    <a:spcPts val="0"/>
                  </a:spcAft>
                  <a:buClr>
                    <a:srgbClr val="003399"/>
                  </a:buClr>
                </a:pPr>
                <a:r>
                  <a:rPr lang="zh-CN" altLang="en-US" sz="1800" dirty="0">
                    <a:solidFill>
                      <a:srgbClr val="000000"/>
                    </a:solidFill>
                  </a:rPr>
                  <a:t>       以此列推</a:t>
                </a:r>
                <a:endParaRPr lang="en-US" altLang="zh-CN" sz="1800" dirty="0">
                  <a:solidFill>
                    <a:srgbClr val="000000"/>
                  </a:solidFill>
                </a:endParaRPr>
              </a:p>
              <a:p>
                <a:pPr lvl="0" algn="just">
                  <a:lnSpc>
                    <a:spcPct val="100000"/>
                  </a:lnSpc>
                  <a:spcBef>
                    <a:spcPts val="0"/>
                  </a:spcBef>
                  <a:spcAft>
                    <a:spcPts val="0"/>
                  </a:spcAft>
                  <a:buClr>
                    <a:srgbClr val="003399"/>
                  </a:buClr>
                </a:pPr>
                <a:endParaRPr lang="zh-CN" altLang="zh-CN" sz="1800" b="0" dirty="0">
                  <a:solidFill>
                    <a:srgbClr val="000000"/>
                  </a:solidFill>
                </a:endParaRPr>
              </a:p>
              <a:p>
                <a:pPr algn="just">
                  <a:lnSpc>
                    <a:spcPct val="120000"/>
                  </a:lnSpc>
                  <a:spcBef>
                    <a:spcPts val="0"/>
                  </a:spcBef>
                  <a:spcAft>
                    <a:spcPts val="0"/>
                  </a:spcAft>
                </a:pPr>
                <a:endParaRPr lang="en-US" altLang="zh-CN" sz="2000" b="0" dirty="0"/>
              </a:p>
              <a:p>
                <a:pPr algn="just">
                  <a:lnSpc>
                    <a:spcPct val="120000"/>
                  </a:lnSpc>
                  <a:spcBef>
                    <a:spcPts val="0"/>
                  </a:spcBef>
                  <a:spcAft>
                    <a:spcPts val="0"/>
                  </a:spcAft>
                </a:pPr>
                <a:endParaRPr lang="zh-CN" altLang="zh-CN" sz="2000" b="0" dirty="0"/>
              </a:p>
            </p:txBody>
          </p:sp>
        </mc:Choice>
        <mc:Fallback xmlns="">
          <p:sp>
            <p:nvSpPr>
              <p:cNvPr id="31747" name="Rectangle 3"/>
              <p:cNvSpPr>
                <a:spLocks noGrp="1" noRot="1" noChangeAspect="1" noMove="1" noResize="1" noEditPoints="1" noAdjustHandles="1" noChangeArrowheads="1" noChangeShapeType="1" noTextEdit="1"/>
              </p:cNvSpPr>
              <p:nvPr>
                <p:ph type="body" idx="1"/>
              </p:nvPr>
            </p:nvSpPr>
            <p:spPr>
              <a:xfrm>
                <a:off x="179512" y="915566"/>
                <a:ext cx="8712968" cy="3672408"/>
              </a:xfrm>
              <a:blipFill>
                <a:blip r:embed="rId2"/>
                <a:stretch>
                  <a:fillRect l="-699" b="-1493"/>
                </a:stretch>
              </a:blipFill>
            </p:spPr>
            <p:txBody>
              <a:bodyPr/>
              <a:lstStyle/>
              <a:p>
                <a:r>
                  <a:rPr lang="zh-CN" altLang="en-US">
                    <a:noFill/>
                  </a:rPr>
                  <a:t> </a:t>
                </a:r>
              </a:p>
            </p:txBody>
          </p:sp>
        </mc:Fallback>
      </mc:AlternateContent>
      <p:sp>
        <p:nvSpPr>
          <p:cNvPr id="6" name="Rectangle 2"/>
          <p:cNvSpPr>
            <a:spLocks noGrp="1" noChangeArrowheads="1"/>
          </p:cNvSpPr>
          <p:nvPr>
            <p:ph type="title"/>
          </p:nvPr>
        </p:nvSpPr>
        <p:spPr>
          <a:xfrm>
            <a:off x="1908175" y="195263"/>
            <a:ext cx="6408738" cy="572691"/>
          </a:xfrm>
        </p:spPr>
        <p:txBody>
          <a:bodyPr/>
          <a:lstStyle/>
          <a:p>
            <a:pPr eaLnBrk="1" hangingPunct="1"/>
            <a:r>
              <a:rPr lang="zh-CN" altLang="en-US" sz="3200" dirty="0" smtClean="0"/>
              <a:t>三、最佳资本结构决策方法</a:t>
            </a:r>
            <a:endParaRPr lang="zh-CN" altLang="en-US" sz="3200" dirty="0"/>
          </a:p>
        </p:txBody>
      </p:sp>
    </p:spTree>
    <p:extLst>
      <p:ext uri="{BB962C8B-B14F-4D97-AF65-F5344CB8AC3E}">
        <p14:creationId xmlns:p14="http://schemas.microsoft.com/office/powerpoint/2010/main" val="2481203249"/>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1747" name="Rectangle 3"/>
              <p:cNvSpPr>
                <a:spLocks noGrp="1" noChangeArrowheads="1"/>
              </p:cNvSpPr>
              <p:nvPr>
                <p:ph type="body" idx="1"/>
              </p:nvPr>
            </p:nvSpPr>
            <p:spPr>
              <a:xfrm>
                <a:off x="179512" y="1275606"/>
                <a:ext cx="8712968" cy="2952328"/>
              </a:xfrm>
            </p:spPr>
            <p:txBody>
              <a:bodyPr/>
              <a:lstStyle/>
              <a:p>
                <a:pPr algn="just">
                  <a:lnSpc>
                    <a:spcPct val="120000"/>
                  </a:lnSpc>
                  <a:spcBef>
                    <a:spcPts val="0"/>
                  </a:spcBef>
                  <a:spcAft>
                    <a:spcPts val="0"/>
                  </a:spcAft>
                </a:pPr>
                <a:r>
                  <a:rPr lang="zh-CN" altLang="en-US" sz="2000" b="0" dirty="0">
                    <a:solidFill>
                      <a:srgbClr val="0070C0"/>
                    </a:solidFill>
                  </a:rPr>
                  <a:t>第二步测算公司加权平均资本成本</a:t>
                </a:r>
                <a:endParaRPr lang="en-US" altLang="zh-CN" sz="2000" b="0" dirty="0">
                  <a:solidFill>
                    <a:srgbClr val="0070C0"/>
                  </a:solidFill>
                </a:endParaRPr>
              </a:p>
              <a:p>
                <a:pPr lvl="0" algn="just">
                  <a:lnSpc>
                    <a:spcPct val="100000"/>
                  </a:lnSpc>
                  <a:spcBef>
                    <a:spcPts val="0"/>
                  </a:spcBef>
                  <a:spcAft>
                    <a:spcPts val="0"/>
                  </a:spcAft>
                  <a:buClr>
                    <a:srgbClr val="003399"/>
                  </a:buClr>
                </a:pPr>
                <a:r>
                  <a:rPr lang="en-US" altLang="zh-CN" sz="2000" b="0" dirty="0">
                    <a:solidFill>
                      <a:srgbClr val="0070C0"/>
                    </a:solidFill>
                  </a:rPr>
                  <a:t>       </a:t>
                </a:r>
                <a:r>
                  <a:rPr lang="en-US" altLang="zh-CN" sz="2000" b="0" dirty="0"/>
                  <a:t>1.</a:t>
                </a:r>
                <a:r>
                  <a:rPr lang="en-US" altLang="zh-CN" sz="1800" b="0" dirty="0">
                    <a:solidFill>
                      <a:srgbClr val="000000"/>
                    </a:solidFill>
                  </a:rPr>
                  <a:t> </a:t>
                </a:r>
                <a14:m>
                  <m:oMath xmlns:m="http://schemas.openxmlformats.org/officeDocument/2006/math">
                    <m:sSub>
                      <m:sSubPr>
                        <m:ctrlPr>
                          <a:rPr lang="zh-CN" altLang="zh-CN" sz="2000" b="0" i="1">
                            <a:solidFill>
                              <a:srgbClr val="000000"/>
                            </a:solidFill>
                            <a:latin typeface="Cambria Math" panose="02040503050406030204" pitchFamily="18" charset="0"/>
                          </a:rPr>
                        </m:ctrlPr>
                      </m:sSubPr>
                      <m:e>
                        <m:r>
                          <a:rPr lang="en-US" altLang="zh-CN" sz="2000" b="0" i="1">
                            <a:solidFill>
                              <a:srgbClr val="000000"/>
                            </a:solidFill>
                            <a:latin typeface="Cambria Math"/>
                          </a:rPr>
                          <m:t>𝐾</m:t>
                        </m:r>
                      </m:e>
                      <m:sub>
                        <m:r>
                          <a:rPr lang="en-US" altLang="zh-CN" sz="2000" b="0" i="1">
                            <a:solidFill>
                              <a:srgbClr val="000000"/>
                            </a:solidFill>
                            <a:latin typeface="Cambria Math"/>
                          </a:rPr>
                          <m:t>𝑊</m:t>
                        </m:r>
                      </m:sub>
                    </m:sSub>
                    <m:r>
                      <a:rPr lang="en-US" altLang="zh-CN" sz="2000" b="0" i="1">
                        <a:solidFill>
                          <a:srgbClr val="000000"/>
                        </a:solidFill>
                        <a:latin typeface="Cambria Math"/>
                      </a:rPr>
                      <m:t>=</m:t>
                    </m:r>
                    <m:sSub>
                      <m:sSubPr>
                        <m:ctrlPr>
                          <a:rPr lang="zh-CN" altLang="zh-CN" sz="2000" b="0" i="1">
                            <a:solidFill>
                              <a:srgbClr val="000000"/>
                            </a:solidFill>
                            <a:latin typeface="Cambria Math" panose="02040503050406030204" pitchFamily="18" charset="0"/>
                          </a:rPr>
                        </m:ctrlPr>
                      </m:sSubPr>
                      <m:e>
                        <m:r>
                          <a:rPr lang="en-US" altLang="zh-CN" sz="2000" b="0" i="1">
                            <a:solidFill>
                              <a:srgbClr val="000000"/>
                            </a:solidFill>
                            <a:latin typeface="Cambria Math"/>
                          </a:rPr>
                          <m:t>𝐾</m:t>
                        </m:r>
                      </m:e>
                      <m:sub>
                        <m:r>
                          <a:rPr lang="en-US" altLang="zh-CN" sz="2000" b="0" i="1">
                            <a:solidFill>
                              <a:srgbClr val="000000"/>
                            </a:solidFill>
                            <a:latin typeface="Cambria Math"/>
                          </a:rPr>
                          <m:t>𝑏</m:t>
                        </m:r>
                      </m:sub>
                    </m:sSub>
                    <m:r>
                      <a:rPr lang="en-US" altLang="zh-CN" sz="2000" b="0" i="1">
                        <a:solidFill>
                          <a:srgbClr val="000000"/>
                        </a:solidFill>
                        <a:latin typeface="Cambria Math"/>
                      </a:rPr>
                      <m:t>×</m:t>
                    </m:r>
                    <m:f>
                      <m:fPr>
                        <m:ctrlPr>
                          <a:rPr lang="zh-CN" altLang="zh-CN" sz="2000" b="0" i="1">
                            <a:solidFill>
                              <a:srgbClr val="000000"/>
                            </a:solidFill>
                            <a:latin typeface="Cambria Math" panose="02040503050406030204" pitchFamily="18" charset="0"/>
                          </a:rPr>
                        </m:ctrlPr>
                      </m:fPr>
                      <m:num>
                        <m:r>
                          <a:rPr lang="en-US" altLang="zh-CN" sz="2000" b="0" i="1">
                            <a:solidFill>
                              <a:srgbClr val="000000"/>
                            </a:solidFill>
                            <a:latin typeface="Cambria Math"/>
                          </a:rPr>
                          <m:t>𝐵</m:t>
                        </m:r>
                      </m:num>
                      <m:den>
                        <m:r>
                          <a:rPr lang="en-US" altLang="zh-CN" sz="2000" b="0" i="1">
                            <a:solidFill>
                              <a:srgbClr val="000000"/>
                            </a:solidFill>
                            <a:latin typeface="Cambria Math"/>
                          </a:rPr>
                          <m:t>𝑉</m:t>
                        </m:r>
                      </m:den>
                    </m:f>
                    <m:r>
                      <a:rPr lang="en-US" altLang="zh-CN" sz="2000" b="0" i="1">
                        <a:solidFill>
                          <a:srgbClr val="000000"/>
                        </a:solidFill>
                        <a:latin typeface="Cambria Math"/>
                      </a:rPr>
                      <m:t>+</m:t>
                    </m:r>
                    <m:sSub>
                      <m:sSubPr>
                        <m:ctrlPr>
                          <a:rPr lang="zh-CN" altLang="zh-CN" sz="2000" b="0" i="1">
                            <a:solidFill>
                              <a:srgbClr val="000000"/>
                            </a:solidFill>
                            <a:latin typeface="Cambria Math" panose="02040503050406030204" pitchFamily="18" charset="0"/>
                          </a:rPr>
                        </m:ctrlPr>
                      </m:sSubPr>
                      <m:e>
                        <m:r>
                          <a:rPr lang="en-US" altLang="zh-CN" sz="2000" b="0" i="1">
                            <a:solidFill>
                              <a:srgbClr val="000000"/>
                            </a:solidFill>
                            <a:latin typeface="Cambria Math"/>
                          </a:rPr>
                          <m:t>𝐾</m:t>
                        </m:r>
                      </m:e>
                      <m:sub>
                        <m:r>
                          <a:rPr lang="en-US" altLang="zh-CN" sz="2000" b="0" i="1">
                            <a:solidFill>
                              <a:srgbClr val="000000"/>
                            </a:solidFill>
                            <a:latin typeface="Cambria Math"/>
                          </a:rPr>
                          <m:t>𝑆</m:t>
                        </m:r>
                      </m:sub>
                    </m:sSub>
                    <m:r>
                      <a:rPr lang="en-US" altLang="zh-CN" sz="2000" b="0" i="1">
                        <a:solidFill>
                          <a:srgbClr val="000000"/>
                        </a:solidFill>
                        <a:latin typeface="Cambria Math"/>
                      </a:rPr>
                      <m:t>×</m:t>
                    </m:r>
                    <m:f>
                      <m:fPr>
                        <m:ctrlPr>
                          <a:rPr lang="zh-CN" altLang="zh-CN" sz="2000" b="0" i="1">
                            <a:solidFill>
                              <a:srgbClr val="000000"/>
                            </a:solidFill>
                            <a:latin typeface="Cambria Math" panose="02040503050406030204" pitchFamily="18" charset="0"/>
                          </a:rPr>
                        </m:ctrlPr>
                      </m:fPr>
                      <m:num>
                        <m:r>
                          <a:rPr lang="en-US" altLang="zh-CN" sz="2000" b="0" i="1">
                            <a:solidFill>
                              <a:srgbClr val="000000"/>
                            </a:solidFill>
                            <a:latin typeface="Cambria Math"/>
                          </a:rPr>
                          <m:t>𝑆</m:t>
                        </m:r>
                      </m:num>
                      <m:den>
                        <m:r>
                          <a:rPr lang="en-US" altLang="zh-CN" sz="2000" b="0" i="1">
                            <a:solidFill>
                              <a:srgbClr val="000000"/>
                            </a:solidFill>
                            <a:latin typeface="Cambria Math"/>
                          </a:rPr>
                          <m:t>𝑉</m:t>
                        </m:r>
                      </m:den>
                    </m:f>
                  </m:oMath>
                </a14:m>
                <a:r>
                  <a:rPr lang="zh-CN" altLang="en-US" sz="2000" b="0" dirty="0">
                    <a:solidFill>
                      <a:srgbClr val="000000"/>
                    </a:solidFill>
                  </a:rPr>
                  <a:t>＝</a:t>
                </a:r>
                <a:r>
                  <a:rPr lang="en-US" altLang="zh-CN" sz="2000" b="0" dirty="0">
                    <a:solidFill>
                      <a:srgbClr val="000000"/>
                    </a:solidFill>
                  </a:rPr>
                  <a:t>0+</a:t>
                </a:r>
                <a:r>
                  <a:rPr lang="zh-CN" altLang="zh-CN" sz="2000" b="0" dirty="0">
                    <a:solidFill>
                      <a:srgbClr val="000000"/>
                    </a:solidFill>
                  </a:rPr>
                  <a:t> </a:t>
                </a:r>
                <a:r>
                  <a:rPr lang="en-US" altLang="zh-CN" sz="2000" b="0" dirty="0">
                    <a:solidFill>
                      <a:srgbClr val="000000"/>
                    </a:solidFill>
                  </a:rPr>
                  <a:t>14.8%</a:t>
                </a:r>
                <a14:m>
                  <m:oMath xmlns:m="http://schemas.openxmlformats.org/officeDocument/2006/math">
                    <m:r>
                      <a:rPr lang="en-US" altLang="zh-CN" sz="2000" b="0" i="1">
                        <a:solidFill>
                          <a:srgbClr val="000000"/>
                        </a:solidFill>
                        <a:latin typeface="Cambria Math"/>
                      </a:rPr>
                      <m:t>×</m:t>
                    </m:r>
                    <m:f>
                      <m:fPr>
                        <m:ctrlPr>
                          <a:rPr lang="zh-CN" altLang="zh-CN" sz="2000" b="0" i="1">
                            <a:solidFill>
                              <a:srgbClr val="000000"/>
                            </a:solidFill>
                            <a:latin typeface="Cambria Math" panose="02040503050406030204" pitchFamily="18" charset="0"/>
                          </a:rPr>
                        </m:ctrlPr>
                      </m:fPr>
                      <m:num>
                        <m:r>
                          <a:rPr lang="en-US" altLang="zh-CN" sz="2000" b="0" i="1" smtClean="0">
                            <a:solidFill>
                              <a:srgbClr val="000000"/>
                            </a:solidFill>
                            <a:latin typeface="Cambria Math"/>
                          </a:rPr>
                          <m:t>20.27</m:t>
                        </m:r>
                      </m:num>
                      <m:den>
                        <m:r>
                          <a:rPr lang="en-US" altLang="zh-CN" sz="2000" b="0" i="1" smtClean="0">
                            <a:solidFill>
                              <a:srgbClr val="000000"/>
                            </a:solidFill>
                            <a:latin typeface="Cambria Math"/>
                          </a:rPr>
                          <m:t>20.27</m:t>
                        </m:r>
                      </m:den>
                    </m:f>
                  </m:oMath>
                </a14:m>
                <a:r>
                  <a:rPr lang="zh-CN" altLang="en-US" sz="2000" b="0" dirty="0">
                    <a:solidFill>
                      <a:srgbClr val="000000"/>
                    </a:solidFill>
                  </a:rPr>
                  <a:t>＝</a:t>
                </a:r>
                <a:r>
                  <a:rPr lang="en-US" altLang="zh-CN" sz="2000" b="0" dirty="0">
                    <a:solidFill>
                      <a:srgbClr val="000000"/>
                    </a:solidFill>
                  </a:rPr>
                  <a:t>14.8%</a:t>
                </a:r>
                <a:endParaRPr lang="zh-CN" altLang="zh-CN" sz="2000" b="0" dirty="0">
                  <a:solidFill>
                    <a:srgbClr val="000000"/>
                  </a:solidFill>
                </a:endParaRPr>
              </a:p>
              <a:p>
                <a:pPr lvl="0" algn="just">
                  <a:lnSpc>
                    <a:spcPct val="100000"/>
                  </a:lnSpc>
                  <a:spcBef>
                    <a:spcPts val="0"/>
                  </a:spcBef>
                  <a:spcAft>
                    <a:spcPts val="0"/>
                  </a:spcAft>
                  <a:buClr>
                    <a:srgbClr val="003399"/>
                  </a:buClr>
                </a:pPr>
                <a:r>
                  <a:rPr lang="en-US" altLang="zh-CN" sz="1800" b="0" dirty="0">
                    <a:solidFill>
                      <a:srgbClr val="000000"/>
                    </a:solidFill>
                  </a:rPr>
                  <a:t>             </a:t>
                </a:r>
                <a:endParaRPr lang="zh-CN" altLang="zh-CN" sz="1800" b="0" dirty="0">
                  <a:solidFill>
                    <a:srgbClr val="000000"/>
                  </a:solidFill>
                </a:endParaRPr>
              </a:p>
              <a:p>
                <a:pPr lvl="0" algn="just">
                  <a:lnSpc>
                    <a:spcPct val="100000"/>
                  </a:lnSpc>
                  <a:spcBef>
                    <a:spcPts val="0"/>
                  </a:spcBef>
                  <a:spcAft>
                    <a:spcPts val="0"/>
                  </a:spcAft>
                  <a:buClr>
                    <a:srgbClr val="003399"/>
                  </a:buClr>
                </a:pPr>
                <a:r>
                  <a:rPr lang="en-US" altLang="zh-CN" sz="2000" b="0" dirty="0"/>
                  <a:t>      2.</a:t>
                </a:r>
                <a:r>
                  <a:rPr lang="zh-CN" altLang="zh-CN" sz="2000" b="0" dirty="0">
                    <a:solidFill>
                      <a:srgbClr val="000000"/>
                    </a:solidFill>
                  </a:rPr>
                  <a:t> </a:t>
                </a:r>
                <a14:m>
                  <m:oMath xmlns:m="http://schemas.openxmlformats.org/officeDocument/2006/math">
                    <m:sSub>
                      <m:sSubPr>
                        <m:ctrlPr>
                          <a:rPr lang="zh-CN" altLang="zh-CN" sz="2000" b="0" i="1">
                            <a:solidFill>
                              <a:srgbClr val="000000"/>
                            </a:solidFill>
                            <a:latin typeface="Cambria Math" panose="02040503050406030204" pitchFamily="18" charset="0"/>
                          </a:rPr>
                        </m:ctrlPr>
                      </m:sSubPr>
                      <m:e>
                        <m:r>
                          <a:rPr lang="en-US" altLang="zh-CN" sz="2000" b="0" i="1">
                            <a:solidFill>
                              <a:srgbClr val="000000"/>
                            </a:solidFill>
                            <a:latin typeface="Cambria Math"/>
                          </a:rPr>
                          <m:t>𝐾</m:t>
                        </m:r>
                      </m:e>
                      <m:sub>
                        <m:r>
                          <a:rPr lang="en-US" altLang="zh-CN" sz="2000" b="0" i="1">
                            <a:solidFill>
                              <a:srgbClr val="000000"/>
                            </a:solidFill>
                            <a:latin typeface="Cambria Math"/>
                          </a:rPr>
                          <m:t>𝑊</m:t>
                        </m:r>
                      </m:sub>
                    </m:sSub>
                    <m:r>
                      <a:rPr lang="en-US" altLang="zh-CN" sz="2000" b="0" i="1">
                        <a:solidFill>
                          <a:srgbClr val="000000"/>
                        </a:solidFill>
                        <a:latin typeface="Cambria Math"/>
                      </a:rPr>
                      <m:t>=</m:t>
                    </m:r>
                    <m:r>
                      <a:rPr lang="en-US" altLang="zh-CN" sz="2000" b="0" i="1" smtClean="0">
                        <a:solidFill>
                          <a:srgbClr val="000000"/>
                        </a:solidFill>
                        <a:latin typeface="Cambria Math"/>
                      </a:rPr>
                      <m:t>10%</m:t>
                    </m:r>
                    <m:r>
                      <a:rPr lang="en-US" altLang="zh-CN" sz="2000" b="0" i="1">
                        <a:solidFill>
                          <a:srgbClr val="000000"/>
                        </a:solidFill>
                        <a:latin typeface="Cambria Math"/>
                      </a:rPr>
                      <m:t>×</m:t>
                    </m:r>
                    <m:f>
                      <m:fPr>
                        <m:ctrlPr>
                          <a:rPr lang="zh-CN" altLang="zh-CN" sz="2000" b="0" i="1">
                            <a:solidFill>
                              <a:srgbClr val="000000"/>
                            </a:solidFill>
                            <a:latin typeface="Cambria Math" panose="02040503050406030204" pitchFamily="18" charset="0"/>
                          </a:rPr>
                        </m:ctrlPr>
                      </m:fPr>
                      <m:num>
                        <m:r>
                          <a:rPr lang="en-US" altLang="zh-CN" sz="2000" b="0" i="1" smtClean="0">
                            <a:solidFill>
                              <a:srgbClr val="000000"/>
                            </a:solidFill>
                            <a:latin typeface="Cambria Math"/>
                          </a:rPr>
                          <m:t>2</m:t>
                        </m:r>
                      </m:num>
                      <m:den>
                        <m:r>
                          <a:rPr lang="en-US" altLang="zh-CN" sz="2000" b="0" i="1" smtClean="0">
                            <a:solidFill>
                              <a:srgbClr val="000000"/>
                            </a:solidFill>
                            <a:latin typeface="Cambria Math"/>
                          </a:rPr>
                          <m:t>21.2</m:t>
                        </m:r>
                      </m:den>
                    </m:f>
                    <m:r>
                      <a:rPr lang="en-US" altLang="zh-CN" sz="2000" b="0" i="1">
                        <a:solidFill>
                          <a:srgbClr val="000000"/>
                        </a:solidFill>
                        <a:latin typeface="Cambria Math"/>
                      </a:rPr>
                      <m:t>×</m:t>
                    </m:r>
                    <m:d>
                      <m:dPr>
                        <m:ctrlPr>
                          <a:rPr lang="en-US" altLang="zh-CN" sz="2000" b="0" i="1" smtClean="0">
                            <a:solidFill>
                              <a:srgbClr val="000000"/>
                            </a:solidFill>
                            <a:latin typeface="Cambria Math" panose="02040503050406030204" pitchFamily="18" charset="0"/>
                          </a:rPr>
                        </m:ctrlPr>
                      </m:dPr>
                      <m:e>
                        <m:r>
                          <a:rPr lang="en-US" altLang="zh-CN" sz="2000" b="0" i="1" smtClean="0">
                            <a:solidFill>
                              <a:srgbClr val="000000"/>
                            </a:solidFill>
                            <a:latin typeface="Cambria Math"/>
                          </a:rPr>
                          <m:t>1−40%</m:t>
                        </m:r>
                      </m:e>
                    </m:d>
                    <m:r>
                      <a:rPr lang="en-US" altLang="zh-CN" sz="2000" b="0" i="1">
                        <a:solidFill>
                          <a:srgbClr val="000000"/>
                        </a:solidFill>
                        <a:latin typeface="Cambria Math"/>
                      </a:rPr>
                      <m:t>+</m:t>
                    </m:r>
                    <m:r>
                      <a:rPr lang="en-US" altLang="zh-CN" sz="2000" b="0" i="1" smtClean="0">
                        <a:solidFill>
                          <a:srgbClr val="000000"/>
                        </a:solidFill>
                        <a:latin typeface="Cambria Math"/>
                      </a:rPr>
                      <m:t>15%</m:t>
                    </m:r>
                    <m:r>
                      <a:rPr lang="en-US" altLang="zh-CN" sz="2000" b="0" i="1">
                        <a:solidFill>
                          <a:srgbClr val="000000"/>
                        </a:solidFill>
                        <a:latin typeface="Cambria Math"/>
                      </a:rPr>
                      <m:t>×</m:t>
                    </m:r>
                    <m:f>
                      <m:fPr>
                        <m:ctrlPr>
                          <a:rPr lang="zh-CN" altLang="zh-CN" sz="2000" b="0" i="1">
                            <a:solidFill>
                              <a:srgbClr val="000000"/>
                            </a:solidFill>
                            <a:latin typeface="Cambria Math" panose="02040503050406030204" pitchFamily="18" charset="0"/>
                          </a:rPr>
                        </m:ctrlPr>
                      </m:fPr>
                      <m:num>
                        <m:r>
                          <a:rPr lang="en-US" altLang="zh-CN" sz="2000" b="0" i="1" smtClean="0">
                            <a:solidFill>
                              <a:srgbClr val="000000"/>
                            </a:solidFill>
                            <a:latin typeface="Cambria Math"/>
                          </a:rPr>
                          <m:t>19.2</m:t>
                        </m:r>
                      </m:num>
                      <m:den>
                        <m:r>
                          <a:rPr lang="en-US" altLang="zh-CN" sz="2000" b="0" i="1" smtClean="0">
                            <a:solidFill>
                              <a:srgbClr val="000000"/>
                            </a:solidFill>
                            <a:latin typeface="Cambria Math"/>
                          </a:rPr>
                          <m:t>21.2</m:t>
                        </m:r>
                      </m:den>
                    </m:f>
                  </m:oMath>
                </a14:m>
                <a:r>
                  <a:rPr lang="en-US" altLang="zh-CN" sz="1800" b="0" dirty="0">
                    <a:solidFill>
                      <a:srgbClr val="000000"/>
                    </a:solidFill>
                  </a:rPr>
                  <a:t>=14.15%</a:t>
                </a:r>
              </a:p>
              <a:p>
                <a:pPr lvl="0" algn="just">
                  <a:lnSpc>
                    <a:spcPct val="100000"/>
                  </a:lnSpc>
                  <a:spcBef>
                    <a:spcPts val="0"/>
                  </a:spcBef>
                  <a:spcAft>
                    <a:spcPts val="0"/>
                  </a:spcAft>
                  <a:buClr>
                    <a:srgbClr val="003399"/>
                  </a:buClr>
                </a:pPr>
                <a:r>
                  <a:rPr lang="zh-CN" altLang="en-US" sz="1800" dirty="0">
                    <a:solidFill>
                      <a:srgbClr val="000000"/>
                    </a:solidFill>
                  </a:rPr>
                  <a:t>       以此列推</a:t>
                </a:r>
                <a:endParaRPr lang="en-US" altLang="zh-CN" sz="1800" dirty="0">
                  <a:solidFill>
                    <a:srgbClr val="000000"/>
                  </a:solidFill>
                </a:endParaRPr>
              </a:p>
              <a:p>
                <a:pPr lvl="0" algn="just">
                  <a:lnSpc>
                    <a:spcPct val="100000"/>
                  </a:lnSpc>
                  <a:spcBef>
                    <a:spcPts val="0"/>
                  </a:spcBef>
                  <a:spcAft>
                    <a:spcPts val="0"/>
                  </a:spcAft>
                  <a:buClr>
                    <a:srgbClr val="003399"/>
                  </a:buClr>
                </a:pPr>
                <a:endParaRPr lang="en-US" altLang="zh-CN" sz="1800" dirty="0">
                  <a:solidFill>
                    <a:srgbClr val="000000"/>
                  </a:solidFill>
                </a:endParaRPr>
              </a:p>
              <a:p>
                <a:pPr lvl="0" algn="just">
                  <a:lnSpc>
                    <a:spcPct val="100000"/>
                  </a:lnSpc>
                  <a:spcBef>
                    <a:spcPts val="0"/>
                  </a:spcBef>
                  <a:spcAft>
                    <a:spcPts val="0"/>
                  </a:spcAft>
                  <a:buClr>
                    <a:srgbClr val="003399"/>
                  </a:buClr>
                </a:pPr>
                <a:endParaRPr lang="zh-CN" altLang="zh-CN" sz="1800" b="0" dirty="0">
                  <a:solidFill>
                    <a:srgbClr val="000000"/>
                  </a:solidFill>
                </a:endParaRPr>
              </a:p>
              <a:p>
                <a:pPr algn="just">
                  <a:lnSpc>
                    <a:spcPct val="120000"/>
                  </a:lnSpc>
                  <a:spcBef>
                    <a:spcPts val="0"/>
                  </a:spcBef>
                  <a:spcAft>
                    <a:spcPts val="0"/>
                  </a:spcAft>
                </a:pPr>
                <a:endParaRPr lang="en-US" altLang="zh-CN" sz="2000" b="0" dirty="0"/>
              </a:p>
              <a:p>
                <a:pPr algn="just">
                  <a:lnSpc>
                    <a:spcPct val="120000"/>
                  </a:lnSpc>
                  <a:spcBef>
                    <a:spcPts val="0"/>
                  </a:spcBef>
                  <a:spcAft>
                    <a:spcPts val="0"/>
                  </a:spcAft>
                </a:pPr>
                <a:endParaRPr lang="zh-CN" altLang="zh-CN" sz="2000" b="0" dirty="0"/>
              </a:p>
            </p:txBody>
          </p:sp>
        </mc:Choice>
        <mc:Fallback xmlns="">
          <p:sp>
            <p:nvSpPr>
              <p:cNvPr id="31747" name="Rectangle 3"/>
              <p:cNvSpPr>
                <a:spLocks noGrp="1" noRot="1" noChangeAspect="1" noMove="1" noResize="1" noEditPoints="1" noAdjustHandles="1" noChangeArrowheads="1" noChangeShapeType="1" noTextEdit="1"/>
              </p:cNvSpPr>
              <p:nvPr>
                <p:ph type="body" idx="1"/>
              </p:nvPr>
            </p:nvSpPr>
            <p:spPr>
              <a:xfrm>
                <a:off x="179512" y="1275606"/>
                <a:ext cx="8712968" cy="2952328"/>
              </a:xfrm>
              <a:blipFill rotWithShape="1">
                <a:blip r:embed="rId2"/>
                <a:stretch>
                  <a:fillRect l="-699"/>
                </a:stretch>
              </a:blipFill>
            </p:spPr>
            <p:txBody>
              <a:bodyPr/>
              <a:lstStyle/>
              <a:p>
                <a:r>
                  <a:rPr lang="zh-CN" altLang="en-US">
                    <a:noFill/>
                  </a:rPr>
                  <a:t> </a:t>
                </a:r>
              </a:p>
            </p:txBody>
          </p:sp>
        </mc:Fallback>
      </mc:AlternateContent>
      <p:sp>
        <p:nvSpPr>
          <p:cNvPr id="6" name="Rectangle 2"/>
          <p:cNvSpPr>
            <a:spLocks noGrp="1" noChangeArrowheads="1"/>
          </p:cNvSpPr>
          <p:nvPr>
            <p:ph type="title"/>
          </p:nvPr>
        </p:nvSpPr>
        <p:spPr>
          <a:xfrm>
            <a:off x="1908175" y="195263"/>
            <a:ext cx="6408738" cy="572691"/>
          </a:xfrm>
        </p:spPr>
        <p:txBody>
          <a:bodyPr/>
          <a:lstStyle/>
          <a:p>
            <a:pPr eaLnBrk="1" hangingPunct="1"/>
            <a:r>
              <a:rPr lang="zh-CN" altLang="en-US" sz="3200" dirty="0" smtClean="0"/>
              <a:t>三、最佳资本结构决策方法</a:t>
            </a:r>
            <a:endParaRPr lang="zh-CN" altLang="en-US" sz="3200" dirty="0"/>
          </a:p>
        </p:txBody>
      </p:sp>
    </p:spTree>
    <p:extLst>
      <p:ext uri="{BB962C8B-B14F-4D97-AF65-F5344CB8AC3E}">
        <p14:creationId xmlns:p14="http://schemas.microsoft.com/office/powerpoint/2010/main" val="3960003548"/>
      </p:ext>
    </p:extLst>
  </p:cSld>
  <p:clrMapOvr>
    <a:masterClrMapping/>
  </p:clrMapOvr>
</p:sld>
</file>

<file path=ppt/theme/theme1.xml><?xml version="1.0" encoding="utf-8"?>
<a:theme xmlns:a="http://schemas.openxmlformats.org/drawingml/2006/main" name="213TGp_natural_light_v2">
  <a:themeElements>
    <a:clrScheme name="213TGp_natural_light_v2 2">
      <a:dk1>
        <a:srgbClr val="000000"/>
      </a:dk1>
      <a:lt1>
        <a:srgbClr val="FFFFFF"/>
      </a:lt1>
      <a:dk2>
        <a:srgbClr val="003399"/>
      </a:dk2>
      <a:lt2>
        <a:srgbClr val="C0C0C0"/>
      </a:lt2>
      <a:accent1>
        <a:srgbClr val="5E9CDA"/>
      </a:accent1>
      <a:accent2>
        <a:srgbClr val="93C052"/>
      </a:accent2>
      <a:accent3>
        <a:srgbClr val="FFFFFF"/>
      </a:accent3>
      <a:accent4>
        <a:srgbClr val="000000"/>
      </a:accent4>
      <a:accent5>
        <a:srgbClr val="B6CBEA"/>
      </a:accent5>
      <a:accent6>
        <a:srgbClr val="85AE49"/>
      </a:accent6>
      <a:hlink>
        <a:srgbClr val="FF9933"/>
      </a:hlink>
      <a:folHlink>
        <a:srgbClr val="855ADA"/>
      </a:folHlink>
    </a:clrScheme>
    <a:fontScheme name="213TGp_natural_light_v2">
      <a:majorFont>
        <a:latin typeface="华文行楷"/>
        <a:ea typeface="华文行楷"/>
        <a:cs typeface=""/>
      </a:majorFont>
      <a:minorFont>
        <a:latin typeface="华文新魏"/>
        <a:ea typeface="华文新魏"/>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1" i="0" u="none" strike="noStrike" cap="none" normalizeH="0" baseline="0" smtClean="0">
            <a:ln>
              <a:noFill/>
            </a:ln>
            <a:solidFill>
              <a:schemeClr val="tx1"/>
            </a:solidFill>
            <a:effectLst/>
            <a:latin typeface="Arial" pitchFamily="34" charset="0"/>
            <a:ea typeface="华文新魏"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1" i="0" u="none" strike="noStrike" cap="none" normalizeH="0" baseline="0" smtClean="0">
            <a:ln>
              <a:noFill/>
            </a:ln>
            <a:solidFill>
              <a:schemeClr val="tx1"/>
            </a:solidFill>
            <a:effectLst/>
            <a:latin typeface="Arial" pitchFamily="34" charset="0"/>
            <a:ea typeface="华文新魏" pitchFamily="2" charset="-122"/>
          </a:defRPr>
        </a:defPPr>
      </a:lstStyle>
    </a:lnDef>
  </a:objectDefaults>
  <a:extraClrSchemeLst>
    <a:extraClrScheme>
      <a:clrScheme name="213TGp_natural_light_v2 1">
        <a:dk1>
          <a:srgbClr val="000000"/>
        </a:dk1>
        <a:lt1>
          <a:srgbClr val="FFFFFF"/>
        </a:lt1>
        <a:dk2>
          <a:srgbClr val="142288"/>
        </a:dk2>
        <a:lt2>
          <a:srgbClr val="C0C0C0"/>
        </a:lt2>
        <a:accent1>
          <a:srgbClr val="39998E"/>
        </a:accent1>
        <a:accent2>
          <a:srgbClr val="14CAEE"/>
        </a:accent2>
        <a:accent3>
          <a:srgbClr val="FFFFFF"/>
        </a:accent3>
        <a:accent4>
          <a:srgbClr val="000000"/>
        </a:accent4>
        <a:accent5>
          <a:srgbClr val="AECAC6"/>
        </a:accent5>
        <a:accent6>
          <a:srgbClr val="11B7D8"/>
        </a:accent6>
        <a:hlink>
          <a:srgbClr val="8963E9"/>
        </a:hlink>
        <a:folHlink>
          <a:srgbClr val="3067B8"/>
        </a:folHlink>
      </a:clrScheme>
      <a:clrMap bg1="lt1" tx1="dk1" bg2="lt2" tx2="dk2" accent1="accent1" accent2="accent2" accent3="accent3" accent4="accent4" accent5="accent5" accent6="accent6" hlink="hlink" folHlink="folHlink"/>
    </a:extraClrScheme>
    <a:extraClrScheme>
      <a:clrScheme name="213TGp_natural_light_v2 2">
        <a:dk1>
          <a:srgbClr val="000000"/>
        </a:dk1>
        <a:lt1>
          <a:srgbClr val="FFFFFF"/>
        </a:lt1>
        <a:dk2>
          <a:srgbClr val="003399"/>
        </a:dk2>
        <a:lt2>
          <a:srgbClr val="C0C0C0"/>
        </a:lt2>
        <a:accent1>
          <a:srgbClr val="5E9CDA"/>
        </a:accent1>
        <a:accent2>
          <a:srgbClr val="93C052"/>
        </a:accent2>
        <a:accent3>
          <a:srgbClr val="FFFFFF"/>
        </a:accent3>
        <a:accent4>
          <a:srgbClr val="000000"/>
        </a:accent4>
        <a:accent5>
          <a:srgbClr val="B6CBEA"/>
        </a:accent5>
        <a:accent6>
          <a:srgbClr val="85AE49"/>
        </a:accent6>
        <a:hlink>
          <a:srgbClr val="FF9933"/>
        </a:hlink>
        <a:folHlink>
          <a:srgbClr val="855ADA"/>
        </a:folHlink>
      </a:clrScheme>
      <a:clrMap bg1="lt1" tx1="dk1" bg2="lt2" tx2="dk2" accent1="accent1" accent2="accent2" accent3="accent3" accent4="accent4" accent5="accent5" accent6="accent6" hlink="hlink" folHlink="folHlink"/>
    </a:extraClrScheme>
    <a:extraClrScheme>
      <a:clrScheme name="213TGp_natural_light_v2 3">
        <a:dk1>
          <a:srgbClr val="000000"/>
        </a:dk1>
        <a:lt1>
          <a:srgbClr val="FFFFFF"/>
        </a:lt1>
        <a:dk2>
          <a:srgbClr val="124458"/>
        </a:dk2>
        <a:lt2>
          <a:srgbClr val="C0C0C0"/>
        </a:lt2>
        <a:accent1>
          <a:srgbClr val="98C13D"/>
        </a:accent1>
        <a:accent2>
          <a:srgbClr val="40BAD2"/>
        </a:accent2>
        <a:accent3>
          <a:srgbClr val="FFFFFF"/>
        </a:accent3>
        <a:accent4>
          <a:srgbClr val="000000"/>
        </a:accent4>
        <a:accent5>
          <a:srgbClr val="CADDAF"/>
        </a:accent5>
        <a:accent6>
          <a:srgbClr val="39A8BE"/>
        </a:accent6>
        <a:hlink>
          <a:srgbClr val="715EE6"/>
        </a:hlink>
        <a:folHlink>
          <a:srgbClr val="238DD5"/>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包图主题2">
  <a:themeElements>
    <a:clrScheme name="自定义 277">
      <a:dk1>
        <a:srgbClr val="000000"/>
      </a:dk1>
      <a:lt1>
        <a:srgbClr val="FFFFFF"/>
      </a:lt1>
      <a:dk2>
        <a:srgbClr val="778495"/>
      </a:dk2>
      <a:lt2>
        <a:srgbClr val="F0F0F0"/>
      </a:lt2>
      <a:accent1>
        <a:srgbClr val="E53238"/>
      </a:accent1>
      <a:accent2>
        <a:srgbClr val="0064D2"/>
      </a:accent2>
      <a:accent3>
        <a:srgbClr val="E53238"/>
      </a:accent3>
      <a:accent4>
        <a:srgbClr val="0064D2"/>
      </a:accent4>
      <a:accent5>
        <a:srgbClr val="E53238"/>
      </a:accent5>
      <a:accent6>
        <a:srgbClr val="0064D2"/>
      </a:accent6>
      <a:hlink>
        <a:srgbClr val="E53238"/>
      </a:hlink>
      <a:folHlink>
        <a:srgbClr val="BFBFBF"/>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Fan</Template>
  <TotalTime>4380</TotalTime>
  <Words>8667</Words>
  <Application>Microsoft Office PowerPoint</Application>
  <PresentationFormat>全屏显示(16:9)</PresentationFormat>
  <Paragraphs>910</Paragraphs>
  <Slides>102</Slides>
  <Notes>0</Notes>
  <HiddenSlides>0</HiddenSlides>
  <MMClips>0</MMClips>
  <ScaleCrop>false</ScaleCrop>
  <HeadingPairs>
    <vt:vector size="6" baseType="variant">
      <vt:variant>
        <vt:lpstr>已用的字体</vt:lpstr>
      </vt:variant>
      <vt:variant>
        <vt:i4>16</vt:i4>
      </vt:variant>
      <vt:variant>
        <vt:lpstr>主题</vt:lpstr>
      </vt:variant>
      <vt:variant>
        <vt:i4>2</vt:i4>
      </vt:variant>
      <vt:variant>
        <vt:lpstr>幻灯片标题</vt:lpstr>
      </vt:variant>
      <vt:variant>
        <vt:i4>102</vt:i4>
      </vt:variant>
    </vt:vector>
  </HeadingPairs>
  <TitlesOfParts>
    <vt:vector size="120" baseType="lpstr">
      <vt:lpstr>DFKai-SB</vt:lpstr>
      <vt:lpstr>等线</vt:lpstr>
      <vt:lpstr>黑体</vt:lpstr>
      <vt:lpstr>华文彩云</vt:lpstr>
      <vt:lpstr>华文新魏</vt:lpstr>
      <vt:lpstr>华文行楷</vt:lpstr>
      <vt:lpstr>隶书</vt:lpstr>
      <vt:lpstr>宋体</vt:lpstr>
      <vt:lpstr>微软雅黑</vt:lpstr>
      <vt:lpstr>Arial</vt:lpstr>
      <vt:lpstr>Calibri</vt:lpstr>
      <vt:lpstr>Cambria Math</vt:lpstr>
      <vt:lpstr>Courier New</vt:lpstr>
      <vt:lpstr>Times New Roman</vt:lpstr>
      <vt:lpstr>Verdana</vt:lpstr>
      <vt:lpstr>Wingdings</vt:lpstr>
      <vt:lpstr>213TGp_natural_light_v2</vt:lpstr>
      <vt:lpstr>包图主题2</vt:lpstr>
      <vt:lpstr>PowerPoint 演示文稿</vt:lpstr>
      <vt:lpstr>一、资本成本的含义与作用</vt:lpstr>
      <vt:lpstr>一、资本成本的含义与作用</vt:lpstr>
      <vt:lpstr>二、个别资本成本的计算</vt:lpstr>
      <vt:lpstr>（一）债务资本成本</vt:lpstr>
      <vt:lpstr>PowerPoint 演示文稿</vt:lpstr>
      <vt:lpstr>PowerPoint 演示文稿</vt:lpstr>
      <vt:lpstr>PowerPoint 演示文稿</vt:lpstr>
      <vt:lpstr>PowerPoint 演示文稿</vt:lpstr>
      <vt:lpstr>（二）权益资本成本</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（一）账面价值权数</vt:lpstr>
      <vt:lpstr>（二）市场价值权数</vt:lpstr>
      <vt:lpstr>（三）目标价值权数</vt:lpstr>
      <vt:lpstr>PowerPoint 演示文稿</vt:lpstr>
      <vt:lpstr>PowerPoint 演示文稿</vt:lpstr>
      <vt:lpstr>PowerPoint 演示文稿</vt:lpstr>
      <vt:lpstr>PowerPoint 演示文稿</vt:lpstr>
      <vt:lpstr>解析</vt:lpstr>
      <vt:lpstr>解析</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一、经营杠杆效应</vt:lpstr>
      <vt:lpstr>一、经营杠杆效应</vt:lpstr>
      <vt:lpstr>一、经营杠杆效应</vt:lpstr>
      <vt:lpstr>一、经营杠杆效应</vt:lpstr>
      <vt:lpstr>一、经营杠杆效应</vt:lpstr>
      <vt:lpstr>一、经营杠杆效应</vt:lpstr>
      <vt:lpstr>一、经营杠杆效应</vt:lpstr>
      <vt:lpstr>一、经营杠杆效应</vt:lpstr>
      <vt:lpstr>二、财务杠杆效应</vt:lpstr>
      <vt:lpstr>二、财务杠杆效应</vt:lpstr>
      <vt:lpstr>二、财务杠杆效应</vt:lpstr>
      <vt:lpstr>二、财务杠杆效应</vt:lpstr>
      <vt:lpstr>PowerPoint 演示文稿</vt:lpstr>
      <vt:lpstr>PowerPoint 演示文稿</vt:lpstr>
      <vt:lpstr>二、财务杠杆效应</vt:lpstr>
      <vt:lpstr>二、财务杠杆效应</vt:lpstr>
      <vt:lpstr>二、财务杠杆效应</vt:lpstr>
      <vt:lpstr>三、总杠杆效应</vt:lpstr>
      <vt:lpstr>三、总杠杆效应</vt:lpstr>
      <vt:lpstr>三、总杠杆效应</vt:lpstr>
      <vt:lpstr>三、总杠杆效应</vt:lpstr>
      <vt:lpstr>三、总杠杆效应</vt:lpstr>
      <vt:lpstr>PowerPoint 演示文稿</vt:lpstr>
      <vt:lpstr>一、资本结构的含义</vt:lpstr>
      <vt:lpstr>二、影响资本结构的因素</vt:lpstr>
      <vt:lpstr>二、影响资本结构的因素</vt:lpstr>
      <vt:lpstr>三、最佳资本结构决策方法（重点）</vt:lpstr>
      <vt:lpstr>三、最佳资本结构决策方法</vt:lpstr>
      <vt:lpstr>三、最佳资本结构决策方法</vt:lpstr>
      <vt:lpstr>三、最佳资本结构决策方法</vt:lpstr>
      <vt:lpstr>三、最佳资本结构决策方法</vt:lpstr>
      <vt:lpstr>三、资本结构决策方法</vt:lpstr>
      <vt:lpstr>PowerPoint 演示文稿</vt:lpstr>
      <vt:lpstr>三、最佳资本结构决策方法</vt:lpstr>
      <vt:lpstr>三、最佳资本结构决策方法</vt:lpstr>
      <vt:lpstr>三、最佳资本结构决策方法</vt:lpstr>
      <vt:lpstr>三、最佳资本结构决策方法</vt:lpstr>
      <vt:lpstr>三、最佳资本结构决策方法</vt:lpstr>
      <vt:lpstr>三、最佳资本结构决策方法</vt:lpstr>
      <vt:lpstr>三、最佳资本结构决策方法</vt:lpstr>
      <vt:lpstr>三、最佳资本结构决策方法</vt:lpstr>
      <vt:lpstr>三、最佳资本结构决策方法</vt:lpstr>
      <vt:lpstr>三、最佳资本结构决策方法</vt:lpstr>
      <vt:lpstr>三、最佳资本结构决策方法</vt:lpstr>
      <vt:lpstr>三、最佳资本结构决策方法</vt:lpstr>
      <vt:lpstr>三、最佳资本结构决策方法</vt:lpstr>
      <vt:lpstr>三、最佳资本结构决策方法</vt:lpstr>
      <vt:lpstr>三、最佳资本结构决策方法</vt:lpstr>
      <vt:lpstr>三、最佳资本结构决策方法</vt:lpstr>
      <vt:lpstr>三、最佳资本结构决策方法</vt:lpstr>
      <vt:lpstr>三、最佳资本结构决策方法</vt:lpstr>
      <vt:lpstr>三、最佳资本结构决策方法</vt:lpstr>
      <vt:lpstr>三、最佳资本结构决策方法</vt:lpstr>
      <vt:lpstr>三、最佳资本结构决策方法</vt:lpstr>
      <vt:lpstr>三、最佳资本结构决策方法</vt:lpstr>
      <vt:lpstr>三、最佳资本结构决策方法</vt:lpstr>
      <vt:lpstr>三、最佳资本结构决策方法</vt:lpstr>
      <vt:lpstr>三、最佳资本结构决策方法</vt:lpstr>
      <vt:lpstr>三、最佳资本结构决策方法</vt:lpstr>
      <vt:lpstr>财务管理案例</vt:lpstr>
      <vt:lpstr>PowerPoint 演示文稿</vt:lpstr>
    </vt:vector>
  </TitlesOfParts>
  <Company>笨笨</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Template</dc:title>
  <dc:creator>youyou</dc:creator>
  <cp:lastModifiedBy>Windows User</cp:lastModifiedBy>
  <cp:revision>399</cp:revision>
  <dcterms:created xsi:type="dcterms:W3CDTF">2006-09-19T11:20:34Z</dcterms:created>
  <dcterms:modified xsi:type="dcterms:W3CDTF">2023-07-06T03:24:15Z</dcterms:modified>
</cp:coreProperties>
</file>