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66" r:id="rId3"/>
    <p:sldId id="367" r:id="rId5"/>
    <p:sldId id="653" r:id="rId6"/>
    <p:sldId id="654" r:id="rId7"/>
    <p:sldId id="655" r:id="rId8"/>
    <p:sldId id="561" r:id="rId9"/>
    <p:sldId id="656" r:id="rId10"/>
    <p:sldId id="564" r:id="rId11"/>
    <p:sldId id="657" r:id="rId12"/>
    <p:sldId id="569" r:id="rId13"/>
    <p:sldId id="571" r:id="rId14"/>
    <p:sldId id="573" r:id="rId15"/>
    <p:sldId id="575" r:id="rId16"/>
    <p:sldId id="576" r:id="rId17"/>
    <p:sldId id="577" r:id="rId18"/>
    <p:sldId id="578" r:id="rId19"/>
    <p:sldId id="658" r:id="rId20"/>
    <p:sldId id="584" r:id="rId21"/>
    <p:sldId id="585" r:id="rId22"/>
    <p:sldId id="586" r:id="rId23"/>
    <p:sldId id="587" r:id="rId24"/>
    <p:sldId id="659" r:id="rId25"/>
    <p:sldId id="660" r:id="rId26"/>
    <p:sldId id="661" r:id="rId27"/>
    <p:sldId id="662" r:id="rId28"/>
    <p:sldId id="663" r:id="rId29"/>
    <p:sldId id="664" r:id="rId30"/>
    <p:sldId id="665" r:id="rId31"/>
    <p:sldId id="685" r:id="rId32"/>
    <p:sldId id="687" r:id="rId33"/>
    <p:sldId id="689" r:id="rId34"/>
    <p:sldId id="691" r:id="rId35"/>
    <p:sldId id="692" r:id="rId36"/>
    <p:sldId id="693" r:id="rId37"/>
    <p:sldId id="684" r:id="rId38"/>
    <p:sldId id="694" r:id="rId39"/>
    <p:sldId id="696" r:id="rId40"/>
    <p:sldId id="695" r:id="rId41"/>
    <p:sldId id="606" r:id="rId42"/>
    <p:sldId id="611" r:id="rId43"/>
    <p:sldId id="697" r:id="rId44"/>
    <p:sldId id="615" r:id="rId45"/>
    <p:sldId id="616" r:id="rId46"/>
    <p:sldId id="698" r:id="rId47"/>
    <p:sldId id="618" r:id="rId48"/>
    <p:sldId id="619" r:id="rId49"/>
    <p:sldId id="620" r:id="rId50"/>
    <p:sldId id="621" r:id="rId51"/>
    <p:sldId id="699" r:id="rId52"/>
    <p:sldId id="643" r:id="rId53"/>
    <p:sldId id="644" r:id="rId54"/>
    <p:sldId id="645" r:id="rId55"/>
    <p:sldId id="646" r:id="rId56"/>
    <p:sldId id="648" r:id="rId57"/>
    <p:sldId id="649" r:id="rId58"/>
    <p:sldId id="650" r:id="rId59"/>
    <p:sldId id="652" r:id="rId60"/>
  </p:sldIdLst>
  <p:sldSz cx="12192000" cy="6858000"/>
  <p:notesSz cx="6858000" cy="9144000"/>
  <p:custDataLst>
    <p:tags r:id="rId6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小萍 洪" initials="小萍"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409"/>
    <a:srgbClr val="C81622"/>
    <a:srgbClr val="B61D22"/>
    <a:srgbClr val="B61D2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06" autoAdjust="0"/>
    <p:restoredTop sz="94660"/>
  </p:normalViewPr>
  <p:slideViewPr>
    <p:cSldViewPr snapToGrid="0" showGuides="1">
      <p:cViewPr varScale="1">
        <p:scale>
          <a:sx n="70" d="100"/>
          <a:sy n="70" d="100"/>
        </p:scale>
        <p:origin x="508" y="52"/>
      </p:cViewPr>
      <p:guideLst>
        <p:guide orient="horz" pos="2146"/>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5" Type="http://schemas.openxmlformats.org/officeDocument/2006/relationships/tags" Target="tags/tag1.xml"/><Relationship Id="rId64" Type="http://schemas.openxmlformats.org/officeDocument/2006/relationships/commentAuthors" Target="commentAuthors.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5#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9BA3E04-25D0-4B8A-9202-96AFF6B74190}" type="doc">
      <dgm:prSet loTypeId="urn:microsoft.com/office/officeart/2011/layout/HexagonRadial" loCatId="officeonline" qsTypeId="urn:microsoft.com/office/officeart/2005/8/quickstyle/simple1#1" qsCatId="simple" csTypeId="urn:microsoft.com/office/officeart/2005/8/colors/colorful5#1" csCatId="colorful" phldr="1"/>
      <dgm:spPr/>
      <dgm:t>
        <a:bodyPr/>
        <a:lstStyle/>
        <a:p>
          <a:endParaRPr lang="zh-CN" altLang="en-US"/>
        </a:p>
      </dgm:t>
    </dgm:pt>
    <dgm:pt modelId="{97C69FEB-2CB7-4158-8DE0-31C94C94469D}">
      <dgm:prSet phldrT="[文本]" custT="1"/>
      <dgm:spPr/>
      <dgm:t>
        <a:bodyPr/>
        <a:lstStyle/>
        <a:p>
          <a:r>
            <a:rPr lang="zh-CN" altLang="en-US" sz="2400" b="1" dirty="0"/>
            <a:t>渠道</a:t>
          </a:r>
        </a:p>
      </dgm:t>
    </dgm:pt>
    <dgm:pt modelId="{9401AFD5-BBFA-46E7-A623-857DAB39587D}" cxnId="{E9E50E04-F58E-41FE-864F-214DE365974C}" type="parTrans">
      <dgm:prSet/>
      <dgm:spPr/>
      <dgm:t>
        <a:bodyPr/>
        <a:lstStyle/>
        <a:p>
          <a:endParaRPr lang="zh-CN" altLang="en-US"/>
        </a:p>
      </dgm:t>
    </dgm:pt>
    <dgm:pt modelId="{7B60C5F0-FFDE-4C83-BD65-E550D1C4EA31}" cxnId="{E9E50E04-F58E-41FE-864F-214DE365974C}" type="sibTrans">
      <dgm:prSet/>
      <dgm:spPr/>
      <dgm:t>
        <a:bodyPr/>
        <a:lstStyle/>
        <a:p>
          <a:endParaRPr lang="zh-CN" altLang="en-US"/>
        </a:p>
      </dgm:t>
    </dgm:pt>
    <dgm:pt modelId="{025932B2-819F-4E7F-877B-6D88E5220C1A}">
      <dgm:prSet phldrT="[文本]" custT="1"/>
      <dgm:spPr/>
      <dgm:t>
        <a:bodyPr/>
        <a:lstStyle/>
        <a:p>
          <a:r>
            <a:rPr lang="zh-CN" altLang="en-US" sz="2400" b="1" dirty="0">
              <a:solidFill>
                <a:schemeClr val="tx1"/>
              </a:solidFill>
            </a:rPr>
            <a:t>国家财政资金</a:t>
          </a:r>
        </a:p>
      </dgm:t>
    </dgm:pt>
    <dgm:pt modelId="{B2531121-5902-494C-A279-774CBF4ADAB1}" cxnId="{066C7291-C4C4-43B9-83AA-141BC3515DE9}" type="parTrans">
      <dgm:prSet/>
      <dgm:spPr/>
      <dgm:t>
        <a:bodyPr/>
        <a:lstStyle/>
        <a:p>
          <a:endParaRPr lang="zh-CN" altLang="en-US"/>
        </a:p>
      </dgm:t>
    </dgm:pt>
    <dgm:pt modelId="{3D2F98CF-C387-40E6-888F-C7794CC86683}" cxnId="{066C7291-C4C4-43B9-83AA-141BC3515DE9}" type="sibTrans">
      <dgm:prSet/>
      <dgm:spPr/>
      <dgm:t>
        <a:bodyPr/>
        <a:lstStyle/>
        <a:p>
          <a:endParaRPr lang="zh-CN" altLang="en-US"/>
        </a:p>
      </dgm:t>
    </dgm:pt>
    <dgm:pt modelId="{1718C691-E2A9-4375-B807-A31AF5EC2140}">
      <dgm:prSet phldrT="[文本]" custT="1"/>
      <dgm:spPr/>
      <dgm:t>
        <a:bodyPr/>
        <a:lstStyle/>
        <a:p>
          <a:r>
            <a:rPr lang="zh-CN" altLang="en-US" sz="2400" b="1" dirty="0">
              <a:solidFill>
                <a:schemeClr val="tx1"/>
              </a:solidFill>
            </a:rPr>
            <a:t>银行信贷资金</a:t>
          </a:r>
        </a:p>
      </dgm:t>
    </dgm:pt>
    <dgm:pt modelId="{9C78F6D1-6A07-466D-9E1B-5DE2C2FF0CCA}" cxnId="{EC5B1690-2FB0-4155-B218-3A5C296D41C2}" type="parTrans">
      <dgm:prSet/>
      <dgm:spPr/>
      <dgm:t>
        <a:bodyPr/>
        <a:lstStyle/>
        <a:p>
          <a:endParaRPr lang="zh-CN" altLang="en-US"/>
        </a:p>
      </dgm:t>
    </dgm:pt>
    <dgm:pt modelId="{75D8E694-6D60-4D37-BA75-679C6C62D773}" cxnId="{EC5B1690-2FB0-4155-B218-3A5C296D41C2}" type="sibTrans">
      <dgm:prSet/>
      <dgm:spPr/>
      <dgm:t>
        <a:bodyPr/>
        <a:lstStyle/>
        <a:p>
          <a:endParaRPr lang="zh-CN" altLang="en-US"/>
        </a:p>
      </dgm:t>
    </dgm:pt>
    <dgm:pt modelId="{16267B4C-F294-4859-9598-678FEB4D32E7}">
      <dgm:prSet phldrT="[文本]" custT="1"/>
      <dgm:spPr/>
      <dgm:t>
        <a:bodyPr/>
        <a:lstStyle/>
        <a:p>
          <a:r>
            <a:rPr lang="zh-CN" altLang="en-US" sz="2400" b="1" dirty="0" smtClean="0">
              <a:solidFill>
                <a:schemeClr val="tx1"/>
              </a:solidFill>
            </a:rPr>
            <a:t>其他金融</a:t>
          </a:r>
          <a:r>
            <a:rPr lang="zh-CN" altLang="en-US" sz="2400" b="1" dirty="0">
              <a:solidFill>
                <a:schemeClr val="tx1"/>
              </a:solidFill>
            </a:rPr>
            <a:t>机构资金</a:t>
          </a:r>
        </a:p>
      </dgm:t>
    </dgm:pt>
    <dgm:pt modelId="{11F91234-4FF8-45C2-A917-CBC235FEA32A}" cxnId="{8078EFD9-477E-43B3-BBD2-84FA65EE66AB}" type="parTrans">
      <dgm:prSet/>
      <dgm:spPr/>
      <dgm:t>
        <a:bodyPr/>
        <a:lstStyle/>
        <a:p>
          <a:endParaRPr lang="zh-CN" altLang="en-US"/>
        </a:p>
      </dgm:t>
    </dgm:pt>
    <dgm:pt modelId="{18690C71-692F-4728-8F73-4EF5413AD061}" cxnId="{8078EFD9-477E-43B3-BBD2-84FA65EE66AB}" type="sibTrans">
      <dgm:prSet/>
      <dgm:spPr/>
      <dgm:t>
        <a:bodyPr/>
        <a:lstStyle/>
        <a:p>
          <a:endParaRPr lang="zh-CN" altLang="en-US"/>
        </a:p>
      </dgm:t>
    </dgm:pt>
    <dgm:pt modelId="{79755131-33A9-4E2C-A0F6-0800ABF0809B}">
      <dgm:prSet phldrT="[文本]"/>
      <dgm:spPr/>
      <dgm:t>
        <a:bodyPr/>
        <a:lstStyle/>
        <a:p>
          <a:r>
            <a:rPr lang="zh-CN" altLang="en-US" b="1" dirty="0" smtClean="0">
              <a:solidFill>
                <a:schemeClr val="tx1"/>
              </a:solidFill>
            </a:rPr>
            <a:t>其他企业资金</a:t>
          </a:r>
          <a:endParaRPr lang="zh-CN" altLang="en-US" b="1" dirty="0">
            <a:solidFill>
              <a:schemeClr val="tx1"/>
            </a:solidFill>
          </a:endParaRPr>
        </a:p>
      </dgm:t>
    </dgm:pt>
    <dgm:pt modelId="{309E1D4D-A55E-4DDD-A588-5C1E54B30935}" cxnId="{5F994540-B4DF-4368-B87E-7541735B230E}" type="parTrans">
      <dgm:prSet/>
      <dgm:spPr/>
      <dgm:t>
        <a:bodyPr/>
        <a:lstStyle/>
        <a:p>
          <a:endParaRPr lang="zh-CN" altLang="en-US"/>
        </a:p>
      </dgm:t>
    </dgm:pt>
    <dgm:pt modelId="{484B8481-B230-44F4-BA7C-CAC6A643186F}" cxnId="{5F994540-B4DF-4368-B87E-7541735B230E}" type="sibTrans">
      <dgm:prSet/>
      <dgm:spPr/>
      <dgm:t>
        <a:bodyPr/>
        <a:lstStyle/>
        <a:p>
          <a:endParaRPr lang="zh-CN" altLang="en-US"/>
        </a:p>
      </dgm:t>
    </dgm:pt>
    <dgm:pt modelId="{520B62BC-0395-4B99-AD63-FDBA6587AB7E}">
      <dgm:prSet phldrT="[文本]" custT="1"/>
      <dgm:spPr/>
      <dgm:t>
        <a:bodyPr/>
        <a:lstStyle/>
        <a:p>
          <a:r>
            <a:rPr lang="zh-CN" altLang="en-US" sz="2400" b="1" dirty="0" smtClean="0">
              <a:solidFill>
                <a:schemeClr val="tx1"/>
              </a:solidFill>
            </a:rPr>
            <a:t>居民个人资金</a:t>
          </a:r>
          <a:endParaRPr lang="zh-CN" altLang="en-US" sz="2400" b="1" dirty="0">
            <a:solidFill>
              <a:schemeClr val="tx1"/>
            </a:solidFill>
          </a:endParaRPr>
        </a:p>
      </dgm:t>
    </dgm:pt>
    <dgm:pt modelId="{F19CF9EB-5352-46A7-8557-786CF3A868CF}" cxnId="{F7F35B91-F2D4-43DC-BE9C-738D0D0EB2C2}" type="parTrans">
      <dgm:prSet/>
      <dgm:spPr/>
      <dgm:t>
        <a:bodyPr/>
        <a:lstStyle/>
        <a:p>
          <a:endParaRPr lang="zh-CN" altLang="en-US"/>
        </a:p>
      </dgm:t>
    </dgm:pt>
    <dgm:pt modelId="{096CA48E-3E86-4ABD-92E2-1A15412EB45A}" cxnId="{F7F35B91-F2D4-43DC-BE9C-738D0D0EB2C2}" type="sibTrans">
      <dgm:prSet/>
      <dgm:spPr/>
      <dgm:t>
        <a:bodyPr/>
        <a:lstStyle/>
        <a:p>
          <a:endParaRPr lang="zh-CN" altLang="en-US"/>
        </a:p>
      </dgm:t>
    </dgm:pt>
    <dgm:pt modelId="{31058717-E9C0-4917-975E-D346F85B3858}">
      <dgm:prSet phldrT="[文本]" custT="1"/>
      <dgm:spPr/>
      <dgm:t>
        <a:bodyPr/>
        <a:lstStyle/>
        <a:p>
          <a:r>
            <a:rPr lang="zh-CN" altLang="en-US" sz="2400" b="1" dirty="0">
              <a:solidFill>
                <a:schemeClr val="tx1"/>
              </a:solidFill>
            </a:rPr>
            <a:t>企业</a:t>
          </a:r>
          <a:r>
            <a:rPr lang="zh-CN" altLang="en-US" sz="2400" b="1" dirty="0" smtClean="0">
              <a:solidFill>
                <a:schemeClr val="tx1"/>
              </a:solidFill>
            </a:rPr>
            <a:t>内部资金</a:t>
          </a:r>
          <a:r>
            <a:rPr lang="zh-CN" altLang="en-US" sz="2400" b="1" dirty="0">
              <a:solidFill>
                <a:schemeClr val="tx1"/>
              </a:solidFill>
            </a:rPr>
            <a:t>及外商资金</a:t>
          </a:r>
        </a:p>
      </dgm:t>
    </dgm:pt>
    <dgm:pt modelId="{0CA5CE46-F773-4F39-B6AF-07D7D75FB40B}" cxnId="{DCB48D6D-3E6C-40EB-8150-58A124481758}" type="parTrans">
      <dgm:prSet/>
      <dgm:spPr/>
      <dgm:t>
        <a:bodyPr/>
        <a:lstStyle/>
        <a:p>
          <a:endParaRPr lang="zh-CN" altLang="en-US"/>
        </a:p>
      </dgm:t>
    </dgm:pt>
    <dgm:pt modelId="{0BCD13B3-D0D5-46F4-8507-12D29B769856}" cxnId="{DCB48D6D-3E6C-40EB-8150-58A124481758}" type="sibTrans">
      <dgm:prSet/>
      <dgm:spPr/>
      <dgm:t>
        <a:bodyPr/>
        <a:lstStyle/>
        <a:p>
          <a:endParaRPr lang="zh-CN" altLang="en-US"/>
        </a:p>
      </dgm:t>
    </dgm:pt>
    <dgm:pt modelId="{C0B06B9D-9AD6-4048-B71B-AFE6200E78C8}" type="pres">
      <dgm:prSet presAssocID="{29BA3E04-25D0-4B8A-9202-96AFF6B74190}" presName="Name0" presStyleCnt="0">
        <dgm:presLayoutVars>
          <dgm:chMax val="1"/>
          <dgm:chPref val="1"/>
          <dgm:dir/>
          <dgm:animOne val="branch"/>
          <dgm:animLvl val="lvl"/>
        </dgm:presLayoutVars>
      </dgm:prSet>
      <dgm:spPr/>
      <dgm:t>
        <a:bodyPr/>
        <a:lstStyle/>
        <a:p>
          <a:endParaRPr lang="zh-CN" altLang="en-US"/>
        </a:p>
      </dgm:t>
    </dgm:pt>
    <dgm:pt modelId="{F83617EF-B0A6-4293-BC65-C90DCE0AD076}" type="pres">
      <dgm:prSet presAssocID="{97C69FEB-2CB7-4158-8DE0-31C94C94469D}" presName="Parent" presStyleLbl="node0" presStyleIdx="0" presStyleCnt="1" custLinFactNeighborX="-3787" custLinFactNeighborY="-547">
        <dgm:presLayoutVars>
          <dgm:chMax val="6"/>
          <dgm:chPref val="6"/>
        </dgm:presLayoutVars>
      </dgm:prSet>
      <dgm:spPr/>
      <dgm:t>
        <a:bodyPr/>
        <a:lstStyle/>
        <a:p>
          <a:endParaRPr lang="zh-CN" altLang="en-US"/>
        </a:p>
      </dgm:t>
    </dgm:pt>
    <dgm:pt modelId="{5C044596-197B-4315-9693-FBAA7810C899}" type="pres">
      <dgm:prSet presAssocID="{025932B2-819F-4E7F-877B-6D88E5220C1A}" presName="Accent1" presStyleCnt="0"/>
      <dgm:spPr/>
    </dgm:pt>
    <dgm:pt modelId="{76A89CC3-5FA0-4C78-8726-9464E3EA18B1}" type="pres">
      <dgm:prSet presAssocID="{025932B2-819F-4E7F-877B-6D88E5220C1A}" presName="Accent" presStyleLbl="bgShp" presStyleIdx="0" presStyleCnt="6"/>
      <dgm:spPr/>
    </dgm:pt>
    <dgm:pt modelId="{61453A16-34D4-46BE-A34B-E82D1DDC9AEF}" type="pres">
      <dgm:prSet presAssocID="{025932B2-819F-4E7F-877B-6D88E5220C1A}" presName="Child1" presStyleLbl="node1" presStyleIdx="0" presStyleCnt="6" custScaleX="118732" custLinFactNeighborX="-3708" custLinFactNeighborY="10393">
        <dgm:presLayoutVars>
          <dgm:chMax val="0"/>
          <dgm:chPref val="0"/>
          <dgm:bulletEnabled val="1"/>
        </dgm:presLayoutVars>
      </dgm:prSet>
      <dgm:spPr/>
      <dgm:t>
        <a:bodyPr/>
        <a:lstStyle/>
        <a:p>
          <a:endParaRPr lang="zh-CN" altLang="en-US"/>
        </a:p>
      </dgm:t>
    </dgm:pt>
    <dgm:pt modelId="{159732CB-CD83-4213-AEB4-EE367A4A591F}" type="pres">
      <dgm:prSet presAssocID="{1718C691-E2A9-4375-B807-A31AF5EC2140}" presName="Accent2" presStyleCnt="0"/>
      <dgm:spPr/>
    </dgm:pt>
    <dgm:pt modelId="{FEA8329E-7DD5-4C2D-BD0F-76DB5D662937}" type="pres">
      <dgm:prSet presAssocID="{1718C691-E2A9-4375-B807-A31AF5EC2140}" presName="Accent" presStyleLbl="bgShp" presStyleIdx="1" presStyleCnt="6"/>
      <dgm:spPr/>
    </dgm:pt>
    <dgm:pt modelId="{D93B86EC-4AA2-41FA-83B0-F7081B099268}" type="pres">
      <dgm:prSet presAssocID="{1718C691-E2A9-4375-B807-A31AF5EC2140}" presName="Child2" presStyleLbl="node1" presStyleIdx="1" presStyleCnt="6" custScaleX="154145" custScaleY="107434" custLinFactNeighborX="19849" custLinFactNeighborY="1592">
        <dgm:presLayoutVars>
          <dgm:chMax val="0"/>
          <dgm:chPref val="0"/>
          <dgm:bulletEnabled val="1"/>
        </dgm:presLayoutVars>
      </dgm:prSet>
      <dgm:spPr/>
      <dgm:t>
        <a:bodyPr/>
        <a:lstStyle/>
        <a:p>
          <a:endParaRPr lang="zh-CN" altLang="en-US"/>
        </a:p>
      </dgm:t>
    </dgm:pt>
    <dgm:pt modelId="{5D6B7792-D19C-4D57-ABE8-A10F20061556}" type="pres">
      <dgm:prSet presAssocID="{16267B4C-F294-4859-9598-678FEB4D32E7}" presName="Accent3" presStyleCnt="0"/>
      <dgm:spPr/>
    </dgm:pt>
    <dgm:pt modelId="{D54A24A2-9E89-4AC0-A34D-F9F3E6CAF1A0}" type="pres">
      <dgm:prSet presAssocID="{16267B4C-F294-4859-9598-678FEB4D32E7}" presName="Accent" presStyleLbl="bgShp" presStyleIdx="2" presStyleCnt="6"/>
      <dgm:spPr/>
    </dgm:pt>
    <dgm:pt modelId="{9C7597D6-CF13-4CD0-A562-70A8DE4E24A6}" type="pres">
      <dgm:prSet presAssocID="{16267B4C-F294-4859-9598-678FEB4D32E7}" presName="Child3" presStyleLbl="node1" presStyleIdx="2" presStyleCnt="6" custScaleX="146134" custLinFactNeighborX="18824" custLinFactNeighborY="-9792">
        <dgm:presLayoutVars>
          <dgm:chMax val="0"/>
          <dgm:chPref val="0"/>
          <dgm:bulletEnabled val="1"/>
        </dgm:presLayoutVars>
      </dgm:prSet>
      <dgm:spPr/>
      <dgm:t>
        <a:bodyPr/>
        <a:lstStyle/>
        <a:p>
          <a:endParaRPr lang="zh-CN" altLang="en-US"/>
        </a:p>
      </dgm:t>
    </dgm:pt>
    <dgm:pt modelId="{4B25908D-62C1-4E42-942E-8A64B0E3A033}" type="pres">
      <dgm:prSet presAssocID="{79755131-33A9-4E2C-A0F6-0800ABF0809B}" presName="Accent4" presStyleCnt="0"/>
      <dgm:spPr/>
    </dgm:pt>
    <dgm:pt modelId="{752A19BD-88AB-4F49-AEC0-A2222C78A243}" type="pres">
      <dgm:prSet presAssocID="{79755131-33A9-4E2C-A0F6-0800ABF0809B}" presName="Accent" presStyleLbl="bgShp" presStyleIdx="3" presStyleCnt="6"/>
      <dgm:spPr/>
    </dgm:pt>
    <dgm:pt modelId="{6D2229B3-3ACC-430F-9E25-68841D0A8D98}" type="pres">
      <dgm:prSet presAssocID="{79755131-33A9-4E2C-A0F6-0800ABF0809B}" presName="Child4" presStyleLbl="node1" presStyleIdx="3" presStyleCnt="6" custScaleX="130146" custScaleY="118009" custLinFactNeighborX="4838" custLinFactNeighborY="-4352">
        <dgm:presLayoutVars>
          <dgm:chMax val="0"/>
          <dgm:chPref val="0"/>
          <dgm:bulletEnabled val="1"/>
        </dgm:presLayoutVars>
      </dgm:prSet>
      <dgm:spPr/>
      <dgm:t>
        <a:bodyPr/>
        <a:lstStyle/>
        <a:p>
          <a:endParaRPr lang="zh-CN" altLang="en-US"/>
        </a:p>
      </dgm:t>
    </dgm:pt>
    <dgm:pt modelId="{9D6675A2-B092-49E4-A154-6517ECB4A936}" type="pres">
      <dgm:prSet presAssocID="{520B62BC-0395-4B99-AD63-FDBA6587AB7E}" presName="Accent5" presStyleCnt="0"/>
      <dgm:spPr/>
    </dgm:pt>
    <dgm:pt modelId="{20DE4346-0109-405A-A933-344E6A5FF30B}" type="pres">
      <dgm:prSet presAssocID="{520B62BC-0395-4B99-AD63-FDBA6587AB7E}" presName="Accent" presStyleLbl="bgShp" presStyleIdx="4" presStyleCnt="6"/>
      <dgm:spPr/>
    </dgm:pt>
    <dgm:pt modelId="{65CB5C7A-C880-4C76-8AD8-E4B2CB0000F1}" type="pres">
      <dgm:prSet presAssocID="{520B62BC-0395-4B99-AD63-FDBA6587AB7E}" presName="Child5" presStyleLbl="node1" presStyleIdx="4" presStyleCnt="6" custScaleX="159160" custLinFactNeighborX="-27306" custLinFactNeighborY="-177">
        <dgm:presLayoutVars>
          <dgm:chMax val="0"/>
          <dgm:chPref val="0"/>
          <dgm:bulletEnabled val="1"/>
        </dgm:presLayoutVars>
      </dgm:prSet>
      <dgm:spPr/>
      <dgm:t>
        <a:bodyPr/>
        <a:lstStyle/>
        <a:p>
          <a:endParaRPr lang="zh-CN" altLang="en-US"/>
        </a:p>
      </dgm:t>
    </dgm:pt>
    <dgm:pt modelId="{FF7366F5-4B10-48FA-B9D8-8B40B2DF29BD}" type="pres">
      <dgm:prSet presAssocID="{31058717-E9C0-4917-975E-D346F85B3858}" presName="Accent6" presStyleCnt="0"/>
      <dgm:spPr/>
    </dgm:pt>
    <dgm:pt modelId="{2835B50F-ABB5-447C-851F-78278013E529}" type="pres">
      <dgm:prSet presAssocID="{31058717-E9C0-4917-975E-D346F85B3858}" presName="Accent" presStyleLbl="bgShp" presStyleIdx="5" presStyleCnt="6"/>
      <dgm:spPr/>
    </dgm:pt>
    <dgm:pt modelId="{69D53F0F-1D68-41CC-80D4-046BF3FF9EC7}" type="pres">
      <dgm:prSet presAssocID="{31058717-E9C0-4917-975E-D346F85B3858}" presName="Child6" presStyleLbl="node1" presStyleIdx="5" presStyleCnt="6" custScaleX="150077" custLinFactNeighborX="-23840" custLinFactNeighborY="3012">
        <dgm:presLayoutVars>
          <dgm:chMax val="0"/>
          <dgm:chPref val="0"/>
          <dgm:bulletEnabled val="1"/>
        </dgm:presLayoutVars>
      </dgm:prSet>
      <dgm:spPr/>
      <dgm:t>
        <a:bodyPr/>
        <a:lstStyle/>
        <a:p>
          <a:endParaRPr lang="zh-CN" altLang="en-US"/>
        </a:p>
      </dgm:t>
    </dgm:pt>
  </dgm:ptLst>
  <dgm:cxnLst>
    <dgm:cxn modelId="{066C7291-C4C4-43B9-83AA-141BC3515DE9}" srcId="{97C69FEB-2CB7-4158-8DE0-31C94C94469D}" destId="{025932B2-819F-4E7F-877B-6D88E5220C1A}" srcOrd="0" destOrd="0" parTransId="{B2531121-5902-494C-A279-774CBF4ADAB1}" sibTransId="{3D2F98CF-C387-40E6-888F-C7794CC86683}"/>
    <dgm:cxn modelId="{A50BFC14-3CEF-4B44-8C1D-58B7FEF2DF1B}" type="presOf" srcId="{79755131-33A9-4E2C-A0F6-0800ABF0809B}" destId="{6D2229B3-3ACC-430F-9E25-68841D0A8D98}" srcOrd="0" destOrd="0" presId="urn:microsoft.com/office/officeart/2011/layout/HexagonRadial"/>
    <dgm:cxn modelId="{E24E842D-FF1E-4531-89EC-FE39C2C055F4}" type="presOf" srcId="{025932B2-819F-4E7F-877B-6D88E5220C1A}" destId="{61453A16-34D4-46BE-A34B-E82D1DDC9AEF}" srcOrd="0" destOrd="0" presId="urn:microsoft.com/office/officeart/2011/layout/HexagonRadial"/>
    <dgm:cxn modelId="{CF6F5334-21CC-43C6-9B49-9F9FD13258FA}" type="presOf" srcId="{31058717-E9C0-4917-975E-D346F85B3858}" destId="{69D53F0F-1D68-41CC-80D4-046BF3FF9EC7}" srcOrd="0" destOrd="0" presId="urn:microsoft.com/office/officeart/2011/layout/HexagonRadial"/>
    <dgm:cxn modelId="{8078EFD9-477E-43B3-BBD2-84FA65EE66AB}" srcId="{97C69FEB-2CB7-4158-8DE0-31C94C94469D}" destId="{16267B4C-F294-4859-9598-678FEB4D32E7}" srcOrd="2" destOrd="0" parTransId="{11F91234-4FF8-45C2-A917-CBC235FEA32A}" sibTransId="{18690C71-692F-4728-8F73-4EF5413AD061}"/>
    <dgm:cxn modelId="{FE352D20-E60F-4778-AF63-4D8C45651CCB}" type="presOf" srcId="{1718C691-E2A9-4375-B807-A31AF5EC2140}" destId="{D93B86EC-4AA2-41FA-83B0-F7081B099268}" srcOrd="0" destOrd="0" presId="urn:microsoft.com/office/officeart/2011/layout/HexagonRadial"/>
    <dgm:cxn modelId="{E9E50E04-F58E-41FE-864F-214DE365974C}" srcId="{29BA3E04-25D0-4B8A-9202-96AFF6B74190}" destId="{97C69FEB-2CB7-4158-8DE0-31C94C94469D}" srcOrd="0" destOrd="0" parTransId="{9401AFD5-BBFA-46E7-A623-857DAB39587D}" sibTransId="{7B60C5F0-FFDE-4C83-BD65-E550D1C4EA31}"/>
    <dgm:cxn modelId="{5BA4DE15-A688-48D3-A5B1-3DDFF36B438F}" type="presOf" srcId="{16267B4C-F294-4859-9598-678FEB4D32E7}" destId="{9C7597D6-CF13-4CD0-A562-70A8DE4E24A6}" srcOrd="0" destOrd="0" presId="urn:microsoft.com/office/officeart/2011/layout/HexagonRadial"/>
    <dgm:cxn modelId="{F04DE319-656F-4262-A3E7-8ED8F5965B4A}" type="presOf" srcId="{520B62BC-0395-4B99-AD63-FDBA6587AB7E}" destId="{65CB5C7A-C880-4C76-8AD8-E4B2CB0000F1}" srcOrd="0" destOrd="0" presId="urn:microsoft.com/office/officeart/2011/layout/HexagonRadial"/>
    <dgm:cxn modelId="{F7F35B91-F2D4-43DC-BE9C-738D0D0EB2C2}" srcId="{97C69FEB-2CB7-4158-8DE0-31C94C94469D}" destId="{520B62BC-0395-4B99-AD63-FDBA6587AB7E}" srcOrd="4" destOrd="0" parTransId="{F19CF9EB-5352-46A7-8557-786CF3A868CF}" sibTransId="{096CA48E-3E86-4ABD-92E2-1A15412EB45A}"/>
    <dgm:cxn modelId="{DCB48D6D-3E6C-40EB-8150-58A124481758}" srcId="{97C69FEB-2CB7-4158-8DE0-31C94C94469D}" destId="{31058717-E9C0-4917-975E-D346F85B3858}" srcOrd="5" destOrd="0" parTransId="{0CA5CE46-F773-4F39-B6AF-07D7D75FB40B}" sibTransId="{0BCD13B3-D0D5-46F4-8507-12D29B769856}"/>
    <dgm:cxn modelId="{1C71031D-CA7F-4112-A28B-4D653BC694C6}" type="presOf" srcId="{97C69FEB-2CB7-4158-8DE0-31C94C94469D}" destId="{F83617EF-B0A6-4293-BC65-C90DCE0AD076}" srcOrd="0" destOrd="0" presId="urn:microsoft.com/office/officeart/2011/layout/HexagonRadial"/>
    <dgm:cxn modelId="{5F994540-B4DF-4368-B87E-7541735B230E}" srcId="{97C69FEB-2CB7-4158-8DE0-31C94C94469D}" destId="{79755131-33A9-4E2C-A0F6-0800ABF0809B}" srcOrd="3" destOrd="0" parTransId="{309E1D4D-A55E-4DDD-A588-5C1E54B30935}" sibTransId="{484B8481-B230-44F4-BA7C-CAC6A643186F}"/>
    <dgm:cxn modelId="{C8506D49-6CE1-450A-8CE2-2B7F9394B16C}" type="presOf" srcId="{29BA3E04-25D0-4B8A-9202-96AFF6B74190}" destId="{C0B06B9D-9AD6-4048-B71B-AFE6200E78C8}" srcOrd="0" destOrd="0" presId="urn:microsoft.com/office/officeart/2011/layout/HexagonRadial"/>
    <dgm:cxn modelId="{EC5B1690-2FB0-4155-B218-3A5C296D41C2}" srcId="{97C69FEB-2CB7-4158-8DE0-31C94C94469D}" destId="{1718C691-E2A9-4375-B807-A31AF5EC2140}" srcOrd="1" destOrd="0" parTransId="{9C78F6D1-6A07-466D-9E1B-5DE2C2FF0CCA}" sibTransId="{75D8E694-6D60-4D37-BA75-679C6C62D773}"/>
    <dgm:cxn modelId="{35D8C6BD-8AC5-4022-91A4-6537EBB55EB6}" type="presParOf" srcId="{C0B06B9D-9AD6-4048-B71B-AFE6200E78C8}" destId="{F83617EF-B0A6-4293-BC65-C90DCE0AD076}" srcOrd="0" destOrd="0" presId="urn:microsoft.com/office/officeart/2011/layout/HexagonRadial"/>
    <dgm:cxn modelId="{78AF5AF5-5CE6-4FE8-B282-70647596BF54}" type="presParOf" srcId="{C0B06B9D-9AD6-4048-B71B-AFE6200E78C8}" destId="{5C044596-197B-4315-9693-FBAA7810C899}" srcOrd="1" destOrd="0" presId="urn:microsoft.com/office/officeart/2011/layout/HexagonRadial"/>
    <dgm:cxn modelId="{CF6234B2-9FBC-45B2-8D0E-0F959996F866}" type="presParOf" srcId="{5C044596-197B-4315-9693-FBAA7810C899}" destId="{76A89CC3-5FA0-4C78-8726-9464E3EA18B1}" srcOrd="0" destOrd="0" presId="urn:microsoft.com/office/officeart/2011/layout/HexagonRadial"/>
    <dgm:cxn modelId="{6C2D65F7-1CB9-4F95-88EE-1F6F322F91BD}" type="presParOf" srcId="{C0B06B9D-9AD6-4048-B71B-AFE6200E78C8}" destId="{61453A16-34D4-46BE-A34B-E82D1DDC9AEF}" srcOrd="2" destOrd="0" presId="urn:microsoft.com/office/officeart/2011/layout/HexagonRadial"/>
    <dgm:cxn modelId="{E562424B-5D0C-4D1F-9C8F-64CD422D3CDB}" type="presParOf" srcId="{C0B06B9D-9AD6-4048-B71B-AFE6200E78C8}" destId="{159732CB-CD83-4213-AEB4-EE367A4A591F}" srcOrd="3" destOrd="0" presId="urn:microsoft.com/office/officeart/2011/layout/HexagonRadial"/>
    <dgm:cxn modelId="{AB2E33E8-33C0-4F30-8D5A-54B305C674D5}" type="presParOf" srcId="{159732CB-CD83-4213-AEB4-EE367A4A591F}" destId="{FEA8329E-7DD5-4C2D-BD0F-76DB5D662937}" srcOrd="0" destOrd="0" presId="urn:microsoft.com/office/officeart/2011/layout/HexagonRadial"/>
    <dgm:cxn modelId="{73B5D7AB-5981-4D80-A9E9-7BD504A1B935}" type="presParOf" srcId="{C0B06B9D-9AD6-4048-B71B-AFE6200E78C8}" destId="{D93B86EC-4AA2-41FA-83B0-F7081B099268}" srcOrd="4" destOrd="0" presId="urn:microsoft.com/office/officeart/2011/layout/HexagonRadial"/>
    <dgm:cxn modelId="{D25FDAC9-1C20-4BF3-BA58-B2F847FE76D4}" type="presParOf" srcId="{C0B06B9D-9AD6-4048-B71B-AFE6200E78C8}" destId="{5D6B7792-D19C-4D57-ABE8-A10F20061556}" srcOrd="5" destOrd="0" presId="urn:microsoft.com/office/officeart/2011/layout/HexagonRadial"/>
    <dgm:cxn modelId="{44499C3B-C6B8-4BF3-885D-57CD195D6E46}" type="presParOf" srcId="{5D6B7792-D19C-4D57-ABE8-A10F20061556}" destId="{D54A24A2-9E89-4AC0-A34D-F9F3E6CAF1A0}" srcOrd="0" destOrd="0" presId="urn:microsoft.com/office/officeart/2011/layout/HexagonRadial"/>
    <dgm:cxn modelId="{DD319F8C-4A04-4C42-ABAA-D4432F6F614F}" type="presParOf" srcId="{C0B06B9D-9AD6-4048-B71B-AFE6200E78C8}" destId="{9C7597D6-CF13-4CD0-A562-70A8DE4E24A6}" srcOrd="6" destOrd="0" presId="urn:microsoft.com/office/officeart/2011/layout/HexagonRadial"/>
    <dgm:cxn modelId="{25127C86-F5C3-4875-B089-1F4CD32217D9}" type="presParOf" srcId="{C0B06B9D-9AD6-4048-B71B-AFE6200E78C8}" destId="{4B25908D-62C1-4E42-942E-8A64B0E3A033}" srcOrd="7" destOrd="0" presId="urn:microsoft.com/office/officeart/2011/layout/HexagonRadial"/>
    <dgm:cxn modelId="{CEC72365-21C5-41AA-A1AF-D86661033D37}" type="presParOf" srcId="{4B25908D-62C1-4E42-942E-8A64B0E3A033}" destId="{752A19BD-88AB-4F49-AEC0-A2222C78A243}" srcOrd="0" destOrd="0" presId="urn:microsoft.com/office/officeart/2011/layout/HexagonRadial"/>
    <dgm:cxn modelId="{9F3752FB-A1EE-4E69-8F2F-600FE9111DEB}" type="presParOf" srcId="{C0B06B9D-9AD6-4048-B71B-AFE6200E78C8}" destId="{6D2229B3-3ACC-430F-9E25-68841D0A8D98}" srcOrd="8" destOrd="0" presId="urn:microsoft.com/office/officeart/2011/layout/HexagonRadial"/>
    <dgm:cxn modelId="{22FF338C-FEF8-42EB-B777-990C17F1E791}" type="presParOf" srcId="{C0B06B9D-9AD6-4048-B71B-AFE6200E78C8}" destId="{9D6675A2-B092-49E4-A154-6517ECB4A936}" srcOrd="9" destOrd="0" presId="urn:microsoft.com/office/officeart/2011/layout/HexagonRadial"/>
    <dgm:cxn modelId="{25BBDC45-EEE8-45FC-BD3C-8F9E515769C9}" type="presParOf" srcId="{9D6675A2-B092-49E4-A154-6517ECB4A936}" destId="{20DE4346-0109-405A-A933-344E6A5FF30B}" srcOrd="0" destOrd="0" presId="urn:microsoft.com/office/officeart/2011/layout/HexagonRadial"/>
    <dgm:cxn modelId="{980FC477-9601-4ED0-A7BE-FC96E8A46C8C}" type="presParOf" srcId="{C0B06B9D-9AD6-4048-B71B-AFE6200E78C8}" destId="{65CB5C7A-C880-4C76-8AD8-E4B2CB0000F1}" srcOrd="10" destOrd="0" presId="urn:microsoft.com/office/officeart/2011/layout/HexagonRadial"/>
    <dgm:cxn modelId="{B1C771E6-F7EF-45E8-A636-32298AD0028D}" type="presParOf" srcId="{C0B06B9D-9AD6-4048-B71B-AFE6200E78C8}" destId="{FF7366F5-4B10-48FA-B9D8-8B40B2DF29BD}" srcOrd="11" destOrd="0" presId="urn:microsoft.com/office/officeart/2011/layout/HexagonRadial"/>
    <dgm:cxn modelId="{97081CDE-72F5-44EB-B366-FC245BCCFA5F}" type="presParOf" srcId="{FF7366F5-4B10-48FA-B9D8-8B40B2DF29BD}" destId="{2835B50F-ABB5-447C-851F-78278013E529}" srcOrd="0" destOrd="0" presId="urn:microsoft.com/office/officeart/2011/layout/HexagonRadial"/>
    <dgm:cxn modelId="{36542F1B-B852-40CC-908E-D9E732CBA1E7}" type="presParOf" srcId="{C0B06B9D-9AD6-4048-B71B-AFE6200E78C8}" destId="{69D53F0F-1D68-41CC-80D4-046BF3FF9EC7}" srcOrd="12" destOrd="0" presId="urn:microsoft.com/office/officeart/2011/layout/HexagonRadial"/>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491597" cy="4709160"/>
        <a:chOff x="0" y="0"/>
        <a:chExt cx="4491597" cy="4709160"/>
      </a:xfrm>
    </dsp:grpSpPr>
    <dsp:sp modelId="{76A89CC3-5FA0-4C78-8726-9464E3EA18B1}">
      <dsp:nvSpPr>
        <dsp:cNvPr id="4" name="六边形 3"/>
        <dsp:cNvSpPr/>
      </dsp:nvSpPr>
      <dsp:spPr bwMode="white">
        <a:xfrm>
          <a:off x="2153570" y="0"/>
          <a:ext cx="0" cy="0"/>
        </a:xfrm>
        <a:prstGeom prst="hexagon">
          <a:avLst>
            <a:gd name="adj" fmla="val 28899"/>
            <a:gd name="vf" fmla="val 115470"/>
          </a:avLst>
        </a:prstGeom>
      </dsp:spPr>
      <dsp:style>
        <a:lnRef idx="0">
          <a:schemeClr val="dk1"/>
        </a:lnRef>
        <a:fillRef idx="1">
          <a:schemeClr val="accent5">
            <a:tint val="40000"/>
          </a:schemeClr>
        </a:fillRef>
        <a:effectRef idx="0">
          <a:scrgbClr r="0" g="0" b="0"/>
        </a:effectRef>
        <a:fontRef idx="minor"/>
      </dsp:style>
      <dsp:txXfrm>
        <a:off x="2153570" y="0"/>
        <a:ext cx="0" cy="0"/>
      </dsp:txXfrm>
    </dsp:sp>
    <dsp:sp modelId="{F83617EF-B0A6-4293-BC65-C90DCE0AD076}">
      <dsp:nvSpPr>
        <dsp:cNvPr id="3" name="六边形 2"/>
        <dsp:cNvSpPr/>
      </dsp:nvSpPr>
      <dsp:spPr bwMode="white">
        <a:xfrm>
          <a:off x="3360550" y="1510038"/>
          <a:ext cx="1930937" cy="1670339"/>
        </a:xfrm>
        <a:prstGeom prst="hexagon">
          <a:avLst>
            <a:gd name="adj" fmla="val 28570"/>
            <a:gd name="vf" fmla="val 115470"/>
          </a:avLst>
        </a:prstGeom>
      </dsp:spPr>
      <dsp:style>
        <a:lnRef idx="2">
          <a:schemeClr val="lt1"/>
        </a:lnRef>
        <a:fillRef idx="1">
          <a:schemeClr val="accent4"/>
        </a:fillRef>
        <a:effectRef idx="0">
          <a:scrgbClr r="0" g="0" b="0"/>
        </a:effectRef>
        <a:fontRef idx="minor">
          <a:schemeClr val="lt1"/>
        </a:fontRef>
      </dsp:style>
      <dsp:txBody>
        <a:bodyPr lIns="30480" tIns="30480" rIns="30480" bIns="3048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zh-CN" altLang="en-US" sz="2400" b="1" dirty="0"/>
            <a:t>渠道</a:t>
          </a:r>
        </a:p>
      </dsp:txBody>
      <dsp:txXfrm>
        <a:off x="3360550" y="1510038"/>
        <a:ext cx="1930937" cy="1670339"/>
      </dsp:txXfrm>
    </dsp:sp>
    <dsp:sp modelId="{FEA8329E-7DD5-4C2D-BD0F-76DB5D662937}">
      <dsp:nvSpPr>
        <dsp:cNvPr id="6" name="六边形 5"/>
        <dsp:cNvSpPr/>
      </dsp:nvSpPr>
      <dsp:spPr bwMode="white">
        <a:xfrm>
          <a:off x="4642813" y="720031"/>
          <a:ext cx="728537" cy="627731"/>
        </a:xfrm>
        <a:prstGeom prst="hexagon">
          <a:avLst>
            <a:gd name="adj" fmla="val 28899"/>
            <a:gd name="vf" fmla="val 115470"/>
          </a:avLst>
        </a:prstGeom>
      </dsp:spPr>
      <dsp:style>
        <a:lnRef idx="0">
          <a:schemeClr val="dk1"/>
        </a:lnRef>
        <a:fillRef idx="1">
          <a:schemeClr val="accent5">
            <a:tint val="40000"/>
          </a:schemeClr>
        </a:fillRef>
        <a:effectRef idx="0">
          <a:scrgbClr r="0" g="0" b="0"/>
        </a:effectRef>
        <a:fontRef idx="minor"/>
      </dsp:style>
      <dsp:txXfrm>
        <a:off x="4642813" y="720031"/>
        <a:ext cx="728537" cy="627731"/>
      </dsp:txXfrm>
    </dsp:sp>
    <dsp:sp modelId="{61453A16-34D4-46BE-A34B-E82D1DDC9AEF}">
      <dsp:nvSpPr>
        <dsp:cNvPr id="5" name="六边形 4"/>
        <dsp:cNvSpPr/>
      </dsp:nvSpPr>
      <dsp:spPr bwMode="white">
        <a:xfrm>
          <a:off x="3562124" y="142275"/>
          <a:ext cx="1582390" cy="1368953"/>
        </a:xfrm>
        <a:prstGeom prst="hexagon">
          <a:avLst>
            <a:gd name="adj" fmla="val 28570"/>
            <a:gd name="vf" fmla="val 11547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30480" tIns="30480" rIns="30480" bIns="3048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zh-CN" altLang="en-US" sz="2400" b="1" dirty="0">
              <a:solidFill>
                <a:schemeClr val="tx1"/>
              </a:solidFill>
            </a:rPr>
            <a:t>国家财政资金</a:t>
          </a:r>
        </a:p>
      </dsp:txBody>
      <dsp:txXfrm>
        <a:off x="3562124" y="142275"/>
        <a:ext cx="1582390" cy="1368953"/>
      </dsp:txXfrm>
    </dsp:sp>
    <dsp:sp modelId="{D54A24A2-9E89-4AC0-A34D-F9F3E6CAF1A0}">
      <dsp:nvSpPr>
        <dsp:cNvPr id="8" name="六边形 7"/>
        <dsp:cNvSpPr/>
      </dsp:nvSpPr>
      <dsp:spPr bwMode="white">
        <a:xfrm>
          <a:off x="5493072" y="1893553"/>
          <a:ext cx="728537" cy="627731"/>
        </a:xfrm>
        <a:prstGeom prst="hexagon">
          <a:avLst>
            <a:gd name="adj" fmla="val 28899"/>
            <a:gd name="vf" fmla="val 115470"/>
          </a:avLst>
        </a:prstGeom>
      </dsp:spPr>
      <dsp:style>
        <a:lnRef idx="0">
          <a:schemeClr val="dk1"/>
        </a:lnRef>
        <a:fillRef idx="1">
          <a:schemeClr val="accent5">
            <a:tint val="40000"/>
          </a:schemeClr>
        </a:fillRef>
        <a:effectRef idx="0">
          <a:scrgbClr r="0" g="0" b="0"/>
        </a:effectRef>
        <a:fontRef idx="minor"/>
      </dsp:style>
      <dsp:txXfrm>
        <a:off x="5493072" y="1893553"/>
        <a:ext cx="728537" cy="627731"/>
      </dsp:txXfrm>
    </dsp:sp>
    <dsp:sp modelId="{D93B86EC-4AA2-41FA-83B0-F7081B099268}">
      <dsp:nvSpPr>
        <dsp:cNvPr id="7" name="六边形 6"/>
        <dsp:cNvSpPr/>
      </dsp:nvSpPr>
      <dsp:spPr bwMode="white">
        <a:xfrm>
          <a:off x="5266539" y="862283"/>
          <a:ext cx="1582390" cy="1368953"/>
        </a:xfrm>
        <a:prstGeom prst="hexagon">
          <a:avLst>
            <a:gd name="adj" fmla="val 28570"/>
            <a:gd name="vf" fmla="val 115470"/>
          </a:avLst>
        </a:prstGeom>
      </dsp:spPr>
      <dsp:style>
        <a:lnRef idx="2">
          <a:schemeClr val="lt1"/>
        </a:lnRef>
        <a:fillRef idx="1">
          <a:schemeClr val="accent5">
            <a:hueOff val="-1752000"/>
            <a:satOff val="4471"/>
            <a:lumOff val="-2744"/>
            <a:alpha val="100000"/>
          </a:schemeClr>
        </a:fillRef>
        <a:effectRef idx="0">
          <a:scrgbClr r="0" g="0" b="0"/>
        </a:effectRef>
        <a:fontRef idx="minor">
          <a:schemeClr val="lt1"/>
        </a:fontRef>
      </dsp:style>
      <dsp:txBody>
        <a:bodyPr lIns="30480" tIns="30480" rIns="30480" bIns="3048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zh-CN" altLang="en-US" sz="2400" b="1" dirty="0">
              <a:solidFill>
                <a:schemeClr val="tx1"/>
              </a:solidFill>
            </a:rPr>
            <a:t>银行信贷资金</a:t>
          </a:r>
        </a:p>
      </dsp:txBody>
      <dsp:txXfrm>
        <a:off x="5266539" y="862283"/>
        <a:ext cx="1582390" cy="1368953"/>
      </dsp:txXfrm>
    </dsp:sp>
    <dsp:sp modelId="{752A19BD-88AB-4F49-AEC0-A2222C78A243}">
      <dsp:nvSpPr>
        <dsp:cNvPr id="10" name="六边形 9"/>
        <dsp:cNvSpPr/>
      </dsp:nvSpPr>
      <dsp:spPr bwMode="white">
        <a:xfrm>
          <a:off x="4902427" y="3218240"/>
          <a:ext cx="728537" cy="627731"/>
        </a:xfrm>
        <a:prstGeom prst="hexagon">
          <a:avLst>
            <a:gd name="adj" fmla="val 28899"/>
            <a:gd name="vf" fmla="val 115470"/>
          </a:avLst>
        </a:prstGeom>
      </dsp:spPr>
      <dsp:style>
        <a:lnRef idx="0">
          <a:schemeClr val="dk1"/>
        </a:lnRef>
        <a:fillRef idx="1">
          <a:schemeClr val="accent5">
            <a:tint val="40000"/>
          </a:schemeClr>
        </a:fillRef>
        <a:effectRef idx="0">
          <a:scrgbClr r="0" g="0" b="0"/>
        </a:effectRef>
        <a:fontRef idx="minor"/>
      </dsp:style>
      <dsp:txXfrm>
        <a:off x="4902427" y="3218240"/>
        <a:ext cx="728537" cy="627731"/>
      </dsp:txXfrm>
    </dsp:sp>
    <dsp:sp modelId="{9C7597D6-CF13-4CD0-A562-70A8DE4E24A6}">
      <dsp:nvSpPr>
        <dsp:cNvPr id="9" name="六边形 8"/>
        <dsp:cNvSpPr/>
      </dsp:nvSpPr>
      <dsp:spPr bwMode="white">
        <a:xfrm>
          <a:off x="5266610" y="2363220"/>
          <a:ext cx="1582390" cy="1368953"/>
        </a:xfrm>
        <a:prstGeom prst="hexagon">
          <a:avLst>
            <a:gd name="adj" fmla="val 28570"/>
            <a:gd name="vf" fmla="val 115470"/>
          </a:avLst>
        </a:prstGeom>
      </dsp:spPr>
      <dsp:style>
        <a:lnRef idx="2">
          <a:schemeClr val="lt1"/>
        </a:lnRef>
        <a:fillRef idx="1">
          <a:schemeClr val="accent5">
            <a:hueOff val="-3504000"/>
            <a:satOff val="8941"/>
            <a:lumOff val="-5489"/>
            <a:alpha val="100000"/>
          </a:schemeClr>
        </a:fillRef>
        <a:effectRef idx="0">
          <a:scrgbClr r="0" g="0" b="0"/>
        </a:effectRef>
        <a:fontRef idx="minor">
          <a:schemeClr val="lt1"/>
        </a:fontRef>
      </dsp:style>
      <dsp:txBody>
        <a:bodyPr lIns="30480" tIns="30480" rIns="30480" bIns="3048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zh-CN" altLang="en-US" sz="2400" b="1" dirty="0" smtClean="0">
              <a:solidFill>
                <a:schemeClr val="tx1"/>
              </a:solidFill>
            </a:rPr>
            <a:t>其他金融</a:t>
          </a:r>
          <a:r>
            <a:rPr lang="zh-CN" altLang="en-US" sz="2400" b="1" dirty="0">
              <a:solidFill>
                <a:schemeClr val="tx1"/>
              </a:solidFill>
            </a:rPr>
            <a:t>机构资金</a:t>
          </a:r>
        </a:p>
      </dsp:txBody>
      <dsp:txXfrm>
        <a:off x="5266610" y="2363220"/>
        <a:ext cx="1582390" cy="1368953"/>
      </dsp:txXfrm>
    </dsp:sp>
    <dsp:sp modelId="{20DE4346-0109-405A-A933-344E6A5FF30B}">
      <dsp:nvSpPr>
        <dsp:cNvPr id="12" name="六边形 11"/>
        <dsp:cNvSpPr/>
      </dsp:nvSpPr>
      <dsp:spPr bwMode="white">
        <a:xfrm>
          <a:off x="3437268" y="3355747"/>
          <a:ext cx="728537" cy="627731"/>
        </a:xfrm>
        <a:prstGeom prst="hexagon">
          <a:avLst>
            <a:gd name="adj" fmla="val 28899"/>
            <a:gd name="vf" fmla="val 115470"/>
          </a:avLst>
        </a:prstGeom>
      </dsp:spPr>
      <dsp:style>
        <a:lnRef idx="0">
          <a:schemeClr val="dk1"/>
        </a:lnRef>
        <a:fillRef idx="1">
          <a:schemeClr val="accent5">
            <a:tint val="40000"/>
          </a:schemeClr>
        </a:fillRef>
        <a:effectRef idx="0">
          <a:scrgbClr r="0" g="0" b="0"/>
        </a:effectRef>
        <a:fontRef idx="minor"/>
      </dsp:style>
      <dsp:txXfrm>
        <a:off x="3437268" y="3355747"/>
        <a:ext cx="728537" cy="627731"/>
      </dsp:txXfrm>
    </dsp:sp>
    <dsp:sp modelId="{6D2229B3-3ACC-430F-9E25-68841D0A8D98}">
      <dsp:nvSpPr>
        <dsp:cNvPr id="11" name="六边形 10"/>
        <dsp:cNvSpPr/>
      </dsp:nvSpPr>
      <dsp:spPr bwMode="white">
        <a:xfrm>
          <a:off x="3670365" y="3289722"/>
          <a:ext cx="1582390" cy="1368953"/>
        </a:xfrm>
        <a:prstGeom prst="hexagon">
          <a:avLst>
            <a:gd name="adj" fmla="val 28570"/>
            <a:gd name="vf" fmla="val 115470"/>
          </a:avLst>
        </a:prstGeom>
      </dsp:spPr>
      <dsp:style>
        <a:lnRef idx="2">
          <a:schemeClr val="lt1"/>
        </a:lnRef>
        <a:fillRef idx="1">
          <a:schemeClr val="accent5">
            <a:hueOff val="-5256000"/>
            <a:satOff val="13412"/>
            <a:lumOff val="-8234"/>
            <a:alpha val="100000"/>
          </a:schemeClr>
        </a:fillRef>
        <a:effectRef idx="0">
          <a:scrgbClr r="0" g="0" b="0"/>
        </a:effectRef>
        <a:fontRef idx="minor">
          <a:schemeClr val="lt1"/>
        </a:fontRef>
      </dsp:style>
      <dsp:txBody>
        <a:bodyPr lIns="33020" tIns="33020" rIns="33020" bIns="3302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zh-CN" altLang="en-US" b="1" dirty="0" smtClean="0">
              <a:solidFill>
                <a:schemeClr val="tx1"/>
              </a:solidFill>
            </a:rPr>
            <a:t>其他企业资金</a:t>
          </a:r>
          <a:endParaRPr lang="zh-CN" altLang="en-US" b="1" dirty="0">
            <a:solidFill>
              <a:schemeClr val="tx1"/>
            </a:solidFill>
          </a:endParaRPr>
        </a:p>
      </dsp:txBody>
      <dsp:txXfrm>
        <a:off x="3670365" y="3289722"/>
        <a:ext cx="1582390" cy="1368953"/>
      </dsp:txXfrm>
    </dsp:sp>
    <dsp:sp modelId="{2835B50F-ABB5-447C-851F-78278013E529}">
      <dsp:nvSpPr>
        <dsp:cNvPr id="14" name="六边形 13"/>
        <dsp:cNvSpPr/>
      </dsp:nvSpPr>
      <dsp:spPr bwMode="white">
        <a:xfrm>
          <a:off x="2573085" y="2182696"/>
          <a:ext cx="728537" cy="627731"/>
        </a:xfrm>
        <a:prstGeom prst="hexagon">
          <a:avLst>
            <a:gd name="adj" fmla="val 28899"/>
            <a:gd name="vf" fmla="val 115470"/>
          </a:avLst>
        </a:prstGeom>
      </dsp:spPr>
      <dsp:style>
        <a:lnRef idx="0">
          <a:schemeClr val="dk1"/>
        </a:lnRef>
        <a:fillRef idx="1">
          <a:schemeClr val="accent5">
            <a:tint val="40000"/>
          </a:schemeClr>
        </a:fillRef>
        <a:effectRef idx="0">
          <a:scrgbClr r="0" g="0" b="0"/>
        </a:effectRef>
        <a:fontRef idx="minor"/>
      </dsp:style>
      <dsp:txXfrm>
        <a:off x="2573085" y="2182696"/>
        <a:ext cx="728537" cy="627731"/>
      </dsp:txXfrm>
    </dsp:sp>
    <dsp:sp modelId="{65CB5C7A-C880-4C76-8AD8-E4B2CB0000F1}">
      <dsp:nvSpPr>
        <dsp:cNvPr id="13" name="六边形 12"/>
        <dsp:cNvSpPr/>
      </dsp:nvSpPr>
      <dsp:spPr bwMode="white">
        <a:xfrm>
          <a:off x="1882090" y="2495786"/>
          <a:ext cx="1582390" cy="1368953"/>
        </a:xfrm>
        <a:prstGeom prst="hexagon">
          <a:avLst>
            <a:gd name="adj" fmla="val 28570"/>
            <a:gd name="vf" fmla="val 115470"/>
          </a:avLst>
        </a:prstGeom>
      </dsp:spPr>
      <dsp:style>
        <a:lnRef idx="2">
          <a:schemeClr val="lt1"/>
        </a:lnRef>
        <a:fillRef idx="1">
          <a:schemeClr val="accent5">
            <a:hueOff val="-7008000"/>
            <a:satOff val="17882"/>
            <a:lumOff val="-10979"/>
            <a:alpha val="100000"/>
          </a:schemeClr>
        </a:fillRef>
        <a:effectRef idx="0">
          <a:scrgbClr r="0" g="0" b="0"/>
        </a:effectRef>
        <a:fontRef idx="minor">
          <a:schemeClr val="lt1"/>
        </a:fontRef>
      </dsp:style>
      <dsp:txBody>
        <a:bodyPr lIns="30480" tIns="30480" rIns="30480" bIns="3048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zh-CN" altLang="en-US" sz="2400" b="1" dirty="0" smtClean="0">
              <a:solidFill>
                <a:schemeClr val="tx1"/>
              </a:solidFill>
            </a:rPr>
            <a:t>居民个人资金</a:t>
          </a:r>
          <a:endParaRPr lang="zh-CN" altLang="en-US" sz="2400" b="1" dirty="0">
            <a:solidFill>
              <a:schemeClr val="tx1"/>
            </a:solidFill>
          </a:endParaRPr>
        </a:p>
      </dsp:txBody>
      <dsp:txXfrm>
        <a:off x="1882090" y="2495786"/>
        <a:ext cx="1582390" cy="1368953"/>
      </dsp:txXfrm>
    </dsp:sp>
    <dsp:sp modelId="{69D53F0F-1D68-41CC-80D4-046BF3FF9EC7}">
      <dsp:nvSpPr>
        <dsp:cNvPr id="15" name="六边形 14"/>
        <dsp:cNvSpPr/>
      </dsp:nvSpPr>
      <dsp:spPr bwMode="white">
        <a:xfrm>
          <a:off x="1902204" y="881347"/>
          <a:ext cx="1582390" cy="1368953"/>
        </a:xfrm>
        <a:prstGeom prst="hexagon">
          <a:avLst>
            <a:gd name="adj" fmla="val 28570"/>
            <a:gd name="vf" fmla="val 115470"/>
          </a:avLst>
        </a:prstGeom>
      </dsp:spPr>
      <dsp:style>
        <a:lnRef idx="2">
          <a:schemeClr val="lt1"/>
        </a:lnRef>
        <a:fillRef idx="1">
          <a:schemeClr val="accent5">
            <a:hueOff val="-8760000"/>
            <a:satOff val="22353"/>
            <a:lumOff val="-13724"/>
            <a:alpha val="100000"/>
          </a:schemeClr>
        </a:fillRef>
        <a:effectRef idx="0">
          <a:scrgbClr r="0" g="0" b="0"/>
        </a:effectRef>
        <a:fontRef idx="minor">
          <a:schemeClr val="lt1"/>
        </a:fontRef>
      </dsp:style>
      <dsp:txBody>
        <a:bodyPr lIns="30480" tIns="30480" rIns="30480" bIns="3048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zh-CN" altLang="en-US" sz="2400" b="1" dirty="0">
              <a:solidFill>
                <a:schemeClr val="tx1"/>
              </a:solidFill>
            </a:rPr>
            <a:t>企业</a:t>
          </a:r>
          <a:r>
            <a:rPr lang="zh-CN" altLang="en-US" sz="2400" b="1" dirty="0" smtClean="0">
              <a:solidFill>
                <a:schemeClr val="tx1"/>
              </a:solidFill>
            </a:rPr>
            <a:t>内部资金</a:t>
          </a:r>
          <a:r>
            <a:rPr lang="zh-CN" altLang="en-US" sz="2400" b="1" dirty="0">
              <a:solidFill>
                <a:schemeClr val="tx1"/>
              </a:solidFill>
            </a:rPr>
            <a:t>及外商资金</a:t>
          </a:r>
        </a:p>
      </dsp:txBody>
      <dsp:txXfrm>
        <a:off x="1902204" y="881347"/>
        <a:ext cx="1582390" cy="1368953"/>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六边形射线"/>
  <dgm:desc val="用于显示与中心观点或主题相关的顺序流程。限制为六个级别 2 形状。非常适合于少量文本。不使用的文本不出现，但是在切换版式后仍然可用。"/>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2B0AF8D1-8B9C-4DEE-B211-3DBC0ADDE07D}" type="slidenum">
              <a:rPr lang="zh-CN" altLang="en-US" smtClean="0"/>
            </a:fld>
            <a:endParaRPr lang="zh-CN" altLang="en-US"/>
          </a:p>
        </p:txBody>
      </p:sp>
    </p:spTree>
  </p:cSld>
  <p:clrMapOvr>
    <a:masterClrMapping/>
  </p:clrMapOvr>
  <p:transition spd="slow" advTm="3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showMasterSp="0">
  <p:cSld name="标题和内容">
    <p:spTree>
      <p:nvGrpSpPr>
        <p:cNvPr id="1" name=""/>
        <p:cNvGrpSpPr/>
        <p:nvPr/>
      </p:nvGrpSpPr>
      <p:grpSpPr>
        <a:xfrm>
          <a:off x="0" y="0"/>
          <a:ext cx="0" cy="0"/>
          <a:chOff x="0" y="0"/>
          <a:chExt cx="0" cy="0"/>
        </a:xfrm>
      </p:grpSpPr>
      <p:sp>
        <p:nvSpPr>
          <p:cNvPr id="4" name="Freeform 47"/>
          <p:cNvSpPr>
            <a:spLocks noChangeArrowheads="1"/>
          </p:cNvSpPr>
          <p:nvPr/>
        </p:nvSpPr>
        <p:spPr bwMode="auto">
          <a:xfrm>
            <a:off x="1" y="-86784"/>
            <a:ext cx="12232217" cy="706968"/>
          </a:xfrm>
          <a:custGeom>
            <a:avLst/>
            <a:gdLst>
              <a:gd name="T0" fmla="*/ 0 w 5779"/>
              <a:gd name="T1" fmla="*/ 472 h 480"/>
              <a:gd name="T2" fmla="*/ 3261 w 5779"/>
              <a:gd name="T3" fmla="*/ 473 h 480"/>
              <a:gd name="T4" fmla="*/ 3437 w 5779"/>
              <a:gd name="T5" fmla="*/ 465 h 480"/>
              <a:gd name="T6" fmla="*/ 3763 w 5779"/>
              <a:gd name="T7" fmla="*/ 314 h 480"/>
              <a:gd name="T8" fmla="*/ 5779 w 5779"/>
              <a:gd name="T9" fmla="*/ 314 h 480"/>
              <a:gd name="T10" fmla="*/ 5777 w 5779"/>
              <a:gd name="T11" fmla="*/ 0 h 480"/>
              <a:gd name="T12" fmla="*/ 0 w 5779"/>
              <a:gd name="T13" fmla="*/ 1 h 480"/>
              <a:gd name="T14" fmla="*/ 0 w 5779"/>
              <a:gd name="T15" fmla="*/ 472 h 4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79" h="480">
                <a:moveTo>
                  <a:pt x="0" y="472"/>
                </a:moveTo>
                <a:lnTo>
                  <a:pt x="3261" y="473"/>
                </a:lnTo>
                <a:cubicBezTo>
                  <a:pt x="3402" y="473"/>
                  <a:pt x="3356" y="480"/>
                  <a:pt x="3437" y="465"/>
                </a:cubicBezTo>
                <a:lnTo>
                  <a:pt x="3763" y="314"/>
                </a:lnTo>
                <a:lnTo>
                  <a:pt x="5779" y="314"/>
                </a:lnTo>
                <a:lnTo>
                  <a:pt x="5777" y="0"/>
                </a:lnTo>
                <a:lnTo>
                  <a:pt x="0" y="1"/>
                </a:lnTo>
                <a:lnTo>
                  <a:pt x="0" y="472"/>
                </a:lnTo>
                <a:close/>
              </a:path>
            </a:pathLst>
          </a:custGeom>
          <a:blipFill dpi="0" rotWithShape="1">
            <a:blip r:embed="rId2"/>
            <a:srcRect/>
            <a:stretch>
              <a:fillRect/>
            </a:stretch>
          </a:blip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5" name="Freeform 46"/>
          <p:cNvSpPr>
            <a:spLocks noChangeArrowheads="1"/>
          </p:cNvSpPr>
          <p:nvPr/>
        </p:nvSpPr>
        <p:spPr bwMode="auto">
          <a:xfrm>
            <a:off x="-2117" y="1109133"/>
            <a:ext cx="12234335" cy="5748867"/>
          </a:xfrm>
          <a:custGeom>
            <a:avLst/>
            <a:gdLst>
              <a:gd name="T0" fmla="*/ 7 w 5780"/>
              <a:gd name="T1" fmla="*/ 3616 h 3622"/>
              <a:gd name="T2" fmla="*/ 5780 w 5780"/>
              <a:gd name="T3" fmla="*/ 3622 h 3622"/>
              <a:gd name="T4" fmla="*/ 5760 w 5780"/>
              <a:gd name="T5" fmla="*/ 0 h 3622"/>
              <a:gd name="T6" fmla="*/ 0 w 5780"/>
              <a:gd name="T7" fmla="*/ 0 h 3622"/>
              <a:gd name="T8" fmla="*/ 7 w 5780"/>
              <a:gd name="T9" fmla="*/ 3616 h 3622"/>
            </a:gdLst>
            <a:ahLst/>
            <a:cxnLst>
              <a:cxn ang="0">
                <a:pos x="T0" y="T1"/>
              </a:cxn>
              <a:cxn ang="0">
                <a:pos x="T2" y="T3"/>
              </a:cxn>
              <a:cxn ang="0">
                <a:pos x="T4" y="T5"/>
              </a:cxn>
              <a:cxn ang="0">
                <a:pos x="T6" y="T7"/>
              </a:cxn>
              <a:cxn ang="0">
                <a:pos x="T8" y="T9"/>
              </a:cxn>
            </a:cxnLst>
            <a:rect l="0" t="0" r="r" b="b"/>
            <a:pathLst>
              <a:path w="5780" h="3622">
                <a:moveTo>
                  <a:pt x="7" y="3616"/>
                </a:moveTo>
                <a:lnTo>
                  <a:pt x="5780" y="3622"/>
                </a:lnTo>
                <a:lnTo>
                  <a:pt x="5760" y="0"/>
                </a:lnTo>
                <a:lnTo>
                  <a:pt x="0" y="0"/>
                </a:lnTo>
                <a:lnTo>
                  <a:pt x="7" y="3616"/>
                </a:lnTo>
                <a:close/>
              </a:path>
            </a:pathLst>
          </a:custGeom>
          <a:solidFill>
            <a:srgbClr val="FFFFFF">
              <a:alpha val="50000"/>
            </a:srgbClr>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6" name="Freeform 73"/>
          <p:cNvSpPr>
            <a:spLocks noChangeArrowheads="1"/>
          </p:cNvSpPr>
          <p:nvPr/>
        </p:nvSpPr>
        <p:spPr bwMode="auto">
          <a:xfrm>
            <a:off x="4233" y="685800"/>
            <a:ext cx="12175067" cy="685800"/>
          </a:xfrm>
          <a:custGeom>
            <a:avLst/>
            <a:gdLst>
              <a:gd name="T0" fmla="*/ 5745 w 5752"/>
              <a:gd name="T1" fmla="*/ 9 h 444"/>
              <a:gd name="T2" fmla="*/ 2449 w 5752"/>
              <a:gd name="T3" fmla="*/ 8 h 444"/>
              <a:gd name="T4" fmla="*/ 2347 w 5752"/>
              <a:gd name="T5" fmla="*/ 14 h 444"/>
              <a:gd name="T6" fmla="*/ 2174 w 5752"/>
              <a:gd name="T7" fmla="*/ 93 h 444"/>
              <a:gd name="T8" fmla="*/ 2046 w 5752"/>
              <a:gd name="T9" fmla="*/ 127 h 444"/>
              <a:gd name="T10" fmla="*/ 0 w 5752"/>
              <a:gd name="T11" fmla="*/ 119 h 444"/>
              <a:gd name="T12" fmla="*/ 0 w 5752"/>
              <a:gd name="T13" fmla="*/ 444 h 444"/>
              <a:gd name="T14" fmla="*/ 3601 w 5752"/>
              <a:gd name="T15" fmla="*/ 444 h 444"/>
              <a:gd name="T16" fmla="*/ 3672 w 5752"/>
              <a:gd name="T17" fmla="*/ 424 h 444"/>
              <a:gd name="T18" fmla="*/ 3883 w 5752"/>
              <a:gd name="T19" fmla="*/ 331 h 444"/>
              <a:gd name="T20" fmla="*/ 3985 w 5752"/>
              <a:gd name="T21" fmla="*/ 325 h 444"/>
              <a:gd name="T22" fmla="*/ 5752 w 5752"/>
              <a:gd name="T23" fmla="*/ 325 h 444"/>
              <a:gd name="T24" fmla="*/ 5745 w 5752"/>
              <a:gd name="T25" fmla="*/ 9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grpSp>
        <p:nvGrpSpPr>
          <p:cNvPr id="7" name="Group 74"/>
          <p:cNvGrpSpPr/>
          <p:nvPr/>
        </p:nvGrpSpPr>
        <p:grpSpPr bwMode="auto">
          <a:xfrm>
            <a:off x="9213851" y="457200"/>
            <a:ext cx="2563283" cy="575733"/>
            <a:chOff x="0" y="0"/>
            <a:chExt cx="2074" cy="621"/>
          </a:xfrm>
        </p:grpSpPr>
        <p:sp>
          <p:nvSpPr>
            <p:cNvPr id="8" name="AutoShape 75"/>
            <p:cNvSpPr>
              <a:spLocks noChangeArrowheads="1"/>
            </p:cNvSpPr>
            <p:nvPr/>
          </p:nvSpPr>
          <p:spPr bwMode="auto">
            <a:xfrm>
              <a:off x="0" y="0"/>
              <a:ext cx="622" cy="621"/>
            </a:xfrm>
            <a:prstGeom prst="roundRect">
              <a:avLst>
                <a:gd name="adj" fmla="val 10079"/>
              </a:avLst>
            </a:prstGeom>
            <a:blipFill dpi="0" rotWithShape="1">
              <a:blip r:embed="rId3"/>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9" name="AutoShape 76"/>
            <p:cNvSpPr>
              <a:spLocks noChangeArrowheads="1"/>
            </p:cNvSpPr>
            <p:nvPr/>
          </p:nvSpPr>
          <p:spPr bwMode="auto">
            <a:xfrm>
              <a:off x="724" y="0"/>
              <a:ext cx="620" cy="621"/>
            </a:xfrm>
            <a:prstGeom prst="roundRect">
              <a:avLst>
                <a:gd name="adj" fmla="val 10079"/>
              </a:avLst>
            </a:prstGeom>
            <a:blipFill dpi="0" rotWithShape="1">
              <a:blip r:embed="rId4"/>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10" name="AutoShape 77"/>
            <p:cNvSpPr>
              <a:spLocks noChangeArrowheads="1"/>
            </p:cNvSpPr>
            <p:nvPr/>
          </p:nvSpPr>
          <p:spPr bwMode="auto">
            <a:xfrm>
              <a:off x="1452" y="0"/>
              <a:ext cx="622" cy="621"/>
            </a:xfrm>
            <a:prstGeom prst="roundRect">
              <a:avLst>
                <a:gd name="adj" fmla="val 10079"/>
              </a:avLst>
            </a:prstGeom>
            <a:blipFill dpi="0" rotWithShape="1">
              <a:blip r:embed="rId5"/>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grpSp>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1" name="Rectangle 69"/>
          <p:cNvSpPr>
            <a:spLocks noGrp="1"/>
          </p:cNvSpPr>
          <p:nvPr>
            <p:ph type="dt" sz="half" idx="10"/>
          </p:nvPr>
        </p:nvSpPr>
        <p:spPr/>
        <p:txBody>
          <a:bodyPr/>
          <a:lstStyle>
            <a:lvl1pPr>
              <a:defRPr/>
            </a:lvl1pPr>
          </a:lstStyle>
          <a:p>
            <a:pPr>
              <a:defRPr/>
            </a:pPr>
            <a:endParaRPr lang="en-US" altLang="zh-CN"/>
          </a:p>
        </p:txBody>
      </p:sp>
      <p:sp>
        <p:nvSpPr>
          <p:cNvPr id="12" name="Rectangle 70"/>
          <p:cNvSpPr>
            <a:spLocks noGrp="1"/>
          </p:cNvSpPr>
          <p:nvPr>
            <p:ph type="ftr" sz="quarter" idx="11"/>
          </p:nvPr>
        </p:nvSpPr>
        <p:spPr/>
        <p:txBody>
          <a:bodyPr/>
          <a:lstStyle>
            <a:lvl1pPr>
              <a:defRPr/>
            </a:lvl1pPr>
          </a:lstStyle>
          <a:p>
            <a:pPr>
              <a:defRPr/>
            </a:pPr>
            <a:endParaRPr lang="en-US" altLang="zh-CN"/>
          </a:p>
        </p:txBody>
      </p:sp>
      <p:sp>
        <p:nvSpPr>
          <p:cNvPr id="13" name="Rectangle 71"/>
          <p:cNvSpPr>
            <a:spLocks noGrp="1"/>
          </p:cNvSpPr>
          <p:nvPr>
            <p:ph type="sldNum" sz="quarter" idx="12"/>
          </p:nvPr>
        </p:nvSpPr>
        <p:spPr/>
        <p:txBody>
          <a:bodyPr/>
          <a:lstStyle>
            <a:lvl1pPr>
              <a:defRPr smtClean="0"/>
            </a:lvl1pPr>
          </a:lstStyle>
          <a:p>
            <a:pPr>
              <a:defRPr/>
            </a:pPr>
            <a:fld id="{FAC57BD5-2259-4EE1-AC6C-35A64AB3A718}" type="slidenum">
              <a:rPr altLang="en-US"/>
            </a:fld>
            <a:endParaRPr lang="zh-CN" altLang="en-US"/>
          </a:p>
        </p:txBody>
      </p:sp>
    </p:spTree>
  </p:cSld>
  <p:clrMapOvr>
    <a:masterClrMapping/>
  </p:clrMapOvr>
  <p:transition spd="slow" advTm="3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showMasterSp="0">
  <p:cSld name="标题幻灯片">
    <p:bg>
      <p:bgPr>
        <a:gradFill rotWithShape="0">
          <a:gsLst>
            <a:gs pos="0">
              <a:srgbClr val="FFFFFF"/>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14" name="Freeform 39"/>
          <p:cNvSpPr/>
          <p:nvPr/>
        </p:nvSpPr>
        <p:spPr bwMode="gray">
          <a:xfrm>
            <a:off x="4233" y="6346826"/>
            <a:ext cx="12175067" cy="511175"/>
          </a:xfrm>
          <a:custGeom>
            <a:avLst/>
            <a:gdLst/>
            <a:ahLst/>
            <a:cxnLst>
              <a:cxn ang="0">
                <a:pos x="5745" y="9"/>
              </a:cxn>
              <a:cxn ang="0">
                <a:pos x="2449" y="8"/>
              </a:cxn>
              <a:cxn ang="0">
                <a:pos x="2347" y="14"/>
              </a:cxn>
              <a:cxn ang="0">
                <a:pos x="2174" y="93"/>
              </a:cxn>
              <a:cxn ang="0">
                <a:pos x="2046" y="127"/>
              </a:cxn>
              <a:cxn ang="0">
                <a:pos x="0" y="119"/>
              </a:cxn>
              <a:cxn ang="0">
                <a:pos x="0" y="444"/>
              </a:cxn>
              <a:cxn ang="0">
                <a:pos x="3601" y="444"/>
              </a:cxn>
              <a:cxn ang="0">
                <a:pos x="3672" y="424"/>
              </a:cxn>
              <a:cxn ang="0">
                <a:pos x="3883" y="331"/>
              </a:cxn>
              <a:cxn ang="0">
                <a:pos x="3985" y="325"/>
              </a:cxn>
              <a:cxn ang="0">
                <a:pos x="5752" y="325"/>
              </a:cxn>
              <a:cxn ang="0">
                <a:pos x="5745" y="9"/>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Freeform 29"/>
          <p:cNvSpPr/>
          <p:nvPr/>
        </p:nvSpPr>
        <p:spPr bwMode="gray">
          <a:xfrm>
            <a:off x="-2115" y="-1587"/>
            <a:ext cx="12206817" cy="4940300"/>
          </a:xfrm>
          <a:custGeom>
            <a:avLst/>
            <a:gdLst/>
            <a:ahLst/>
            <a:cxnLst>
              <a:cxn ang="0">
                <a:pos x="8" y="3103"/>
              </a:cxn>
              <a:cxn ang="0">
                <a:pos x="2913" y="3102"/>
              </a:cxn>
              <a:cxn ang="0">
                <a:pos x="3143" y="3022"/>
              </a:cxn>
              <a:cxn ang="0">
                <a:pos x="3668" y="2460"/>
              </a:cxn>
              <a:cxn ang="0">
                <a:pos x="4129" y="2235"/>
              </a:cxn>
              <a:cxn ang="0">
                <a:pos x="5761" y="2235"/>
              </a:cxn>
              <a:cxn ang="0">
                <a:pos x="5767" y="0"/>
              </a:cxn>
              <a:cxn ang="0">
                <a:pos x="0" y="1"/>
              </a:cxn>
              <a:cxn ang="0">
                <a:pos x="8" y="3103"/>
              </a:cxn>
            </a:cxnLst>
            <a:rect l="0" t="0" r="r" b="b"/>
            <a:pathLst>
              <a:path w="5767" h="3128">
                <a:moveTo>
                  <a:pt x="8" y="3103"/>
                </a:moveTo>
                <a:lnTo>
                  <a:pt x="2913" y="3102"/>
                </a:lnTo>
                <a:cubicBezTo>
                  <a:pt x="3054" y="3102"/>
                  <a:pt x="3012" y="3128"/>
                  <a:pt x="3143" y="3022"/>
                </a:cubicBezTo>
                <a:lnTo>
                  <a:pt x="3668" y="2460"/>
                </a:lnTo>
                <a:cubicBezTo>
                  <a:pt x="3832" y="2329"/>
                  <a:pt x="3809" y="2215"/>
                  <a:pt x="4129" y="2235"/>
                </a:cubicBezTo>
                <a:lnTo>
                  <a:pt x="5761" y="2235"/>
                </a:lnTo>
                <a:lnTo>
                  <a:pt x="5767" y="0"/>
                </a:lnTo>
                <a:lnTo>
                  <a:pt x="0" y="1"/>
                </a:lnTo>
                <a:lnTo>
                  <a:pt x="8" y="3103"/>
                </a:lnTo>
                <a:close/>
              </a:path>
            </a:pathLst>
          </a:custGeom>
          <a:solidFill>
            <a:schemeClr val="bg2">
              <a:alpha val="89999"/>
            </a:schemeClr>
          </a:soli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 name="Freeform 28"/>
          <p:cNvSpPr/>
          <p:nvPr/>
        </p:nvSpPr>
        <p:spPr bwMode="gray">
          <a:xfrm>
            <a:off x="1" y="1"/>
            <a:ext cx="12206817" cy="4333875"/>
          </a:xfrm>
          <a:custGeom>
            <a:avLst/>
            <a:gdLst/>
            <a:ahLst/>
            <a:cxnLst>
              <a:cxn ang="0">
                <a:pos x="8" y="2730"/>
              </a:cxn>
              <a:cxn ang="0">
                <a:pos x="3040" y="2726"/>
              </a:cxn>
              <a:cxn ang="0">
                <a:pos x="3347" y="2630"/>
              </a:cxn>
              <a:cxn ang="0">
                <a:pos x="3795" y="2170"/>
              </a:cxn>
              <a:cxn ang="0">
                <a:pos x="4115" y="2080"/>
              </a:cxn>
              <a:cxn ang="0">
                <a:pos x="5760" y="2093"/>
              </a:cxn>
              <a:cxn ang="0">
                <a:pos x="5767" y="0"/>
              </a:cxn>
              <a:cxn ang="0">
                <a:pos x="0" y="1"/>
              </a:cxn>
              <a:cxn ang="0">
                <a:pos x="8" y="2730"/>
              </a:cxn>
            </a:cxnLst>
            <a:rect l="0" t="0" r="r" b="b"/>
            <a:pathLst>
              <a:path w="5767" h="2730">
                <a:moveTo>
                  <a:pt x="8" y="2730"/>
                </a:moveTo>
                <a:lnTo>
                  <a:pt x="3040" y="2726"/>
                </a:lnTo>
                <a:cubicBezTo>
                  <a:pt x="3181" y="2726"/>
                  <a:pt x="3224" y="2728"/>
                  <a:pt x="3347" y="2630"/>
                </a:cubicBezTo>
                <a:lnTo>
                  <a:pt x="3795" y="2170"/>
                </a:lnTo>
                <a:cubicBezTo>
                  <a:pt x="3923" y="2078"/>
                  <a:pt x="3942" y="2074"/>
                  <a:pt x="4115" y="2080"/>
                </a:cubicBezTo>
                <a:lnTo>
                  <a:pt x="5760" y="2093"/>
                </a:lnTo>
                <a:lnTo>
                  <a:pt x="5767" y="0"/>
                </a:lnTo>
                <a:lnTo>
                  <a:pt x="0" y="1"/>
                </a:lnTo>
                <a:lnTo>
                  <a:pt x="8" y="2730"/>
                </a:lnTo>
                <a:close/>
              </a:path>
            </a:pathLst>
          </a:custGeom>
          <a:gradFill rotWithShape="1">
            <a:gsLst>
              <a:gs pos="0">
                <a:schemeClr val="bg1">
                  <a:gamma/>
                  <a:tint val="0"/>
                  <a:invGamma/>
                </a:schemeClr>
              </a:gs>
              <a:gs pos="100000">
                <a:schemeClr val="bg1">
                  <a:alpha val="89999"/>
                </a:schemeClr>
              </a:gs>
            </a:gsLst>
            <a:lin ang="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Freeform 30"/>
          <p:cNvSpPr/>
          <p:nvPr/>
        </p:nvSpPr>
        <p:spPr bwMode="gray">
          <a:xfrm>
            <a:off x="1" y="0"/>
            <a:ext cx="12204700" cy="1600200"/>
          </a:xfrm>
          <a:custGeom>
            <a:avLst/>
            <a:gdLst/>
            <a:ahLst/>
            <a:cxnLst>
              <a:cxn ang="0">
                <a:pos x="0" y="1008"/>
              </a:cxn>
              <a:cxn ang="0">
                <a:pos x="1884" y="1008"/>
              </a:cxn>
              <a:cxn ang="0">
                <a:pos x="2152" y="921"/>
              </a:cxn>
              <a:cxn ang="0">
                <a:pos x="2560" y="531"/>
              </a:cxn>
              <a:cxn ang="0">
                <a:pos x="2892" y="448"/>
              </a:cxn>
              <a:cxn ang="0">
                <a:pos x="5766" y="461"/>
              </a:cxn>
              <a:cxn ang="0">
                <a:pos x="5758" y="0"/>
              </a:cxn>
              <a:cxn ang="0">
                <a:pos x="0" y="2"/>
              </a:cxn>
              <a:cxn ang="0">
                <a:pos x="0" y="1008"/>
              </a:cxn>
            </a:cxnLst>
            <a:rect l="0" t="0" r="r" b="b"/>
            <a:pathLst>
              <a:path w="5766" h="1008">
                <a:moveTo>
                  <a:pt x="0" y="1008"/>
                </a:moveTo>
                <a:lnTo>
                  <a:pt x="1884" y="1008"/>
                </a:lnTo>
                <a:cubicBezTo>
                  <a:pt x="2088" y="990"/>
                  <a:pt x="2034" y="1005"/>
                  <a:pt x="2152" y="921"/>
                </a:cubicBezTo>
                <a:lnTo>
                  <a:pt x="2560" y="531"/>
                </a:lnTo>
                <a:cubicBezTo>
                  <a:pt x="2683" y="452"/>
                  <a:pt x="2611" y="454"/>
                  <a:pt x="2892" y="448"/>
                </a:cubicBezTo>
                <a:lnTo>
                  <a:pt x="5766" y="461"/>
                </a:lnTo>
                <a:lnTo>
                  <a:pt x="5758" y="0"/>
                </a:lnTo>
                <a:lnTo>
                  <a:pt x="0" y="2"/>
                </a:lnTo>
                <a:lnTo>
                  <a:pt x="0" y="1008"/>
                </a:lnTo>
                <a:close/>
              </a:path>
            </a:pathLst>
          </a:custGeom>
          <a:gradFill rotWithShape="1">
            <a:gsLst>
              <a:gs pos="0">
                <a:schemeClr val="bg1"/>
              </a:gs>
              <a:gs pos="100000">
                <a:schemeClr val="bg2"/>
              </a:gs>
            </a:gsLst>
            <a:lin ang="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Freeform 27" descr="1"/>
          <p:cNvSpPr/>
          <p:nvPr/>
        </p:nvSpPr>
        <p:spPr bwMode="gray">
          <a:xfrm>
            <a:off x="0" y="-9525"/>
            <a:ext cx="12227984" cy="1362075"/>
          </a:xfrm>
          <a:custGeom>
            <a:avLst/>
            <a:gdLst/>
            <a:ahLst/>
            <a:cxnLst>
              <a:cxn ang="0">
                <a:pos x="0" y="858"/>
              </a:cxn>
              <a:cxn ang="0">
                <a:pos x="1926" y="857"/>
              </a:cxn>
              <a:cxn ang="0">
                <a:pos x="2157" y="793"/>
              </a:cxn>
              <a:cxn ang="0">
                <a:pos x="2509" y="473"/>
              </a:cxn>
              <a:cxn ang="0">
                <a:pos x="2970" y="390"/>
              </a:cxn>
              <a:cxn ang="0">
                <a:pos x="5773" y="388"/>
              </a:cxn>
              <a:cxn ang="0">
                <a:pos x="5777" y="0"/>
              </a:cxn>
              <a:cxn ang="0">
                <a:pos x="0" y="2"/>
              </a:cxn>
              <a:cxn ang="0">
                <a:pos x="0" y="858"/>
              </a:cxn>
            </a:cxnLst>
            <a:rect l="0" t="0" r="r" b="b"/>
            <a:pathLst>
              <a:path w="5777" h="858">
                <a:moveTo>
                  <a:pt x="0" y="858"/>
                </a:moveTo>
                <a:lnTo>
                  <a:pt x="1926" y="857"/>
                </a:lnTo>
                <a:cubicBezTo>
                  <a:pt x="2067" y="857"/>
                  <a:pt x="2068" y="850"/>
                  <a:pt x="2157" y="793"/>
                </a:cubicBezTo>
                <a:lnTo>
                  <a:pt x="2509" y="473"/>
                </a:lnTo>
                <a:cubicBezTo>
                  <a:pt x="2644" y="406"/>
                  <a:pt x="2477" y="396"/>
                  <a:pt x="2970" y="390"/>
                </a:cubicBezTo>
                <a:lnTo>
                  <a:pt x="5773" y="388"/>
                </a:lnTo>
                <a:lnTo>
                  <a:pt x="5777" y="0"/>
                </a:lnTo>
                <a:lnTo>
                  <a:pt x="0" y="2"/>
                </a:lnTo>
                <a:lnTo>
                  <a:pt x="0" y="858"/>
                </a:lnTo>
                <a:close/>
              </a:path>
            </a:pathLst>
          </a:custGeom>
          <a:blipFill dpi="0" rotWithShape="1">
            <a:blip r:embed="rId2"/>
            <a:srcRect/>
            <a:stretch>
              <a:fillRect/>
            </a:stretch>
          </a:blip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Freeform 37"/>
          <p:cNvSpPr/>
          <p:nvPr/>
        </p:nvSpPr>
        <p:spPr bwMode="gray">
          <a:xfrm>
            <a:off x="4233" y="4562476"/>
            <a:ext cx="12175067" cy="511175"/>
          </a:xfrm>
          <a:custGeom>
            <a:avLst/>
            <a:gdLst/>
            <a:ahLst/>
            <a:cxnLst>
              <a:cxn ang="0">
                <a:pos x="5745" y="9"/>
              </a:cxn>
              <a:cxn ang="0">
                <a:pos x="2449" y="8"/>
              </a:cxn>
              <a:cxn ang="0">
                <a:pos x="2347" y="14"/>
              </a:cxn>
              <a:cxn ang="0">
                <a:pos x="2174" y="93"/>
              </a:cxn>
              <a:cxn ang="0">
                <a:pos x="2046" y="127"/>
              </a:cxn>
              <a:cxn ang="0">
                <a:pos x="0" y="119"/>
              </a:cxn>
              <a:cxn ang="0">
                <a:pos x="0" y="444"/>
              </a:cxn>
              <a:cxn ang="0">
                <a:pos x="3601" y="444"/>
              </a:cxn>
              <a:cxn ang="0">
                <a:pos x="3672" y="424"/>
              </a:cxn>
              <a:cxn ang="0">
                <a:pos x="3883" y="331"/>
              </a:cxn>
              <a:cxn ang="0">
                <a:pos x="3985" y="325"/>
              </a:cxn>
              <a:cxn ang="0">
                <a:pos x="5752" y="325"/>
              </a:cxn>
              <a:cxn ang="0">
                <a:pos x="5745" y="9"/>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AutoShape 33"/>
          <p:cNvSpPr>
            <a:spLocks noChangeArrowheads="1"/>
          </p:cNvSpPr>
          <p:nvPr/>
        </p:nvSpPr>
        <p:spPr bwMode="gray">
          <a:xfrm>
            <a:off x="533400" y="4495800"/>
            <a:ext cx="1390651" cy="1042988"/>
          </a:xfrm>
          <a:prstGeom prst="roundRect">
            <a:avLst>
              <a:gd name="adj" fmla="val 10079"/>
            </a:avLst>
          </a:prstGeom>
          <a:blipFill dpi="0" rotWithShape="1">
            <a:blip r:embed="rId3" cstate="print"/>
            <a:srcRect/>
            <a:stretch>
              <a:fillRect/>
            </a:stretch>
          </a:blipFill>
          <a:ln w="28575">
            <a:solidFill>
              <a:srgbClr val="FFFFFF"/>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AutoShape 34"/>
          <p:cNvSpPr>
            <a:spLocks noChangeArrowheads="1"/>
          </p:cNvSpPr>
          <p:nvPr/>
        </p:nvSpPr>
        <p:spPr bwMode="gray">
          <a:xfrm>
            <a:off x="2154767" y="4495800"/>
            <a:ext cx="1390651" cy="1042988"/>
          </a:xfrm>
          <a:prstGeom prst="roundRect">
            <a:avLst>
              <a:gd name="adj" fmla="val 10079"/>
            </a:avLst>
          </a:prstGeom>
          <a:blipFill dpi="0" rotWithShape="1">
            <a:blip r:embed="rId4" cstate="print"/>
            <a:srcRect/>
            <a:stretch>
              <a:fillRect/>
            </a:stretch>
          </a:blipFill>
          <a:ln w="28575">
            <a:solidFill>
              <a:srgbClr val="FFFFFF"/>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AutoShape 35"/>
          <p:cNvSpPr>
            <a:spLocks noChangeArrowheads="1"/>
          </p:cNvSpPr>
          <p:nvPr/>
        </p:nvSpPr>
        <p:spPr bwMode="gray">
          <a:xfrm>
            <a:off x="3788833" y="4495800"/>
            <a:ext cx="1390651" cy="1042988"/>
          </a:xfrm>
          <a:prstGeom prst="roundRect">
            <a:avLst>
              <a:gd name="adj" fmla="val 10079"/>
            </a:avLst>
          </a:prstGeom>
          <a:blipFill dpi="0" rotWithShape="1">
            <a:blip r:embed="rId5" cstate="print"/>
            <a:srcRect/>
            <a:stretch>
              <a:fillRect/>
            </a:stretch>
          </a:blipFill>
          <a:ln w="28575">
            <a:solidFill>
              <a:srgbClr val="FFFFFF"/>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87" name="Rectangle 15"/>
          <p:cNvSpPr>
            <a:spLocks noGrp="1" noChangeArrowheads="1"/>
          </p:cNvSpPr>
          <p:nvPr>
            <p:ph type="ctrTitle"/>
          </p:nvPr>
        </p:nvSpPr>
        <p:spPr>
          <a:xfrm>
            <a:off x="304800" y="1828801"/>
            <a:ext cx="7315200" cy="1470025"/>
          </a:xfrm>
        </p:spPr>
        <p:txBody>
          <a:bodyPr/>
          <a:lstStyle>
            <a:lvl1pPr>
              <a:defRPr sz="4400">
                <a:solidFill>
                  <a:schemeClr val="tx1"/>
                </a:solidFill>
              </a:defRPr>
            </a:lvl1pPr>
          </a:lstStyle>
          <a:p>
            <a:r>
              <a:rPr lang="zh-CN" altLang="en-US"/>
              <a:t>单击此处编辑母版标题样式</a:t>
            </a:r>
            <a:endParaRPr lang="zh-CN" altLang="en-US"/>
          </a:p>
        </p:txBody>
      </p:sp>
      <p:sp>
        <p:nvSpPr>
          <p:cNvPr id="3088" name="Rectangle 16"/>
          <p:cNvSpPr>
            <a:spLocks noGrp="1" noChangeArrowheads="1"/>
          </p:cNvSpPr>
          <p:nvPr>
            <p:ph type="subTitle" idx="1"/>
          </p:nvPr>
        </p:nvSpPr>
        <p:spPr>
          <a:xfrm>
            <a:off x="304801" y="3200400"/>
            <a:ext cx="7296151" cy="457200"/>
          </a:xfrm>
        </p:spPr>
        <p:txBody>
          <a:bodyPr/>
          <a:lstStyle>
            <a:lvl1pPr marL="0" indent="0" algn="dist">
              <a:buFontTx/>
              <a:buNone/>
              <a:defRPr sz="1600" i="1">
                <a:latin typeface="Times New Roman" panose="02020603050405020304" pitchFamily="18" charset="0"/>
              </a:defRPr>
            </a:lvl1pPr>
          </a:lstStyle>
          <a:p>
            <a:r>
              <a:rPr lang="zh-CN" altLang="en-US"/>
              <a:t>单击此处编辑母版副标题样式</a:t>
            </a:r>
            <a:endParaRPr lang="zh-CN" altLang="en-US"/>
          </a:p>
        </p:txBody>
      </p:sp>
      <p:sp>
        <p:nvSpPr>
          <p:cNvPr id="23" name="Rectangle 17"/>
          <p:cNvSpPr>
            <a:spLocks noGrp="1" noChangeArrowheads="1"/>
          </p:cNvSpPr>
          <p:nvPr>
            <p:ph type="dt" sz="half" idx="2"/>
          </p:nvPr>
        </p:nvSpPr>
        <p:spPr bwMode="gray">
          <a:xfrm>
            <a:off x="1016000" y="6477000"/>
            <a:ext cx="2844800" cy="247650"/>
          </a:xfrm>
          <a:prstGeom prst="rect">
            <a:avLst/>
          </a:prstGeom>
          <a:ln>
            <a:miter lim="800000"/>
          </a:ln>
        </p:spPr>
        <p:txBody>
          <a:bodyPr vert="horz" wrap="square" lIns="91440" tIns="45720" rIns="91440" bIns="45720" numCol="1" anchor="t" anchorCtr="0" compatLnSpc="1"/>
          <a:lstStyle>
            <a:lvl1pPr>
              <a:defRPr smtClean="0"/>
            </a:lvl1pPr>
          </a:lstStyle>
          <a:p>
            <a:pPr defTabSz="914400" fontAlgn="base">
              <a:spcBef>
                <a:spcPct val="0"/>
              </a:spcBef>
              <a:spcAft>
                <a:spcPct val="0"/>
              </a:spcAft>
              <a:defRPr/>
            </a:pPr>
            <a:endParaRPr lang="en-US" altLang="zh-CN">
              <a:ea typeface="宋体" panose="02010600030101010101" pitchFamily="2" charset="-122"/>
            </a:endParaRPr>
          </a:p>
        </p:txBody>
      </p:sp>
      <p:sp>
        <p:nvSpPr>
          <p:cNvPr id="24" name="Rectangle 18"/>
          <p:cNvSpPr>
            <a:spLocks noGrp="1" noChangeArrowheads="1"/>
          </p:cNvSpPr>
          <p:nvPr>
            <p:ph type="ftr" sz="quarter" idx="3"/>
          </p:nvPr>
        </p:nvSpPr>
        <p:spPr bwMode="gray">
          <a:xfrm>
            <a:off x="4064000" y="6477000"/>
            <a:ext cx="4368800" cy="247650"/>
          </a:xfrm>
          <a:prstGeom prst="rect">
            <a:avLst/>
          </a:prstGeom>
          <a:ln>
            <a:miter lim="800000"/>
          </a:ln>
        </p:spPr>
        <p:txBody>
          <a:bodyPr vert="horz" wrap="square" lIns="91440" tIns="45720" rIns="91440" bIns="45720" numCol="1" anchor="t" anchorCtr="0" compatLnSpc="1"/>
          <a:lstStyle>
            <a:lvl1pPr algn="l">
              <a:defRPr smtClean="0"/>
            </a:lvl1pPr>
          </a:lstStyle>
          <a:p>
            <a:pPr defTabSz="914400" fontAlgn="base">
              <a:spcBef>
                <a:spcPct val="0"/>
              </a:spcBef>
              <a:spcAft>
                <a:spcPct val="0"/>
              </a:spcAft>
              <a:defRPr/>
            </a:pPr>
            <a:endParaRPr lang="en-US" altLang="zh-CN">
              <a:ea typeface="宋体" panose="02010600030101010101" pitchFamily="2" charset="-122"/>
            </a:endParaRPr>
          </a:p>
        </p:txBody>
      </p:sp>
      <p:sp>
        <p:nvSpPr>
          <p:cNvPr id="25" name="Rectangle 19"/>
          <p:cNvSpPr>
            <a:spLocks noGrp="1" noChangeArrowheads="1"/>
          </p:cNvSpPr>
          <p:nvPr>
            <p:ph type="sldNum" sz="quarter" idx="4"/>
          </p:nvPr>
        </p:nvSpPr>
        <p:spPr bwMode="gray">
          <a:xfrm>
            <a:off x="406400" y="6477000"/>
            <a:ext cx="508000" cy="247650"/>
          </a:xfrm>
          <a:prstGeom prst="rect">
            <a:avLst/>
          </a:prstGeom>
          <a:ln>
            <a:miter lim="800000"/>
          </a:ln>
        </p:spPr>
        <p:txBody>
          <a:bodyPr vert="horz" wrap="square" lIns="91440" tIns="45720" rIns="91440" bIns="45720" numCol="1" anchor="t" anchorCtr="0" compatLnSpc="1"/>
          <a:lstStyle/>
          <a:p>
            <a:pPr algn="r" eaLnBrk="1" hangingPunct="1"/>
            <a:fld id="{9A0DB2DC-4C9A-4742-B13C-FB6460FD3503}" type="slidenum">
              <a:rPr lang="zh-CN" altLang="en-US" sz="1000" dirty="0">
                <a:ea typeface="宋体" panose="02010600030101010101" pitchFamily="2" charset="-122"/>
              </a:rPr>
            </a:fld>
            <a:endParaRPr lang="zh-CN" altLang="en-US" sz="1000" dirty="0">
              <a:ea typeface="宋体" panose="02010600030101010101" pitchFamily="2"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2500"/>
                            </p:stCondLst>
                            <p:childTnLst>
                              <p:par>
                                <p:cTn id="17" presetID="22"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animBg="1"/>
      <p:bldP spid="19" grpId="0" animBg="1"/>
      <p:bldP spid="20" grpId="0" animBg="1"/>
      <p:bldP spid="21" grpId="0" animBg="1"/>
      <p:bldP spid="22"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9.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advTm="3000">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5.png"/><Relationship Id="rId1"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7.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9.png"/><Relationship Id="rId1"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p:nvSpPr>
        <p:spPr>
          <a:xfrm>
            <a:off x="0" y="-1"/>
            <a:ext cx="1695450" cy="3155678"/>
          </a:xfrm>
          <a:custGeom>
            <a:avLst/>
            <a:gdLst>
              <a:gd name="connsiteX0" fmla="*/ 0 w 1532690"/>
              <a:gd name="connsiteY0" fmla="*/ 0 h 2852739"/>
              <a:gd name="connsiteX1" fmla="*/ 1532690 w 1532690"/>
              <a:gd name="connsiteY1" fmla="*/ 0 h 2852739"/>
              <a:gd name="connsiteX2" fmla="*/ 4438 w 1532690"/>
              <a:gd name="connsiteY2" fmla="*/ 2852739 h 2852739"/>
              <a:gd name="connsiteX3" fmla="*/ 0 w 1532690"/>
              <a:gd name="connsiteY3" fmla="*/ 2852739 h 2852739"/>
            </a:gdLst>
            <a:ahLst/>
            <a:cxnLst>
              <a:cxn ang="0">
                <a:pos x="connsiteX0" y="connsiteY0"/>
              </a:cxn>
              <a:cxn ang="0">
                <a:pos x="connsiteX1" y="connsiteY1"/>
              </a:cxn>
              <a:cxn ang="0">
                <a:pos x="connsiteX2" y="connsiteY2"/>
              </a:cxn>
              <a:cxn ang="0">
                <a:pos x="connsiteX3" y="connsiteY3"/>
              </a:cxn>
            </a:cxnLst>
            <a:rect l="l" t="t" r="r" b="b"/>
            <a:pathLst>
              <a:path w="1532690" h="2852739">
                <a:moveTo>
                  <a:pt x="0" y="0"/>
                </a:moveTo>
                <a:lnTo>
                  <a:pt x="1532690" y="0"/>
                </a:lnTo>
                <a:lnTo>
                  <a:pt x="4438" y="2852739"/>
                </a:lnTo>
                <a:lnTo>
                  <a:pt x="0" y="2852739"/>
                </a:lnTo>
                <a:close/>
              </a:path>
            </a:pathLst>
          </a:custGeom>
          <a:solidFill>
            <a:srgbClr val="C816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文本框 7"/>
          <p:cNvSpPr txBox="1"/>
          <p:nvPr/>
        </p:nvSpPr>
        <p:spPr>
          <a:xfrm>
            <a:off x="4533921" y="3155677"/>
            <a:ext cx="3474714" cy="646331"/>
          </a:xfrm>
          <a:prstGeom prst="rect">
            <a:avLst/>
          </a:prstGeom>
          <a:noFill/>
        </p:spPr>
        <p:txBody>
          <a:bodyPr wrap="square" rtlCol="0">
            <a:spAutoFit/>
          </a:bodyPr>
          <a:lstStyle/>
          <a:p>
            <a:r>
              <a:rPr lang="zh-CN" altLang="en-US" sz="3600" b="1" dirty="0"/>
              <a:t>短期</a:t>
            </a:r>
            <a:r>
              <a:rPr lang="zh-CN" altLang="en-US" sz="3600" b="1" dirty="0" smtClean="0"/>
              <a:t>筹资管理</a:t>
            </a:r>
            <a:endParaRPr lang="zh-CN" altLang="en-US" sz="3600" b="1" dirty="0"/>
          </a:p>
        </p:txBody>
      </p:sp>
      <p:sp>
        <p:nvSpPr>
          <p:cNvPr id="11" name="文本框 10"/>
          <p:cNvSpPr txBox="1"/>
          <p:nvPr/>
        </p:nvSpPr>
        <p:spPr>
          <a:xfrm>
            <a:off x="4858850" y="1796621"/>
            <a:ext cx="2495673" cy="769441"/>
          </a:xfrm>
          <a:prstGeom prst="rect">
            <a:avLst/>
          </a:prstGeom>
          <a:noFill/>
        </p:spPr>
        <p:txBody>
          <a:bodyPr wrap="square" rtlCol="0">
            <a:spAutoFit/>
            <a:scene3d>
              <a:camera prst="orthographicFront"/>
              <a:lightRig rig="threePt" dir="t"/>
            </a:scene3d>
            <a:sp3d contourW="12700"/>
          </a:bodyPr>
          <a:lstStyle/>
          <a:p>
            <a:r>
              <a:rPr lang="zh-CN" altLang="en-US" sz="4400" dirty="0" smtClean="0">
                <a:solidFill>
                  <a:srgbClr val="C81622"/>
                </a:solidFill>
                <a:latin typeface="Century Gothic" panose="020B0502020202020204" pitchFamily="34" charset="0"/>
              </a:rPr>
              <a:t>第三章</a:t>
            </a:r>
            <a:endParaRPr lang="zh-CN" altLang="en-US" sz="4400" b="1" dirty="0">
              <a:solidFill>
                <a:srgbClr val="C81622"/>
              </a:solidFill>
              <a:latin typeface="Century Gothic" panose="020B0502020202020204" pitchFamily="34" charset="0"/>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1809" y="511394"/>
            <a:ext cx="2552943" cy="348813"/>
          </a:xfrm>
          <a:prstGeom prst="rect">
            <a:avLst/>
          </a:prstGeom>
        </p:spPr>
        <p:txBody>
          <a:bodyPr wrap="none">
            <a:spAutoFit/>
          </a:bodyPr>
          <a:lstStyle/>
          <a:p>
            <a:pPr indent="200660" algn="just">
              <a:lnSpc>
                <a:spcPts val="2000"/>
              </a:lnSpc>
              <a:spcAft>
                <a:spcPts val="0"/>
              </a:spcAft>
            </a:pPr>
            <a:r>
              <a:rPr lang="zh-CN" altLang="zh-CN" sz="2400" b="1" kern="100" dirty="0">
                <a:latin typeface="黑体" panose="02010609060101010101" pitchFamily="49" charset="-122"/>
                <a:ea typeface="黑体" panose="02010609060101010101" pitchFamily="49" charset="-122"/>
                <a:cs typeface="Times New Roman" panose="02020603050405020304" pitchFamily="18" charset="0"/>
              </a:rPr>
              <a:t>（二）具体步骤</a:t>
            </a:r>
            <a:endParaRPr lang="zh-CN" altLang="zh-CN" sz="2400" kern="100" dirty="0">
              <a:latin typeface="黑体" panose="02010609060101010101" pitchFamily="49" charset="-122"/>
              <a:ea typeface="黑体" panose="02010609060101010101" pitchFamily="49" charset="-122"/>
              <a:cs typeface="Times New Roman" panose="02020603050405020304" pitchFamily="18" charset="0"/>
            </a:endParaRPr>
          </a:p>
        </p:txBody>
      </p:sp>
      <p:pic>
        <p:nvPicPr>
          <p:cNvPr id="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18360" y="1655064"/>
            <a:ext cx="7830312" cy="367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298480" y="1182472"/>
            <a:ext cx="4517583" cy="348813"/>
          </a:xfrm>
          <a:prstGeom prst="rect">
            <a:avLst/>
          </a:prstGeom>
        </p:spPr>
        <p:txBody>
          <a:bodyPr wrap="none">
            <a:spAutoFit/>
          </a:bodyPr>
          <a:lstStyle/>
          <a:p>
            <a:pPr indent="266700" algn="just">
              <a:lnSpc>
                <a:spcPts val="2000"/>
              </a:lnSpc>
              <a:spcAft>
                <a:spcPts val="0"/>
              </a:spcAft>
            </a:pPr>
            <a:r>
              <a:rPr lang="en-US" altLang="zh-CN" sz="2000" b="1" kern="100"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000" b="1" kern="100" dirty="0">
                <a:latin typeface="Calibri" panose="020F0502020204030204" pitchFamily="34" charset="0"/>
                <a:ea typeface="宋体" panose="02010600030101010101" pitchFamily="2" charset="-122"/>
                <a:cs typeface="Times New Roman" panose="02020603050405020304" pitchFamily="18" charset="0"/>
              </a:rPr>
              <a:t>确定敏感资产项目和敏感负债项目</a:t>
            </a:r>
            <a:endParaRPr lang="zh-CN" altLang="zh-CN" sz="2000" b="1" kern="100" dirty="0">
              <a:latin typeface="等线" panose="02010600030101010101" charset="-122"/>
              <a:ea typeface="等线" panose="02010600030101010101" charset="-122"/>
              <a:cs typeface="Times New Roman" panose="02020603050405020304" pitchFamily="18" charset="0"/>
            </a:endParaRPr>
          </a:p>
        </p:txBody>
      </p:sp>
    </p:spTree>
  </p:cSld>
  <p:clrMapOvr>
    <a:masterClrMapping/>
  </p:clrMapOvr>
  <p:transition spd="slow" advTm="3000">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idx="4294967295"/>
          </p:nvPr>
        </p:nvSpPr>
        <p:spPr>
          <a:xfrm>
            <a:off x="2053209" y="339496"/>
            <a:ext cx="2160240" cy="864096"/>
          </a:xfrm>
        </p:spPr>
        <p:txBody>
          <a:bodyPr vert="horz" wrap="square" lIns="91440" tIns="45720" rIns="91440" bIns="45720" numCol="1" anchor="ctr" anchorCtr="0" compatLnSpc="1"/>
          <a:lstStyle/>
          <a:p>
            <a:pPr lvl="0" algn="l"/>
            <a:r>
              <a:rPr lang="zh-CN" altLang="en-US" sz="2800" dirty="0">
                <a:solidFill>
                  <a:srgbClr val="660033"/>
                </a:solidFill>
                <a:latin typeface="黑体" panose="02010609060101010101" pitchFamily="49" charset="-122"/>
                <a:ea typeface="黑体" panose="02010609060101010101" pitchFamily="49" charset="-122"/>
              </a:rPr>
              <a:t>敏感项目</a:t>
            </a:r>
            <a:endParaRPr lang="zh-CN" altLang="en-US" sz="2800" dirty="0">
              <a:solidFill>
                <a:srgbClr val="660033"/>
              </a:solidFill>
              <a:latin typeface="黑体" panose="02010609060101010101" pitchFamily="49" charset="-122"/>
              <a:ea typeface="黑体" panose="02010609060101010101" pitchFamily="49" charset="-122"/>
            </a:endParaRPr>
          </a:p>
        </p:txBody>
      </p:sp>
      <p:sp>
        <p:nvSpPr>
          <p:cNvPr id="571403" name="内容占位符 2"/>
          <p:cNvSpPr txBox="1"/>
          <p:nvPr/>
        </p:nvSpPr>
        <p:spPr>
          <a:xfrm>
            <a:off x="235505" y="1203592"/>
            <a:ext cx="2666183" cy="2850506"/>
          </a:xfrm>
          <a:prstGeom prst="rect">
            <a:avLst/>
          </a:prstGeom>
          <a:solidFill>
            <a:srgbClr val="B6E7F6"/>
          </a:solidFill>
          <a:ln w="9525" cap="flat" cmpd="sng">
            <a:solidFill>
              <a:srgbClr val="F3715B"/>
            </a:solidFill>
            <a:prstDash val="solid"/>
            <a:miter/>
            <a:headEnd type="none" w="med" len="med"/>
            <a:tailEnd type="none" w="med" len="med"/>
          </a:ln>
          <a:effectLst>
            <a:outerShdw dist="23000" dir="5400000" rotWithShape="0">
              <a:srgbClr val="000000">
                <a:alpha val="34999"/>
              </a:srgbClr>
            </a:outerShdw>
          </a:effectLst>
        </p:spPr>
        <p:txBody>
          <a:bodyPr/>
          <a:lstStyle/>
          <a:p>
            <a:pPr marL="342900" indent="-342900" eaLnBrk="0" hangingPunct="0">
              <a:spcBef>
                <a:spcPct val="20000"/>
              </a:spcBef>
            </a:pPr>
            <a:r>
              <a:rPr lang="zh-CN" altLang="en-US" sz="2400" b="1" dirty="0">
                <a:latin typeface="黑体" panose="02010609060101010101" pitchFamily="49" charset="-122"/>
                <a:ea typeface="黑体" panose="02010609060101010101" pitchFamily="49" charset="-122"/>
              </a:rPr>
              <a:t>敏感资产项目</a:t>
            </a:r>
            <a:r>
              <a:rPr lang="en-US" altLang="zh-CN" sz="2400" b="1" dirty="0">
                <a:latin typeface="黑体" panose="02010609060101010101" pitchFamily="49" charset="-122"/>
                <a:ea typeface="黑体" panose="02010609060101010101" pitchFamily="49" charset="-122"/>
              </a:rPr>
              <a:t>:</a:t>
            </a:r>
            <a:endParaRPr lang="en-US" altLang="zh-CN" sz="2400" b="1" dirty="0">
              <a:latin typeface="黑体" panose="02010609060101010101" pitchFamily="49" charset="-122"/>
              <a:ea typeface="黑体" panose="02010609060101010101" pitchFamily="49" charset="-122"/>
            </a:endParaRPr>
          </a:p>
          <a:p>
            <a:pPr marL="342900" indent="-342900" eaLnBrk="0" hangingPunct="0">
              <a:spcBef>
                <a:spcPct val="20000"/>
              </a:spcBef>
              <a:buFont typeface="Arial" panose="020B0604020202020204" pitchFamily="34" charset="0"/>
              <a:buChar char="•"/>
            </a:pPr>
            <a:r>
              <a:rPr lang="zh-CN" altLang="en-US" sz="2400" b="1" dirty="0" smtClean="0">
                <a:latin typeface="黑体" panose="02010609060101010101" pitchFamily="49" charset="-122"/>
                <a:ea typeface="黑体" panose="02010609060101010101" pitchFamily="49" charset="-122"/>
              </a:rPr>
              <a:t>货币资金</a:t>
            </a:r>
            <a:endParaRPr lang="en-US" altLang="zh-CN" sz="2400" b="1" dirty="0">
              <a:latin typeface="黑体" panose="02010609060101010101" pitchFamily="49" charset="-122"/>
              <a:ea typeface="黑体" panose="02010609060101010101" pitchFamily="49" charset="-122"/>
            </a:endParaRPr>
          </a:p>
          <a:p>
            <a:pPr marL="342900" indent="-342900" eaLnBrk="0" hangingPunct="0">
              <a:spcBef>
                <a:spcPct val="20000"/>
              </a:spcBef>
              <a:buFont typeface="Arial" panose="020B0604020202020204" pitchFamily="34" charset="0"/>
              <a:buChar char="•"/>
            </a:pPr>
            <a:r>
              <a:rPr lang="zh-CN" altLang="en-US" sz="2400" b="1" dirty="0">
                <a:latin typeface="黑体" panose="02010609060101010101" pitchFamily="49" charset="-122"/>
                <a:ea typeface="黑体" panose="02010609060101010101" pitchFamily="49" charset="-122"/>
              </a:rPr>
              <a:t>应收</a:t>
            </a:r>
            <a:r>
              <a:rPr lang="zh-CN" altLang="en-US" sz="2400" b="1" dirty="0" smtClean="0">
                <a:latin typeface="黑体" panose="02010609060101010101" pitchFamily="49" charset="-122"/>
                <a:ea typeface="黑体" panose="02010609060101010101" pitchFamily="49" charset="-122"/>
              </a:rPr>
              <a:t>账款</a:t>
            </a:r>
            <a:endParaRPr lang="en-US" altLang="zh-CN" sz="2400" b="1" dirty="0" smtClean="0">
              <a:latin typeface="黑体" panose="02010609060101010101" pitchFamily="49" charset="-122"/>
              <a:ea typeface="黑体" panose="02010609060101010101" pitchFamily="49" charset="-122"/>
            </a:endParaRPr>
          </a:p>
          <a:p>
            <a:pPr marL="342900" indent="-342900" eaLnBrk="0" hangingPunct="0">
              <a:spcBef>
                <a:spcPct val="20000"/>
              </a:spcBef>
              <a:buFont typeface="Arial" panose="020B0604020202020204" pitchFamily="34" charset="0"/>
              <a:buChar char="•"/>
            </a:pPr>
            <a:r>
              <a:rPr lang="zh-CN" altLang="en-US" sz="2400" b="1" dirty="0" smtClean="0">
                <a:latin typeface="黑体" panose="02010609060101010101" pitchFamily="49" charset="-122"/>
                <a:ea typeface="黑体" panose="02010609060101010101" pitchFamily="49" charset="-122"/>
              </a:rPr>
              <a:t>应收票据</a:t>
            </a:r>
            <a:endParaRPr lang="zh-CN" altLang="en-US" sz="2400" b="1" dirty="0">
              <a:latin typeface="黑体" panose="02010609060101010101" pitchFamily="49" charset="-122"/>
              <a:ea typeface="黑体" panose="02010609060101010101" pitchFamily="49" charset="-122"/>
            </a:endParaRPr>
          </a:p>
          <a:p>
            <a:pPr marL="342900" indent="-342900" eaLnBrk="0" hangingPunct="0">
              <a:spcBef>
                <a:spcPct val="20000"/>
              </a:spcBef>
              <a:buFont typeface="Arial" panose="020B0604020202020204" pitchFamily="34" charset="0"/>
              <a:buChar char="•"/>
            </a:pPr>
            <a:r>
              <a:rPr lang="zh-CN" altLang="en-US" sz="2400" b="1" dirty="0">
                <a:latin typeface="黑体" panose="02010609060101010101" pitchFamily="49" charset="-122"/>
                <a:ea typeface="黑体" panose="02010609060101010101" pitchFamily="49" charset="-122"/>
              </a:rPr>
              <a:t>存货等</a:t>
            </a:r>
            <a:endParaRPr lang="zh-CN" altLang="en-US" sz="2400" b="1" dirty="0">
              <a:solidFill>
                <a:srgbClr val="FEE9DE"/>
              </a:solidFill>
              <a:latin typeface="黑体" panose="02010609060101010101" pitchFamily="49" charset="-122"/>
              <a:ea typeface="黑体" panose="02010609060101010101" pitchFamily="49" charset="-122"/>
            </a:endParaRPr>
          </a:p>
        </p:txBody>
      </p:sp>
      <p:sp>
        <p:nvSpPr>
          <p:cNvPr id="2" name="内容占位符 2"/>
          <p:cNvSpPr txBox="1"/>
          <p:nvPr/>
        </p:nvSpPr>
        <p:spPr>
          <a:xfrm>
            <a:off x="2898732" y="1203592"/>
            <a:ext cx="2654824" cy="2850506"/>
          </a:xfrm>
          <a:prstGeom prst="rect">
            <a:avLst/>
          </a:prstGeom>
          <a:solidFill>
            <a:srgbClr val="B6E7F6"/>
          </a:solidFill>
          <a:ln w="9525" cap="flat" cmpd="sng">
            <a:solidFill>
              <a:srgbClr val="F3715B"/>
            </a:solidFill>
            <a:prstDash val="solid"/>
            <a:miter/>
            <a:headEnd type="none" w="med" len="med"/>
            <a:tailEnd type="none" w="med" len="med"/>
          </a:ln>
          <a:effectLst>
            <a:outerShdw dist="23000" dir="5400000" rotWithShape="0">
              <a:srgbClr val="000000">
                <a:alpha val="34999"/>
              </a:srgbClr>
            </a:outerShdw>
          </a:effectLst>
        </p:spPr>
        <p:txBody>
          <a:bodyPr/>
          <a:lstStyle/>
          <a:p>
            <a:pPr marL="342900" indent="-342900" eaLnBrk="0" hangingPunct="0">
              <a:spcBef>
                <a:spcPct val="20000"/>
              </a:spcBef>
            </a:pPr>
            <a:r>
              <a:rPr lang="zh-CN" altLang="en-US" sz="2400" b="1" dirty="0">
                <a:latin typeface="黑体" panose="02010609060101010101" pitchFamily="49" charset="-122"/>
                <a:ea typeface="黑体" panose="02010609060101010101" pitchFamily="49" charset="-122"/>
              </a:rPr>
              <a:t>敏感负债项目</a:t>
            </a:r>
            <a:r>
              <a:rPr lang="en-US" altLang="zh-CN" sz="2400" b="1" dirty="0">
                <a:latin typeface="黑体" panose="02010609060101010101" pitchFamily="49" charset="-122"/>
                <a:ea typeface="黑体" panose="02010609060101010101" pitchFamily="49" charset="-122"/>
              </a:rPr>
              <a:t>:</a:t>
            </a:r>
            <a:endParaRPr lang="en-US" altLang="zh-CN" sz="2400" b="1" dirty="0">
              <a:latin typeface="黑体" panose="02010609060101010101" pitchFamily="49" charset="-122"/>
              <a:ea typeface="黑体" panose="02010609060101010101" pitchFamily="49" charset="-122"/>
            </a:endParaRPr>
          </a:p>
          <a:p>
            <a:pPr marL="342900" indent="-342900" eaLnBrk="0" hangingPunct="0">
              <a:spcBef>
                <a:spcPct val="20000"/>
              </a:spcBef>
              <a:buFont typeface="Arial" panose="020B0604020202020204" pitchFamily="34" charset="0"/>
              <a:buChar char="•"/>
            </a:pPr>
            <a:r>
              <a:rPr lang="zh-CN" altLang="en-US" sz="2400" b="1" dirty="0">
                <a:latin typeface="黑体" panose="02010609060101010101" pitchFamily="49" charset="-122"/>
                <a:ea typeface="黑体" panose="02010609060101010101" pitchFamily="49" charset="-122"/>
              </a:rPr>
              <a:t>应付账款</a:t>
            </a:r>
            <a:endParaRPr lang="en-US" altLang="zh-CN" sz="2400" b="1" dirty="0">
              <a:latin typeface="黑体" panose="02010609060101010101" pitchFamily="49" charset="-122"/>
              <a:ea typeface="黑体" panose="02010609060101010101" pitchFamily="49" charset="-122"/>
            </a:endParaRPr>
          </a:p>
          <a:p>
            <a:pPr marL="342900" indent="-342900" eaLnBrk="0" hangingPunct="0">
              <a:spcBef>
                <a:spcPct val="20000"/>
              </a:spcBef>
              <a:buFont typeface="Arial" panose="020B0604020202020204" pitchFamily="34" charset="0"/>
              <a:buChar char="•"/>
            </a:pPr>
            <a:r>
              <a:rPr lang="zh-CN" altLang="en-US" sz="2400" b="1" dirty="0" smtClean="0">
                <a:latin typeface="黑体" panose="02010609060101010101" pitchFamily="49" charset="-122"/>
                <a:ea typeface="黑体" panose="02010609060101010101" pitchFamily="49" charset="-122"/>
              </a:rPr>
              <a:t>应付票据</a:t>
            </a:r>
            <a:endParaRPr lang="en-US" altLang="zh-CN" sz="2400" b="1" dirty="0" smtClean="0">
              <a:latin typeface="黑体" panose="02010609060101010101" pitchFamily="49" charset="-122"/>
              <a:ea typeface="黑体" panose="02010609060101010101" pitchFamily="49" charset="-122"/>
            </a:endParaRPr>
          </a:p>
          <a:p>
            <a:pPr marL="342900" indent="-342900" eaLnBrk="0" hangingPunct="0">
              <a:spcBef>
                <a:spcPct val="20000"/>
              </a:spcBef>
              <a:buFont typeface="Arial" panose="020B0604020202020204" pitchFamily="34" charset="0"/>
              <a:buChar char="•"/>
            </a:pPr>
            <a:r>
              <a:rPr lang="zh-CN" altLang="en-US" sz="2400" b="1" dirty="0" smtClean="0">
                <a:latin typeface="黑体" panose="02010609060101010101" pitchFamily="49" charset="-122"/>
                <a:ea typeface="黑体" panose="02010609060101010101" pitchFamily="49" charset="-122"/>
              </a:rPr>
              <a:t>预收账款</a:t>
            </a:r>
            <a:endParaRPr lang="en-US" altLang="zh-CN" sz="2400" b="1" dirty="0" smtClean="0">
              <a:latin typeface="黑体" panose="02010609060101010101" pitchFamily="49" charset="-122"/>
              <a:ea typeface="黑体" panose="02010609060101010101" pitchFamily="49" charset="-122"/>
            </a:endParaRPr>
          </a:p>
          <a:p>
            <a:pPr marL="342900" indent="-342900" eaLnBrk="0" hangingPunct="0">
              <a:spcBef>
                <a:spcPct val="20000"/>
              </a:spcBef>
              <a:buFont typeface="Arial" panose="020B0604020202020204" pitchFamily="34" charset="0"/>
              <a:buChar char="•"/>
            </a:pPr>
            <a:r>
              <a:rPr lang="zh-CN" altLang="en-US" sz="2400" b="1" dirty="0" smtClean="0">
                <a:latin typeface="黑体" panose="02010609060101010101" pitchFamily="49" charset="-122"/>
                <a:ea typeface="黑体" panose="02010609060101010101" pitchFamily="49" charset="-122"/>
              </a:rPr>
              <a:t>应付职工薪酬</a:t>
            </a:r>
            <a:endParaRPr lang="zh-CN" altLang="en-US" sz="2400" b="1" dirty="0">
              <a:latin typeface="黑体" panose="02010609060101010101" pitchFamily="49" charset="-122"/>
              <a:ea typeface="黑体" panose="02010609060101010101" pitchFamily="49" charset="-122"/>
            </a:endParaRPr>
          </a:p>
          <a:p>
            <a:pPr marL="342900" indent="-342900" eaLnBrk="0" hangingPunct="0">
              <a:spcBef>
                <a:spcPct val="20000"/>
              </a:spcBef>
              <a:buFont typeface="Arial" panose="020B0604020202020204" pitchFamily="34" charset="0"/>
              <a:buChar char="•"/>
            </a:pPr>
            <a:r>
              <a:rPr lang="zh-CN" altLang="en-US" sz="2400" b="1" dirty="0">
                <a:latin typeface="黑体" panose="02010609060101010101" pitchFamily="49" charset="-122"/>
                <a:ea typeface="黑体" panose="02010609060101010101" pitchFamily="49" charset="-122"/>
              </a:rPr>
              <a:t>应交税费等</a:t>
            </a:r>
            <a:endParaRPr lang="zh-CN" altLang="en-US" sz="2400" b="1" dirty="0">
              <a:solidFill>
                <a:srgbClr val="FEE9DE"/>
              </a:solidFill>
              <a:latin typeface="黑体" panose="02010609060101010101" pitchFamily="49" charset="-122"/>
              <a:ea typeface="黑体" panose="02010609060101010101" pitchFamily="49" charset="-122"/>
            </a:endParaRPr>
          </a:p>
        </p:txBody>
      </p:sp>
      <p:sp>
        <p:nvSpPr>
          <p:cNvPr id="5" name="标题 1"/>
          <p:cNvSpPr>
            <a:spLocks noGrp="1"/>
          </p:cNvSpPr>
          <p:nvPr>
            <p:ph type="title" idx="4294967295"/>
          </p:nvPr>
        </p:nvSpPr>
        <p:spPr>
          <a:xfrm>
            <a:off x="8040833" y="242834"/>
            <a:ext cx="2520317" cy="1057420"/>
          </a:xfrm>
        </p:spPr>
        <p:txBody>
          <a:bodyPr vert="horz" wrap="square" lIns="91440" tIns="45720" rIns="91440" bIns="45720" numCol="1" anchor="ctr" anchorCtr="0" compatLnSpc="1"/>
          <a:lstStyle/>
          <a:p>
            <a:pPr eaLnBrk="1" hangingPunct="1">
              <a:spcBef>
                <a:spcPct val="50000"/>
              </a:spcBef>
            </a:pPr>
            <a:r>
              <a:rPr lang="zh-CN" altLang="en-US" sz="2800" dirty="0">
                <a:solidFill>
                  <a:srgbClr val="660033"/>
                </a:solidFill>
                <a:latin typeface="黑体" panose="02010609060101010101" pitchFamily="49" charset="-122"/>
                <a:ea typeface="黑体" panose="02010609060101010101" pitchFamily="49" charset="-122"/>
              </a:rPr>
              <a:t>非敏感项目</a:t>
            </a:r>
            <a:endParaRPr lang="zh-CN" altLang="en-US" sz="2800" dirty="0">
              <a:solidFill>
                <a:srgbClr val="660033"/>
              </a:solidFill>
              <a:latin typeface="黑体" panose="02010609060101010101" pitchFamily="49" charset="-122"/>
              <a:ea typeface="黑体" panose="02010609060101010101" pitchFamily="49" charset="-122"/>
            </a:endParaRPr>
          </a:p>
        </p:txBody>
      </p:sp>
      <p:sp>
        <p:nvSpPr>
          <p:cNvPr id="6" name="内容占位符 2"/>
          <p:cNvSpPr>
            <a:spLocks noGrp="1"/>
          </p:cNvSpPr>
          <p:nvPr/>
        </p:nvSpPr>
        <p:spPr bwMode="gray">
          <a:xfrm>
            <a:off x="6242290" y="1203592"/>
            <a:ext cx="2837702" cy="1850504"/>
          </a:xfrm>
          <a:prstGeom prst="rect">
            <a:avLst/>
          </a:prstGeom>
          <a:solidFill>
            <a:srgbClr val="FFFF00"/>
          </a:solidFill>
          <a:ln w="9525" cmpd="sng">
            <a:noFill/>
            <a:prstDash val="solid"/>
            <a:miter lim="800000"/>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t" anchorCtr="0" compatLnSpc="1"/>
          <a:lstStyle>
            <a:lvl1pPr marL="342900" lvl="0" indent="-342900" algn="l" defTabSz="914400" eaLnBrk="1" fontAlgn="base" latinLnBrk="0" hangingPunct="1">
              <a:lnSpc>
                <a:spcPct val="100000"/>
              </a:lnSpc>
              <a:spcBef>
                <a:spcPct val="20000"/>
              </a:spcBef>
              <a:spcAft>
                <a:spcPct val="0"/>
              </a:spcAft>
              <a:buChar char="•"/>
              <a:defRPr sz="3200" b="1" i="0" u="none" kern="1200" baseline="0">
                <a:solidFill>
                  <a:schemeClr val="lt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lt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lt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9pPr>
          </a:lstStyle>
          <a:p>
            <a:pPr marL="0" indent="0">
              <a:buNone/>
            </a:pPr>
            <a:r>
              <a:rPr lang="zh-CN" altLang="en-US" sz="2400" dirty="0">
                <a:solidFill>
                  <a:schemeClr val="tx1"/>
                </a:solidFill>
                <a:latin typeface="黑体" panose="02010609060101010101" pitchFamily="49" charset="-122"/>
                <a:ea typeface="黑体" panose="02010609060101010101" pitchFamily="49" charset="-122"/>
              </a:rPr>
              <a:t>非敏感资产项目</a:t>
            </a:r>
            <a:r>
              <a:rPr lang="en-US" altLang="zh-CN" sz="2400" dirty="0">
                <a:solidFill>
                  <a:schemeClr val="tx1"/>
                </a:solidFill>
                <a:latin typeface="黑体" panose="02010609060101010101" pitchFamily="49" charset="-122"/>
                <a:ea typeface="黑体" panose="02010609060101010101" pitchFamily="49" charset="-122"/>
              </a:rPr>
              <a:t>:</a:t>
            </a:r>
            <a:endParaRPr lang="en-US" altLang="zh-CN" sz="2400" dirty="0">
              <a:solidFill>
                <a:schemeClr val="tx1"/>
              </a:solidFill>
              <a:latin typeface="黑体" panose="02010609060101010101" pitchFamily="49" charset="-122"/>
              <a:ea typeface="黑体" panose="02010609060101010101" pitchFamily="49" charset="-122"/>
            </a:endParaRPr>
          </a:p>
          <a:p>
            <a:pPr lvl="0">
              <a:spcBef>
                <a:spcPct val="20000"/>
              </a:spcBef>
              <a:buFont typeface="Arial" panose="020B0604020202020204" pitchFamily="34" charset="0"/>
              <a:buChar char="•"/>
            </a:pPr>
            <a:r>
              <a:rPr lang="zh-CN" altLang="en-US" sz="2400" dirty="0">
                <a:solidFill>
                  <a:schemeClr val="tx1"/>
                </a:solidFill>
                <a:latin typeface="黑体" panose="02010609060101010101" pitchFamily="49" charset="-122"/>
                <a:ea typeface="黑体" panose="02010609060101010101" pitchFamily="49" charset="-122"/>
              </a:rPr>
              <a:t>固定资产</a:t>
            </a:r>
            <a:endParaRPr lang="en-US" altLang="zh-CN" sz="2400" dirty="0">
              <a:solidFill>
                <a:schemeClr val="tx1"/>
              </a:solidFill>
              <a:latin typeface="黑体" panose="02010609060101010101" pitchFamily="49" charset="-122"/>
              <a:ea typeface="黑体" panose="02010609060101010101" pitchFamily="49" charset="-122"/>
            </a:endParaRPr>
          </a:p>
          <a:p>
            <a:pPr lvl="0">
              <a:spcBef>
                <a:spcPct val="20000"/>
              </a:spcBef>
              <a:buFont typeface="Arial" panose="020B0604020202020204" pitchFamily="34" charset="0"/>
              <a:buChar char="•"/>
            </a:pPr>
            <a:r>
              <a:rPr lang="zh-CN" altLang="en-US" sz="2400" dirty="0">
                <a:solidFill>
                  <a:schemeClr val="tx1"/>
                </a:solidFill>
                <a:latin typeface="黑体" panose="02010609060101010101" pitchFamily="49" charset="-122"/>
                <a:ea typeface="黑体" panose="02010609060101010101" pitchFamily="49" charset="-122"/>
              </a:rPr>
              <a:t>长期投资</a:t>
            </a:r>
            <a:endParaRPr lang="en-US" altLang="zh-CN" sz="2400" dirty="0">
              <a:solidFill>
                <a:schemeClr val="tx1"/>
              </a:solidFill>
              <a:latin typeface="黑体" panose="02010609060101010101" pitchFamily="49" charset="-122"/>
              <a:ea typeface="黑体" panose="02010609060101010101" pitchFamily="49" charset="-122"/>
            </a:endParaRPr>
          </a:p>
          <a:p>
            <a:pPr lvl="0">
              <a:spcBef>
                <a:spcPct val="20000"/>
              </a:spcBef>
              <a:buFont typeface="Arial" panose="020B0604020202020204" pitchFamily="34" charset="0"/>
              <a:buChar char="•"/>
            </a:pPr>
            <a:r>
              <a:rPr lang="zh-CN" altLang="en-US" sz="2400" dirty="0">
                <a:solidFill>
                  <a:schemeClr val="tx1"/>
                </a:solidFill>
                <a:latin typeface="黑体" panose="02010609060101010101" pitchFamily="49" charset="-122"/>
                <a:ea typeface="黑体" panose="02010609060101010101" pitchFamily="49" charset="-122"/>
              </a:rPr>
              <a:t>其他资产等</a:t>
            </a:r>
            <a:endParaRPr lang="zh-CN" altLang="en-US" sz="2400" dirty="0">
              <a:solidFill>
                <a:schemeClr val="tx1"/>
              </a:solidFill>
              <a:latin typeface="黑体" panose="02010609060101010101" pitchFamily="49" charset="-122"/>
              <a:ea typeface="黑体" panose="02010609060101010101" pitchFamily="49" charset="-122"/>
            </a:endParaRPr>
          </a:p>
        </p:txBody>
      </p:sp>
      <p:sp>
        <p:nvSpPr>
          <p:cNvPr id="7" name="内容占位符 2"/>
          <p:cNvSpPr>
            <a:spLocks noGrp="1"/>
          </p:cNvSpPr>
          <p:nvPr/>
        </p:nvSpPr>
        <p:spPr bwMode="gray">
          <a:xfrm>
            <a:off x="9079992" y="1196870"/>
            <a:ext cx="2688676" cy="1857226"/>
          </a:xfrm>
          <a:prstGeom prst="rect">
            <a:avLst/>
          </a:prstGeom>
          <a:solidFill>
            <a:srgbClr val="FFFF00"/>
          </a:solidFill>
          <a:ln w="9525" cmpd="sng">
            <a:noFill/>
            <a:prstDash val="solid"/>
            <a:miter lim="800000"/>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t" anchorCtr="0" compatLnSpc="1"/>
          <a:lstStyle>
            <a:lvl1pPr marL="342900" lvl="0" indent="-342900" algn="l" defTabSz="914400" eaLnBrk="1" fontAlgn="base" latinLnBrk="0" hangingPunct="1">
              <a:lnSpc>
                <a:spcPct val="100000"/>
              </a:lnSpc>
              <a:spcBef>
                <a:spcPct val="20000"/>
              </a:spcBef>
              <a:spcAft>
                <a:spcPct val="0"/>
              </a:spcAft>
              <a:buChar char="•"/>
              <a:defRPr sz="3200" b="1" i="0" u="none" kern="1200" baseline="0">
                <a:solidFill>
                  <a:schemeClr val="lt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lt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lt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9pPr>
          </a:lstStyle>
          <a:p>
            <a:pPr marL="0" indent="0">
              <a:buNone/>
            </a:pPr>
            <a:r>
              <a:rPr lang="zh-CN" altLang="en-US" sz="2400" dirty="0">
                <a:solidFill>
                  <a:schemeClr val="tx1"/>
                </a:solidFill>
                <a:latin typeface="黑体" panose="02010609060101010101" pitchFamily="49" charset="-122"/>
                <a:ea typeface="黑体" panose="02010609060101010101" pitchFamily="49" charset="-122"/>
              </a:rPr>
              <a:t>非敏感负债项目</a:t>
            </a:r>
            <a:r>
              <a:rPr lang="en-US" altLang="zh-CN" sz="2400" dirty="0">
                <a:solidFill>
                  <a:schemeClr val="tx1"/>
                </a:solidFill>
                <a:latin typeface="黑体" panose="02010609060101010101" pitchFamily="49" charset="-122"/>
                <a:ea typeface="黑体" panose="02010609060101010101" pitchFamily="49" charset="-122"/>
              </a:rPr>
              <a:t>:</a:t>
            </a:r>
            <a:endParaRPr lang="en-US" altLang="zh-CN" sz="2400" dirty="0">
              <a:solidFill>
                <a:schemeClr val="tx1"/>
              </a:solidFill>
              <a:latin typeface="黑体" panose="02010609060101010101" pitchFamily="49" charset="-122"/>
              <a:ea typeface="黑体" panose="02010609060101010101" pitchFamily="49" charset="-122"/>
            </a:endParaRPr>
          </a:p>
          <a:p>
            <a:pPr lvl="0">
              <a:spcBef>
                <a:spcPct val="20000"/>
              </a:spcBef>
              <a:buFont typeface="Arial" panose="020B0604020202020204" pitchFamily="34" charset="0"/>
              <a:buChar char="•"/>
            </a:pPr>
            <a:r>
              <a:rPr lang="zh-CN" altLang="en-US" sz="2400" dirty="0">
                <a:solidFill>
                  <a:schemeClr val="tx1"/>
                </a:solidFill>
                <a:latin typeface="黑体" panose="02010609060101010101" pitchFamily="49" charset="-122"/>
                <a:ea typeface="黑体" panose="02010609060101010101" pitchFamily="49" charset="-122"/>
              </a:rPr>
              <a:t>短期借款</a:t>
            </a:r>
            <a:endParaRPr lang="en-US" altLang="zh-CN" sz="2400" dirty="0">
              <a:solidFill>
                <a:schemeClr val="tx1"/>
              </a:solidFill>
              <a:latin typeface="黑体" panose="02010609060101010101" pitchFamily="49" charset="-122"/>
              <a:ea typeface="黑体" panose="02010609060101010101" pitchFamily="49" charset="-122"/>
            </a:endParaRPr>
          </a:p>
          <a:p>
            <a:pPr lvl="0">
              <a:spcBef>
                <a:spcPct val="20000"/>
              </a:spcBef>
              <a:buFont typeface="Arial" panose="020B0604020202020204" pitchFamily="34" charset="0"/>
              <a:buChar char="•"/>
            </a:pPr>
            <a:r>
              <a:rPr lang="zh-CN" altLang="en-US" sz="2400" dirty="0">
                <a:solidFill>
                  <a:schemeClr val="tx1"/>
                </a:solidFill>
                <a:latin typeface="黑体" panose="02010609060101010101" pitchFamily="49" charset="-122"/>
                <a:ea typeface="黑体" panose="02010609060101010101" pitchFamily="49" charset="-122"/>
              </a:rPr>
              <a:t>长期</a:t>
            </a:r>
            <a:r>
              <a:rPr lang="zh-CN" altLang="en-US" sz="2400" dirty="0" smtClean="0">
                <a:solidFill>
                  <a:schemeClr val="tx1"/>
                </a:solidFill>
                <a:latin typeface="黑体" panose="02010609060101010101" pitchFamily="49" charset="-122"/>
                <a:ea typeface="黑体" panose="02010609060101010101" pitchFamily="49" charset="-122"/>
              </a:rPr>
              <a:t>负债等</a:t>
            </a:r>
            <a:endParaRPr lang="en-US" altLang="zh-CN" sz="2400" dirty="0">
              <a:solidFill>
                <a:schemeClr val="tx1"/>
              </a:solidFill>
              <a:latin typeface="黑体" panose="02010609060101010101" pitchFamily="49" charset="-122"/>
              <a:ea typeface="黑体" panose="02010609060101010101" pitchFamily="49" charset="-122"/>
            </a:endParaRPr>
          </a:p>
        </p:txBody>
      </p:sp>
      <p:sp>
        <p:nvSpPr>
          <p:cNvPr id="8" name="内容占位符 2"/>
          <p:cNvSpPr>
            <a:spLocks noGrp="1"/>
          </p:cNvSpPr>
          <p:nvPr/>
        </p:nvSpPr>
        <p:spPr bwMode="gray">
          <a:xfrm>
            <a:off x="7780029" y="3060818"/>
            <a:ext cx="2909307" cy="1589877"/>
          </a:xfrm>
          <a:prstGeom prst="rect">
            <a:avLst/>
          </a:prstGeom>
          <a:solidFill>
            <a:srgbClr val="FFFF00"/>
          </a:solidFill>
          <a:ln w="9525" cmpd="sng">
            <a:noFill/>
            <a:prstDash val="solid"/>
            <a:miter lim="800000"/>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t" anchorCtr="0" compatLnSpc="1"/>
          <a:lstStyle>
            <a:lvl1pPr marL="342900" lvl="0" indent="-342900" algn="l" defTabSz="914400" eaLnBrk="1" fontAlgn="base" latinLnBrk="0" hangingPunct="1">
              <a:lnSpc>
                <a:spcPct val="100000"/>
              </a:lnSpc>
              <a:spcBef>
                <a:spcPct val="20000"/>
              </a:spcBef>
              <a:spcAft>
                <a:spcPct val="0"/>
              </a:spcAft>
              <a:buChar char="•"/>
              <a:defRPr sz="3200" b="1" i="0" u="none" kern="1200" baseline="0">
                <a:solidFill>
                  <a:schemeClr val="lt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lt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lt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lt1"/>
                </a:solidFill>
                <a:latin typeface="+mn-lt"/>
                <a:ea typeface="+mn-ea"/>
                <a:cs typeface="+mn-cs"/>
              </a:defRPr>
            </a:lvl9pPr>
          </a:lstStyle>
          <a:p>
            <a:pPr marL="0" indent="0">
              <a:buNone/>
            </a:pPr>
            <a:r>
              <a:rPr lang="zh-CN" altLang="en-US" sz="2400" dirty="0">
                <a:solidFill>
                  <a:schemeClr val="tx1"/>
                </a:solidFill>
                <a:latin typeface="黑体" panose="02010609060101010101" pitchFamily="49" charset="-122"/>
                <a:ea typeface="黑体" panose="02010609060101010101" pitchFamily="49" charset="-122"/>
              </a:rPr>
              <a:t>权益项目</a:t>
            </a:r>
            <a:r>
              <a:rPr lang="en-US" altLang="zh-CN" sz="2400" dirty="0">
                <a:solidFill>
                  <a:schemeClr val="tx1"/>
                </a:solidFill>
                <a:latin typeface="黑体" panose="02010609060101010101" pitchFamily="49" charset="-122"/>
                <a:ea typeface="黑体" panose="02010609060101010101" pitchFamily="49" charset="-122"/>
              </a:rPr>
              <a:t>:</a:t>
            </a:r>
            <a:endParaRPr lang="en-US" altLang="zh-CN" sz="2400" dirty="0">
              <a:solidFill>
                <a:schemeClr val="tx1"/>
              </a:solidFill>
              <a:latin typeface="黑体" panose="02010609060101010101" pitchFamily="49" charset="-122"/>
              <a:ea typeface="黑体" panose="02010609060101010101" pitchFamily="49" charset="-122"/>
            </a:endParaRPr>
          </a:p>
          <a:p>
            <a:pPr lvl="0">
              <a:spcBef>
                <a:spcPct val="20000"/>
              </a:spcBef>
              <a:buFont typeface="Arial" panose="020B0604020202020204" pitchFamily="34" charset="0"/>
              <a:buChar char="•"/>
            </a:pPr>
            <a:r>
              <a:rPr lang="zh-CN" altLang="en-US" sz="2400" dirty="0">
                <a:solidFill>
                  <a:schemeClr val="tx1"/>
                </a:solidFill>
                <a:latin typeface="黑体" panose="02010609060101010101" pitchFamily="49" charset="-122"/>
                <a:ea typeface="黑体" panose="02010609060101010101" pitchFamily="49" charset="-122"/>
              </a:rPr>
              <a:t>实收资本</a:t>
            </a:r>
            <a:endParaRPr lang="en-US" altLang="zh-CN" sz="2400" dirty="0">
              <a:solidFill>
                <a:schemeClr val="tx1"/>
              </a:solidFill>
              <a:latin typeface="黑体" panose="02010609060101010101" pitchFamily="49" charset="-122"/>
              <a:ea typeface="黑体" panose="02010609060101010101" pitchFamily="49" charset="-122"/>
            </a:endParaRPr>
          </a:p>
          <a:p>
            <a:pPr lvl="0">
              <a:spcBef>
                <a:spcPct val="20000"/>
              </a:spcBef>
              <a:buFont typeface="Arial" panose="020B0604020202020204" pitchFamily="34" charset="0"/>
              <a:buChar char="•"/>
            </a:pPr>
            <a:r>
              <a:rPr lang="zh-CN" altLang="en-US" sz="2400" dirty="0">
                <a:solidFill>
                  <a:schemeClr val="tx1"/>
                </a:solidFill>
                <a:latin typeface="黑体" panose="02010609060101010101" pitchFamily="49" charset="-122"/>
                <a:ea typeface="黑体" panose="02010609060101010101" pitchFamily="49" charset="-122"/>
              </a:rPr>
              <a:t>留存收益等</a:t>
            </a:r>
            <a:endParaRPr lang="zh-CN" altLang="en-US" sz="2400" dirty="0">
              <a:solidFill>
                <a:schemeClr val="tx1"/>
              </a:solidFill>
              <a:latin typeface="黑体" panose="02010609060101010101" pitchFamily="49" charset="-122"/>
              <a:ea typeface="黑体" panose="02010609060101010101" pitchFamily="49" charset="-122"/>
            </a:endParaRPr>
          </a:p>
        </p:txBody>
      </p:sp>
    </p:spTree>
  </p:cSld>
  <p:clrMapOvr>
    <a:masterClrMapping/>
  </p:clrMapOvr>
  <p:transition spd="slow" advTm="300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1416" y="437345"/>
            <a:ext cx="9872472" cy="1827552"/>
          </a:xfrm>
          <a:prstGeom prst="rect">
            <a:avLst/>
          </a:prstGeom>
        </p:spPr>
        <p:txBody>
          <a:bodyPr wrap="square">
            <a:spAutoFit/>
          </a:bodyPr>
          <a:lstStyle/>
          <a:p>
            <a:pPr algn="just">
              <a:lnSpc>
                <a:spcPct val="120000"/>
              </a:lnSpc>
              <a:spcAft>
                <a:spcPts val="0"/>
              </a:spcAft>
            </a:pPr>
            <a:r>
              <a:rPr lang="en-US" altLang="zh-CN" sz="2400" b="1" kern="100" dirty="0" smtClean="0">
                <a:latin typeface="+mn-ea"/>
                <a:cs typeface="Times New Roman" panose="02020603050405020304" pitchFamily="18" charset="0"/>
              </a:rPr>
              <a:t>2.</a:t>
            </a:r>
            <a:r>
              <a:rPr lang="zh-CN" altLang="zh-CN" sz="2400" b="1" kern="100" dirty="0" smtClean="0">
                <a:latin typeface="+mn-ea"/>
                <a:cs typeface="Times New Roman" panose="02020603050405020304" pitchFamily="18" charset="0"/>
              </a:rPr>
              <a:t>计算各变动项目销售百分比</a:t>
            </a:r>
            <a:endParaRPr lang="zh-CN" altLang="zh-CN" sz="2400" b="1" kern="100" dirty="0" smtClean="0">
              <a:latin typeface="+mn-ea"/>
              <a:cs typeface="Times New Roman" panose="02020603050405020304" pitchFamily="18" charset="0"/>
            </a:endParaRPr>
          </a:p>
          <a:p>
            <a:pPr algn="just">
              <a:lnSpc>
                <a:spcPct val="120000"/>
              </a:lnSpc>
              <a:spcAft>
                <a:spcPts val="0"/>
              </a:spcAft>
            </a:pPr>
            <a:r>
              <a:rPr lang="zh-CN" altLang="zh-CN" sz="2400" kern="100" dirty="0" smtClean="0">
                <a:latin typeface="+mn-ea"/>
                <a:cs typeface="Times New Roman" panose="02020603050405020304" pitchFamily="18" charset="0"/>
              </a:rPr>
              <a:t>各变动项目销售百分比＝各变动项目基期金额</a:t>
            </a:r>
            <a:r>
              <a:rPr lang="en-US" altLang="zh-CN" sz="2400" kern="100" dirty="0" smtClean="0">
                <a:latin typeface="+mn-ea"/>
                <a:cs typeface="Times New Roman" panose="02020603050405020304" pitchFamily="18" charset="0"/>
              </a:rPr>
              <a:t>÷</a:t>
            </a:r>
            <a:r>
              <a:rPr lang="zh-CN" altLang="zh-CN" sz="2400" kern="100" dirty="0" smtClean="0">
                <a:latin typeface="+mn-ea"/>
                <a:cs typeface="Times New Roman" panose="02020603050405020304" pitchFamily="18" charset="0"/>
              </a:rPr>
              <a:t>基期销售收入</a:t>
            </a:r>
            <a:r>
              <a:rPr lang="en-US" altLang="zh-CN" sz="2400" kern="100" dirty="0" smtClean="0">
                <a:latin typeface="+mn-ea"/>
                <a:cs typeface="Times New Roman" panose="02020603050405020304" pitchFamily="18" charset="0"/>
              </a:rPr>
              <a:t>×1</a:t>
            </a:r>
            <a:r>
              <a:rPr lang="en-US" altLang="zh-CN" sz="2400" kern="100" dirty="0" smtClean="0">
                <a:solidFill>
                  <a:srgbClr val="333333"/>
                </a:solidFill>
                <a:latin typeface="+mn-ea"/>
                <a:cs typeface="Times New Roman" panose="02020603050405020304" pitchFamily="18" charset="0"/>
              </a:rPr>
              <a:t>00%         </a:t>
            </a:r>
            <a:r>
              <a:rPr lang="zh-CN" altLang="zh-CN" sz="2400" kern="100" dirty="0" smtClean="0">
                <a:latin typeface="+mn-ea"/>
                <a:cs typeface="Times New Roman" panose="02020603050405020304" pitchFamily="18" charset="0"/>
              </a:rPr>
              <a:t>资产销售百分比＝各资产类变动项目总额</a:t>
            </a:r>
            <a:r>
              <a:rPr lang="en-US" altLang="zh-CN" sz="2400" kern="100" dirty="0" smtClean="0">
                <a:latin typeface="+mn-ea"/>
                <a:cs typeface="Times New Roman" panose="02020603050405020304" pitchFamily="18" charset="0"/>
              </a:rPr>
              <a:t>÷</a:t>
            </a:r>
            <a:r>
              <a:rPr lang="zh-CN" altLang="zh-CN" sz="2400" kern="100" dirty="0" smtClean="0">
                <a:latin typeface="+mn-ea"/>
                <a:cs typeface="Times New Roman" panose="02020603050405020304" pitchFamily="18" charset="0"/>
              </a:rPr>
              <a:t>基期销售收入</a:t>
            </a:r>
            <a:r>
              <a:rPr lang="en-US" altLang="zh-CN" sz="2400" kern="100" dirty="0" smtClean="0">
                <a:latin typeface="+mn-ea"/>
                <a:cs typeface="Times New Roman" panose="02020603050405020304" pitchFamily="18" charset="0"/>
              </a:rPr>
              <a:t>×1</a:t>
            </a:r>
            <a:r>
              <a:rPr lang="en-US" altLang="zh-CN" sz="2400" kern="100" dirty="0" smtClean="0">
                <a:solidFill>
                  <a:srgbClr val="333333"/>
                </a:solidFill>
                <a:latin typeface="+mn-ea"/>
                <a:cs typeface="Times New Roman" panose="02020603050405020304" pitchFamily="18" charset="0"/>
              </a:rPr>
              <a:t>00%            </a:t>
            </a:r>
            <a:endParaRPr lang="zh-CN" altLang="zh-CN" sz="2400" kern="100" dirty="0" smtClean="0">
              <a:latin typeface="+mn-ea"/>
              <a:cs typeface="Times New Roman" panose="02020603050405020304" pitchFamily="18" charset="0"/>
            </a:endParaRPr>
          </a:p>
          <a:p>
            <a:pPr algn="just">
              <a:lnSpc>
                <a:spcPct val="120000"/>
              </a:lnSpc>
              <a:spcAft>
                <a:spcPts val="0"/>
              </a:spcAft>
            </a:pPr>
            <a:r>
              <a:rPr lang="zh-CN" altLang="zh-CN" sz="2400" kern="100" dirty="0" smtClean="0">
                <a:solidFill>
                  <a:srgbClr val="333333"/>
                </a:solidFill>
                <a:latin typeface="+mn-ea"/>
                <a:cs typeface="Times New Roman" panose="02020603050405020304" pitchFamily="18" charset="0"/>
              </a:rPr>
              <a:t>负债</a:t>
            </a:r>
            <a:r>
              <a:rPr lang="zh-CN" altLang="zh-CN" sz="2400" kern="100" dirty="0" smtClean="0">
                <a:latin typeface="+mn-ea"/>
                <a:cs typeface="Times New Roman" panose="02020603050405020304" pitchFamily="18" charset="0"/>
              </a:rPr>
              <a:t>销售百分比＝各负债类变动项目总额</a:t>
            </a:r>
            <a:r>
              <a:rPr lang="en-US" altLang="zh-CN" sz="2400" kern="100" dirty="0" smtClean="0">
                <a:latin typeface="+mn-ea"/>
                <a:cs typeface="Times New Roman" panose="02020603050405020304" pitchFamily="18" charset="0"/>
              </a:rPr>
              <a:t>÷</a:t>
            </a:r>
            <a:r>
              <a:rPr lang="zh-CN" altLang="zh-CN" sz="2400" kern="100" dirty="0" smtClean="0">
                <a:latin typeface="+mn-ea"/>
                <a:cs typeface="Times New Roman" panose="02020603050405020304" pitchFamily="18" charset="0"/>
              </a:rPr>
              <a:t>基期销售收入</a:t>
            </a:r>
            <a:r>
              <a:rPr lang="en-US" altLang="zh-CN" sz="2400" kern="100" dirty="0" smtClean="0">
                <a:latin typeface="+mn-ea"/>
                <a:cs typeface="Times New Roman" panose="02020603050405020304" pitchFamily="18" charset="0"/>
              </a:rPr>
              <a:t>×1</a:t>
            </a:r>
            <a:r>
              <a:rPr lang="en-US" altLang="zh-CN" sz="2400" kern="100" dirty="0" smtClean="0">
                <a:solidFill>
                  <a:srgbClr val="333333"/>
                </a:solidFill>
                <a:latin typeface="+mn-ea"/>
                <a:cs typeface="Times New Roman" panose="02020603050405020304" pitchFamily="18" charset="0"/>
              </a:rPr>
              <a:t>00%</a:t>
            </a:r>
            <a:endParaRPr lang="zh-CN" altLang="zh-CN" sz="2400" kern="100" dirty="0">
              <a:effectLst/>
              <a:latin typeface="+mn-ea"/>
              <a:cs typeface="Times New Roman" panose="02020603050405020304" pitchFamily="18" charset="0"/>
            </a:endParaRPr>
          </a:p>
        </p:txBody>
      </p:sp>
      <p:sp>
        <p:nvSpPr>
          <p:cNvPr id="4" name="矩形 3"/>
          <p:cNvSpPr/>
          <p:nvPr/>
        </p:nvSpPr>
        <p:spPr>
          <a:xfrm>
            <a:off x="387096" y="2396946"/>
            <a:ext cx="11372088" cy="3194721"/>
          </a:xfrm>
          <a:prstGeom prst="rect">
            <a:avLst/>
          </a:prstGeom>
        </p:spPr>
        <p:txBody>
          <a:bodyPr wrap="square">
            <a:spAutoFit/>
          </a:bodyPr>
          <a:lstStyle/>
          <a:p>
            <a:pPr indent="254000" algn="just">
              <a:lnSpc>
                <a:spcPct val="120000"/>
              </a:lnSpc>
              <a:spcAft>
                <a:spcPts val="0"/>
              </a:spcAft>
            </a:pPr>
            <a:r>
              <a:rPr lang="en-US" altLang="zh-CN" sz="2400" b="1" kern="100" dirty="0">
                <a:solidFill>
                  <a:srgbClr val="333333"/>
                </a:solidFill>
                <a:latin typeface="+mn-ea"/>
                <a:cs typeface="Times New Roman" panose="02020603050405020304" pitchFamily="18" charset="0"/>
              </a:rPr>
              <a:t>3.</a:t>
            </a:r>
            <a:r>
              <a:rPr lang="zh-CN" altLang="zh-CN" sz="2400" b="1" kern="100" dirty="0">
                <a:solidFill>
                  <a:srgbClr val="333333"/>
                </a:solidFill>
                <a:latin typeface="+mn-ea"/>
                <a:cs typeface="Times New Roman" panose="02020603050405020304" pitchFamily="18" charset="0"/>
              </a:rPr>
              <a:t>计算预计</a:t>
            </a:r>
            <a:r>
              <a:rPr lang="zh-CN" altLang="zh-CN" sz="2400" b="1" kern="100" dirty="0">
                <a:latin typeface="+mn-ea"/>
                <a:cs typeface="Times New Roman" panose="02020603050405020304" pitchFamily="18" charset="0"/>
              </a:rPr>
              <a:t>留存收益增加额</a:t>
            </a:r>
            <a:endParaRPr lang="zh-CN" altLang="zh-CN" sz="2400" b="1" kern="100" dirty="0">
              <a:latin typeface="+mn-ea"/>
              <a:cs typeface="Times New Roman" panose="02020603050405020304" pitchFamily="18" charset="0"/>
            </a:endParaRPr>
          </a:p>
          <a:p>
            <a:pPr indent="266700" algn="just">
              <a:lnSpc>
                <a:spcPct val="120000"/>
              </a:lnSpc>
              <a:spcAft>
                <a:spcPts val="0"/>
              </a:spcAft>
            </a:pPr>
            <a:r>
              <a:rPr lang="zh-CN" altLang="zh-CN" sz="2400" kern="100" dirty="0" smtClean="0">
                <a:latin typeface="+mn-ea"/>
                <a:cs typeface="Times New Roman" panose="02020603050405020304" pitchFamily="18" charset="0"/>
              </a:rPr>
              <a:t>预计</a:t>
            </a:r>
            <a:r>
              <a:rPr lang="zh-CN" altLang="zh-CN" sz="2400" kern="100" dirty="0">
                <a:latin typeface="+mn-ea"/>
                <a:cs typeface="Times New Roman" panose="02020603050405020304" pitchFamily="18" charset="0"/>
              </a:rPr>
              <a:t>留存收益＝预计销售额</a:t>
            </a:r>
            <a:r>
              <a:rPr lang="en-US" altLang="zh-CN" sz="2400" kern="100" dirty="0">
                <a:latin typeface="+mn-ea"/>
                <a:cs typeface="Times New Roman" panose="02020603050405020304" pitchFamily="18" charset="0"/>
              </a:rPr>
              <a:t>×</a:t>
            </a:r>
            <a:r>
              <a:rPr lang="zh-CN" altLang="zh-CN" sz="2400" kern="100" dirty="0">
                <a:latin typeface="+mn-ea"/>
                <a:cs typeface="Times New Roman" panose="02020603050405020304" pitchFamily="18" charset="0"/>
              </a:rPr>
              <a:t>销售净利率</a:t>
            </a:r>
            <a:r>
              <a:rPr lang="en-US" altLang="zh-CN" sz="2400" kern="100" dirty="0">
                <a:latin typeface="+mn-ea"/>
                <a:cs typeface="Times New Roman" panose="02020603050405020304" pitchFamily="18" charset="0"/>
              </a:rPr>
              <a:t>×</a:t>
            </a:r>
            <a:r>
              <a:rPr lang="zh-CN" altLang="zh-CN" sz="2400" kern="100" dirty="0">
                <a:latin typeface="+mn-ea"/>
                <a:cs typeface="Times New Roman" panose="02020603050405020304" pitchFamily="18" charset="0"/>
              </a:rPr>
              <a:t>（</a:t>
            </a:r>
            <a:r>
              <a:rPr lang="en-US" altLang="zh-CN" sz="2400" kern="100" dirty="0">
                <a:latin typeface="+mn-ea"/>
                <a:cs typeface="Times New Roman" panose="02020603050405020304" pitchFamily="18" charset="0"/>
              </a:rPr>
              <a:t>1</a:t>
            </a:r>
            <a:r>
              <a:rPr lang="zh-CN" altLang="zh-CN" sz="2400" kern="100" dirty="0">
                <a:latin typeface="+mn-ea"/>
                <a:cs typeface="Times New Roman" panose="02020603050405020304" pitchFamily="18" charset="0"/>
              </a:rPr>
              <a:t>－股利支付率） </a:t>
            </a:r>
            <a:r>
              <a:rPr lang="en-US" altLang="zh-CN" sz="2400" kern="100" dirty="0">
                <a:latin typeface="+mn-ea"/>
                <a:cs typeface="Times New Roman" panose="02020603050405020304" pitchFamily="18" charset="0"/>
              </a:rPr>
              <a:t> </a:t>
            </a:r>
            <a:endParaRPr lang="en-US" altLang="zh-CN" sz="2400" kern="100" dirty="0" smtClean="0">
              <a:latin typeface="+mn-ea"/>
              <a:cs typeface="Times New Roman" panose="02020603050405020304" pitchFamily="18" charset="0"/>
            </a:endParaRPr>
          </a:p>
          <a:p>
            <a:pPr indent="266700" algn="just">
              <a:lnSpc>
                <a:spcPct val="120000"/>
              </a:lnSpc>
              <a:spcAft>
                <a:spcPts val="0"/>
              </a:spcAft>
            </a:pPr>
            <a:r>
              <a:rPr lang="en-US" altLang="zh-CN" sz="2400" kern="100" dirty="0" smtClean="0">
                <a:latin typeface="+mn-ea"/>
                <a:cs typeface="Times New Roman" panose="02020603050405020304" pitchFamily="18" charset="0"/>
              </a:rPr>
              <a:t>           </a:t>
            </a:r>
            <a:endParaRPr lang="en-US" altLang="zh-CN" sz="2400" kern="100" dirty="0" smtClean="0">
              <a:latin typeface="+mn-ea"/>
              <a:cs typeface="Times New Roman" panose="02020603050405020304" pitchFamily="18" charset="0"/>
            </a:endParaRPr>
          </a:p>
          <a:p>
            <a:pPr indent="266700" algn="just">
              <a:lnSpc>
                <a:spcPct val="120000"/>
              </a:lnSpc>
              <a:spcAft>
                <a:spcPts val="0"/>
              </a:spcAft>
            </a:pPr>
            <a:r>
              <a:rPr lang="en-US" altLang="zh-CN" sz="2400" b="1" kern="100" dirty="0" smtClean="0">
                <a:latin typeface="+mn-ea"/>
                <a:cs typeface="Times New Roman" panose="02020603050405020304" pitchFamily="18" charset="0"/>
              </a:rPr>
              <a:t>4</a:t>
            </a:r>
            <a:r>
              <a:rPr lang="en-US" altLang="zh-CN" sz="2400" b="1" kern="100" dirty="0">
                <a:latin typeface="+mn-ea"/>
                <a:cs typeface="Times New Roman" panose="02020603050405020304" pitchFamily="18" charset="0"/>
              </a:rPr>
              <a:t>.</a:t>
            </a:r>
            <a:r>
              <a:rPr lang="zh-CN" altLang="zh-CN" sz="2400" b="1" kern="100" dirty="0">
                <a:latin typeface="+mn-ea"/>
                <a:cs typeface="Times New Roman" panose="02020603050405020304" pitchFamily="18" charset="0"/>
              </a:rPr>
              <a:t>计算外部融资额</a:t>
            </a:r>
            <a:endParaRPr lang="zh-CN" altLang="zh-CN" sz="2400" b="1" kern="100" dirty="0">
              <a:latin typeface="+mn-ea"/>
              <a:cs typeface="Times New Roman" panose="02020603050405020304" pitchFamily="18" charset="0"/>
            </a:endParaRPr>
          </a:p>
          <a:p>
            <a:pPr indent="266700" algn="just">
              <a:lnSpc>
                <a:spcPct val="120000"/>
              </a:lnSpc>
              <a:spcAft>
                <a:spcPts val="0"/>
              </a:spcAft>
            </a:pPr>
            <a:r>
              <a:rPr lang="zh-CN" altLang="zh-CN" sz="2400" kern="100" dirty="0" smtClean="0">
                <a:latin typeface="+mn-ea"/>
                <a:cs typeface="Times New Roman" panose="02020603050405020304" pitchFamily="18" charset="0"/>
              </a:rPr>
              <a:t>外部</a:t>
            </a:r>
            <a:r>
              <a:rPr lang="zh-CN" altLang="zh-CN" sz="2400" kern="100" dirty="0">
                <a:latin typeface="+mn-ea"/>
                <a:cs typeface="Times New Roman" panose="02020603050405020304" pitchFamily="18" charset="0"/>
              </a:rPr>
              <a:t>融资额＝增加的资产－增加的负债－增加的留存收益</a:t>
            </a:r>
            <a:endParaRPr lang="zh-CN" altLang="zh-CN" sz="2400" kern="100" dirty="0">
              <a:latin typeface="+mn-ea"/>
              <a:cs typeface="Times New Roman" panose="02020603050405020304" pitchFamily="18" charset="0"/>
            </a:endParaRPr>
          </a:p>
          <a:p>
            <a:pPr>
              <a:lnSpc>
                <a:spcPct val="120000"/>
              </a:lnSpc>
            </a:pPr>
            <a:r>
              <a:rPr lang="en-US" altLang="zh-CN" sz="2400" dirty="0">
                <a:latin typeface="+mn-ea"/>
              </a:rPr>
              <a:t>          </a:t>
            </a:r>
            <a:r>
              <a:rPr lang="en-US" altLang="zh-CN" sz="2400" dirty="0" smtClean="0">
                <a:latin typeface="+mn-ea"/>
              </a:rPr>
              <a:t>          </a:t>
            </a:r>
            <a:r>
              <a:rPr lang="zh-CN" altLang="zh-CN" sz="2400" dirty="0" smtClean="0">
                <a:latin typeface="+mn-ea"/>
                <a:cs typeface="Times New Roman" panose="02020603050405020304" pitchFamily="18" charset="0"/>
              </a:rPr>
              <a:t>＝</a:t>
            </a:r>
            <a:r>
              <a:rPr lang="zh-CN" altLang="zh-CN" sz="2400" dirty="0">
                <a:latin typeface="+mn-ea"/>
                <a:cs typeface="Times New Roman" panose="02020603050405020304" pitchFamily="18" charset="0"/>
              </a:rPr>
              <a:t>资产销售百分比</a:t>
            </a:r>
            <a:r>
              <a:rPr lang="en-US" altLang="zh-CN" sz="2400" dirty="0">
                <a:latin typeface="+mn-ea"/>
              </a:rPr>
              <a:t>×</a:t>
            </a:r>
            <a:r>
              <a:rPr lang="zh-CN" altLang="zh-CN" sz="2400" dirty="0">
                <a:latin typeface="+mn-ea"/>
                <a:cs typeface="Times New Roman" panose="02020603050405020304" pitchFamily="18" charset="0"/>
              </a:rPr>
              <a:t>新增销售额－负债销售百分比</a:t>
            </a:r>
            <a:r>
              <a:rPr lang="en-US" altLang="zh-CN" sz="2400" dirty="0">
                <a:latin typeface="+mn-ea"/>
              </a:rPr>
              <a:t>×</a:t>
            </a:r>
            <a:r>
              <a:rPr lang="zh-CN" altLang="zh-CN" sz="2400" dirty="0">
                <a:latin typeface="+mn-ea"/>
                <a:cs typeface="Times New Roman" panose="02020603050405020304" pitchFamily="18" charset="0"/>
              </a:rPr>
              <a:t>新增销售额－预计销售额</a:t>
            </a:r>
            <a:r>
              <a:rPr lang="en-US" altLang="zh-CN" sz="2400" dirty="0">
                <a:latin typeface="+mn-ea"/>
              </a:rPr>
              <a:t>×</a:t>
            </a:r>
            <a:r>
              <a:rPr lang="zh-CN" altLang="zh-CN" sz="2400" dirty="0">
                <a:latin typeface="+mn-ea"/>
                <a:cs typeface="Times New Roman" panose="02020603050405020304" pitchFamily="18" charset="0"/>
              </a:rPr>
              <a:t>销售净利率</a:t>
            </a:r>
            <a:r>
              <a:rPr lang="en-US" altLang="zh-CN" sz="2400" dirty="0">
                <a:latin typeface="+mn-ea"/>
              </a:rPr>
              <a:t>×</a:t>
            </a:r>
            <a:r>
              <a:rPr lang="zh-CN" altLang="zh-CN" sz="2400" dirty="0">
                <a:latin typeface="+mn-ea"/>
                <a:cs typeface="Times New Roman" panose="02020603050405020304" pitchFamily="18" charset="0"/>
              </a:rPr>
              <a:t>（</a:t>
            </a:r>
            <a:r>
              <a:rPr lang="en-US" altLang="zh-CN" sz="2400" dirty="0">
                <a:latin typeface="+mn-ea"/>
              </a:rPr>
              <a:t>1</a:t>
            </a:r>
            <a:r>
              <a:rPr lang="zh-CN" altLang="zh-CN" sz="2400" dirty="0">
                <a:latin typeface="+mn-ea"/>
                <a:cs typeface="Times New Roman" panose="02020603050405020304" pitchFamily="18" charset="0"/>
              </a:rPr>
              <a:t>－股利支付率）</a:t>
            </a:r>
            <a:endParaRPr lang="zh-CN" altLang="en-US" sz="2400" dirty="0">
              <a:latin typeface="+mn-ea"/>
            </a:endParaRPr>
          </a:p>
        </p:txBody>
      </p:sp>
    </p:spTree>
  </p:cSld>
  <p:clrMapOvr>
    <a:masterClrMapping/>
  </p:clrMapOvr>
  <p:transition spd="slow" advTm="3000">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2608" y="223992"/>
            <a:ext cx="11576304" cy="2713948"/>
          </a:xfrm>
          <a:prstGeom prst="rect">
            <a:avLst/>
          </a:prstGeom>
        </p:spPr>
        <p:txBody>
          <a:bodyPr wrap="square">
            <a:spAutoFit/>
          </a:bodyPr>
          <a:lstStyle/>
          <a:p>
            <a:pPr lvl="0" algn="just">
              <a:lnSpc>
                <a:spcPct val="120000"/>
              </a:lnSpc>
            </a:pPr>
            <a:r>
              <a:rPr lang="en-US" altLang="zh-CN" sz="2400" b="1" kern="100" dirty="0" smtClean="0">
                <a:solidFill>
                  <a:srgbClr val="FF0000"/>
                </a:solidFill>
                <a:latin typeface="+mn-ea"/>
                <a:cs typeface="Times New Roman" panose="02020603050405020304" pitchFamily="18" charset="0"/>
              </a:rPr>
              <a:t>       </a:t>
            </a:r>
            <a:r>
              <a:rPr lang="zh-CN" altLang="zh-CN" sz="2400" b="1" kern="100" dirty="0" smtClean="0">
                <a:solidFill>
                  <a:srgbClr val="FF0000"/>
                </a:solidFill>
                <a:latin typeface="+mn-ea"/>
                <a:cs typeface="Times New Roman" panose="02020603050405020304" pitchFamily="18" charset="0"/>
              </a:rPr>
              <a:t>例题</a:t>
            </a:r>
            <a:r>
              <a:rPr lang="en-US" altLang="zh-CN" sz="2400" b="1" kern="100" dirty="0">
                <a:solidFill>
                  <a:srgbClr val="FF0000"/>
                </a:solidFill>
                <a:latin typeface="+mn-ea"/>
                <a:cs typeface="Times New Roman" panose="02020603050405020304" pitchFamily="18" charset="0"/>
              </a:rPr>
              <a:t>3-1</a:t>
            </a:r>
            <a:r>
              <a:rPr lang="zh-CN" altLang="zh-CN" sz="2400" b="1" kern="100" dirty="0">
                <a:solidFill>
                  <a:srgbClr val="FF0000"/>
                </a:solidFill>
                <a:latin typeface="+mn-ea"/>
                <a:cs typeface="Times New Roman" panose="02020603050405020304" pitchFamily="18" charset="0"/>
              </a:rPr>
              <a:t>：</a:t>
            </a:r>
            <a:r>
              <a:rPr lang="zh-CN" altLang="zh-CN" sz="2400" b="1" kern="100" dirty="0">
                <a:latin typeface="+mn-ea"/>
                <a:cs typeface="Times New Roman" panose="02020603050405020304" pitchFamily="18" charset="0"/>
              </a:rPr>
              <a:t>源盛公司</a:t>
            </a:r>
            <a:r>
              <a:rPr lang="en-US" altLang="zh-CN" sz="2400" b="1" kern="100" dirty="0">
                <a:latin typeface="+mn-ea"/>
                <a:cs typeface="Times New Roman" panose="02020603050405020304" pitchFamily="18" charset="0"/>
              </a:rPr>
              <a:t>2021</a:t>
            </a:r>
            <a:r>
              <a:rPr lang="zh-CN" altLang="zh-CN" sz="2400" b="1" kern="100" dirty="0">
                <a:latin typeface="+mn-ea"/>
                <a:cs typeface="Times New Roman" panose="02020603050405020304" pitchFamily="18" charset="0"/>
              </a:rPr>
              <a:t>年的销售收入为</a:t>
            </a:r>
            <a:r>
              <a:rPr lang="en-US" altLang="zh-CN" sz="2400" b="1" kern="100" dirty="0">
                <a:latin typeface="+mn-ea"/>
                <a:cs typeface="Times New Roman" panose="02020603050405020304" pitchFamily="18" charset="0"/>
              </a:rPr>
              <a:t>2000</a:t>
            </a:r>
            <a:r>
              <a:rPr lang="zh-CN" altLang="zh-CN" sz="2400" b="1" kern="100" dirty="0">
                <a:latin typeface="+mn-ea"/>
                <a:cs typeface="Times New Roman" panose="02020603050405020304" pitchFamily="18" charset="0"/>
              </a:rPr>
              <a:t>万元，销售净利率为</a:t>
            </a:r>
            <a:r>
              <a:rPr lang="en-US" altLang="zh-CN" sz="2400" b="1" kern="100" dirty="0">
                <a:latin typeface="+mn-ea"/>
                <a:cs typeface="Times New Roman" panose="02020603050405020304" pitchFamily="18" charset="0"/>
              </a:rPr>
              <a:t>10%</a:t>
            </a:r>
            <a:r>
              <a:rPr lang="zh-CN" altLang="zh-CN" sz="2400" b="1" kern="100" dirty="0">
                <a:latin typeface="+mn-ea"/>
                <a:cs typeface="Times New Roman" panose="02020603050405020304" pitchFamily="18" charset="0"/>
              </a:rPr>
              <a:t>，企业将净利润的</a:t>
            </a:r>
            <a:r>
              <a:rPr lang="en-US" altLang="zh-CN" sz="2400" b="1" kern="100" dirty="0">
                <a:latin typeface="+mn-ea"/>
                <a:cs typeface="Times New Roman" panose="02020603050405020304" pitchFamily="18" charset="0"/>
              </a:rPr>
              <a:t>60%</a:t>
            </a:r>
            <a:r>
              <a:rPr lang="zh-CN" altLang="zh-CN" sz="2400" b="1" kern="100" dirty="0">
                <a:latin typeface="+mn-ea"/>
                <a:cs typeface="Times New Roman" panose="02020603050405020304" pitchFamily="18" charset="0"/>
              </a:rPr>
              <a:t>分配给投资者</a:t>
            </a:r>
            <a:r>
              <a:rPr lang="zh-CN" altLang="zh-CN" sz="2400" b="1" kern="100" dirty="0" smtClean="0">
                <a:latin typeface="+mn-ea"/>
                <a:cs typeface="Times New Roman" panose="02020603050405020304" pitchFamily="18" charset="0"/>
              </a:rPr>
              <a:t>。</a:t>
            </a:r>
            <a:r>
              <a:rPr lang="zh-CN" altLang="zh-CN" sz="2400" b="1" kern="100" dirty="0" smtClean="0">
                <a:solidFill>
                  <a:srgbClr val="000000"/>
                </a:solidFill>
                <a:latin typeface="微软雅黑" panose="020B0503020204020204" pitchFamily="34" charset="-122"/>
                <a:cs typeface="Times New Roman" panose="02020603050405020304" pitchFamily="18" charset="0"/>
              </a:rPr>
              <a:t>该</a:t>
            </a:r>
            <a:r>
              <a:rPr lang="zh-CN" altLang="zh-CN" sz="2400" b="1" kern="100" dirty="0">
                <a:solidFill>
                  <a:srgbClr val="000000"/>
                </a:solidFill>
                <a:latin typeface="微软雅黑" panose="020B0503020204020204" pitchFamily="34" charset="-122"/>
                <a:cs typeface="Times New Roman" panose="02020603050405020304" pitchFamily="18" charset="0"/>
              </a:rPr>
              <a:t>公司</a:t>
            </a:r>
            <a:r>
              <a:rPr lang="en-US" altLang="zh-CN" sz="2400" b="1" kern="100" dirty="0">
                <a:solidFill>
                  <a:srgbClr val="000000"/>
                </a:solidFill>
                <a:latin typeface="微软雅黑" panose="020B0503020204020204" pitchFamily="34" charset="-122"/>
                <a:cs typeface="Times New Roman" panose="02020603050405020304" pitchFamily="18" charset="0"/>
              </a:rPr>
              <a:t>2022</a:t>
            </a:r>
            <a:r>
              <a:rPr lang="zh-CN" altLang="zh-CN" sz="2400" b="1" kern="100" dirty="0">
                <a:solidFill>
                  <a:srgbClr val="000000"/>
                </a:solidFill>
                <a:latin typeface="微软雅黑" panose="020B0503020204020204" pitchFamily="34" charset="-122"/>
                <a:cs typeface="Times New Roman" panose="02020603050405020304" pitchFamily="18" charset="0"/>
              </a:rPr>
              <a:t>年计划销售收入比上年增长</a:t>
            </a:r>
            <a:r>
              <a:rPr lang="en-US" altLang="zh-CN" sz="2400" b="1" kern="100" dirty="0">
                <a:solidFill>
                  <a:srgbClr val="000000"/>
                </a:solidFill>
                <a:latin typeface="微软雅黑" panose="020B0503020204020204" pitchFamily="34" charset="-122"/>
                <a:cs typeface="Times New Roman" panose="02020603050405020304" pitchFamily="18" charset="0"/>
              </a:rPr>
              <a:t>30%</a:t>
            </a:r>
            <a:r>
              <a:rPr lang="zh-CN" altLang="zh-CN" sz="2400" b="1" kern="100" dirty="0">
                <a:solidFill>
                  <a:srgbClr val="000000"/>
                </a:solidFill>
                <a:latin typeface="微软雅黑" panose="020B0503020204020204" pitchFamily="34" charset="-122"/>
                <a:cs typeface="Times New Roman" panose="02020603050405020304" pitchFamily="18" charset="0"/>
              </a:rPr>
              <a:t>，根据历年财务数据分析，公司流动资产与流动负债随销售额同比率增减，公司现有生产能力尚未饱和。假定该公司</a:t>
            </a:r>
            <a:r>
              <a:rPr lang="en-US" altLang="zh-CN" sz="2400" b="1" kern="100" dirty="0">
                <a:solidFill>
                  <a:srgbClr val="000000"/>
                </a:solidFill>
                <a:latin typeface="微软雅黑" panose="020B0503020204020204" pitchFamily="34" charset="-122"/>
                <a:cs typeface="Times New Roman" panose="02020603050405020304" pitchFamily="18" charset="0"/>
              </a:rPr>
              <a:t>2022</a:t>
            </a:r>
            <a:r>
              <a:rPr lang="zh-CN" altLang="zh-CN" sz="2400" b="1" kern="100" dirty="0">
                <a:solidFill>
                  <a:srgbClr val="000000"/>
                </a:solidFill>
                <a:latin typeface="微软雅黑" panose="020B0503020204020204" pitchFamily="34" charset="-122"/>
                <a:cs typeface="Times New Roman" panose="02020603050405020304" pitchFamily="18" charset="0"/>
              </a:rPr>
              <a:t>年的销售净利率和利润分配政策与上年保持一致，请预测该公司</a:t>
            </a:r>
            <a:r>
              <a:rPr lang="en-US" altLang="zh-CN" sz="2400" b="1" kern="100" dirty="0">
                <a:solidFill>
                  <a:srgbClr val="000000"/>
                </a:solidFill>
                <a:latin typeface="微软雅黑" panose="020B0503020204020204" pitchFamily="34" charset="-122"/>
                <a:cs typeface="Times New Roman" panose="02020603050405020304" pitchFamily="18" charset="0"/>
              </a:rPr>
              <a:t>2022</a:t>
            </a:r>
            <a:r>
              <a:rPr lang="zh-CN" altLang="zh-CN" sz="2400" b="1" kern="100" dirty="0">
                <a:solidFill>
                  <a:srgbClr val="000000"/>
                </a:solidFill>
                <a:latin typeface="微软雅黑" panose="020B0503020204020204" pitchFamily="34" charset="-122"/>
                <a:cs typeface="Times New Roman" panose="02020603050405020304" pitchFamily="18" charset="0"/>
              </a:rPr>
              <a:t>年外部融资需要量</a:t>
            </a:r>
            <a:r>
              <a:rPr lang="zh-CN" altLang="zh-CN" sz="2400" b="1" kern="100" dirty="0" smtClean="0">
                <a:solidFill>
                  <a:srgbClr val="000000"/>
                </a:solidFill>
                <a:latin typeface="微软雅黑" panose="020B0503020204020204" pitchFamily="34" charset="-122"/>
                <a:cs typeface="Times New Roman" panose="02020603050405020304" pitchFamily="18" charset="0"/>
              </a:rPr>
              <a:t>。</a:t>
            </a:r>
            <a:r>
              <a:rPr lang="en-US" altLang="zh-CN" sz="2400" b="1" kern="100" dirty="0">
                <a:latin typeface="+mn-ea"/>
                <a:cs typeface="Times New Roman" panose="02020603050405020304" pitchFamily="18" charset="0"/>
              </a:rPr>
              <a:t> 2021</a:t>
            </a:r>
            <a:r>
              <a:rPr lang="zh-CN" altLang="zh-CN" sz="2400" b="1" kern="100" dirty="0">
                <a:latin typeface="+mn-ea"/>
                <a:cs typeface="Times New Roman" panose="02020603050405020304" pitchFamily="18" charset="0"/>
              </a:rPr>
              <a:t>年</a:t>
            </a:r>
            <a:r>
              <a:rPr lang="en-US" altLang="zh-CN" sz="2400" b="1" kern="100" dirty="0">
                <a:latin typeface="+mn-ea"/>
                <a:cs typeface="Times New Roman" panose="02020603050405020304" pitchFamily="18" charset="0"/>
              </a:rPr>
              <a:t>12</a:t>
            </a:r>
            <a:r>
              <a:rPr lang="zh-CN" altLang="zh-CN" sz="2400" b="1" kern="100" dirty="0">
                <a:latin typeface="+mn-ea"/>
                <a:cs typeface="Times New Roman" panose="02020603050405020304" pitchFamily="18" charset="0"/>
              </a:rPr>
              <a:t>月</a:t>
            </a:r>
            <a:r>
              <a:rPr lang="en-US" altLang="zh-CN" sz="2400" b="1" kern="100" dirty="0">
                <a:latin typeface="+mn-ea"/>
                <a:cs typeface="Times New Roman" panose="02020603050405020304" pitchFamily="18" charset="0"/>
              </a:rPr>
              <a:t>31</a:t>
            </a:r>
            <a:r>
              <a:rPr lang="zh-CN" altLang="zh-CN" sz="2400" b="1" kern="100" dirty="0">
                <a:latin typeface="+mn-ea"/>
                <a:cs typeface="Times New Roman" panose="02020603050405020304" pitchFamily="18" charset="0"/>
              </a:rPr>
              <a:t>日编制的资产负债表（简表）见表</a:t>
            </a:r>
            <a:r>
              <a:rPr lang="en-US" altLang="zh-CN" sz="2400" b="1" kern="100" dirty="0">
                <a:latin typeface="+mn-ea"/>
                <a:cs typeface="Times New Roman" panose="02020603050405020304" pitchFamily="18" charset="0"/>
              </a:rPr>
              <a:t>3-1</a:t>
            </a:r>
            <a:r>
              <a:rPr lang="zh-CN" altLang="zh-CN" sz="2400" b="1" kern="100" dirty="0" smtClean="0">
                <a:latin typeface="+mn-ea"/>
                <a:cs typeface="Times New Roman" panose="02020603050405020304" pitchFamily="18" charset="0"/>
              </a:rPr>
              <a:t>。</a:t>
            </a:r>
            <a:endParaRPr lang="zh-CN" altLang="zh-CN" sz="2400" b="1" kern="100" dirty="0">
              <a:solidFill>
                <a:srgbClr val="000000"/>
              </a:solidFill>
              <a:latin typeface="微软雅黑" panose="020B0503020204020204" pitchFamily="34" charset="-122"/>
              <a:cs typeface="Times New Roman" panose="02020603050405020304" pitchFamily="18" charset="0"/>
            </a:endParaRPr>
          </a:p>
        </p:txBody>
      </p:sp>
      <p:pic>
        <p:nvPicPr>
          <p:cNvPr id="10" name="图片 9"/>
          <p:cNvPicPr>
            <a:picLocks noChangeAspect="1"/>
          </p:cNvPicPr>
          <p:nvPr/>
        </p:nvPicPr>
        <p:blipFill>
          <a:blip r:embed="rId1"/>
          <a:stretch>
            <a:fillRect/>
          </a:stretch>
        </p:blipFill>
        <p:spPr>
          <a:xfrm>
            <a:off x="1469136" y="2937940"/>
            <a:ext cx="9482328" cy="3837764"/>
          </a:xfrm>
          <a:prstGeom prst="rect">
            <a:avLst/>
          </a:prstGeom>
        </p:spPr>
      </p:pic>
    </p:spTree>
  </p:cSld>
  <p:clrMapOvr>
    <a:masterClrMapping/>
  </p:clrMapOvr>
  <p:transition spd="slow" advTm="3000">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5176" y="930448"/>
            <a:ext cx="11926824" cy="3527119"/>
          </a:xfrm>
          <a:prstGeom prst="rect">
            <a:avLst/>
          </a:prstGeom>
        </p:spPr>
        <p:txBody>
          <a:bodyPr wrap="square">
            <a:spAutoFit/>
          </a:bodyPr>
          <a:lstStyle/>
          <a:p>
            <a:pPr indent="266700">
              <a:lnSpc>
                <a:spcPct val="120000"/>
              </a:lnSpc>
            </a:pPr>
            <a:r>
              <a:rPr lang="zh-CN" altLang="zh-CN" sz="2400" b="1" kern="100" dirty="0">
                <a:latin typeface="+mn-ea"/>
                <a:cs typeface="Times New Roman" panose="02020603050405020304" pitchFamily="18" charset="0"/>
              </a:rPr>
              <a:t>解：预测公司</a:t>
            </a:r>
            <a:r>
              <a:rPr lang="en-US" altLang="zh-CN" sz="2400" b="1" kern="100" dirty="0">
                <a:latin typeface="+mn-ea"/>
                <a:cs typeface="Times New Roman" panose="02020603050405020304" pitchFamily="18" charset="0"/>
              </a:rPr>
              <a:t>2022</a:t>
            </a:r>
            <a:r>
              <a:rPr lang="zh-CN" altLang="zh-CN" sz="2400" b="1" kern="100" dirty="0">
                <a:latin typeface="+mn-ea"/>
                <a:cs typeface="Times New Roman" panose="02020603050405020304" pitchFamily="18" charset="0"/>
              </a:rPr>
              <a:t>年外部融资需要量具体步骤如下：</a:t>
            </a:r>
            <a:endParaRPr lang="zh-CN" altLang="zh-CN" sz="2400" b="1" kern="100" dirty="0">
              <a:latin typeface="+mn-ea"/>
              <a:cs typeface="Times New Roman" panose="02020603050405020304" pitchFamily="18" charset="0"/>
            </a:endParaRPr>
          </a:p>
          <a:p>
            <a:pPr indent="266700">
              <a:lnSpc>
                <a:spcPct val="120000"/>
              </a:lnSpc>
            </a:pPr>
            <a:r>
              <a:rPr lang="zh-CN" altLang="zh-CN" sz="2400" b="1" kern="100" dirty="0">
                <a:latin typeface="+mn-ea"/>
                <a:cs typeface="Times New Roman" panose="02020603050405020304" pitchFamily="18" charset="0"/>
              </a:rPr>
              <a:t>首先，计算资产和负债的销售百分比：</a:t>
            </a:r>
            <a:endParaRPr lang="zh-CN" altLang="zh-CN" sz="2400" b="1" kern="100" dirty="0">
              <a:latin typeface="+mn-ea"/>
              <a:cs typeface="Times New Roman" panose="02020603050405020304" pitchFamily="18" charset="0"/>
            </a:endParaRPr>
          </a:p>
          <a:p>
            <a:pPr indent="266700" algn="just">
              <a:lnSpc>
                <a:spcPct val="120000"/>
              </a:lnSpc>
              <a:spcAft>
                <a:spcPts val="0"/>
              </a:spcAft>
            </a:pPr>
            <a:r>
              <a:rPr lang="zh-CN" altLang="zh-CN" sz="2400" kern="100" dirty="0">
                <a:latin typeface="+mn-ea"/>
                <a:cs typeface="Times New Roman" panose="02020603050405020304" pitchFamily="18" charset="0"/>
              </a:rPr>
              <a:t>资产销售百分比＝（</a:t>
            </a:r>
            <a:r>
              <a:rPr lang="en-US" altLang="zh-CN" sz="2400" kern="100" dirty="0">
                <a:latin typeface="+mn-ea"/>
                <a:cs typeface="Times New Roman" panose="02020603050405020304" pitchFamily="18" charset="0"/>
              </a:rPr>
              <a:t>100+300+600</a:t>
            </a:r>
            <a:r>
              <a:rPr lang="zh-CN" altLang="zh-CN" sz="2400" kern="100" dirty="0">
                <a:latin typeface="+mn-ea"/>
                <a:cs typeface="Times New Roman" panose="02020603050405020304" pitchFamily="18" charset="0"/>
              </a:rPr>
              <a:t>）</a:t>
            </a:r>
            <a:r>
              <a:rPr lang="en-US" altLang="zh-CN" sz="2400" kern="100" dirty="0">
                <a:latin typeface="+mn-ea"/>
                <a:cs typeface="Times New Roman" panose="02020603050405020304" pitchFamily="18" charset="0"/>
              </a:rPr>
              <a:t>÷2000×1</a:t>
            </a:r>
            <a:r>
              <a:rPr lang="en-US" altLang="zh-CN" sz="2400" kern="100" dirty="0">
                <a:solidFill>
                  <a:srgbClr val="333333"/>
                </a:solidFill>
                <a:latin typeface="+mn-ea"/>
                <a:cs typeface="Times New Roman" panose="02020603050405020304" pitchFamily="18" charset="0"/>
              </a:rPr>
              <a:t>00%</a:t>
            </a:r>
            <a:r>
              <a:rPr lang="zh-CN" altLang="zh-CN" sz="2400" kern="100" dirty="0">
                <a:latin typeface="+mn-ea"/>
                <a:cs typeface="Times New Roman" panose="02020603050405020304" pitchFamily="18" charset="0"/>
              </a:rPr>
              <a:t>＝</a:t>
            </a:r>
            <a:r>
              <a:rPr lang="en-US" altLang="zh-CN" sz="2400" kern="100" dirty="0">
                <a:latin typeface="+mn-ea"/>
                <a:cs typeface="Times New Roman" panose="02020603050405020304" pitchFamily="18" charset="0"/>
              </a:rPr>
              <a:t>50%</a:t>
            </a:r>
            <a:endParaRPr lang="zh-CN" altLang="zh-CN" sz="2400" kern="100" dirty="0">
              <a:latin typeface="+mn-ea"/>
              <a:cs typeface="Times New Roman" panose="02020603050405020304" pitchFamily="18" charset="0"/>
            </a:endParaRPr>
          </a:p>
          <a:p>
            <a:pPr indent="266700" algn="just">
              <a:lnSpc>
                <a:spcPct val="120000"/>
              </a:lnSpc>
              <a:spcAft>
                <a:spcPts val="0"/>
              </a:spcAft>
            </a:pPr>
            <a:r>
              <a:rPr lang="zh-CN" altLang="zh-CN" sz="2400" kern="100" dirty="0">
                <a:solidFill>
                  <a:srgbClr val="333333"/>
                </a:solidFill>
                <a:latin typeface="+mn-ea"/>
                <a:cs typeface="Times New Roman" panose="02020603050405020304" pitchFamily="18" charset="0"/>
              </a:rPr>
              <a:t>负债</a:t>
            </a:r>
            <a:r>
              <a:rPr lang="zh-CN" altLang="zh-CN" sz="2400" kern="100" dirty="0">
                <a:latin typeface="+mn-ea"/>
                <a:cs typeface="Times New Roman" panose="02020603050405020304" pitchFamily="18" charset="0"/>
              </a:rPr>
              <a:t>销售百分比＝（</a:t>
            </a:r>
            <a:r>
              <a:rPr lang="en-US" altLang="zh-CN" sz="2400" kern="100" dirty="0">
                <a:latin typeface="+mn-ea"/>
                <a:cs typeface="Times New Roman" panose="02020603050405020304" pitchFamily="18" charset="0"/>
              </a:rPr>
              <a:t>100+200</a:t>
            </a:r>
            <a:r>
              <a:rPr lang="zh-CN" altLang="zh-CN" sz="2400" kern="100" dirty="0">
                <a:latin typeface="+mn-ea"/>
                <a:cs typeface="Times New Roman" panose="02020603050405020304" pitchFamily="18" charset="0"/>
              </a:rPr>
              <a:t>）</a:t>
            </a:r>
            <a:r>
              <a:rPr lang="en-US" altLang="zh-CN" sz="2400" kern="100" dirty="0">
                <a:latin typeface="+mn-ea"/>
                <a:cs typeface="Times New Roman" panose="02020603050405020304" pitchFamily="18" charset="0"/>
              </a:rPr>
              <a:t>÷2000×1</a:t>
            </a:r>
            <a:r>
              <a:rPr lang="en-US" altLang="zh-CN" sz="2400" kern="100" dirty="0">
                <a:solidFill>
                  <a:srgbClr val="333333"/>
                </a:solidFill>
                <a:latin typeface="+mn-ea"/>
                <a:cs typeface="Times New Roman" panose="02020603050405020304" pitchFamily="18" charset="0"/>
              </a:rPr>
              <a:t>00%</a:t>
            </a:r>
            <a:r>
              <a:rPr lang="zh-CN" altLang="zh-CN" sz="2400" kern="100" dirty="0">
                <a:latin typeface="+mn-ea"/>
                <a:cs typeface="Times New Roman" panose="02020603050405020304" pitchFamily="18" charset="0"/>
              </a:rPr>
              <a:t>＝</a:t>
            </a:r>
            <a:r>
              <a:rPr lang="en-US" altLang="zh-CN" sz="2400" kern="100" dirty="0">
                <a:latin typeface="+mn-ea"/>
                <a:cs typeface="Times New Roman" panose="02020603050405020304" pitchFamily="18" charset="0"/>
              </a:rPr>
              <a:t>15%</a:t>
            </a:r>
            <a:endParaRPr lang="zh-CN" altLang="zh-CN" sz="2400" kern="100" dirty="0">
              <a:latin typeface="+mn-ea"/>
              <a:cs typeface="Times New Roman" panose="02020603050405020304" pitchFamily="18" charset="0"/>
            </a:endParaRPr>
          </a:p>
          <a:p>
            <a:pPr indent="266700">
              <a:lnSpc>
                <a:spcPct val="120000"/>
              </a:lnSpc>
            </a:pPr>
            <a:r>
              <a:rPr lang="zh-CN" altLang="zh-CN" sz="2400" b="1" kern="100" dirty="0">
                <a:latin typeface="+mn-ea"/>
                <a:cs typeface="Times New Roman" panose="02020603050405020304" pitchFamily="18" charset="0"/>
              </a:rPr>
              <a:t>其次，计算外部融资需要量：</a:t>
            </a:r>
            <a:endParaRPr lang="zh-CN" altLang="zh-CN" sz="2400" b="1" kern="100" dirty="0">
              <a:latin typeface="+mn-ea"/>
              <a:cs typeface="Times New Roman" panose="02020603050405020304" pitchFamily="18" charset="0"/>
            </a:endParaRPr>
          </a:p>
          <a:p>
            <a:pPr indent="266700">
              <a:lnSpc>
                <a:spcPct val="120000"/>
              </a:lnSpc>
            </a:pPr>
            <a:r>
              <a:rPr lang="zh-CN" altLang="zh-CN" sz="2200" kern="100" dirty="0">
                <a:latin typeface="+mn-ea"/>
                <a:cs typeface="Times New Roman" panose="02020603050405020304" pitchFamily="18" charset="0"/>
              </a:rPr>
              <a:t>外部融资额＝</a:t>
            </a:r>
            <a:r>
              <a:rPr lang="en-US" altLang="zh-CN" sz="2200" kern="100" dirty="0">
                <a:latin typeface="+mn-ea"/>
                <a:cs typeface="Times New Roman" panose="02020603050405020304" pitchFamily="18" charset="0"/>
              </a:rPr>
              <a:t>50%×2000×30%</a:t>
            </a:r>
            <a:r>
              <a:rPr lang="zh-CN" altLang="zh-CN"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15%×2000×30%</a:t>
            </a:r>
            <a:r>
              <a:rPr lang="zh-CN" altLang="zh-CN"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2000×</a:t>
            </a:r>
            <a:r>
              <a:rPr lang="zh-CN" altLang="zh-CN"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1+30%</a:t>
            </a:r>
            <a:r>
              <a:rPr lang="zh-CN" altLang="zh-CN"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×10%×</a:t>
            </a:r>
            <a:r>
              <a:rPr lang="zh-CN" altLang="zh-CN"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1</a:t>
            </a:r>
            <a:r>
              <a:rPr lang="zh-CN" altLang="zh-CN"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60%</a:t>
            </a:r>
            <a:r>
              <a:rPr lang="zh-CN" altLang="zh-CN" sz="2200" kern="100" dirty="0">
                <a:latin typeface="+mn-ea"/>
                <a:cs typeface="Times New Roman" panose="02020603050405020304" pitchFamily="18" charset="0"/>
              </a:rPr>
              <a:t>）</a:t>
            </a:r>
            <a:endParaRPr lang="zh-CN" altLang="zh-CN" sz="2200" kern="100" dirty="0">
              <a:latin typeface="+mn-ea"/>
              <a:cs typeface="Times New Roman" panose="02020603050405020304" pitchFamily="18" charset="0"/>
            </a:endParaRPr>
          </a:p>
          <a:p>
            <a:pPr indent="266700">
              <a:lnSpc>
                <a:spcPct val="120000"/>
              </a:lnSpc>
            </a:pPr>
            <a:r>
              <a:rPr lang="en-US" altLang="zh-CN" sz="2200" kern="100" dirty="0">
                <a:latin typeface="+mn-ea"/>
                <a:cs typeface="Times New Roman" panose="02020603050405020304" pitchFamily="18" charset="0"/>
              </a:rPr>
              <a:t>          </a:t>
            </a:r>
            <a:r>
              <a:rPr lang="en-US" altLang="zh-CN" sz="2200" kern="100" dirty="0" smtClean="0">
                <a:latin typeface="+mn-ea"/>
                <a:cs typeface="Times New Roman" panose="02020603050405020304" pitchFamily="18" charset="0"/>
              </a:rPr>
              <a:t>       </a:t>
            </a:r>
            <a:r>
              <a:rPr lang="zh-CN" altLang="zh-CN" sz="2200" kern="100" dirty="0" smtClean="0">
                <a:latin typeface="+mn-ea"/>
                <a:cs typeface="Times New Roman" panose="02020603050405020304" pitchFamily="18" charset="0"/>
              </a:rPr>
              <a:t>＝</a:t>
            </a:r>
            <a:r>
              <a:rPr lang="en-US" altLang="zh-CN" sz="2200" kern="100" dirty="0">
                <a:latin typeface="+mn-ea"/>
                <a:cs typeface="Times New Roman" panose="02020603050405020304" pitchFamily="18" charset="0"/>
              </a:rPr>
              <a:t>300</a:t>
            </a:r>
            <a:r>
              <a:rPr lang="zh-CN" altLang="zh-CN"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90</a:t>
            </a:r>
            <a:r>
              <a:rPr lang="zh-CN" altLang="zh-CN" sz="2200" kern="100" dirty="0">
                <a:latin typeface="+mn-ea"/>
                <a:cs typeface="Times New Roman" panose="02020603050405020304" pitchFamily="18" charset="0"/>
              </a:rPr>
              <a:t>－</a:t>
            </a:r>
            <a:r>
              <a:rPr lang="en-US" altLang="zh-CN" sz="2200" kern="100" dirty="0">
                <a:latin typeface="+mn-ea"/>
                <a:cs typeface="Times New Roman" panose="02020603050405020304" pitchFamily="18" charset="0"/>
              </a:rPr>
              <a:t>104</a:t>
            </a:r>
            <a:endParaRPr lang="zh-CN" altLang="zh-CN" sz="2200" kern="100" dirty="0">
              <a:latin typeface="+mn-ea"/>
              <a:cs typeface="Times New Roman" panose="02020603050405020304" pitchFamily="18" charset="0"/>
            </a:endParaRPr>
          </a:p>
          <a:p>
            <a:pPr indent="266700">
              <a:lnSpc>
                <a:spcPct val="120000"/>
              </a:lnSpc>
            </a:pPr>
            <a:r>
              <a:rPr lang="en-US" altLang="zh-CN" sz="2200" kern="100" dirty="0">
                <a:latin typeface="+mn-ea"/>
                <a:cs typeface="Times New Roman" panose="02020603050405020304" pitchFamily="18" charset="0"/>
              </a:rPr>
              <a:t>          </a:t>
            </a:r>
            <a:r>
              <a:rPr lang="en-US" altLang="zh-CN" sz="2200" kern="100" dirty="0" smtClean="0">
                <a:latin typeface="+mn-ea"/>
                <a:cs typeface="Times New Roman" panose="02020603050405020304" pitchFamily="18" charset="0"/>
              </a:rPr>
              <a:t>       </a:t>
            </a:r>
            <a:r>
              <a:rPr lang="zh-CN" altLang="zh-CN" sz="2200" kern="100" dirty="0" smtClean="0">
                <a:latin typeface="+mn-ea"/>
                <a:cs typeface="Times New Roman" panose="02020603050405020304" pitchFamily="18" charset="0"/>
              </a:rPr>
              <a:t>＝</a:t>
            </a:r>
            <a:r>
              <a:rPr lang="en-US" altLang="zh-CN" sz="2200" kern="100" dirty="0">
                <a:latin typeface="+mn-ea"/>
                <a:cs typeface="Times New Roman" panose="02020603050405020304" pitchFamily="18" charset="0"/>
              </a:rPr>
              <a:t>106</a:t>
            </a:r>
            <a:r>
              <a:rPr lang="zh-CN" altLang="zh-CN" sz="2200" kern="100" dirty="0">
                <a:latin typeface="+mn-ea"/>
                <a:cs typeface="Times New Roman" panose="02020603050405020304" pitchFamily="18" charset="0"/>
              </a:rPr>
              <a:t>（万元）</a:t>
            </a:r>
            <a:endParaRPr lang="zh-CN" altLang="zh-CN" sz="2200" kern="100" dirty="0">
              <a:effectLst/>
              <a:latin typeface="+mn-ea"/>
              <a:cs typeface="Times New Roman" panose="02020603050405020304" pitchFamily="18" charset="0"/>
            </a:endParaRPr>
          </a:p>
        </p:txBody>
      </p:sp>
    </p:spTree>
  </p:cSld>
  <p:clrMapOvr>
    <a:masterClrMapping/>
  </p:clrMapOvr>
  <p:transition spd="slow" advTm="3000">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83756" name="表格 583755"/>
          <p:cNvGraphicFramePr/>
          <p:nvPr/>
        </p:nvGraphicFramePr>
        <p:xfrm>
          <a:off x="800892" y="1660970"/>
          <a:ext cx="8562564" cy="2861994"/>
        </p:xfrm>
        <a:graphic>
          <a:graphicData uri="http://schemas.openxmlformats.org/drawingml/2006/table">
            <a:tbl>
              <a:tblPr/>
              <a:tblGrid>
                <a:gridCol w="3911890"/>
                <a:gridCol w="4650674"/>
              </a:tblGrid>
              <a:tr h="395288">
                <a:tc>
                  <a:txBody>
                    <a:bodyPr/>
                    <a:lstStyle>
                      <a:lvl1pPr marL="342900" lvl="0" indent="-342900" algn="l" defTabSz="914400" eaLnBrk="1" fontAlgn="base" latinLnBrk="0" hangingPunct="1">
                        <a:lnSpc>
                          <a:spcPct val="100000"/>
                        </a:lnSpc>
                        <a:spcBef>
                          <a:spcPct val="20000"/>
                        </a:spcBef>
                        <a:spcAft>
                          <a:spcPct val="0"/>
                        </a:spcAft>
                        <a:buChar char="•"/>
                        <a:defRPr sz="2800" b="1" i="0" u="none" kern="1200" baseline="0">
                          <a:solidFill>
                            <a:schemeClr val="accent1"/>
                          </a:solidFill>
                          <a:latin typeface="Arial" panose="020B0604020202020204" pitchFamily="34" charset="0"/>
                        </a:defRPr>
                      </a:lvl1pPr>
                      <a:lvl2pPr marL="742950" lvl="1" indent="-285750">
                        <a:defRPr sz="2400" b="0" kern="1200">
                          <a:solidFill>
                            <a:schemeClr val="tx2"/>
                          </a:solidFill>
                        </a:defRPr>
                      </a:lvl2pPr>
                      <a:lvl3pPr marL="1143000" lvl="2" indent="-228600">
                        <a:defRPr sz="2000" kern="1200"/>
                      </a:lvl3pPr>
                      <a:lvl4pPr marL="1600200" lvl="3" indent="-228600">
                        <a:defRPr sz="1800" kern="1200"/>
                      </a:lvl4pPr>
                      <a:lvl5pPr marL="2057400" lvl="4" indent="-228600">
                        <a:defRPr sz="1800" kern="1200"/>
                      </a:lvl5pPr>
                    </a:lstStyle>
                    <a:p>
                      <a:pPr marL="0" lvl="0" indent="0" algn="ctr" fontAlgn="b">
                        <a:spcBef>
                          <a:spcPct val="0"/>
                        </a:spcBef>
                        <a:buNone/>
                      </a:pPr>
                      <a:r>
                        <a:rPr lang="zh-CN" altLang="en-US" sz="2200" dirty="0">
                          <a:solidFill>
                            <a:schemeClr val="tx1"/>
                          </a:solidFill>
                          <a:latin typeface="宋体" panose="02010600030101010101" pitchFamily="2" charset="-122"/>
                          <a:ea typeface="宋体" panose="02010600030101010101" pitchFamily="2" charset="-122"/>
                        </a:rPr>
                        <a:t>资产</a:t>
                      </a:r>
                      <a:endParaRPr lang="zh-CN" altLang="en-US" sz="2200" b="0" dirty="0">
                        <a:solidFill>
                          <a:schemeClr val="tx1"/>
                        </a:solidFill>
                        <a:latin typeface="宋体" panose="02010600030101010101" pitchFamily="2" charset="-122"/>
                        <a:ea typeface="宋体" panose="02010600030101010101" pitchFamily="2"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1" i="0" u="none" kern="1200" baseline="0">
                          <a:solidFill>
                            <a:schemeClr val="accent1"/>
                          </a:solidFill>
                          <a:latin typeface="Arial" panose="020B0604020202020204" pitchFamily="34" charset="0"/>
                        </a:defRPr>
                      </a:lvl1pPr>
                      <a:lvl2pPr marL="742950" lvl="1" indent="-285750">
                        <a:defRPr sz="2400" b="0" kern="1200">
                          <a:solidFill>
                            <a:schemeClr val="tx2"/>
                          </a:solidFill>
                        </a:defRPr>
                      </a:lvl2pPr>
                      <a:lvl3pPr marL="1143000" lvl="2" indent="-228600">
                        <a:defRPr sz="2000" kern="1200"/>
                      </a:lvl3pPr>
                      <a:lvl4pPr marL="1600200" lvl="3" indent="-228600">
                        <a:defRPr sz="1800" kern="1200"/>
                      </a:lvl4pPr>
                      <a:lvl5pPr marL="2057400" lvl="4" indent="-228600">
                        <a:defRPr sz="1800" kern="1200"/>
                      </a:lvl5pPr>
                    </a:lstStyle>
                    <a:p>
                      <a:pPr marL="0" lvl="0" indent="0" algn="ctr" fontAlgn="b">
                        <a:spcBef>
                          <a:spcPct val="0"/>
                        </a:spcBef>
                        <a:buNone/>
                      </a:pPr>
                      <a:r>
                        <a:rPr lang="zh-CN" altLang="en-US" sz="2200" dirty="0">
                          <a:solidFill>
                            <a:schemeClr val="tx1"/>
                          </a:solidFill>
                          <a:latin typeface="宋体" panose="02010600030101010101" pitchFamily="2" charset="-122"/>
                          <a:ea typeface="宋体" panose="02010600030101010101" pitchFamily="2" charset="-122"/>
                        </a:rPr>
                        <a:t>负债与所有者权益</a:t>
                      </a:r>
                      <a:endParaRPr lang="zh-CN" altLang="en-US" sz="2200" b="0" dirty="0">
                        <a:solidFill>
                          <a:schemeClr val="tx1"/>
                        </a:solidFill>
                        <a:latin typeface="宋体" panose="02010600030101010101" pitchFamily="2" charset="-122"/>
                        <a:ea typeface="宋体" panose="02010600030101010101" pitchFamily="2"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1965374">
                <a:tc>
                  <a:txBody>
                    <a:bodyPr/>
                    <a:lstStyle>
                      <a:lvl1pPr marL="342900" lvl="0" indent="-342900" algn="l" defTabSz="914400" eaLnBrk="1" fontAlgn="base" latinLnBrk="0" hangingPunct="1">
                        <a:lnSpc>
                          <a:spcPct val="100000"/>
                        </a:lnSpc>
                        <a:spcBef>
                          <a:spcPct val="20000"/>
                        </a:spcBef>
                        <a:spcAft>
                          <a:spcPct val="0"/>
                        </a:spcAft>
                        <a:buChar char="•"/>
                        <a:defRPr sz="2800" b="1" i="0" u="none" kern="1200" baseline="0">
                          <a:solidFill>
                            <a:schemeClr val="accent1"/>
                          </a:solidFill>
                          <a:latin typeface="Arial" panose="020B0604020202020204" pitchFamily="34" charset="0"/>
                        </a:defRPr>
                      </a:lvl1pPr>
                      <a:lvl2pPr marL="742950" lvl="1" indent="-285750">
                        <a:defRPr sz="2400" b="0" kern="1200">
                          <a:solidFill>
                            <a:schemeClr val="tx2"/>
                          </a:solidFill>
                        </a:defRPr>
                      </a:lvl2pPr>
                      <a:lvl3pPr marL="1143000" lvl="2" indent="-228600">
                        <a:defRPr sz="2000" kern="1200"/>
                      </a:lvl3pPr>
                      <a:lvl4pPr marL="1600200" lvl="3" indent="-228600">
                        <a:defRPr sz="1800" kern="1200"/>
                      </a:lvl4pPr>
                      <a:lvl5pPr marL="2057400" lvl="4" indent="-228600">
                        <a:defRPr sz="1800" kern="1200"/>
                      </a:lvl5pPr>
                    </a:lstStyle>
                    <a:p>
                      <a:pPr marL="0" lvl="0" indent="0" fontAlgn="b">
                        <a:spcBef>
                          <a:spcPct val="0"/>
                        </a:spcBef>
                        <a:buNone/>
                      </a:pPr>
                      <a:r>
                        <a:rPr lang="zh-CN" altLang="en-US" sz="2200" dirty="0">
                          <a:solidFill>
                            <a:srgbClr val="7030A0"/>
                          </a:solidFill>
                          <a:latin typeface="宋体" panose="02010600030101010101" pitchFamily="2" charset="-122"/>
                          <a:ea typeface="宋体" panose="02010600030101010101" pitchFamily="2" charset="-122"/>
                        </a:rPr>
                        <a:t>现 金　　　   </a:t>
                      </a:r>
                      <a:r>
                        <a:rPr lang="en-US" altLang="zh-CN" sz="2200" dirty="0">
                          <a:solidFill>
                            <a:srgbClr val="7030A0"/>
                          </a:solidFill>
                          <a:latin typeface="宋体" panose="02010600030101010101" pitchFamily="2" charset="-122"/>
                          <a:ea typeface="宋体" panose="02010600030101010101" pitchFamily="2" charset="-122"/>
                        </a:rPr>
                        <a:t>5000</a:t>
                      </a:r>
                      <a:br>
                        <a:rPr lang="en-US" altLang="zh-CN" sz="2200" dirty="0">
                          <a:solidFill>
                            <a:srgbClr val="7030A0"/>
                          </a:solidFill>
                          <a:latin typeface="宋体" panose="02010600030101010101" pitchFamily="2" charset="-122"/>
                          <a:ea typeface="宋体" panose="02010600030101010101" pitchFamily="2" charset="-122"/>
                        </a:rPr>
                      </a:br>
                      <a:r>
                        <a:rPr lang="zh-CN" altLang="en-US" sz="2200" dirty="0">
                          <a:solidFill>
                            <a:srgbClr val="7030A0"/>
                          </a:solidFill>
                          <a:latin typeface="宋体" panose="02010600030101010101" pitchFamily="2" charset="-122"/>
                          <a:ea typeface="宋体" panose="02010600030101010101" pitchFamily="2" charset="-122"/>
                        </a:rPr>
                        <a:t>应收账款　   </a:t>
                      </a:r>
                      <a:r>
                        <a:rPr lang="en-US" altLang="zh-CN" sz="2200" dirty="0">
                          <a:solidFill>
                            <a:srgbClr val="7030A0"/>
                          </a:solidFill>
                          <a:latin typeface="宋体" panose="02010600030101010101" pitchFamily="2" charset="-122"/>
                          <a:ea typeface="宋体" panose="02010600030101010101" pitchFamily="2" charset="-122"/>
                        </a:rPr>
                        <a:t>15000</a:t>
                      </a:r>
                      <a:br>
                        <a:rPr lang="en-US" altLang="zh-CN" sz="2200" dirty="0">
                          <a:solidFill>
                            <a:srgbClr val="7030A0"/>
                          </a:solidFill>
                          <a:latin typeface="宋体" panose="02010600030101010101" pitchFamily="2" charset="-122"/>
                          <a:ea typeface="宋体" panose="02010600030101010101" pitchFamily="2" charset="-122"/>
                        </a:rPr>
                      </a:br>
                      <a:r>
                        <a:rPr lang="zh-CN" altLang="en-US" sz="2200" dirty="0">
                          <a:solidFill>
                            <a:srgbClr val="7030A0"/>
                          </a:solidFill>
                          <a:latin typeface="宋体" panose="02010600030101010101" pitchFamily="2" charset="-122"/>
                          <a:ea typeface="宋体" panose="02010600030101010101" pitchFamily="2" charset="-122"/>
                        </a:rPr>
                        <a:t>存 货　　　  </a:t>
                      </a:r>
                      <a:r>
                        <a:rPr lang="en-US" altLang="zh-CN" sz="2200" dirty="0">
                          <a:solidFill>
                            <a:srgbClr val="7030A0"/>
                          </a:solidFill>
                          <a:latin typeface="宋体" panose="02010600030101010101" pitchFamily="2" charset="-122"/>
                          <a:ea typeface="宋体" panose="02010600030101010101" pitchFamily="2" charset="-122"/>
                        </a:rPr>
                        <a:t>30000</a:t>
                      </a:r>
                      <a:endParaRPr lang="en-US" altLang="zh-CN" sz="2200" dirty="0">
                        <a:solidFill>
                          <a:srgbClr val="7030A0"/>
                        </a:solidFill>
                        <a:latin typeface="宋体" panose="02010600030101010101" pitchFamily="2" charset="-122"/>
                        <a:ea typeface="宋体" panose="02010600030101010101" pitchFamily="2" charset="-122"/>
                      </a:endParaRPr>
                    </a:p>
                    <a:p>
                      <a:pPr marL="0" lvl="0" indent="0" fontAlgn="b">
                        <a:spcBef>
                          <a:spcPct val="0"/>
                        </a:spcBef>
                        <a:buNone/>
                      </a:pPr>
                      <a:r>
                        <a:rPr lang="zh-CN" altLang="en-US" sz="2200" dirty="0">
                          <a:solidFill>
                            <a:schemeClr val="tx1"/>
                          </a:solidFill>
                          <a:latin typeface="宋体" panose="02010600030101010101" pitchFamily="2" charset="-122"/>
                          <a:ea typeface="宋体" panose="02010600030101010101" pitchFamily="2" charset="-122"/>
                        </a:rPr>
                        <a:t>固定资产净值 </a:t>
                      </a:r>
                      <a:r>
                        <a:rPr lang="en-US" altLang="zh-CN" sz="2200" dirty="0">
                          <a:solidFill>
                            <a:schemeClr val="tx1"/>
                          </a:solidFill>
                          <a:latin typeface="宋体" panose="02010600030101010101" pitchFamily="2" charset="-122"/>
                          <a:ea typeface="宋体" panose="02010600030101010101" pitchFamily="2" charset="-122"/>
                        </a:rPr>
                        <a:t>30000</a:t>
                      </a:r>
                      <a:br>
                        <a:rPr lang="en-US" altLang="zh-CN" sz="2200" dirty="0">
                          <a:solidFill>
                            <a:schemeClr val="tx1"/>
                          </a:solidFill>
                          <a:latin typeface="宋体" panose="02010600030101010101" pitchFamily="2" charset="-122"/>
                          <a:ea typeface="宋体" panose="02010600030101010101" pitchFamily="2" charset="-122"/>
                        </a:rPr>
                      </a:br>
                      <a:r>
                        <a:rPr lang="zh-CN" altLang="en-US" sz="2200" dirty="0">
                          <a:solidFill>
                            <a:schemeClr val="tx1"/>
                          </a:solidFill>
                          <a:latin typeface="宋体" panose="02010600030101010101" pitchFamily="2" charset="-122"/>
                          <a:ea typeface="宋体" panose="02010600030101010101" pitchFamily="2" charset="-122"/>
                        </a:rPr>
                        <a:t>　</a:t>
                      </a:r>
                      <a:endParaRPr lang="zh-CN" altLang="en-US" sz="2200" b="0" dirty="0">
                        <a:solidFill>
                          <a:schemeClr val="tx1"/>
                        </a:solidFill>
                        <a:latin typeface="宋体" panose="02010600030101010101" pitchFamily="2" charset="-122"/>
                        <a:ea typeface="宋体" panose="02010600030101010101" pitchFamily="2"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1" i="0" u="none" kern="1200" baseline="0">
                          <a:solidFill>
                            <a:schemeClr val="accent1"/>
                          </a:solidFill>
                          <a:latin typeface="Arial" panose="020B0604020202020204" pitchFamily="34" charset="0"/>
                        </a:defRPr>
                      </a:lvl1pPr>
                      <a:lvl2pPr marL="742950" lvl="1" indent="-285750">
                        <a:defRPr sz="2400" b="0" kern="1200">
                          <a:solidFill>
                            <a:schemeClr val="tx2"/>
                          </a:solidFill>
                        </a:defRPr>
                      </a:lvl2pPr>
                      <a:lvl3pPr marL="1143000" lvl="2" indent="-228600">
                        <a:defRPr sz="2000" kern="1200"/>
                      </a:lvl3pPr>
                      <a:lvl4pPr marL="1600200" lvl="3" indent="-228600">
                        <a:defRPr sz="1800" kern="1200"/>
                      </a:lvl4pPr>
                      <a:lvl5pPr marL="2057400" lvl="4" indent="-228600">
                        <a:defRPr sz="1800" kern="1200"/>
                      </a:lvl5pPr>
                    </a:lstStyle>
                    <a:p>
                      <a:pPr marL="0" lvl="0" indent="0" fontAlgn="b">
                        <a:spcBef>
                          <a:spcPct val="0"/>
                        </a:spcBef>
                        <a:buNone/>
                      </a:pPr>
                      <a:r>
                        <a:rPr lang="zh-CN" altLang="en-US" sz="2200" dirty="0">
                          <a:solidFill>
                            <a:srgbClr val="7030A0"/>
                          </a:solidFill>
                          <a:latin typeface="宋体" panose="02010600030101010101" pitchFamily="2" charset="-122"/>
                          <a:ea typeface="宋体" panose="02010600030101010101" pitchFamily="2" charset="-122"/>
                        </a:rPr>
                        <a:t>应付账款　　　　　　　</a:t>
                      </a:r>
                      <a:r>
                        <a:rPr lang="en-US" altLang="zh-CN" sz="2200" dirty="0">
                          <a:solidFill>
                            <a:srgbClr val="7030A0"/>
                          </a:solidFill>
                          <a:latin typeface="宋体" panose="02010600030101010101" pitchFamily="2" charset="-122"/>
                          <a:ea typeface="宋体" panose="02010600030101010101" pitchFamily="2" charset="-122"/>
                        </a:rPr>
                        <a:t>15000</a:t>
                      </a:r>
                      <a:br>
                        <a:rPr lang="en-US" altLang="zh-CN" sz="2200" dirty="0">
                          <a:solidFill>
                            <a:schemeClr val="tx1"/>
                          </a:solidFill>
                          <a:latin typeface="宋体" panose="02010600030101010101" pitchFamily="2" charset="-122"/>
                          <a:ea typeface="宋体" panose="02010600030101010101" pitchFamily="2" charset="-122"/>
                        </a:rPr>
                      </a:br>
                      <a:r>
                        <a:rPr lang="zh-CN" altLang="en-US" sz="2200" dirty="0">
                          <a:solidFill>
                            <a:schemeClr val="tx1"/>
                          </a:solidFill>
                          <a:latin typeface="宋体" panose="02010600030101010101" pitchFamily="2" charset="-122"/>
                          <a:ea typeface="宋体" panose="02010600030101010101" pitchFamily="2" charset="-122"/>
                        </a:rPr>
                        <a:t>短期借款　　　　　　　</a:t>
                      </a:r>
                      <a:r>
                        <a:rPr lang="en-US" altLang="zh-CN" sz="2200" dirty="0">
                          <a:solidFill>
                            <a:schemeClr val="tx1"/>
                          </a:solidFill>
                          <a:latin typeface="宋体" panose="02010600030101010101" pitchFamily="2" charset="-122"/>
                          <a:ea typeface="宋体" panose="02010600030101010101" pitchFamily="2" charset="-122"/>
                        </a:rPr>
                        <a:t>25000</a:t>
                      </a:r>
                      <a:br>
                        <a:rPr lang="en-US" altLang="zh-CN" sz="2200" dirty="0">
                          <a:solidFill>
                            <a:schemeClr val="tx1"/>
                          </a:solidFill>
                          <a:latin typeface="宋体" panose="02010600030101010101" pitchFamily="2" charset="-122"/>
                          <a:ea typeface="宋体" panose="02010600030101010101" pitchFamily="2" charset="-122"/>
                        </a:rPr>
                      </a:br>
                      <a:r>
                        <a:rPr lang="zh-CN" altLang="en-US" sz="2200" dirty="0">
                          <a:solidFill>
                            <a:schemeClr val="tx1"/>
                          </a:solidFill>
                          <a:latin typeface="宋体" panose="02010600030101010101" pitchFamily="2" charset="-122"/>
                          <a:ea typeface="宋体" panose="02010600030101010101" pitchFamily="2" charset="-122"/>
                        </a:rPr>
                        <a:t>公司债券　　　　　　　</a:t>
                      </a:r>
                      <a:r>
                        <a:rPr lang="en-US" altLang="zh-CN" sz="2200" dirty="0">
                          <a:solidFill>
                            <a:schemeClr val="tx1"/>
                          </a:solidFill>
                          <a:latin typeface="宋体" panose="02010600030101010101" pitchFamily="2" charset="-122"/>
                          <a:ea typeface="宋体" panose="02010600030101010101" pitchFamily="2" charset="-122"/>
                        </a:rPr>
                        <a:t>10000</a:t>
                      </a:r>
                      <a:br>
                        <a:rPr lang="en-US" altLang="zh-CN" sz="2200" dirty="0">
                          <a:solidFill>
                            <a:schemeClr val="tx1"/>
                          </a:solidFill>
                          <a:latin typeface="宋体" panose="02010600030101010101" pitchFamily="2" charset="-122"/>
                          <a:ea typeface="宋体" panose="02010600030101010101" pitchFamily="2" charset="-122"/>
                        </a:rPr>
                      </a:br>
                      <a:r>
                        <a:rPr lang="zh-CN" altLang="en-US" sz="2200" dirty="0">
                          <a:solidFill>
                            <a:schemeClr val="tx1"/>
                          </a:solidFill>
                          <a:latin typeface="宋体" panose="02010600030101010101" pitchFamily="2" charset="-122"/>
                          <a:ea typeface="宋体" panose="02010600030101010101" pitchFamily="2" charset="-122"/>
                        </a:rPr>
                        <a:t>实收资本　　　　　　　</a:t>
                      </a:r>
                      <a:r>
                        <a:rPr lang="en-US" altLang="zh-CN" sz="2200" dirty="0">
                          <a:solidFill>
                            <a:schemeClr val="tx1"/>
                          </a:solidFill>
                          <a:latin typeface="宋体" panose="02010600030101010101" pitchFamily="2" charset="-122"/>
                          <a:ea typeface="宋体" panose="02010600030101010101" pitchFamily="2" charset="-122"/>
                        </a:rPr>
                        <a:t>20000</a:t>
                      </a:r>
                      <a:br>
                        <a:rPr lang="en-US" altLang="zh-CN" sz="2200" dirty="0">
                          <a:solidFill>
                            <a:schemeClr val="tx1"/>
                          </a:solidFill>
                          <a:latin typeface="宋体" panose="02010600030101010101" pitchFamily="2" charset="-122"/>
                          <a:ea typeface="宋体" panose="02010600030101010101" pitchFamily="2" charset="-122"/>
                        </a:rPr>
                      </a:br>
                      <a:r>
                        <a:rPr lang="zh-CN" altLang="en-US" sz="2200" dirty="0">
                          <a:solidFill>
                            <a:schemeClr val="tx1"/>
                          </a:solidFill>
                          <a:latin typeface="宋体" panose="02010600030101010101" pitchFamily="2" charset="-122"/>
                          <a:ea typeface="宋体" panose="02010600030101010101" pitchFamily="2" charset="-122"/>
                        </a:rPr>
                        <a:t>留存收益　　　　　　　</a:t>
                      </a:r>
                      <a:r>
                        <a:rPr lang="en-US" altLang="zh-CN" sz="2200" dirty="0">
                          <a:solidFill>
                            <a:schemeClr val="tx1"/>
                          </a:solidFill>
                          <a:latin typeface="宋体" panose="02010600030101010101" pitchFamily="2" charset="-122"/>
                          <a:ea typeface="宋体" panose="02010600030101010101" pitchFamily="2" charset="-122"/>
                        </a:rPr>
                        <a:t>10000</a:t>
                      </a:r>
                      <a:endParaRPr lang="en-US" altLang="zh-CN" sz="2200" b="0" dirty="0">
                        <a:solidFill>
                          <a:schemeClr val="tx1"/>
                        </a:solidFill>
                        <a:latin typeface="宋体" panose="02010600030101010101" pitchFamily="2" charset="-122"/>
                        <a:ea typeface="宋体" panose="02010600030101010101" pitchFamily="2"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69900">
                <a:tc>
                  <a:txBody>
                    <a:bodyPr/>
                    <a:lstStyle>
                      <a:lvl1pPr marL="342900" lvl="0" indent="-342900" algn="l" defTabSz="914400" eaLnBrk="1" fontAlgn="base" latinLnBrk="0" hangingPunct="1">
                        <a:lnSpc>
                          <a:spcPct val="100000"/>
                        </a:lnSpc>
                        <a:spcBef>
                          <a:spcPct val="20000"/>
                        </a:spcBef>
                        <a:spcAft>
                          <a:spcPct val="0"/>
                        </a:spcAft>
                        <a:buChar char="•"/>
                        <a:defRPr sz="2800" b="1" i="0" u="none" kern="1200" baseline="0">
                          <a:solidFill>
                            <a:schemeClr val="accent1"/>
                          </a:solidFill>
                          <a:latin typeface="Arial" panose="020B0604020202020204" pitchFamily="34" charset="0"/>
                        </a:defRPr>
                      </a:lvl1pPr>
                      <a:lvl2pPr marL="742950" lvl="1" indent="-285750">
                        <a:defRPr sz="2400" b="0" kern="1200">
                          <a:solidFill>
                            <a:schemeClr val="tx2"/>
                          </a:solidFill>
                        </a:defRPr>
                      </a:lvl2pPr>
                      <a:lvl3pPr marL="1143000" lvl="2" indent="-228600">
                        <a:defRPr sz="2000" kern="1200"/>
                      </a:lvl3pPr>
                      <a:lvl4pPr marL="1600200" lvl="3" indent="-228600">
                        <a:defRPr sz="1800" kern="1200"/>
                      </a:lvl4pPr>
                      <a:lvl5pPr marL="2057400" lvl="4" indent="-228600">
                        <a:defRPr sz="1800" kern="1200"/>
                      </a:lvl5pPr>
                    </a:lstStyle>
                    <a:p>
                      <a:pPr marL="0" lvl="0" indent="0" fontAlgn="b">
                        <a:spcBef>
                          <a:spcPct val="0"/>
                        </a:spcBef>
                        <a:buNone/>
                      </a:pPr>
                      <a:r>
                        <a:rPr lang="zh-CN" altLang="en-US" sz="2200" dirty="0">
                          <a:solidFill>
                            <a:schemeClr val="tx1"/>
                          </a:solidFill>
                          <a:latin typeface="宋体" panose="02010600030101010101" pitchFamily="2" charset="-122"/>
                          <a:ea typeface="宋体" panose="02010600030101010101" pitchFamily="2" charset="-122"/>
                        </a:rPr>
                        <a:t>资产合计　　 </a:t>
                      </a:r>
                      <a:r>
                        <a:rPr lang="en-US" altLang="zh-CN" sz="2200" dirty="0">
                          <a:solidFill>
                            <a:schemeClr val="tx1"/>
                          </a:solidFill>
                          <a:latin typeface="宋体" panose="02010600030101010101" pitchFamily="2" charset="-122"/>
                          <a:ea typeface="宋体" panose="02010600030101010101" pitchFamily="2" charset="-122"/>
                        </a:rPr>
                        <a:t>80000</a:t>
                      </a:r>
                      <a:endParaRPr lang="en-US" altLang="zh-CN" sz="2200" b="0" dirty="0">
                        <a:solidFill>
                          <a:schemeClr val="tx1"/>
                        </a:solidFill>
                        <a:latin typeface="宋体" panose="02010600030101010101" pitchFamily="2" charset="-122"/>
                        <a:ea typeface="宋体" panose="02010600030101010101" pitchFamily="2"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1" i="0" u="none" kern="1200" baseline="0">
                          <a:solidFill>
                            <a:schemeClr val="accent1"/>
                          </a:solidFill>
                          <a:latin typeface="Arial" panose="020B0604020202020204" pitchFamily="34" charset="0"/>
                        </a:defRPr>
                      </a:lvl1pPr>
                      <a:lvl2pPr marL="742950" lvl="1" indent="-285750">
                        <a:defRPr sz="2400" b="0" kern="1200">
                          <a:solidFill>
                            <a:schemeClr val="tx2"/>
                          </a:solidFill>
                        </a:defRPr>
                      </a:lvl2pPr>
                      <a:lvl3pPr marL="1143000" lvl="2" indent="-228600">
                        <a:defRPr sz="2000" kern="1200"/>
                      </a:lvl3pPr>
                      <a:lvl4pPr marL="1600200" lvl="3" indent="-228600">
                        <a:defRPr sz="1800" kern="1200"/>
                      </a:lvl4pPr>
                      <a:lvl5pPr marL="2057400" lvl="4" indent="-228600">
                        <a:defRPr sz="1800" kern="1200"/>
                      </a:lvl5pPr>
                    </a:lstStyle>
                    <a:p>
                      <a:pPr marL="0" lvl="0" indent="0" fontAlgn="b">
                        <a:spcBef>
                          <a:spcPct val="0"/>
                        </a:spcBef>
                        <a:buNone/>
                      </a:pPr>
                      <a:r>
                        <a:rPr lang="zh-CN" altLang="en-US" sz="2200" dirty="0">
                          <a:solidFill>
                            <a:schemeClr val="tx1"/>
                          </a:solidFill>
                          <a:latin typeface="宋体" panose="02010600030101010101" pitchFamily="2" charset="-122"/>
                          <a:ea typeface="宋体" panose="02010600030101010101" pitchFamily="2" charset="-122"/>
                        </a:rPr>
                        <a:t>负债与所有者权益合计　</a:t>
                      </a:r>
                      <a:r>
                        <a:rPr lang="en-US" altLang="zh-CN" sz="2200" dirty="0">
                          <a:solidFill>
                            <a:schemeClr val="tx1"/>
                          </a:solidFill>
                          <a:latin typeface="宋体" panose="02010600030101010101" pitchFamily="2" charset="-122"/>
                          <a:ea typeface="宋体" panose="02010600030101010101" pitchFamily="2" charset="-122"/>
                        </a:rPr>
                        <a:t>80000</a:t>
                      </a:r>
                      <a:endParaRPr lang="en-US" altLang="zh-CN" sz="2200" b="0" dirty="0">
                        <a:solidFill>
                          <a:schemeClr val="tx1"/>
                        </a:solidFill>
                        <a:latin typeface="宋体" panose="02010600030101010101" pitchFamily="2" charset="-122"/>
                        <a:ea typeface="宋体" panose="02010600030101010101" pitchFamily="2" charset="-122"/>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583747" name="矩形 583746"/>
          <p:cNvSpPr/>
          <p:nvPr/>
        </p:nvSpPr>
        <p:spPr>
          <a:xfrm>
            <a:off x="642443" y="195402"/>
            <a:ext cx="2016224" cy="47942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1" i="0" u="none" kern="1200" baseline="0">
                <a:solidFill>
                  <a:schemeClr val="accent1"/>
                </a:solidFill>
                <a:latin typeface="Arial" panose="020B0604020202020204" pitchFamily="34" charset="0"/>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2"/>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2"/>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2"/>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2"/>
                </a:solidFill>
                <a:latin typeface="+mn-lt"/>
                <a:ea typeface="+mn-ea"/>
                <a:cs typeface="+mn-cs"/>
              </a:defRPr>
            </a:lvl5pPr>
          </a:lstStyle>
          <a:p>
            <a:pPr lvl="0">
              <a:lnSpc>
                <a:spcPct val="90000"/>
              </a:lnSpc>
              <a:buNone/>
            </a:pPr>
            <a:r>
              <a:rPr lang="zh-CN" altLang="en-US" sz="2800" dirty="0">
                <a:solidFill>
                  <a:srgbClr val="FF0000"/>
                </a:solidFill>
                <a:latin typeface="黑体" panose="02010609060101010101" pitchFamily="49" charset="-122"/>
                <a:ea typeface="黑体" panose="02010609060101010101" pitchFamily="49" charset="-122"/>
              </a:rPr>
              <a:t>现场</a:t>
            </a:r>
            <a:r>
              <a:rPr lang="zh-CN" altLang="en-US" sz="2800" dirty="0" smtClean="0">
                <a:solidFill>
                  <a:srgbClr val="FF0000"/>
                </a:solidFill>
                <a:latin typeface="黑体" panose="02010609060101010101" pitchFamily="49" charset="-122"/>
                <a:ea typeface="黑体" panose="02010609060101010101" pitchFamily="49" charset="-122"/>
              </a:rPr>
              <a:t>演练题：</a:t>
            </a:r>
            <a:endParaRPr lang="zh-CN" altLang="en-US" sz="2800" dirty="0">
              <a:solidFill>
                <a:schemeClr val="tx1"/>
              </a:solidFill>
              <a:latin typeface="黑体" panose="02010609060101010101" pitchFamily="49" charset="-122"/>
              <a:ea typeface="黑体" panose="02010609060101010101" pitchFamily="49" charset="-122"/>
            </a:endParaRPr>
          </a:p>
        </p:txBody>
      </p:sp>
      <p:sp>
        <p:nvSpPr>
          <p:cNvPr id="583749" name="矩形 583748"/>
          <p:cNvSpPr/>
          <p:nvPr/>
        </p:nvSpPr>
        <p:spPr>
          <a:xfrm>
            <a:off x="219074" y="4805350"/>
            <a:ext cx="9144382" cy="1265082"/>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1" i="0" u="none" kern="1200" baseline="0">
                <a:solidFill>
                  <a:schemeClr val="accent1"/>
                </a:solidFill>
                <a:latin typeface="Arial" panose="020B0604020202020204" pitchFamily="34" charset="0"/>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2"/>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2"/>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2"/>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2"/>
                </a:solidFill>
                <a:latin typeface="+mn-lt"/>
                <a:ea typeface="+mn-ea"/>
                <a:cs typeface="+mn-cs"/>
              </a:defRPr>
            </a:lvl5pPr>
          </a:lstStyle>
          <a:p>
            <a:pPr indent="0">
              <a:lnSpc>
                <a:spcPct val="120000"/>
              </a:lnSpc>
              <a:spcBef>
                <a:spcPts val="0"/>
              </a:spcBef>
              <a:buNone/>
            </a:pPr>
            <a:r>
              <a:rPr lang="zh-CN" altLang="en-US" sz="2400" dirty="0" smtClean="0">
                <a:solidFill>
                  <a:schemeClr val="tx1"/>
                </a:solidFill>
                <a:latin typeface="宋体" panose="02010600030101010101" pitchFamily="2" charset="-122"/>
                <a:ea typeface="宋体" panose="02010600030101010101" pitchFamily="2" charset="-122"/>
              </a:rPr>
              <a:t>预计销售收入提高到</a:t>
            </a:r>
            <a:r>
              <a:rPr lang="en-US" altLang="zh-CN" sz="2400" dirty="0" smtClean="0">
                <a:solidFill>
                  <a:schemeClr val="tx1"/>
                </a:solidFill>
                <a:latin typeface="宋体" panose="02010600030101010101" pitchFamily="2" charset="-122"/>
                <a:ea typeface="宋体" panose="02010600030101010101" pitchFamily="2" charset="-122"/>
              </a:rPr>
              <a:t>200000</a:t>
            </a:r>
            <a:r>
              <a:rPr lang="zh-CN" altLang="en-US" sz="2400" dirty="0" smtClean="0">
                <a:solidFill>
                  <a:schemeClr val="tx1"/>
                </a:solidFill>
                <a:latin typeface="宋体" panose="02010600030101010101" pitchFamily="2" charset="-122"/>
                <a:ea typeface="宋体" panose="02010600030101010101" pitchFamily="2" charset="-122"/>
              </a:rPr>
              <a:t>元，求预测期资金需要量。假设销售净利率为</a:t>
            </a:r>
            <a:r>
              <a:rPr lang="en-US" altLang="zh-CN" sz="2400" dirty="0" smtClean="0">
                <a:solidFill>
                  <a:schemeClr val="tx1"/>
                </a:solidFill>
                <a:latin typeface="宋体" panose="02010600030101010101" pitchFamily="2" charset="-122"/>
                <a:ea typeface="宋体" panose="02010600030101010101" pitchFamily="2" charset="-122"/>
              </a:rPr>
              <a:t>10%</a:t>
            </a:r>
            <a:r>
              <a:rPr lang="zh-CN" altLang="en-US" sz="2400" dirty="0" smtClean="0">
                <a:solidFill>
                  <a:schemeClr val="tx1"/>
                </a:solidFill>
                <a:latin typeface="宋体" panose="02010600030101010101" pitchFamily="2" charset="-122"/>
                <a:ea typeface="宋体" panose="02010600030101010101" pitchFamily="2" charset="-122"/>
              </a:rPr>
              <a:t>，利润留存率为</a:t>
            </a:r>
            <a:r>
              <a:rPr lang="en-US" altLang="zh-CN" sz="2400" dirty="0" smtClean="0">
                <a:solidFill>
                  <a:schemeClr val="tx1"/>
                </a:solidFill>
                <a:latin typeface="宋体" panose="02010600030101010101" pitchFamily="2" charset="-122"/>
                <a:ea typeface="宋体" panose="02010600030101010101" pitchFamily="2" charset="-122"/>
              </a:rPr>
              <a:t>40%</a:t>
            </a:r>
            <a:r>
              <a:rPr lang="zh-CN" altLang="en-US" sz="2400" dirty="0" smtClean="0">
                <a:solidFill>
                  <a:schemeClr val="tx1"/>
                </a:solidFill>
                <a:latin typeface="宋体" panose="02010600030101010101" pitchFamily="2" charset="-122"/>
                <a:ea typeface="宋体" panose="02010600030101010101" pitchFamily="2" charset="-122"/>
              </a:rPr>
              <a:t>，则该公司需从外部筹集资金的数额是多少？</a:t>
            </a:r>
            <a:endParaRPr lang="zh-CN" altLang="en-US" sz="2400" dirty="0" smtClean="0">
              <a:solidFill>
                <a:schemeClr val="tx1"/>
              </a:solidFill>
              <a:latin typeface="宋体" panose="02010600030101010101" pitchFamily="2" charset="-122"/>
              <a:ea typeface="宋体" panose="02010600030101010101" pitchFamily="2" charset="-122"/>
            </a:endParaRPr>
          </a:p>
          <a:p>
            <a:pPr indent="0">
              <a:lnSpc>
                <a:spcPct val="120000"/>
              </a:lnSpc>
              <a:spcBef>
                <a:spcPts val="0"/>
              </a:spcBef>
              <a:buNone/>
            </a:pPr>
            <a:endParaRPr lang="zh-CN" altLang="en-US" dirty="0">
              <a:solidFill>
                <a:schemeClr val="tx1"/>
              </a:solidFill>
              <a:ea typeface="宋体" panose="02010600030101010101" pitchFamily="2" charset="-122"/>
            </a:endParaRPr>
          </a:p>
        </p:txBody>
      </p:sp>
      <p:sp>
        <p:nvSpPr>
          <p:cNvPr id="7" name="文本框 6"/>
          <p:cNvSpPr txBox="1"/>
          <p:nvPr/>
        </p:nvSpPr>
        <p:spPr>
          <a:xfrm>
            <a:off x="642442" y="1005005"/>
            <a:ext cx="8236381" cy="461665"/>
          </a:xfrm>
          <a:prstGeom prst="rect">
            <a:avLst/>
          </a:prstGeom>
          <a:noFill/>
        </p:spPr>
        <p:txBody>
          <a:bodyPr wrap="square">
            <a:spAutoFit/>
          </a:bodyPr>
          <a:lstStyle/>
          <a:p>
            <a:r>
              <a:rPr lang="zh-CN" altLang="en-US" sz="2400" b="1" dirty="0" smtClean="0">
                <a:solidFill>
                  <a:srgbClr val="000000"/>
                </a:solidFill>
                <a:latin typeface="Arial" panose="020B0604020202020204" pitchFamily="34" charset="0"/>
                <a:ea typeface="宋体" panose="02010600030101010101" pitchFamily="2" charset="-122"/>
              </a:rPr>
              <a:t>某公司基</a:t>
            </a:r>
            <a:r>
              <a:rPr lang="zh-CN" altLang="en-US" sz="2400" b="1" dirty="0">
                <a:solidFill>
                  <a:srgbClr val="000000"/>
                </a:solidFill>
                <a:latin typeface="Arial" panose="020B0604020202020204" pitchFamily="34" charset="0"/>
                <a:ea typeface="宋体" panose="02010600030101010101" pitchFamily="2" charset="-122"/>
              </a:rPr>
              <a:t>期资产负债表如下：基期销售收入为</a:t>
            </a:r>
            <a:r>
              <a:rPr lang="en-US" altLang="zh-CN" sz="2400" b="1" dirty="0">
                <a:solidFill>
                  <a:srgbClr val="000000"/>
                </a:solidFill>
                <a:latin typeface="Arial" panose="020B0604020202020204" pitchFamily="34" charset="0"/>
                <a:ea typeface="宋体" panose="02010600030101010101" pitchFamily="2" charset="-122"/>
              </a:rPr>
              <a:t>100000</a:t>
            </a:r>
            <a:r>
              <a:rPr lang="zh-CN" altLang="en-US" sz="2400" b="1" dirty="0">
                <a:solidFill>
                  <a:srgbClr val="000000"/>
                </a:solidFill>
                <a:latin typeface="Arial" panose="020B0604020202020204" pitchFamily="34" charset="0"/>
                <a:ea typeface="宋体" panose="02010600030101010101" pitchFamily="2" charset="-122"/>
              </a:rPr>
              <a:t>元</a:t>
            </a:r>
            <a:endParaRPr lang="zh-CN" altLang="en-US" b="1" dirty="0"/>
          </a:p>
        </p:txBody>
      </p:sp>
    </p:spTree>
  </p:cSld>
  <p:clrMapOvr>
    <a:masterClrMapping/>
  </p:clrMapOvr>
  <p:transition spd="slow" advTm="3000">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54872" y="236536"/>
            <a:ext cx="6840760"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第一步：确定敏感性资产与敏感性负债</a:t>
            </a:r>
            <a:endParaRPr lang="zh-CN" altLang="en-US" sz="2400" b="1" dirty="0">
              <a:latin typeface="微软雅黑" panose="020B0503020204020204" pitchFamily="34" charset="-122"/>
              <a:ea typeface="微软雅黑" panose="020B0503020204020204" pitchFamily="34" charset="-122"/>
            </a:endParaRPr>
          </a:p>
        </p:txBody>
      </p:sp>
      <p:sp>
        <p:nvSpPr>
          <p:cNvPr id="6" name="矩形 5"/>
          <p:cNvSpPr/>
          <p:nvPr/>
        </p:nvSpPr>
        <p:spPr>
          <a:xfrm>
            <a:off x="1154872" y="878074"/>
            <a:ext cx="2880320" cy="1929408"/>
          </a:xfrm>
          <a:prstGeom prst="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7030A0"/>
                </a:solidFill>
              </a:rPr>
              <a:t>敏感性资产</a:t>
            </a:r>
            <a:endParaRPr lang="en-US" altLang="zh-CN" sz="2400" dirty="0">
              <a:solidFill>
                <a:srgbClr val="7030A0"/>
              </a:solidFill>
            </a:endParaRPr>
          </a:p>
          <a:p>
            <a:r>
              <a:rPr lang="zh-CN" altLang="en-US" sz="2400" dirty="0">
                <a:solidFill>
                  <a:schemeClr val="tx1"/>
                </a:solidFill>
              </a:rPr>
              <a:t>现金           </a:t>
            </a:r>
            <a:r>
              <a:rPr lang="en-US" altLang="zh-CN" sz="2400" dirty="0">
                <a:solidFill>
                  <a:schemeClr val="tx1"/>
                </a:solidFill>
              </a:rPr>
              <a:t>5000</a:t>
            </a:r>
            <a:r>
              <a:rPr lang="zh-CN" altLang="en-US" sz="2400" dirty="0">
                <a:solidFill>
                  <a:schemeClr val="tx1"/>
                </a:solidFill>
              </a:rPr>
              <a:t>   </a:t>
            </a:r>
            <a:endParaRPr lang="en-US" altLang="zh-CN" sz="2400" dirty="0">
              <a:solidFill>
                <a:schemeClr val="tx1"/>
              </a:solidFill>
            </a:endParaRPr>
          </a:p>
          <a:p>
            <a:r>
              <a:rPr lang="zh-CN" altLang="en-US" sz="2400" dirty="0">
                <a:solidFill>
                  <a:schemeClr val="tx1"/>
                </a:solidFill>
              </a:rPr>
              <a:t>应收账款    </a:t>
            </a:r>
            <a:r>
              <a:rPr lang="en-US" altLang="zh-CN" sz="2400" dirty="0">
                <a:solidFill>
                  <a:schemeClr val="tx1"/>
                </a:solidFill>
              </a:rPr>
              <a:t>15000</a:t>
            </a:r>
            <a:endParaRPr lang="en-US" altLang="zh-CN" sz="2400" dirty="0">
              <a:solidFill>
                <a:schemeClr val="tx1"/>
              </a:solidFill>
            </a:endParaRPr>
          </a:p>
          <a:p>
            <a:r>
              <a:rPr lang="zh-CN" altLang="en-US" sz="2400" dirty="0">
                <a:solidFill>
                  <a:schemeClr val="tx1"/>
                </a:solidFill>
              </a:rPr>
              <a:t>存货           </a:t>
            </a:r>
            <a:r>
              <a:rPr lang="en-US" altLang="zh-CN" sz="2400" dirty="0">
                <a:solidFill>
                  <a:schemeClr val="tx1"/>
                </a:solidFill>
              </a:rPr>
              <a:t>30000</a:t>
            </a:r>
            <a:endParaRPr lang="en-US" altLang="zh-CN" sz="2400" dirty="0">
              <a:solidFill>
                <a:schemeClr val="tx1"/>
              </a:solidFill>
            </a:endParaRPr>
          </a:p>
          <a:p>
            <a:r>
              <a:rPr lang="zh-CN" altLang="en-US" sz="2400" dirty="0">
                <a:solidFill>
                  <a:schemeClr val="tx1"/>
                </a:solidFill>
              </a:rPr>
              <a:t>合计：</a:t>
            </a:r>
            <a:r>
              <a:rPr lang="en-US" altLang="zh-CN" sz="2400" dirty="0">
                <a:solidFill>
                  <a:schemeClr val="tx1"/>
                </a:solidFill>
              </a:rPr>
              <a:t>50000</a:t>
            </a:r>
            <a:endParaRPr lang="en-US" altLang="zh-CN" sz="2400" dirty="0">
              <a:solidFill>
                <a:schemeClr val="tx1"/>
              </a:solidFill>
            </a:endParaRPr>
          </a:p>
        </p:txBody>
      </p:sp>
      <p:sp>
        <p:nvSpPr>
          <p:cNvPr id="7" name="矩形 6"/>
          <p:cNvSpPr/>
          <p:nvPr/>
        </p:nvSpPr>
        <p:spPr>
          <a:xfrm>
            <a:off x="4035192" y="878074"/>
            <a:ext cx="3168352" cy="1929408"/>
          </a:xfrm>
          <a:prstGeom prst="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7030A0"/>
                </a:solidFill>
              </a:rPr>
              <a:t>敏感性负债</a:t>
            </a:r>
            <a:endParaRPr lang="en-US" altLang="zh-CN" sz="2400" dirty="0">
              <a:solidFill>
                <a:srgbClr val="7030A0"/>
              </a:solidFill>
            </a:endParaRPr>
          </a:p>
          <a:p>
            <a:endParaRPr lang="en-US" altLang="zh-CN" sz="2400" dirty="0">
              <a:solidFill>
                <a:schemeClr val="tx1"/>
              </a:solidFill>
            </a:endParaRPr>
          </a:p>
          <a:p>
            <a:r>
              <a:rPr lang="zh-CN" altLang="en-US" sz="2400" dirty="0">
                <a:solidFill>
                  <a:schemeClr val="tx1"/>
                </a:solidFill>
              </a:rPr>
              <a:t>应付账款    </a:t>
            </a:r>
            <a:r>
              <a:rPr lang="en-US" altLang="zh-CN" sz="2400" dirty="0">
                <a:solidFill>
                  <a:schemeClr val="tx1"/>
                </a:solidFill>
              </a:rPr>
              <a:t>15000</a:t>
            </a:r>
            <a:endParaRPr lang="en-US" altLang="zh-CN" sz="2400" dirty="0">
              <a:solidFill>
                <a:schemeClr val="tx1"/>
              </a:solidFill>
            </a:endParaRPr>
          </a:p>
          <a:p>
            <a:r>
              <a:rPr lang="zh-CN" altLang="en-US" sz="2400" dirty="0">
                <a:solidFill>
                  <a:schemeClr val="tx1"/>
                </a:solidFill>
              </a:rPr>
              <a:t>合计：       </a:t>
            </a:r>
            <a:r>
              <a:rPr lang="en-US" altLang="zh-CN" sz="2400" dirty="0">
                <a:solidFill>
                  <a:schemeClr val="tx1"/>
                </a:solidFill>
              </a:rPr>
              <a:t>15000</a:t>
            </a:r>
            <a:endParaRPr lang="en-US" altLang="zh-CN" sz="2400" dirty="0">
              <a:solidFill>
                <a:schemeClr val="tx1"/>
              </a:solidFill>
            </a:endParaRPr>
          </a:p>
        </p:txBody>
      </p:sp>
      <p:sp>
        <p:nvSpPr>
          <p:cNvPr id="8" name="文本框 7"/>
          <p:cNvSpPr txBox="1"/>
          <p:nvPr/>
        </p:nvSpPr>
        <p:spPr>
          <a:xfrm>
            <a:off x="1154872" y="2987355"/>
            <a:ext cx="8496944"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第二步：</a:t>
            </a:r>
            <a:r>
              <a:rPr lang="zh-CN" altLang="en-US" sz="2400" b="1" dirty="0" smtClean="0">
                <a:latin typeface="微软雅黑" panose="020B0503020204020204" pitchFamily="34" charset="-122"/>
                <a:ea typeface="微软雅黑" panose="020B0503020204020204" pitchFamily="34" charset="-122"/>
              </a:rPr>
              <a:t>确定资产和负债的销售百分比</a:t>
            </a:r>
            <a:endParaRPr lang="zh-CN" altLang="en-US"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1154872" y="4417813"/>
            <a:ext cx="10604312" cy="3785652"/>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第三步</a:t>
            </a:r>
            <a:r>
              <a:rPr lang="zh-CN" altLang="en-US" sz="2400" b="1" dirty="0" smtClean="0">
                <a:latin typeface="微软雅黑" panose="020B0503020204020204" pitchFamily="34" charset="-122"/>
                <a:ea typeface="微软雅黑" panose="020B0503020204020204" pitchFamily="34" charset="-122"/>
              </a:rPr>
              <a:t>：</a:t>
            </a:r>
            <a:r>
              <a:rPr lang="zh-CN" altLang="en-US" sz="2400" b="1" dirty="0" smtClean="0"/>
              <a:t>确定外部融资额</a:t>
            </a:r>
            <a:endParaRPr lang="en-US" altLang="zh-CN" sz="2400" b="1" dirty="0" smtClean="0"/>
          </a:p>
          <a:p>
            <a:r>
              <a:rPr lang="zh-CN" altLang="en-US" sz="2400" dirty="0" smtClean="0"/>
              <a:t>＝</a:t>
            </a:r>
            <a:r>
              <a:rPr lang="zh-CN" altLang="en-US" sz="2000" dirty="0"/>
              <a:t>资产销售百分比</a:t>
            </a:r>
            <a:r>
              <a:rPr lang="en-US" altLang="zh-CN" sz="2000" dirty="0"/>
              <a:t>×</a:t>
            </a:r>
            <a:r>
              <a:rPr lang="zh-CN" altLang="en-US" sz="2000" dirty="0"/>
              <a:t>新增销售额－负债销售百分比</a:t>
            </a:r>
            <a:r>
              <a:rPr lang="en-US" altLang="zh-CN" sz="2000" dirty="0"/>
              <a:t>×</a:t>
            </a:r>
            <a:r>
              <a:rPr lang="zh-CN" altLang="en-US" sz="2000" dirty="0"/>
              <a:t>新增销售额－预计销售额</a:t>
            </a:r>
            <a:r>
              <a:rPr lang="en-US" altLang="zh-CN" sz="2000" dirty="0"/>
              <a:t>×</a:t>
            </a:r>
            <a:r>
              <a:rPr lang="zh-CN" altLang="en-US" sz="2000" dirty="0"/>
              <a:t>销售净利率</a:t>
            </a:r>
            <a:r>
              <a:rPr lang="en-US" altLang="zh-CN" sz="2000" dirty="0"/>
              <a:t>×</a:t>
            </a:r>
            <a:r>
              <a:rPr lang="zh-CN" altLang="en-US" sz="2000" dirty="0"/>
              <a:t>（</a:t>
            </a:r>
            <a:r>
              <a:rPr lang="en-US" altLang="zh-CN" sz="2000" dirty="0"/>
              <a:t>1</a:t>
            </a:r>
            <a:r>
              <a:rPr lang="zh-CN" altLang="en-US" sz="2000" dirty="0"/>
              <a:t>－股利支付率</a:t>
            </a:r>
            <a:r>
              <a:rPr lang="zh-CN" altLang="en-US" sz="2000" dirty="0" smtClean="0"/>
              <a:t>）</a:t>
            </a:r>
            <a:endParaRPr lang="en-US" altLang="zh-CN" sz="2000" dirty="0" smtClean="0"/>
          </a:p>
          <a:p>
            <a:r>
              <a:rPr lang="en-US" altLang="zh-CN" sz="2400" dirty="0" smtClean="0"/>
              <a:t>=</a:t>
            </a:r>
            <a:r>
              <a:rPr lang="zh-CN" altLang="en-US" sz="2400" dirty="0" smtClean="0"/>
              <a:t>（</a:t>
            </a:r>
            <a:r>
              <a:rPr lang="en-US" altLang="zh-CN" sz="2400" dirty="0" smtClean="0"/>
              <a:t>50%</a:t>
            </a:r>
            <a:r>
              <a:rPr lang="zh-CN" altLang="en-US" sz="2400" dirty="0" smtClean="0"/>
              <a:t>－</a:t>
            </a:r>
            <a:r>
              <a:rPr lang="en-US" altLang="zh-CN" sz="2400" dirty="0"/>
              <a:t>15</a:t>
            </a:r>
            <a:r>
              <a:rPr lang="en-US" altLang="zh-CN" sz="2400" dirty="0" smtClean="0"/>
              <a:t>%</a:t>
            </a:r>
            <a:r>
              <a:rPr lang="zh-CN" altLang="en-US" sz="2400" dirty="0" smtClean="0"/>
              <a:t>）</a:t>
            </a:r>
            <a:r>
              <a:rPr lang="en-US" altLang="zh-CN" sz="2400" dirty="0" smtClean="0"/>
              <a:t>×100000</a:t>
            </a:r>
            <a:r>
              <a:rPr lang="zh-CN" altLang="en-US" sz="2400" dirty="0" smtClean="0"/>
              <a:t>－</a:t>
            </a:r>
            <a:r>
              <a:rPr lang="en-US" altLang="zh-CN" sz="2400" dirty="0" smtClean="0"/>
              <a:t>200000×10%×</a:t>
            </a:r>
            <a:r>
              <a:rPr lang="en-US" altLang="zh-CN" sz="2400" dirty="0"/>
              <a:t>4</a:t>
            </a:r>
            <a:r>
              <a:rPr lang="en-US" altLang="zh-CN" sz="2400" dirty="0" smtClean="0"/>
              <a:t>0%</a:t>
            </a:r>
            <a:endParaRPr lang="en-US" altLang="zh-CN" sz="2400" dirty="0" smtClean="0"/>
          </a:p>
          <a:p>
            <a:r>
              <a:rPr lang="zh-CN" altLang="en-US" sz="2400" dirty="0" smtClean="0"/>
              <a:t>＝</a:t>
            </a:r>
            <a:r>
              <a:rPr lang="en-US" altLang="zh-CN" sz="2400" dirty="0" smtClean="0"/>
              <a:t>35000</a:t>
            </a:r>
            <a:r>
              <a:rPr lang="zh-CN" altLang="en-US" sz="2400" dirty="0" smtClean="0"/>
              <a:t>－</a:t>
            </a:r>
            <a:r>
              <a:rPr lang="en-US" altLang="zh-CN" sz="2400" dirty="0" smtClean="0"/>
              <a:t>8000</a:t>
            </a:r>
            <a:endParaRPr lang="en-US" altLang="zh-CN" sz="2400" dirty="0"/>
          </a:p>
          <a:p>
            <a:r>
              <a:rPr lang="zh-CN" altLang="en-US" sz="2400" dirty="0" smtClean="0"/>
              <a:t>＝</a:t>
            </a:r>
            <a:r>
              <a:rPr lang="en-US" altLang="zh-CN" sz="2400" dirty="0" smtClean="0"/>
              <a:t>27000</a:t>
            </a:r>
            <a:r>
              <a:rPr lang="zh-CN" altLang="en-US" sz="2400" dirty="0" smtClean="0"/>
              <a:t>（元</a:t>
            </a:r>
            <a:r>
              <a:rPr lang="zh-CN" altLang="en-US" sz="2400" dirty="0"/>
              <a:t>）</a:t>
            </a:r>
            <a:endParaRPr lang="zh-CN" altLang="en-US" sz="2400" dirty="0"/>
          </a:p>
          <a:p>
            <a:endParaRPr lang="zh-CN" altLang="en-US" sz="2400" dirty="0"/>
          </a:p>
          <a:p>
            <a:endParaRPr lang="en-US" altLang="zh-CN" sz="2400" dirty="0" smtClean="0"/>
          </a:p>
          <a:p>
            <a:endParaRPr lang="zh-CN" altLang="en-US" sz="2400" dirty="0"/>
          </a:p>
          <a:p>
            <a:endParaRPr lang="zh-CN" altLang="en-US" sz="2400" dirty="0">
              <a:latin typeface="微软雅黑" panose="020B0503020204020204" pitchFamily="34" charset="-122"/>
              <a:ea typeface="微软雅黑" panose="020B0503020204020204" pitchFamily="34" charset="-122"/>
            </a:endParaRPr>
          </a:p>
        </p:txBody>
      </p:sp>
      <p:sp>
        <p:nvSpPr>
          <p:cNvPr id="4" name="矩形 3"/>
          <p:cNvSpPr/>
          <p:nvPr/>
        </p:nvSpPr>
        <p:spPr>
          <a:xfrm>
            <a:off x="890016" y="3462694"/>
            <a:ext cx="8528304" cy="978729"/>
          </a:xfrm>
          <a:prstGeom prst="rect">
            <a:avLst/>
          </a:prstGeom>
        </p:spPr>
        <p:txBody>
          <a:bodyPr wrap="square">
            <a:spAutoFit/>
          </a:bodyPr>
          <a:lstStyle/>
          <a:p>
            <a:pPr lvl="0" indent="266700" algn="just">
              <a:lnSpc>
                <a:spcPct val="120000"/>
              </a:lnSpc>
            </a:pPr>
            <a:r>
              <a:rPr lang="zh-CN" altLang="zh-CN" sz="2400" kern="100" dirty="0">
                <a:solidFill>
                  <a:srgbClr val="000000"/>
                </a:solidFill>
                <a:latin typeface="微软雅黑" panose="020B0503020204020204" pitchFamily="34" charset="-122"/>
                <a:cs typeface="Times New Roman" panose="02020603050405020304" pitchFamily="18" charset="0"/>
              </a:rPr>
              <a:t>资产销售百分比</a:t>
            </a:r>
            <a:r>
              <a:rPr lang="zh-CN" altLang="zh-CN" sz="2400" kern="100" dirty="0" smtClean="0">
                <a:solidFill>
                  <a:srgbClr val="000000"/>
                </a:solidFill>
                <a:latin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微软雅黑" panose="020B0503020204020204" pitchFamily="34" charset="-122"/>
                <a:cs typeface="Times New Roman" panose="02020603050405020304" pitchFamily="18" charset="0"/>
              </a:rPr>
              <a:t>50000÷100000×1</a:t>
            </a:r>
            <a:r>
              <a:rPr lang="en-US" altLang="zh-CN" sz="2400" kern="100" dirty="0" smtClean="0">
                <a:solidFill>
                  <a:srgbClr val="333333"/>
                </a:solidFill>
                <a:latin typeface="微软雅黑" panose="020B0503020204020204" pitchFamily="34" charset="-122"/>
                <a:cs typeface="Times New Roman" panose="02020603050405020304" pitchFamily="18" charset="0"/>
              </a:rPr>
              <a:t>00</a:t>
            </a:r>
            <a:r>
              <a:rPr lang="en-US" altLang="zh-CN" sz="2400" kern="100" dirty="0">
                <a:solidFill>
                  <a:srgbClr val="333333"/>
                </a:solidFill>
                <a:latin typeface="微软雅黑" panose="020B0503020204020204" pitchFamily="34" charset="-122"/>
                <a:cs typeface="Times New Roman" panose="02020603050405020304" pitchFamily="18" charset="0"/>
              </a:rPr>
              <a:t>%</a:t>
            </a:r>
            <a:r>
              <a:rPr lang="zh-CN" altLang="zh-CN" sz="2400" kern="100" dirty="0">
                <a:solidFill>
                  <a:srgbClr val="000000"/>
                </a:solidFill>
                <a:latin typeface="微软雅黑" panose="020B0503020204020204" pitchFamily="34" charset="-122"/>
                <a:cs typeface="Times New Roman" panose="02020603050405020304" pitchFamily="18" charset="0"/>
              </a:rPr>
              <a:t>＝</a:t>
            </a:r>
            <a:r>
              <a:rPr lang="en-US" altLang="zh-CN" sz="2400" kern="100" dirty="0">
                <a:solidFill>
                  <a:srgbClr val="000000"/>
                </a:solidFill>
                <a:latin typeface="微软雅黑" panose="020B0503020204020204" pitchFamily="34" charset="-122"/>
                <a:cs typeface="Times New Roman" panose="02020603050405020304" pitchFamily="18" charset="0"/>
              </a:rPr>
              <a:t>50%</a:t>
            </a:r>
            <a:endParaRPr lang="zh-CN" altLang="zh-CN" sz="2400" kern="100" dirty="0">
              <a:solidFill>
                <a:srgbClr val="000000"/>
              </a:solidFill>
              <a:latin typeface="微软雅黑" panose="020B0503020204020204" pitchFamily="34" charset="-122"/>
              <a:cs typeface="Times New Roman" panose="02020603050405020304" pitchFamily="18" charset="0"/>
            </a:endParaRPr>
          </a:p>
          <a:p>
            <a:pPr lvl="0" indent="266700" algn="just">
              <a:lnSpc>
                <a:spcPct val="120000"/>
              </a:lnSpc>
            </a:pPr>
            <a:r>
              <a:rPr lang="zh-CN" altLang="zh-CN" sz="2400" kern="100" dirty="0">
                <a:solidFill>
                  <a:srgbClr val="333333"/>
                </a:solidFill>
                <a:latin typeface="微软雅黑" panose="020B0503020204020204" pitchFamily="34" charset="-122"/>
                <a:cs typeface="Times New Roman" panose="02020603050405020304" pitchFamily="18" charset="0"/>
              </a:rPr>
              <a:t>负债</a:t>
            </a:r>
            <a:r>
              <a:rPr lang="zh-CN" altLang="zh-CN" sz="2400" kern="100" dirty="0">
                <a:solidFill>
                  <a:srgbClr val="000000"/>
                </a:solidFill>
                <a:latin typeface="微软雅黑" panose="020B0503020204020204" pitchFamily="34" charset="-122"/>
                <a:cs typeface="Times New Roman" panose="02020603050405020304" pitchFamily="18" charset="0"/>
              </a:rPr>
              <a:t>销售百分比</a:t>
            </a:r>
            <a:r>
              <a:rPr lang="zh-CN" altLang="zh-CN" sz="2400" kern="100" dirty="0" smtClean="0">
                <a:solidFill>
                  <a:srgbClr val="000000"/>
                </a:solidFill>
                <a:latin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微软雅黑" panose="020B0503020204020204" pitchFamily="34" charset="-122"/>
                <a:cs typeface="Times New Roman" panose="02020603050405020304" pitchFamily="18" charset="0"/>
              </a:rPr>
              <a:t>15000÷100000×1</a:t>
            </a:r>
            <a:r>
              <a:rPr lang="en-US" altLang="zh-CN" sz="2400" kern="100" dirty="0" smtClean="0">
                <a:solidFill>
                  <a:srgbClr val="333333"/>
                </a:solidFill>
                <a:latin typeface="微软雅黑" panose="020B0503020204020204" pitchFamily="34" charset="-122"/>
                <a:cs typeface="Times New Roman" panose="02020603050405020304" pitchFamily="18" charset="0"/>
              </a:rPr>
              <a:t>00</a:t>
            </a:r>
            <a:r>
              <a:rPr lang="en-US" altLang="zh-CN" sz="2400" kern="100" dirty="0">
                <a:solidFill>
                  <a:srgbClr val="333333"/>
                </a:solidFill>
                <a:latin typeface="微软雅黑" panose="020B0503020204020204" pitchFamily="34" charset="-122"/>
                <a:cs typeface="Times New Roman" panose="02020603050405020304" pitchFamily="18" charset="0"/>
              </a:rPr>
              <a:t>%</a:t>
            </a:r>
            <a:r>
              <a:rPr lang="zh-CN" altLang="zh-CN" sz="2400" kern="100" dirty="0">
                <a:solidFill>
                  <a:srgbClr val="000000"/>
                </a:solidFill>
                <a:latin typeface="微软雅黑" panose="020B0503020204020204" pitchFamily="34" charset="-122"/>
                <a:cs typeface="Times New Roman" panose="02020603050405020304" pitchFamily="18" charset="0"/>
              </a:rPr>
              <a:t>＝</a:t>
            </a:r>
            <a:r>
              <a:rPr lang="en-US" altLang="zh-CN" sz="2400" kern="100" dirty="0">
                <a:solidFill>
                  <a:srgbClr val="000000"/>
                </a:solidFill>
                <a:latin typeface="微软雅黑" panose="020B0503020204020204" pitchFamily="34" charset="-122"/>
                <a:cs typeface="Times New Roman" panose="02020603050405020304" pitchFamily="18" charset="0"/>
              </a:rPr>
              <a:t>15%</a:t>
            </a:r>
            <a:endParaRPr lang="zh-CN" altLang="zh-CN" sz="2400" kern="100" dirty="0">
              <a:solidFill>
                <a:srgbClr val="000000"/>
              </a:solidFill>
              <a:latin typeface="微软雅黑" panose="020B0503020204020204" pitchFamily="34" charset="-122"/>
              <a:cs typeface="Times New Roman" panose="02020603050405020304" pitchFamily="18" charset="0"/>
            </a:endParaRPr>
          </a:p>
        </p:txBody>
      </p:sp>
    </p:spTree>
  </p:cSld>
  <p:clrMapOvr>
    <a:masterClrMapping/>
  </p:clrMapOvr>
  <p:transition spd="slow" advTm="3000">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6514" y="234957"/>
            <a:ext cx="4691054" cy="523220"/>
          </a:xfrm>
          <a:prstGeom prst="rect">
            <a:avLst/>
          </a:prstGeom>
        </p:spPr>
        <p:txBody>
          <a:bodyPr wrap="square">
            <a:spAutoFit/>
          </a:bodyPr>
          <a:lstStyle/>
          <a:p>
            <a:pPr>
              <a:defRPr/>
            </a:pPr>
            <a:r>
              <a:rPr lang="zh-CN" altLang="en-US" sz="2800" b="1" dirty="0"/>
              <a:t>二、资金习性预测法</a:t>
            </a:r>
            <a:endParaRPr lang="zh-CN" altLang="en-US" sz="2800" b="1" dirty="0">
              <a:solidFill>
                <a:srgbClr val="FF0000"/>
              </a:solidFill>
            </a:endParaRP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6" name="Rectangle 2"/>
          <p:cNvSpPr>
            <a:spLocks noChangeArrowheads="1"/>
          </p:cNvSpPr>
          <p:nvPr/>
        </p:nvSpPr>
        <p:spPr bwMode="auto">
          <a:xfrm>
            <a:off x="387649" y="1476252"/>
            <a:ext cx="9972503"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00025" rtl="0" eaLnBrk="0" hangingPunct="0">
              <a:defRPr>
                <a:solidFill>
                  <a:schemeClr val="tx1"/>
                </a:solidFill>
                <a:latin typeface="Arial" panose="020B0604020202020204" pitchFamily="34" charset="0"/>
              </a:defRPr>
            </a:lvl1pPr>
            <a:lvl2pPr rtl="0" eaLnBrk="0" hangingPunct="0">
              <a:defRPr>
                <a:solidFill>
                  <a:schemeClr val="tx1"/>
                </a:solidFill>
                <a:latin typeface="Arial" panose="020B0604020202020204" pitchFamily="34" charset="0"/>
              </a:defRPr>
            </a:lvl2pPr>
            <a:lvl3pPr rtl="0" eaLnBrk="0" hangingPunct="0">
              <a:defRPr>
                <a:solidFill>
                  <a:schemeClr val="tx1"/>
                </a:solidFill>
                <a:latin typeface="Arial" panose="020B0604020202020204" pitchFamily="34" charset="0"/>
              </a:defRPr>
            </a:lvl3pPr>
            <a:lvl4pPr rtl="0" eaLnBrk="0" hangingPunct="0">
              <a:defRPr>
                <a:solidFill>
                  <a:schemeClr val="tx1"/>
                </a:solidFill>
                <a:latin typeface="Arial" panose="020B0604020202020204" pitchFamily="34" charset="0"/>
              </a:defRPr>
            </a:lvl4pPr>
            <a:lvl5pPr rtl="0" eaLnBrk="0" hangingPunct="0">
              <a:defRPr>
                <a:solidFill>
                  <a:schemeClr val="tx1"/>
                </a:solidFill>
                <a:latin typeface="Arial" panose="020B0604020202020204" pitchFamily="34" charset="0"/>
              </a:defRPr>
            </a:lvl5pPr>
            <a:lvl6pPr rtl="0" eaLnBrk="0" hangingPunct="0">
              <a:defRPr>
                <a:solidFill>
                  <a:schemeClr val="tx1"/>
                </a:solidFill>
                <a:latin typeface="Arial" panose="020B0604020202020204" pitchFamily="34" charset="0"/>
              </a:defRPr>
            </a:lvl6pPr>
            <a:lvl7pPr rtl="0" eaLnBrk="0" hangingPunct="0">
              <a:defRPr>
                <a:solidFill>
                  <a:schemeClr val="tx1"/>
                </a:solidFill>
                <a:latin typeface="Arial" panose="020B0604020202020204" pitchFamily="34" charset="0"/>
              </a:defRPr>
            </a:lvl7pPr>
            <a:lvl8pPr rtl="0" eaLnBrk="0" hangingPunct="0">
              <a:defRPr>
                <a:solidFill>
                  <a:schemeClr val="tx1"/>
                </a:solidFill>
                <a:latin typeface="Arial" panose="020B0604020202020204" pitchFamily="34" charset="0"/>
              </a:defRPr>
            </a:lvl8pPr>
            <a:lvl9pPr rtl="0" eaLnBrk="0" hangingPunct="0">
              <a:defRPr>
                <a:solidFill>
                  <a:schemeClr val="tx1"/>
                </a:solidFill>
                <a:latin typeface="Arial" panose="020B0604020202020204" pitchFamily="34" charset="0"/>
              </a:defRPr>
            </a:lvl9pPr>
          </a:lstStyle>
          <a:p>
            <a:pPr indent="266700" algn="just">
              <a:lnSpc>
                <a:spcPct val="150000"/>
              </a:lnSpc>
            </a:pPr>
            <a:r>
              <a:rPr lang="zh-CN" altLang="en-US" sz="2800" dirty="0" smtClean="0">
                <a:latin typeface="微软雅黑" panose="020B0503020204020204" pitchFamily="34" charset="-122"/>
                <a:ea typeface="微软雅黑" panose="020B0503020204020204" pitchFamily="34" charset="-122"/>
                <a:cs typeface="Calibri" panose="020F0502020204030204" pitchFamily="34" charset="0"/>
              </a:rPr>
              <a:t>    资金</a:t>
            </a:r>
            <a:r>
              <a:rPr lang="zh-CN" altLang="en-US" sz="2800" dirty="0">
                <a:latin typeface="微软雅黑" panose="020B0503020204020204" pitchFamily="34" charset="-122"/>
                <a:ea typeface="微软雅黑" panose="020B0503020204020204" pitchFamily="34" charset="-122"/>
                <a:cs typeface="Calibri" panose="020F0502020204030204" pitchFamily="34" charset="0"/>
              </a:rPr>
              <a:t>习性</a:t>
            </a:r>
            <a:r>
              <a:rPr lang="en-US" altLang="zh-CN" sz="2800" dirty="0">
                <a:latin typeface="微软雅黑" panose="020B0503020204020204" pitchFamily="34" charset="-122"/>
                <a:ea typeface="微软雅黑" panose="020B0503020204020204" pitchFamily="34" charset="-122"/>
                <a:cs typeface="Calibri" panose="020F0502020204030204" pitchFamily="34" charset="0"/>
              </a:rPr>
              <a:t>,</a:t>
            </a:r>
            <a:r>
              <a:rPr lang="zh-CN" altLang="en-US" sz="2800" dirty="0">
                <a:latin typeface="微软雅黑" panose="020B0503020204020204" pitchFamily="34" charset="-122"/>
                <a:ea typeface="微软雅黑" panose="020B0503020204020204" pitchFamily="34" charset="-122"/>
                <a:cs typeface="Calibri" panose="020F0502020204030204" pitchFamily="34" charset="0"/>
              </a:rPr>
              <a:t>是指</a:t>
            </a:r>
            <a:r>
              <a:rPr lang="zh-CN" altLang="en-US" sz="2800" b="1" dirty="0">
                <a:latin typeface="微软雅黑" panose="020B0503020204020204" pitchFamily="34" charset="-122"/>
                <a:ea typeface="微软雅黑" panose="020B0503020204020204" pitchFamily="34" charset="-122"/>
                <a:cs typeface="Calibri" panose="020F0502020204030204" pitchFamily="34" charset="0"/>
              </a:rPr>
              <a:t>资金的变动</a:t>
            </a:r>
            <a:r>
              <a:rPr lang="zh-CN" altLang="en-US" sz="2800" dirty="0">
                <a:latin typeface="微软雅黑" panose="020B0503020204020204" pitchFamily="34" charset="-122"/>
                <a:ea typeface="微软雅黑" panose="020B0503020204020204" pitchFamily="34" charset="-122"/>
                <a:cs typeface="Calibri" panose="020F0502020204030204" pitchFamily="34" charset="0"/>
              </a:rPr>
              <a:t>同</a:t>
            </a:r>
            <a:r>
              <a:rPr lang="zh-CN" altLang="en-US" sz="2800" b="1" dirty="0">
                <a:latin typeface="微软雅黑" panose="020B0503020204020204" pitchFamily="34" charset="-122"/>
                <a:ea typeface="微软雅黑" panose="020B0503020204020204" pitchFamily="34" charset="-122"/>
                <a:cs typeface="Calibri" panose="020F0502020204030204" pitchFamily="34" charset="0"/>
              </a:rPr>
              <a:t>产销量变动</a:t>
            </a:r>
            <a:r>
              <a:rPr lang="zh-CN" altLang="en-US" sz="2800" dirty="0">
                <a:latin typeface="微软雅黑" panose="020B0503020204020204" pitchFamily="34" charset="-122"/>
                <a:ea typeface="微软雅黑" panose="020B0503020204020204" pitchFamily="34" charset="-122"/>
                <a:cs typeface="Calibri" panose="020F0502020204030204" pitchFamily="34" charset="0"/>
              </a:rPr>
              <a:t>之间的</a:t>
            </a:r>
            <a:r>
              <a:rPr lang="zh-CN" altLang="en-US" sz="2800" b="1" dirty="0">
                <a:latin typeface="微软雅黑" panose="020B0503020204020204" pitchFamily="34" charset="-122"/>
                <a:ea typeface="微软雅黑" panose="020B0503020204020204" pitchFamily="34" charset="-122"/>
                <a:cs typeface="Calibri" panose="020F0502020204030204" pitchFamily="34" charset="0"/>
              </a:rPr>
              <a:t>依存关系</a:t>
            </a:r>
            <a:r>
              <a:rPr lang="zh-CN" altLang="en-US" sz="2800" dirty="0">
                <a:latin typeface="微软雅黑" panose="020B0503020204020204" pitchFamily="34" charset="-122"/>
                <a:ea typeface="微软雅黑" panose="020B0503020204020204" pitchFamily="34" charset="-122"/>
                <a:cs typeface="Calibri" panose="020F0502020204030204" pitchFamily="34" charset="0"/>
              </a:rPr>
              <a:t>。按照资金同产销量之间的依存关系，可以把资金区分为</a:t>
            </a:r>
            <a:r>
              <a:rPr lang="zh-CN" altLang="en-US" sz="2800" b="1" dirty="0">
                <a:solidFill>
                  <a:srgbClr val="FF0000"/>
                </a:solidFill>
                <a:latin typeface="微软雅黑" panose="020B0503020204020204" pitchFamily="34" charset="-122"/>
                <a:ea typeface="微软雅黑" panose="020B0503020204020204" pitchFamily="34" charset="-122"/>
                <a:cs typeface="Calibri" panose="020F0502020204030204" pitchFamily="34" charset="0"/>
              </a:rPr>
              <a:t>不变资金、变动资金和半变动资金。</a:t>
            </a:r>
            <a:endParaRPr lang="en-US" altLang="zh-CN" sz="2800" b="1" dirty="0">
              <a:solidFill>
                <a:srgbClr val="FF0000"/>
              </a:solidFill>
              <a:latin typeface="微软雅黑" panose="020B0503020204020204" pitchFamily="34" charset="-122"/>
              <a:ea typeface="微软雅黑" panose="020B0503020204020204" pitchFamily="34" charset="-122"/>
              <a:cs typeface="Calibri" panose="020F0502020204030204" pitchFamily="34" charset="0"/>
            </a:endParaRPr>
          </a:p>
        </p:txBody>
      </p:sp>
    </p:spTree>
  </p:cSld>
  <p:clrMapOvr>
    <a:masterClrMapping/>
  </p:clrMapOvr>
  <p:transition spd="slow" advTm="3000">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42832" y="734977"/>
            <a:ext cx="9243000" cy="1200329"/>
          </a:xfrm>
          <a:prstGeom prst="rect">
            <a:avLst/>
          </a:prstGeom>
        </p:spPr>
        <p:txBody>
          <a:bodyPr wrap="square">
            <a:spAutoFit/>
          </a:bodyPr>
          <a:lstStyle/>
          <a:p>
            <a:pPr indent="200025"/>
            <a:r>
              <a:rPr lang="zh-CN" altLang="zh-CN" sz="2400" b="1"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b="1"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400" b="1"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）不变资金</a:t>
            </a:r>
            <a:endParaRPr lang="en-US" altLang="zh-CN" sz="2400" b="1"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indent="200025"/>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    不变资金是指在一定的产销量范围内</a:t>
            </a:r>
            <a:r>
              <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kern="100" dirty="0">
                <a:latin typeface="微软雅黑" panose="020B0503020204020204" pitchFamily="34" charset="-122"/>
                <a:ea typeface="微软雅黑" panose="020B0503020204020204" pitchFamily="34" charset="-122"/>
                <a:cs typeface="Times New Roman" panose="02020603050405020304" pitchFamily="18" charset="0"/>
              </a:rPr>
              <a:t>不受产销量变动</a:t>
            </a: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的影响而保持固定不变的那部分资金。</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51203" name="Picture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78408" y="2139696"/>
            <a:ext cx="8924544" cy="305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736528" y="5591528"/>
            <a:ext cx="8208912" cy="523220"/>
          </a:xfrm>
          <a:prstGeom prst="rect">
            <a:avLst/>
          </a:prstGeom>
        </p:spPr>
        <p:txBody>
          <a:bodyPr wrap="square">
            <a:spAutoFit/>
          </a:bodyPr>
          <a:lstStyle/>
          <a:p>
            <a:pPr indent="266700"/>
            <a:r>
              <a:rPr lang="zh-CN" altLang="zh-CN" sz="2800" kern="100" dirty="0">
                <a:latin typeface="黑体" panose="02010609060101010101" pitchFamily="49" charset="-122"/>
                <a:ea typeface="黑体" panose="02010609060101010101" pitchFamily="49" charset="-122"/>
                <a:cs typeface="Times New Roman" panose="02020603050405020304" pitchFamily="18" charset="0"/>
              </a:rPr>
              <a:t>举例：厂房、机器设备等固定资产占用的资金。</a:t>
            </a:r>
            <a:endParaRPr lang="zh-CN" altLang="zh-CN" sz="2800" kern="100" dirty="0">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transition spd="slow" advTm="3000">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77978" y="538282"/>
            <a:ext cx="9134702" cy="830997"/>
          </a:xfrm>
          <a:prstGeom prst="rect">
            <a:avLst/>
          </a:prstGeom>
        </p:spPr>
        <p:txBody>
          <a:bodyPr wrap="square">
            <a:spAutoFit/>
          </a:bodyPr>
          <a:lstStyle/>
          <a:p>
            <a:pPr indent="200025"/>
            <a:r>
              <a:rPr lang="zh-CN" altLang="zh-CN" sz="24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4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2</a:t>
            </a:r>
            <a:r>
              <a:rPr lang="zh-CN" altLang="zh-CN" sz="24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）变动资金</a:t>
            </a:r>
            <a:endParaRPr lang="en-US" altLang="zh-CN" sz="24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indent="200025"/>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变动资金是指</a:t>
            </a:r>
            <a:r>
              <a:rPr lang="zh-CN" altLang="en-US" sz="2400" b="1" kern="100" dirty="0">
                <a:latin typeface="微软雅黑" panose="020B0503020204020204" pitchFamily="34" charset="-122"/>
                <a:ea typeface="微软雅黑" panose="020B0503020204020204" pitchFamily="34" charset="-122"/>
                <a:cs typeface="Times New Roman" panose="02020603050405020304" pitchFamily="18" charset="0"/>
              </a:rPr>
              <a:t>随产销量的变动</a:t>
            </a:r>
            <a:r>
              <a:rPr lang="zh-CN" altLang="en-US" sz="2400" b="1" kern="100" dirty="0">
                <a:latin typeface="黑体" panose="02010609060101010101" pitchFamily="49" charset="-122"/>
                <a:ea typeface="黑体" panose="02010609060101010101" pitchFamily="49" charset="-122"/>
                <a:cs typeface="Times New Roman" panose="02020603050405020304" pitchFamily="18" charset="0"/>
              </a:rPr>
              <a:t>而</a:t>
            </a:r>
            <a:r>
              <a:rPr lang="zh-CN" altLang="en-US" sz="2400" b="1" kern="100" dirty="0">
                <a:latin typeface="微软雅黑" panose="020B0503020204020204" pitchFamily="34" charset="-122"/>
                <a:ea typeface="微软雅黑" panose="020B0503020204020204" pitchFamily="34" charset="-122"/>
                <a:cs typeface="Times New Roman" panose="02020603050405020304" pitchFamily="18" charset="0"/>
              </a:rPr>
              <a:t>同比例变动</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的那部分资金。</a:t>
            </a:r>
            <a:endParaRPr lang="zh-CN" altLang="zh-CN" sz="2400" kern="100" dirty="0">
              <a:latin typeface="黑体" panose="02010609060101010101" pitchFamily="49" charset="-122"/>
              <a:ea typeface="黑体" panose="02010609060101010101" pitchFamily="49" charset="-122"/>
              <a:cs typeface="Times New Roman" panose="02020603050405020304" pitchFamily="18" charset="0"/>
            </a:endParaRPr>
          </a:p>
        </p:txBody>
      </p:sp>
      <p:pic>
        <p:nvPicPr>
          <p:cNvPr id="52226" name="Picture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78408" y="1746504"/>
            <a:ext cx="8641079" cy="366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727385" y="5791342"/>
            <a:ext cx="8280919" cy="523220"/>
          </a:xfrm>
          <a:prstGeom prst="rect">
            <a:avLst/>
          </a:prstGeom>
        </p:spPr>
        <p:txBody>
          <a:bodyPr wrap="square">
            <a:spAutoFit/>
          </a:bodyPr>
          <a:lstStyle/>
          <a:p>
            <a:pPr indent="266700"/>
            <a:r>
              <a:rPr lang="zh-CN" altLang="zh-CN" sz="2800" b="1" kern="100" dirty="0">
                <a:latin typeface="黑体" panose="02010609060101010101" pitchFamily="49" charset="-122"/>
                <a:ea typeface="黑体" panose="02010609060101010101" pitchFamily="49" charset="-122"/>
                <a:cs typeface="Times New Roman" panose="02020603050405020304" pitchFamily="18" charset="0"/>
              </a:rPr>
              <a:t>举例：直接构成产品实体的原材料、占用的资金</a:t>
            </a:r>
            <a:endParaRPr lang="zh-CN" altLang="zh-CN" sz="2800" b="1" kern="100" dirty="0">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transition spd="slow" advTm="3000">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2060940" y="2231027"/>
            <a:ext cx="536261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060940" y="2324549"/>
            <a:ext cx="536261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2" name="îṩ1íďé"/>
          <p:cNvSpPr/>
          <p:nvPr/>
        </p:nvSpPr>
        <p:spPr>
          <a:xfrm>
            <a:off x="533762" y="267166"/>
            <a:ext cx="2057384" cy="2057383"/>
          </a:xfrm>
          <a:prstGeom prst="ellipse">
            <a:avLst/>
          </a:prstGeom>
          <a:blipFill>
            <a:blip r:embed="rId1" cstate="print"/>
            <a:stretch>
              <a:fillRect l="-24570" r="-24267"/>
            </a:stretch>
          </a:blipFill>
          <a:ln w="571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sz="2800" b="1" dirty="0"/>
          </a:p>
        </p:txBody>
      </p:sp>
      <p:sp>
        <p:nvSpPr>
          <p:cNvPr id="19" name="矩形 18"/>
          <p:cNvSpPr/>
          <p:nvPr/>
        </p:nvSpPr>
        <p:spPr>
          <a:xfrm>
            <a:off x="2811024" y="2531630"/>
            <a:ext cx="4037832" cy="3322955"/>
          </a:xfrm>
          <a:prstGeom prst="rect">
            <a:avLst/>
          </a:prstGeom>
        </p:spPr>
        <p:txBody>
          <a:bodyPr wrap="square">
            <a:spAutoFit/>
          </a:bodyPr>
          <a:lstStyle/>
          <a:p>
            <a:pPr marL="457200" indent="-457200">
              <a:lnSpc>
                <a:spcPct val="150000"/>
              </a:lnSpc>
              <a:buFont typeface="Wingdings" panose="05000000000000000000" pitchFamily="2" charset="2"/>
              <a:buChar char="u"/>
              <a:defRPr/>
            </a:pPr>
            <a:r>
              <a:rPr lang="zh-CN" altLang="en-US" sz="2800" b="1" dirty="0" smtClean="0">
                <a:solidFill>
                  <a:srgbClr val="FF0000"/>
                </a:solidFill>
              </a:rPr>
              <a:t>筹资管理概述</a:t>
            </a:r>
            <a:endParaRPr lang="en-US" altLang="zh-CN" sz="2800" b="1" dirty="0" smtClean="0">
              <a:solidFill>
                <a:srgbClr val="FF0000"/>
              </a:solidFill>
            </a:endParaRPr>
          </a:p>
          <a:p>
            <a:pPr marL="457200" lvl="0" indent="-457200">
              <a:lnSpc>
                <a:spcPct val="150000"/>
              </a:lnSpc>
              <a:buFont typeface="Wingdings" panose="05000000000000000000" pitchFamily="2" charset="2"/>
              <a:buChar char="u"/>
              <a:defRPr/>
            </a:pPr>
            <a:r>
              <a:rPr lang="zh-CN" altLang="en-US" sz="2800" b="1" dirty="0" smtClean="0"/>
              <a:t>资金需要量的预测</a:t>
            </a:r>
            <a:endParaRPr lang="zh-CN" altLang="en-US" sz="2800" b="1" dirty="0"/>
          </a:p>
          <a:p>
            <a:pPr marL="457200" lvl="0" indent="-457200">
              <a:lnSpc>
                <a:spcPct val="150000"/>
              </a:lnSpc>
              <a:buFont typeface="Wingdings" panose="05000000000000000000" pitchFamily="2" charset="2"/>
              <a:buChar char="u"/>
              <a:defRPr/>
            </a:pPr>
            <a:r>
              <a:rPr lang="zh-CN" altLang="en-US" sz="2800" b="1" dirty="0" smtClean="0"/>
              <a:t>短期借款</a:t>
            </a:r>
            <a:endParaRPr lang="zh-CN" altLang="en-US" sz="2800" b="1" dirty="0"/>
          </a:p>
          <a:p>
            <a:pPr marL="457200" lvl="0" indent="-457200">
              <a:lnSpc>
                <a:spcPct val="150000"/>
              </a:lnSpc>
              <a:buFont typeface="Wingdings" panose="05000000000000000000" pitchFamily="2" charset="2"/>
              <a:buChar char="u"/>
              <a:defRPr/>
            </a:pPr>
            <a:r>
              <a:rPr lang="zh-CN" altLang="en-US" sz="2800" b="1" dirty="0" smtClean="0"/>
              <a:t>商业信用</a:t>
            </a:r>
            <a:endParaRPr lang="en-US" altLang="zh-CN" sz="2800" b="1" dirty="0" smtClean="0"/>
          </a:p>
          <a:p>
            <a:pPr marL="457200" lvl="0" indent="-457200">
              <a:lnSpc>
                <a:spcPct val="150000"/>
              </a:lnSpc>
              <a:buFont typeface="Wingdings" panose="05000000000000000000" pitchFamily="2" charset="2"/>
              <a:buChar char="u"/>
              <a:defRPr/>
            </a:pPr>
            <a:r>
              <a:rPr lang="zh-CN" altLang="en-US" sz="2800" b="1" dirty="0" smtClean="0"/>
              <a:t>短期筹资的基他方式</a:t>
            </a:r>
            <a:endParaRPr lang="zh-CN" altLang="en-US" sz="2800" b="1" dirty="0">
              <a:solidFill>
                <a:srgbClr val="FF0000"/>
              </a:solidFill>
            </a:endParaRPr>
          </a:p>
        </p:txBody>
      </p:sp>
      <p:sp>
        <p:nvSpPr>
          <p:cNvPr id="20" name="矩形 19"/>
          <p:cNvSpPr/>
          <p:nvPr/>
        </p:nvSpPr>
        <p:spPr>
          <a:xfrm>
            <a:off x="2939337" y="1400942"/>
            <a:ext cx="3296573" cy="646331"/>
          </a:xfrm>
          <a:prstGeom prst="rect">
            <a:avLst/>
          </a:prstGeom>
        </p:spPr>
        <p:txBody>
          <a:bodyPr wrap="square">
            <a:spAutoFit/>
          </a:bodyPr>
          <a:lstStyle/>
          <a:p>
            <a:pPr lvl="0">
              <a:defRPr/>
            </a:pPr>
            <a:r>
              <a:rPr lang="zh-CN" altLang="en-US" sz="3600" b="1" dirty="0" smtClean="0">
                <a:solidFill>
                  <a:srgbClr val="000000"/>
                </a:solidFill>
                <a:latin typeface="微软雅黑" panose="020B0503020204020204" pitchFamily="34" charset="-122"/>
                <a:cs typeface="+mn-ea"/>
              </a:rPr>
              <a:t>主要内容</a:t>
            </a:r>
            <a:endParaRPr lang="zh-CN" altLang="en-US" sz="3600" dirty="0">
              <a:solidFill>
                <a:srgbClr val="000000"/>
              </a:solidFill>
              <a:latin typeface="微软雅黑" panose="020B0503020204020204" pitchFamily="34" charset="-122"/>
              <a:cs typeface="+mn-ea"/>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428390" y="5555014"/>
            <a:ext cx="8280919" cy="461665"/>
          </a:xfrm>
          <a:prstGeom prst="rect">
            <a:avLst/>
          </a:prstGeom>
        </p:spPr>
        <p:txBody>
          <a:bodyPr wrap="square">
            <a:spAutoFit/>
          </a:bodyPr>
          <a:lstStyle/>
          <a:p>
            <a:pPr indent="266700"/>
            <a:r>
              <a:rPr lang="zh-CN" altLang="zh-CN" sz="2400" b="1" kern="100" dirty="0">
                <a:latin typeface="黑体" panose="02010609060101010101" pitchFamily="49" charset="-122"/>
                <a:ea typeface="黑体" panose="02010609060101010101" pitchFamily="49" charset="-122"/>
                <a:cs typeface="Times New Roman" panose="02020603050405020304" pitchFamily="18" charset="0"/>
              </a:rPr>
              <a:t>举例：</a:t>
            </a:r>
            <a:r>
              <a:rPr lang="zh-CN" altLang="zh-CN" sz="2400" b="1" dirty="0"/>
              <a:t>辅助材料上占用的资金</a:t>
            </a:r>
            <a:endParaRPr lang="zh-CN" altLang="zh-CN" sz="2400" b="1" kern="100" dirty="0">
              <a:latin typeface="黑体" panose="02010609060101010101" pitchFamily="49" charset="-122"/>
              <a:ea typeface="黑体" panose="02010609060101010101" pitchFamily="49" charset="-122"/>
              <a:cs typeface="Times New Roman" panose="02020603050405020304" pitchFamily="18" charset="0"/>
            </a:endParaRPr>
          </a:p>
        </p:txBody>
      </p:sp>
      <p:pic>
        <p:nvPicPr>
          <p:cNvPr id="53249" name="Picture 1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28390" y="2020824"/>
            <a:ext cx="8700058" cy="353419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640520" y="642756"/>
            <a:ext cx="9765352" cy="1200329"/>
          </a:xfrm>
          <a:prstGeom prst="rect">
            <a:avLst/>
          </a:prstGeom>
        </p:spPr>
        <p:txBody>
          <a:bodyPr wrap="square">
            <a:spAutoFit/>
          </a:bodyPr>
          <a:lstStyle/>
          <a:p>
            <a:pPr indent="266700"/>
            <a:r>
              <a:rPr lang="zh-CN" altLang="zh-CN" sz="2400" b="1"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4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3</a:t>
            </a:r>
            <a:r>
              <a:rPr lang="zh-CN" altLang="zh-CN" sz="24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4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半变动资金</a:t>
            </a:r>
            <a:endParaRPr lang="zh-CN" altLang="zh-CN" sz="24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indent="266700"/>
            <a:r>
              <a:rPr lang="zh-CN" altLang="en-US" sz="2400" kern="100" dirty="0" smtClean="0">
                <a:latin typeface="黑体" panose="02010609060101010101" pitchFamily="49" charset="-122"/>
                <a:ea typeface="黑体" panose="02010609060101010101" pitchFamily="49" charset="-122"/>
                <a:cs typeface="Times New Roman" panose="02020603050405020304" pitchFamily="18" charset="0"/>
              </a:rPr>
              <a:t>虽然</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受产销量变化的影响，但</a:t>
            </a:r>
            <a:r>
              <a:rPr lang="zh-CN" altLang="en-US" sz="2400" b="1" kern="100" dirty="0">
                <a:latin typeface="黑体" panose="02010609060101010101" pitchFamily="49" charset="-122"/>
                <a:ea typeface="黑体" panose="02010609060101010101" pitchFamily="49" charset="-122"/>
                <a:cs typeface="Times New Roman" panose="02020603050405020304" pitchFamily="18" charset="0"/>
              </a:rPr>
              <a:t>不成同比例变动</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的资金</a:t>
            </a:r>
            <a:r>
              <a:rPr lang="zh-CN" altLang="zh-CN" sz="2400" kern="100" dirty="0" smtClean="0">
                <a:latin typeface="Calibri" panose="020F0502020204030204" pitchFamily="34" charset="0"/>
                <a:ea typeface="宋体" panose="02010600030101010101" pitchFamily="2" charset="-122"/>
                <a:cs typeface="Times New Roman" panose="02020603050405020304" pitchFamily="18" charset="0"/>
              </a:rPr>
              <a:t>。</a:t>
            </a:r>
            <a:r>
              <a:rPr lang="zh-CN" altLang="en-US" sz="2400" kern="100" dirty="0" smtClean="0">
                <a:latin typeface="黑体" panose="02010609060101010101" pitchFamily="49" charset="-122"/>
                <a:ea typeface="黑体" panose="02010609060101010101" pitchFamily="49" charset="-122"/>
                <a:cs typeface="Times New Roman" panose="02020603050405020304" pitchFamily="18" charset="0"/>
              </a:rPr>
              <a:t>可</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采用一定方法划分不变资金和可变资金。</a:t>
            </a:r>
            <a:endParaRPr lang="zh-CN" altLang="zh-CN" sz="2400" kern="100" dirty="0">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transition spd="slow" advTm="3000">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29" name="Rectangle 2"/>
          <p:cNvSpPr>
            <a:spLocks noChangeArrowheads="1"/>
          </p:cNvSpPr>
          <p:nvPr/>
        </p:nvSpPr>
        <p:spPr bwMode="auto">
          <a:xfrm>
            <a:off x="356616" y="666856"/>
            <a:ext cx="10963656" cy="3637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00025" rtl="0" eaLnBrk="0" hangingPunct="0">
              <a:defRPr>
                <a:solidFill>
                  <a:schemeClr val="tx1"/>
                </a:solidFill>
                <a:latin typeface="Arial" panose="020B0604020202020204" pitchFamily="34" charset="0"/>
              </a:defRPr>
            </a:lvl1pPr>
            <a:lvl2pPr rtl="0" eaLnBrk="0" hangingPunct="0">
              <a:defRPr>
                <a:solidFill>
                  <a:schemeClr val="tx1"/>
                </a:solidFill>
                <a:latin typeface="Arial" panose="020B0604020202020204" pitchFamily="34" charset="0"/>
              </a:defRPr>
            </a:lvl2pPr>
            <a:lvl3pPr rtl="0" eaLnBrk="0" hangingPunct="0">
              <a:defRPr>
                <a:solidFill>
                  <a:schemeClr val="tx1"/>
                </a:solidFill>
                <a:latin typeface="Arial" panose="020B0604020202020204" pitchFamily="34" charset="0"/>
              </a:defRPr>
            </a:lvl3pPr>
            <a:lvl4pPr rtl="0" eaLnBrk="0" hangingPunct="0">
              <a:defRPr>
                <a:solidFill>
                  <a:schemeClr val="tx1"/>
                </a:solidFill>
                <a:latin typeface="Arial" panose="020B0604020202020204" pitchFamily="34" charset="0"/>
              </a:defRPr>
            </a:lvl4pPr>
            <a:lvl5pPr rtl="0" eaLnBrk="0" hangingPunct="0">
              <a:defRPr>
                <a:solidFill>
                  <a:schemeClr val="tx1"/>
                </a:solidFill>
                <a:latin typeface="Arial" panose="020B0604020202020204" pitchFamily="34" charset="0"/>
              </a:defRPr>
            </a:lvl5pPr>
            <a:lvl6pPr rtl="0" eaLnBrk="0" hangingPunct="0">
              <a:defRPr>
                <a:solidFill>
                  <a:schemeClr val="tx1"/>
                </a:solidFill>
                <a:latin typeface="Arial" panose="020B0604020202020204" pitchFamily="34" charset="0"/>
              </a:defRPr>
            </a:lvl6pPr>
            <a:lvl7pPr rtl="0" eaLnBrk="0" hangingPunct="0">
              <a:defRPr>
                <a:solidFill>
                  <a:schemeClr val="tx1"/>
                </a:solidFill>
                <a:latin typeface="Arial" panose="020B0604020202020204" pitchFamily="34" charset="0"/>
              </a:defRPr>
            </a:lvl7pPr>
            <a:lvl8pPr rtl="0" eaLnBrk="0" hangingPunct="0">
              <a:defRPr>
                <a:solidFill>
                  <a:schemeClr val="tx1"/>
                </a:solidFill>
                <a:latin typeface="Arial" panose="020B0604020202020204" pitchFamily="34" charset="0"/>
              </a:defRPr>
            </a:lvl8pPr>
            <a:lvl9pPr rtl="0" eaLnBrk="0" hangingPunct="0">
              <a:defRPr>
                <a:solidFill>
                  <a:schemeClr val="tx1"/>
                </a:solidFill>
                <a:latin typeface="Arial" panose="020B0604020202020204" pitchFamily="34" charset="0"/>
              </a:defRPr>
            </a:lvl9pPr>
          </a:lstStyle>
          <a:p>
            <a:pPr indent="0" algn="just">
              <a:lnSpc>
                <a:spcPct val="120000"/>
              </a:lnSpc>
            </a:pPr>
            <a:r>
              <a:rPr lang="zh-CN" altLang="en-US" sz="2400" b="1" dirty="0" smtClean="0">
                <a:latin typeface="微软雅黑" panose="020B0503020204020204" pitchFamily="34" charset="-122"/>
                <a:ea typeface="微软雅黑" panose="020B0503020204020204" pitchFamily="34" charset="-122"/>
                <a:cs typeface="Calibri" panose="020F0502020204030204" pitchFamily="34" charset="0"/>
              </a:rPr>
              <a:t>资金</a:t>
            </a:r>
            <a:r>
              <a:rPr lang="zh-CN" altLang="en-US" sz="2400" b="1" dirty="0">
                <a:latin typeface="微软雅黑" panose="020B0503020204020204" pitchFamily="34" charset="-122"/>
                <a:ea typeface="微软雅黑" panose="020B0503020204020204" pitchFamily="34" charset="-122"/>
                <a:cs typeface="Calibri" panose="020F0502020204030204" pitchFamily="34" charset="0"/>
              </a:rPr>
              <a:t>习性预测</a:t>
            </a:r>
            <a:r>
              <a:rPr lang="zh-CN" altLang="en-US" sz="2400" b="1" dirty="0" smtClean="0">
                <a:latin typeface="微软雅黑" panose="020B0503020204020204" pitchFamily="34" charset="-122"/>
                <a:ea typeface="微软雅黑" panose="020B0503020204020204" pitchFamily="34" charset="-122"/>
                <a:cs typeface="Calibri" panose="020F0502020204030204" pitchFamily="34" charset="0"/>
              </a:rPr>
              <a:t>法</a:t>
            </a:r>
            <a:r>
              <a:rPr lang="zh-CN" altLang="en-US" sz="2400" dirty="0">
                <a:latin typeface="微软雅黑" panose="020B0503020204020204" pitchFamily="34" charset="-122"/>
                <a:ea typeface="微软雅黑" panose="020B0503020204020204" pitchFamily="34" charset="-122"/>
                <a:cs typeface="Calibri" panose="020F0502020204030204" pitchFamily="34" charset="0"/>
              </a:rPr>
              <a:t>是</a:t>
            </a:r>
            <a:r>
              <a:rPr lang="zh-CN" altLang="en-US" sz="2400" dirty="0" smtClean="0">
                <a:latin typeface="微软雅黑" panose="020B0503020204020204" pitchFamily="34" charset="-122"/>
                <a:ea typeface="微软雅黑" panose="020B0503020204020204" pitchFamily="34" charset="-122"/>
                <a:cs typeface="Calibri" panose="020F0502020204030204" pitchFamily="34" charset="0"/>
              </a:rPr>
              <a:t>指</a:t>
            </a:r>
            <a:r>
              <a:rPr lang="zh-CN" altLang="en-US" sz="2400" dirty="0">
                <a:latin typeface="微软雅黑" panose="020B0503020204020204" pitchFamily="34" charset="-122"/>
                <a:ea typeface="微软雅黑" panose="020B0503020204020204" pitchFamily="34" charset="-122"/>
                <a:cs typeface="Calibri" panose="020F0502020204030204" pitchFamily="34" charset="0"/>
              </a:rPr>
              <a:t>根据资金习性预测</a:t>
            </a:r>
            <a:r>
              <a:rPr lang="zh-CN" altLang="en-US" sz="2400" b="1" dirty="0">
                <a:latin typeface="微软雅黑" panose="020B0503020204020204" pitchFamily="34" charset="-122"/>
                <a:ea typeface="微软雅黑" panose="020B0503020204020204" pitchFamily="34" charset="-122"/>
                <a:cs typeface="Calibri" panose="020F0502020204030204" pitchFamily="34" charset="0"/>
              </a:rPr>
              <a:t>未来资金需要量</a:t>
            </a:r>
            <a:r>
              <a:rPr lang="zh-CN" altLang="en-US" sz="2400" dirty="0">
                <a:latin typeface="微软雅黑" panose="020B0503020204020204" pitchFamily="34" charset="-122"/>
                <a:ea typeface="微软雅黑" panose="020B0503020204020204" pitchFamily="34" charset="-122"/>
                <a:cs typeface="Calibri" panose="020F0502020204030204" pitchFamily="34" charset="0"/>
              </a:rPr>
              <a:t>的方法。这种</a:t>
            </a:r>
            <a:r>
              <a:rPr lang="zh-CN" altLang="en-US" sz="2400" dirty="0" smtClean="0">
                <a:latin typeface="微软雅黑" panose="020B0503020204020204" pitchFamily="34" charset="-122"/>
                <a:ea typeface="微软雅黑" panose="020B0503020204020204" pitchFamily="34" charset="-122"/>
                <a:cs typeface="Calibri" panose="020F0502020204030204" pitchFamily="34" charset="0"/>
              </a:rPr>
              <a:t>方式根据</a:t>
            </a:r>
            <a:r>
              <a:rPr lang="zh-CN" altLang="en-US" sz="2400" dirty="0">
                <a:latin typeface="微软雅黑" panose="020B0503020204020204" pitchFamily="34" charset="-122"/>
                <a:ea typeface="微软雅黑" panose="020B0503020204020204" pitchFamily="34" charset="-122"/>
                <a:cs typeface="Calibri" panose="020F0502020204030204" pitchFamily="34" charset="0"/>
              </a:rPr>
              <a:t>历史上企业资金占用总额与产销量之间的关系，把资金分为不变和变动两部分，然后结合预计的销售量来预测资金求量</a:t>
            </a:r>
            <a:r>
              <a:rPr lang="zh-CN" altLang="en-US" sz="2400" dirty="0" smtClean="0">
                <a:latin typeface="微软雅黑" panose="020B0503020204020204" pitchFamily="34" charset="-122"/>
                <a:ea typeface="微软雅黑" panose="020B0503020204020204" pitchFamily="34" charset="-122"/>
                <a:cs typeface="Calibri" panose="020F0502020204030204" pitchFamily="34" charset="0"/>
              </a:rPr>
              <a:t>。基本</a:t>
            </a:r>
            <a:r>
              <a:rPr lang="zh-CN" altLang="en-US" sz="2400" dirty="0">
                <a:latin typeface="微软雅黑" panose="020B0503020204020204" pitchFamily="34" charset="-122"/>
                <a:ea typeface="微软雅黑" panose="020B0503020204020204" pitchFamily="34" charset="-122"/>
                <a:cs typeface="Calibri" panose="020F0502020204030204" pitchFamily="34" charset="0"/>
              </a:rPr>
              <a:t>预测模型如下：</a:t>
            </a:r>
            <a:endParaRPr lang="zh-CN" altLang="en-US" sz="2400" dirty="0">
              <a:latin typeface="微软雅黑" panose="020B0503020204020204" pitchFamily="34" charset="-122"/>
              <a:ea typeface="微软雅黑" panose="020B0503020204020204" pitchFamily="34" charset="-122"/>
              <a:cs typeface="Calibri" panose="020F0502020204030204" pitchFamily="34" charset="0"/>
            </a:endParaRPr>
          </a:p>
          <a:p>
            <a:pPr indent="0" algn="ctr">
              <a:lnSpc>
                <a:spcPct val="120000"/>
              </a:lnSpc>
            </a:pPr>
            <a:r>
              <a:rPr lang="zh-CN" altLang="en-US" sz="2400" b="1" dirty="0">
                <a:latin typeface="微软雅黑" panose="020B0503020204020204" pitchFamily="34" charset="-122"/>
                <a:ea typeface="微软雅黑" panose="020B0503020204020204" pitchFamily="34" charset="-122"/>
                <a:cs typeface="Calibri" panose="020F0502020204030204" pitchFamily="34" charset="0"/>
              </a:rPr>
              <a:t> </a:t>
            </a:r>
            <a:r>
              <a:rPr lang="en-US" altLang="zh-CN" sz="2400" b="1" dirty="0">
                <a:latin typeface="微软雅黑" panose="020B0503020204020204" pitchFamily="34" charset="-122"/>
                <a:ea typeface="微软雅黑" panose="020B0503020204020204" pitchFamily="34" charset="-122"/>
                <a:cs typeface="Calibri" panose="020F0502020204030204" pitchFamily="34" charset="0"/>
              </a:rPr>
              <a:t>Y</a:t>
            </a:r>
            <a:r>
              <a:rPr lang="zh-CN" altLang="en-US" sz="2400" b="1" dirty="0">
                <a:latin typeface="微软雅黑" panose="020B0503020204020204" pitchFamily="34" charset="-122"/>
                <a:ea typeface="微软雅黑" panose="020B0503020204020204" pitchFamily="34" charset="-122"/>
                <a:cs typeface="Calibri" panose="020F0502020204030204" pitchFamily="34" charset="0"/>
              </a:rPr>
              <a:t>＝</a:t>
            </a:r>
            <a:r>
              <a:rPr lang="en-US" altLang="zh-CN" sz="2400" b="1" dirty="0" err="1">
                <a:latin typeface="微软雅黑" panose="020B0503020204020204" pitchFamily="34" charset="-122"/>
                <a:ea typeface="微软雅黑" panose="020B0503020204020204" pitchFamily="34" charset="-122"/>
                <a:cs typeface="Calibri" panose="020F0502020204030204" pitchFamily="34" charset="0"/>
              </a:rPr>
              <a:t>a+bX</a:t>
            </a:r>
            <a:r>
              <a:rPr lang="en-US" altLang="zh-CN" sz="2400" b="1" dirty="0">
                <a:latin typeface="微软雅黑" panose="020B0503020204020204" pitchFamily="34" charset="-122"/>
                <a:ea typeface="微软雅黑" panose="020B0503020204020204" pitchFamily="34" charset="-122"/>
                <a:cs typeface="Calibri" panose="020F0502020204030204" pitchFamily="34" charset="0"/>
              </a:rPr>
              <a:t>                                                     </a:t>
            </a:r>
            <a:endParaRPr lang="en-US" altLang="zh-CN" sz="2400" b="1" dirty="0" smtClean="0">
              <a:latin typeface="微软雅黑" panose="020B0503020204020204" pitchFamily="34" charset="-122"/>
              <a:ea typeface="微软雅黑" panose="020B0503020204020204" pitchFamily="34" charset="-122"/>
              <a:cs typeface="Calibri" panose="020F0502020204030204" pitchFamily="34" charset="0"/>
            </a:endParaRPr>
          </a:p>
          <a:p>
            <a:pPr indent="0" algn="just">
              <a:lnSpc>
                <a:spcPct val="120000"/>
              </a:lnSpc>
            </a:pPr>
            <a:r>
              <a:rPr lang="en-US" altLang="zh-CN" sz="2400" dirty="0" smtClean="0">
                <a:latin typeface="微软雅黑" panose="020B0503020204020204" pitchFamily="34" charset="-122"/>
                <a:ea typeface="微软雅黑" panose="020B0503020204020204" pitchFamily="34" charset="-122"/>
                <a:cs typeface="Calibri" panose="020F0502020204030204" pitchFamily="34" charset="0"/>
              </a:rPr>
              <a:t>Y</a:t>
            </a:r>
            <a:r>
              <a:rPr lang="zh-CN" altLang="en-US" sz="2400" dirty="0">
                <a:latin typeface="微软雅黑" panose="020B0503020204020204" pitchFamily="34" charset="-122"/>
                <a:ea typeface="微软雅黑" panose="020B0503020204020204" pitchFamily="34" charset="-122"/>
                <a:cs typeface="Calibri" panose="020F0502020204030204" pitchFamily="34" charset="0"/>
              </a:rPr>
              <a:t>是因变量，代表资金占用量，</a:t>
            </a:r>
            <a:r>
              <a:rPr lang="en-US" altLang="zh-CN" sz="2400" dirty="0">
                <a:latin typeface="微软雅黑" panose="020B0503020204020204" pitchFamily="34" charset="-122"/>
                <a:ea typeface="微软雅黑" panose="020B0503020204020204" pitchFamily="34" charset="-122"/>
                <a:cs typeface="Calibri" panose="020F0502020204030204" pitchFamily="34" charset="0"/>
              </a:rPr>
              <a:t>X</a:t>
            </a:r>
            <a:r>
              <a:rPr lang="zh-CN" altLang="en-US" sz="2400" dirty="0">
                <a:latin typeface="微软雅黑" panose="020B0503020204020204" pitchFamily="34" charset="-122"/>
                <a:ea typeface="微软雅黑" panose="020B0503020204020204" pitchFamily="34" charset="-122"/>
                <a:cs typeface="Calibri" panose="020F0502020204030204" pitchFamily="34" charset="0"/>
              </a:rPr>
              <a:t>是自变量，代表产销量；</a:t>
            </a:r>
            <a:r>
              <a:rPr lang="en-US" altLang="zh-CN" sz="2400" dirty="0">
                <a:latin typeface="微软雅黑" panose="020B0503020204020204" pitchFamily="34" charset="-122"/>
                <a:ea typeface="微软雅黑" panose="020B0503020204020204" pitchFamily="34" charset="-122"/>
                <a:cs typeface="Calibri" panose="020F0502020204030204" pitchFamily="34" charset="0"/>
              </a:rPr>
              <a:t>a</a:t>
            </a:r>
            <a:r>
              <a:rPr lang="zh-CN" altLang="en-US" sz="2400" dirty="0">
                <a:latin typeface="微软雅黑" panose="020B0503020204020204" pitchFamily="34" charset="-122"/>
                <a:ea typeface="微软雅黑" panose="020B0503020204020204" pitchFamily="34" charset="-122"/>
                <a:cs typeface="Calibri" panose="020F0502020204030204" pitchFamily="34" charset="0"/>
              </a:rPr>
              <a:t>为不变资金；</a:t>
            </a:r>
            <a:r>
              <a:rPr lang="en-US" altLang="zh-CN" sz="2400" dirty="0">
                <a:latin typeface="微软雅黑" panose="020B0503020204020204" pitchFamily="34" charset="-122"/>
                <a:ea typeface="微软雅黑" panose="020B0503020204020204" pitchFamily="34" charset="-122"/>
                <a:cs typeface="Calibri" panose="020F0502020204030204" pitchFamily="34" charset="0"/>
              </a:rPr>
              <a:t>b</a:t>
            </a:r>
            <a:r>
              <a:rPr lang="zh-CN" altLang="en-US" sz="2400" dirty="0">
                <a:latin typeface="微软雅黑" panose="020B0503020204020204" pitchFamily="34" charset="-122"/>
                <a:ea typeface="微软雅黑" panose="020B0503020204020204" pitchFamily="34" charset="-122"/>
                <a:cs typeface="Calibri" panose="020F0502020204030204" pitchFamily="34" charset="0"/>
              </a:rPr>
              <a:t>为单位产销量所需变动资金</a:t>
            </a:r>
            <a:r>
              <a:rPr lang="zh-CN" altLang="en-US" sz="2400" dirty="0" smtClean="0">
                <a:latin typeface="微软雅黑" panose="020B0503020204020204" pitchFamily="34" charset="-122"/>
                <a:ea typeface="微软雅黑" panose="020B0503020204020204" pitchFamily="34" charset="-122"/>
                <a:cs typeface="Calibri" panose="020F0502020204030204" pitchFamily="34" charset="0"/>
              </a:rPr>
              <a:t>。</a:t>
            </a:r>
            <a:endParaRPr lang="en-US" altLang="zh-CN" sz="2400" dirty="0" smtClean="0">
              <a:latin typeface="微软雅黑" panose="020B0503020204020204" pitchFamily="34" charset="-122"/>
              <a:ea typeface="微软雅黑" panose="020B0503020204020204" pitchFamily="34" charset="-122"/>
              <a:cs typeface="Calibri" panose="020F0502020204030204" pitchFamily="34" charset="0"/>
            </a:endParaRPr>
          </a:p>
          <a:p>
            <a:pPr indent="0" algn="just">
              <a:lnSpc>
                <a:spcPct val="120000"/>
              </a:lnSpc>
            </a:pPr>
            <a:r>
              <a:rPr lang="zh-CN" altLang="en-US" sz="2400" dirty="0" smtClean="0">
                <a:latin typeface="微软雅黑" panose="020B0503020204020204" pitchFamily="34" charset="-122"/>
                <a:ea typeface="微软雅黑" panose="020B0503020204020204" pitchFamily="34" charset="-122"/>
                <a:cs typeface="Calibri" panose="020F0502020204030204" pitchFamily="34" charset="0"/>
              </a:rPr>
              <a:t>通过</a:t>
            </a:r>
            <a:r>
              <a:rPr lang="zh-CN" altLang="en-US" sz="2400" dirty="0">
                <a:latin typeface="微软雅黑" panose="020B0503020204020204" pitchFamily="34" charset="-122"/>
                <a:ea typeface="微软雅黑" panose="020B0503020204020204" pitchFamily="34" charset="-122"/>
                <a:cs typeface="Calibri" panose="020F0502020204030204" pitchFamily="34" charset="0"/>
              </a:rPr>
              <a:t>将历史数据代入模型，用</a:t>
            </a:r>
            <a:r>
              <a:rPr lang="zh-CN" altLang="en-US" sz="2400" b="1" dirty="0">
                <a:latin typeface="微软雅黑" panose="020B0503020204020204" pitchFamily="34" charset="-122"/>
                <a:ea typeface="微软雅黑" panose="020B0503020204020204" pitchFamily="34" charset="-122"/>
                <a:cs typeface="Calibri" panose="020F0502020204030204" pitchFamily="34" charset="0"/>
              </a:rPr>
              <a:t>高低点法或回归分析法</a:t>
            </a:r>
            <a:r>
              <a:rPr lang="zh-CN" altLang="en-US" sz="2400" dirty="0">
                <a:latin typeface="微软雅黑" panose="020B0503020204020204" pitchFamily="34" charset="-122"/>
                <a:ea typeface="微软雅黑" panose="020B0503020204020204" pitchFamily="34" charset="-122"/>
                <a:cs typeface="Calibri" panose="020F0502020204030204" pitchFamily="34" charset="0"/>
              </a:rPr>
              <a:t>求得</a:t>
            </a:r>
            <a:r>
              <a:rPr lang="en-US" altLang="zh-CN" sz="2400" dirty="0">
                <a:latin typeface="微软雅黑" panose="020B0503020204020204" pitchFamily="34" charset="-122"/>
                <a:ea typeface="微软雅黑" panose="020B0503020204020204" pitchFamily="34" charset="-122"/>
                <a:cs typeface="Calibri" panose="020F0502020204030204" pitchFamily="34" charset="0"/>
              </a:rPr>
              <a:t>a</a:t>
            </a:r>
            <a:r>
              <a:rPr lang="zh-CN" altLang="en-US" sz="2400" dirty="0">
                <a:latin typeface="微软雅黑" panose="020B0503020204020204" pitchFamily="34" charset="-122"/>
                <a:ea typeface="微软雅黑" panose="020B0503020204020204" pitchFamily="34" charset="-122"/>
                <a:cs typeface="Calibri" panose="020F0502020204030204" pitchFamily="34" charset="0"/>
              </a:rPr>
              <a:t>、</a:t>
            </a:r>
            <a:r>
              <a:rPr lang="en-US" altLang="zh-CN" sz="2400" dirty="0">
                <a:latin typeface="微软雅黑" panose="020B0503020204020204" pitchFamily="34" charset="-122"/>
                <a:ea typeface="微软雅黑" panose="020B0503020204020204" pitchFamily="34" charset="-122"/>
                <a:cs typeface="Calibri" panose="020F0502020204030204" pitchFamily="34" charset="0"/>
              </a:rPr>
              <a:t>b</a:t>
            </a:r>
            <a:r>
              <a:rPr lang="zh-CN" altLang="en-US" sz="2400" dirty="0">
                <a:latin typeface="微软雅黑" panose="020B0503020204020204" pitchFamily="34" charset="-122"/>
                <a:ea typeface="微软雅黑" panose="020B0503020204020204" pitchFamily="34" charset="-122"/>
                <a:cs typeface="Calibri" panose="020F0502020204030204" pitchFamily="34" charset="0"/>
              </a:rPr>
              <a:t>值后，再将预计销售量代入己知模型，即可计算出预计资金需要量。</a:t>
            </a:r>
            <a:endParaRPr lang="zh-CN" altLang="en-US" sz="2400" dirty="0">
              <a:latin typeface="微软雅黑" panose="020B0503020204020204" pitchFamily="34" charset="-122"/>
              <a:ea typeface="微软雅黑" panose="020B0503020204020204" pitchFamily="34" charset="-122"/>
              <a:cs typeface="Calibri" panose="020F0502020204030204" pitchFamily="34" charset="0"/>
            </a:endParaRPr>
          </a:p>
        </p:txBody>
      </p:sp>
    </p:spTree>
  </p:cSld>
  <p:clrMapOvr>
    <a:masterClrMapping/>
  </p:clrMapOvr>
  <p:transition spd="slow" advTm="3000">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矩形 1"/>
              <p:cNvSpPr/>
              <p:nvPr/>
            </p:nvSpPr>
            <p:spPr>
              <a:xfrm>
                <a:off x="451104" y="514486"/>
                <a:ext cx="10576560" cy="4328814"/>
              </a:xfrm>
              <a:prstGeom prst="rect">
                <a:avLst/>
              </a:prstGeom>
            </p:spPr>
            <p:txBody>
              <a:bodyPr wrap="square">
                <a:spAutoFit/>
              </a:bodyPr>
              <a:lstStyle/>
              <a:p>
                <a:pPr lvl="0">
                  <a:lnSpc>
                    <a:spcPct val="120000"/>
                  </a:lnSpc>
                </a:pPr>
                <a:r>
                  <a:rPr lang="zh-CN" altLang="en-US" sz="2400" b="1" kern="100" dirty="0" smtClean="0">
                    <a:solidFill>
                      <a:srgbClr val="7030A0"/>
                    </a:solidFill>
                    <a:latin typeface="+mn-ea"/>
                    <a:cs typeface="Times New Roman" panose="02020603050405020304" pitchFamily="18" charset="0"/>
                  </a:rPr>
                  <a:t>（一）</a:t>
                </a:r>
                <a:r>
                  <a:rPr lang="zh-CN" altLang="zh-CN" sz="2400" b="1" kern="100" dirty="0" smtClean="0">
                    <a:solidFill>
                      <a:srgbClr val="7030A0"/>
                    </a:solidFill>
                    <a:latin typeface="+mn-ea"/>
                    <a:cs typeface="Times New Roman" panose="02020603050405020304" pitchFamily="18" charset="0"/>
                  </a:rPr>
                  <a:t>高低</a:t>
                </a:r>
                <a:r>
                  <a:rPr lang="zh-CN" altLang="zh-CN" sz="2400" b="1" kern="100" dirty="0">
                    <a:solidFill>
                      <a:srgbClr val="7030A0"/>
                    </a:solidFill>
                    <a:latin typeface="+mn-ea"/>
                    <a:cs typeface="Times New Roman" panose="02020603050405020304" pitchFamily="18" charset="0"/>
                  </a:rPr>
                  <a:t>点</a:t>
                </a:r>
                <a:r>
                  <a:rPr lang="zh-CN" altLang="zh-CN" sz="2400" b="1" kern="100" dirty="0" smtClean="0">
                    <a:solidFill>
                      <a:srgbClr val="7030A0"/>
                    </a:solidFill>
                    <a:latin typeface="+mn-ea"/>
                    <a:cs typeface="Times New Roman" panose="02020603050405020304" pitchFamily="18" charset="0"/>
                  </a:rPr>
                  <a:t>法</a:t>
                </a:r>
                <a:endParaRPr lang="en-US" altLang="zh-CN" sz="2400" b="1" kern="100" dirty="0" smtClean="0">
                  <a:solidFill>
                    <a:srgbClr val="7030A0"/>
                  </a:solidFill>
                  <a:latin typeface="+mn-ea"/>
                  <a:cs typeface="Times New Roman" panose="02020603050405020304" pitchFamily="18" charset="0"/>
                </a:endParaRPr>
              </a:p>
              <a:p>
                <a:pPr lvl="0">
                  <a:lnSpc>
                    <a:spcPct val="120000"/>
                  </a:lnSpc>
                </a:pPr>
                <a:r>
                  <a:rPr lang="zh-CN" altLang="zh-CN" sz="2400" kern="100" dirty="0" smtClean="0">
                    <a:effectLst/>
                    <a:latin typeface="+mn-ea"/>
                    <a:cs typeface="Times New Roman" panose="02020603050405020304" pitchFamily="18" charset="0"/>
                  </a:rPr>
                  <a:t>是</a:t>
                </a:r>
                <a:r>
                  <a:rPr lang="zh-CN" altLang="zh-CN" sz="2400" kern="100" dirty="0">
                    <a:effectLst/>
                    <a:latin typeface="+mn-ea"/>
                    <a:cs typeface="Times New Roman" panose="02020603050405020304" pitchFamily="18" charset="0"/>
                  </a:rPr>
                  <a:t>指通过一定时期相关范围内业务量的</a:t>
                </a:r>
                <a:r>
                  <a:rPr lang="zh-CN" altLang="zh-CN" sz="2400" b="1" kern="100" dirty="0">
                    <a:effectLst/>
                    <a:latin typeface="+mn-ea"/>
                    <a:cs typeface="Times New Roman" panose="02020603050405020304" pitchFamily="18" charset="0"/>
                  </a:rPr>
                  <a:t>最高点、最低点之差</a:t>
                </a:r>
                <a:r>
                  <a:rPr lang="zh-CN" altLang="zh-CN" sz="2400" kern="100" dirty="0">
                    <a:effectLst/>
                    <a:latin typeface="+mn-ea"/>
                    <a:cs typeface="Times New Roman" panose="02020603050405020304" pitchFamily="18" charset="0"/>
                  </a:rPr>
                  <a:t>和</a:t>
                </a:r>
                <a:r>
                  <a:rPr lang="zh-CN" altLang="zh-CN" sz="2400" b="1" kern="100" dirty="0">
                    <a:effectLst/>
                    <a:latin typeface="+mn-ea"/>
                    <a:cs typeface="Times New Roman" panose="02020603050405020304" pitchFamily="18" charset="0"/>
                  </a:rPr>
                  <a:t>与之相应的资金占用总额之差</a:t>
                </a:r>
                <a:r>
                  <a:rPr lang="zh-CN" altLang="zh-CN" sz="2400" kern="100" dirty="0">
                    <a:effectLst/>
                    <a:latin typeface="+mn-ea"/>
                    <a:cs typeface="Times New Roman" panose="02020603050405020304" pitchFamily="18" charset="0"/>
                  </a:rPr>
                  <a:t>的比较，计算出单位业务量所需的变动资金，再推算出资金中不变资金（</a:t>
                </a:r>
                <a:r>
                  <a:rPr lang="en-US" altLang="zh-CN" sz="2400" kern="100" dirty="0">
                    <a:effectLst/>
                    <a:latin typeface="+mn-ea"/>
                    <a:cs typeface="Times New Roman" panose="02020603050405020304" pitchFamily="18" charset="0"/>
                  </a:rPr>
                  <a:t>a</a:t>
                </a:r>
                <a:r>
                  <a:rPr lang="zh-CN" altLang="zh-CN" sz="2400" kern="100" dirty="0">
                    <a:effectLst/>
                    <a:latin typeface="+mn-ea"/>
                    <a:cs typeface="Times New Roman" panose="02020603050405020304" pitchFamily="18" charset="0"/>
                  </a:rPr>
                  <a:t>）和单位产销量所需变动资金（</a:t>
                </a:r>
                <a:r>
                  <a:rPr lang="en-US" altLang="zh-CN" sz="2400" kern="100" dirty="0">
                    <a:effectLst/>
                    <a:latin typeface="+mn-ea"/>
                    <a:cs typeface="Times New Roman" panose="02020603050405020304" pitchFamily="18" charset="0"/>
                  </a:rPr>
                  <a:t>b</a:t>
                </a:r>
                <a:r>
                  <a:rPr lang="zh-CN" altLang="zh-CN" sz="2400" kern="100" dirty="0">
                    <a:effectLst/>
                    <a:latin typeface="+mn-ea"/>
                    <a:cs typeface="Times New Roman" panose="02020603050405020304" pitchFamily="18" charset="0"/>
                  </a:rPr>
                  <a:t>）的数值</a:t>
                </a:r>
                <a:r>
                  <a:rPr lang="zh-CN" altLang="zh-CN" sz="2400" kern="100" dirty="0" smtClean="0">
                    <a:effectLst/>
                    <a:latin typeface="+mn-ea"/>
                    <a:cs typeface="Times New Roman" panose="02020603050405020304" pitchFamily="18" charset="0"/>
                  </a:rPr>
                  <a:t>，计算</a:t>
                </a:r>
                <a:r>
                  <a:rPr lang="zh-CN" altLang="zh-CN" sz="2400" kern="100" dirty="0">
                    <a:effectLst/>
                    <a:latin typeface="+mn-ea"/>
                    <a:cs typeface="Times New Roman" panose="02020603050405020304" pitchFamily="18" charset="0"/>
                  </a:rPr>
                  <a:t>出预测期的资金</a:t>
                </a:r>
                <a:r>
                  <a:rPr lang="zh-CN" altLang="zh-CN" sz="2400" kern="100" dirty="0" smtClean="0">
                    <a:effectLst/>
                    <a:latin typeface="+mn-ea"/>
                    <a:cs typeface="Times New Roman" panose="02020603050405020304" pitchFamily="18" charset="0"/>
                  </a:rPr>
                  <a:t>需要量</a:t>
                </a:r>
                <a:r>
                  <a:rPr lang="zh-CN" altLang="en-US" sz="2400" kern="100" dirty="0">
                    <a:latin typeface="+mn-ea"/>
                    <a:cs typeface="Times New Roman" panose="02020603050405020304" pitchFamily="18" charset="0"/>
                  </a:rPr>
                  <a:t>，</a:t>
                </a:r>
                <a:r>
                  <a:rPr lang="zh-CN" altLang="zh-CN" sz="2400" kern="100" dirty="0" smtClean="0">
                    <a:effectLst/>
                    <a:latin typeface="+mn-ea"/>
                    <a:cs typeface="Times New Roman" panose="02020603050405020304" pitchFamily="18" charset="0"/>
                  </a:rPr>
                  <a:t>计算</a:t>
                </a:r>
                <a:r>
                  <a:rPr lang="zh-CN" altLang="zh-CN" sz="2400" kern="100" dirty="0">
                    <a:effectLst/>
                    <a:latin typeface="+mn-ea"/>
                    <a:cs typeface="Times New Roman" panose="02020603050405020304" pitchFamily="18" charset="0"/>
                  </a:rPr>
                  <a:t>公式如下：</a:t>
                </a:r>
                <a:endParaRPr lang="zh-CN" altLang="zh-CN" sz="2400" kern="100" dirty="0">
                  <a:effectLst/>
                  <a:latin typeface="+mn-ea"/>
                  <a:cs typeface="Times New Roman" panose="02020603050405020304" pitchFamily="18" charset="0"/>
                </a:endParaRPr>
              </a:p>
              <a:p>
                <a:pPr indent="304800" algn="ctr">
                  <a:lnSpc>
                    <a:spcPct val="120000"/>
                  </a:lnSpc>
                  <a:spcAft>
                    <a:spcPts val="0"/>
                  </a:spcAft>
                </a:pPr>
                <a:r>
                  <a:rPr lang="en-US" altLang="zh-CN" sz="2400" b="1" kern="100" dirty="0">
                    <a:effectLst/>
                    <a:latin typeface="+mn-ea"/>
                    <a:cs typeface="Times New Roman" panose="02020603050405020304" pitchFamily="18" charset="0"/>
                  </a:rPr>
                  <a:t>b</a:t>
                </a:r>
                <a:r>
                  <a:rPr lang="zh-CN" altLang="zh-CN" sz="2400" b="1" kern="100" dirty="0">
                    <a:effectLst/>
                    <a:latin typeface="+mn-ea"/>
                    <a:cs typeface="Times New Roman" panose="02020603050405020304" pitchFamily="18" charset="0"/>
                  </a:rPr>
                  <a:t>＝</a:t>
                </a:r>
                <a14:m>
                  <m:oMath xmlns:m="http://schemas.openxmlformats.org/officeDocument/2006/math">
                    <m:f>
                      <m:fPr>
                        <m:ctrlPr>
                          <a:rPr lang="zh-CN" altLang="zh-CN" sz="2400" b="1" i="1" kern="100">
                            <a:effectLst/>
                            <a:latin typeface="Cambria Math" panose="02040503050406030204" pitchFamily="18" charset="0"/>
                            <a:cs typeface="Times New Roman" panose="02020603050405020304" pitchFamily="18" charset="0"/>
                          </a:rPr>
                        </m:ctrlPr>
                      </m:fPr>
                      <m:num>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𝒀</m:t>
                            </m:r>
                          </m:e>
                          <m:sub>
                            <m:r>
                              <a:rPr lang="en-US" altLang="zh-CN" sz="2400" b="1" i="1" kern="100">
                                <a:effectLst/>
                                <a:latin typeface="Cambria Math" panose="02040503050406030204" pitchFamily="18" charset="0"/>
                                <a:cs typeface="Times New Roman" panose="02020603050405020304" pitchFamily="18" charset="0"/>
                              </a:rPr>
                              <m:t>𝑯</m:t>
                            </m:r>
                          </m:sub>
                        </m:sSub>
                        <m:r>
                          <a:rPr lang="en-US" altLang="zh-CN" sz="2400" b="1" i="1" kern="100">
                            <a:effectLst/>
                            <a:latin typeface="Cambria Math" panose="02040503050406030204" pitchFamily="18" charset="0"/>
                            <a:cs typeface="Times New Roman" panose="02020603050405020304" pitchFamily="18" charset="0"/>
                          </a:rPr>
                          <m:t>−</m:t>
                        </m:r>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𝒀</m:t>
                            </m:r>
                          </m:e>
                          <m:sub>
                            <m:r>
                              <a:rPr lang="en-US" altLang="zh-CN" sz="2400" b="1" i="1" kern="100">
                                <a:effectLst/>
                                <a:latin typeface="Cambria Math" panose="02040503050406030204" pitchFamily="18" charset="0"/>
                                <a:cs typeface="Times New Roman" panose="02020603050405020304" pitchFamily="18" charset="0"/>
                              </a:rPr>
                              <m:t>𝑳</m:t>
                            </m:r>
                          </m:sub>
                        </m:sSub>
                      </m:num>
                      <m:den>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𝑿</m:t>
                            </m:r>
                          </m:e>
                          <m:sub>
                            <m:r>
                              <a:rPr lang="en-US" altLang="zh-CN" sz="2400" b="1" i="1" kern="100">
                                <a:effectLst/>
                                <a:latin typeface="Cambria Math" panose="02040503050406030204" pitchFamily="18" charset="0"/>
                                <a:cs typeface="Times New Roman" panose="02020603050405020304" pitchFamily="18" charset="0"/>
                              </a:rPr>
                              <m:t>𝑯</m:t>
                            </m:r>
                          </m:sub>
                        </m:sSub>
                        <m:r>
                          <a:rPr lang="en-US" altLang="zh-CN" sz="2400" b="1" i="1" kern="100">
                            <a:effectLst/>
                            <a:latin typeface="Cambria Math" panose="02040503050406030204" pitchFamily="18" charset="0"/>
                            <a:cs typeface="Times New Roman" panose="02020603050405020304" pitchFamily="18" charset="0"/>
                          </a:rPr>
                          <m:t>−</m:t>
                        </m:r>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𝑿</m:t>
                            </m:r>
                          </m:e>
                          <m:sub>
                            <m:r>
                              <a:rPr lang="en-US" altLang="zh-CN" sz="2400" b="1" i="1" kern="100">
                                <a:effectLst/>
                                <a:latin typeface="Cambria Math" panose="02040503050406030204" pitchFamily="18" charset="0"/>
                                <a:cs typeface="Times New Roman" panose="02020603050405020304" pitchFamily="18" charset="0"/>
                              </a:rPr>
                              <m:t>𝑳</m:t>
                            </m:r>
                          </m:sub>
                        </m:sSub>
                      </m:den>
                    </m:f>
                  </m:oMath>
                </a14:m>
                <a:r>
                  <a:rPr lang="en-US" altLang="zh-CN" sz="2400" b="1" kern="100" dirty="0">
                    <a:effectLst/>
                    <a:latin typeface="+mn-ea"/>
                    <a:cs typeface="Times New Roman" panose="02020603050405020304" pitchFamily="18" charset="0"/>
                  </a:rPr>
                  <a:t>                                               </a:t>
                </a:r>
                <a:endParaRPr lang="zh-CN" altLang="zh-CN" sz="2400" b="1" kern="100" dirty="0">
                  <a:effectLst/>
                  <a:latin typeface="+mn-ea"/>
                  <a:cs typeface="Times New Roman" panose="02020603050405020304" pitchFamily="18" charset="0"/>
                </a:endParaRPr>
              </a:p>
              <a:p>
                <a:pPr indent="266700" algn="just">
                  <a:lnSpc>
                    <a:spcPct val="120000"/>
                  </a:lnSpc>
                  <a:spcAft>
                    <a:spcPts val="0"/>
                  </a:spcAft>
                </a:pPr>
                <a:r>
                  <a:rPr lang="zh-CN" altLang="zh-CN" sz="2400" kern="100" dirty="0">
                    <a:effectLst/>
                    <a:latin typeface="+mn-ea"/>
                    <a:cs typeface="Times New Roman" panose="02020603050405020304" pitchFamily="18" charset="0"/>
                  </a:rPr>
                  <a:t>式中，</a:t>
                </a: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𝑌</m:t>
                        </m:r>
                      </m:e>
                      <m:sub>
                        <m:r>
                          <a:rPr lang="en-US" altLang="zh-CN" sz="2400" b="0" i="1" kern="100">
                            <a:effectLst/>
                            <a:latin typeface="Cambria Math" panose="02040503050406030204" pitchFamily="18" charset="0"/>
                            <a:cs typeface="Times New Roman" panose="02020603050405020304" pitchFamily="18" charset="0"/>
                          </a:rPr>
                          <m:t>𝐻</m:t>
                        </m:r>
                      </m:sub>
                    </m:sSub>
                  </m:oMath>
                </a14:m>
                <a:r>
                  <a:rPr lang="zh-CN" altLang="zh-CN" sz="2400" kern="100" dirty="0">
                    <a:effectLst/>
                    <a:latin typeface="+mn-ea"/>
                    <a:cs typeface="Times New Roman" panose="02020603050405020304" pitchFamily="18" charset="0"/>
                  </a:rPr>
                  <a:t>为最高资金占用额；</a:t>
                </a: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𝑌</m:t>
                        </m:r>
                      </m:e>
                      <m:sub>
                        <m:r>
                          <a:rPr lang="en-US" altLang="zh-CN" sz="2400" b="0" i="1" kern="100">
                            <a:effectLst/>
                            <a:latin typeface="Cambria Math" panose="02040503050406030204" pitchFamily="18" charset="0"/>
                            <a:cs typeface="Times New Roman" panose="02020603050405020304" pitchFamily="18" charset="0"/>
                          </a:rPr>
                          <m:t>𝐿</m:t>
                        </m:r>
                      </m:sub>
                    </m:sSub>
                  </m:oMath>
                </a14:m>
                <a:r>
                  <a:rPr lang="zh-CN" altLang="zh-CN" sz="2400" kern="100" dirty="0">
                    <a:effectLst/>
                    <a:latin typeface="+mn-ea"/>
                    <a:cs typeface="Times New Roman" panose="02020603050405020304" pitchFamily="18" charset="0"/>
                  </a:rPr>
                  <a:t>为最低资金占用额；</a:t>
                </a: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𝑋</m:t>
                        </m:r>
                      </m:e>
                      <m:sub>
                        <m:r>
                          <a:rPr lang="en-US" altLang="zh-CN" sz="2400" b="0" i="1" kern="100">
                            <a:effectLst/>
                            <a:latin typeface="Cambria Math" panose="02040503050406030204" pitchFamily="18" charset="0"/>
                            <a:cs typeface="Times New Roman" panose="02020603050405020304" pitchFamily="18" charset="0"/>
                          </a:rPr>
                          <m:t>𝐻</m:t>
                        </m:r>
                      </m:sub>
                    </m:sSub>
                  </m:oMath>
                </a14:m>
                <a:r>
                  <a:rPr lang="zh-CN" altLang="zh-CN" sz="2400" kern="100" dirty="0">
                    <a:effectLst/>
                    <a:latin typeface="+mn-ea"/>
                    <a:cs typeface="Times New Roman" panose="02020603050405020304" pitchFamily="18" charset="0"/>
                  </a:rPr>
                  <a:t>为最高销量；</a:t>
                </a:r>
                <a14:m>
                  <m:oMath xmlns:m="http://schemas.openxmlformats.org/officeDocument/2006/math">
                    <m:sSub>
                      <m:sSubPr>
                        <m:ctrlPr>
                          <a:rPr lang="zh-CN" altLang="zh-CN" sz="2400" i="1" kern="100">
                            <a:effectLst/>
                            <a:latin typeface="Cambria Math" panose="02040503050406030204" pitchFamily="18" charset="0"/>
                            <a:cs typeface="Times New Roman" panose="02020603050405020304" pitchFamily="18" charset="0"/>
                          </a:rPr>
                        </m:ctrlPr>
                      </m:sSubPr>
                      <m:e>
                        <m:r>
                          <a:rPr lang="en-US" altLang="zh-CN" sz="2400" b="0" i="1" kern="100">
                            <a:effectLst/>
                            <a:latin typeface="Cambria Math" panose="02040503050406030204" pitchFamily="18" charset="0"/>
                            <a:cs typeface="Times New Roman" panose="02020603050405020304" pitchFamily="18" charset="0"/>
                          </a:rPr>
                          <m:t>𝑋</m:t>
                        </m:r>
                      </m:e>
                      <m:sub>
                        <m:r>
                          <a:rPr lang="en-US" altLang="zh-CN" sz="2400" b="0" i="1" kern="100">
                            <a:effectLst/>
                            <a:latin typeface="Cambria Math" panose="02040503050406030204" pitchFamily="18" charset="0"/>
                            <a:cs typeface="Times New Roman" panose="02020603050405020304" pitchFamily="18" charset="0"/>
                          </a:rPr>
                          <m:t>𝐿</m:t>
                        </m:r>
                      </m:sub>
                    </m:sSub>
                  </m:oMath>
                </a14:m>
                <a:r>
                  <a:rPr lang="zh-CN" altLang="zh-CN" sz="2400" kern="100" dirty="0">
                    <a:effectLst/>
                    <a:latin typeface="+mn-ea"/>
                    <a:cs typeface="Times New Roman" panose="02020603050405020304" pitchFamily="18" charset="0"/>
                  </a:rPr>
                  <a:t>为最低销量。</a:t>
                </a:r>
                <a:endParaRPr lang="zh-CN" altLang="zh-CN" sz="2400" kern="100" dirty="0">
                  <a:effectLst/>
                  <a:latin typeface="+mn-ea"/>
                  <a:cs typeface="Times New Roman" panose="02020603050405020304" pitchFamily="18" charset="0"/>
                </a:endParaRPr>
              </a:p>
              <a:p>
                <a:pPr indent="266700" algn="ctr">
                  <a:lnSpc>
                    <a:spcPct val="120000"/>
                  </a:lnSpc>
                  <a:spcAft>
                    <a:spcPts val="0"/>
                  </a:spcAft>
                </a:pPr>
                <a:r>
                  <a:rPr lang="en-US" altLang="zh-CN" sz="2400" b="1" kern="100" dirty="0">
                    <a:effectLst/>
                    <a:latin typeface="+mn-ea"/>
                    <a:cs typeface="Times New Roman" panose="02020603050405020304" pitchFamily="18" charset="0"/>
                  </a:rPr>
                  <a:t>a</a:t>
                </a:r>
                <a:r>
                  <a:rPr lang="zh-CN" altLang="zh-CN" sz="2400" b="1" kern="100" dirty="0">
                    <a:effectLst/>
                    <a:latin typeface="+mn-ea"/>
                    <a:cs typeface="Times New Roman" panose="02020603050405020304" pitchFamily="18" charset="0"/>
                  </a:rPr>
                  <a:t>＝</a:t>
                </a:r>
                <a14:m>
                  <m:oMath xmlns:m="http://schemas.openxmlformats.org/officeDocument/2006/math">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𝒀</m:t>
                        </m:r>
                      </m:e>
                      <m:sub>
                        <m:r>
                          <a:rPr lang="en-US" altLang="zh-CN" sz="2400" b="1" i="1" kern="100">
                            <a:effectLst/>
                            <a:latin typeface="Cambria Math" panose="02040503050406030204" pitchFamily="18" charset="0"/>
                            <a:cs typeface="Times New Roman" panose="02020603050405020304" pitchFamily="18" charset="0"/>
                          </a:rPr>
                          <m:t>𝑯</m:t>
                        </m:r>
                      </m:sub>
                    </m:sSub>
                  </m:oMath>
                </a14:m>
                <a:r>
                  <a:rPr lang="en-US" altLang="zh-CN" sz="2400" b="1" kern="100" dirty="0">
                    <a:effectLst/>
                    <a:latin typeface="+mn-ea"/>
                    <a:cs typeface="Times New Roman" panose="02020603050405020304" pitchFamily="18" charset="0"/>
                  </a:rPr>
                  <a:t>-b</a:t>
                </a:r>
                <a14:m>
                  <m:oMath xmlns:m="http://schemas.openxmlformats.org/officeDocument/2006/math">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𝑿</m:t>
                        </m:r>
                      </m:e>
                      <m:sub>
                        <m:r>
                          <a:rPr lang="en-US" altLang="zh-CN" sz="2400" b="1" i="1" kern="100">
                            <a:effectLst/>
                            <a:latin typeface="Cambria Math" panose="02040503050406030204" pitchFamily="18" charset="0"/>
                            <a:cs typeface="Times New Roman" panose="02020603050405020304" pitchFamily="18" charset="0"/>
                          </a:rPr>
                          <m:t>𝑯</m:t>
                        </m:r>
                      </m:sub>
                    </m:sSub>
                    <m:r>
                      <a:rPr lang="en-US" altLang="zh-CN" sz="2400" b="1" i="1" kern="100">
                        <a:effectLst/>
                        <a:latin typeface="Cambria Math" panose="02040503050406030204" pitchFamily="18" charset="0"/>
                        <a:cs typeface="Times New Roman" panose="02020603050405020304" pitchFamily="18" charset="0"/>
                      </a:rPr>
                      <m:t> </m:t>
                    </m:r>
                  </m:oMath>
                </a14:m>
                <a:r>
                  <a:rPr lang="zh-CN" altLang="zh-CN" sz="2400" b="1" kern="100" dirty="0">
                    <a:effectLst/>
                    <a:latin typeface="+mn-ea"/>
                    <a:cs typeface="Times New Roman" panose="02020603050405020304" pitchFamily="18" charset="0"/>
                  </a:rPr>
                  <a:t>或 </a:t>
                </a:r>
                <a:r>
                  <a:rPr lang="en-US" altLang="zh-CN" sz="2400" b="1" kern="100" dirty="0">
                    <a:effectLst/>
                    <a:latin typeface="+mn-ea"/>
                    <a:cs typeface="Times New Roman" panose="02020603050405020304" pitchFamily="18" charset="0"/>
                  </a:rPr>
                  <a:t>a</a:t>
                </a:r>
                <a:r>
                  <a:rPr lang="zh-CN" altLang="zh-CN" sz="2400" b="1" kern="100" dirty="0">
                    <a:effectLst/>
                    <a:latin typeface="+mn-ea"/>
                    <a:cs typeface="Times New Roman" panose="02020603050405020304" pitchFamily="18" charset="0"/>
                  </a:rPr>
                  <a:t>＝</a:t>
                </a:r>
                <a14:m>
                  <m:oMath xmlns:m="http://schemas.openxmlformats.org/officeDocument/2006/math">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𝒀</m:t>
                        </m:r>
                      </m:e>
                      <m:sub>
                        <m:r>
                          <a:rPr lang="en-US" altLang="zh-CN" sz="2400" b="1" i="1" kern="100">
                            <a:effectLst/>
                            <a:latin typeface="Cambria Math" panose="02040503050406030204" pitchFamily="18" charset="0"/>
                            <a:cs typeface="Times New Roman" panose="02020603050405020304" pitchFamily="18" charset="0"/>
                          </a:rPr>
                          <m:t>𝑳</m:t>
                        </m:r>
                      </m:sub>
                    </m:sSub>
                  </m:oMath>
                </a14:m>
                <a:r>
                  <a:rPr lang="en-US" altLang="zh-CN" sz="2400" b="1" kern="100" dirty="0">
                    <a:effectLst/>
                    <a:latin typeface="+mn-ea"/>
                    <a:cs typeface="Times New Roman" panose="02020603050405020304" pitchFamily="18" charset="0"/>
                  </a:rPr>
                  <a:t>-b</a:t>
                </a:r>
                <a14:m>
                  <m:oMath xmlns:m="http://schemas.openxmlformats.org/officeDocument/2006/math">
                    <m:sSub>
                      <m:sSubPr>
                        <m:ctrlPr>
                          <a:rPr lang="zh-CN" altLang="zh-CN" sz="2400" b="1" i="1" kern="100">
                            <a:effectLst/>
                            <a:latin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cs typeface="Times New Roman" panose="02020603050405020304" pitchFamily="18" charset="0"/>
                          </a:rPr>
                          <m:t>𝑿</m:t>
                        </m:r>
                      </m:e>
                      <m:sub>
                        <m:r>
                          <a:rPr lang="en-US" altLang="zh-CN" sz="2400" b="1" i="1" kern="100">
                            <a:effectLst/>
                            <a:latin typeface="Cambria Math" panose="02040503050406030204" pitchFamily="18" charset="0"/>
                            <a:cs typeface="Times New Roman" panose="02020603050405020304" pitchFamily="18" charset="0"/>
                          </a:rPr>
                          <m:t>𝑳</m:t>
                        </m:r>
                      </m:sub>
                    </m:sSub>
                  </m:oMath>
                </a14:m>
                <a:endParaRPr lang="zh-CN" altLang="zh-CN" sz="2400" b="1" kern="100" dirty="0">
                  <a:effectLst/>
                  <a:latin typeface="+mn-ea"/>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451104" y="514486"/>
                <a:ext cx="10576560" cy="4328814"/>
              </a:xfrm>
              <a:prstGeom prst="rect">
                <a:avLst/>
              </a:prstGeom>
              <a:blipFill rotWithShape="1">
                <a:blip r:embed="rId1"/>
                <a:stretch>
                  <a:fillRect l="-2" t="-3" r="2" b="4"/>
                </a:stretch>
              </a:blipFill>
            </p:spPr>
            <p:txBody>
              <a:bodyPr/>
              <a:lstStyle/>
              <a:p>
                <a:r>
                  <a:rPr lang="zh-CN" altLang="en-US">
                    <a:noFill/>
                  </a:rPr>
                  <a:t> </a:t>
                </a:r>
              </a:p>
            </p:txBody>
          </p:sp>
        </mc:Fallback>
      </mc:AlternateContent>
    </p:spTree>
  </p:cSld>
  <p:clrMapOvr>
    <a:masterClrMapping/>
  </p:clrMapOvr>
  <p:transition spd="slow" advTm="3000">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6008" y="236849"/>
            <a:ext cx="9899904" cy="978729"/>
          </a:xfrm>
          <a:prstGeom prst="rect">
            <a:avLst/>
          </a:prstGeom>
        </p:spPr>
        <p:txBody>
          <a:bodyPr wrap="square">
            <a:spAutoFit/>
          </a:bodyPr>
          <a:lstStyle/>
          <a:p>
            <a:pPr indent="267970" algn="just">
              <a:lnSpc>
                <a:spcPct val="120000"/>
              </a:lnSpc>
              <a:spcAft>
                <a:spcPts val="0"/>
              </a:spcAft>
            </a:pPr>
            <a:r>
              <a:rPr lang="zh-CN" altLang="zh-CN" sz="2400" b="1" kern="100" dirty="0">
                <a:solidFill>
                  <a:srgbClr val="FF0000"/>
                </a:solidFill>
                <a:latin typeface="+mn-ea"/>
                <a:cs typeface="Times New Roman" panose="02020603050405020304" pitchFamily="18" charset="0"/>
              </a:rPr>
              <a:t>例题</a:t>
            </a:r>
            <a:r>
              <a:rPr lang="en-US" altLang="zh-CN" sz="2400" b="1" kern="100" dirty="0">
                <a:solidFill>
                  <a:srgbClr val="FF0000"/>
                </a:solidFill>
                <a:latin typeface="+mn-ea"/>
                <a:cs typeface="Times New Roman" panose="02020603050405020304" pitchFamily="18" charset="0"/>
              </a:rPr>
              <a:t>3-2</a:t>
            </a:r>
            <a:r>
              <a:rPr lang="zh-CN" altLang="zh-CN" sz="2400" b="1" kern="100" dirty="0">
                <a:solidFill>
                  <a:srgbClr val="FF0000"/>
                </a:solidFill>
                <a:latin typeface="+mn-ea"/>
                <a:cs typeface="Times New Roman" panose="02020603050405020304" pitchFamily="18" charset="0"/>
              </a:rPr>
              <a:t>：</a:t>
            </a:r>
            <a:r>
              <a:rPr lang="zh-CN" altLang="zh-CN" sz="2400" kern="100" dirty="0">
                <a:latin typeface="+mn-ea"/>
                <a:cs typeface="Times New Roman" panose="02020603050405020304" pitchFamily="18" charset="0"/>
              </a:rPr>
              <a:t>某企业销售量和资金变化情况表</a:t>
            </a:r>
            <a:r>
              <a:rPr lang="en-US" altLang="zh-CN" sz="2400" kern="100" dirty="0">
                <a:latin typeface="+mn-ea"/>
                <a:cs typeface="Times New Roman" panose="02020603050405020304" pitchFamily="18" charset="0"/>
              </a:rPr>
              <a:t>3</a:t>
            </a:r>
            <a:r>
              <a:rPr lang="en-US" altLang="zh-CN" sz="2400" b="1" kern="100" dirty="0">
                <a:latin typeface="+mn-ea"/>
                <a:cs typeface="Times New Roman" panose="02020603050405020304" pitchFamily="18" charset="0"/>
              </a:rPr>
              <a:t>-</a:t>
            </a:r>
            <a:r>
              <a:rPr lang="en-US" altLang="zh-CN" sz="2400" kern="100" dirty="0">
                <a:latin typeface="+mn-ea"/>
                <a:cs typeface="Times New Roman" panose="02020603050405020304" pitchFamily="18" charset="0"/>
              </a:rPr>
              <a:t>2</a:t>
            </a:r>
            <a:r>
              <a:rPr lang="zh-CN" altLang="zh-CN" sz="2400" kern="100" dirty="0">
                <a:latin typeface="+mn-ea"/>
                <a:cs typeface="Times New Roman" panose="02020603050405020304" pitchFamily="18" charset="0"/>
              </a:rPr>
              <a:t>所示。预计第</a:t>
            </a:r>
            <a:r>
              <a:rPr lang="en-US" altLang="zh-CN" sz="2400" kern="100" dirty="0">
                <a:latin typeface="+mn-ea"/>
                <a:cs typeface="Times New Roman" panose="02020603050405020304" pitchFamily="18" charset="0"/>
              </a:rPr>
              <a:t>6</a:t>
            </a:r>
            <a:r>
              <a:rPr lang="zh-CN" altLang="zh-CN" sz="2400" kern="100" dirty="0">
                <a:latin typeface="+mn-ea"/>
                <a:cs typeface="Times New Roman" panose="02020603050405020304" pitchFamily="18" charset="0"/>
              </a:rPr>
              <a:t>年销售量为</a:t>
            </a:r>
            <a:r>
              <a:rPr lang="en-US" altLang="zh-CN" sz="2400" kern="100" dirty="0">
                <a:latin typeface="+mn-ea"/>
                <a:cs typeface="Times New Roman" panose="02020603050405020304" pitchFamily="18" charset="0"/>
              </a:rPr>
              <a:t>22</a:t>
            </a:r>
            <a:r>
              <a:rPr lang="zh-CN" altLang="zh-CN" sz="2400" kern="100" dirty="0">
                <a:latin typeface="+mn-ea"/>
                <a:cs typeface="Times New Roman" panose="02020603050405020304" pitchFamily="18" charset="0"/>
              </a:rPr>
              <a:t>万件，试预测第</a:t>
            </a:r>
            <a:r>
              <a:rPr lang="en-US" altLang="zh-CN" sz="2400" kern="100" dirty="0">
                <a:latin typeface="+mn-ea"/>
                <a:cs typeface="Times New Roman" panose="02020603050405020304" pitchFamily="18" charset="0"/>
              </a:rPr>
              <a:t>6</a:t>
            </a:r>
            <a:r>
              <a:rPr lang="zh-CN" altLang="zh-CN" sz="2400" kern="100" dirty="0">
                <a:latin typeface="+mn-ea"/>
                <a:cs typeface="Times New Roman" panose="02020603050405020304" pitchFamily="18" charset="0"/>
              </a:rPr>
              <a:t>年的资金需要量。</a:t>
            </a:r>
            <a:endParaRPr lang="zh-CN" altLang="zh-CN" sz="2400" kern="100" dirty="0">
              <a:effectLst/>
              <a:latin typeface="+mn-ea"/>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1005840" y="1322658"/>
            <a:ext cx="9720072" cy="3651678"/>
          </a:xfrm>
          <a:prstGeom prst="rect">
            <a:avLst/>
          </a:prstGeom>
        </p:spPr>
      </p:pic>
    </p:spTree>
  </p:cSld>
  <p:clrMapOvr>
    <a:masterClrMapping/>
  </p:clrMapOvr>
  <p:transition spd="slow" advTm="3000">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矩形 1"/>
              <p:cNvSpPr/>
              <p:nvPr/>
            </p:nvSpPr>
            <p:spPr>
              <a:xfrm>
                <a:off x="512064" y="1016911"/>
                <a:ext cx="10396728" cy="3442417"/>
              </a:xfrm>
              <a:prstGeom prst="rect">
                <a:avLst/>
              </a:prstGeom>
            </p:spPr>
            <p:txBody>
              <a:bodyPr wrap="square">
                <a:spAutoFit/>
              </a:bodyPr>
              <a:lstStyle/>
              <a:p>
                <a:pPr indent="266700" algn="just">
                  <a:lnSpc>
                    <a:spcPct val="120000"/>
                  </a:lnSpc>
                  <a:spcAft>
                    <a:spcPts val="0"/>
                  </a:spcAft>
                </a:pPr>
                <a:r>
                  <a:rPr lang="zh-CN" altLang="zh-CN" sz="2400" b="1" kern="100" dirty="0">
                    <a:latin typeface="黑体" panose="02010609060101010101" pitchFamily="49" charset="-122"/>
                    <a:ea typeface="黑体" panose="02010609060101010101" pitchFamily="49" charset="-122"/>
                    <a:cs typeface="Times New Roman" panose="02020603050405020304" pitchFamily="18" charset="0"/>
                  </a:rPr>
                  <a:t>根据高低点原则，应当选择第</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5</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年和第</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2</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年作为高点和低点。</a:t>
                </a:r>
                <a:endPar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endParaRPr>
              </a:p>
              <a:p>
                <a:pPr indent="266700" algn="just">
                  <a:lnSpc>
                    <a:spcPct val="120000"/>
                  </a:lnSpc>
                  <a:spcAft>
                    <a:spcPts val="0"/>
                  </a:spcAft>
                </a:pP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b</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t>
                </a:r>
                <a14:m>
                  <m:oMath xmlns:m="http://schemas.openxmlformats.org/officeDocument/2006/math">
                    <m:f>
                      <m:f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𝒀</m:t>
                            </m:r>
                          </m:e>
                          <m:sub>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𝑯</m:t>
                            </m:r>
                          </m:sub>
                        </m:sSub>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𝒀</m:t>
                            </m:r>
                          </m:e>
                          <m:sub>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𝑳</m:t>
                            </m:r>
                          </m:sub>
                        </m:sSub>
                      </m:num>
                      <m:den>
                        <m:sSub>
                          <m:sSub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𝑿</m:t>
                            </m:r>
                          </m:e>
                          <m:sub>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𝑯</m:t>
                            </m:r>
                          </m:sub>
                        </m:sSub>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𝑿</m:t>
                            </m:r>
                          </m:e>
                          <m:sub>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𝑳</m:t>
                            </m:r>
                          </m:sub>
                        </m:sSub>
                      </m:den>
                    </m:f>
                  </m:oMath>
                </a14:m>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t>
                </a:r>
                <a14:m>
                  <m:oMath xmlns:m="http://schemas.openxmlformats.org/officeDocument/2006/math">
                    <m:f>
                      <m:f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𝟐𝟐𝟎</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𝟏𝟖𝟎</m:t>
                        </m:r>
                      </m:num>
                      <m:den>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𝟐𝟎</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𝟏𝟎</m:t>
                        </m:r>
                      </m:den>
                    </m:f>
                  </m:oMath>
                </a14:m>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4</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（元</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件）</a:t>
                </a:r>
                <a:endPar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endParaRPr>
              </a:p>
              <a:p>
                <a:pPr indent="266700">
                  <a:lnSpc>
                    <a:spcPct val="120000"/>
                  </a:lnSpc>
                </a:pP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用最高点第</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5</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年数据或用最低点第</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2</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年数据求出</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t>
                </a:r>
                <a:endPar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endParaRPr>
              </a:p>
              <a:p>
                <a:pPr indent="266700" algn="just">
                  <a:lnSpc>
                    <a:spcPct val="120000"/>
                  </a:lnSpc>
                  <a:spcAft>
                    <a:spcPts val="0"/>
                  </a:spcAft>
                </a:pP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t>
                </a:r>
                <a14:m>
                  <m:oMath xmlns:m="http://schemas.openxmlformats.org/officeDocument/2006/math">
                    <m:sSub>
                      <m:sSub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𝒀</m:t>
                        </m:r>
                      </m:e>
                      <m:sub>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𝑯</m:t>
                        </m:r>
                      </m:sub>
                    </m:sSub>
                  </m:oMath>
                </a14:m>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-b</a:t>
                </a:r>
                <a14:m>
                  <m:oMath xmlns:m="http://schemas.openxmlformats.org/officeDocument/2006/math">
                    <m:sSub>
                      <m:sSub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𝑿</m:t>
                        </m:r>
                      </m:e>
                      <m:sub>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𝑯</m:t>
                        </m:r>
                      </m:sub>
                    </m:sSub>
                  </m:oMath>
                </a14:m>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220</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4×20</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140</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（万元）</a:t>
                </a:r>
                <a:endPar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endParaRPr>
              </a:p>
              <a:p>
                <a:pPr indent="266700" algn="just">
                  <a:lnSpc>
                    <a:spcPct val="120000"/>
                  </a:lnSpc>
                  <a:spcAft>
                    <a:spcPts val="0"/>
                  </a:spcAft>
                </a:pP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则</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    Y</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140+4X</a:t>
                </a:r>
                <a:endPar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endParaRPr>
              </a:p>
              <a:p>
                <a:pPr indent="266700" algn="just">
                  <a:lnSpc>
                    <a:spcPct val="120000"/>
                  </a:lnSpc>
                  <a:spcAft>
                    <a:spcPts val="0"/>
                  </a:spcAft>
                </a:pP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预测第</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6</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年销售量为</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22</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万件的资金需求量为：</a:t>
                </a:r>
                <a:endPar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endParaRPr>
              </a:p>
              <a:p>
                <a:pPr indent="266700" algn="just">
                  <a:lnSpc>
                    <a:spcPct val="120000"/>
                  </a:lnSpc>
                  <a:spcAft>
                    <a:spcPts val="0"/>
                  </a:spcAft>
                </a:pP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Y</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140+4×22</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228</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（万元）</a:t>
                </a:r>
                <a:endPar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512064" y="1016911"/>
                <a:ext cx="10396728" cy="3442417"/>
              </a:xfrm>
              <a:prstGeom prst="rect">
                <a:avLst/>
              </a:prstGeom>
              <a:blipFill rotWithShape="1">
                <a:blip r:embed="rId1"/>
                <a:stretch>
                  <a:fillRect l="-2" t="-8" r="1" b="10"/>
                </a:stretch>
              </a:blipFill>
            </p:spPr>
            <p:txBody>
              <a:bodyPr/>
              <a:lstStyle/>
              <a:p>
                <a:r>
                  <a:rPr lang="zh-CN" altLang="en-US">
                    <a:noFill/>
                  </a:rPr>
                  <a:t> </a:t>
                </a:r>
              </a:p>
            </p:txBody>
          </p:sp>
        </mc:Fallback>
      </mc:AlternateContent>
    </p:spTree>
  </p:cSld>
  <p:clrMapOvr>
    <a:masterClrMapping/>
  </p:clrMapOvr>
  <p:transition spd="slow" advTm="3000">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2272" y="584097"/>
            <a:ext cx="10786872" cy="1421928"/>
          </a:xfrm>
          <a:prstGeom prst="rect">
            <a:avLst/>
          </a:prstGeom>
        </p:spPr>
        <p:txBody>
          <a:bodyPr wrap="square">
            <a:spAutoFit/>
          </a:bodyPr>
          <a:lstStyle/>
          <a:p>
            <a:pPr>
              <a:lnSpc>
                <a:spcPct val="120000"/>
              </a:lnSpc>
            </a:pPr>
            <a:r>
              <a:rPr lang="zh-CN" altLang="en-US" sz="2400" b="1" kern="100" dirty="0">
                <a:solidFill>
                  <a:srgbClr val="7030A0"/>
                </a:solidFill>
                <a:latin typeface="+mn-ea"/>
                <a:cs typeface="Times New Roman" panose="02020603050405020304" pitchFamily="18" charset="0"/>
              </a:rPr>
              <a:t>（二）</a:t>
            </a:r>
            <a:r>
              <a:rPr lang="zh-CN" altLang="zh-CN" sz="2400" b="1" kern="100" dirty="0">
                <a:solidFill>
                  <a:srgbClr val="7030A0"/>
                </a:solidFill>
                <a:latin typeface="+mn-ea"/>
                <a:cs typeface="Times New Roman" panose="02020603050405020304" pitchFamily="18" charset="0"/>
              </a:rPr>
              <a:t>回归分析</a:t>
            </a:r>
            <a:r>
              <a:rPr lang="zh-CN" altLang="zh-CN" sz="2400" b="1" kern="100" dirty="0" smtClean="0">
                <a:solidFill>
                  <a:srgbClr val="7030A0"/>
                </a:solidFill>
                <a:latin typeface="+mn-ea"/>
                <a:cs typeface="Times New Roman" panose="02020603050405020304" pitchFamily="18" charset="0"/>
              </a:rPr>
              <a:t>法</a:t>
            </a:r>
            <a:endParaRPr lang="en-US" altLang="zh-CN" sz="2400" b="1" kern="100" dirty="0" smtClean="0">
              <a:solidFill>
                <a:srgbClr val="7030A0"/>
              </a:solidFill>
              <a:latin typeface="+mn-ea"/>
              <a:cs typeface="Times New Roman" panose="02020603050405020304" pitchFamily="18" charset="0"/>
            </a:endParaRPr>
          </a:p>
          <a:p>
            <a:pPr>
              <a:lnSpc>
                <a:spcPct val="120000"/>
              </a:lnSpc>
            </a:pPr>
            <a:r>
              <a:rPr lang="zh-CN" altLang="zh-CN" sz="2400" kern="100" dirty="0" smtClean="0">
                <a:latin typeface="+mn-ea"/>
                <a:cs typeface="Times New Roman" panose="02020603050405020304" pitchFamily="18" charset="0"/>
              </a:rPr>
              <a:t>根据</a:t>
            </a:r>
            <a:r>
              <a:rPr lang="zh-CN" altLang="zh-CN" sz="2400" kern="100" dirty="0">
                <a:latin typeface="+mn-ea"/>
                <a:cs typeface="Times New Roman" panose="02020603050405020304" pitchFamily="18" charset="0"/>
              </a:rPr>
              <a:t>有关历史资料，运用最小二乘法原理，用回归直线方程确定参数</a:t>
            </a:r>
            <a:r>
              <a:rPr lang="en-US" altLang="zh-CN" sz="2400" kern="100" dirty="0">
                <a:latin typeface="+mn-ea"/>
                <a:cs typeface="Times New Roman" panose="02020603050405020304" pitchFamily="18" charset="0"/>
              </a:rPr>
              <a:t>a</a:t>
            </a:r>
            <a:r>
              <a:rPr lang="zh-CN" altLang="zh-CN" sz="2400" kern="100" dirty="0">
                <a:latin typeface="+mn-ea"/>
                <a:cs typeface="Times New Roman" panose="02020603050405020304" pitchFamily="18" charset="0"/>
              </a:rPr>
              <a:t>、</a:t>
            </a:r>
            <a:r>
              <a:rPr lang="en-US" altLang="zh-CN" sz="2400" kern="100" dirty="0">
                <a:latin typeface="+mn-ea"/>
                <a:cs typeface="Times New Roman" panose="02020603050405020304" pitchFamily="18" charset="0"/>
              </a:rPr>
              <a:t>b</a:t>
            </a:r>
            <a:r>
              <a:rPr lang="zh-CN" altLang="zh-CN" sz="2400" kern="100" dirty="0">
                <a:latin typeface="+mn-ea"/>
                <a:cs typeface="Times New Roman" panose="02020603050405020304" pitchFamily="18" charset="0"/>
              </a:rPr>
              <a:t>，然后预测资金需要量的方法。</a:t>
            </a:r>
            <a:endParaRPr lang="zh-CN" altLang="zh-CN" sz="2400" kern="100" dirty="0">
              <a:effectLst/>
              <a:latin typeface="+mn-ea"/>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矩形 2"/>
              <p:cNvSpPr/>
              <p:nvPr/>
            </p:nvSpPr>
            <p:spPr>
              <a:xfrm>
                <a:off x="414528" y="2179761"/>
                <a:ext cx="10320528" cy="2446824"/>
              </a:xfrm>
              <a:prstGeom prst="rect">
                <a:avLst/>
              </a:prstGeom>
            </p:spPr>
            <p:txBody>
              <a:bodyPr wrap="square">
                <a:spAutoFit/>
              </a:bodyPr>
              <a:lstStyle/>
              <a:p>
                <a:pPr indent="266700">
                  <a:lnSpc>
                    <a:spcPct val="120000"/>
                  </a:lnSpc>
                </a:pPr>
                <a:r>
                  <a:rPr lang="zh-CN" altLang="zh-CN" sz="2400" b="1" kern="100" dirty="0">
                    <a:latin typeface="黑体" panose="02010609060101010101" pitchFamily="49" charset="-122"/>
                    <a:ea typeface="黑体" panose="02010609060101010101" pitchFamily="49" charset="-122"/>
                    <a:cs typeface="Times New Roman" panose="02020603050405020304" pitchFamily="18" charset="0"/>
                  </a:rPr>
                  <a:t>回归直线方程以及截距和斜率的计算公式为：</a:t>
                </a:r>
                <a:endPar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endParaRPr>
              </a:p>
              <a:p>
                <a:pPr indent="266700" algn="just">
                  <a:lnSpc>
                    <a:spcPct val="120000"/>
                  </a:lnSpc>
                  <a:spcAft>
                    <a:spcPts val="0"/>
                  </a:spcAft>
                </a:pPr>
                <a:r>
                  <a:rPr lang="en-US" altLang="zh-CN" sz="2400" b="1" kern="100" dirty="0" smtClean="0">
                    <a:effectLst/>
                    <a:latin typeface="黑体" panose="02010609060101010101" pitchFamily="49" charset="-122"/>
                    <a:ea typeface="黑体" panose="02010609060101010101" pitchFamily="49" charset="-122"/>
                    <a:cs typeface="Times New Roman" panose="02020603050405020304" pitchFamily="18" charset="0"/>
                  </a:rPr>
                  <a:t>Y</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t>
                </a:r>
                <a:r>
                  <a:rPr lang="en-US" altLang="zh-CN" sz="2400" b="1" kern="100" dirty="0" err="1">
                    <a:effectLst/>
                    <a:latin typeface="黑体" panose="02010609060101010101" pitchFamily="49" charset="-122"/>
                    <a:ea typeface="黑体" panose="02010609060101010101" pitchFamily="49" charset="-122"/>
                    <a:cs typeface="Times New Roman" panose="02020603050405020304" pitchFamily="18" charset="0"/>
                  </a:rPr>
                  <a:t>a+bX</a:t>
                </a:r>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 </a:t>
                </a:r>
                <a:endParaRPr lang="en-US" altLang="zh-CN" sz="2400" b="1" kern="100" dirty="0" smtClean="0">
                  <a:effectLst/>
                  <a:latin typeface="黑体" panose="02010609060101010101" pitchFamily="49" charset="-122"/>
                  <a:ea typeface="黑体" panose="02010609060101010101" pitchFamily="49" charset="-122"/>
                  <a:cs typeface="Times New Roman" panose="02020603050405020304" pitchFamily="18" charset="0"/>
                </a:endParaRPr>
              </a:p>
              <a:p>
                <a:pPr indent="266700" algn="just">
                  <a:lnSpc>
                    <a:spcPct val="120000"/>
                  </a:lnSpc>
                  <a:spcAft>
                    <a:spcPts val="0"/>
                  </a:spcAft>
                </a:pPr>
                <a:r>
                  <a:rPr lang="en-US" altLang="zh-CN" sz="2400" b="1" kern="100" dirty="0" smtClean="0">
                    <a:effectLst/>
                    <a:latin typeface="黑体" panose="02010609060101010101" pitchFamily="49" charset="-122"/>
                    <a:ea typeface="黑体" panose="02010609060101010101" pitchFamily="49" charset="-122"/>
                    <a:cs typeface="Times New Roman" panose="02020603050405020304" pitchFamily="18" charset="0"/>
                  </a:rPr>
                  <a:t>a</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t>
                </a:r>
                <a14:m>
                  <m:oMath xmlns:m="http://schemas.openxmlformats.org/officeDocument/2006/math">
                    <m:f>
                      <m:f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b="1" kern="100">
                                <a:solidFill>
                                  <a:srgbClr val="333333"/>
                                </a:solidFill>
                                <a:effectLst/>
                                <a:latin typeface="Cambria Math" panose="02040503050406030204" pitchFamily="18" charset="0"/>
                                <a:ea typeface="等线" panose="02010600030101010101" charset="-122"/>
                                <a:cs typeface="Times New Roman" panose="02020603050405020304" pitchFamily="18" charset="0"/>
                              </a:rPr>
                              <m:t>∑</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𝒙</m:t>
                            </m:r>
                          </m:e>
                          <m:sup>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𝟐</m:t>
                            </m:r>
                          </m:sup>
                        </m:sSup>
                        <m:r>
                          <a:rPr lang="en-US" altLang="zh-CN" sz="2400" b="1" kern="100">
                            <a:solidFill>
                              <a:srgbClr val="333333"/>
                            </a:solidFill>
                            <a:effectLst/>
                            <a:latin typeface="Cambria Math" panose="02040503050406030204" pitchFamily="18" charset="0"/>
                            <a:ea typeface="等线" panose="02010600030101010101" charset="-122"/>
                            <a:cs typeface="Times New Roman" panose="02020603050405020304" pitchFamily="18" charset="0"/>
                          </a:rPr>
                          <m:t>∑</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𝒀</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1" kern="100">
                            <a:solidFill>
                              <a:srgbClr val="333333"/>
                            </a:solidFill>
                            <a:effectLst/>
                            <a:latin typeface="Cambria Math" panose="02040503050406030204" pitchFamily="18" charset="0"/>
                            <a:ea typeface="等线" panose="02010600030101010101" charset="-122"/>
                            <a:cs typeface="Times New Roman" panose="02020603050405020304" pitchFamily="18" charset="0"/>
                          </a:rPr>
                          <m:t>∑</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𝑿</m:t>
                        </m:r>
                        <m:r>
                          <a:rPr lang="en-US" altLang="zh-CN" sz="2400" b="1" kern="100">
                            <a:solidFill>
                              <a:srgbClr val="333333"/>
                            </a:solidFill>
                            <a:effectLst/>
                            <a:latin typeface="Cambria Math" panose="02040503050406030204" pitchFamily="18" charset="0"/>
                            <a:ea typeface="等线" panose="02010600030101010101" charset="-122"/>
                            <a:cs typeface="Times New Roman" panose="02020603050405020304" pitchFamily="18" charset="0"/>
                          </a:rPr>
                          <m:t>∑</m:t>
                        </m:r>
                        <m:r>
                          <a:rPr lang="en-US" altLang="zh-CN" sz="2400" b="1" i="1" kern="100">
                            <a:solidFill>
                              <a:srgbClr val="333333"/>
                            </a:solidFill>
                            <a:effectLst/>
                            <a:latin typeface="Cambria Math" panose="02040503050406030204" pitchFamily="18" charset="0"/>
                            <a:ea typeface="等线" panose="02010600030101010101" charset="-122"/>
                            <a:cs typeface="Times New Roman" panose="02020603050405020304" pitchFamily="18" charset="0"/>
                          </a:rPr>
                          <m:t>𝑿</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𝒀</m:t>
                        </m:r>
                      </m:num>
                      <m:den>
                        <m:r>
                          <a:rPr lang="en-US" altLang="zh-CN" sz="2400" b="1" i="1" kern="100">
                            <a:solidFill>
                              <a:srgbClr val="333333"/>
                            </a:solidFill>
                            <a:effectLst/>
                            <a:latin typeface="Cambria Math" panose="02040503050406030204" pitchFamily="18" charset="0"/>
                            <a:ea typeface="等线" panose="02010600030101010101" charset="-122"/>
                            <a:cs typeface="Times New Roman" panose="02020603050405020304" pitchFamily="18" charset="0"/>
                          </a:rPr>
                          <m:t>𝒏</m:t>
                        </m:r>
                        <m:sSup>
                          <m:sSup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b="1" kern="100">
                                <a:solidFill>
                                  <a:srgbClr val="333333"/>
                                </a:solidFill>
                                <a:effectLst/>
                                <a:latin typeface="Cambria Math" panose="02040503050406030204" pitchFamily="18" charset="0"/>
                                <a:ea typeface="等线" panose="02010600030101010101" charset="-122"/>
                                <a:cs typeface="Times New Roman" panose="02020603050405020304" pitchFamily="18" charset="0"/>
                              </a:rPr>
                              <m:t>∑</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𝒙</m:t>
                            </m:r>
                          </m:e>
                          <m:sup>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𝟐</m:t>
                            </m:r>
                          </m:sup>
                        </m:sSup>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b="1" kern="100">
                                <a:solidFill>
                                  <a:srgbClr val="333333"/>
                                </a:solidFill>
                                <a:effectLst/>
                                <a:latin typeface="Cambria Math" panose="02040503050406030204" pitchFamily="18" charset="0"/>
                                <a:ea typeface="等线" panose="02010600030101010101" charset="-122"/>
                                <a:cs typeface="Times New Roman" panose="02020603050405020304" pitchFamily="18" charset="0"/>
                              </a:rPr>
                              <m:t>(∑</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𝒙</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𝟐</m:t>
                            </m:r>
                          </m:sup>
                        </m:sSup>
                      </m:den>
                    </m:f>
                  </m:oMath>
                </a14:m>
                <a:r>
                  <a:rPr lang="en-US" altLang="zh-CN" sz="2400" b="1" kern="100" dirty="0">
                    <a:effectLst/>
                    <a:latin typeface="黑体" panose="02010609060101010101" pitchFamily="49" charset="-122"/>
                    <a:ea typeface="黑体" panose="02010609060101010101" pitchFamily="49" charset="-122"/>
                    <a:cs typeface="Times New Roman" panose="02020603050405020304" pitchFamily="18" charset="0"/>
                  </a:rPr>
                  <a:t> </a:t>
                </a:r>
                <a:endParaRPr lang="en-US" altLang="zh-CN" sz="2400" b="1" kern="100" dirty="0" smtClean="0">
                  <a:effectLst/>
                  <a:latin typeface="黑体" panose="02010609060101010101" pitchFamily="49" charset="-122"/>
                  <a:ea typeface="黑体" panose="02010609060101010101" pitchFamily="49" charset="-122"/>
                  <a:cs typeface="Times New Roman" panose="02020603050405020304" pitchFamily="18" charset="0"/>
                </a:endParaRPr>
              </a:p>
              <a:p>
                <a:pPr indent="266700" algn="just">
                  <a:lnSpc>
                    <a:spcPct val="120000"/>
                  </a:lnSpc>
                  <a:spcAft>
                    <a:spcPts val="0"/>
                  </a:spcAft>
                </a:pPr>
                <a:r>
                  <a:rPr lang="en-US" altLang="zh-CN" sz="2400" b="1" kern="100" dirty="0" smtClean="0">
                    <a:effectLst/>
                    <a:latin typeface="黑体" panose="02010609060101010101" pitchFamily="49" charset="-122"/>
                    <a:ea typeface="黑体" panose="02010609060101010101" pitchFamily="49" charset="-122"/>
                    <a:cs typeface="Times New Roman" panose="02020603050405020304" pitchFamily="18" charset="0"/>
                  </a:rPr>
                  <a:t>b</a:t>
                </a:r>
                <a:r>
                  <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rPr>
                  <a:t>＝</a:t>
                </a:r>
                <a14:m>
                  <m:oMath xmlns:m="http://schemas.openxmlformats.org/officeDocument/2006/math">
                    <m: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t> </m:t>
                    </m:r>
                    <m:f>
                      <m:f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400" b="1" i="1" kern="100">
                            <a:solidFill>
                              <a:srgbClr val="333333"/>
                            </a:solidFill>
                            <a:effectLst/>
                            <a:latin typeface="Cambria Math" panose="02040503050406030204" pitchFamily="18" charset="0"/>
                            <a:ea typeface="等线" panose="02010600030101010101" charset="-122"/>
                            <a:cs typeface="Times New Roman" panose="02020603050405020304" pitchFamily="18" charset="0"/>
                          </a:rPr>
                          <m:t>𝒏</m:t>
                        </m:r>
                        <m:r>
                          <a:rPr lang="en-US" altLang="zh-CN" sz="2400" b="1" kern="100">
                            <a:solidFill>
                              <a:srgbClr val="333333"/>
                            </a:solidFill>
                            <a:effectLst/>
                            <a:latin typeface="Cambria Math" panose="02040503050406030204" pitchFamily="18" charset="0"/>
                            <a:ea typeface="等线" panose="02010600030101010101" charset="-122"/>
                            <a:cs typeface="Times New Roman" panose="02020603050405020304" pitchFamily="18" charset="0"/>
                          </a:rPr>
                          <m:t>∑</m:t>
                        </m:r>
                        <m:r>
                          <a:rPr lang="en-US" altLang="zh-CN" sz="2400" b="1" i="1" kern="100">
                            <a:solidFill>
                              <a:srgbClr val="333333"/>
                            </a:solidFill>
                            <a:effectLst/>
                            <a:latin typeface="Cambria Math" panose="02040503050406030204" pitchFamily="18" charset="0"/>
                            <a:ea typeface="等线" panose="02010600030101010101" charset="-122"/>
                            <a:cs typeface="Times New Roman" panose="02020603050405020304" pitchFamily="18" charset="0"/>
                          </a:rPr>
                          <m:t>𝑿</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𝒀</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400" b="1" kern="100">
                            <a:solidFill>
                              <a:srgbClr val="333333"/>
                            </a:solidFill>
                            <a:effectLst/>
                            <a:latin typeface="Cambria Math" panose="02040503050406030204" pitchFamily="18" charset="0"/>
                            <a:ea typeface="等线" panose="02010600030101010101" charset="-122"/>
                            <a:cs typeface="Times New Roman" panose="02020603050405020304" pitchFamily="18" charset="0"/>
                          </a:rPr>
                          <m:t>∑</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𝑿</m:t>
                        </m:r>
                        <m:r>
                          <a:rPr lang="en-US" altLang="zh-CN" sz="2400" b="1" kern="100">
                            <a:solidFill>
                              <a:srgbClr val="333333"/>
                            </a:solidFill>
                            <a:effectLst/>
                            <a:latin typeface="Cambria Math" panose="02040503050406030204" pitchFamily="18" charset="0"/>
                            <a:ea typeface="等线" panose="02010600030101010101" charset="-122"/>
                            <a:cs typeface="Times New Roman" panose="02020603050405020304" pitchFamily="18" charset="0"/>
                          </a:rPr>
                          <m:t>∑</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𝒀</m:t>
                        </m:r>
                      </m:num>
                      <m:den>
                        <m:r>
                          <a:rPr lang="en-US" altLang="zh-CN" sz="2400" b="1" i="1" kern="100">
                            <a:solidFill>
                              <a:srgbClr val="333333"/>
                            </a:solidFill>
                            <a:effectLst/>
                            <a:latin typeface="Cambria Math" panose="02040503050406030204" pitchFamily="18" charset="0"/>
                            <a:ea typeface="等线" panose="02010600030101010101" charset="-122"/>
                            <a:cs typeface="Times New Roman" panose="02020603050405020304" pitchFamily="18" charset="0"/>
                          </a:rPr>
                          <m:t>𝒏</m:t>
                        </m:r>
                        <m:sSup>
                          <m:sSup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b="1" kern="100">
                                <a:solidFill>
                                  <a:srgbClr val="333333"/>
                                </a:solidFill>
                                <a:effectLst/>
                                <a:latin typeface="Cambria Math" panose="02040503050406030204" pitchFamily="18" charset="0"/>
                                <a:ea typeface="等线" panose="02010600030101010101" charset="-122"/>
                                <a:cs typeface="Times New Roman" panose="02020603050405020304" pitchFamily="18" charset="0"/>
                              </a:rPr>
                              <m:t>∑</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𝒙</m:t>
                            </m:r>
                          </m:e>
                          <m:sup>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𝟐</m:t>
                            </m:r>
                          </m:sup>
                        </m:sSup>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2400" b="1"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b="1" kern="100">
                                <a:solidFill>
                                  <a:srgbClr val="333333"/>
                                </a:solidFill>
                                <a:effectLst/>
                                <a:latin typeface="Cambria Math" panose="02040503050406030204" pitchFamily="18" charset="0"/>
                                <a:ea typeface="等线" panose="02010600030101010101" charset="-122"/>
                                <a:cs typeface="Times New Roman" panose="02020603050405020304" pitchFamily="18" charset="0"/>
                              </a:rPr>
                              <m:t>(∑</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𝒙</m:t>
                            </m:r>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2400" b="1" i="1" kern="100">
                                <a:effectLst/>
                                <a:latin typeface="Cambria Math" panose="02040503050406030204" pitchFamily="18" charset="0"/>
                                <a:ea typeface="宋体" panose="02010600030101010101" pitchFamily="2" charset="-122"/>
                                <a:cs typeface="Times New Roman" panose="02020603050405020304" pitchFamily="18" charset="0"/>
                              </a:rPr>
                              <m:t>𝟐</m:t>
                            </m:r>
                          </m:sup>
                        </m:sSup>
                      </m:den>
                    </m:f>
                  </m:oMath>
                </a14:m>
                <a:endParaRPr lang="zh-CN" altLang="zh-CN" sz="2400" b="1" kern="100" dirty="0">
                  <a:effectLst/>
                  <a:latin typeface="黑体" panose="02010609060101010101" pitchFamily="49" charset="-122"/>
                  <a:ea typeface="黑体" panose="02010609060101010101" pitchFamily="49" charset="-122"/>
                  <a:cs typeface="Times New Roman" panose="02020603050405020304" pitchFamily="18" charset="0"/>
                </a:endParaRPr>
              </a:p>
            </p:txBody>
          </p:sp>
        </mc:Choice>
        <mc:Fallback>
          <p:sp>
            <p:nvSpPr>
              <p:cNvPr id="3" name="矩形 2"/>
              <p:cNvSpPr>
                <a:spLocks noRot="1" noChangeAspect="1" noMove="1" noResize="1" noEditPoints="1" noAdjustHandles="1" noChangeArrowheads="1" noChangeShapeType="1" noTextEdit="1"/>
              </p:cNvSpPr>
              <p:nvPr/>
            </p:nvSpPr>
            <p:spPr>
              <a:xfrm>
                <a:off x="414528" y="2179761"/>
                <a:ext cx="10320528" cy="2446824"/>
              </a:xfrm>
              <a:prstGeom prst="rect">
                <a:avLst/>
              </a:prstGeom>
              <a:blipFill rotWithShape="1">
                <a:blip r:embed="rId1"/>
                <a:stretch>
                  <a:fillRect l="-5" t="-18" r="4" b="25"/>
                </a:stretch>
              </a:blipFill>
            </p:spPr>
            <p:txBody>
              <a:bodyPr/>
              <a:lstStyle/>
              <a:p>
                <a:r>
                  <a:rPr lang="zh-CN" altLang="en-US">
                    <a:noFill/>
                  </a:rPr>
                  <a:t> </a:t>
                </a:r>
              </a:p>
            </p:txBody>
          </p:sp>
        </mc:Fallback>
      </mc:AlternateContent>
    </p:spTree>
  </p:cSld>
  <p:clrMapOvr>
    <a:masterClrMapping/>
  </p:clrMapOvr>
  <p:transition spd="slow" advTm="3000">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7680" y="447161"/>
            <a:ext cx="10375392" cy="978729"/>
          </a:xfrm>
          <a:prstGeom prst="rect">
            <a:avLst/>
          </a:prstGeom>
        </p:spPr>
        <p:txBody>
          <a:bodyPr wrap="square">
            <a:spAutoFit/>
          </a:bodyPr>
          <a:lstStyle/>
          <a:p>
            <a:pPr indent="267970" algn="just">
              <a:lnSpc>
                <a:spcPct val="120000"/>
              </a:lnSpc>
              <a:spcAft>
                <a:spcPts val="0"/>
              </a:spcAft>
            </a:pPr>
            <a:r>
              <a:rPr lang="zh-CN" altLang="zh-CN" sz="2400" b="1" kern="100" dirty="0">
                <a:solidFill>
                  <a:srgbClr val="FF0000"/>
                </a:solidFill>
                <a:latin typeface="+mn-ea"/>
                <a:cs typeface="Times New Roman" panose="02020603050405020304" pitchFamily="18" charset="0"/>
              </a:rPr>
              <a:t>例题</a:t>
            </a:r>
            <a:r>
              <a:rPr lang="en-US" altLang="zh-CN" sz="2400" b="1" kern="100" dirty="0">
                <a:solidFill>
                  <a:srgbClr val="FF0000"/>
                </a:solidFill>
                <a:latin typeface="+mn-ea"/>
                <a:cs typeface="Times New Roman" panose="02020603050405020304" pitchFamily="18" charset="0"/>
              </a:rPr>
              <a:t>3-3</a:t>
            </a:r>
            <a:r>
              <a:rPr lang="zh-CN" altLang="zh-CN" sz="2400" b="1" kern="100" dirty="0">
                <a:solidFill>
                  <a:srgbClr val="FF0000"/>
                </a:solidFill>
                <a:latin typeface="+mn-ea"/>
                <a:cs typeface="Times New Roman" panose="02020603050405020304" pitchFamily="18" charset="0"/>
              </a:rPr>
              <a:t>：</a:t>
            </a:r>
            <a:r>
              <a:rPr lang="zh-CN" altLang="zh-CN" sz="2400" kern="100" dirty="0">
                <a:latin typeface="+mn-ea"/>
                <a:cs typeface="Times New Roman" panose="02020603050405020304" pitchFamily="18" charset="0"/>
              </a:rPr>
              <a:t>南城百货企业第</a:t>
            </a:r>
            <a:r>
              <a:rPr lang="en-US" altLang="zh-CN" sz="2400" kern="100" dirty="0">
                <a:latin typeface="+mn-ea"/>
                <a:cs typeface="Times New Roman" panose="02020603050405020304" pitchFamily="18" charset="0"/>
              </a:rPr>
              <a:t>1</a:t>
            </a:r>
            <a:r>
              <a:rPr lang="zh-CN" altLang="zh-CN" sz="2400" kern="100" dirty="0">
                <a:latin typeface="+mn-ea"/>
                <a:cs typeface="Times New Roman" panose="02020603050405020304" pitchFamily="18" charset="0"/>
              </a:rPr>
              <a:t>年到第</a:t>
            </a:r>
            <a:r>
              <a:rPr lang="en-US" altLang="zh-CN" sz="2400" kern="100" dirty="0">
                <a:latin typeface="+mn-ea"/>
                <a:cs typeface="Times New Roman" panose="02020603050405020304" pitchFamily="18" charset="0"/>
              </a:rPr>
              <a:t>5</a:t>
            </a:r>
            <a:r>
              <a:rPr lang="zh-CN" altLang="zh-CN" sz="2400" kern="100" dirty="0">
                <a:latin typeface="+mn-ea"/>
                <a:cs typeface="Times New Roman" panose="02020603050405020304" pitchFamily="18" charset="0"/>
              </a:rPr>
              <a:t>年的产销量和资金占用量情况见表</a:t>
            </a:r>
            <a:r>
              <a:rPr lang="en-US" altLang="zh-CN" sz="2400" kern="100" dirty="0">
                <a:latin typeface="+mn-ea"/>
                <a:cs typeface="Times New Roman" panose="02020603050405020304" pitchFamily="18" charset="0"/>
              </a:rPr>
              <a:t>3-3</a:t>
            </a:r>
            <a:r>
              <a:rPr lang="zh-CN" altLang="zh-CN" sz="2400" kern="100" dirty="0">
                <a:latin typeface="+mn-ea"/>
                <a:cs typeface="Times New Roman" panose="02020603050405020304" pitchFamily="18" charset="0"/>
              </a:rPr>
              <a:t>，请预测该企业第</a:t>
            </a:r>
            <a:r>
              <a:rPr lang="en-US" altLang="zh-CN" sz="2400" kern="100" dirty="0">
                <a:latin typeface="+mn-ea"/>
                <a:cs typeface="Times New Roman" panose="02020603050405020304" pitchFamily="18" charset="0"/>
              </a:rPr>
              <a:t>6</a:t>
            </a:r>
            <a:r>
              <a:rPr lang="zh-CN" altLang="zh-CN" sz="2400" kern="100" dirty="0">
                <a:latin typeface="+mn-ea"/>
                <a:cs typeface="Times New Roman" panose="02020603050405020304" pitchFamily="18" charset="0"/>
              </a:rPr>
              <a:t>年的资金需要量。</a:t>
            </a:r>
            <a:endParaRPr lang="zh-CN" altLang="zh-CN" sz="2400" kern="100" dirty="0">
              <a:effectLst/>
              <a:latin typeface="+mn-ea"/>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621792" y="1545336"/>
            <a:ext cx="10241280" cy="3630168"/>
          </a:xfrm>
          <a:prstGeom prst="rect">
            <a:avLst/>
          </a:prstGeom>
        </p:spPr>
      </p:pic>
    </p:spTree>
  </p:cSld>
  <p:clrMapOvr>
    <a:masterClrMapping/>
  </p:clrMapOvr>
  <p:transition spd="slow" advTm="3000">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矩形 1"/>
              <p:cNvSpPr/>
              <p:nvPr/>
            </p:nvSpPr>
            <p:spPr>
              <a:xfrm>
                <a:off x="624840" y="1046390"/>
                <a:ext cx="10485120" cy="3266920"/>
              </a:xfrm>
              <a:prstGeom prst="rect">
                <a:avLst/>
              </a:prstGeom>
            </p:spPr>
            <p:txBody>
              <a:bodyPr wrap="square">
                <a:spAutoFit/>
              </a:bodyPr>
              <a:lstStyle/>
              <a:p>
                <a:pPr indent="266700" algn="just">
                  <a:lnSpc>
                    <a:spcPct val="120000"/>
                  </a:lnSpc>
                  <a:spcAft>
                    <a:spcPts val="0"/>
                  </a:spcAft>
                </a:pPr>
                <a:r>
                  <a:rPr lang="zh-CN" altLang="zh-CN" sz="2400" b="1" kern="100" dirty="0">
                    <a:latin typeface="+mn-ea"/>
                    <a:cs typeface="Times New Roman" panose="02020603050405020304" pitchFamily="18" charset="0"/>
                  </a:rPr>
                  <a:t>将表中数据代入截距和斜率的计算公式：</a:t>
                </a:r>
                <a:endParaRPr lang="zh-CN" altLang="zh-CN" sz="2400" b="1" kern="100" dirty="0">
                  <a:effectLst/>
                  <a:latin typeface="+mn-ea"/>
                  <a:cs typeface="Times New Roman" panose="02020603050405020304" pitchFamily="18" charset="0"/>
                </a:endParaRPr>
              </a:p>
              <a:p>
                <a:pPr indent="266700">
                  <a:lnSpc>
                    <a:spcPct val="120000"/>
                  </a:lnSpc>
                </a:pPr>
                <a:r>
                  <a:rPr lang="en-US" altLang="zh-CN" sz="2400" kern="100" dirty="0">
                    <a:effectLst/>
                    <a:latin typeface="+mn-ea"/>
                    <a:cs typeface="Times New Roman" panose="02020603050405020304" pitchFamily="18" charset="0"/>
                  </a:rPr>
                  <a:t>a</a:t>
                </a:r>
                <a:r>
                  <a:rPr lang="zh-CN" altLang="zh-CN" sz="2400" kern="100" dirty="0">
                    <a:effectLst/>
                    <a:latin typeface="+mn-ea"/>
                    <a:cs typeface="Times New Roman" panose="02020603050405020304" pitchFamily="18" charset="0"/>
                  </a:rPr>
                  <a:t>＝</a:t>
                </a:r>
                <a14:m>
                  <m:oMath xmlns:m="http://schemas.openxmlformats.org/officeDocument/2006/math">
                    <m:f>
                      <m:fPr>
                        <m:ctrlPr>
                          <a:rPr lang="zh-CN" altLang="zh-CN" sz="2400" i="1" kern="100">
                            <a:effectLst/>
                            <a:latin typeface="Cambria Math" panose="02040503050406030204" pitchFamily="18" charset="0"/>
                            <a:cs typeface="Times New Roman" panose="02020603050405020304" pitchFamily="18" charset="0"/>
                          </a:rPr>
                        </m:ctrlPr>
                      </m:fPr>
                      <m:num>
                        <m:r>
                          <a:rPr lang="en-US" altLang="zh-CN" sz="2400" b="0" i="1" kern="100">
                            <a:effectLst/>
                            <a:latin typeface="Cambria Math" panose="02040503050406030204" pitchFamily="18" charset="0"/>
                            <a:cs typeface="Times New Roman" panose="02020603050405020304" pitchFamily="18" charset="0"/>
                          </a:rPr>
                          <m:t>1320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1000</m:t>
                        </m:r>
                        <m:r>
                          <a:rPr lang="en-US" altLang="zh-CN" sz="2400" b="0" i="1" kern="100">
                            <a:effectLst/>
                            <a:latin typeface="Cambria Math" panose="02040503050406030204" pitchFamily="18" charset="0"/>
                            <a:cs typeface="Times New Roman" panose="02020603050405020304" pitchFamily="18" charset="0"/>
                          </a:rPr>
                          <m:t>−</m:t>
                        </m:r>
                        <m:r>
                          <a:rPr lang="en-US" altLang="zh-CN" sz="2400" b="0" i="1" kern="100">
                            <a:solidFill>
                              <a:srgbClr val="333333"/>
                            </a:solidFill>
                            <a:effectLst/>
                            <a:latin typeface="Cambria Math" panose="02040503050406030204" pitchFamily="18" charset="0"/>
                            <a:cs typeface="Times New Roman" panose="02020603050405020304" pitchFamily="18" charset="0"/>
                          </a:rPr>
                          <m:t>80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16140</m:t>
                        </m:r>
                      </m:num>
                      <m:den>
                        <m:r>
                          <a:rPr lang="en-US" altLang="zh-CN" sz="2400" b="0" i="1" kern="100">
                            <a:effectLst/>
                            <a:latin typeface="Cambria Math" panose="02040503050406030204" pitchFamily="18" charset="0"/>
                            <a:cs typeface="Times New Roman" panose="02020603050405020304" pitchFamily="18" charset="0"/>
                          </a:rPr>
                          <m:t>5</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1320</m:t>
                        </m:r>
                        <m:r>
                          <a:rPr lang="en-US" altLang="zh-CN" sz="2400" b="0" i="1" kern="100">
                            <a:effectLst/>
                            <a:latin typeface="Cambria Math" panose="02040503050406030204" pitchFamily="18" charset="0"/>
                            <a:cs typeface="Times New Roman" panose="02020603050405020304" pitchFamily="18" charset="0"/>
                          </a:rPr>
                          <m:t>−</m:t>
                        </m:r>
                        <m:sSup>
                          <m:sSupPr>
                            <m:ctrlPr>
                              <a:rPr lang="zh-CN" altLang="zh-CN" sz="2400" i="1" kern="100">
                                <a:effectLst/>
                                <a:latin typeface="Cambria Math" panose="02040503050406030204" pitchFamily="18" charset="0"/>
                                <a:cs typeface="Times New Roman" panose="02020603050405020304" pitchFamily="18" charset="0"/>
                              </a:rPr>
                            </m:ctrlPr>
                          </m:sSupPr>
                          <m:e>
                            <m:r>
                              <a:rPr lang="en-US" altLang="zh-CN" sz="2400" b="0" kern="100">
                                <a:solidFill>
                                  <a:srgbClr val="333333"/>
                                </a:solidFill>
                                <a:effectLst/>
                                <a:latin typeface="Cambria Math" panose="02040503050406030204" pitchFamily="18" charset="0"/>
                                <a:cs typeface="Times New Roman" panose="02020603050405020304" pitchFamily="18" charset="0"/>
                              </a:rPr>
                              <m:t>(</m:t>
                            </m:r>
                            <m:r>
                              <a:rPr lang="en-US" altLang="zh-CN" sz="2400" b="0" i="1" kern="100">
                                <a:solidFill>
                                  <a:srgbClr val="333333"/>
                                </a:solidFill>
                                <a:effectLst/>
                                <a:latin typeface="Cambria Math" panose="02040503050406030204" pitchFamily="18" charset="0"/>
                                <a:cs typeface="Times New Roman" panose="02020603050405020304" pitchFamily="18" charset="0"/>
                              </a:rPr>
                              <m:t>80</m:t>
                            </m:r>
                            <m:r>
                              <a:rPr lang="en-US" altLang="zh-CN" sz="2400" b="0" i="1" kern="100">
                                <a:effectLst/>
                                <a:latin typeface="Cambria Math" panose="02040503050406030204" pitchFamily="18" charset="0"/>
                                <a:cs typeface="Times New Roman" panose="02020603050405020304" pitchFamily="18" charset="0"/>
                              </a:rPr>
                              <m:t>)</m:t>
                            </m:r>
                          </m:e>
                          <m:sup>
                            <m:r>
                              <a:rPr lang="en-US" altLang="zh-CN" sz="2400" b="0" i="1" kern="100">
                                <a:effectLst/>
                                <a:latin typeface="Cambria Math" panose="02040503050406030204" pitchFamily="18" charset="0"/>
                                <a:cs typeface="Times New Roman" panose="02020603050405020304" pitchFamily="18" charset="0"/>
                              </a:rPr>
                              <m:t>2</m:t>
                            </m:r>
                          </m:sup>
                        </m:sSup>
                      </m:den>
                    </m:f>
                  </m:oMath>
                </a14:m>
                <a:r>
                  <a:rPr lang="zh-CN" altLang="zh-CN" sz="2400" kern="100" dirty="0">
                    <a:effectLst/>
                    <a:latin typeface="+mn-ea"/>
                    <a:cs typeface="Times New Roman" panose="02020603050405020304" pitchFamily="18" charset="0"/>
                  </a:rPr>
                  <a:t>＝</a:t>
                </a:r>
                <a14:m>
                  <m:oMath xmlns:m="http://schemas.openxmlformats.org/officeDocument/2006/math">
                    <m:f>
                      <m:fPr>
                        <m:ctrlPr>
                          <a:rPr lang="zh-CN" altLang="zh-CN" sz="2400" i="1" kern="100">
                            <a:effectLst/>
                            <a:latin typeface="Cambria Math" panose="02040503050406030204" pitchFamily="18" charset="0"/>
                            <a:cs typeface="Times New Roman" panose="02020603050405020304" pitchFamily="18" charset="0"/>
                          </a:rPr>
                        </m:ctrlPr>
                      </m:fPr>
                      <m:num>
                        <m:r>
                          <a:rPr lang="en-US" altLang="zh-CN" sz="2400" b="0" i="1" kern="100">
                            <a:effectLst/>
                            <a:latin typeface="Cambria Math" panose="02040503050406030204" pitchFamily="18" charset="0"/>
                            <a:cs typeface="Times New Roman" panose="02020603050405020304" pitchFamily="18" charset="0"/>
                          </a:rPr>
                          <m:t>28800</m:t>
                        </m:r>
                      </m:num>
                      <m:den>
                        <m:r>
                          <a:rPr lang="en-US" altLang="zh-CN" sz="2400" b="0" i="1" kern="100">
                            <a:effectLst/>
                            <a:latin typeface="Cambria Math" panose="02040503050406030204" pitchFamily="18" charset="0"/>
                            <a:cs typeface="Times New Roman" panose="02020603050405020304" pitchFamily="18" charset="0"/>
                          </a:rPr>
                          <m:t>200</m:t>
                        </m:r>
                      </m:den>
                    </m:f>
                  </m:oMath>
                </a14:m>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144</a:t>
                </a:r>
                <a:endParaRPr lang="zh-CN" altLang="zh-CN" sz="2400" kern="100" dirty="0">
                  <a:effectLst/>
                  <a:latin typeface="+mn-ea"/>
                  <a:cs typeface="Times New Roman" panose="02020603050405020304" pitchFamily="18" charset="0"/>
                </a:endParaRPr>
              </a:p>
              <a:p>
                <a:pPr indent="266700">
                  <a:lnSpc>
                    <a:spcPct val="120000"/>
                  </a:lnSpc>
                </a:pPr>
                <a:r>
                  <a:rPr lang="en-US" altLang="zh-CN" sz="2400" kern="100" dirty="0">
                    <a:effectLst/>
                    <a:latin typeface="+mn-ea"/>
                    <a:cs typeface="Times New Roman" panose="02020603050405020304" pitchFamily="18" charset="0"/>
                  </a:rPr>
                  <a:t>b</a:t>
                </a:r>
                <a:r>
                  <a:rPr lang="zh-CN" altLang="zh-CN" sz="2400" kern="100" dirty="0">
                    <a:effectLst/>
                    <a:latin typeface="+mn-ea"/>
                    <a:cs typeface="Times New Roman" panose="02020603050405020304" pitchFamily="18" charset="0"/>
                  </a:rPr>
                  <a:t>＝</a:t>
                </a:r>
                <a14:m>
                  <m:oMath xmlns:m="http://schemas.openxmlformats.org/officeDocument/2006/math">
                    <m:r>
                      <a:rPr lang="zh-CN" altLang="zh-CN" sz="2400" b="0" i="1" kern="100">
                        <a:effectLst/>
                        <a:latin typeface="Cambria Math" panose="02040503050406030204" pitchFamily="18" charset="0"/>
                        <a:cs typeface="Times New Roman" panose="02020603050405020304" pitchFamily="18" charset="0"/>
                      </a:rPr>
                      <m:t> </m:t>
                    </m:r>
                    <m:f>
                      <m:fPr>
                        <m:ctrlPr>
                          <a:rPr lang="zh-CN" altLang="zh-CN" sz="2400" i="1" kern="100">
                            <a:effectLst/>
                            <a:latin typeface="Cambria Math" panose="02040503050406030204" pitchFamily="18" charset="0"/>
                            <a:cs typeface="Times New Roman" panose="02020603050405020304" pitchFamily="18" charset="0"/>
                          </a:rPr>
                        </m:ctrlPr>
                      </m:fPr>
                      <m:num>
                        <m:r>
                          <a:rPr lang="en-US" altLang="zh-CN" sz="2400" b="0" i="1" kern="100">
                            <a:solidFill>
                              <a:srgbClr val="333333"/>
                            </a:solidFill>
                            <a:effectLst/>
                            <a:latin typeface="Cambria Math" panose="02040503050406030204" pitchFamily="18" charset="0"/>
                            <a:cs typeface="Times New Roman" panose="02020603050405020304" pitchFamily="18" charset="0"/>
                          </a:rPr>
                          <m:t>5</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16140</m:t>
                        </m:r>
                        <m:r>
                          <a:rPr lang="en-US" altLang="zh-CN" sz="2400" b="0" i="1" kern="100">
                            <a:effectLst/>
                            <a:latin typeface="Cambria Math" panose="02040503050406030204" pitchFamily="18" charset="0"/>
                            <a:cs typeface="Times New Roman" panose="02020603050405020304" pitchFamily="18" charset="0"/>
                          </a:rPr>
                          <m:t>−</m:t>
                        </m:r>
                        <m:r>
                          <a:rPr lang="en-US" altLang="zh-CN" sz="2400" b="0" i="1" kern="100">
                            <a:solidFill>
                              <a:srgbClr val="333333"/>
                            </a:solidFill>
                            <a:effectLst/>
                            <a:latin typeface="Cambria Math" panose="02040503050406030204" pitchFamily="18" charset="0"/>
                            <a:cs typeface="Times New Roman" panose="02020603050405020304" pitchFamily="18" charset="0"/>
                          </a:rPr>
                          <m:t>80</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1000</m:t>
                        </m:r>
                      </m:num>
                      <m:den>
                        <m:r>
                          <a:rPr lang="en-US" altLang="zh-CN" sz="2400" b="0" i="1" kern="100">
                            <a:solidFill>
                              <a:srgbClr val="333333"/>
                            </a:solidFill>
                            <a:effectLst/>
                            <a:latin typeface="Cambria Math" panose="02040503050406030204" pitchFamily="18" charset="0"/>
                            <a:cs typeface="Times New Roman" panose="02020603050405020304" pitchFamily="18" charset="0"/>
                          </a:rPr>
                          <m:t>5</m:t>
                        </m:r>
                        <m:r>
                          <a:rPr lang="en-US" altLang="zh-CN" sz="2400" b="0" kern="100">
                            <a:effectLst/>
                            <a:latin typeface="Cambria Math" panose="02040503050406030204" pitchFamily="18" charset="0"/>
                            <a:cs typeface="Times New Roman" panose="02020603050405020304" pitchFamily="18" charset="0"/>
                          </a:rPr>
                          <m:t>×</m:t>
                        </m:r>
                        <m:r>
                          <a:rPr lang="en-US" altLang="zh-CN" sz="2400" b="0" i="1" kern="100">
                            <a:effectLst/>
                            <a:latin typeface="Cambria Math" panose="02040503050406030204" pitchFamily="18" charset="0"/>
                            <a:cs typeface="Times New Roman" panose="02020603050405020304" pitchFamily="18" charset="0"/>
                          </a:rPr>
                          <m:t>1320</m:t>
                        </m:r>
                        <m:r>
                          <a:rPr lang="en-US" altLang="zh-CN" sz="2400" b="0" i="1" kern="100">
                            <a:effectLst/>
                            <a:latin typeface="Cambria Math" panose="02040503050406030204" pitchFamily="18" charset="0"/>
                            <a:cs typeface="Times New Roman" panose="02020603050405020304" pitchFamily="18" charset="0"/>
                          </a:rPr>
                          <m:t>−</m:t>
                        </m:r>
                        <m:sSup>
                          <m:sSupPr>
                            <m:ctrlPr>
                              <a:rPr lang="zh-CN" altLang="zh-CN" sz="2400" i="1" kern="100">
                                <a:effectLst/>
                                <a:latin typeface="Cambria Math" panose="02040503050406030204" pitchFamily="18" charset="0"/>
                                <a:cs typeface="Times New Roman" panose="02020603050405020304" pitchFamily="18" charset="0"/>
                              </a:rPr>
                            </m:ctrlPr>
                          </m:sSupPr>
                          <m:e>
                            <m:r>
                              <a:rPr lang="en-US" altLang="zh-CN" sz="2400" b="0" kern="100">
                                <a:solidFill>
                                  <a:srgbClr val="333333"/>
                                </a:solidFill>
                                <a:effectLst/>
                                <a:latin typeface="Cambria Math" panose="02040503050406030204" pitchFamily="18" charset="0"/>
                                <a:cs typeface="Times New Roman" panose="02020603050405020304" pitchFamily="18" charset="0"/>
                              </a:rPr>
                              <m:t>(</m:t>
                            </m:r>
                            <m:r>
                              <a:rPr lang="en-US" altLang="zh-CN" sz="2400" b="0" i="1" kern="100">
                                <a:solidFill>
                                  <a:srgbClr val="333333"/>
                                </a:solidFill>
                                <a:effectLst/>
                                <a:latin typeface="Cambria Math" panose="02040503050406030204" pitchFamily="18" charset="0"/>
                                <a:cs typeface="Times New Roman" panose="02020603050405020304" pitchFamily="18" charset="0"/>
                              </a:rPr>
                              <m:t>80</m:t>
                            </m:r>
                            <m:r>
                              <a:rPr lang="en-US" altLang="zh-CN" sz="2400" b="0" i="1" kern="100">
                                <a:effectLst/>
                                <a:latin typeface="Cambria Math" panose="02040503050406030204" pitchFamily="18" charset="0"/>
                                <a:cs typeface="Times New Roman" panose="02020603050405020304" pitchFamily="18" charset="0"/>
                              </a:rPr>
                              <m:t>)</m:t>
                            </m:r>
                          </m:e>
                          <m:sup>
                            <m:r>
                              <a:rPr lang="en-US" altLang="zh-CN" sz="2400" b="0" i="1" kern="100">
                                <a:effectLst/>
                                <a:latin typeface="Cambria Math" panose="02040503050406030204" pitchFamily="18" charset="0"/>
                                <a:cs typeface="Times New Roman" panose="02020603050405020304" pitchFamily="18" charset="0"/>
                              </a:rPr>
                              <m:t>2</m:t>
                            </m:r>
                          </m:sup>
                        </m:sSup>
                      </m:den>
                    </m:f>
                  </m:oMath>
                </a14:m>
                <a:r>
                  <a:rPr lang="zh-CN" altLang="zh-CN" sz="2400" kern="100" dirty="0">
                    <a:effectLst/>
                    <a:latin typeface="+mn-ea"/>
                    <a:cs typeface="Times New Roman" panose="02020603050405020304" pitchFamily="18" charset="0"/>
                  </a:rPr>
                  <a:t>＝</a:t>
                </a:r>
                <a14:m>
                  <m:oMath xmlns:m="http://schemas.openxmlformats.org/officeDocument/2006/math">
                    <m:f>
                      <m:fPr>
                        <m:ctrlPr>
                          <a:rPr lang="zh-CN" altLang="zh-CN" sz="2400" i="1" kern="100">
                            <a:effectLst/>
                            <a:latin typeface="Cambria Math" panose="02040503050406030204" pitchFamily="18" charset="0"/>
                            <a:cs typeface="Times New Roman" panose="02020603050405020304" pitchFamily="18" charset="0"/>
                          </a:rPr>
                        </m:ctrlPr>
                      </m:fPr>
                      <m:num>
                        <m:r>
                          <a:rPr lang="en-US" altLang="zh-CN" sz="2400" b="0" i="1" kern="100">
                            <a:effectLst/>
                            <a:latin typeface="Cambria Math" panose="02040503050406030204" pitchFamily="18" charset="0"/>
                            <a:cs typeface="Times New Roman" panose="02020603050405020304" pitchFamily="18" charset="0"/>
                          </a:rPr>
                          <m:t>700</m:t>
                        </m:r>
                      </m:num>
                      <m:den>
                        <m:r>
                          <a:rPr lang="en-US" altLang="zh-CN" sz="2400" b="0" i="1" kern="100">
                            <a:effectLst/>
                            <a:latin typeface="Cambria Math" panose="02040503050406030204" pitchFamily="18" charset="0"/>
                            <a:cs typeface="Times New Roman" panose="02020603050405020304" pitchFamily="18" charset="0"/>
                          </a:rPr>
                          <m:t>200</m:t>
                        </m:r>
                      </m:den>
                    </m:f>
                  </m:oMath>
                </a14:m>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3.5</a:t>
                </a:r>
                <a:endParaRPr lang="zh-CN" altLang="zh-CN" sz="2400" kern="100" dirty="0">
                  <a:effectLst/>
                  <a:latin typeface="+mn-ea"/>
                  <a:cs typeface="Times New Roman" panose="02020603050405020304" pitchFamily="18" charset="0"/>
                </a:endParaRPr>
              </a:p>
              <a:p>
                <a:pPr indent="266700">
                  <a:lnSpc>
                    <a:spcPct val="120000"/>
                  </a:lnSpc>
                </a:pPr>
                <a:r>
                  <a:rPr lang="zh-CN" altLang="zh-CN" sz="2400" kern="100" dirty="0">
                    <a:effectLst/>
                    <a:latin typeface="+mn-ea"/>
                    <a:cs typeface="Times New Roman" panose="02020603050405020304" pitchFamily="18" charset="0"/>
                  </a:rPr>
                  <a:t>将</a:t>
                </a:r>
                <a:r>
                  <a:rPr lang="en-US" altLang="zh-CN" sz="2400" kern="100" dirty="0">
                    <a:effectLst/>
                    <a:latin typeface="+mn-ea"/>
                    <a:cs typeface="Times New Roman" panose="02020603050405020304" pitchFamily="18" charset="0"/>
                  </a:rPr>
                  <a:t>a=144</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b=3.5</a:t>
                </a:r>
                <a:r>
                  <a:rPr lang="zh-CN" altLang="zh-CN" sz="2400" kern="100" dirty="0">
                    <a:effectLst/>
                    <a:latin typeface="+mn-ea"/>
                    <a:cs typeface="Times New Roman" panose="02020603050405020304" pitchFamily="18" charset="0"/>
                  </a:rPr>
                  <a:t>，代入</a:t>
                </a:r>
                <a:r>
                  <a:rPr lang="en-US" altLang="zh-CN" sz="2400" kern="100" dirty="0">
                    <a:effectLst/>
                    <a:latin typeface="+mn-ea"/>
                    <a:cs typeface="Times New Roman" panose="02020603050405020304" pitchFamily="18" charset="0"/>
                  </a:rPr>
                  <a:t>Y</a:t>
                </a:r>
                <a:r>
                  <a:rPr lang="zh-CN" altLang="zh-CN" sz="2400" kern="100" dirty="0">
                    <a:effectLst/>
                    <a:latin typeface="+mn-ea"/>
                    <a:cs typeface="Times New Roman" panose="02020603050405020304" pitchFamily="18" charset="0"/>
                  </a:rPr>
                  <a:t>＝</a:t>
                </a:r>
                <a:r>
                  <a:rPr lang="en-US" altLang="zh-CN" sz="2400" kern="100" dirty="0" err="1">
                    <a:effectLst/>
                    <a:latin typeface="+mn-ea"/>
                    <a:cs typeface="Times New Roman" panose="02020603050405020304" pitchFamily="18" charset="0"/>
                  </a:rPr>
                  <a:t>a+bX</a:t>
                </a:r>
                <a:r>
                  <a:rPr lang="zh-CN" altLang="zh-CN" sz="2400" kern="100" dirty="0">
                    <a:effectLst/>
                    <a:latin typeface="+mn-ea"/>
                    <a:cs typeface="Times New Roman" panose="02020603050405020304" pitchFamily="18" charset="0"/>
                  </a:rPr>
                  <a:t>，得到</a:t>
                </a:r>
                <a:r>
                  <a:rPr lang="en-US" altLang="zh-CN" sz="2400" kern="100" dirty="0">
                    <a:effectLst/>
                    <a:latin typeface="+mn-ea"/>
                    <a:cs typeface="Times New Roman" panose="02020603050405020304" pitchFamily="18" charset="0"/>
                  </a:rPr>
                  <a:t>Y</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144+3.5X</a:t>
                </a:r>
                <a:r>
                  <a:rPr lang="zh-CN" altLang="zh-CN" sz="2400" kern="100" dirty="0">
                    <a:effectLst/>
                    <a:latin typeface="+mn-ea"/>
                    <a:cs typeface="Times New Roman" panose="02020603050405020304" pitchFamily="18" charset="0"/>
                  </a:rPr>
                  <a:t>。</a:t>
                </a:r>
                <a:endParaRPr lang="zh-CN" altLang="zh-CN" sz="2400" kern="100" dirty="0">
                  <a:effectLst/>
                  <a:latin typeface="+mn-ea"/>
                  <a:cs typeface="Times New Roman" panose="02020603050405020304" pitchFamily="18" charset="0"/>
                </a:endParaRPr>
              </a:p>
              <a:p>
                <a:pPr indent="266700">
                  <a:lnSpc>
                    <a:spcPct val="120000"/>
                  </a:lnSpc>
                </a:pPr>
                <a:r>
                  <a:rPr lang="zh-CN" altLang="zh-CN" sz="2400" b="1" kern="100" dirty="0">
                    <a:effectLst/>
                    <a:latin typeface="+mn-ea"/>
                    <a:cs typeface="Times New Roman" panose="02020603050405020304" pitchFamily="18" charset="0"/>
                  </a:rPr>
                  <a:t>预计第</a:t>
                </a:r>
                <a:r>
                  <a:rPr lang="en-US" altLang="zh-CN" sz="2400" b="1" kern="100" dirty="0">
                    <a:effectLst/>
                    <a:latin typeface="+mn-ea"/>
                    <a:cs typeface="Times New Roman" panose="02020603050405020304" pitchFamily="18" charset="0"/>
                  </a:rPr>
                  <a:t>6</a:t>
                </a:r>
                <a:r>
                  <a:rPr lang="zh-CN" altLang="zh-CN" sz="2400" b="1" kern="100" dirty="0">
                    <a:effectLst/>
                    <a:latin typeface="+mn-ea"/>
                    <a:cs typeface="Times New Roman" panose="02020603050405020304" pitchFamily="18" charset="0"/>
                  </a:rPr>
                  <a:t>年产销量为</a:t>
                </a:r>
                <a:r>
                  <a:rPr lang="en-US" altLang="zh-CN" sz="2400" b="1" kern="100" dirty="0">
                    <a:effectLst/>
                    <a:latin typeface="+mn-ea"/>
                    <a:cs typeface="Times New Roman" panose="02020603050405020304" pitchFamily="18" charset="0"/>
                  </a:rPr>
                  <a:t>22</a:t>
                </a:r>
                <a:r>
                  <a:rPr lang="zh-CN" altLang="zh-CN" sz="2400" b="1" kern="100" dirty="0">
                    <a:effectLst/>
                    <a:latin typeface="+mn-ea"/>
                    <a:cs typeface="Times New Roman" panose="02020603050405020304" pitchFamily="18" charset="0"/>
                  </a:rPr>
                  <a:t>万件的资金需求量为：</a:t>
                </a:r>
                <a:endParaRPr lang="zh-CN" altLang="zh-CN" sz="2400" b="1" kern="100" dirty="0">
                  <a:effectLst/>
                  <a:latin typeface="+mn-ea"/>
                  <a:cs typeface="Times New Roman" panose="02020603050405020304" pitchFamily="18" charset="0"/>
                </a:endParaRPr>
              </a:p>
              <a:p>
                <a:pPr indent="266700">
                  <a:lnSpc>
                    <a:spcPct val="120000"/>
                  </a:lnSpc>
                </a:pPr>
                <a:r>
                  <a:rPr lang="en-US" altLang="zh-CN" sz="2400" kern="100" dirty="0">
                    <a:effectLst/>
                    <a:latin typeface="+mn-ea"/>
                    <a:cs typeface="Times New Roman" panose="02020603050405020304" pitchFamily="18" charset="0"/>
                  </a:rPr>
                  <a:t>Y</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144+3.5×22</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221</a:t>
                </a:r>
                <a:r>
                  <a:rPr lang="zh-CN" altLang="zh-CN" sz="2400" kern="100" dirty="0">
                    <a:effectLst/>
                    <a:latin typeface="+mn-ea"/>
                    <a:cs typeface="Times New Roman" panose="02020603050405020304" pitchFamily="18" charset="0"/>
                  </a:rPr>
                  <a:t>（万元）</a:t>
                </a:r>
                <a:endParaRPr lang="zh-CN" altLang="zh-CN" sz="2400" kern="100" dirty="0">
                  <a:effectLst/>
                  <a:latin typeface="+mn-ea"/>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624840" y="1046390"/>
                <a:ext cx="10485120" cy="3266920"/>
              </a:xfrm>
              <a:prstGeom prst="rect">
                <a:avLst/>
              </a:prstGeom>
              <a:blipFill rotWithShape="1">
                <a:blip r:embed="rId1"/>
                <a:stretch>
                  <a:fillRect t="-17" b="12"/>
                </a:stretch>
              </a:blipFill>
            </p:spPr>
            <p:txBody>
              <a:bodyPr/>
              <a:lstStyle/>
              <a:p>
                <a:r>
                  <a:rPr lang="zh-CN" altLang="en-US">
                    <a:noFill/>
                  </a:rPr>
                  <a:t> </a:t>
                </a:r>
              </a:p>
            </p:txBody>
          </p:sp>
        </mc:Fallback>
      </mc:AlternateContent>
    </p:spTree>
  </p:cSld>
  <p:clrMapOvr>
    <a:masterClrMapping/>
  </p:clrMapOvr>
  <p:transition spd="slow" advTm="3000">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2060940" y="2231027"/>
            <a:ext cx="536261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060940" y="2324549"/>
            <a:ext cx="536261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2" name="îṩ1íďé"/>
          <p:cNvSpPr/>
          <p:nvPr/>
        </p:nvSpPr>
        <p:spPr>
          <a:xfrm>
            <a:off x="533762" y="267166"/>
            <a:ext cx="2057384" cy="2057383"/>
          </a:xfrm>
          <a:prstGeom prst="ellipse">
            <a:avLst/>
          </a:prstGeom>
          <a:blipFill>
            <a:blip r:embed="rId1" cstate="print"/>
            <a:stretch>
              <a:fillRect l="-24570" r="-24267"/>
            </a:stretch>
          </a:blipFill>
          <a:ln w="571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sz="2800" b="1" dirty="0"/>
          </a:p>
        </p:txBody>
      </p:sp>
      <p:sp>
        <p:nvSpPr>
          <p:cNvPr id="19" name="矩形 18"/>
          <p:cNvSpPr/>
          <p:nvPr/>
        </p:nvSpPr>
        <p:spPr>
          <a:xfrm>
            <a:off x="2811024" y="2531630"/>
            <a:ext cx="4037832" cy="3108543"/>
          </a:xfrm>
          <a:prstGeom prst="rect">
            <a:avLst/>
          </a:prstGeom>
        </p:spPr>
        <p:txBody>
          <a:bodyPr wrap="square">
            <a:spAutoFit/>
          </a:bodyPr>
          <a:lstStyle/>
          <a:p>
            <a:pPr marL="457200" indent="-457200">
              <a:buFont typeface="Wingdings" panose="05000000000000000000" pitchFamily="2" charset="2"/>
              <a:buChar char="u"/>
              <a:defRPr/>
            </a:pPr>
            <a:r>
              <a:rPr lang="zh-CN" altLang="en-US" sz="2800" b="1" dirty="0" smtClean="0"/>
              <a:t>筹资管理概述</a:t>
            </a:r>
            <a:endParaRPr lang="en-US" altLang="zh-CN" sz="2800" b="1" dirty="0" smtClean="0"/>
          </a:p>
          <a:p>
            <a:pPr marL="457200" lvl="0" indent="-457200">
              <a:buFont typeface="Wingdings" panose="05000000000000000000" pitchFamily="2" charset="2"/>
              <a:buChar char="u"/>
              <a:defRPr/>
            </a:pPr>
            <a:r>
              <a:rPr lang="zh-CN" altLang="en-US" sz="2800" b="1" dirty="0" smtClean="0"/>
              <a:t>资金需要量的预测</a:t>
            </a:r>
            <a:endParaRPr lang="zh-CN" altLang="en-US" sz="2800" b="1" dirty="0"/>
          </a:p>
          <a:p>
            <a:pPr marL="457200" lvl="0" indent="-457200">
              <a:buFont typeface="Wingdings" panose="05000000000000000000" pitchFamily="2" charset="2"/>
              <a:buChar char="u"/>
              <a:defRPr/>
            </a:pPr>
            <a:r>
              <a:rPr lang="zh-CN" altLang="en-US" sz="2800" b="1" dirty="0" smtClean="0">
                <a:solidFill>
                  <a:srgbClr val="FF0000"/>
                </a:solidFill>
              </a:rPr>
              <a:t>短期借款</a:t>
            </a:r>
            <a:endParaRPr lang="zh-CN" altLang="en-US" sz="2800" b="1" dirty="0">
              <a:solidFill>
                <a:srgbClr val="FF0000"/>
              </a:solidFill>
            </a:endParaRPr>
          </a:p>
          <a:p>
            <a:pPr marL="457200" lvl="0" indent="-457200">
              <a:buFont typeface="Wingdings" panose="05000000000000000000" pitchFamily="2" charset="2"/>
              <a:buChar char="u"/>
              <a:defRPr/>
            </a:pPr>
            <a:r>
              <a:rPr lang="zh-CN" altLang="en-US" sz="2800" b="1" dirty="0" smtClean="0"/>
              <a:t>商业信用</a:t>
            </a:r>
            <a:endParaRPr lang="en-US" altLang="zh-CN" sz="2800" b="1" dirty="0" smtClean="0"/>
          </a:p>
          <a:p>
            <a:pPr marL="457200" lvl="0" indent="-457200">
              <a:buFont typeface="Wingdings" panose="05000000000000000000" pitchFamily="2" charset="2"/>
              <a:buChar char="u"/>
              <a:defRPr/>
            </a:pPr>
            <a:r>
              <a:rPr lang="zh-CN" altLang="en-US" sz="2800" b="1" dirty="0" smtClean="0"/>
              <a:t>短期筹资的基他方式</a:t>
            </a:r>
            <a:endParaRPr lang="zh-CN" altLang="en-US" sz="2800" b="1" dirty="0"/>
          </a:p>
          <a:p>
            <a:pPr marL="457200" indent="-457200">
              <a:buFont typeface="Wingdings" panose="05000000000000000000" pitchFamily="2" charset="2"/>
              <a:buChar char="u"/>
              <a:defRPr/>
            </a:pPr>
            <a:endParaRPr lang="en-US" altLang="zh-CN" sz="2800" b="1" dirty="0" smtClean="0">
              <a:solidFill>
                <a:srgbClr val="FF0000"/>
              </a:solidFill>
            </a:endParaRPr>
          </a:p>
          <a:p>
            <a:pPr marL="457200" indent="-457200">
              <a:buFont typeface="Wingdings" panose="05000000000000000000" pitchFamily="2" charset="2"/>
              <a:buChar char="u"/>
              <a:defRPr/>
            </a:pPr>
            <a:endParaRPr lang="zh-CN" altLang="en-US" sz="2800" b="1" dirty="0">
              <a:solidFill>
                <a:srgbClr val="FF0000"/>
              </a:solidFill>
            </a:endParaRPr>
          </a:p>
        </p:txBody>
      </p:sp>
      <p:sp>
        <p:nvSpPr>
          <p:cNvPr id="20" name="矩形 19"/>
          <p:cNvSpPr/>
          <p:nvPr/>
        </p:nvSpPr>
        <p:spPr>
          <a:xfrm>
            <a:off x="2939337" y="1400942"/>
            <a:ext cx="3296573" cy="646331"/>
          </a:xfrm>
          <a:prstGeom prst="rect">
            <a:avLst/>
          </a:prstGeom>
        </p:spPr>
        <p:txBody>
          <a:bodyPr wrap="square">
            <a:spAutoFit/>
          </a:bodyPr>
          <a:lstStyle/>
          <a:p>
            <a:pPr lvl="0">
              <a:defRPr/>
            </a:pPr>
            <a:r>
              <a:rPr lang="zh-CN" altLang="en-US" sz="3600" b="1" dirty="0" smtClean="0">
                <a:solidFill>
                  <a:srgbClr val="000000"/>
                </a:solidFill>
                <a:latin typeface="微软雅黑" panose="020B0503020204020204" pitchFamily="34" charset="-122"/>
                <a:cs typeface="+mn-ea"/>
              </a:rPr>
              <a:t>主要内容</a:t>
            </a:r>
            <a:endParaRPr lang="zh-CN" altLang="en-US" sz="3600" dirty="0">
              <a:solidFill>
                <a:srgbClr val="000000"/>
              </a:solidFill>
              <a:latin typeface="微软雅黑" panose="020B0503020204020204" pitchFamily="34" charset="-122"/>
              <a:cs typeface="+mn-ea"/>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6514" y="234957"/>
            <a:ext cx="4691054" cy="523220"/>
          </a:xfrm>
          <a:prstGeom prst="rect">
            <a:avLst/>
          </a:prstGeom>
        </p:spPr>
        <p:txBody>
          <a:bodyPr wrap="square">
            <a:spAutoFit/>
          </a:bodyPr>
          <a:lstStyle/>
          <a:p>
            <a:pPr>
              <a:defRPr/>
            </a:pPr>
            <a:r>
              <a:rPr lang="zh-CN" altLang="en-US" sz="2800" b="1" dirty="0"/>
              <a:t>一、短期借款的信用条件</a:t>
            </a:r>
            <a:endParaRPr lang="zh-CN" altLang="en-US" sz="2800" b="1" dirty="0">
              <a:solidFill>
                <a:srgbClr val="FF0000"/>
              </a:solidFill>
            </a:endParaRP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1"/>
          <p:cNvSpPr txBox="1"/>
          <p:nvPr/>
        </p:nvSpPr>
        <p:spPr>
          <a:xfrm>
            <a:off x="695736" y="1167024"/>
            <a:ext cx="9983663" cy="1200329"/>
          </a:xfrm>
          <a:prstGeom prst="rect">
            <a:avLst/>
          </a:prstGeom>
          <a:noFill/>
        </p:spPr>
        <p:txBody>
          <a:bodyPr wrap="square" rtlCol="0">
            <a:spAutoFit/>
          </a:bodyPr>
          <a:lstStyle/>
          <a:p>
            <a:pPr lvl="0" algn="just">
              <a:lnSpc>
                <a:spcPct val="150000"/>
              </a:lnSpc>
            </a:pPr>
            <a:r>
              <a:rPr kumimoji="0" lang="zh-CN" altLang="en-US" sz="2400" b="1" i="0" u="none" strike="noStrike" kern="1200" cap="none" spc="0" normalizeH="0" baseline="0" noProof="0" dirty="0">
                <a:ln>
                  <a:noFill/>
                </a:ln>
                <a:solidFill>
                  <a:srgbClr val="FF0000"/>
                </a:solidFill>
                <a:effectLst/>
                <a:uLnTx/>
                <a:uFillTx/>
                <a:latin typeface="Arial" panose="020B0604020202020204"/>
                <a:ea typeface="微软雅黑" panose="020B0503020204020204" pitchFamily="34" charset="-122"/>
                <a:cs typeface="+mn-cs"/>
              </a:rPr>
              <a:t>短期借款</a:t>
            </a:r>
            <a:r>
              <a:rPr lang="zh-CN" altLang="en-US" sz="2400" dirty="0" smtClean="0">
                <a:solidFill>
                  <a:srgbClr val="000000"/>
                </a:solidFill>
              </a:rPr>
              <a:t>是指</a:t>
            </a:r>
            <a:r>
              <a:rPr lang="zh-CN" altLang="en-US" sz="2400" dirty="0">
                <a:solidFill>
                  <a:srgbClr val="000000"/>
                </a:solidFill>
              </a:rPr>
              <a:t>企业根据生产经营的需要，从银行或非银行金融机构借入的偿还期在一年以内的各种借款</a:t>
            </a:r>
            <a:r>
              <a:rPr lang="zh-CN" altLang="en-US" sz="2400" dirty="0" smtClean="0">
                <a:solidFill>
                  <a:srgbClr val="000000"/>
                </a:solidFill>
              </a:rPr>
              <a:t>。</a:t>
            </a:r>
            <a:endParaRPr kumimoji="0" lang="zh-CN" altLang="en-US" sz="24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endParaRPr>
          </a:p>
        </p:txBody>
      </p:sp>
      <p:sp>
        <p:nvSpPr>
          <p:cNvPr id="2" name="矩形 1"/>
          <p:cNvSpPr/>
          <p:nvPr/>
        </p:nvSpPr>
        <p:spPr>
          <a:xfrm>
            <a:off x="631728" y="2558753"/>
            <a:ext cx="9152352" cy="2308324"/>
          </a:xfrm>
          <a:prstGeom prst="rect">
            <a:avLst/>
          </a:prstGeom>
        </p:spPr>
        <p:txBody>
          <a:bodyPr wrap="square">
            <a:spAutoFit/>
          </a:bodyPr>
          <a:lstStyle/>
          <a:p>
            <a:pPr indent="267970">
              <a:lnSpc>
                <a:spcPct val="120000"/>
              </a:lnSpc>
            </a:pPr>
            <a:r>
              <a:rPr lang="zh-CN" altLang="zh-CN" sz="2400" b="1" kern="100" dirty="0">
                <a:latin typeface="+mn-ea"/>
                <a:cs typeface="Times New Roman" panose="02020603050405020304" pitchFamily="18" charset="0"/>
              </a:rPr>
              <a:t>（一）信贷限额</a:t>
            </a:r>
            <a:endParaRPr lang="zh-CN" altLang="zh-CN" sz="2400" b="1" kern="100" dirty="0">
              <a:latin typeface="+mn-ea"/>
              <a:cs typeface="Times New Roman" panose="02020603050405020304" pitchFamily="18" charset="0"/>
            </a:endParaRPr>
          </a:p>
          <a:p>
            <a:pPr indent="266700">
              <a:lnSpc>
                <a:spcPct val="120000"/>
              </a:lnSpc>
            </a:pPr>
            <a:r>
              <a:rPr lang="en-US" altLang="zh-CN" sz="2400" kern="100" dirty="0" smtClean="0">
                <a:latin typeface="+mn-ea"/>
                <a:cs typeface="Times New Roman" panose="02020603050405020304" pitchFamily="18" charset="0"/>
              </a:rPr>
              <a:t>   </a:t>
            </a:r>
            <a:r>
              <a:rPr lang="zh-CN" altLang="zh-CN" sz="2400" kern="100" dirty="0" smtClean="0">
                <a:latin typeface="+mn-ea"/>
                <a:cs typeface="Times New Roman" panose="02020603050405020304" pitchFamily="18" charset="0"/>
              </a:rPr>
              <a:t>信贷</a:t>
            </a:r>
            <a:r>
              <a:rPr lang="zh-CN" altLang="zh-CN" sz="2400" kern="100" dirty="0">
                <a:latin typeface="+mn-ea"/>
                <a:cs typeface="Times New Roman" panose="02020603050405020304" pitchFamily="18" charset="0"/>
              </a:rPr>
              <a:t>限额即信贷额度，是银行对借款人规定无担保贷款的最高额。信贷限额的有效期限通常为一年，但根据情况也可延期一年。一般讲，企业在批准的信贷限额内，可随时使用银行借款，但是银行并不承担必须提供全部信贷限额的义务</a:t>
            </a:r>
            <a:r>
              <a:rPr lang="zh-CN" altLang="zh-CN" sz="2400" kern="100" dirty="0" smtClean="0">
                <a:latin typeface="+mn-ea"/>
                <a:cs typeface="Times New Roman" panose="02020603050405020304" pitchFamily="18" charset="0"/>
              </a:rPr>
              <a:t>。</a:t>
            </a:r>
            <a:endParaRPr lang="zh-CN" altLang="zh-CN" sz="2400" kern="100" dirty="0">
              <a:effectLst/>
              <a:latin typeface="+mn-ea"/>
              <a:cs typeface="Times New Roman" panose="02020603050405020304" pitchFamily="18" charset="0"/>
            </a:endParaRPr>
          </a:p>
        </p:txBody>
      </p:sp>
    </p:spTree>
  </p:cSld>
  <p:clrMapOvr>
    <a:masterClrMapping/>
  </p:clrMapOvr>
  <p:transition spd="slow" advTm="3000">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6514" y="234957"/>
            <a:ext cx="4691054" cy="523220"/>
          </a:xfrm>
          <a:prstGeom prst="rect">
            <a:avLst/>
          </a:prstGeom>
        </p:spPr>
        <p:txBody>
          <a:bodyPr wrap="square">
            <a:spAutoFit/>
          </a:bodyPr>
          <a:lstStyle/>
          <a:p>
            <a:pPr>
              <a:defRPr/>
            </a:pPr>
            <a:r>
              <a:rPr lang="zh-CN" altLang="en-US" sz="2800" b="1" dirty="0" smtClean="0"/>
              <a:t>一、 </a:t>
            </a:r>
            <a:r>
              <a:rPr lang="zh-CN" altLang="en-US" sz="2800" b="1" dirty="0"/>
              <a:t>筹资基本概念</a:t>
            </a:r>
            <a:endParaRPr lang="zh-CN" altLang="en-US" sz="2800" b="1" dirty="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512064" y="1324473"/>
            <a:ext cx="9780490" cy="3350404"/>
          </a:xfrm>
          <a:prstGeom prst="rect">
            <a:avLst/>
          </a:prstGeom>
          <a:noFill/>
        </p:spPr>
        <p:txBody>
          <a:bodyPr wrap="square" rtlCol="0">
            <a:spAutoFit/>
          </a:bodyPr>
          <a:lstStyle/>
          <a:p>
            <a:pPr algn="just">
              <a:lnSpc>
                <a:spcPct val="150000"/>
              </a:lnSpc>
            </a:pPr>
            <a:r>
              <a:rPr lang="zh-CN" altLang="en-US" sz="2400" b="1" dirty="0" smtClean="0"/>
              <a:t>筹资</a:t>
            </a:r>
            <a:r>
              <a:rPr lang="zh-CN" altLang="en-US" sz="2400" dirty="0"/>
              <a:t>是指企业为了满足其生产经营、 对外投资以及资本结构调整等需要</a:t>
            </a:r>
            <a:r>
              <a:rPr lang="en-US" altLang="zh-CN" sz="2400" dirty="0"/>
              <a:t>, </a:t>
            </a:r>
            <a:r>
              <a:rPr lang="zh-CN" altLang="en-US" sz="2400" dirty="0"/>
              <a:t>通过各种</a:t>
            </a:r>
            <a:r>
              <a:rPr lang="zh-CN" altLang="en-US" sz="2400" dirty="0" smtClean="0"/>
              <a:t>渠道</a:t>
            </a:r>
            <a:r>
              <a:rPr lang="zh-CN" altLang="en-US" sz="2400" dirty="0"/>
              <a:t>和方式</a:t>
            </a:r>
            <a:r>
              <a:rPr lang="en-US" altLang="zh-CN" sz="2400" dirty="0"/>
              <a:t>, </a:t>
            </a:r>
            <a:r>
              <a:rPr lang="zh-CN" altLang="en-US" sz="2400" dirty="0"/>
              <a:t>经济有效地从企业外部或者企业内部筹措和集中资金的一种财务行为</a:t>
            </a:r>
            <a:r>
              <a:rPr lang="zh-CN" altLang="en-US" sz="2400" dirty="0" smtClean="0"/>
              <a:t>。</a:t>
            </a:r>
            <a:endParaRPr lang="en-US" altLang="zh-CN" sz="2400" dirty="0" smtClean="0"/>
          </a:p>
          <a:p>
            <a:pPr algn="just">
              <a:lnSpc>
                <a:spcPct val="150000"/>
              </a:lnSpc>
            </a:pPr>
            <a:r>
              <a:rPr lang="zh-CN" altLang="en-US" sz="2400" b="1" dirty="0" smtClean="0"/>
              <a:t>筹集资金</a:t>
            </a:r>
            <a:r>
              <a:rPr lang="zh-CN" altLang="en-US" sz="2400" dirty="0"/>
              <a:t>是企业资金运动的起点</a:t>
            </a:r>
            <a:r>
              <a:rPr lang="en-US" altLang="zh-CN" sz="2400" dirty="0"/>
              <a:t>, </a:t>
            </a:r>
            <a:r>
              <a:rPr lang="zh-CN" altLang="en-US" sz="2400" dirty="0"/>
              <a:t>也是企业生产</a:t>
            </a:r>
            <a:r>
              <a:rPr lang="zh-CN" altLang="en-US" sz="2400" dirty="0" smtClean="0"/>
              <a:t>顺利行</a:t>
            </a:r>
            <a:r>
              <a:rPr lang="zh-CN" altLang="en-US" sz="2400" dirty="0"/>
              <a:t>的有力</a:t>
            </a:r>
            <a:r>
              <a:rPr lang="zh-CN" altLang="en-US" sz="2400" dirty="0" smtClean="0"/>
              <a:t>保证。同时</a:t>
            </a:r>
            <a:r>
              <a:rPr lang="en-US" altLang="zh-CN" sz="2400" dirty="0"/>
              <a:t>, </a:t>
            </a:r>
            <a:r>
              <a:rPr lang="zh-CN" altLang="en-US" sz="2400" dirty="0"/>
              <a:t>筹资也是为投资</a:t>
            </a:r>
            <a:r>
              <a:rPr lang="zh-CN" altLang="en-US" sz="2400" dirty="0" smtClean="0"/>
              <a:t>提供</a:t>
            </a:r>
            <a:r>
              <a:rPr lang="zh-CN" altLang="en-US" sz="2400" dirty="0"/>
              <a:t>基础</a:t>
            </a:r>
            <a:r>
              <a:rPr lang="en-US" altLang="zh-CN" sz="2400" dirty="0"/>
              <a:t>, </a:t>
            </a:r>
            <a:r>
              <a:rPr lang="zh-CN" altLang="en-US" sz="2400" dirty="0"/>
              <a:t>没有资金筹集</a:t>
            </a:r>
            <a:r>
              <a:rPr lang="en-US" altLang="zh-CN" sz="2400" dirty="0"/>
              <a:t>, </a:t>
            </a:r>
            <a:r>
              <a:rPr lang="zh-CN" altLang="en-US" sz="2400" dirty="0"/>
              <a:t>何来资金投放</a:t>
            </a:r>
            <a:r>
              <a:rPr lang="en-US" altLang="zh-CN" sz="2400" dirty="0"/>
              <a:t>, </a:t>
            </a:r>
            <a:r>
              <a:rPr lang="zh-CN" altLang="en-US" sz="2400" dirty="0"/>
              <a:t>因此企业筹资是企业财务管理的一项重要内容。</a:t>
            </a:r>
            <a:endParaRPr lang="zh-CN" altLang="en-US" sz="2400" dirty="0"/>
          </a:p>
        </p:txBody>
      </p:sp>
    </p:spTree>
  </p:cSld>
  <p:clrMapOvr>
    <a:masterClrMapping/>
  </p:clrMapOvr>
  <p:transition spd="slow" advTm="3000">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sp>
        <p:nvSpPr>
          <p:cNvPr id="2" name="TextBox 1"/>
          <p:cNvSpPr txBox="1"/>
          <p:nvPr/>
        </p:nvSpPr>
        <p:spPr>
          <a:xfrm>
            <a:off x="521208" y="1128614"/>
            <a:ext cx="10895145" cy="2308324"/>
          </a:xfrm>
          <a:prstGeom prst="rect">
            <a:avLst/>
          </a:prstGeom>
          <a:noFill/>
        </p:spPr>
        <p:txBody>
          <a:bodyPr wrap="square" rtlCol="0">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Arial" panose="020B0604020202020204"/>
                <a:ea typeface="微软雅黑" panose="020B0503020204020204" pitchFamily="34" charset="-122"/>
                <a:cs typeface="+mn-cs"/>
              </a:rPr>
              <a:t>周转信贷协定</a:t>
            </a:r>
            <a:r>
              <a:rPr kumimoji="0" lang="zh-CN" altLang="en-US" sz="24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是银行从法律上承诺向企业提供不超过某一最高限额的贷款协定。在</a:t>
            </a:r>
            <a:r>
              <a:rPr kumimoji="0" lang="zh-CN" altLang="en-US" sz="24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协定的有效期内</a:t>
            </a:r>
            <a:r>
              <a:rPr kumimoji="0" lang="zh-CN" altLang="en-US" sz="24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，只要</a:t>
            </a:r>
            <a:r>
              <a:rPr kumimoji="0" lang="zh-CN" altLang="en-US" sz="24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企业借款总额未超过最高限额</a:t>
            </a:r>
            <a:r>
              <a:rPr kumimoji="0" lang="zh-CN" altLang="en-US" sz="24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a:t>
            </a:r>
            <a:r>
              <a:rPr kumimoji="0" lang="zh-CN" altLang="en-US" sz="24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银行</a:t>
            </a:r>
            <a:r>
              <a:rPr kumimoji="0" lang="zh-CN" altLang="en-US" sz="24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必须</a:t>
            </a:r>
            <a:r>
              <a:rPr kumimoji="0" lang="zh-CN" altLang="en-US" sz="24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满足企业</a:t>
            </a:r>
            <a:r>
              <a:rPr kumimoji="0" lang="zh-CN" altLang="en-US" sz="24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任何时候</a:t>
            </a:r>
            <a:r>
              <a:rPr kumimoji="0" lang="zh-CN" altLang="en-US" sz="24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提出的借款要求</a:t>
            </a:r>
            <a:r>
              <a:rPr kumimoji="0" lang="zh-CN" altLang="en-US" sz="24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。企业要享有周转协定，通常要对</a:t>
            </a:r>
            <a:r>
              <a:rPr kumimoji="0" lang="zh-CN" altLang="en-US" sz="24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贷款限额的未使用部分付给银行一笔承诺费</a:t>
            </a:r>
            <a:r>
              <a:rPr kumimoji="0" lang="zh-CN" altLang="en-US" sz="24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a:t>
            </a:r>
            <a:endParaRPr kumimoji="0" lang="zh-CN" altLang="en-US" sz="24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endParaRPr>
          </a:p>
        </p:txBody>
      </p:sp>
      <p:sp>
        <p:nvSpPr>
          <p:cNvPr id="13" name="Text Box 6"/>
          <p:cNvSpPr txBox="1"/>
          <p:nvPr/>
        </p:nvSpPr>
        <p:spPr>
          <a:xfrm>
            <a:off x="418502" y="398416"/>
            <a:ext cx="4321175" cy="457200"/>
          </a:xfrm>
          <a:prstGeom prst="rect">
            <a:avLst/>
          </a:prstGeom>
          <a:noFill/>
          <a:ln w="9525">
            <a:noFill/>
          </a:ln>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defRPr/>
            </a:pPr>
            <a:r>
              <a:rPr kumimoji="0" lang="zh-CN" altLang="en-US" sz="2400" b="1" i="0" u="none" strike="noStrike" kern="1200" cap="none" spc="0" normalizeH="0" baseline="0" noProof="0" dirty="0" smtClean="0">
                <a:ln>
                  <a:noFill/>
                </a:ln>
                <a:effectLst/>
                <a:uLnTx/>
                <a:uFillTx/>
                <a:latin typeface="+mn-ea"/>
                <a:cs typeface="+mn-cs"/>
              </a:rPr>
              <a:t>（二）周转</a:t>
            </a:r>
            <a:r>
              <a:rPr kumimoji="0" lang="zh-CN" altLang="en-US" sz="2400" b="1" i="0" u="none" strike="noStrike" kern="1200" cap="none" spc="0" normalizeH="0" baseline="0" noProof="0" dirty="0">
                <a:ln>
                  <a:noFill/>
                </a:ln>
                <a:effectLst/>
                <a:uLnTx/>
                <a:uFillTx/>
                <a:latin typeface="+mn-ea"/>
                <a:cs typeface="+mn-cs"/>
              </a:rPr>
              <a:t>信贷协定</a:t>
            </a:r>
            <a:endParaRPr kumimoji="0" lang="zh-CN" altLang="en-US" sz="2400" b="1" i="0" u="none" strike="noStrike" kern="1200" cap="none" spc="0" normalizeH="0" baseline="0" noProof="0" dirty="0">
              <a:ln>
                <a:noFill/>
              </a:ln>
              <a:effectLst/>
              <a:uLnTx/>
              <a:uFillTx/>
              <a:latin typeface="+mn-ea"/>
              <a:cs typeface="+mn-cs"/>
            </a:endParaRPr>
          </a:p>
        </p:txBody>
      </p:sp>
      <p:sp>
        <p:nvSpPr>
          <p:cNvPr id="3" name="矩形 2"/>
          <p:cNvSpPr/>
          <p:nvPr/>
        </p:nvSpPr>
        <p:spPr>
          <a:xfrm>
            <a:off x="509016" y="3709936"/>
            <a:ext cx="11173967" cy="1200329"/>
          </a:xfrm>
          <a:prstGeom prst="rect">
            <a:avLst/>
          </a:prstGeom>
        </p:spPr>
        <p:txBody>
          <a:bodyPr wrap="square">
            <a:spAutoFit/>
          </a:bodyPr>
          <a:lstStyle/>
          <a:p>
            <a:pPr>
              <a:lnSpc>
                <a:spcPct val="120000"/>
              </a:lnSpc>
            </a:pPr>
            <a:r>
              <a:rPr lang="zh-CN" altLang="zh-CN" sz="2000" b="1" kern="100" dirty="0" smtClean="0">
                <a:solidFill>
                  <a:srgbClr val="FF0000"/>
                </a:solidFill>
                <a:latin typeface="+mn-ea"/>
                <a:cs typeface="Times New Roman" panose="02020603050405020304" pitchFamily="18" charset="0"/>
              </a:rPr>
              <a:t>例题</a:t>
            </a:r>
            <a:r>
              <a:rPr lang="en-US" altLang="zh-CN" sz="2000" b="1" kern="100" dirty="0">
                <a:solidFill>
                  <a:srgbClr val="FF0000"/>
                </a:solidFill>
                <a:latin typeface="+mn-ea"/>
                <a:cs typeface="Times New Roman" panose="02020603050405020304" pitchFamily="18" charset="0"/>
              </a:rPr>
              <a:t>3-4</a:t>
            </a:r>
            <a:r>
              <a:rPr lang="zh-CN" altLang="zh-CN" sz="2000" b="1" kern="100" dirty="0">
                <a:solidFill>
                  <a:srgbClr val="FF0000"/>
                </a:solidFill>
                <a:latin typeface="+mn-ea"/>
                <a:cs typeface="Times New Roman" panose="02020603050405020304" pitchFamily="18" charset="0"/>
              </a:rPr>
              <a:t>：</a:t>
            </a:r>
            <a:r>
              <a:rPr lang="zh-CN" altLang="zh-CN" sz="2000" kern="100" dirty="0">
                <a:latin typeface="+mn-ea"/>
                <a:cs typeface="Times New Roman" panose="02020603050405020304" pitchFamily="18" charset="0"/>
              </a:rPr>
              <a:t>某企业与银行商定用周转信贷协议，要求的信贷额度为</a:t>
            </a:r>
            <a:r>
              <a:rPr lang="en-US" altLang="zh-CN" sz="2000" kern="100" dirty="0">
                <a:latin typeface="+mn-ea"/>
                <a:cs typeface="Times New Roman" panose="02020603050405020304" pitchFamily="18" charset="0"/>
              </a:rPr>
              <a:t>1000</a:t>
            </a:r>
            <a:r>
              <a:rPr lang="zh-CN" altLang="zh-CN" sz="2000" kern="100" dirty="0">
                <a:latin typeface="+mn-ea"/>
                <a:cs typeface="Times New Roman" panose="02020603050405020304" pitchFamily="18" charset="0"/>
              </a:rPr>
              <a:t>万元，承诺费率为</a:t>
            </a:r>
            <a:r>
              <a:rPr lang="en-US" altLang="zh-CN" sz="2000" kern="100" dirty="0">
                <a:latin typeface="+mn-ea"/>
                <a:cs typeface="Times New Roman" panose="02020603050405020304" pitchFamily="18" charset="0"/>
              </a:rPr>
              <a:t>0.3%</a:t>
            </a:r>
            <a:r>
              <a:rPr lang="zh-CN" altLang="zh-CN" sz="2000" kern="100" dirty="0">
                <a:latin typeface="+mn-ea"/>
                <a:cs typeface="Times New Roman" panose="02020603050405020304" pitchFamily="18" charset="0"/>
              </a:rPr>
              <a:t>，借款企业在年度内使用了</a:t>
            </a:r>
            <a:r>
              <a:rPr lang="en-US" altLang="zh-CN" sz="2000" kern="100" dirty="0">
                <a:latin typeface="+mn-ea"/>
                <a:cs typeface="Times New Roman" panose="02020603050405020304" pitchFamily="18" charset="0"/>
              </a:rPr>
              <a:t>500</a:t>
            </a:r>
            <a:r>
              <a:rPr lang="zh-CN" altLang="zh-CN" sz="2000" kern="100" dirty="0">
                <a:latin typeface="+mn-ea"/>
                <a:cs typeface="Times New Roman" panose="02020603050405020304" pitchFamily="18" charset="0"/>
              </a:rPr>
              <a:t>万元，余额</a:t>
            </a:r>
            <a:r>
              <a:rPr lang="en-US" altLang="zh-CN" sz="2000" kern="100" dirty="0">
                <a:latin typeface="+mn-ea"/>
                <a:cs typeface="Times New Roman" panose="02020603050405020304" pitchFamily="18" charset="0"/>
              </a:rPr>
              <a:t>500</a:t>
            </a:r>
            <a:r>
              <a:rPr lang="zh-CN" altLang="zh-CN" sz="2000" kern="100" dirty="0">
                <a:latin typeface="+mn-ea"/>
                <a:cs typeface="Times New Roman" panose="02020603050405020304" pitchFamily="18" charset="0"/>
              </a:rPr>
              <a:t>万元，则借款企业应向银行支付承诺费的金额。</a:t>
            </a:r>
            <a:endParaRPr lang="zh-CN" altLang="zh-CN" sz="2000" kern="100" dirty="0">
              <a:latin typeface="+mn-ea"/>
              <a:cs typeface="Times New Roman" panose="02020603050405020304" pitchFamily="18" charset="0"/>
            </a:endParaRPr>
          </a:p>
          <a:p>
            <a:pPr indent="266700">
              <a:lnSpc>
                <a:spcPct val="120000"/>
              </a:lnSpc>
            </a:pPr>
            <a:r>
              <a:rPr lang="zh-CN" altLang="zh-CN" sz="2000" kern="100" dirty="0">
                <a:latin typeface="+mn-ea"/>
                <a:cs typeface="Times New Roman" panose="02020603050405020304" pitchFamily="18" charset="0"/>
              </a:rPr>
              <a:t>承诺费＝</a:t>
            </a:r>
            <a:r>
              <a:rPr lang="en-US" altLang="zh-CN" sz="2000" kern="100" dirty="0">
                <a:latin typeface="+mn-ea"/>
                <a:cs typeface="Times New Roman" panose="02020603050405020304" pitchFamily="18" charset="0"/>
              </a:rPr>
              <a:t>500×0.3%</a:t>
            </a:r>
            <a:r>
              <a:rPr lang="zh-CN" altLang="zh-CN" sz="2000" kern="100" dirty="0">
                <a:latin typeface="+mn-ea"/>
                <a:cs typeface="Times New Roman" panose="02020603050405020304" pitchFamily="18" charset="0"/>
              </a:rPr>
              <a:t>＝</a:t>
            </a:r>
            <a:r>
              <a:rPr lang="en-US" altLang="zh-CN" sz="2000" kern="100" dirty="0">
                <a:latin typeface="+mn-ea"/>
                <a:cs typeface="Times New Roman" panose="02020603050405020304" pitchFamily="18" charset="0"/>
              </a:rPr>
              <a:t>1.5</a:t>
            </a:r>
            <a:r>
              <a:rPr lang="zh-CN" altLang="zh-CN" sz="2000" kern="100" dirty="0">
                <a:latin typeface="+mn-ea"/>
                <a:cs typeface="Times New Roman" panose="02020603050405020304" pitchFamily="18" charset="0"/>
              </a:rPr>
              <a:t>（万元）</a:t>
            </a:r>
            <a:endParaRPr lang="zh-CN" altLang="zh-CN" sz="2000" kern="100" dirty="0">
              <a:effectLst/>
              <a:latin typeface="+mn-ea"/>
              <a:cs typeface="Times New Roman" panose="02020603050405020304" pitchFamily="18" charset="0"/>
            </a:endParaRPr>
          </a:p>
        </p:txBody>
      </p:sp>
    </p:spTree>
  </p:cSld>
  <p:clrMapOvr>
    <a:masterClrMapping/>
  </p:clrMapOvr>
  <p:transition spd="slow" advTm="3000">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sp>
        <p:nvSpPr>
          <p:cNvPr id="13" name="Text Box 6"/>
          <p:cNvSpPr txBox="1"/>
          <p:nvPr/>
        </p:nvSpPr>
        <p:spPr>
          <a:xfrm>
            <a:off x="366637" y="374091"/>
            <a:ext cx="4321175" cy="457200"/>
          </a:xfrm>
          <a:prstGeom prst="rect">
            <a:avLst/>
          </a:prstGeom>
          <a:noFill/>
          <a:ln w="9525">
            <a:noFill/>
          </a:ln>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defRPr/>
            </a:pPr>
            <a:r>
              <a:rPr kumimoji="0" lang="zh-CN" altLang="en-US" sz="2400" b="1" i="0" u="none" strike="noStrike" kern="1200" cap="none" spc="0" normalizeH="0" baseline="0" noProof="0" dirty="0" smtClean="0">
                <a:ln>
                  <a:noFill/>
                </a:ln>
                <a:effectLst/>
                <a:uLnTx/>
                <a:uFillTx/>
                <a:latin typeface="+mn-ea"/>
                <a:cs typeface="+mn-cs"/>
              </a:rPr>
              <a:t>（三）补偿</a:t>
            </a:r>
            <a:r>
              <a:rPr kumimoji="0" lang="zh-CN" altLang="en-US" sz="2400" b="1" i="0" u="none" strike="noStrike" kern="1200" cap="none" spc="0" normalizeH="0" baseline="0" noProof="0" dirty="0">
                <a:ln>
                  <a:noFill/>
                </a:ln>
                <a:effectLst/>
                <a:uLnTx/>
                <a:uFillTx/>
                <a:latin typeface="+mn-ea"/>
                <a:cs typeface="+mn-cs"/>
              </a:rPr>
              <a:t>性余额</a:t>
            </a:r>
            <a:endParaRPr kumimoji="0" lang="zh-CN" altLang="en-US" sz="2400" b="1" i="0" u="none" strike="noStrike" kern="1200" cap="none" spc="0" normalizeH="0" baseline="0" noProof="0" dirty="0">
              <a:ln>
                <a:noFill/>
              </a:ln>
              <a:effectLst/>
              <a:uLnTx/>
              <a:uFillTx/>
              <a:latin typeface="+mn-ea"/>
              <a:cs typeface="+mn-cs"/>
            </a:endParaRPr>
          </a:p>
        </p:txBody>
      </p:sp>
      <mc:AlternateContent xmlns:mc="http://schemas.openxmlformats.org/markup-compatibility/2006">
        <mc:Choice xmlns:a14="http://schemas.microsoft.com/office/drawing/2010/main" Requires="a14">
          <p:sp>
            <p:nvSpPr>
              <p:cNvPr id="2" name="矩形 1"/>
              <p:cNvSpPr/>
              <p:nvPr/>
            </p:nvSpPr>
            <p:spPr>
              <a:xfrm>
                <a:off x="295656" y="1123390"/>
                <a:ext cx="11298936" cy="2734275"/>
              </a:xfrm>
              <a:prstGeom prst="rect">
                <a:avLst/>
              </a:prstGeom>
            </p:spPr>
            <p:txBody>
              <a:bodyPr wrap="square">
                <a:spAutoFit/>
              </a:bodyPr>
              <a:lstStyle/>
              <a:p>
                <a:pPr>
                  <a:lnSpc>
                    <a:spcPct val="120000"/>
                  </a:lnSpc>
                </a:pPr>
                <a:r>
                  <a:rPr lang="zh-CN" altLang="zh-CN" sz="2400" kern="100" dirty="0">
                    <a:latin typeface="+mn-ea"/>
                    <a:cs typeface="Times New Roman" panose="02020603050405020304" pitchFamily="18" charset="0"/>
                  </a:rPr>
                  <a:t>补偿性余额是银行要求借款企业在银行中保持按</a:t>
                </a:r>
                <a:r>
                  <a:rPr lang="zh-CN" altLang="zh-CN" sz="2400" b="1" kern="100" dirty="0">
                    <a:latin typeface="+mn-ea"/>
                    <a:cs typeface="Times New Roman" panose="02020603050405020304" pitchFamily="18" charset="0"/>
                  </a:rPr>
                  <a:t>贷款限额或实际借用额</a:t>
                </a:r>
                <a:r>
                  <a:rPr lang="zh-CN" altLang="zh-CN" sz="2400" kern="100" dirty="0">
                    <a:latin typeface="+mn-ea"/>
                    <a:cs typeface="Times New Roman" panose="02020603050405020304" pitchFamily="18" charset="0"/>
                  </a:rPr>
                  <a:t>一定百分比的</a:t>
                </a:r>
                <a:r>
                  <a:rPr lang="zh-CN" altLang="zh-CN" sz="2400" b="1" kern="100" dirty="0">
                    <a:latin typeface="+mn-ea"/>
                    <a:cs typeface="Times New Roman" panose="02020603050405020304" pitchFamily="18" charset="0"/>
                  </a:rPr>
                  <a:t>最低存款余额</a:t>
                </a:r>
                <a:r>
                  <a:rPr lang="zh-CN" altLang="zh-CN" sz="2400" kern="100" dirty="0" smtClean="0">
                    <a:latin typeface="+mn-ea"/>
                    <a:cs typeface="Times New Roman" panose="02020603050405020304" pitchFamily="18" charset="0"/>
                  </a:rPr>
                  <a:t>。补偿</a:t>
                </a:r>
                <a:r>
                  <a:rPr lang="zh-CN" altLang="zh-CN" sz="2400" kern="100" dirty="0">
                    <a:latin typeface="+mn-ea"/>
                    <a:cs typeface="Times New Roman" panose="02020603050405020304" pitchFamily="18" charset="0"/>
                  </a:rPr>
                  <a:t>性余额贷款实际利率的计算公式</a:t>
                </a:r>
                <a:r>
                  <a:rPr lang="zh-CN" altLang="zh-CN" sz="2400" kern="100" dirty="0" smtClean="0">
                    <a:latin typeface="+mn-ea"/>
                    <a:cs typeface="Times New Roman" panose="02020603050405020304" pitchFamily="18" charset="0"/>
                  </a:rPr>
                  <a:t>：</a:t>
                </a:r>
                <a:endParaRPr lang="en-US" altLang="zh-CN" sz="2400" kern="100" dirty="0" smtClean="0">
                  <a:latin typeface="+mn-ea"/>
                  <a:cs typeface="Times New Roman" panose="02020603050405020304" pitchFamily="18" charset="0"/>
                </a:endParaRPr>
              </a:p>
              <a:p>
                <a:pPr>
                  <a:lnSpc>
                    <a:spcPct val="120000"/>
                  </a:lnSpc>
                </a:pPr>
                <a:r>
                  <a:rPr lang="zh-CN" altLang="zh-CN" sz="2400" b="1" kern="100" dirty="0" smtClean="0">
                    <a:effectLst/>
                    <a:latin typeface="+mn-ea"/>
                    <a:cs typeface="Times New Roman" panose="02020603050405020304" pitchFamily="18" charset="0"/>
                  </a:rPr>
                  <a:t>补偿</a:t>
                </a:r>
                <a:r>
                  <a:rPr lang="zh-CN" altLang="zh-CN" sz="2400" b="1" kern="100" dirty="0">
                    <a:effectLst/>
                    <a:latin typeface="+mn-ea"/>
                    <a:cs typeface="Times New Roman" panose="02020603050405020304" pitchFamily="18" charset="0"/>
                  </a:rPr>
                  <a:t>性余额贷款实际利率＝</a:t>
                </a:r>
                <a14:m>
                  <m:oMath xmlns:m="http://schemas.openxmlformats.org/officeDocument/2006/math">
                    <m:f>
                      <m:fPr>
                        <m:ctrlPr>
                          <a:rPr lang="zh-CN" altLang="zh-CN" sz="2400" b="1" i="1" kern="100">
                            <a:effectLst/>
                            <a:latin typeface="Cambria Math" panose="02040503050406030204" pitchFamily="18" charset="0"/>
                            <a:cs typeface="Times New Roman" panose="02020603050405020304" pitchFamily="18" charset="0"/>
                          </a:rPr>
                        </m:ctrlPr>
                      </m:fPr>
                      <m:num>
                        <m:r>
                          <a:rPr lang="zh-CN" altLang="zh-CN" sz="2400" b="1" kern="100">
                            <a:effectLst/>
                            <a:latin typeface="Cambria Math" panose="02040503050406030204" pitchFamily="18" charset="0"/>
                            <a:cs typeface="Times New Roman" panose="02020603050405020304" pitchFamily="18" charset="0"/>
                          </a:rPr>
                          <m:t>名义借款余额</m:t>
                        </m:r>
                        <m:r>
                          <a:rPr lang="zh-CN" altLang="zh-CN" sz="2400" b="1" kern="100">
                            <a:effectLst/>
                            <a:latin typeface="Cambria Math" panose="02040503050406030204" pitchFamily="18" charset="0"/>
                            <a:cs typeface="Times New Roman" panose="02020603050405020304" pitchFamily="18" charset="0"/>
                          </a:rPr>
                          <m:t>×</m:t>
                        </m:r>
                        <m:r>
                          <a:rPr lang="zh-CN" altLang="zh-CN" sz="2400" b="1" kern="100">
                            <a:effectLst/>
                            <a:latin typeface="Cambria Math" panose="02040503050406030204" pitchFamily="18" charset="0"/>
                            <a:cs typeface="Times New Roman" panose="02020603050405020304" pitchFamily="18" charset="0"/>
                          </a:rPr>
                          <m:t>名义利率</m:t>
                        </m:r>
                      </m:num>
                      <m:den>
                        <m:r>
                          <a:rPr lang="zh-CN" altLang="zh-CN" sz="2400" b="1" kern="100">
                            <a:effectLst/>
                            <a:latin typeface="Cambria Math" panose="02040503050406030204" pitchFamily="18" charset="0"/>
                            <a:cs typeface="Times New Roman" panose="02020603050405020304" pitchFamily="18" charset="0"/>
                          </a:rPr>
                          <m:t>名义借款余额</m:t>
                        </m:r>
                        <m:r>
                          <a:rPr lang="zh-CN" altLang="zh-CN" sz="2400" b="1" kern="100">
                            <a:effectLst/>
                            <a:latin typeface="Cambria Math" panose="02040503050406030204" pitchFamily="18" charset="0"/>
                            <a:cs typeface="Times New Roman" panose="02020603050405020304" pitchFamily="18" charset="0"/>
                          </a:rPr>
                          <m:t>×</m:t>
                        </m:r>
                        <m:r>
                          <a:rPr lang="zh-CN"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𝟏</m:t>
                        </m:r>
                        <m:r>
                          <a:rPr lang="en-US" altLang="zh-CN" sz="2400" b="1" i="1" kern="100">
                            <a:effectLst/>
                            <a:latin typeface="Cambria Math" panose="02040503050406030204" pitchFamily="18" charset="0"/>
                            <a:cs typeface="Times New Roman" panose="02020603050405020304" pitchFamily="18" charset="0"/>
                          </a:rPr>
                          <m:t>−</m:t>
                        </m:r>
                        <m:r>
                          <a:rPr lang="zh-CN" altLang="zh-CN" sz="2400" b="1" kern="100">
                            <a:effectLst/>
                            <a:latin typeface="Cambria Math" panose="02040503050406030204" pitchFamily="18" charset="0"/>
                            <a:cs typeface="Times New Roman" panose="02020603050405020304" pitchFamily="18" charset="0"/>
                          </a:rPr>
                          <m:t>补偿性余额比例）</m:t>
                        </m:r>
                      </m:den>
                    </m:f>
                    <m:r>
                      <a:rPr lang="en-US"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𝟏𝟎𝟎</m:t>
                    </m:r>
                    <m:r>
                      <a:rPr lang="en-US" altLang="zh-CN" sz="2400" b="1" kern="100">
                        <a:effectLst/>
                        <a:latin typeface="Cambria Math" panose="02040503050406030204" pitchFamily="18" charset="0"/>
                        <a:cs typeface="Times New Roman" panose="02020603050405020304" pitchFamily="18" charset="0"/>
                      </a:rPr>
                      <m:t>%</m:t>
                    </m:r>
                  </m:oMath>
                </a14:m>
                <a:endParaRPr lang="zh-CN" altLang="zh-CN" sz="2400" b="1" kern="100" dirty="0">
                  <a:effectLst/>
                  <a:latin typeface="+mn-ea"/>
                  <a:cs typeface="Times New Roman" panose="02020603050405020304" pitchFamily="18" charset="0"/>
                </a:endParaRPr>
              </a:p>
              <a:p>
                <a:pPr indent="1733550">
                  <a:lnSpc>
                    <a:spcPct val="120000"/>
                  </a:lnSpc>
                </a:pPr>
                <a:r>
                  <a:rPr lang="en-US" altLang="zh-CN" sz="2400" b="1" kern="100" dirty="0" smtClean="0">
                    <a:effectLst/>
                    <a:latin typeface="+mn-ea"/>
                    <a:cs typeface="Times New Roman" panose="02020603050405020304" pitchFamily="18" charset="0"/>
                  </a:rPr>
                  <a:t>                     </a:t>
                </a:r>
                <a:r>
                  <a:rPr lang="zh-CN" altLang="zh-CN" sz="2400" b="1" kern="100" dirty="0" smtClean="0">
                    <a:effectLst/>
                    <a:latin typeface="+mn-ea"/>
                    <a:cs typeface="Times New Roman" panose="02020603050405020304" pitchFamily="18" charset="0"/>
                  </a:rPr>
                  <a:t>＝</a:t>
                </a:r>
                <a14:m>
                  <m:oMath xmlns:m="http://schemas.openxmlformats.org/officeDocument/2006/math">
                    <m:f>
                      <m:fPr>
                        <m:ctrlPr>
                          <a:rPr lang="zh-CN" altLang="zh-CN" sz="2400" b="1" i="1" kern="100">
                            <a:effectLst/>
                            <a:latin typeface="Cambria Math" panose="02040503050406030204" pitchFamily="18" charset="0"/>
                            <a:cs typeface="Times New Roman" panose="02020603050405020304" pitchFamily="18" charset="0"/>
                          </a:rPr>
                        </m:ctrlPr>
                      </m:fPr>
                      <m:num>
                        <m:r>
                          <a:rPr lang="zh-CN" altLang="zh-CN" sz="2400" b="1" kern="100">
                            <a:effectLst/>
                            <a:latin typeface="Cambria Math" panose="02040503050406030204" pitchFamily="18" charset="0"/>
                            <a:cs typeface="Times New Roman" panose="02020603050405020304" pitchFamily="18" charset="0"/>
                          </a:rPr>
                          <m:t>名义利率</m:t>
                        </m:r>
                      </m:num>
                      <m:den>
                        <m:r>
                          <a:rPr lang="en-US" altLang="zh-CN" sz="2400" b="1" i="1" kern="100">
                            <a:effectLst/>
                            <a:latin typeface="Cambria Math" panose="02040503050406030204" pitchFamily="18" charset="0"/>
                            <a:cs typeface="Times New Roman" panose="02020603050405020304" pitchFamily="18" charset="0"/>
                          </a:rPr>
                          <m:t>𝟏</m:t>
                        </m:r>
                        <m:r>
                          <a:rPr lang="en-US" altLang="zh-CN" sz="2400" b="1" i="1" kern="100">
                            <a:effectLst/>
                            <a:latin typeface="Cambria Math" panose="02040503050406030204" pitchFamily="18" charset="0"/>
                            <a:cs typeface="Times New Roman" panose="02020603050405020304" pitchFamily="18" charset="0"/>
                          </a:rPr>
                          <m:t>−</m:t>
                        </m:r>
                        <m:r>
                          <a:rPr lang="zh-CN" altLang="zh-CN" sz="2400" b="1" kern="100">
                            <a:effectLst/>
                            <a:latin typeface="Cambria Math" panose="02040503050406030204" pitchFamily="18" charset="0"/>
                            <a:cs typeface="Times New Roman" panose="02020603050405020304" pitchFamily="18" charset="0"/>
                          </a:rPr>
                          <m:t>补偿性余额比例</m:t>
                        </m:r>
                      </m:den>
                    </m:f>
                  </m:oMath>
                </a14:m>
                <a:r>
                  <a:rPr lang="en-US" altLang="zh-CN" sz="2400" b="1" kern="100" dirty="0">
                    <a:effectLst/>
                    <a:latin typeface="+mn-ea"/>
                    <a:cs typeface="Times New Roman" panose="02020603050405020304" pitchFamily="18" charset="0"/>
                  </a:rPr>
                  <a:t>                      </a:t>
                </a:r>
                <a:endParaRPr lang="zh-CN" altLang="zh-CN" sz="2400" b="1" kern="100" dirty="0">
                  <a:effectLst/>
                  <a:latin typeface="+mn-ea"/>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295656" y="1123390"/>
                <a:ext cx="11298936" cy="2734275"/>
              </a:xfrm>
              <a:prstGeom prst="rect">
                <a:avLst/>
              </a:prstGeom>
              <a:blipFill rotWithShape="1">
                <a:blip r:embed="rId1"/>
                <a:stretch>
                  <a:fillRect l="-3" t="-3" r="1" b="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p:cNvSpPr/>
              <p:nvPr/>
            </p:nvSpPr>
            <p:spPr>
              <a:xfrm>
                <a:off x="366636" y="4248431"/>
                <a:ext cx="10789043" cy="1375056"/>
              </a:xfrm>
              <a:prstGeom prst="rect">
                <a:avLst/>
              </a:prstGeom>
            </p:spPr>
            <p:txBody>
              <a:bodyPr wrap="square">
                <a:spAutoFit/>
              </a:bodyPr>
              <a:lstStyle/>
              <a:p>
                <a:pPr>
                  <a:lnSpc>
                    <a:spcPct val="120000"/>
                  </a:lnSpc>
                </a:pPr>
                <a:r>
                  <a:rPr lang="zh-CN" altLang="zh-CN" sz="2000" b="1" kern="100" dirty="0">
                    <a:solidFill>
                      <a:srgbClr val="FF0000"/>
                    </a:solidFill>
                    <a:latin typeface="+mn-ea"/>
                    <a:cs typeface="Times New Roman" panose="02020603050405020304" pitchFamily="18" charset="0"/>
                  </a:rPr>
                  <a:t>例题</a:t>
                </a:r>
                <a:r>
                  <a:rPr lang="en-US" altLang="zh-CN" sz="2000" b="1" kern="100" dirty="0">
                    <a:solidFill>
                      <a:srgbClr val="FF0000"/>
                    </a:solidFill>
                    <a:effectLst/>
                    <a:latin typeface="+mn-ea"/>
                    <a:cs typeface="Times New Roman" panose="02020603050405020304" pitchFamily="18" charset="0"/>
                  </a:rPr>
                  <a:t>3-5</a:t>
                </a:r>
                <a:r>
                  <a:rPr lang="zh-CN" altLang="zh-CN" sz="2000" b="1" kern="100" dirty="0">
                    <a:solidFill>
                      <a:srgbClr val="FF0000"/>
                    </a:solidFill>
                    <a:effectLst/>
                    <a:latin typeface="+mn-ea"/>
                    <a:cs typeface="Times New Roman" panose="02020603050405020304" pitchFamily="18" charset="0"/>
                  </a:rPr>
                  <a:t>：</a:t>
                </a:r>
                <a:r>
                  <a:rPr lang="zh-CN" altLang="zh-CN" sz="2000" kern="100" dirty="0">
                    <a:effectLst/>
                    <a:latin typeface="+mn-ea"/>
                    <a:cs typeface="Times New Roman" panose="02020603050405020304" pitchFamily="18" charset="0"/>
                  </a:rPr>
                  <a:t>某企业按年利率</a:t>
                </a:r>
                <a:r>
                  <a:rPr lang="en-US" altLang="zh-CN" sz="2000" kern="100" dirty="0">
                    <a:effectLst/>
                    <a:latin typeface="+mn-ea"/>
                    <a:cs typeface="Times New Roman" panose="02020603050405020304" pitchFamily="18" charset="0"/>
                  </a:rPr>
                  <a:t>10%</a:t>
                </a:r>
                <a:r>
                  <a:rPr lang="zh-CN" altLang="zh-CN" sz="2000" kern="100" dirty="0">
                    <a:effectLst/>
                    <a:latin typeface="+mn-ea"/>
                    <a:cs typeface="Times New Roman" panose="02020603050405020304" pitchFamily="18" charset="0"/>
                  </a:rPr>
                  <a:t>向银行借款</a:t>
                </a:r>
                <a:r>
                  <a:rPr lang="en-US" altLang="zh-CN" sz="2000" kern="100" dirty="0">
                    <a:effectLst/>
                    <a:latin typeface="+mn-ea"/>
                    <a:cs typeface="Times New Roman" panose="02020603050405020304" pitchFamily="18" charset="0"/>
                  </a:rPr>
                  <a:t>100</a:t>
                </a:r>
                <a:r>
                  <a:rPr lang="zh-CN" altLang="zh-CN" sz="2000" kern="100" dirty="0">
                    <a:effectLst/>
                    <a:latin typeface="+mn-ea"/>
                    <a:cs typeface="Times New Roman" panose="02020603050405020304" pitchFamily="18" charset="0"/>
                  </a:rPr>
                  <a:t>万元，银行要求保留</a:t>
                </a:r>
                <a:r>
                  <a:rPr lang="en-US" altLang="zh-CN" sz="2000" kern="100" dirty="0">
                    <a:effectLst/>
                    <a:latin typeface="+mn-ea"/>
                    <a:cs typeface="Times New Roman" panose="02020603050405020304" pitchFamily="18" charset="0"/>
                  </a:rPr>
                  <a:t>15%</a:t>
                </a:r>
                <a:r>
                  <a:rPr lang="zh-CN" altLang="zh-CN" sz="2000" kern="100" dirty="0">
                    <a:effectLst/>
                    <a:latin typeface="+mn-ea"/>
                    <a:cs typeface="Times New Roman" panose="02020603050405020304" pitchFamily="18" charset="0"/>
                  </a:rPr>
                  <a:t>的补偿性余额，企业实际可动用的借款只有</a:t>
                </a:r>
                <a:r>
                  <a:rPr lang="en-US" altLang="zh-CN" sz="2000" kern="100" dirty="0">
                    <a:effectLst/>
                    <a:latin typeface="+mn-ea"/>
                    <a:cs typeface="Times New Roman" panose="02020603050405020304" pitchFamily="18" charset="0"/>
                  </a:rPr>
                  <a:t>85</a:t>
                </a:r>
                <a:r>
                  <a:rPr lang="zh-CN" altLang="zh-CN" sz="2000" kern="100" dirty="0">
                    <a:effectLst/>
                    <a:latin typeface="+mn-ea"/>
                    <a:cs typeface="Times New Roman" panose="02020603050405020304" pitchFamily="18" charset="0"/>
                  </a:rPr>
                  <a:t>万元，则该项借款的实际利率为：</a:t>
                </a:r>
                <a:endParaRPr lang="zh-CN" altLang="zh-CN" sz="2000" kern="100" dirty="0">
                  <a:effectLst/>
                  <a:latin typeface="+mn-ea"/>
                  <a:cs typeface="Times New Roman" panose="02020603050405020304" pitchFamily="18" charset="0"/>
                </a:endParaRPr>
              </a:p>
              <a:p>
                <a:pPr indent="266700">
                  <a:lnSpc>
                    <a:spcPct val="120000"/>
                  </a:lnSpc>
                </a:pPr>
                <a:r>
                  <a:rPr lang="zh-CN" altLang="zh-CN" sz="2000" kern="100" dirty="0">
                    <a:effectLst/>
                    <a:latin typeface="+mn-ea"/>
                    <a:cs typeface="Times New Roman" panose="02020603050405020304" pitchFamily="18" charset="0"/>
                  </a:rPr>
                  <a:t>补偿性余额贷款实际利率＝</a:t>
                </a:r>
                <a14:m>
                  <m:oMath xmlns:m="http://schemas.openxmlformats.org/officeDocument/2006/math">
                    <m:f>
                      <m:fPr>
                        <m:ctrlPr>
                          <a:rPr lang="zh-CN" altLang="zh-CN" sz="2000" i="1" kern="100">
                            <a:effectLst/>
                            <a:latin typeface="Cambria Math" panose="02040503050406030204" pitchFamily="18" charset="0"/>
                            <a:cs typeface="Times New Roman" panose="02020603050405020304" pitchFamily="18" charset="0"/>
                          </a:rPr>
                        </m:ctrlPr>
                      </m:fPr>
                      <m:num>
                        <m:r>
                          <a:rPr lang="en-US" altLang="zh-CN" sz="2000" kern="100">
                            <a:effectLst/>
                            <a:latin typeface="Cambria Math" panose="02040503050406030204" pitchFamily="18" charset="0"/>
                            <a:cs typeface="Times New Roman" panose="02020603050405020304" pitchFamily="18" charset="0"/>
                          </a:rPr>
                          <m:t>10</m:t>
                        </m:r>
                        <m:r>
                          <a:rPr lang="en-US" altLang="zh-CN" sz="2000" kern="100">
                            <a:effectLst/>
                            <a:latin typeface="Cambria Math" panose="02040503050406030204" pitchFamily="18" charset="0"/>
                            <a:cs typeface="Times New Roman" panose="02020603050405020304" pitchFamily="18" charset="0"/>
                          </a:rPr>
                          <m:t>%</m:t>
                        </m:r>
                      </m:num>
                      <m:den>
                        <m:r>
                          <a:rPr lang="en-US" altLang="zh-CN" sz="2000" kern="100">
                            <a:effectLst/>
                            <a:latin typeface="Cambria Math" panose="02040503050406030204" pitchFamily="18" charset="0"/>
                            <a:cs typeface="Times New Roman" panose="02020603050405020304" pitchFamily="18" charset="0"/>
                          </a:rPr>
                          <m:t>1</m:t>
                        </m:r>
                        <m:r>
                          <a:rPr lang="en-US" altLang="zh-CN" sz="2000" i="1" kern="100">
                            <a:effectLst/>
                            <a:latin typeface="Cambria Math" panose="02040503050406030204" pitchFamily="18" charset="0"/>
                            <a:cs typeface="Times New Roman" panose="02020603050405020304" pitchFamily="18" charset="0"/>
                          </a:rPr>
                          <m:t>−</m:t>
                        </m:r>
                        <m:r>
                          <a:rPr lang="en-US" altLang="zh-CN" sz="2000" kern="100">
                            <a:effectLst/>
                            <a:latin typeface="Cambria Math" panose="02040503050406030204" pitchFamily="18" charset="0"/>
                            <a:cs typeface="Times New Roman" panose="02020603050405020304" pitchFamily="18" charset="0"/>
                          </a:rPr>
                          <m:t>15</m:t>
                        </m:r>
                        <m:r>
                          <a:rPr lang="en-US" altLang="zh-CN" sz="2000" kern="100">
                            <a:effectLst/>
                            <a:latin typeface="Cambria Math" panose="02040503050406030204" pitchFamily="18" charset="0"/>
                            <a:cs typeface="Times New Roman" panose="02020603050405020304" pitchFamily="18" charset="0"/>
                          </a:rPr>
                          <m:t>%</m:t>
                        </m:r>
                      </m:den>
                    </m:f>
                  </m:oMath>
                </a14:m>
                <a:r>
                  <a:rPr lang="zh-CN" altLang="zh-CN" sz="2000" kern="100" dirty="0">
                    <a:effectLst/>
                    <a:latin typeface="+mn-ea"/>
                    <a:cs typeface="Times New Roman" panose="02020603050405020304" pitchFamily="18" charset="0"/>
                  </a:rPr>
                  <a:t>≈</a:t>
                </a:r>
                <a:r>
                  <a:rPr lang="en-US" altLang="zh-CN" sz="2000" kern="100" dirty="0">
                    <a:effectLst/>
                    <a:latin typeface="+mn-ea"/>
                    <a:cs typeface="Times New Roman" panose="02020603050405020304" pitchFamily="18" charset="0"/>
                  </a:rPr>
                  <a:t>11.76%</a:t>
                </a:r>
                <a:endParaRPr lang="zh-CN" altLang="zh-CN" sz="2000" kern="100" dirty="0">
                  <a:effectLst/>
                  <a:latin typeface="+mn-ea"/>
                  <a:cs typeface="Times New Roman" panose="02020603050405020304" pitchFamily="18" charset="0"/>
                </a:endParaRPr>
              </a:p>
            </p:txBody>
          </p:sp>
        </mc:Choice>
        <mc:Fallback>
          <p:sp>
            <p:nvSpPr>
              <p:cNvPr id="3" name="矩形 2"/>
              <p:cNvSpPr>
                <a:spLocks noRot="1" noChangeAspect="1" noMove="1" noResize="1" noEditPoints="1" noAdjustHandles="1" noChangeArrowheads="1" noChangeShapeType="1" noTextEdit="1"/>
              </p:cNvSpPr>
              <p:nvPr/>
            </p:nvSpPr>
            <p:spPr>
              <a:xfrm>
                <a:off x="366636" y="4248431"/>
                <a:ext cx="10789043" cy="1375056"/>
              </a:xfrm>
              <a:prstGeom prst="rect">
                <a:avLst/>
              </a:prstGeom>
              <a:blipFill rotWithShape="1">
                <a:blip r:embed="rId2"/>
                <a:stretch>
                  <a:fillRect l="-2" t="-20" r="6" b="41"/>
                </a:stretch>
              </a:blipFill>
            </p:spPr>
            <p:txBody>
              <a:bodyPr/>
              <a:lstStyle/>
              <a:p>
                <a:r>
                  <a:rPr lang="zh-CN" altLang="en-US">
                    <a:noFill/>
                  </a:rPr>
                  <a:t> </a:t>
                </a:r>
              </a:p>
            </p:txBody>
          </p:sp>
        </mc:Fallback>
      </mc:AlternateContent>
    </p:spTree>
  </p:cSld>
  <p:clrMapOvr>
    <a:masterClrMapping/>
  </p:clrMapOvr>
  <p:transition spd="slow" advTm="3000">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sp>
        <p:nvSpPr>
          <p:cNvPr id="3" name="矩形 2"/>
          <p:cNvSpPr/>
          <p:nvPr/>
        </p:nvSpPr>
        <p:spPr>
          <a:xfrm>
            <a:off x="652272" y="930896"/>
            <a:ext cx="10142728" cy="3194721"/>
          </a:xfrm>
          <a:prstGeom prst="rect">
            <a:avLst/>
          </a:prstGeom>
        </p:spPr>
        <p:txBody>
          <a:bodyPr wrap="square">
            <a:spAutoFit/>
          </a:bodyPr>
          <a:lstStyle/>
          <a:p>
            <a:pPr indent="267970">
              <a:lnSpc>
                <a:spcPct val="120000"/>
              </a:lnSpc>
            </a:pPr>
            <a:r>
              <a:rPr lang="zh-CN" altLang="zh-CN" sz="2400" b="1" kern="100" dirty="0">
                <a:latin typeface="+mn-ea"/>
                <a:cs typeface="Times New Roman" panose="02020603050405020304" pitchFamily="18" charset="0"/>
              </a:rPr>
              <a:t>（四）借款抵押</a:t>
            </a:r>
            <a:endParaRPr lang="zh-CN" altLang="zh-CN" sz="2400" b="1" kern="100" dirty="0">
              <a:latin typeface="+mn-ea"/>
              <a:cs typeface="Times New Roman" panose="02020603050405020304" pitchFamily="18" charset="0"/>
            </a:endParaRPr>
          </a:p>
          <a:p>
            <a:pPr indent="266700">
              <a:lnSpc>
                <a:spcPct val="120000"/>
              </a:lnSpc>
            </a:pPr>
            <a:r>
              <a:rPr lang="en-US" altLang="zh-CN" sz="2400" kern="100" dirty="0" smtClean="0">
                <a:latin typeface="+mn-ea"/>
                <a:cs typeface="Times New Roman" panose="02020603050405020304" pitchFamily="18" charset="0"/>
              </a:rPr>
              <a:t>   </a:t>
            </a:r>
            <a:r>
              <a:rPr lang="zh-CN" altLang="zh-CN" sz="2400" kern="100" dirty="0" smtClean="0">
                <a:latin typeface="+mn-ea"/>
                <a:cs typeface="Times New Roman" panose="02020603050405020304" pitchFamily="18" charset="0"/>
              </a:rPr>
              <a:t>银行</a:t>
            </a:r>
            <a:r>
              <a:rPr lang="zh-CN" altLang="zh-CN" sz="2400" kern="100" dirty="0">
                <a:latin typeface="+mn-ea"/>
                <a:cs typeface="Times New Roman" panose="02020603050405020304" pitchFamily="18" charset="0"/>
              </a:rPr>
              <a:t>向财务风险较大的企业或对其信誉不甚把握的企业发放贷款，有时需要有抵押品担保，以减少自己蒙受损失的风险。短期借款的抵押品经常是借款企业的应收账款、存货、股票、债券等。</a:t>
            </a:r>
            <a:endParaRPr lang="zh-CN" altLang="zh-CN" sz="2400" kern="100" dirty="0">
              <a:latin typeface="+mn-ea"/>
              <a:cs typeface="Times New Roman" panose="02020603050405020304" pitchFamily="18" charset="0"/>
            </a:endParaRPr>
          </a:p>
          <a:p>
            <a:pPr indent="267970">
              <a:lnSpc>
                <a:spcPct val="120000"/>
              </a:lnSpc>
            </a:pPr>
            <a:r>
              <a:rPr lang="zh-CN" altLang="zh-CN" sz="2400" b="1" kern="100" dirty="0">
                <a:latin typeface="+mn-ea"/>
                <a:cs typeface="Times New Roman" panose="02020603050405020304" pitchFamily="18" charset="0"/>
              </a:rPr>
              <a:t>（五）偿还条件</a:t>
            </a:r>
            <a:endParaRPr lang="zh-CN" altLang="zh-CN" sz="2400" b="1" kern="100" dirty="0">
              <a:latin typeface="+mn-ea"/>
              <a:cs typeface="Times New Roman" panose="02020603050405020304" pitchFamily="18" charset="0"/>
            </a:endParaRPr>
          </a:p>
          <a:p>
            <a:pPr indent="266700">
              <a:lnSpc>
                <a:spcPct val="120000"/>
              </a:lnSpc>
            </a:pPr>
            <a:r>
              <a:rPr lang="zh-CN" altLang="zh-CN" sz="2400" kern="100" dirty="0">
                <a:latin typeface="+mn-ea"/>
                <a:cs typeface="Times New Roman" panose="02020603050405020304" pitchFamily="18" charset="0"/>
              </a:rPr>
              <a:t>无论何种借款，银行一般都会规定还款的期限。贷款的偿还期限有一次性偿还和在贷款期内定期（每月、季）等额偿还两种方式。</a:t>
            </a:r>
            <a:endParaRPr lang="zh-CN" altLang="zh-CN" sz="2400" kern="100" dirty="0">
              <a:effectLst/>
              <a:latin typeface="+mn-ea"/>
              <a:cs typeface="Times New Roman" panose="02020603050405020304" pitchFamily="18" charset="0"/>
            </a:endParaRPr>
          </a:p>
        </p:txBody>
      </p:sp>
    </p:spTree>
  </p:cSld>
  <p:clrMapOvr>
    <a:masterClrMapping/>
  </p:clrMapOvr>
  <p:transition spd="slow" advTm="3000">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6514" y="234957"/>
            <a:ext cx="4691054" cy="523220"/>
          </a:xfrm>
          <a:prstGeom prst="rect">
            <a:avLst/>
          </a:prstGeom>
        </p:spPr>
        <p:txBody>
          <a:bodyPr wrap="square">
            <a:spAutoFit/>
          </a:bodyPr>
          <a:lstStyle/>
          <a:p>
            <a:pPr>
              <a:defRPr/>
            </a:pPr>
            <a:r>
              <a:rPr lang="zh-CN" altLang="en-US" sz="2800" b="1" dirty="0"/>
              <a:t>二</a:t>
            </a:r>
            <a:r>
              <a:rPr lang="zh-CN" altLang="en-US" sz="2800" b="1" dirty="0" smtClean="0"/>
              <a:t>、短期</a:t>
            </a:r>
            <a:r>
              <a:rPr lang="zh-CN" altLang="en-US" sz="2800" b="1" dirty="0"/>
              <a:t>借款利息支付方法</a:t>
            </a:r>
            <a:endParaRPr lang="zh-CN" altLang="en-US" sz="2800" b="1" dirty="0">
              <a:solidFill>
                <a:srgbClr val="FF0000"/>
              </a:solidFill>
            </a:endParaRP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6" name="TextBox 1"/>
              <p:cNvSpPr txBox="1"/>
              <p:nvPr/>
            </p:nvSpPr>
            <p:spPr>
              <a:xfrm>
                <a:off x="420624" y="1022478"/>
                <a:ext cx="11119104" cy="4024948"/>
              </a:xfrm>
              <a:prstGeom prst="rect">
                <a:avLst/>
              </a:prstGeom>
              <a:noFill/>
            </p:spPr>
            <p:txBody>
              <a:bodyPr wrap="square" rtlCol="0">
                <a:spAutoFit/>
              </a:bodyPr>
              <a:lstStyle/>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2200" b="1" i="0" u="none" strike="noStrike" kern="1200" cap="none" spc="0" normalizeH="0" baseline="0" noProof="0" dirty="0">
                    <a:ln>
                      <a:noFill/>
                    </a:ln>
                    <a:solidFill>
                      <a:srgbClr val="FF0000"/>
                    </a:solidFill>
                    <a:effectLst/>
                    <a:uLnTx/>
                    <a:uFillTx/>
                    <a:latin typeface="Arial" panose="020B0604020202020204"/>
                    <a:ea typeface="微软雅黑" panose="020B0503020204020204" pitchFamily="34" charset="-122"/>
                    <a:cs typeface="+mn-cs"/>
                  </a:rPr>
                  <a:t>收款</a:t>
                </a:r>
                <a:r>
                  <a:rPr kumimoji="0" lang="zh-CN" altLang="en-US" sz="2200" b="1" i="0" u="none" strike="noStrike" kern="1200" cap="none" spc="0" normalizeH="0" baseline="0" noProof="0" dirty="0" smtClean="0">
                    <a:ln>
                      <a:noFill/>
                    </a:ln>
                    <a:solidFill>
                      <a:srgbClr val="FF0000"/>
                    </a:solidFill>
                    <a:effectLst/>
                    <a:uLnTx/>
                    <a:uFillTx/>
                    <a:latin typeface="Arial" panose="020B0604020202020204"/>
                    <a:ea typeface="微软雅黑" panose="020B0503020204020204" pitchFamily="34" charset="-122"/>
                    <a:cs typeface="+mn-cs"/>
                  </a:rPr>
                  <a:t>法：</a:t>
                </a:r>
                <a:r>
                  <a:rPr kumimoji="0" lang="zh-CN" altLang="en-US" sz="22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是在</a:t>
                </a:r>
                <a:r>
                  <a:rPr kumimoji="0" lang="zh-CN" altLang="en-US" sz="22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借款到期时向银行支付利息</a:t>
                </a:r>
                <a:r>
                  <a:rPr kumimoji="0" lang="zh-CN" altLang="en-US" sz="22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的方法，银行向企业贷款</a:t>
                </a:r>
                <a:r>
                  <a:rPr kumimoji="0" lang="zh-CN" altLang="en-US" sz="2200" b="0" i="0" u="none" strike="noStrike" kern="1200" cap="none" spc="0" normalizeH="0" baseline="0" noProof="0" dirty="0" smtClean="0">
                    <a:ln>
                      <a:noFill/>
                    </a:ln>
                    <a:solidFill>
                      <a:srgbClr val="000000"/>
                    </a:solidFill>
                    <a:effectLst/>
                    <a:uLnTx/>
                    <a:uFillTx/>
                    <a:latin typeface="Arial" panose="020B0604020202020204"/>
                    <a:ea typeface="微软雅黑" panose="020B0503020204020204" pitchFamily="34" charset="-122"/>
                    <a:cs typeface="+mn-cs"/>
                  </a:rPr>
                  <a:t>一般采用</a:t>
                </a:r>
                <a:r>
                  <a:rPr kumimoji="0" lang="zh-CN" altLang="en-US" sz="22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这种方法</a:t>
                </a:r>
                <a:r>
                  <a:rPr kumimoji="0" lang="zh-CN" altLang="en-US" sz="2200" b="1" i="0" u="none" strike="noStrike" kern="1200" cap="none" spc="0" normalizeH="0" baseline="0" noProof="0" dirty="0" smtClean="0">
                    <a:ln>
                      <a:noFill/>
                    </a:ln>
                    <a:solidFill>
                      <a:srgbClr val="000000"/>
                    </a:solidFill>
                    <a:effectLst/>
                    <a:uLnTx/>
                    <a:uFillTx/>
                    <a:latin typeface="Arial" panose="020B0604020202020204"/>
                    <a:ea typeface="微软雅黑" panose="020B0503020204020204" pitchFamily="34" charset="-122"/>
                    <a:cs typeface="+mn-cs"/>
                  </a:rPr>
                  <a:t>收息</a:t>
                </a:r>
                <a:r>
                  <a:rPr kumimoji="0" lang="zh-CN" altLang="en-US" sz="22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a:t>
                </a:r>
                <a:endParaRPr kumimoji="0" lang="en-US" altLang="zh-CN" sz="22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endParaRPr>
              </a:p>
              <a:p>
                <a:pPr lvl="0" algn="just">
                  <a:lnSpc>
                    <a:spcPct val="150000"/>
                  </a:lnSpc>
                </a:pPr>
                <a:r>
                  <a:rPr kumimoji="0" lang="zh-CN" altLang="en-US" sz="2200" b="1" i="0" u="none" strike="noStrike" kern="1200" cap="none" spc="0" normalizeH="0" baseline="0" noProof="0" dirty="0">
                    <a:ln>
                      <a:noFill/>
                    </a:ln>
                    <a:solidFill>
                      <a:srgbClr val="FF0000"/>
                    </a:solidFill>
                    <a:effectLst/>
                    <a:uLnTx/>
                    <a:uFillTx/>
                    <a:latin typeface="Arial" panose="020B0604020202020204"/>
                    <a:ea typeface="微软雅黑" panose="020B0503020204020204" pitchFamily="34" charset="-122"/>
                    <a:cs typeface="+mn-cs"/>
                  </a:rPr>
                  <a:t>贴现</a:t>
                </a:r>
                <a:r>
                  <a:rPr kumimoji="0" lang="zh-CN" altLang="en-US" sz="2200" b="1" i="0" u="none" strike="noStrike" kern="1200" cap="none" spc="0" normalizeH="0" baseline="0" noProof="0" dirty="0" smtClean="0">
                    <a:ln>
                      <a:noFill/>
                    </a:ln>
                    <a:solidFill>
                      <a:srgbClr val="FF0000"/>
                    </a:solidFill>
                    <a:effectLst/>
                    <a:uLnTx/>
                    <a:uFillTx/>
                    <a:latin typeface="Arial" panose="020B0604020202020204"/>
                    <a:ea typeface="微软雅黑" panose="020B0503020204020204" pitchFamily="34" charset="-122"/>
                    <a:cs typeface="+mn-cs"/>
                  </a:rPr>
                  <a:t>法：</a:t>
                </a:r>
                <a:r>
                  <a:rPr kumimoji="0" lang="zh-CN" altLang="en-US" sz="22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又称折价法，是指银行向企业发放贷款时，</a:t>
                </a:r>
                <a:r>
                  <a:rPr kumimoji="0" lang="zh-CN" altLang="en-US" sz="22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先从本金中扣除利息部分</a:t>
                </a:r>
                <a:r>
                  <a:rPr kumimoji="0" lang="zh-CN" altLang="en-US" sz="22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，到期时借款企业偿还全部贷款本金的一种利息支付方法</a:t>
                </a:r>
                <a:r>
                  <a:rPr lang="zh-CN" altLang="en-US" sz="2200" dirty="0">
                    <a:solidFill>
                      <a:srgbClr val="000000"/>
                    </a:solidFill>
                  </a:rPr>
                  <a:t>。贴现法实际贷款利率公式为</a:t>
                </a:r>
                <a:r>
                  <a:rPr lang="zh-CN" altLang="en-US" sz="2200" dirty="0" smtClean="0">
                    <a:solidFill>
                      <a:srgbClr val="000000"/>
                    </a:solidFill>
                  </a:rPr>
                  <a:t>：</a:t>
                </a:r>
                <a:endParaRPr lang="en-US" altLang="zh-CN" sz="2200" dirty="0" smtClean="0">
                  <a:solidFill>
                    <a:srgbClr val="000000"/>
                  </a:solidFill>
                </a:endParaRPr>
              </a:p>
              <a:p>
                <a:pPr lvl="0" algn="ctr">
                  <a:lnSpc>
                    <a:spcPct val="150000"/>
                  </a:lnSpc>
                </a:pPr>
                <a:r>
                  <a:rPr lang="zh-CN" altLang="zh-CN" sz="2000" dirty="0">
                    <a:latin typeface="Times New Roman" panose="02020603050405020304" pitchFamily="18" charset="0"/>
                    <a:ea typeface="宋体" panose="02010600030101010101" pitchFamily="2" charset="-122"/>
                    <a:cs typeface="Times New Roman" panose="02020603050405020304" pitchFamily="18" charset="0"/>
                  </a:rPr>
                  <a:t>贴现贷款实际利率＝</a:t>
                </a:r>
                <a:r>
                  <a:rPr lang="zh-CN" altLang="zh-CN" sz="2000" dirty="0">
                    <a:solidFill>
                      <a:srgbClr val="333333"/>
                    </a:solidFill>
                    <a:effectLst/>
                    <a:ea typeface="Times New Roman" panose="02020603050405020304" pitchFamily="18" charset="0"/>
                  </a:rPr>
                  <a:t> </a:t>
                </a:r>
                <a14:m>
                  <m:oMath xmlns:m="http://schemas.openxmlformats.org/officeDocument/2006/math">
                    <m:f>
                      <m:fPr>
                        <m:ctrlPr>
                          <a:rPr lang="zh-CN" altLang="zh-CN" sz="2000" i="1">
                            <a:effectLst/>
                            <a:latin typeface="Cambria Math" panose="02040503050406030204" pitchFamily="18" charset="0"/>
                            <a:ea typeface="Cambria Math" panose="02040503050406030204" pitchFamily="18" charset="0"/>
                            <a:cs typeface="Times New Roman" panose="02020603050405020304" pitchFamily="18" charset="0"/>
                          </a:rPr>
                        </m:ctrlPr>
                      </m:fPr>
                      <m:num>
                        <m:r>
                          <a:rPr lang="zh-CN" altLang="zh-CN" sz="2000">
                            <a:effectLst/>
                            <a:latin typeface="Cambria Math" panose="02040503050406030204" pitchFamily="18" charset="0"/>
                            <a:ea typeface="宋体" panose="02010600030101010101" pitchFamily="2" charset="-122"/>
                            <a:cs typeface="Times New Roman" panose="02020603050405020304" pitchFamily="18" charset="0"/>
                          </a:rPr>
                          <m:t>利息</m:t>
                        </m:r>
                      </m:num>
                      <m:den>
                        <m:r>
                          <a:rPr lang="zh-CN" altLang="zh-CN" sz="2000">
                            <a:effectLst/>
                            <a:latin typeface="Cambria Math" panose="02040503050406030204" pitchFamily="18" charset="0"/>
                            <a:ea typeface="宋体" panose="02010600030101010101" pitchFamily="2" charset="-122"/>
                            <a:cs typeface="Times New Roman" panose="02020603050405020304" pitchFamily="18" charset="0"/>
                          </a:rPr>
                          <m:t>贷款金额</m:t>
                        </m:r>
                        <m:r>
                          <a:rPr lang="en-US" altLang="zh-CN" sz="2000" i="1">
                            <a:effectLst/>
                            <a:latin typeface="Cambria Math" panose="02040503050406030204" pitchFamily="18" charset="0"/>
                            <a:ea typeface="宋体" panose="02010600030101010101" pitchFamily="2" charset="-122"/>
                            <a:cs typeface="Times New Roman" panose="02020603050405020304" pitchFamily="18" charset="0"/>
                          </a:rPr>
                          <m:t>−</m:t>
                        </m:r>
                        <m:r>
                          <a:rPr lang="zh-CN" altLang="zh-CN" sz="2000">
                            <a:effectLst/>
                            <a:latin typeface="Cambria Math" panose="02040503050406030204" pitchFamily="18" charset="0"/>
                            <a:ea typeface="宋体" panose="02010600030101010101" pitchFamily="2" charset="-122"/>
                            <a:cs typeface="Times New Roman" panose="02020603050405020304" pitchFamily="18" charset="0"/>
                          </a:rPr>
                          <m:t>利息</m:t>
                        </m:r>
                      </m:den>
                    </m:f>
                    <m:r>
                      <a:rPr lang="en-US" altLang="zh-CN" sz="20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000">
                        <a:effectLst/>
                        <a:latin typeface="Cambria Math" panose="02040503050406030204" pitchFamily="18" charset="0"/>
                        <a:ea typeface="宋体" panose="02010600030101010101" pitchFamily="2" charset="-122"/>
                        <a:cs typeface="Times New Roman" panose="02020603050405020304" pitchFamily="18" charset="0"/>
                      </a:rPr>
                      <m:t>100</m:t>
                    </m:r>
                    <m:r>
                      <a:rPr lang="en-US" altLang="zh-CN" sz="2000">
                        <a:effectLst/>
                        <a:latin typeface="Cambria Math" panose="02040503050406030204" pitchFamily="18" charset="0"/>
                        <a:ea typeface="宋体" panose="02010600030101010101" pitchFamily="2" charset="-122"/>
                        <a:cs typeface="Times New Roman" panose="02020603050405020304" pitchFamily="18" charset="0"/>
                      </a:rPr>
                      <m:t>%</m:t>
                    </m:r>
                  </m:oMath>
                </a14:m>
                <a:r>
                  <a:rPr lang="en-US" altLang="zh-CN" sz="2000" dirty="0">
                    <a:effectLst/>
                    <a:latin typeface="宋体" panose="02010600030101010101" pitchFamily="2" charset="-122"/>
                    <a:cs typeface="Times New Roman" panose="02020603050405020304" pitchFamily="18" charset="0"/>
                  </a:rPr>
                  <a:t> </a:t>
                </a:r>
                <a:endParaRPr lang="en-US" altLang="zh-CN" sz="2000" dirty="0" smtClean="0">
                  <a:solidFill>
                    <a:srgbClr val="000000"/>
                  </a:solidFill>
                </a:endParaRPr>
              </a:p>
              <a:p>
                <a:pPr lvl="0" algn="just">
                  <a:lnSpc>
                    <a:spcPct val="150000"/>
                  </a:lnSpc>
                </a:pPr>
                <a:endParaRPr kumimoji="0" lang="en-US" altLang="zh-CN" sz="22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defRPr/>
                </a:pPr>
                <a:r>
                  <a:rPr kumimoji="0" lang="zh-CN" altLang="en-US" sz="2200" b="1" i="0" u="none" strike="noStrike" kern="1200" cap="none" spc="0" normalizeH="0" baseline="0" noProof="0" dirty="0">
                    <a:ln>
                      <a:noFill/>
                    </a:ln>
                    <a:solidFill>
                      <a:srgbClr val="FF0000"/>
                    </a:solidFill>
                    <a:effectLst/>
                    <a:uLnTx/>
                    <a:uFillTx/>
                    <a:latin typeface="Arial" panose="020B0604020202020204"/>
                    <a:ea typeface="微软雅黑" panose="020B0503020204020204" pitchFamily="34" charset="-122"/>
                    <a:cs typeface="+mn-cs"/>
                  </a:rPr>
                  <a:t>加息</a:t>
                </a:r>
                <a:r>
                  <a:rPr kumimoji="0" lang="zh-CN" altLang="en-US" sz="2200" b="1" i="0" u="none" strike="noStrike" kern="1200" cap="none" spc="0" normalizeH="0" baseline="0" noProof="0" dirty="0" smtClean="0">
                    <a:ln>
                      <a:noFill/>
                    </a:ln>
                    <a:solidFill>
                      <a:srgbClr val="FF0000"/>
                    </a:solidFill>
                    <a:effectLst/>
                    <a:uLnTx/>
                    <a:uFillTx/>
                    <a:latin typeface="Arial" panose="020B0604020202020204"/>
                    <a:ea typeface="微软雅黑" panose="020B0503020204020204" pitchFamily="34" charset="-122"/>
                    <a:cs typeface="+mn-cs"/>
                  </a:rPr>
                  <a:t>法：</a:t>
                </a:r>
                <a:r>
                  <a:rPr kumimoji="0" lang="zh-CN" altLang="en-US" sz="22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加息法是银行发放</a:t>
                </a:r>
                <a:r>
                  <a:rPr kumimoji="0" lang="zh-CN" altLang="en-US" sz="22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分期等额偿还贷款</a:t>
                </a:r>
                <a:r>
                  <a:rPr kumimoji="0" lang="zh-CN" altLang="en-US" sz="22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时采用的</a:t>
                </a:r>
                <a:r>
                  <a:rPr kumimoji="0" lang="zh-CN" altLang="en-US" sz="22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利息收取</a:t>
                </a:r>
                <a:r>
                  <a:rPr kumimoji="0" lang="zh-CN" altLang="en-US" sz="22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方法。银行将根据名义利率</a:t>
                </a:r>
                <a:r>
                  <a:rPr kumimoji="0" lang="zh-CN" altLang="en-US" sz="22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计算的利息加到贷款本金上</a:t>
                </a:r>
                <a:r>
                  <a:rPr kumimoji="0" lang="zh-CN" altLang="en-US" sz="22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，计算出</a:t>
                </a:r>
                <a:r>
                  <a:rPr kumimoji="0" lang="zh-CN" altLang="en-US" sz="22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贷款本利和</a:t>
                </a:r>
                <a:r>
                  <a:rPr kumimoji="0" lang="zh-CN" altLang="en-US" sz="22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rPr>
                  <a:t>，要求企业在贷款期内分期还本付息</a:t>
                </a:r>
                <a:endParaRPr kumimoji="0" lang="zh-CN" altLang="en-US" sz="2200" b="1" i="0" u="none" strike="noStrike" kern="1200" cap="none" spc="0" normalizeH="0" baseline="0" noProof="0" dirty="0">
                  <a:ln>
                    <a:noFill/>
                  </a:ln>
                  <a:solidFill>
                    <a:srgbClr val="FF0000"/>
                  </a:solidFill>
                  <a:effectLst/>
                  <a:uLnTx/>
                  <a:uFillTx/>
                  <a:latin typeface="Arial" panose="020B0604020202020204"/>
                  <a:ea typeface="微软雅黑" panose="020B0503020204020204" pitchFamily="34" charset="-122"/>
                  <a:cs typeface="+mn-cs"/>
                </a:endParaRPr>
              </a:p>
            </p:txBody>
          </p:sp>
        </mc:Choice>
        <mc:Fallback>
          <p:sp>
            <p:nvSpPr>
              <p:cNvPr id="6" name="TextBox 1"/>
              <p:cNvSpPr txBox="1">
                <a:spLocks noRot="1" noChangeAspect="1" noMove="1" noResize="1" noEditPoints="1" noAdjustHandles="1" noChangeArrowheads="1" noChangeShapeType="1" noTextEdit="1"/>
              </p:cNvSpPr>
              <p:nvPr/>
            </p:nvSpPr>
            <p:spPr>
              <a:xfrm>
                <a:off x="420624" y="1022478"/>
                <a:ext cx="11119104" cy="4024948"/>
              </a:xfrm>
              <a:prstGeom prst="rect">
                <a:avLst/>
              </a:prstGeom>
              <a:blipFill rotWithShape="1">
                <a:blip r:embed="rId1"/>
                <a:stretch>
                  <a:fillRect l="-2" t="-3" r="-1332" b="11"/>
                </a:stretch>
              </a:blipFill>
            </p:spPr>
            <p:txBody>
              <a:bodyPr/>
              <a:lstStyle/>
              <a:p>
                <a:r>
                  <a:rPr lang="zh-CN" altLang="en-US">
                    <a:noFill/>
                  </a:rPr>
                  <a:t> </a:t>
                </a:r>
              </a:p>
            </p:txBody>
          </p:sp>
        </mc:Fallback>
      </mc:AlternateContent>
    </p:spTree>
  </p:cSld>
  <p:clrMapOvr>
    <a:masterClrMapping/>
  </p:clrMapOvr>
  <p:transition spd="slow" advTm="3000">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6514" y="234957"/>
            <a:ext cx="4691054" cy="523220"/>
          </a:xfrm>
          <a:prstGeom prst="rect">
            <a:avLst/>
          </a:prstGeom>
        </p:spPr>
        <p:txBody>
          <a:bodyPr wrap="square">
            <a:spAutoFit/>
          </a:bodyPr>
          <a:lstStyle/>
          <a:p>
            <a:pPr>
              <a:defRPr/>
            </a:pPr>
            <a:r>
              <a:rPr lang="zh-CN" altLang="en-US" sz="2800" b="1" dirty="0"/>
              <a:t>三、短期借款筹资的优缺点</a:t>
            </a:r>
            <a:endParaRPr lang="zh-CN" altLang="en-US" sz="2800" b="1" dirty="0">
              <a:solidFill>
                <a:srgbClr val="FF0000"/>
              </a:solidFill>
            </a:endParaRP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2"/>
          <p:cNvSpPr txBox="1"/>
          <p:nvPr/>
        </p:nvSpPr>
        <p:spPr>
          <a:xfrm>
            <a:off x="670116" y="1532784"/>
            <a:ext cx="10924476" cy="3416320"/>
          </a:xfrm>
          <a:prstGeom prst="rect">
            <a:avLst/>
          </a:prstGeom>
          <a:noFill/>
        </p:spPr>
        <p:txBody>
          <a:bodyPr wrap="square" rtlCol="0">
            <a:spAutoFit/>
          </a:bodyPr>
          <a:lstStyle/>
          <a:p>
            <a:pPr lvl="0" algn="just">
              <a:lnSpc>
                <a:spcPct val="150000"/>
              </a:lnSpc>
            </a:pPr>
            <a:r>
              <a:rPr lang="zh-CN" altLang="en-US" sz="2400" dirty="0" smtClean="0">
                <a:solidFill>
                  <a:srgbClr val="000000"/>
                </a:solidFill>
              </a:rPr>
              <a:t>第一，筹资</a:t>
            </a:r>
            <a:r>
              <a:rPr lang="zh-CN" altLang="en-US" sz="2400" dirty="0">
                <a:solidFill>
                  <a:srgbClr val="000000"/>
                </a:solidFill>
              </a:rPr>
              <a:t>速度快。与长期借款相比较，公司获得短期借款的所需时间较短；与发行债券相比，银行借款所需的时间较短，因为债券要申请批准、印制债券和发行等众多环节</a:t>
            </a:r>
            <a:r>
              <a:rPr lang="zh-CN" altLang="en-US" sz="2400" dirty="0" smtClean="0">
                <a:solidFill>
                  <a:srgbClr val="000000"/>
                </a:solidFill>
              </a:rPr>
              <a:t>。</a:t>
            </a:r>
            <a:endParaRPr lang="en-US" altLang="zh-CN" sz="2400" dirty="0" smtClean="0">
              <a:solidFill>
                <a:srgbClr val="000000"/>
              </a:solidFill>
            </a:endParaRPr>
          </a:p>
          <a:p>
            <a:pPr lvl="0" algn="just">
              <a:lnSpc>
                <a:spcPct val="150000"/>
              </a:lnSpc>
            </a:pPr>
            <a:r>
              <a:rPr lang="zh-CN" altLang="en-US" sz="2400" dirty="0" smtClean="0">
                <a:solidFill>
                  <a:srgbClr val="000000"/>
                </a:solidFill>
              </a:rPr>
              <a:t>第二</a:t>
            </a:r>
            <a:r>
              <a:rPr lang="zh-CN" altLang="en-US" sz="2400" dirty="0">
                <a:solidFill>
                  <a:srgbClr val="000000"/>
                </a:solidFill>
              </a:rPr>
              <a:t>，款项使用灵活简便。企业与银行直接面谈确定借款的时间、利率、数额和期限等，在借款期间如果有特殊情况变化，也可以与银行进行协商</a:t>
            </a:r>
            <a:r>
              <a:rPr lang="zh-CN" altLang="en-US" sz="2400" dirty="0" smtClean="0">
                <a:solidFill>
                  <a:srgbClr val="000000"/>
                </a:solidFill>
              </a:rPr>
              <a:t>。</a:t>
            </a:r>
            <a:endParaRPr lang="en-US" altLang="zh-CN" sz="2400" dirty="0" smtClean="0">
              <a:solidFill>
                <a:srgbClr val="000000"/>
              </a:solidFill>
            </a:endParaRPr>
          </a:p>
          <a:p>
            <a:pPr lvl="0" algn="just">
              <a:lnSpc>
                <a:spcPct val="150000"/>
              </a:lnSpc>
            </a:pPr>
            <a:r>
              <a:rPr lang="zh-CN" altLang="en-US" sz="2400" dirty="0" smtClean="0">
                <a:solidFill>
                  <a:srgbClr val="000000"/>
                </a:solidFill>
              </a:rPr>
              <a:t>第三</a:t>
            </a:r>
            <a:r>
              <a:rPr lang="zh-CN" altLang="en-US" sz="2400" dirty="0">
                <a:solidFill>
                  <a:srgbClr val="000000"/>
                </a:solidFill>
              </a:rPr>
              <a:t>，资本成本低。短期借款的利率比长期借款和发生债券的利率都</a:t>
            </a:r>
            <a:r>
              <a:rPr lang="zh-CN" altLang="en-US" sz="2400" dirty="0" smtClean="0">
                <a:solidFill>
                  <a:srgbClr val="000000"/>
                </a:solidFill>
              </a:rPr>
              <a:t>要低。</a:t>
            </a:r>
            <a:endParaRPr kumimoji="0" lang="zh-CN" altLang="en-US" sz="24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endParaRPr>
          </a:p>
        </p:txBody>
      </p:sp>
      <p:sp>
        <p:nvSpPr>
          <p:cNvPr id="9" name="Text Box 6"/>
          <p:cNvSpPr txBox="1"/>
          <p:nvPr/>
        </p:nvSpPr>
        <p:spPr>
          <a:xfrm>
            <a:off x="670116" y="1009836"/>
            <a:ext cx="4321175" cy="457200"/>
          </a:xfrm>
          <a:prstGeom prst="rect">
            <a:avLst/>
          </a:prstGeom>
          <a:noFill/>
          <a:ln w="9525">
            <a:noFill/>
          </a:ln>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defRPr/>
            </a:pPr>
            <a:r>
              <a:rPr lang="zh-CN" altLang="en-US" sz="2400" b="1" dirty="0" smtClean="0">
                <a:latin typeface="Arial" panose="020B0604020202020204"/>
                <a:ea typeface="宋体" panose="02010600030101010101" pitchFamily="2" charset="-122"/>
              </a:rPr>
              <a:t>（一）</a:t>
            </a:r>
            <a:r>
              <a:rPr kumimoji="0" lang="zh-CN" altLang="en-US" sz="2400" b="1" i="0" u="none" strike="noStrike" kern="1200" cap="none" spc="0" normalizeH="0" baseline="0" noProof="0" dirty="0" smtClean="0">
                <a:ln>
                  <a:noFill/>
                </a:ln>
                <a:effectLst/>
                <a:uLnTx/>
                <a:uFillTx/>
                <a:latin typeface="Arial" panose="020B0604020202020204"/>
                <a:ea typeface="宋体" panose="02010600030101010101" pitchFamily="2" charset="-122"/>
                <a:cs typeface="+mn-cs"/>
              </a:rPr>
              <a:t>短期</a:t>
            </a:r>
            <a:r>
              <a:rPr kumimoji="0" lang="zh-CN" altLang="en-US" sz="2400" b="1" i="0" u="none" strike="noStrike" kern="1200" cap="none" spc="0" normalizeH="0" baseline="0" noProof="0" dirty="0">
                <a:ln>
                  <a:noFill/>
                </a:ln>
                <a:effectLst/>
                <a:uLnTx/>
                <a:uFillTx/>
                <a:latin typeface="Arial" panose="020B0604020202020204"/>
                <a:ea typeface="宋体" panose="02010600030101010101" pitchFamily="2" charset="-122"/>
                <a:cs typeface="+mn-cs"/>
              </a:rPr>
              <a:t>借款筹资的优点</a:t>
            </a:r>
            <a:endParaRPr kumimoji="0" lang="zh-CN" altLang="en-US" sz="2400" b="1"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advTm="3000">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sp>
        <p:nvSpPr>
          <p:cNvPr id="13" name="Text Box 6"/>
          <p:cNvSpPr txBox="1"/>
          <p:nvPr/>
        </p:nvSpPr>
        <p:spPr>
          <a:xfrm>
            <a:off x="798132" y="791248"/>
            <a:ext cx="4321175" cy="457200"/>
          </a:xfrm>
          <a:prstGeom prst="rect">
            <a:avLst/>
          </a:prstGeom>
          <a:noFill/>
          <a:ln w="9525">
            <a:noFill/>
          </a:ln>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defRPr/>
            </a:pPr>
            <a:r>
              <a:rPr kumimoji="0" lang="zh-CN" altLang="en-US" sz="2400" b="1" i="0" u="none" strike="noStrike" kern="1200" cap="none" spc="0" normalizeH="0" baseline="0" noProof="0" dirty="0" smtClean="0">
                <a:ln>
                  <a:noFill/>
                </a:ln>
                <a:solidFill>
                  <a:srgbClr val="660033"/>
                </a:solidFill>
                <a:effectLst/>
                <a:uLnTx/>
                <a:uFillTx/>
                <a:latin typeface="Arial" panose="020B0604020202020204"/>
                <a:ea typeface="宋体" panose="02010600030101010101" pitchFamily="2" charset="-122"/>
                <a:cs typeface="+mn-cs"/>
              </a:rPr>
              <a:t>（二）短期</a:t>
            </a:r>
            <a:r>
              <a:rPr kumimoji="0" lang="zh-CN" altLang="en-US" sz="2400" b="1" i="0" u="none" strike="noStrike" kern="1200" cap="none" spc="0" normalizeH="0" baseline="0" noProof="0" dirty="0">
                <a:ln>
                  <a:noFill/>
                </a:ln>
                <a:solidFill>
                  <a:srgbClr val="660033"/>
                </a:solidFill>
                <a:effectLst/>
                <a:uLnTx/>
                <a:uFillTx/>
                <a:latin typeface="Arial" panose="020B0604020202020204"/>
                <a:ea typeface="宋体" panose="02010600030101010101" pitchFamily="2" charset="-122"/>
                <a:cs typeface="+mn-cs"/>
              </a:rPr>
              <a:t>借款筹资的缺点</a:t>
            </a:r>
            <a:endParaRPr kumimoji="0" lang="zh-CN" altLang="en-US" sz="2400" b="1" i="0" u="none" strike="noStrike" kern="1200" cap="none" spc="0" normalizeH="0" baseline="0" noProof="0" dirty="0">
              <a:ln>
                <a:noFill/>
              </a:ln>
              <a:solidFill>
                <a:srgbClr val="660033"/>
              </a:solidFill>
              <a:effectLst/>
              <a:uLnTx/>
              <a:uFillTx/>
              <a:latin typeface="Arial" panose="020B0604020202020204" pitchFamily="34" charset="0"/>
              <a:ea typeface="宋体" panose="02010600030101010101" pitchFamily="2" charset="-122"/>
              <a:cs typeface="+mn-cs"/>
            </a:endParaRPr>
          </a:p>
        </p:txBody>
      </p:sp>
      <p:sp>
        <p:nvSpPr>
          <p:cNvPr id="3" name="TextBox 2"/>
          <p:cNvSpPr txBox="1"/>
          <p:nvPr/>
        </p:nvSpPr>
        <p:spPr>
          <a:xfrm>
            <a:off x="885222" y="1453451"/>
            <a:ext cx="10421556" cy="2862322"/>
          </a:xfrm>
          <a:prstGeom prst="rect">
            <a:avLst/>
          </a:prstGeom>
          <a:noFill/>
        </p:spPr>
        <p:txBody>
          <a:bodyPr wrap="square" rtlCol="0">
            <a:spAutoFit/>
          </a:bodyPr>
          <a:lstStyle/>
          <a:p>
            <a:pPr lvl="0" algn="just">
              <a:lnSpc>
                <a:spcPct val="150000"/>
              </a:lnSpc>
            </a:pPr>
            <a:r>
              <a:rPr lang="zh-CN" altLang="en-US" sz="2400" dirty="0" smtClean="0">
                <a:solidFill>
                  <a:srgbClr val="000000"/>
                </a:solidFill>
              </a:rPr>
              <a:t>第一</a:t>
            </a:r>
            <a:r>
              <a:rPr lang="zh-CN" altLang="en-US" sz="2400" dirty="0">
                <a:solidFill>
                  <a:srgbClr val="000000"/>
                </a:solidFill>
              </a:rPr>
              <a:t>，借款数量有限。与发行债券相比，从银行借款受到资金借款额的限制</a:t>
            </a:r>
            <a:r>
              <a:rPr lang="zh-CN" altLang="en-US" sz="2400" dirty="0" smtClean="0">
                <a:solidFill>
                  <a:srgbClr val="000000"/>
                </a:solidFill>
              </a:rPr>
              <a:t>。</a:t>
            </a:r>
            <a:endParaRPr lang="en-US" altLang="zh-CN" sz="2400" dirty="0" smtClean="0">
              <a:solidFill>
                <a:srgbClr val="000000"/>
              </a:solidFill>
            </a:endParaRPr>
          </a:p>
          <a:p>
            <a:pPr lvl="0" algn="just">
              <a:lnSpc>
                <a:spcPct val="150000"/>
              </a:lnSpc>
            </a:pPr>
            <a:r>
              <a:rPr lang="zh-CN" altLang="en-US" sz="2400" dirty="0" smtClean="0">
                <a:solidFill>
                  <a:srgbClr val="000000"/>
                </a:solidFill>
              </a:rPr>
              <a:t>第二</a:t>
            </a:r>
            <a:r>
              <a:rPr lang="zh-CN" altLang="en-US" sz="2400" dirty="0">
                <a:solidFill>
                  <a:srgbClr val="000000"/>
                </a:solidFill>
              </a:rPr>
              <a:t>，筹资财务风险较大。短期借款的期限短，因此面临还款的期限短，压力大</a:t>
            </a:r>
            <a:r>
              <a:rPr lang="zh-CN" altLang="en-US" sz="2400" dirty="0" smtClean="0">
                <a:solidFill>
                  <a:srgbClr val="000000"/>
                </a:solidFill>
              </a:rPr>
              <a:t>。</a:t>
            </a:r>
            <a:endParaRPr lang="en-US" altLang="zh-CN" sz="2400" dirty="0" smtClean="0">
              <a:solidFill>
                <a:srgbClr val="000000"/>
              </a:solidFill>
            </a:endParaRPr>
          </a:p>
          <a:p>
            <a:pPr lvl="0" algn="just">
              <a:lnSpc>
                <a:spcPct val="150000"/>
              </a:lnSpc>
            </a:pPr>
            <a:r>
              <a:rPr lang="zh-CN" altLang="en-US" sz="2400" dirty="0" smtClean="0">
                <a:solidFill>
                  <a:srgbClr val="000000"/>
                </a:solidFill>
              </a:rPr>
              <a:t>第三</a:t>
            </a:r>
            <a:r>
              <a:rPr lang="zh-CN" altLang="en-US" sz="2400" dirty="0">
                <a:solidFill>
                  <a:srgbClr val="000000"/>
                </a:solidFill>
              </a:rPr>
              <a:t>，限制条件较多。向银行借款，银行需要对企业的财务状况和经营情况进行调查，才能决定是否贷款给企业。</a:t>
            </a:r>
            <a:endParaRPr kumimoji="0" lang="zh-CN" altLang="en-US" sz="2400" b="0"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endParaRPr>
          </a:p>
        </p:txBody>
      </p:sp>
    </p:spTree>
  </p:cSld>
  <p:clrMapOvr>
    <a:masterClrMapping/>
  </p:clrMapOvr>
  <p:transition spd="slow" advTm="3000">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2060940" y="2231027"/>
            <a:ext cx="536261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060940" y="2324549"/>
            <a:ext cx="536261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2" name="îṩ1íďé"/>
          <p:cNvSpPr/>
          <p:nvPr/>
        </p:nvSpPr>
        <p:spPr>
          <a:xfrm>
            <a:off x="533762" y="267166"/>
            <a:ext cx="2057384" cy="2057383"/>
          </a:xfrm>
          <a:prstGeom prst="ellipse">
            <a:avLst/>
          </a:prstGeom>
          <a:blipFill>
            <a:blip r:embed="rId1" cstate="print"/>
            <a:stretch>
              <a:fillRect l="-24570" r="-24267"/>
            </a:stretch>
          </a:blipFill>
          <a:ln w="571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800" b="1"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sp>
        <p:nvSpPr>
          <p:cNvPr id="19" name="矩形 18"/>
          <p:cNvSpPr/>
          <p:nvPr/>
        </p:nvSpPr>
        <p:spPr>
          <a:xfrm>
            <a:off x="2811024" y="2531630"/>
            <a:ext cx="4037832" cy="3108543"/>
          </a:xfrm>
          <a:prstGeom prst="rect">
            <a:avLst/>
          </a:prstGeom>
        </p:spPr>
        <p:txBody>
          <a:bodyPr wrap="square">
            <a:spAutoFit/>
          </a:bodyPr>
          <a:lstStyle/>
          <a:p>
            <a:pPr marL="457200" marR="0" lvl="0"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800" b="1" i="0" u="none" strike="noStrike" kern="1200" cap="none" spc="0" normalizeH="0" baseline="0" noProof="0" dirty="0" smtClean="0">
                <a:ln>
                  <a:noFill/>
                </a:ln>
                <a:solidFill>
                  <a:srgbClr val="000000"/>
                </a:solidFill>
                <a:effectLst/>
                <a:uLnTx/>
                <a:uFillTx/>
                <a:latin typeface="Arial" panose="020B0604020202020204"/>
                <a:ea typeface="微软雅黑" panose="020B0503020204020204" pitchFamily="34" charset="-122"/>
                <a:cs typeface="+mn-cs"/>
              </a:rPr>
              <a:t>筹资管理概述</a:t>
            </a:r>
            <a:endParaRPr kumimoji="0" lang="en-US" altLang="zh-CN" sz="2800" b="1" i="0" u="none" strike="noStrike" kern="1200" cap="none" spc="0" normalizeH="0" baseline="0" noProof="0" dirty="0" smtClean="0">
              <a:ln>
                <a:noFill/>
              </a:ln>
              <a:solidFill>
                <a:srgbClr val="000000"/>
              </a:solidFill>
              <a:effectLst/>
              <a:uLnTx/>
              <a:uFillTx/>
              <a:latin typeface="Arial" panose="020B0604020202020204"/>
              <a:ea typeface="微软雅黑" panose="020B0503020204020204" pitchFamily="34" charset="-122"/>
              <a:cs typeface="+mn-cs"/>
            </a:endParaRPr>
          </a:p>
          <a:p>
            <a:pPr marL="457200" marR="0" lvl="0"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800" b="1" i="0" u="none" strike="noStrike" kern="1200" cap="none" spc="0" normalizeH="0" baseline="0" noProof="0" dirty="0" smtClean="0">
                <a:ln>
                  <a:noFill/>
                </a:ln>
                <a:solidFill>
                  <a:srgbClr val="000000"/>
                </a:solidFill>
                <a:effectLst/>
                <a:uLnTx/>
                <a:uFillTx/>
                <a:latin typeface="Arial" panose="020B0604020202020204"/>
                <a:ea typeface="微软雅黑" panose="020B0503020204020204" pitchFamily="34" charset="-122"/>
                <a:cs typeface="+mn-cs"/>
              </a:rPr>
              <a:t>资金需要量的预测</a:t>
            </a:r>
            <a:endParaRPr kumimoji="0" lang="zh-CN" altLang="en-US" sz="28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endParaRPr>
          </a:p>
          <a:p>
            <a:pPr marL="457200" marR="0" lvl="0"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800" b="1" i="0" u="none" strike="noStrike" kern="1200" cap="none" spc="0" normalizeH="0" baseline="0" noProof="0" dirty="0" smtClean="0">
                <a:ln>
                  <a:noFill/>
                </a:ln>
                <a:effectLst/>
                <a:uLnTx/>
                <a:uFillTx/>
                <a:latin typeface="Arial" panose="020B0604020202020204"/>
                <a:ea typeface="微软雅黑" panose="020B0503020204020204" pitchFamily="34" charset="-122"/>
                <a:cs typeface="+mn-cs"/>
              </a:rPr>
              <a:t>短期借款</a:t>
            </a:r>
            <a:endParaRPr kumimoji="0" lang="zh-CN" altLang="en-US" sz="2800" b="1" i="0" u="none" strike="noStrike" kern="1200" cap="none" spc="0" normalizeH="0" baseline="0" noProof="0" dirty="0">
              <a:ln>
                <a:noFill/>
              </a:ln>
              <a:effectLst/>
              <a:uLnTx/>
              <a:uFillTx/>
              <a:latin typeface="Arial" panose="020B0604020202020204"/>
              <a:ea typeface="微软雅黑" panose="020B0503020204020204" pitchFamily="34" charset="-122"/>
              <a:cs typeface="+mn-cs"/>
            </a:endParaRPr>
          </a:p>
          <a:p>
            <a:pPr marL="457200" marR="0" lvl="0"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800" b="1" i="0" u="none" strike="noStrike" kern="1200" cap="none" spc="0" normalizeH="0" baseline="0" noProof="0" dirty="0" smtClean="0">
                <a:ln>
                  <a:noFill/>
                </a:ln>
                <a:solidFill>
                  <a:srgbClr val="FF0000"/>
                </a:solidFill>
                <a:effectLst/>
                <a:uLnTx/>
                <a:uFillTx/>
                <a:latin typeface="Arial" panose="020B0604020202020204"/>
                <a:ea typeface="微软雅黑" panose="020B0503020204020204" pitchFamily="34" charset="-122"/>
                <a:cs typeface="+mn-cs"/>
              </a:rPr>
              <a:t>商业信用</a:t>
            </a:r>
            <a:endParaRPr kumimoji="0" lang="en-US" altLang="zh-CN" sz="2800" b="1" i="0" u="none" strike="noStrike" kern="1200" cap="none" spc="0" normalizeH="0" baseline="0" noProof="0" dirty="0" smtClean="0">
              <a:ln>
                <a:noFill/>
              </a:ln>
              <a:solidFill>
                <a:srgbClr val="FF0000"/>
              </a:solidFill>
              <a:effectLst/>
              <a:uLnTx/>
              <a:uFillTx/>
              <a:latin typeface="Arial" panose="020B0604020202020204"/>
              <a:ea typeface="微软雅黑" panose="020B0503020204020204" pitchFamily="34" charset="-122"/>
              <a:cs typeface="+mn-cs"/>
            </a:endParaRPr>
          </a:p>
          <a:p>
            <a:pPr marL="457200" marR="0" lvl="0"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800" b="1" i="0" u="none" strike="noStrike" kern="1200" cap="none" spc="0" normalizeH="0" baseline="0" noProof="0" dirty="0" smtClean="0">
                <a:ln>
                  <a:noFill/>
                </a:ln>
                <a:solidFill>
                  <a:srgbClr val="000000"/>
                </a:solidFill>
                <a:effectLst/>
                <a:uLnTx/>
                <a:uFillTx/>
                <a:latin typeface="Arial" panose="020B0604020202020204"/>
                <a:ea typeface="微软雅黑" panose="020B0503020204020204" pitchFamily="34" charset="-122"/>
                <a:cs typeface="+mn-cs"/>
              </a:rPr>
              <a:t>短期筹资的基他方式</a:t>
            </a:r>
            <a:endParaRPr kumimoji="0" lang="zh-CN" altLang="en-US" sz="28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endParaRPr>
          </a:p>
          <a:p>
            <a:pPr marL="457200" marR="0" lvl="0"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u"/>
              <a:defRPr/>
            </a:pPr>
            <a:endParaRPr kumimoji="0" lang="en-US" altLang="zh-CN" sz="2800" b="1" i="0" u="none" strike="noStrike" kern="1200" cap="none" spc="0" normalizeH="0" baseline="0" noProof="0" dirty="0" smtClean="0">
              <a:ln>
                <a:noFill/>
              </a:ln>
              <a:solidFill>
                <a:srgbClr val="FF0000"/>
              </a:solidFill>
              <a:effectLst/>
              <a:uLnTx/>
              <a:uFillTx/>
              <a:latin typeface="Arial" panose="020B0604020202020204"/>
              <a:ea typeface="微软雅黑" panose="020B0503020204020204" pitchFamily="34" charset="-122"/>
              <a:cs typeface="+mn-cs"/>
            </a:endParaRPr>
          </a:p>
          <a:p>
            <a:pPr marL="457200" marR="0" lvl="0"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u"/>
              <a:defRPr/>
            </a:pPr>
            <a:endParaRPr kumimoji="0" lang="zh-CN" altLang="en-US" sz="2800" b="1" i="0" u="none" strike="noStrike" kern="1200" cap="none" spc="0" normalizeH="0" baseline="0" noProof="0" dirty="0">
              <a:ln>
                <a:noFill/>
              </a:ln>
              <a:solidFill>
                <a:srgbClr val="FF0000"/>
              </a:solidFill>
              <a:effectLst/>
              <a:uLnTx/>
              <a:uFillTx/>
              <a:latin typeface="Arial" panose="020B0604020202020204"/>
              <a:ea typeface="微软雅黑" panose="020B0503020204020204" pitchFamily="34" charset="-122"/>
              <a:cs typeface="+mn-cs"/>
            </a:endParaRPr>
          </a:p>
        </p:txBody>
      </p:sp>
      <p:sp>
        <p:nvSpPr>
          <p:cNvPr id="20" name="矩形 19"/>
          <p:cNvSpPr/>
          <p:nvPr/>
        </p:nvSpPr>
        <p:spPr>
          <a:xfrm>
            <a:off x="2939337" y="1400942"/>
            <a:ext cx="3296573" cy="646331"/>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ea"/>
              </a:rPr>
              <a:t>主要内容</a:t>
            </a:r>
            <a:endParaRPr kumimoji="0" lang="zh-CN" altLang="en-US" sz="3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1728" y="1479985"/>
            <a:ext cx="8628888" cy="2751522"/>
          </a:xfrm>
          <a:prstGeom prst="rect">
            <a:avLst/>
          </a:prstGeom>
        </p:spPr>
        <p:txBody>
          <a:bodyPr wrap="square">
            <a:spAutoFit/>
          </a:bodyPr>
          <a:lstStyle/>
          <a:p>
            <a:pPr indent="720090" algn="just">
              <a:lnSpc>
                <a:spcPct val="120000"/>
              </a:lnSpc>
              <a:spcAft>
                <a:spcPts val="0"/>
              </a:spcAft>
            </a:pPr>
            <a:r>
              <a:rPr lang="zh-CN" altLang="zh-CN" sz="2400" b="1" kern="100" dirty="0">
                <a:latin typeface="+mj-ea"/>
                <a:ea typeface="+mj-ea"/>
                <a:cs typeface="Times New Roman" panose="02020603050405020304" pitchFamily="18" charset="0"/>
              </a:rPr>
              <a:t>商业信用</a:t>
            </a:r>
            <a:r>
              <a:rPr lang="zh-CN" altLang="zh-CN" sz="2400" kern="100" dirty="0">
                <a:latin typeface="+mj-ea"/>
                <a:ea typeface="+mj-ea"/>
                <a:cs typeface="Times New Roman" panose="02020603050405020304" pitchFamily="18" charset="0"/>
              </a:rPr>
              <a:t>是企业短期筹资的重要方式。在传统的“一手钱一手货”的结算制下，企业之间不存在信用行为。但是随着市场经济的发展，商业信用已经逐渐成为企业间直接的信用行为</a:t>
            </a:r>
            <a:r>
              <a:rPr lang="zh-CN" altLang="zh-CN" sz="2400" kern="100" dirty="0" smtClean="0">
                <a:latin typeface="+mj-ea"/>
                <a:ea typeface="+mj-ea"/>
                <a:cs typeface="Times New Roman" panose="02020603050405020304" pitchFamily="18" charset="0"/>
              </a:rPr>
              <a:t>。</a:t>
            </a:r>
            <a:endParaRPr lang="en-US" altLang="zh-CN" sz="2400" kern="100" dirty="0" smtClean="0">
              <a:latin typeface="+mj-ea"/>
              <a:ea typeface="+mj-ea"/>
              <a:cs typeface="Times New Roman" panose="02020603050405020304" pitchFamily="18" charset="0"/>
            </a:endParaRPr>
          </a:p>
          <a:p>
            <a:pPr indent="720090" algn="just">
              <a:lnSpc>
                <a:spcPct val="120000"/>
              </a:lnSpc>
              <a:spcAft>
                <a:spcPts val="0"/>
              </a:spcAft>
            </a:pPr>
            <a:r>
              <a:rPr lang="zh-CN" altLang="zh-CN" sz="2400" b="1" kern="100" dirty="0" smtClean="0">
                <a:latin typeface="+mj-ea"/>
                <a:ea typeface="+mj-ea"/>
                <a:cs typeface="Times New Roman" panose="02020603050405020304" pitchFamily="18" charset="0"/>
              </a:rPr>
              <a:t>商业</a:t>
            </a:r>
            <a:r>
              <a:rPr lang="zh-CN" altLang="zh-CN" sz="2400" b="1" kern="100" dirty="0">
                <a:latin typeface="+mj-ea"/>
                <a:ea typeface="+mj-ea"/>
                <a:cs typeface="Times New Roman" panose="02020603050405020304" pitchFamily="18" charset="0"/>
              </a:rPr>
              <a:t>信用</a:t>
            </a:r>
            <a:r>
              <a:rPr lang="zh-CN" altLang="zh-CN" sz="2400" kern="100" dirty="0">
                <a:latin typeface="+mj-ea"/>
                <a:ea typeface="+mj-ea"/>
                <a:cs typeface="Times New Roman" panose="02020603050405020304" pitchFamily="18" charset="0"/>
              </a:rPr>
              <a:t>是指商品交易中的</a:t>
            </a:r>
            <a:r>
              <a:rPr lang="zh-CN" altLang="zh-CN" sz="2400" b="1" kern="100" dirty="0">
                <a:latin typeface="+mj-ea"/>
                <a:ea typeface="+mj-ea"/>
                <a:cs typeface="Times New Roman" panose="02020603050405020304" pitchFamily="18" charset="0"/>
              </a:rPr>
              <a:t>延期付款或预收货款</a:t>
            </a:r>
            <a:r>
              <a:rPr lang="zh-CN" altLang="zh-CN" sz="2400" kern="100" dirty="0">
                <a:latin typeface="+mj-ea"/>
                <a:ea typeface="+mj-ea"/>
                <a:cs typeface="Times New Roman" panose="02020603050405020304" pitchFamily="18" charset="0"/>
              </a:rPr>
              <a:t>所形成的借贷关系，是企业之间的一种直接信用关系，其表现形式主要包括</a:t>
            </a:r>
            <a:r>
              <a:rPr lang="zh-CN" altLang="zh-CN" sz="2400" b="1" kern="100" dirty="0">
                <a:solidFill>
                  <a:srgbClr val="FF0000"/>
                </a:solidFill>
                <a:latin typeface="+mj-ea"/>
                <a:ea typeface="+mj-ea"/>
                <a:cs typeface="Times New Roman" panose="02020603050405020304" pitchFamily="18" charset="0"/>
              </a:rPr>
              <a:t>应付账款、应付票据</a:t>
            </a:r>
            <a:r>
              <a:rPr lang="zh-CN" altLang="zh-CN" sz="2400" b="1" kern="100" dirty="0">
                <a:latin typeface="+mj-ea"/>
                <a:ea typeface="+mj-ea"/>
                <a:cs typeface="Times New Roman" panose="02020603050405020304" pitchFamily="18" charset="0"/>
              </a:rPr>
              <a:t>和</a:t>
            </a:r>
            <a:r>
              <a:rPr lang="zh-CN" altLang="zh-CN" sz="2400" b="1" kern="100" dirty="0">
                <a:solidFill>
                  <a:srgbClr val="FF0000"/>
                </a:solidFill>
                <a:latin typeface="+mj-ea"/>
                <a:ea typeface="+mj-ea"/>
                <a:cs typeface="Times New Roman" panose="02020603050405020304" pitchFamily="18" charset="0"/>
              </a:rPr>
              <a:t>预收账款</a:t>
            </a:r>
            <a:r>
              <a:rPr lang="zh-CN" altLang="zh-CN" sz="2400" kern="100" dirty="0">
                <a:latin typeface="+mj-ea"/>
                <a:ea typeface="+mj-ea"/>
                <a:cs typeface="Times New Roman" panose="02020603050405020304" pitchFamily="18" charset="0"/>
              </a:rPr>
              <a:t>。</a:t>
            </a:r>
            <a:endParaRPr lang="zh-CN" altLang="zh-CN" sz="2400" kern="100" dirty="0">
              <a:effectLst/>
              <a:latin typeface="+mj-ea"/>
              <a:ea typeface="+mj-ea"/>
              <a:cs typeface="Times New Roman" panose="02020603050405020304" pitchFamily="18" charset="0"/>
            </a:endParaRPr>
          </a:p>
        </p:txBody>
      </p:sp>
    </p:spTree>
  </p:cSld>
  <p:clrMapOvr>
    <a:masterClrMapping/>
  </p:clrMapOvr>
  <p:transition spd="slow" advTm="3000">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85034" y="215581"/>
            <a:ext cx="4691054" cy="523220"/>
          </a:xfrm>
          <a:prstGeom prst="rect">
            <a:avLst/>
          </a:prstGeom>
        </p:spPr>
        <p:txBody>
          <a:bodyPr wrap="square">
            <a:spAutoFit/>
          </a:bodyPr>
          <a:lstStyle/>
          <a:p>
            <a:pPr>
              <a:defRPr/>
            </a:pPr>
            <a:r>
              <a:rPr lang="zh-CN" altLang="en-US" sz="2800" b="1" dirty="0" smtClean="0"/>
              <a:t>一、应付</a:t>
            </a:r>
            <a:r>
              <a:rPr lang="zh-CN" altLang="en-US" sz="2800" b="1" dirty="0"/>
              <a:t>账款</a:t>
            </a:r>
            <a:endParaRPr lang="zh-CN" altLang="en-US" sz="2800" b="1" dirty="0">
              <a:solidFill>
                <a:srgbClr val="FF0000"/>
              </a:solidFill>
            </a:endParaRP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6" name="TextBox 1"/>
          <p:cNvSpPr txBox="1"/>
          <p:nvPr/>
        </p:nvSpPr>
        <p:spPr>
          <a:xfrm>
            <a:off x="512064" y="918038"/>
            <a:ext cx="11119104" cy="539763"/>
          </a:xfrm>
          <a:prstGeom prst="rect">
            <a:avLst/>
          </a:prstGeom>
          <a:noFill/>
        </p:spPr>
        <p:txBody>
          <a:bodyPr wrap="square" rtlCol="0">
            <a:spAutoFit/>
          </a:bodyPr>
          <a:lstStyle/>
          <a:p>
            <a:pPr lvl="0" algn="just">
              <a:lnSpc>
                <a:spcPct val="150000"/>
              </a:lnSpc>
              <a:defRPr/>
            </a:pPr>
            <a:r>
              <a:rPr lang="zh-CN" altLang="en-US" sz="2200" b="1" dirty="0" smtClean="0">
                <a:solidFill>
                  <a:srgbClr val="000000"/>
                </a:solidFill>
              </a:rPr>
              <a:t>应付</a:t>
            </a:r>
            <a:r>
              <a:rPr lang="zh-CN" altLang="en-US" sz="2200" b="1" dirty="0">
                <a:solidFill>
                  <a:srgbClr val="000000"/>
                </a:solidFill>
              </a:rPr>
              <a:t>账款</a:t>
            </a:r>
            <a:r>
              <a:rPr lang="zh-CN" altLang="en-US" sz="2200" dirty="0">
                <a:solidFill>
                  <a:srgbClr val="000000"/>
                </a:solidFill>
              </a:rPr>
              <a:t>是供应商给企业提供的一个商业信用，即赊销商品</a:t>
            </a:r>
            <a:r>
              <a:rPr lang="zh-CN" altLang="en-US" sz="2200" dirty="0" smtClean="0">
                <a:solidFill>
                  <a:srgbClr val="000000"/>
                </a:solidFill>
              </a:rPr>
              <a:t>。</a:t>
            </a:r>
            <a:endParaRPr kumimoji="0" lang="zh-CN" altLang="en-US" sz="2200" b="1" i="0" u="none" strike="noStrike" kern="1200" cap="none" spc="0" normalizeH="0" baseline="0" noProof="0" dirty="0">
              <a:ln>
                <a:noFill/>
              </a:ln>
              <a:solidFill>
                <a:srgbClr val="FF0000"/>
              </a:solidFill>
              <a:effectLst/>
              <a:uLnTx/>
              <a:uFillTx/>
              <a:latin typeface="Arial" panose="020B0604020202020204"/>
              <a:ea typeface="微软雅黑" panose="020B0503020204020204" pitchFamily="34" charset="-122"/>
              <a:cs typeface="+mn-cs"/>
            </a:endParaRPr>
          </a:p>
        </p:txBody>
      </p:sp>
      <mc:AlternateContent xmlns:mc="http://schemas.openxmlformats.org/markup-compatibility/2006">
        <mc:Choice xmlns:a14="http://schemas.microsoft.com/office/drawing/2010/main" Requires="a14">
          <p:sp>
            <p:nvSpPr>
              <p:cNvPr id="2" name="矩形 1"/>
              <p:cNvSpPr/>
              <p:nvPr/>
            </p:nvSpPr>
            <p:spPr>
              <a:xfrm>
                <a:off x="246888" y="1550622"/>
                <a:ext cx="11384280" cy="3621119"/>
              </a:xfrm>
              <a:prstGeom prst="rect">
                <a:avLst/>
              </a:prstGeom>
            </p:spPr>
            <p:txBody>
              <a:bodyPr wrap="square">
                <a:spAutoFit/>
              </a:bodyPr>
              <a:lstStyle/>
              <a:p>
                <a:pPr indent="267970" algn="just">
                  <a:lnSpc>
                    <a:spcPct val="120000"/>
                  </a:lnSpc>
                  <a:spcAft>
                    <a:spcPts val="0"/>
                  </a:spcAft>
                </a:pPr>
                <a:r>
                  <a:rPr lang="zh-CN" altLang="zh-CN" sz="2400" b="1" kern="100" dirty="0">
                    <a:latin typeface="+mn-ea"/>
                    <a:cs typeface="Times New Roman" panose="02020603050405020304" pitchFamily="18" charset="0"/>
                  </a:rPr>
                  <a:t>（一）应付账款的成本</a:t>
                </a:r>
                <a:endParaRPr lang="zh-CN" altLang="zh-CN" sz="2400" b="1" kern="100" dirty="0">
                  <a:effectLst/>
                  <a:latin typeface="+mn-ea"/>
                  <a:cs typeface="Times New Roman" panose="02020603050405020304" pitchFamily="18" charset="0"/>
                </a:endParaRPr>
              </a:p>
              <a:p>
                <a:pPr indent="266700" algn="just">
                  <a:lnSpc>
                    <a:spcPct val="120000"/>
                  </a:lnSpc>
                  <a:spcAft>
                    <a:spcPts val="0"/>
                  </a:spcAft>
                </a:pPr>
                <a:r>
                  <a:rPr lang="en-US" altLang="zh-CN" sz="2400" kern="100" dirty="0" smtClean="0">
                    <a:effectLst/>
                    <a:latin typeface="+mn-ea"/>
                    <a:cs typeface="Times New Roman" panose="02020603050405020304" pitchFamily="18" charset="0"/>
                  </a:rPr>
                  <a:t>    </a:t>
                </a:r>
                <a:r>
                  <a:rPr lang="zh-CN" altLang="zh-CN" sz="2400" kern="100" dirty="0" smtClean="0">
                    <a:effectLst/>
                    <a:latin typeface="+mn-ea"/>
                    <a:cs typeface="Times New Roman" panose="02020603050405020304" pitchFamily="18" charset="0"/>
                  </a:rPr>
                  <a:t>通过</a:t>
                </a:r>
                <a:r>
                  <a:rPr lang="zh-CN" altLang="zh-CN" sz="2400" kern="100" dirty="0">
                    <a:effectLst/>
                    <a:latin typeface="+mn-ea"/>
                    <a:cs typeface="Times New Roman" panose="02020603050405020304" pitchFamily="18" charset="0"/>
                  </a:rPr>
                  <a:t>应付</a:t>
                </a:r>
                <a:r>
                  <a:rPr lang="zh-CN" altLang="zh-CN" sz="2400" kern="100" dirty="0" smtClean="0">
                    <a:effectLst/>
                    <a:latin typeface="+mn-ea"/>
                    <a:cs typeface="Times New Roman" panose="02020603050405020304" pitchFamily="18" charset="0"/>
                  </a:rPr>
                  <a:t>账款获得</a:t>
                </a:r>
                <a:r>
                  <a:rPr lang="zh-CN" altLang="zh-CN" sz="2400" kern="100" dirty="0">
                    <a:effectLst/>
                    <a:latin typeface="+mn-ea"/>
                    <a:cs typeface="Times New Roman" panose="02020603050405020304" pitchFamily="18" charset="0"/>
                  </a:rPr>
                  <a:t>的资金可能是免费，也可能是有代价的</a:t>
                </a:r>
                <a:r>
                  <a:rPr lang="zh-CN" altLang="zh-CN" sz="2400" kern="100" dirty="0" smtClean="0">
                    <a:effectLst/>
                    <a:latin typeface="+mn-ea"/>
                    <a:cs typeface="Times New Roman" panose="02020603050405020304" pitchFamily="18" charset="0"/>
                  </a:rPr>
                  <a:t>，取决于</a:t>
                </a:r>
                <a:r>
                  <a:rPr lang="zh-CN" altLang="zh-CN" sz="2400" b="1" kern="100" dirty="0">
                    <a:effectLst/>
                    <a:latin typeface="+mn-ea"/>
                    <a:cs typeface="Times New Roman" panose="02020603050405020304" pitchFamily="18" charset="0"/>
                  </a:rPr>
                  <a:t>销售方的信用条件</a:t>
                </a:r>
                <a:r>
                  <a:rPr lang="zh-CN" altLang="zh-CN" sz="2400" kern="100" dirty="0">
                    <a:effectLst/>
                    <a:latin typeface="+mn-ea"/>
                    <a:cs typeface="Times New Roman" panose="02020603050405020304" pitchFamily="18" charset="0"/>
                  </a:rPr>
                  <a:t>。一般分为两种：第一，有信用期，但无现金折扣。如“</a:t>
                </a:r>
                <a:r>
                  <a:rPr lang="en-US" altLang="zh-CN" sz="2400" kern="100" dirty="0">
                    <a:effectLst/>
                    <a:latin typeface="+mn-ea"/>
                    <a:cs typeface="Times New Roman" panose="02020603050405020304" pitchFamily="18" charset="0"/>
                  </a:rPr>
                  <a:t>N/30</a:t>
                </a:r>
                <a:r>
                  <a:rPr lang="zh-CN" altLang="zh-CN" sz="2400" kern="100" dirty="0">
                    <a:effectLst/>
                    <a:latin typeface="+mn-ea"/>
                    <a:cs typeface="Times New Roman" panose="02020603050405020304" pitchFamily="18" charset="0"/>
                  </a:rPr>
                  <a:t>”表示</a:t>
                </a:r>
                <a:r>
                  <a:rPr lang="en-US" altLang="zh-CN" sz="2400" kern="100" dirty="0">
                    <a:effectLst/>
                    <a:latin typeface="+mn-ea"/>
                    <a:cs typeface="Times New Roman" panose="02020603050405020304" pitchFamily="18" charset="0"/>
                  </a:rPr>
                  <a:t>30</a:t>
                </a:r>
                <a:r>
                  <a:rPr lang="zh-CN" altLang="zh-CN" sz="2400" kern="100" dirty="0">
                    <a:effectLst/>
                    <a:latin typeface="+mn-ea"/>
                    <a:cs typeface="Times New Roman" panose="02020603050405020304" pitchFamily="18" charset="0"/>
                  </a:rPr>
                  <a:t>天内按发票金额全数支付。第二，有信用期和现金折扣，如“</a:t>
                </a:r>
                <a:r>
                  <a:rPr lang="en-US" altLang="zh-CN" sz="2400" kern="100" dirty="0">
                    <a:effectLst/>
                    <a:latin typeface="+mn-ea"/>
                    <a:cs typeface="Times New Roman" panose="02020603050405020304" pitchFamily="18" charset="0"/>
                  </a:rPr>
                  <a:t>2/10</a:t>
                </a:r>
                <a:r>
                  <a:rPr lang="zh-CN" altLang="zh-CN" sz="2400" kern="100" dirty="0">
                    <a:effectLst/>
                    <a:latin typeface="+mn-ea"/>
                    <a:cs typeface="Times New Roman" panose="02020603050405020304" pitchFamily="18" charset="0"/>
                  </a:rPr>
                  <a:t>，</a:t>
                </a:r>
                <a:r>
                  <a:rPr lang="en-US" altLang="zh-CN" sz="2400" kern="100" dirty="0">
                    <a:effectLst/>
                    <a:latin typeface="+mn-ea"/>
                    <a:cs typeface="Times New Roman" panose="02020603050405020304" pitchFamily="18" charset="0"/>
                  </a:rPr>
                  <a:t>N/30</a:t>
                </a:r>
                <a:r>
                  <a:rPr lang="zh-CN" altLang="zh-CN" sz="2400" kern="100" dirty="0">
                    <a:effectLst/>
                    <a:latin typeface="+mn-ea"/>
                    <a:cs typeface="Times New Roman" panose="02020603050405020304" pitchFamily="18" charset="0"/>
                  </a:rPr>
                  <a:t>”表示</a:t>
                </a:r>
                <a:r>
                  <a:rPr lang="en-US" altLang="zh-CN" sz="2400" kern="100" dirty="0">
                    <a:effectLst/>
                    <a:latin typeface="+mn-ea"/>
                    <a:cs typeface="Times New Roman" panose="02020603050405020304" pitchFamily="18" charset="0"/>
                  </a:rPr>
                  <a:t>10</a:t>
                </a:r>
                <a:r>
                  <a:rPr lang="zh-CN" altLang="zh-CN" sz="2400" kern="100" dirty="0">
                    <a:effectLst/>
                    <a:latin typeface="+mn-ea"/>
                    <a:cs typeface="Times New Roman" panose="02020603050405020304" pitchFamily="18" charset="0"/>
                  </a:rPr>
                  <a:t>天内付款享受现金折扣</a:t>
                </a:r>
                <a:r>
                  <a:rPr lang="en-US" altLang="zh-CN" sz="2400" kern="100" dirty="0">
                    <a:effectLst/>
                    <a:latin typeface="+mn-ea"/>
                    <a:cs typeface="Times New Roman" panose="02020603050405020304" pitchFamily="18" charset="0"/>
                  </a:rPr>
                  <a:t>2%</a:t>
                </a:r>
                <a:r>
                  <a:rPr lang="zh-CN" altLang="zh-CN" sz="2400" kern="100" dirty="0">
                    <a:effectLst/>
                    <a:latin typeface="+mn-ea"/>
                    <a:cs typeface="Times New Roman" panose="02020603050405020304" pitchFamily="18" charset="0"/>
                  </a:rPr>
                  <a:t>，若买方放弃折扣，</a:t>
                </a:r>
                <a:r>
                  <a:rPr lang="en-US" altLang="zh-CN" sz="2400" kern="100" dirty="0">
                    <a:effectLst/>
                    <a:latin typeface="+mn-ea"/>
                    <a:cs typeface="Times New Roman" panose="02020603050405020304" pitchFamily="18" charset="0"/>
                  </a:rPr>
                  <a:t>30</a:t>
                </a:r>
                <a:r>
                  <a:rPr lang="zh-CN" altLang="zh-CN" sz="2400" kern="100" dirty="0">
                    <a:effectLst/>
                    <a:latin typeface="+mn-ea"/>
                    <a:cs typeface="Times New Roman" panose="02020603050405020304" pitchFamily="18" charset="0"/>
                  </a:rPr>
                  <a:t>天内必须付清款项。</a:t>
                </a:r>
                <a:endParaRPr lang="zh-CN" altLang="zh-CN" sz="2400" kern="100" dirty="0">
                  <a:effectLst/>
                  <a:latin typeface="+mn-ea"/>
                  <a:cs typeface="Times New Roman" panose="02020603050405020304" pitchFamily="18" charset="0"/>
                </a:endParaRPr>
              </a:p>
              <a:p>
                <a:pPr indent="266700" algn="just">
                  <a:lnSpc>
                    <a:spcPct val="120000"/>
                  </a:lnSpc>
                  <a:spcAft>
                    <a:spcPts val="0"/>
                  </a:spcAft>
                </a:pPr>
                <a:r>
                  <a:rPr lang="zh-CN" altLang="zh-CN" sz="2400" b="1" kern="100" dirty="0" smtClean="0">
                    <a:solidFill>
                      <a:srgbClr val="7030A0"/>
                    </a:solidFill>
                    <a:effectLst/>
                    <a:latin typeface="+mn-ea"/>
                    <a:cs typeface="Times New Roman" panose="02020603050405020304" pitchFamily="18" charset="0"/>
                  </a:rPr>
                  <a:t>放弃</a:t>
                </a:r>
                <a:r>
                  <a:rPr lang="zh-CN" altLang="zh-CN" sz="2400" b="1" kern="100" dirty="0">
                    <a:solidFill>
                      <a:srgbClr val="7030A0"/>
                    </a:solidFill>
                    <a:effectLst/>
                    <a:latin typeface="+mn-ea"/>
                    <a:cs typeface="Times New Roman" panose="02020603050405020304" pitchFamily="18" charset="0"/>
                  </a:rPr>
                  <a:t>现金折扣的</a:t>
                </a:r>
                <a:r>
                  <a:rPr lang="zh-CN" altLang="zh-CN" sz="2400" b="1" kern="100" dirty="0" smtClean="0">
                    <a:solidFill>
                      <a:srgbClr val="7030A0"/>
                    </a:solidFill>
                    <a:effectLst/>
                    <a:latin typeface="+mn-ea"/>
                    <a:cs typeface="Times New Roman" panose="02020603050405020304" pitchFamily="18" charset="0"/>
                  </a:rPr>
                  <a:t>成本</a:t>
                </a:r>
                <a:r>
                  <a:rPr lang="zh-CN" altLang="en-US" sz="2400" b="1" kern="100" dirty="0" smtClean="0">
                    <a:solidFill>
                      <a:srgbClr val="7030A0"/>
                    </a:solidFill>
                    <a:effectLst/>
                    <a:latin typeface="+mn-ea"/>
                    <a:cs typeface="Times New Roman" panose="02020603050405020304" pitchFamily="18" charset="0"/>
                  </a:rPr>
                  <a:t>计算</a:t>
                </a:r>
                <a:r>
                  <a:rPr lang="zh-CN" altLang="zh-CN" sz="2400" b="1" kern="100" dirty="0" smtClean="0">
                    <a:solidFill>
                      <a:srgbClr val="7030A0"/>
                    </a:solidFill>
                    <a:effectLst/>
                    <a:latin typeface="+mn-ea"/>
                    <a:cs typeface="Times New Roman" panose="02020603050405020304" pitchFamily="18" charset="0"/>
                  </a:rPr>
                  <a:t>公式：</a:t>
                </a:r>
                <a:endParaRPr lang="zh-CN" altLang="zh-CN" sz="2400" b="1" kern="100" dirty="0">
                  <a:solidFill>
                    <a:srgbClr val="7030A0"/>
                  </a:solidFill>
                  <a:effectLst/>
                  <a:latin typeface="+mn-ea"/>
                  <a:cs typeface="Times New Roman" panose="02020603050405020304" pitchFamily="18" charset="0"/>
                </a:endParaRPr>
              </a:p>
              <a:p>
                <a:pPr indent="266700" algn="just">
                  <a:lnSpc>
                    <a:spcPct val="120000"/>
                  </a:lnSpc>
                  <a:spcAft>
                    <a:spcPts val="0"/>
                  </a:spcAft>
                </a:pPr>
                <a:r>
                  <a:rPr lang="zh-CN" altLang="zh-CN" sz="2400" b="1" kern="100" dirty="0">
                    <a:effectLst/>
                    <a:latin typeface="+mn-ea"/>
                    <a:cs typeface="Times New Roman" panose="02020603050405020304" pitchFamily="18" charset="0"/>
                  </a:rPr>
                  <a:t>放弃现金折扣的成本＝</a:t>
                </a:r>
                <a14:m>
                  <m:oMath xmlns:m="http://schemas.openxmlformats.org/officeDocument/2006/math">
                    <m:f>
                      <m:fPr>
                        <m:ctrlPr>
                          <a:rPr lang="zh-CN" altLang="zh-CN" sz="2400" b="1" i="1" kern="100">
                            <a:effectLst/>
                            <a:latin typeface="Cambria Math" panose="02040503050406030204" pitchFamily="18" charset="0"/>
                            <a:cs typeface="Times New Roman" panose="02020603050405020304" pitchFamily="18" charset="0"/>
                          </a:rPr>
                        </m:ctrlPr>
                      </m:fPr>
                      <m:num>
                        <m:r>
                          <a:rPr lang="zh-CN" altLang="zh-CN" sz="2400" b="1" kern="100">
                            <a:effectLst/>
                            <a:latin typeface="Cambria Math" panose="02040503050406030204" pitchFamily="18" charset="0"/>
                            <a:cs typeface="Times New Roman" panose="02020603050405020304" pitchFamily="18" charset="0"/>
                          </a:rPr>
                          <m:t>折扣百分比</m:t>
                        </m:r>
                      </m:num>
                      <m:den>
                        <m:r>
                          <a:rPr lang="en-US" altLang="zh-CN" sz="2400" b="1" i="1" kern="100">
                            <a:effectLst/>
                            <a:latin typeface="Cambria Math" panose="02040503050406030204" pitchFamily="18" charset="0"/>
                            <a:cs typeface="Times New Roman" panose="02020603050405020304" pitchFamily="18" charset="0"/>
                          </a:rPr>
                          <m:t>𝟏</m:t>
                        </m:r>
                        <m:r>
                          <a:rPr lang="en-US" altLang="zh-CN" sz="2400" b="1" i="1" kern="100">
                            <a:effectLst/>
                            <a:latin typeface="Cambria Math" panose="02040503050406030204" pitchFamily="18" charset="0"/>
                            <a:cs typeface="Times New Roman" panose="02020603050405020304" pitchFamily="18" charset="0"/>
                          </a:rPr>
                          <m:t>−</m:t>
                        </m:r>
                        <m:r>
                          <a:rPr lang="zh-CN" altLang="zh-CN" sz="2400" b="1" kern="100">
                            <a:effectLst/>
                            <a:latin typeface="Cambria Math" panose="02040503050406030204" pitchFamily="18" charset="0"/>
                            <a:cs typeface="Times New Roman" panose="02020603050405020304" pitchFamily="18" charset="0"/>
                          </a:rPr>
                          <m:t>折扣百分比</m:t>
                        </m:r>
                      </m:den>
                    </m:f>
                    <m:r>
                      <a:rPr lang="en-US" altLang="zh-CN" sz="2400" b="1" kern="100">
                        <a:effectLst/>
                        <a:latin typeface="Cambria Math" panose="02040503050406030204" pitchFamily="18" charset="0"/>
                        <a:cs typeface="Times New Roman" panose="02020603050405020304" pitchFamily="18" charset="0"/>
                      </a:rPr>
                      <m:t>×</m:t>
                    </m:r>
                    <m:f>
                      <m:fPr>
                        <m:ctrlPr>
                          <a:rPr lang="zh-CN" altLang="zh-CN" sz="2400" b="1" i="1" kern="100">
                            <a:effectLst/>
                            <a:latin typeface="Cambria Math" panose="02040503050406030204" pitchFamily="18" charset="0"/>
                            <a:cs typeface="Times New Roman" panose="02020603050405020304" pitchFamily="18" charset="0"/>
                          </a:rPr>
                        </m:ctrlPr>
                      </m:fPr>
                      <m:num>
                        <m:r>
                          <a:rPr lang="en-US" altLang="zh-CN" sz="2400" b="1" i="1" kern="100">
                            <a:effectLst/>
                            <a:latin typeface="Cambria Math" panose="02040503050406030204" pitchFamily="18" charset="0"/>
                            <a:cs typeface="Times New Roman" panose="02020603050405020304" pitchFamily="18" charset="0"/>
                          </a:rPr>
                          <m:t>𝟑𝟔𝟎</m:t>
                        </m:r>
                      </m:num>
                      <m:den>
                        <m:r>
                          <a:rPr lang="zh-CN" altLang="zh-CN" sz="2400" b="1" kern="100">
                            <a:effectLst/>
                            <a:latin typeface="Cambria Math" panose="02040503050406030204" pitchFamily="18" charset="0"/>
                            <a:cs typeface="Times New Roman" panose="02020603050405020304" pitchFamily="18" charset="0"/>
                          </a:rPr>
                          <m:t>信用期</m:t>
                        </m:r>
                        <m:r>
                          <a:rPr lang="en-US" altLang="zh-CN" sz="2400" b="1" i="1" kern="100">
                            <a:effectLst/>
                            <a:latin typeface="Cambria Math" panose="02040503050406030204" pitchFamily="18" charset="0"/>
                            <a:cs typeface="Times New Roman" panose="02020603050405020304" pitchFamily="18" charset="0"/>
                          </a:rPr>
                          <m:t>−</m:t>
                        </m:r>
                        <m:r>
                          <a:rPr lang="zh-CN" altLang="zh-CN" sz="2400" b="1" kern="100">
                            <a:effectLst/>
                            <a:latin typeface="Cambria Math" panose="02040503050406030204" pitchFamily="18" charset="0"/>
                            <a:cs typeface="Times New Roman" panose="02020603050405020304" pitchFamily="18" charset="0"/>
                          </a:rPr>
                          <m:t>折扣期</m:t>
                        </m:r>
                      </m:den>
                    </m:f>
                    <m:r>
                      <a:rPr lang="en-US" altLang="zh-CN" sz="2400" b="1" kern="100">
                        <a:effectLst/>
                        <a:latin typeface="Cambria Math" panose="02040503050406030204" pitchFamily="18" charset="0"/>
                        <a:cs typeface="Times New Roman" panose="02020603050405020304" pitchFamily="18" charset="0"/>
                      </a:rPr>
                      <m:t>×</m:t>
                    </m:r>
                    <m:r>
                      <a:rPr lang="en-US" altLang="zh-CN" sz="2400" b="1" i="1" kern="100">
                        <a:effectLst/>
                        <a:latin typeface="Cambria Math" panose="02040503050406030204" pitchFamily="18" charset="0"/>
                        <a:cs typeface="Times New Roman" panose="02020603050405020304" pitchFamily="18" charset="0"/>
                      </a:rPr>
                      <m:t>𝟏𝟎𝟎</m:t>
                    </m:r>
                    <m:r>
                      <a:rPr lang="en-US" altLang="zh-CN" sz="2400" b="1" kern="100">
                        <a:effectLst/>
                        <a:latin typeface="Cambria Math" panose="02040503050406030204" pitchFamily="18" charset="0"/>
                        <a:cs typeface="Times New Roman" panose="02020603050405020304" pitchFamily="18" charset="0"/>
                      </a:rPr>
                      <m:t>%</m:t>
                    </m:r>
                  </m:oMath>
                </a14:m>
                <a:endParaRPr lang="zh-CN" altLang="zh-CN" sz="2400" b="1" kern="100" dirty="0">
                  <a:effectLst/>
                  <a:latin typeface="+mn-ea"/>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246888" y="1550622"/>
                <a:ext cx="11384280" cy="3621119"/>
              </a:xfrm>
              <a:prstGeom prst="rect">
                <a:avLst/>
              </a:prstGeom>
              <a:blipFill rotWithShape="1">
                <a:blip r:embed="rId1"/>
                <a:stretch>
                  <a:fillRect l="-4" t="-16" r="4" b="8"/>
                </a:stretch>
              </a:blipFill>
            </p:spPr>
            <p:txBody>
              <a:bodyPr/>
              <a:lstStyle/>
              <a:p>
                <a:r>
                  <a:rPr lang="zh-CN" altLang="en-US">
                    <a:noFill/>
                  </a:rPr>
                  <a:t> </a:t>
                </a:r>
              </a:p>
            </p:txBody>
          </p:sp>
        </mc:Fallback>
      </mc:AlternateContent>
    </p:spTree>
  </p:cSld>
  <p:clrMapOvr>
    <a:masterClrMapping/>
  </p:clrMapOvr>
  <p:transition spd="slow" advTm="3000">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524000" y="3319463"/>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mc:AlternateContent xmlns:mc="http://schemas.openxmlformats.org/markup-compatibility/2006">
        <mc:Choice xmlns:a14="http://schemas.microsoft.com/office/drawing/2010/main" Requires="a14">
          <p:sp>
            <p:nvSpPr>
              <p:cNvPr id="2" name="矩形 1"/>
              <p:cNvSpPr/>
              <p:nvPr/>
            </p:nvSpPr>
            <p:spPr>
              <a:xfrm>
                <a:off x="672592" y="728505"/>
                <a:ext cx="9422384" cy="2517933"/>
              </a:xfrm>
              <a:prstGeom prst="rect">
                <a:avLst/>
              </a:prstGeom>
            </p:spPr>
            <p:txBody>
              <a:bodyPr wrap="square">
                <a:spAutoFit/>
              </a:bodyPr>
              <a:lstStyle/>
              <a:p>
                <a:pPr lvl="0" indent="267970" algn="just">
                  <a:lnSpc>
                    <a:spcPct val="120000"/>
                  </a:lnSpc>
                </a:pPr>
                <a:r>
                  <a:rPr lang="en-US" altLang="zh-CN" sz="2400" b="1" kern="100" dirty="0" smtClean="0">
                    <a:solidFill>
                      <a:srgbClr val="FF0000"/>
                    </a:solidFill>
                    <a:latin typeface="微软雅黑" panose="020B0503020204020204" pitchFamily="34" charset="-122"/>
                    <a:cs typeface="Times New Roman" panose="02020603050405020304" pitchFamily="18" charset="0"/>
                  </a:rPr>
                  <a:t>    </a:t>
                </a:r>
                <a:r>
                  <a:rPr lang="zh-CN" altLang="zh-CN" sz="2400" b="1" kern="100" dirty="0" smtClean="0">
                    <a:solidFill>
                      <a:srgbClr val="FF0000"/>
                    </a:solidFill>
                    <a:latin typeface="微软雅黑" panose="020B0503020204020204" pitchFamily="34" charset="-122"/>
                    <a:cs typeface="Times New Roman" panose="02020603050405020304" pitchFamily="18" charset="0"/>
                  </a:rPr>
                  <a:t>例题</a:t>
                </a:r>
                <a:r>
                  <a:rPr lang="en-US" altLang="zh-CN" sz="2400" b="1" kern="100" dirty="0">
                    <a:solidFill>
                      <a:srgbClr val="FF0000"/>
                    </a:solidFill>
                    <a:latin typeface="微软雅黑" panose="020B0503020204020204" pitchFamily="34" charset="-122"/>
                    <a:cs typeface="Times New Roman" panose="02020603050405020304" pitchFamily="18" charset="0"/>
                  </a:rPr>
                  <a:t>3-7</a:t>
                </a:r>
                <a:r>
                  <a:rPr lang="zh-CN" altLang="zh-CN" sz="2400" b="1" kern="100" dirty="0">
                    <a:solidFill>
                      <a:srgbClr val="FF0000"/>
                    </a:solidFill>
                    <a:latin typeface="微软雅黑" panose="020B0503020204020204" pitchFamily="34" charset="-122"/>
                    <a:cs typeface="Times New Roman" panose="02020603050405020304" pitchFamily="18" charset="0"/>
                  </a:rPr>
                  <a:t>：</a:t>
                </a:r>
                <a:r>
                  <a:rPr lang="zh-CN" altLang="zh-CN" sz="2400" kern="100" dirty="0">
                    <a:solidFill>
                      <a:srgbClr val="000000"/>
                    </a:solidFill>
                    <a:latin typeface="微软雅黑" panose="020B0503020204020204" pitchFamily="34" charset="-122"/>
                    <a:cs typeface="Times New Roman" panose="02020603050405020304" pitchFamily="18" charset="0"/>
                  </a:rPr>
                  <a:t>蓝天公司按 “</a:t>
                </a:r>
                <a:r>
                  <a:rPr lang="en-US" altLang="zh-CN" sz="2400" kern="100" dirty="0">
                    <a:solidFill>
                      <a:srgbClr val="000000"/>
                    </a:solidFill>
                    <a:latin typeface="微软雅黑" panose="020B0503020204020204" pitchFamily="34" charset="-122"/>
                    <a:cs typeface="Times New Roman" panose="02020603050405020304" pitchFamily="18" charset="0"/>
                  </a:rPr>
                  <a:t>2/10</a:t>
                </a:r>
                <a:r>
                  <a:rPr lang="zh-CN" altLang="zh-CN" sz="2400" kern="100" dirty="0">
                    <a:solidFill>
                      <a:srgbClr val="000000"/>
                    </a:solidFill>
                    <a:latin typeface="微软雅黑" panose="020B0503020204020204" pitchFamily="34" charset="-122"/>
                    <a:cs typeface="Times New Roman" panose="02020603050405020304" pitchFamily="18" charset="0"/>
                  </a:rPr>
                  <a:t>，</a:t>
                </a:r>
                <a:r>
                  <a:rPr lang="en-US" altLang="zh-CN" sz="2400" kern="100" dirty="0">
                    <a:solidFill>
                      <a:srgbClr val="000000"/>
                    </a:solidFill>
                    <a:latin typeface="微软雅黑" panose="020B0503020204020204" pitchFamily="34" charset="-122"/>
                    <a:cs typeface="Times New Roman" panose="02020603050405020304" pitchFamily="18" charset="0"/>
                  </a:rPr>
                  <a:t>N/30</a:t>
                </a:r>
                <a:r>
                  <a:rPr lang="zh-CN" altLang="zh-CN" sz="2400" kern="100" dirty="0">
                    <a:solidFill>
                      <a:srgbClr val="000000"/>
                    </a:solidFill>
                    <a:latin typeface="微软雅黑" panose="020B0503020204020204" pitchFamily="34" charset="-122"/>
                    <a:cs typeface="Times New Roman" panose="02020603050405020304" pitchFamily="18" charset="0"/>
                  </a:rPr>
                  <a:t>”的条件购入一批价值</a:t>
                </a:r>
                <a:r>
                  <a:rPr lang="en-US" altLang="zh-CN" sz="2400" kern="100" dirty="0">
                    <a:solidFill>
                      <a:srgbClr val="000000"/>
                    </a:solidFill>
                    <a:latin typeface="微软雅黑" panose="020B0503020204020204" pitchFamily="34" charset="-122"/>
                    <a:cs typeface="Times New Roman" panose="02020603050405020304" pitchFamily="18" charset="0"/>
                  </a:rPr>
                  <a:t>10</a:t>
                </a:r>
                <a:r>
                  <a:rPr lang="zh-CN" altLang="zh-CN" sz="2400" kern="100" dirty="0">
                    <a:solidFill>
                      <a:srgbClr val="000000"/>
                    </a:solidFill>
                    <a:latin typeface="微软雅黑" panose="020B0503020204020204" pitchFamily="34" charset="-122"/>
                    <a:cs typeface="Times New Roman" panose="02020603050405020304" pitchFamily="18" charset="0"/>
                  </a:rPr>
                  <a:t>万元的存货，如果公司在</a:t>
                </a:r>
                <a:r>
                  <a:rPr lang="en-US" altLang="zh-CN" sz="2400" kern="100" dirty="0">
                    <a:solidFill>
                      <a:srgbClr val="000000"/>
                    </a:solidFill>
                    <a:latin typeface="微软雅黑" panose="020B0503020204020204" pitchFamily="34" charset="-122"/>
                    <a:cs typeface="Times New Roman" panose="02020603050405020304" pitchFamily="18" charset="0"/>
                  </a:rPr>
                  <a:t>10</a:t>
                </a:r>
                <a:r>
                  <a:rPr lang="zh-CN" altLang="zh-CN" sz="2400" kern="100" dirty="0">
                    <a:solidFill>
                      <a:srgbClr val="000000"/>
                    </a:solidFill>
                    <a:latin typeface="微软雅黑" panose="020B0503020204020204" pitchFamily="34" charset="-122"/>
                    <a:cs typeface="Times New Roman" panose="02020603050405020304" pitchFamily="18" charset="0"/>
                  </a:rPr>
                  <a:t>天内付款，可以获得</a:t>
                </a:r>
                <a:r>
                  <a:rPr lang="en-US" altLang="zh-CN" sz="2400" kern="100" dirty="0">
                    <a:solidFill>
                      <a:srgbClr val="000000"/>
                    </a:solidFill>
                    <a:latin typeface="微软雅黑" panose="020B0503020204020204" pitchFamily="34" charset="-122"/>
                    <a:cs typeface="Times New Roman" panose="02020603050405020304" pitchFamily="18" charset="0"/>
                  </a:rPr>
                  <a:t>10</a:t>
                </a:r>
                <a:r>
                  <a:rPr lang="zh-CN" altLang="zh-CN" sz="2400" kern="100" dirty="0">
                    <a:solidFill>
                      <a:srgbClr val="000000"/>
                    </a:solidFill>
                    <a:latin typeface="微软雅黑" panose="020B0503020204020204" pitchFamily="34" charset="-122"/>
                    <a:cs typeface="Times New Roman" panose="02020603050405020304" pitchFamily="18" charset="0"/>
                  </a:rPr>
                  <a:t>天的免费信用期间，并获得</a:t>
                </a:r>
                <a:r>
                  <a:rPr lang="en-US" altLang="zh-CN" sz="2400" kern="100" dirty="0">
                    <a:solidFill>
                      <a:srgbClr val="000000"/>
                    </a:solidFill>
                    <a:latin typeface="微软雅黑" panose="020B0503020204020204" pitchFamily="34" charset="-122"/>
                    <a:cs typeface="Times New Roman" panose="02020603050405020304" pitchFamily="18" charset="0"/>
                  </a:rPr>
                  <a:t>2%</a:t>
                </a:r>
                <a:r>
                  <a:rPr lang="zh-CN" altLang="zh-CN" sz="2400" kern="100" dirty="0">
                    <a:solidFill>
                      <a:srgbClr val="000000"/>
                    </a:solidFill>
                    <a:latin typeface="微软雅黑" panose="020B0503020204020204" pitchFamily="34" charset="-122"/>
                    <a:cs typeface="Times New Roman" panose="02020603050405020304" pitchFamily="18" charset="0"/>
                  </a:rPr>
                  <a:t>的现金折扣。如果公司在</a:t>
                </a:r>
                <a:r>
                  <a:rPr lang="en-US" altLang="zh-CN" sz="2400" kern="100" dirty="0">
                    <a:solidFill>
                      <a:srgbClr val="000000"/>
                    </a:solidFill>
                    <a:latin typeface="微软雅黑" panose="020B0503020204020204" pitchFamily="34" charset="-122"/>
                    <a:cs typeface="Times New Roman" panose="02020603050405020304" pitchFamily="18" charset="0"/>
                  </a:rPr>
                  <a:t>10</a:t>
                </a:r>
                <a:r>
                  <a:rPr lang="zh-CN" altLang="zh-CN" sz="2400" kern="100" dirty="0">
                    <a:solidFill>
                      <a:srgbClr val="000000"/>
                    </a:solidFill>
                    <a:latin typeface="微软雅黑" panose="020B0503020204020204" pitchFamily="34" charset="-122"/>
                    <a:cs typeface="Times New Roman" panose="02020603050405020304" pitchFamily="18" charset="0"/>
                  </a:rPr>
                  <a:t>天后、</a:t>
                </a:r>
                <a:r>
                  <a:rPr lang="en-US" altLang="zh-CN" sz="2400" kern="100" dirty="0">
                    <a:solidFill>
                      <a:srgbClr val="000000"/>
                    </a:solidFill>
                    <a:latin typeface="微软雅黑" panose="020B0503020204020204" pitchFamily="34" charset="-122"/>
                    <a:cs typeface="Times New Roman" panose="02020603050405020304" pitchFamily="18" charset="0"/>
                  </a:rPr>
                  <a:t>30</a:t>
                </a:r>
                <a:r>
                  <a:rPr lang="zh-CN" altLang="zh-CN" sz="2400" kern="100" dirty="0">
                    <a:solidFill>
                      <a:srgbClr val="000000"/>
                    </a:solidFill>
                    <a:latin typeface="微软雅黑" panose="020B0503020204020204" pitchFamily="34" charset="-122"/>
                    <a:cs typeface="Times New Roman" panose="02020603050405020304" pitchFamily="18" charset="0"/>
                  </a:rPr>
                  <a:t>天内付款，则该公司将承受因放弃现金折扣而造成的隐含利息成本。 </a:t>
                </a:r>
                <a:endParaRPr lang="zh-CN" altLang="zh-CN" sz="2400" kern="100" dirty="0">
                  <a:solidFill>
                    <a:srgbClr val="000000"/>
                  </a:solidFill>
                  <a:latin typeface="微软雅黑" panose="020B0503020204020204" pitchFamily="34" charset="-122"/>
                  <a:cs typeface="Times New Roman" panose="02020603050405020304" pitchFamily="18" charset="0"/>
                </a:endParaRPr>
              </a:p>
              <a:p>
                <a:pPr lvl="0" indent="266700" algn="just">
                  <a:lnSpc>
                    <a:spcPct val="120000"/>
                  </a:lnSpc>
                </a:pPr>
                <a:r>
                  <a:rPr lang="en-US" altLang="zh-CN" sz="2400" b="1" kern="100" dirty="0" smtClean="0">
                    <a:solidFill>
                      <a:srgbClr val="000000"/>
                    </a:solidFill>
                    <a:latin typeface="微软雅黑" panose="020B0503020204020204" pitchFamily="34" charset="-122"/>
                    <a:cs typeface="Times New Roman" panose="02020603050405020304" pitchFamily="18" charset="0"/>
                  </a:rPr>
                  <a:t>    </a:t>
                </a:r>
                <a:r>
                  <a:rPr lang="zh-CN" altLang="zh-CN" sz="2400" b="1" kern="100" dirty="0" smtClean="0">
                    <a:solidFill>
                      <a:srgbClr val="000000"/>
                    </a:solidFill>
                    <a:latin typeface="微软雅黑" panose="020B0503020204020204" pitchFamily="34" charset="-122"/>
                    <a:cs typeface="Times New Roman" panose="02020603050405020304" pitchFamily="18" charset="0"/>
                  </a:rPr>
                  <a:t>放弃</a:t>
                </a:r>
                <a:r>
                  <a:rPr lang="zh-CN" altLang="zh-CN" sz="2400" b="1" kern="100" dirty="0">
                    <a:solidFill>
                      <a:srgbClr val="000000"/>
                    </a:solidFill>
                    <a:latin typeface="微软雅黑" panose="020B0503020204020204" pitchFamily="34" charset="-122"/>
                    <a:cs typeface="Times New Roman" panose="02020603050405020304" pitchFamily="18" charset="0"/>
                  </a:rPr>
                  <a:t>现金折扣的成本＝</a:t>
                </a:r>
                <a14:m>
                  <m:oMath xmlns:m="http://schemas.openxmlformats.org/officeDocument/2006/math">
                    <m:f>
                      <m:fPr>
                        <m:ctrlPr>
                          <a:rPr lang="zh-CN" altLang="zh-CN" sz="2400" b="1" i="1" kern="100">
                            <a:solidFill>
                              <a:srgbClr val="000000"/>
                            </a:solidFill>
                            <a:latin typeface="Cambria Math" panose="02040503050406030204" pitchFamily="18" charset="0"/>
                            <a:cs typeface="Times New Roman" panose="02020603050405020304" pitchFamily="18" charset="0"/>
                          </a:rPr>
                        </m:ctrlPr>
                      </m:fPr>
                      <m:num>
                        <m:r>
                          <a:rPr lang="en-US" altLang="zh-CN" sz="2400" b="1" i="1" kern="100">
                            <a:solidFill>
                              <a:srgbClr val="000000"/>
                            </a:solidFill>
                            <a:latin typeface="Cambria Math" panose="02040503050406030204" pitchFamily="18" charset="0"/>
                            <a:cs typeface="Times New Roman" panose="02020603050405020304" pitchFamily="18" charset="0"/>
                          </a:rPr>
                          <m:t>𝟐</m:t>
                        </m:r>
                        <m:r>
                          <a:rPr lang="en-US" altLang="zh-CN" sz="2400" b="1" kern="100">
                            <a:solidFill>
                              <a:srgbClr val="000000"/>
                            </a:solidFill>
                            <a:latin typeface="Cambria Math" panose="02040503050406030204" pitchFamily="18" charset="0"/>
                            <a:cs typeface="Times New Roman" panose="02020603050405020304" pitchFamily="18" charset="0"/>
                          </a:rPr>
                          <m:t>%</m:t>
                        </m:r>
                      </m:num>
                      <m:den>
                        <m:r>
                          <a:rPr lang="en-US" altLang="zh-CN" sz="2400" b="1" i="1" kern="100">
                            <a:solidFill>
                              <a:srgbClr val="000000"/>
                            </a:solidFill>
                            <a:latin typeface="Cambria Math" panose="02040503050406030204" pitchFamily="18" charset="0"/>
                            <a:cs typeface="Times New Roman" panose="02020603050405020304" pitchFamily="18" charset="0"/>
                          </a:rPr>
                          <m:t>𝟏</m:t>
                        </m:r>
                        <m:r>
                          <a:rPr lang="en-US" altLang="zh-CN" sz="2400" b="1" i="1" kern="100">
                            <a:solidFill>
                              <a:srgbClr val="000000"/>
                            </a:solidFill>
                            <a:latin typeface="Cambria Math" panose="02040503050406030204" pitchFamily="18" charset="0"/>
                            <a:cs typeface="Times New Roman" panose="02020603050405020304" pitchFamily="18" charset="0"/>
                          </a:rPr>
                          <m:t>−</m:t>
                        </m:r>
                        <m:r>
                          <a:rPr lang="en-US" altLang="zh-CN" sz="2400" b="1" i="1" kern="100">
                            <a:solidFill>
                              <a:srgbClr val="000000"/>
                            </a:solidFill>
                            <a:latin typeface="Cambria Math" panose="02040503050406030204" pitchFamily="18" charset="0"/>
                            <a:cs typeface="Times New Roman" panose="02020603050405020304" pitchFamily="18" charset="0"/>
                          </a:rPr>
                          <m:t>𝟐</m:t>
                        </m:r>
                        <m:r>
                          <a:rPr lang="en-US" altLang="zh-CN" sz="2400" b="1" kern="100">
                            <a:solidFill>
                              <a:srgbClr val="000000"/>
                            </a:solidFill>
                            <a:latin typeface="Cambria Math" panose="02040503050406030204" pitchFamily="18" charset="0"/>
                            <a:cs typeface="Times New Roman" panose="02020603050405020304" pitchFamily="18" charset="0"/>
                          </a:rPr>
                          <m:t>%</m:t>
                        </m:r>
                      </m:den>
                    </m:f>
                    <m:r>
                      <a:rPr lang="en-US" altLang="zh-CN" sz="2400" b="1" kern="100">
                        <a:solidFill>
                          <a:srgbClr val="000000"/>
                        </a:solidFill>
                        <a:latin typeface="Cambria Math" panose="02040503050406030204" pitchFamily="18" charset="0"/>
                        <a:cs typeface="Times New Roman" panose="02020603050405020304" pitchFamily="18" charset="0"/>
                      </a:rPr>
                      <m:t>×</m:t>
                    </m:r>
                    <m:f>
                      <m:fPr>
                        <m:ctrlPr>
                          <a:rPr lang="zh-CN" altLang="zh-CN" sz="2400" b="1" i="1" kern="100">
                            <a:solidFill>
                              <a:srgbClr val="000000"/>
                            </a:solidFill>
                            <a:latin typeface="Cambria Math" panose="02040503050406030204" pitchFamily="18" charset="0"/>
                            <a:cs typeface="Times New Roman" panose="02020603050405020304" pitchFamily="18" charset="0"/>
                          </a:rPr>
                        </m:ctrlPr>
                      </m:fPr>
                      <m:num>
                        <m:r>
                          <a:rPr lang="en-US" altLang="zh-CN" sz="2400" b="1" i="1" kern="100">
                            <a:solidFill>
                              <a:srgbClr val="000000"/>
                            </a:solidFill>
                            <a:latin typeface="Cambria Math" panose="02040503050406030204" pitchFamily="18" charset="0"/>
                            <a:cs typeface="Times New Roman" panose="02020603050405020304" pitchFamily="18" charset="0"/>
                          </a:rPr>
                          <m:t>𝟑𝟔𝟎</m:t>
                        </m:r>
                      </m:num>
                      <m:den>
                        <m:r>
                          <a:rPr lang="en-US" altLang="zh-CN" sz="2400" b="1" i="1" kern="100">
                            <a:solidFill>
                              <a:srgbClr val="000000"/>
                            </a:solidFill>
                            <a:latin typeface="Cambria Math" panose="02040503050406030204" pitchFamily="18" charset="0"/>
                            <a:cs typeface="Times New Roman" panose="02020603050405020304" pitchFamily="18" charset="0"/>
                          </a:rPr>
                          <m:t>𝟑𝟎</m:t>
                        </m:r>
                        <m:r>
                          <a:rPr lang="en-US" altLang="zh-CN" sz="2400" b="1" i="1" kern="100">
                            <a:solidFill>
                              <a:srgbClr val="000000"/>
                            </a:solidFill>
                            <a:latin typeface="Cambria Math" panose="02040503050406030204" pitchFamily="18" charset="0"/>
                            <a:cs typeface="Times New Roman" panose="02020603050405020304" pitchFamily="18" charset="0"/>
                          </a:rPr>
                          <m:t>−</m:t>
                        </m:r>
                        <m:r>
                          <a:rPr lang="en-US" altLang="zh-CN" sz="2400" b="1" i="1" kern="100">
                            <a:solidFill>
                              <a:srgbClr val="000000"/>
                            </a:solidFill>
                            <a:latin typeface="Cambria Math" panose="02040503050406030204" pitchFamily="18" charset="0"/>
                            <a:cs typeface="Times New Roman" panose="02020603050405020304" pitchFamily="18" charset="0"/>
                          </a:rPr>
                          <m:t>𝟏𝟎</m:t>
                        </m:r>
                      </m:den>
                    </m:f>
                    <m:r>
                      <a:rPr lang="en-US" altLang="zh-CN" sz="2400" b="1" kern="100">
                        <a:solidFill>
                          <a:srgbClr val="000000"/>
                        </a:solidFill>
                        <a:latin typeface="Cambria Math" panose="02040503050406030204" pitchFamily="18" charset="0"/>
                        <a:cs typeface="Times New Roman" panose="02020603050405020304" pitchFamily="18" charset="0"/>
                      </a:rPr>
                      <m:t>×</m:t>
                    </m:r>
                    <m:r>
                      <a:rPr lang="en-US" altLang="zh-CN" sz="2400" b="1" i="1" kern="100">
                        <a:solidFill>
                          <a:srgbClr val="000000"/>
                        </a:solidFill>
                        <a:latin typeface="Cambria Math" panose="02040503050406030204" pitchFamily="18" charset="0"/>
                        <a:cs typeface="Times New Roman" panose="02020603050405020304" pitchFamily="18" charset="0"/>
                      </a:rPr>
                      <m:t>𝟏𝟎𝟎</m:t>
                    </m:r>
                    <m:r>
                      <a:rPr lang="en-US" altLang="zh-CN" sz="2400" b="1" kern="100">
                        <a:solidFill>
                          <a:srgbClr val="000000"/>
                        </a:solidFill>
                        <a:latin typeface="Cambria Math" panose="02040503050406030204" pitchFamily="18" charset="0"/>
                        <a:cs typeface="Times New Roman" panose="02020603050405020304" pitchFamily="18" charset="0"/>
                      </a:rPr>
                      <m:t>%</m:t>
                    </m:r>
                  </m:oMath>
                </a14:m>
                <a:r>
                  <a:rPr lang="en-US" altLang="zh-CN" sz="2400" b="1" kern="100" dirty="0">
                    <a:solidFill>
                      <a:srgbClr val="000000"/>
                    </a:solidFill>
                    <a:latin typeface="微软雅黑" panose="020B0503020204020204" pitchFamily="34" charset="-122"/>
                    <a:cs typeface="Times New Roman" panose="02020603050405020304" pitchFamily="18" charset="0"/>
                  </a:rPr>
                  <a:t> </a:t>
                </a:r>
                <a:r>
                  <a:rPr lang="zh-CN" altLang="zh-CN" sz="2400" b="1" kern="100" dirty="0">
                    <a:solidFill>
                      <a:srgbClr val="000000"/>
                    </a:solidFill>
                    <a:latin typeface="微软雅黑" panose="020B0503020204020204" pitchFamily="34" charset="-122"/>
                    <a:cs typeface="Times New Roman" panose="02020603050405020304" pitchFamily="18" charset="0"/>
                  </a:rPr>
                  <a:t>≈</a:t>
                </a:r>
                <a:r>
                  <a:rPr lang="en-US" altLang="zh-CN" sz="2400" b="1" kern="100" dirty="0">
                    <a:solidFill>
                      <a:srgbClr val="000000"/>
                    </a:solidFill>
                    <a:latin typeface="微软雅黑" panose="020B0503020204020204" pitchFamily="34" charset="-122"/>
                    <a:cs typeface="Times New Roman" panose="02020603050405020304" pitchFamily="18" charset="0"/>
                  </a:rPr>
                  <a:t>36.73% </a:t>
                </a:r>
                <a:endParaRPr lang="zh-CN" altLang="zh-CN" sz="2400" b="1" kern="100" dirty="0">
                  <a:solidFill>
                    <a:srgbClr val="000000"/>
                  </a:solidFill>
                  <a:latin typeface="微软雅黑" panose="020B0503020204020204" pitchFamily="34" charset="-122"/>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672592" y="728505"/>
                <a:ext cx="9422384" cy="2517933"/>
              </a:xfrm>
              <a:prstGeom prst="rect">
                <a:avLst/>
              </a:prstGeom>
              <a:blipFill rotWithShape="1">
                <a:blip r:embed="rId1"/>
                <a:stretch>
                  <a:fillRect l="-1" t="-6" r="4" b="1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p:cNvSpPr/>
              <p:nvPr/>
            </p:nvSpPr>
            <p:spPr>
              <a:xfrm>
                <a:off x="672592" y="3554413"/>
                <a:ext cx="9668256" cy="1631537"/>
              </a:xfrm>
              <a:prstGeom prst="rect">
                <a:avLst/>
              </a:prstGeom>
            </p:spPr>
            <p:txBody>
              <a:bodyPr wrap="square">
                <a:spAutoFit/>
              </a:bodyPr>
              <a:lstStyle/>
              <a:p>
                <a:pPr indent="267970" algn="just">
                  <a:lnSpc>
                    <a:spcPct val="120000"/>
                  </a:lnSpc>
                  <a:spcAft>
                    <a:spcPts val="0"/>
                  </a:spcAft>
                </a:pPr>
                <a:r>
                  <a:rPr lang="en-US" altLang="zh-CN" sz="2400" b="1" kern="100" dirty="0" smtClean="0">
                    <a:solidFill>
                      <a:srgbClr val="FF0000"/>
                    </a:solidFill>
                    <a:latin typeface="微软雅黑" panose="020B0503020204020204" pitchFamily="34" charset="-122"/>
                    <a:cs typeface="Times New Roman" panose="02020603050405020304" pitchFamily="18" charset="0"/>
                  </a:rPr>
                  <a:t>    </a:t>
                </a:r>
                <a:r>
                  <a:rPr lang="zh-CN" altLang="zh-CN" sz="2400" b="1" kern="100" dirty="0" smtClean="0">
                    <a:solidFill>
                      <a:srgbClr val="FF0000"/>
                    </a:solidFill>
                    <a:latin typeface="微软雅黑" panose="020B0503020204020204" pitchFamily="34" charset="-122"/>
                    <a:cs typeface="Times New Roman" panose="02020603050405020304" pitchFamily="18" charset="0"/>
                  </a:rPr>
                  <a:t>例题</a:t>
                </a:r>
                <a:r>
                  <a:rPr lang="en-US" altLang="zh-CN" sz="2400" b="1" kern="100" dirty="0">
                    <a:solidFill>
                      <a:srgbClr val="FF0000"/>
                    </a:solidFill>
                    <a:latin typeface="微软雅黑" panose="020B0503020204020204" pitchFamily="34" charset="-122"/>
                    <a:cs typeface="Times New Roman" panose="02020603050405020304" pitchFamily="18" charset="0"/>
                  </a:rPr>
                  <a:t>3-8</a:t>
                </a:r>
                <a:r>
                  <a:rPr lang="zh-CN" altLang="zh-CN" sz="2400" b="1" kern="100" dirty="0">
                    <a:solidFill>
                      <a:srgbClr val="FF0000"/>
                    </a:solidFill>
                    <a:latin typeface="微软雅黑" panose="020B0503020204020204" pitchFamily="34" charset="-122"/>
                    <a:cs typeface="Times New Roman" panose="02020603050405020304" pitchFamily="18" charset="0"/>
                  </a:rPr>
                  <a:t>：</a:t>
                </a:r>
                <a:r>
                  <a:rPr lang="zh-CN" altLang="zh-CN" sz="2400" kern="100" dirty="0">
                    <a:solidFill>
                      <a:srgbClr val="000000"/>
                    </a:solidFill>
                    <a:latin typeface="微软雅黑" panose="020B0503020204020204" pitchFamily="34" charset="-122"/>
                    <a:cs typeface="Times New Roman" panose="02020603050405020304" pitchFamily="18" charset="0"/>
                  </a:rPr>
                  <a:t>接例题</a:t>
                </a:r>
                <a:r>
                  <a:rPr lang="en-US" altLang="zh-CN" sz="2400" kern="100" dirty="0">
                    <a:solidFill>
                      <a:srgbClr val="000000"/>
                    </a:solidFill>
                    <a:latin typeface="微软雅黑" panose="020B0503020204020204" pitchFamily="34" charset="-122"/>
                    <a:cs typeface="Times New Roman" panose="02020603050405020304" pitchFamily="18" charset="0"/>
                  </a:rPr>
                  <a:t>3-7</a:t>
                </a:r>
                <a:r>
                  <a:rPr lang="zh-CN" altLang="zh-CN" sz="2400" kern="100" dirty="0">
                    <a:solidFill>
                      <a:srgbClr val="000000"/>
                    </a:solidFill>
                    <a:latin typeface="微软雅黑" panose="020B0503020204020204" pitchFamily="34" charset="-122"/>
                    <a:cs typeface="Times New Roman" panose="02020603050405020304" pitchFamily="18" charset="0"/>
                  </a:rPr>
                  <a:t>，假设蓝天公司延期至</a:t>
                </a:r>
                <a:r>
                  <a:rPr lang="en-US" altLang="zh-CN" sz="2400" kern="100" dirty="0">
                    <a:solidFill>
                      <a:srgbClr val="000000"/>
                    </a:solidFill>
                    <a:latin typeface="微软雅黑" panose="020B0503020204020204" pitchFamily="34" charset="-122"/>
                    <a:cs typeface="Times New Roman" panose="02020603050405020304" pitchFamily="18" charset="0"/>
                  </a:rPr>
                  <a:t>40</a:t>
                </a:r>
                <a:r>
                  <a:rPr lang="zh-CN" altLang="zh-CN" sz="2400" kern="100" dirty="0">
                    <a:solidFill>
                      <a:srgbClr val="000000"/>
                    </a:solidFill>
                    <a:latin typeface="微软雅黑" panose="020B0503020204020204" pitchFamily="34" charset="-122"/>
                    <a:cs typeface="Times New Roman" panose="02020603050405020304" pitchFamily="18" charset="0"/>
                  </a:rPr>
                  <a:t>天付款，则放弃现金折扣的成本。</a:t>
                </a:r>
                <a:endParaRPr lang="zh-CN" altLang="zh-CN" sz="2400" kern="100" dirty="0">
                  <a:solidFill>
                    <a:srgbClr val="000000"/>
                  </a:solidFill>
                  <a:latin typeface="微软雅黑" panose="020B0503020204020204" pitchFamily="34" charset="-122"/>
                  <a:cs typeface="Times New Roman" panose="02020603050405020304" pitchFamily="18" charset="0"/>
                </a:endParaRPr>
              </a:p>
              <a:p>
                <a:pPr indent="266700" algn="just">
                  <a:lnSpc>
                    <a:spcPct val="120000"/>
                  </a:lnSpc>
                  <a:spcAft>
                    <a:spcPts val="0"/>
                  </a:spcAft>
                </a:pPr>
                <a:r>
                  <a:rPr lang="en-US" altLang="zh-CN" sz="2400" b="1" kern="100" dirty="0" smtClean="0">
                    <a:solidFill>
                      <a:srgbClr val="000000"/>
                    </a:solidFill>
                    <a:latin typeface="微软雅黑" panose="020B0503020204020204" pitchFamily="34" charset="-122"/>
                    <a:cs typeface="Times New Roman" panose="02020603050405020304" pitchFamily="18" charset="0"/>
                  </a:rPr>
                  <a:t>   </a:t>
                </a:r>
                <a:r>
                  <a:rPr lang="zh-CN" altLang="zh-CN" sz="2400" b="1" kern="100" dirty="0" smtClean="0">
                    <a:solidFill>
                      <a:srgbClr val="000000"/>
                    </a:solidFill>
                    <a:latin typeface="微软雅黑" panose="020B0503020204020204" pitchFamily="34" charset="-122"/>
                    <a:cs typeface="Times New Roman" panose="02020603050405020304" pitchFamily="18" charset="0"/>
                  </a:rPr>
                  <a:t>放弃</a:t>
                </a:r>
                <a:r>
                  <a:rPr lang="zh-CN" altLang="zh-CN" sz="2400" b="1" kern="100" dirty="0">
                    <a:solidFill>
                      <a:srgbClr val="000000"/>
                    </a:solidFill>
                    <a:latin typeface="微软雅黑" panose="020B0503020204020204" pitchFamily="34" charset="-122"/>
                    <a:cs typeface="Times New Roman" panose="02020603050405020304" pitchFamily="18" charset="0"/>
                  </a:rPr>
                  <a:t>现金折扣的成本＝</a:t>
                </a:r>
                <a14:m>
                  <m:oMath xmlns:m="http://schemas.openxmlformats.org/officeDocument/2006/math">
                    <m:f>
                      <m:fPr>
                        <m:ctrlPr>
                          <a:rPr lang="zh-CN" altLang="zh-CN" sz="2400" b="1" i="1" kern="100">
                            <a:solidFill>
                              <a:srgbClr val="000000"/>
                            </a:solidFill>
                            <a:latin typeface="Cambria Math" panose="02040503050406030204" pitchFamily="18" charset="0"/>
                            <a:cs typeface="Times New Roman" panose="02020603050405020304" pitchFamily="18" charset="0"/>
                          </a:rPr>
                        </m:ctrlPr>
                      </m:fPr>
                      <m:num>
                        <m:r>
                          <a:rPr lang="en-US" altLang="zh-CN" sz="2400" b="1" kern="100">
                            <a:solidFill>
                              <a:srgbClr val="000000"/>
                            </a:solidFill>
                            <a:latin typeface="Cambria Math" panose="02040503050406030204" pitchFamily="18" charset="0"/>
                            <a:cs typeface="Times New Roman" panose="02020603050405020304" pitchFamily="18" charset="0"/>
                          </a:rPr>
                          <m:t>2</m:t>
                        </m:r>
                        <m:r>
                          <a:rPr lang="en-US" altLang="zh-CN" sz="2400" b="1" kern="100">
                            <a:solidFill>
                              <a:srgbClr val="000000"/>
                            </a:solidFill>
                            <a:latin typeface="Cambria Math" panose="02040503050406030204" pitchFamily="18" charset="0"/>
                            <a:cs typeface="Times New Roman" panose="02020603050405020304" pitchFamily="18" charset="0"/>
                          </a:rPr>
                          <m:t>%</m:t>
                        </m:r>
                      </m:num>
                      <m:den>
                        <m:r>
                          <a:rPr lang="en-US" altLang="zh-CN" sz="2400" b="1" kern="100">
                            <a:solidFill>
                              <a:srgbClr val="000000"/>
                            </a:solidFill>
                            <a:latin typeface="Cambria Math" panose="02040503050406030204" pitchFamily="18" charset="0"/>
                            <a:cs typeface="Times New Roman" panose="02020603050405020304" pitchFamily="18" charset="0"/>
                          </a:rPr>
                          <m:t>1</m:t>
                        </m:r>
                        <m:r>
                          <a:rPr lang="en-US" altLang="zh-CN" sz="2400" b="1" kern="100">
                            <a:solidFill>
                              <a:srgbClr val="000000"/>
                            </a:solidFill>
                            <a:latin typeface="Cambria Math" panose="02040503050406030204" pitchFamily="18" charset="0"/>
                            <a:cs typeface="Times New Roman" panose="02020603050405020304" pitchFamily="18" charset="0"/>
                          </a:rPr>
                          <m:t>−</m:t>
                        </m:r>
                        <m:r>
                          <a:rPr lang="en-US" altLang="zh-CN" sz="2400" b="1" kern="100">
                            <a:solidFill>
                              <a:srgbClr val="000000"/>
                            </a:solidFill>
                            <a:latin typeface="Cambria Math" panose="02040503050406030204" pitchFamily="18" charset="0"/>
                            <a:cs typeface="Times New Roman" panose="02020603050405020304" pitchFamily="18" charset="0"/>
                          </a:rPr>
                          <m:t>2</m:t>
                        </m:r>
                        <m:r>
                          <a:rPr lang="en-US" altLang="zh-CN" sz="2400" b="1" kern="100">
                            <a:solidFill>
                              <a:srgbClr val="000000"/>
                            </a:solidFill>
                            <a:latin typeface="Cambria Math" panose="02040503050406030204" pitchFamily="18" charset="0"/>
                            <a:cs typeface="Times New Roman" panose="02020603050405020304" pitchFamily="18" charset="0"/>
                          </a:rPr>
                          <m:t>%</m:t>
                        </m:r>
                      </m:den>
                    </m:f>
                    <m:r>
                      <a:rPr lang="en-US" altLang="zh-CN" sz="2400" b="1" kern="100">
                        <a:solidFill>
                          <a:srgbClr val="000000"/>
                        </a:solidFill>
                        <a:latin typeface="Cambria Math" panose="02040503050406030204" pitchFamily="18" charset="0"/>
                        <a:cs typeface="Times New Roman" panose="02020603050405020304" pitchFamily="18" charset="0"/>
                      </a:rPr>
                      <m:t>×</m:t>
                    </m:r>
                    <m:f>
                      <m:fPr>
                        <m:ctrlPr>
                          <a:rPr lang="zh-CN" altLang="zh-CN" sz="2400" b="1" i="1" kern="100">
                            <a:solidFill>
                              <a:srgbClr val="000000"/>
                            </a:solidFill>
                            <a:latin typeface="Cambria Math" panose="02040503050406030204" pitchFamily="18" charset="0"/>
                            <a:cs typeface="Times New Roman" panose="02020603050405020304" pitchFamily="18" charset="0"/>
                          </a:rPr>
                        </m:ctrlPr>
                      </m:fPr>
                      <m:num>
                        <m:r>
                          <a:rPr lang="en-US" altLang="zh-CN" sz="2400" b="1" kern="100">
                            <a:solidFill>
                              <a:srgbClr val="000000"/>
                            </a:solidFill>
                            <a:latin typeface="Cambria Math" panose="02040503050406030204" pitchFamily="18" charset="0"/>
                            <a:cs typeface="Times New Roman" panose="02020603050405020304" pitchFamily="18" charset="0"/>
                          </a:rPr>
                          <m:t>360</m:t>
                        </m:r>
                      </m:num>
                      <m:den>
                        <m:r>
                          <a:rPr lang="en-US" altLang="zh-CN" sz="2400" b="1" kern="100">
                            <a:solidFill>
                              <a:srgbClr val="000000"/>
                            </a:solidFill>
                            <a:latin typeface="Cambria Math" panose="02040503050406030204" pitchFamily="18" charset="0"/>
                            <a:cs typeface="Times New Roman" panose="02020603050405020304" pitchFamily="18" charset="0"/>
                          </a:rPr>
                          <m:t>40</m:t>
                        </m:r>
                        <m:r>
                          <a:rPr lang="en-US" altLang="zh-CN" sz="2400" b="1" kern="100">
                            <a:solidFill>
                              <a:srgbClr val="000000"/>
                            </a:solidFill>
                            <a:latin typeface="Cambria Math" panose="02040503050406030204" pitchFamily="18" charset="0"/>
                            <a:cs typeface="Times New Roman" panose="02020603050405020304" pitchFamily="18" charset="0"/>
                          </a:rPr>
                          <m:t>−</m:t>
                        </m:r>
                        <m:r>
                          <a:rPr lang="en-US" altLang="zh-CN" sz="2400" b="1" kern="100">
                            <a:solidFill>
                              <a:srgbClr val="000000"/>
                            </a:solidFill>
                            <a:latin typeface="Cambria Math" panose="02040503050406030204" pitchFamily="18" charset="0"/>
                            <a:cs typeface="Times New Roman" panose="02020603050405020304" pitchFamily="18" charset="0"/>
                          </a:rPr>
                          <m:t>10</m:t>
                        </m:r>
                      </m:den>
                    </m:f>
                    <m:r>
                      <a:rPr lang="en-US" altLang="zh-CN" sz="2400" b="1" kern="100">
                        <a:solidFill>
                          <a:srgbClr val="000000"/>
                        </a:solidFill>
                        <a:latin typeface="Cambria Math" panose="02040503050406030204" pitchFamily="18" charset="0"/>
                        <a:cs typeface="Times New Roman" panose="02020603050405020304" pitchFamily="18" charset="0"/>
                      </a:rPr>
                      <m:t>×</m:t>
                    </m:r>
                    <m:r>
                      <a:rPr lang="en-US" altLang="zh-CN" sz="2400" b="1" kern="100">
                        <a:solidFill>
                          <a:srgbClr val="000000"/>
                        </a:solidFill>
                        <a:latin typeface="Cambria Math" panose="02040503050406030204" pitchFamily="18" charset="0"/>
                        <a:cs typeface="Times New Roman" panose="02020603050405020304" pitchFamily="18" charset="0"/>
                      </a:rPr>
                      <m:t>100</m:t>
                    </m:r>
                    <m:r>
                      <a:rPr lang="en-US" altLang="zh-CN" sz="2400" b="1" kern="100">
                        <a:solidFill>
                          <a:srgbClr val="000000"/>
                        </a:solidFill>
                        <a:latin typeface="Cambria Math" panose="02040503050406030204" pitchFamily="18" charset="0"/>
                        <a:cs typeface="Times New Roman" panose="02020603050405020304" pitchFamily="18" charset="0"/>
                      </a:rPr>
                      <m:t>%</m:t>
                    </m:r>
                  </m:oMath>
                </a14:m>
                <a:r>
                  <a:rPr lang="en-US" altLang="zh-CN" sz="2400" b="1" kern="100" dirty="0">
                    <a:solidFill>
                      <a:srgbClr val="000000"/>
                    </a:solidFill>
                    <a:latin typeface="微软雅黑" panose="020B0503020204020204" pitchFamily="34" charset="-122"/>
                    <a:cs typeface="Times New Roman" panose="02020603050405020304" pitchFamily="18" charset="0"/>
                  </a:rPr>
                  <a:t> </a:t>
                </a:r>
                <a:r>
                  <a:rPr lang="zh-CN" altLang="zh-CN" sz="2400" b="1" kern="100" dirty="0">
                    <a:solidFill>
                      <a:srgbClr val="000000"/>
                    </a:solidFill>
                    <a:latin typeface="微软雅黑" panose="020B0503020204020204" pitchFamily="34" charset="-122"/>
                    <a:cs typeface="Times New Roman" panose="02020603050405020304" pitchFamily="18" charset="0"/>
                  </a:rPr>
                  <a:t>≈</a:t>
                </a:r>
                <a:r>
                  <a:rPr lang="en-US" altLang="zh-CN" sz="2400" b="1" kern="100" dirty="0">
                    <a:solidFill>
                      <a:srgbClr val="000000"/>
                    </a:solidFill>
                    <a:latin typeface="微软雅黑" panose="020B0503020204020204" pitchFamily="34" charset="-122"/>
                    <a:cs typeface="Times New Roman" panose="02020603050405020304" pitchFamily="18" charset="0"/>
                  </a:rPr>
                  <a:t>24.49% </a:t>
                </a:r>
                <a:endParaRPr lang="zh-CN" altLang="zh-CN" sz="2400" b="1" kern="100" dirty="0">
                  <a:solidFill>
                    <a:srgbClr val="000000"/>
                  </a:solidFill>
                  <a:latin typeface="微软雅黑" panose="020B0503020204020204" pitchFamily="34" charset="-122"/>
                  <a:cs typeface="Times New Roman" panose="02020603050405020304" pitchFamily="18" charset="0"/>
                </a:endParaRPr>
              </a:p>
            </p:txBody>
          </p:sp>
        </mc:Choice>
        <mc:Fallback>
          <p:sp>
            <p:nvSpPr>
              <p:cNvPr id="3" name="矩形 2"/>
              <p:cNvSpPr>
                <a:spLocks noRot="1" noChangeAspect="1" noMove="1" noResize="1" noEditPoints="1" noAdjustHandles="1" noChangeArrowheads="1" noChangeShapeType="1" noTextEdit="1"/>
              </p:cNvSpPr>
              <p:nvPr/>
            </p:nvSpPr>
            <p:spPr>
              <a:xfrm>
                <a:off x="672592" y="3554413"/>
                <a:ext cx="9668256" cy="1631537"/>
              </a:xfrm>
              <a:prstGeom prst="rect">
                <a:avLst/>
              </a:prstGeom>
              <a:blipFill rotWithShape="1">
                <a:blip r:embed="rId2"/>
                <a:stretch>
                  <a:fillRect l="-1" t="-19" r="5" b="33"/>
                </a:stretch>
              </a:blipFill>
            </p:spPr>
            <p:txBody>
              <a:bodyPr/>
              <a:lstStyle/>
              <a:p>
                <a:r>
                  <a:rPr lang="zh-CN" altLang="en-US">
                    <a:noFill/>
                  </a:rPr>
                  <a:t> </a:t>
                </a:r>
              </a:p>
            </p:txBody>
          </p:sp>
        </mc:Fallback>
      </mc:AlternateContent>
    </p:spTree>
  </p:cSld>
  <p:clrMapOvr>
    <a:masterClrMapping/>
  </p:clrMapOvr>
  <p:transition spd="slow" advTm="3000">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6514" y="234957"/>
            <a:ext cx="4691054" cy="523220"/>
          </a:xfrm>
          <a:prstGeom prst="rect">
            <a:avLst/>
          </a:prstGeom>
        </p:spPr>
        <p:txBody>
          <a:bodyPr wrap="square">
            <a:spAutoFit/>
          </a:bodyPr>
          <a:lstStyle/>
          <a:p>
            <a:pPr>
              <a:defRPr/>
            </a:pPr>
            <a:r>
              <a:rPr lang="zh-CN" altLang="en-US" sz="2800" b="1" dirty="0"/>
              <a:t>二、企业筹资动机</a:t>
            </a:r>
            <a:endParaRPr lang="zh-CN" altLang="en-US" sz="2800" b="1" dirty="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512064" y="1075136"/>
            <a:ext cx="9780490" cy="4524315"/>
          </a:xfrm>
          <a:prstGeom prst="rect">
            <a:avLst/>
          </a:prstGeom>
          <a:noFill/>
        </p:spPr>
        <p:txBody>
          <a:bodyPr wrap="square" rtlCol="0">
            <a:spAutoFit/>
          </a:bodyPr>
          <a:lstStyle/>
          <a:p>
            <a:pPr algn="just">
              <a:lnSpc>
                <a:spcPct val="150000"/>
              </a:lnSpc>
            </a:pPr>
            <a:r>
              <a:rPr lang="zh-CN" altLang="en-US" sz="2400" b="1" dirty="0" smtClean="0"/>
              <a:t>（</a:t>
            </a:r>
            <a:r>
              <a:rPr lang="zh-CN" altLang="en-US" sz="2400" b="1" dirty="0"/>
              <a:t>一）维持性筹资动机</a:t>
            </a:r>
            <a:endParaRPr lang="zh-CN" altLang="en-US" sz="2400" b="1" dirty="0"/>
          </a:p>
          <a:p>
            <a:pPr algn="just">
              <a:lnSpc>
                <a:spcPct val="150000"/>
              </a:lnSpc>
            </a:pPr>
            <a:r>
              <a:rPr lang="zh-CN" altLang="en-US" sz="2400" dirty="0" smtClean="0"/>
              <a:t>企业</a:t>
            </a:r>
            <a:r>
              <a:rPr lang="zh-CN" altLang="en-US" sz="2400" dirty="0"/>
              <a:t>为维持正常的生产经营活动不断筹集</a:t>
            </a:r>
            <a:r>
              <a:rPr lang="zh-CN" altLang="en-US" sz="2400" dirty="0" smtClean="0"/>
              <a:t>资金</a:t>
            </a:r>
            <a:endParaRPr lang="zh-CN" altLang="en-US" sz="2400" dirty="0"/>
          </a:p>
          <a:p>
            <a:pPr algn="just">
              <a:lnSpc>
                <a:spcPct val="150000"/>
              </a:lnSpc>
            </a:pPr>
            <a:r>
              <a:rPr lang="zh-CN" altLang="en-US" sz="2400" b="1" dirty="0"/>
              <a:t>（二）扩张性筹资动机</a:t>
            </a:r>
            <a:endParaRPr lang="zh-CN" altLang="en-US" sz="2400" b="1" dirty="0"/>
          </a:p>
          <a:p>
            <a:pPr algn="just">
              <a:lnSpc>
                <a:spcPct val="150000"/>
              </a:lnSpc>
            </a:pPr>
            <a:r>
              <a:rPr lang="zh-CN" altLang="en-US" sz="2400" dirty="0"/>
              <a:t>企业为了扩大生产经营规模或增加对外投资而产生的追加筹资的</a:t>
            </a:r>
            <a:r>
              <a:rPr lang="zh-CN" altLang="en-US" sz="2400" dirty="0" smtClean="0"/>
              <a:t>动机</a:t>
            </a:r>
            <a:r>
              <a:rPr lang="zh-CN" altLang="en-US" sz="2400" b="1" dirty="0" smtClean="0"/>
              <a:t>（</a:t>
            </a:r>
            <a:r>
              <a:rPr lang="zh-CN" altLang="en-US" sz="2400" b="1" dirty="0"/>
              <a:t>三）调整性筹资动机</a:t>
            </a:r>
            <a:endParaRPr lang="zh-CN" altLang="en-US" sz="2400" b="1" dirty="0"/>
          </a:p>
          <a:p>
            <a:pPr algn="just">
              <a:lnSpc>
                <a:spcPct val="150000"/>
              </a:lnSpc>
            </a:pPr>
            <a:r>
              <a:rPr lang="zh-CN" altLang="en-US" sz="2400" dirty="0"/>
              <a:t>企业因调整现有资本结构的需要而产生的筹资</a:t>
            </a:r>
            <a:r>
              <a:rPr lang="zh-CN" altLang="en-US" sz="2400" dirty="0" smtClean="0"/>
              <a:t>动机</a:t>
            </a:r>
            <a:endParaRPr lang="zh-CN" altLang="en-US" sz="2400" dirty="0"/>
          </a:p>
          <a:p>
            <a:pPr algn="just">
              <a:lnSpc>
                <a:spcPct val="150000"/>
              </a:lnSpc>
            </a:pPr>
            <a:r>
              <a:rPr lang="zh-CN" altLang="en-US" sz="2400" b="1" dirty="0"/>
              <a:t>（四）混合性筹资动机</a:t>
            </a:r>
            <a:endParaRPr lang="zh-CN" altLang="en-US" sz="2400" b="1" dirty="0"/>
          </a:p>
          <a:p>
            <a:pPr algn="just">
              <a:lnSpc>
                <a:spcPct val="150000"/>
              </a:lnSpc>
            </a:pPr>
            <a:r>
              <a:rPr lang="zh-CN" altLang="en-US" sz="2400" dirty="0"/>
              <a:t>企业同时既为扩张规模又为偿还债务而产生的筹资</a:t>
            </a:r>
            <a:r>
              <a:rPr lang="zh-CN" altLang="en-US" sz="2400" dirty="0" smtClean="0"/>
              <a:t>动机</a:t>
            </a:r>
            <a:endParaRPr lang="zh-CN" altLang="en-US" sz="2400" dirty="0"/>
          </a:p>
        </p:txBody>
      </p:sp>
    </p:spTree>
  </p:cSld>
  <p:clrMapOvr>
    <a:masterClrMapping/>
  </p:clrMapOvr>
  <p:transition spd="slow" advTm="3000">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2" name="矩形 1"/>
          <p:cNvSpPr/>
          <p:nvPr/>
        </p:nvSpPr>
        <p:spPr>
          <a:xfrm>
            <a:off x="502188" y="685417"/>
            <a:ext cx="4148572" cy="497957"/>
          </a:xfrm>
          <a:prstGeom prst="rect">
            <a:avLst/>
          </a:prstGeom>
        </p:spPr>
        <p:txBody>
          <a:bodyPr wrap="none">
            <a:spAutoFit/>
          </a:bodyPr>
          <a:lstStyle/>
          <a:p>
            <a:pPr indent="267970" algn="just">
              <a:lnSpc>
                <a:spcPct val="120000"/>
              </a:lnSpc>
            </a:pPr>
            <a:r>
              <a:rPr lang="zh-CN" altLang="zh-CN" sz="2400" b="1" kern="100" dirty="0">
                <a:latin typeface="+mn-ea"/>
                <a:cs typeface="Times New Roman" panose="02020603050405020304" pitchFamily="18" charset="0"/>
              </a:rPr>
              <a:t>（二）利用现金折扣的决策</a:t>
            </a:r>
            <a:endParaRPr lang="zh-CN" altLang="zh-CN" sz="2400" b="1" kern="100" dirty="0">
              <a:latin typeface="+mn-ea"/>
              <a:cs typeface="Times New Roman" panose="02020603050405020304" pitchFamily="18" charset="0"/>
            </a:endParaRPr>
          </a:p>
        </p:txBody>
      </p:sp>
      <p:sp>
        <p:nvSpPr>
          <p:cNvPr id="3" name="矩形 2"/>
          <p:cNvSpPr/>
          <p:nvPr/>
        </p:nvSpPr>
        <p:spPr>
          <a:xfrm>
            <a:off x="384048" y="1781338"/>
            <a:ext cx="10030968" cy="2751522"/>
          </a:xfrm>
          <a:prstGeom prst="rect">
            <a:avLst/>
          </a:prstGeom>
        </p:spPr>
        <p:txBody>
          <a:bodyPr wrap="square">
            <a:spAutoFit/>
          </a:bodyPr>
          <a:lstStyle/>
          <a:p>
            <a:pPr indent="266700" algn="just">
              <a:lnSpc>
                <a:spcPct val="120000"/>
              </a:lnSpc>
              <a:spcAft>
                <a:spcPts val="0"/>
              </a:spcAft>
            </a:pPr>
            <a:r>
              <a:rPr lang="zh-CN" altLang="en-US" sz="2400" kern="100" dirty="0" smtClean="0">
                <a:latin typeface="+mn-ea"/>
                <a:cs typeface="Times New Roman" panose="02020603050405020304" pitchFamily="18" charset="0"/>
              </a:rPr>
              <a:t>    在</a:t>
            </a:r>
            <a:r>
              <a:rPr lang="zh-CN" altLang="en-US" sz="2400" kern="100" dirty="0">
                <a:latin typeface="+mn-ea"/>
                <a:cs typeface="Times New Roman" panose="02020603050405020304" pitchFamily="18" charset="0"/>
              </a:rPr>
              <a:t>附有信用条件的情况下，因为获得不同信用要负担不同的代价，买方企业便要在利用哪种信用之间作出决策。</a:t>
            </a:r>
            <a:endParaRPr lang="zh-CN" altLang="en-US" sz="2400" kern="100" dirty="0">
              <a:latin typeface="+mn-ea"/>
              <a:cs typeface="Times New Roman" panose="02020603050405020304" pitchFamily="18" charset="0"/>
            </a:endParaRPr>
          </a:p>
          <a:p>
            <a:pPr indent="266700" algn="just">
              <a:lnSpc>
                <a:spcPct val="120000"/>
              </a:lnSpc>
              <a:spcAft>
                <a:spcPts val="0"/>
              </a:spcAft>
            </a:pPr>
            <a:r>
              <a:rPr lang="zh-CN" altLang="en-US" sz="2400" kern="100" dirty="0">
                <a:latin typeface="+mn-ea"/>
                <a:cs typeface="Times New Roman" panose="02020603050405020304" pitchFamily="18" charset="0"/>
              </a:rPr>
              <a:t>   </a:t>
            </a:r>
            <a:r>
              <a:rPr lang="zh-CN" altLang="en-US" sz="2400" b="1" kern="100" dirty="0" smtClean="0">
                <a:latin typeface="+mn-ea"/>
                <a:cs typeface="Times New Roman" panose="02020603050405020304" pitchFamily="18" charset="0"/>
              </a:rPr>
              <a:t>借款</a:t>
            </a:r>
            <a:r>
              <a:rPr lang="zh-CN" altLang="en-US" sz="2400" b="1" kern="100" dirty="0">
                <a:latin typeface="+mn-ea"/>
                <a:cs typeface="Times New Roman" panose="02020603050405020304" pitchFamily="18" charset="0"/>
              </a:rPr>
              <a:t>利率</a:t>
            </a:r>
            <a:r>
              <a:rPr lang="en-US" altLang="zh-CN" sz="2400" b="1" kern="100" dirty="0">
                <a:latin typeface="+mn-ea"/>
                <a:cs typeface="Times New Roman" panose="02020603050405020304" pitchFamily="18" charset="0"/>
              </a:rPr>
              <a:t>&lt;</a:t>
            </a:r>
            <a:r>
              <a:rPr lang="zh-CN" altLang="en-US" sz="2400" b="1" kern="100" dirty="0">
                <a:latin typeface="+mn-ea"/>
                <a:cs typeface="Times New Roman" panose="02020603050405020304" pitchFamily="18" charset="0"/>
              </a:rPr>
              <a:t>放弃现金折扣的资金成本</a:t>
            </a:r>
            <a:r>
              <a:rPr lang="zh-CN" altLang="en-US" sz="2400" kern="100" dirty="0">
                <a:latin typeface="+mn-ea"/>
                <a:cs typeface="Times New Roman" panose="02020603050405020304" pitchFamily="18" charset="0"/>
              </a:rPr>
              <a:t>：</a:t>
            </a:r>
            <a:r>
              <a:rPr lang="zh-CN" altLang="en-US" sz="2400" kern="100" dirty="0">
                <a:solidFill>
                  <a:srgbClr val="7030A0"/>
                </a:solidFill>
                <a:latin typeface="+mn-ea"/>
                <a:cs typeface="Times New Roman" panose="02020603050405020304" pitchFamily="18" charset="0"/>
              </a:rPr>
              <a:t>享受现金</a:t>
            </a:r>
            <a:r>
              <a:rPr lang="zh-CN" altLang="en-US" sz="2400" kern="100" dirty="0" smtClean="0">
                <a:solidFill>
                  <a:srgbClr val="7030A0"/>
                </a:solidFill>
                <a:latin typeface="+mn-ea"/>
                <a:cs typeface="Times New Roman" panose="02020603050405020304" pitchFamily="18" charset="0"/>
              </a:rPr>
              <a:t>折扣</a:t>
            </a:r>
            <a:r>
              <a:rPr lang="zh-CN" altLang="en-US" sz="2400" kern="100" dirty="0" smtClean="0">
                <a:latin typeface="+mn-ea"/>
                <a:cs typeface="Times New Roman" panose="02020603050405020304" pitchFamily="18" charset="0"/>
              </a:rPr>
              <a:t>；反之应放弃；</a:t>
            </a:r>
            <a:endParaRPr lang="zh-CN" altLang="en-US" sz="2400" kern="100" dirty="0">
              <a:latin typeface="+mn-ea"/>
              <a:cs typeface="Times New Roman" panose="02020603050405020304" pitchFamily="18" charset="0"/>
            </a:endParaRPr>
          </a:p>
          <a:p>
            <a:pPr indent="266700" algn="just">
              <a:lnSpc>
                <a:spcPct val="120000"/>
              </a:lnSpc>
              <a:spcAft>
                <a:spcPts val="0"/>
              </a:spcAft>
            </a:pPr>
            <a:r>
              <a:rPr lang="zh-CN" altLang="en-US" sz="2400" kern="100" dirty="0">
                <a:latin typeface="+mn-ea"/>
                <a:cs typeface="Times New Roman" panose="02020603050405020304" pitchFamily="18" charset="0"/>
              </a:rPr>
              <a:t>   </a:t>
            </a:r>
            <a:r>
              <a:rPr lang="zh-CN" altLang="en-US" sz="2400" b="1" kern="100" dirty="0" smtClean="0">
                <a:latin typeface="+mn-ea"/>
                <a:cs typeface="Times New Roman" panose="02020603050405020304" pitchFamily="18" charset="0"/>
              </a:rPr>
              <a:t>短期</a:t>
            </a:r>
            <a:r>
              <a:rPr lang="zh-CN" altLang="en-US" sz="2400" b="1" kern="100" dirty="0">
                <a:latin typeface="+mn-ea"/>
                <a:cs typeface="Times New Roman" panose="02020603050405020304" pitchFamily="18" charset="0"/>
              </a:rPr>
              <a:t>投资收益</a:t>
            </a:r>
            <a:r>
              <a:rPr lang="en-US" altLang="zh-CN" sz="2400" b="1" kern="100" dirty="0">
                <a:latin typeface="+mn-ea"/>
                <a:cs typeface="Times New Roman" panose="02020603050405020304" pitchFamily="18" charset="0"/>
              </a:rPr>
              <a:t>&gt;</a:t>
            </a:r>
            <a:r>
              <a:rPr lang="zh-CN" altLang="en-US" sz="2400" b="1" kern="100" dirty="0">
                <a:latin typeface="+mn-ea"/>
                <a:cs typeface="Times New Roman" panose="02020603050405020304" pitchFamily="18" charset="0"/>
              </a:rPr>
              <a:t>放弃现金折扣的资金成本</a:t>
            </a:r>
            <a:r>
              <a:rPr lang="en-US" altLang="zh-CN" sz="2400" kern="100" dirty="0" smtClean="0">
                <a:latin typeface="+mn-ea"/>
                <a:cs typeface="Times New Roman" panose="02020603050405020304" pitchFamily="18" charset="0"/>
              </a:rPr>
              <a:t>: </a:t>
            </a:r>
            <a:r>
              <a:rPr lang="zh-CN" altLang="en-US" sz="2400" kern="100" dirty="0" smtClean="0">
                <a:solidFill>
                  <a:srgbClr val="7030A0"/>
                </a:solidFill>
                <a:latin typeface="+mn-ea"/>
                <a:cs typeface="Times New Roman" panose="02020603050405020304" pitchFamily="18" charset="0"/>
              </a:rPr>
              <a:t>放弃</a:t>
            </a:r>
            <a:r>
              <a:rPr lang="zh-CN" altLang="en-US" sz="2400" kern="100" dirty="0">
                <a:solidFill>
                  <a:srgbClr val="7030A0"/>
                </a:solidFill>
                <a:latin typeface="+mn-ea"/>
                <a:cs typeface="Times New Roman" panose="02020603050405020304" pitchFamily="18" charset="0"/>
              </a:rPr>
              <a:t>现金折扣去投资</a:t>
            </a:r>
            <a:r>
              <a:rPr lang="zh-CN" altLang="en-US" sz="2400" kern="100" dirty="0">
                <a:latin typeface="+mn-ea"/>
                <a:cs typeface="Times New Roman" panose="02020603050405020304" pitchFamily="18" charset="0"/>
              </a:rPr>
              <a:t>；反之应享受；</a:t>
            </a:r>
            <a:endParaRPr lang="zh-CN" altLang="en-US" sz="2400" kern="100" dirty="0">
              <a:latin typeface="+mn-ea"/>
              <a:cs typeface="Times New Roman" panose="02020603050405020304" pitchFamily="18" charset="0"/>
            </a:endParaRPr>
          </a:p>
          <a:p>
            <a:pPr indent="266700" algn="just">
              <a:lnSpc>
                <a:spcPct val="120000"/>
              </a:lnSpc>
              <a:spcAft>
                <a:spcPts val="0"/>
              </a:spcAft>
            </a:pPr>
            <a:r>
              <a:rPr lang="zh-CN" altLang="en-US" sz="2400" kern="100" dirty="0">
                <a:latin typeface="+mn-ea"/>
                <a:cs typeface="Times New Roman" panose="02020603050405020304" pitchFamily="18" charset="0"/>
              </a:rPr>
              <a:t>   </a:t>
            </a:r>
            <a:r>
              <a:rPr lang="zh-CN" altLang="en-US" sz="2400" b="1" kern="100" dirty="0" smtClean="0">
                <a:latin typeface="+mn-ea"/>
                <a:cs typeface="Times New Roman" panose="02020603050405020304" pitchFamily="18" charset="0"/>
              </a:rPr>
              <a:t>展延</a:t>
            </a:r>
            <a:r>
              <a:rPr lang="zh-CN" altLang="en-US" sz="2400" b="1" kern="100" dirty="0">
                <a:latin typeface="+mn-ea"/>
                <a:cs typeface="Times New Roman" panose="02020603050405020304" pitchFamily="18" charset="0"/>
              </a:rPr>
              <a:t>付款的损失</a:t>
            </a:r>
            <a:r>
              <a:rPr lang="en-US" altLang="zh-CN" sz="2400" b="1" kern="100" dirty="0">
                <a:latin typeface="+mn-ea"/>
                <a:cs typeface="Times New Roman" panose="02020603050405020304" pitchFamily="18" charset="0"/>
              </a:rPr>
              <a:t>&lt;</a:t>
            </a:r>
            <a:r>
              <a:rPr lang="zh-CN" altLang="en-US" sz="2400" b="1" kern="100" dirty="0">
                <a:latin typeface="+mn-ea"/>
                <a:cs typeface="Times New Roman" panose="02020603050405020304" pitchFamily="18" charset="0"/>
              </a:rPr>
              <a:t>放弃现金折扣的资金成本</a:t>
            </a:r>
            <a:r>
              <a:rPr lang="en-US" altLang="zh-CN" sz="2400" kern="100" dirty="0" smtClean="0">
                <a:latin typeface="+mn-ea"/>
                <a:cs typeface="Times New Roman" panose="02020603050405020304" pitchFamily="18" charset="0"/>
              </a:rPr>
              <a:t>: </a:t>
            </a:r>
            <a:r>
              <a:rPr lang="zh-CN" altLang="en-US" sz="2400" kern="100" dirty="0" smtClean="0">
                <a:solidFill>
                  <a:srgbClr val="7030A0"/>
                </a:solidFill>
                <a:latin typeface="+mn-ea"/>
                <a:cs typeface="Times New Roman" panose="02020603050405020304" pitchFamily="18" charset="0"/>
              </a:rPr>
              <a:t>放弃</a:t>
            </a:r>
            <a:r>
              <a:rPr lang="zh-CN" altLang="en-US" sz="2400" kern="100" dirty="0">
                <a:solidFill>
                  <a:srgbClr val="7030A0"/>
                </a:solidFill>
                <a:latin typeface="+mn-ea"/>
                <a:cs typeface="Times New Roman" panose="02020603050405020304" pitchFamily="18" charset="0"/>
              </a:rPr>
              <a:t>现金折扣</a:t>
            </a:r>
            <a:r>
              <a:rPr lang="zh-CN" altLang="en-US" sz="2400" kern="100" dirty="0">
                <a:latin typeface="+mn-ea"/>
                <a:cs typeface="Times New Roman" panose="02020603050405020304" pitchFamily="18" charset="0"/>
              </a:rPr>
              <a:t>；</a:t>
            </a:r>
            <a:endParaRPr lang="zh-CN" altLang="en-US" sz="2400" kern="100" dirty="0">
              <a:latin typeface="+mn-ea"/>
              <a:cs typeface="Times New Roman" panose="02020603050405020304" pitchFamily="18" charset="0"/>
            </a:endParaRPr>
          </a:p>
        </p:txBody>
      </p:sp>
    </p:spTree>
  </p:cSld>
  <p:clrMapOvr>
    <a:masterClrMapping/>
  </p:clrMapOvr>
  <p:transition spd="slow" advTm="3000">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85034" y="215581"/>
            <a:ext cx="4691054" cy="523220"/>
          </a:xfrm>
          <a:prstGeom prst="rect">
            <a:avLst/>
          </a:prstGeom>
        </p:spPr>
        <p:txBody>
          <a:bodyPr wrap="square">
            <a:spAutoFit/>
          </a:bodyPr>
          <a:lstStyle/>
          <a:p>
            <a:pPr lvl="0">
              <a:defRPr/>
            </a:pPr>
            <a:r>
              <a:rPr lang="zh-CN" altLang="en-US" sz="2800" b="1" dirty="0" smtClean="0">
                <a:solidFill>
                  <a:srgbClr val="000000"/>
                </a:solidFill>
              </a:rPr>
              <a:t>二、</a:t>
            </a:r>
            <a:r>
              <a:rPr lang="zh-CN" altLang="en-US" sz="2800" b="1" dirty="0">
                <a:solidFill>
                  <a:srgbClr val="000000"/>
                </a:solidFill>
              </a:rPr>
              <a:t>应付票据</a:t>
            </a:r>
            <a:endParaRPr kumimoji="0" lang="zh-CN" altLang="en-US" sz="2800" b="1" i="0" u="none" strike="noStrike" kern="1200" cap="none" spc="0" normalizeH="0" baseline="0" noProof="0" dirty="0">
              <a:ln>
                <a:noFill/>
              </a:ln>
              <a:solidFill>
                <a:srgbClr val="FF0000"/>
              </a:solidFill>
              <a:effectLst/>
              <a:uLnTx/>
              <a:uFillTx/>
              <a:latin typeface="Arial" panose="020B0604020202020204"/>
              <a:ea typeface="微软雅黑" panose="020B0503020204020204" pitchFamily="34" charset="-122"/>
              <a:cs typeface="+mn-cs"/>
            </a:endParaRP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9" name="TextBox 1"/>
          <p:cNvSpPr txBox="1"/>
          <p:nvPr/>
        </p:nvSpPr>
        <p:spPr>
          <a:xfrm>
            <a:off x="512064" y="1513017"/>
            <a:ext cx="10186416" cy="2308324"/>
          </a:xfrm>
          <a:prstGeom prst="rect">
            <a:avLst/>
          </a:prstGeom>
          <a:noFill/>
        </p:spPr>
        <p:txBody>
          <a:bodyPr wrap="square" rtlCol="0">
            <a:spAutoFit/>
          </a:bodyPr>
          <a:lstStyle/>
          <a:p>
            <a:pPr algn="just">
              <a:lnSpc>
                <a:spcPct val="150000"/>
              </a:lnSpc>
            </a:pPr>
            <a:r>
              <a:rPr lang="zh-CN" altLang="en-US" sz="2400" b="1" dirty="0"/>
              <a:t>应付票据</a:t>
            </a:r>
            <a:r>
              <a:rPr lang="zh-CN" altLang="en-US" sz="2400" dirty="0"/>
              <a:t>是购销双方按购销合同进行商品交易、延期付款而签发的、反映债权债务关系的一种</a:t>
            </a:r>
            <a:r>
              <a:rPr lang="zh-CN" altLang="en-US" sz="2400" b="1" dirty="0"/>
              <a:t>信用凭证</a:t>
            </a:r>
            <a:r>
              <a:rPr lang="zh-CN" altLang="en-US" sz="2400" dirty="0"/>
              <a:t>。根据承兑人的不同，应付票据分为</a:t>
            </a:r>
            <a:r>
              <a:rPr lang="zh-CN" altLang="en-US" sz="2400" b="1" dirty="0"/>
              <a:t>商业承兑汇票</a:t>
            </a:r>
            <a:r>
              <a:rPr lang="zh-CN" altLang="en-US" sz="2400" dirty="0"/>
              <a:t>和</a:t>
            </a:r>
            <a:r>
              <a:rPr lang="zh-CN" altLang="en-US" sz="2400" b="1" dirty="0"/>
              <a:t>银行承兑汇票</a:t>
            </a:r>
            <a:r>
              <a:rPr lang="zh-CN" altLang="en-US" sz="2400" dirty="0"/>
              <a:t>两种。应付的承兑期限由交易双方商定，一般为</a:t>
            </a:r>
            <a:r>
              <a:rPr lang="en-US" altLang="zh-CN" sz="2400" dirty="0"/>
              <a:t>16</a:t>
            </a:r>
            <a:r>
              <a:rPr lang="zh-CN" altLang="en-US" sz="2400" dirty="0"/>
              <a:t>个月，最长不超过</a:t>
            </a:r>
            <a:r>
              <a:rPr lang="en-US" altLang="zh-CN" sz="2400" dirty="0"/>
              <a:t>9</a:t>
            </a:r>
            <a:r>
              <a:rPr lang="zh-CN" altLang="en-US" sz="2400" dirty="0"/>
              <a:t>个月；支付期最长不超过</a:t>
            </a:r>
            <a:r>
              <a:rPr lang="en-US" altLang="zh-CN" sz="2400" dirty="0"/>
              <a:t>6</a:t>
            </a:r>
            <a:r>
              <a:rPr lang="zh-CN" altLang="en-US" sz="2400" dirty="0"/>
              <a:t>个月。</a:t>
            </a:r>
            <a:endParaRPr lang="zh-CN" altLang="en-US" sz="2400" dirty="0"/>
          </a:p>
        </p:txBody>
      </p:sp>
    </p:spTree>
  </p:cSld>
  <p:clrMapOvr>
    <a:masterClrMapping/>
  </p:clrMapOvr>
  <p:transition spd="slow" advTm="3000">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2" name="TextBox 1"/>
          <p:cNvSpPr txBox="1"/>
          <p:nvPr/>
        </p:nvSpPr>
        <p:spPr>
          <a:xfrm>
            <a:off x="557784" y="806984"/>
            <a:ext cx="10515600" cy="3416320"/>
          </a:xfrm>
          <a:prstGeom prst="rect">
            <a:avLst/>
          </a:prstGeom>
          <a:noFill/>
        </p:spPr>
        <p:txBody>
          <a:bodyPr wrap="square" rtlCol="0">
            <a:spAutoFit/>
          </a:bodyPr>
          <a:lstStyle/>
          <a:p>
            <a:pPr algn="just">
              <a:lnSpc>
                <a:spcPct val="150000"/>
              </a:lnSpc>
            </a:pPr>
            <a:r>
              <a:rPr lang="zh-CN" altLang="en-US" sz="2400" dirty="0" smtClean="0"/>
              <a:t>       使用</a:t>
            </a:r>
            <a:r>
              <a:rPr lang="zh-CN" altLang="en-US" sz="2400" dirty="0"/>
              <a:t>应付票据结算方式，收款人需要资金时，可持未到期的商业承兑汇票或银行承兑汇票向其开户银行</a:t>
            </a:r>
            <a:r>
              <a:rPr lang="zh-CN" altLang="en-US" sz="2400" b="1" dirty="0"/>
              <a:t>申请贴现</a:t>
            </a:r>
            <a:r>
              <a:rPr lang="zh-CN" altLang="en-US" sz="2400" dirty="0" smtClean="0"/>
              <a:t>。票据</a:t>
            </a:r>
            <a:r>
              <a:rPr lang="zh-CN" altLang="en-US" sz="2400" dirty="0"/>
              <a:t>贴现实际上是</a:t>
            </a:r>
            <a:r>
              <a:rPr lang="zh-CN" altLang="en-US" sz="2400" b="1" dirty="0"/>
              <a:t>持票人把未到期的汇票转让给银行</a:t>
            </a:r>
            <a:r>
              <a:rPr lang="zh-CN" altLang="en-US" sz="2400" dirty="0"/>
              <a:t>，</a:t>
            </a:r>
            <a:r>
              <a:rPr lang="zh-CN" altLang="en-US" sz="2400" b="1" dirty="0"/>
              <a:t>贴付一定利息以取得银行借款的行为</a:t>
            </a:r>
            <a:r>
              <a:rPr lang="zh-CN" altLang="en-US" sz="2400" dirty="0" smtClean="0"/>
              <a:t>。</a:t>
            </a:r>
            <a:endParaRPr lang="en-US" altLang="zh-CN" sz="2400" dirty="0" smtClean="0"/>
          </a:p>
          <a:p>
            <a:pPr algn="just">
              <a:lnSpc>
                <a:spcPct val="150000"/>
              </a:lnSpc>
            </a:pPr>
            <a:r>
              <a:rPr lang="en-US" altLang="zh-CN" sz="2400" dirty="0"/>
              <a:t> </a:t>
            </a:r>
            <a:r>
              <a:rPr lang="en-US" altLang="zh-CN" sz="2400" dirty="0" smtClean="0"/>
              <a:t>       </a:t>
            </a:r>
            <a:r>
              <a:rPr lang="zh-CN" altLang="en-US" sz="2400" dirty="0" smtClean="0"/>
              <a:t>应付票据</a:t>
            </a:r>
            <a:r>
              <a:rPr lang="zh-CN" altLang="en-US" sz="2400" dirty="0"/>
              <a:t>贴现息及应付贴现票款的计算方法如下：</a:t>
            </a:r>
            <a:endParaRPr lang="zh-CN" altLang="en-US" sz="2400" dirty="0"/>
          </a:p>
          <a:p>
            <a:pPr>
              <a:lnSpc>
                <a:spcPct val="150000"/>
              </a:lnSpc>
            </a:pPr>
            <a:r>
              <a:rPr lang="zh-CN" altLang="en-US" sz="2400" b="1" dirty="0" smtClean="0"/>
              <a:t>        应付贴现票款</a:t>
            </a:r>
            <a:r>
              <a:rPr lang="en-US" altLang="zh-CN" sz="2400" b="1" dirty="0" smtClean="0"/>
              <a:t>=</a:t>
            </a:r>
            <a:r>
              <a:rPr lang="zh-CN" altLang="en-US" sz="2400" b="1" dirty="0" smtClean="0"/>
              <a:t>汇票金额</a:t>
            </a:r>
            <a:r>
              <a:rPr lang="en-US" altLang="zh-CN" sz="2400" b="1" dirty="0" smtClean="0"/>
              <a:t>-</a:t>
            </a:r>
            <a:r>
              <a:rPr lang="zh-CN" altLang="en-US" sz="2400" b="1" dirty="0" smtClean="0"/>
              <a:t>贴现息                                    </a:t>
            </a:r>
            <a:endParaRPr lang="zh-CN" altLang="en-US" sz="2400" b="1" dirty="0" smtClean="0"/>
          </a:p>
          <a:p>
            <a:pPr>
              <a:lnSpc>
                <a:spcPct val="150000"/>
              </a:lnSpc>
            </a:pPr>
            <a:r>
              <a:rPr lang="zh-CN" altLang="en-US" sz="2400" dirty="0" smtClean="0"/>
              <a:t>        其中</a:t>
            </a:r>
            <a:r>
              <a:rPr lang="zh-CN" altLang="en-US" sz="2400" dirty="0"/>
              <a:t>，贴现息</a:t>
            </a:r>
            <a:r>
              <a:rPr lang="en-US" altLang="zh-CN" sz="2400" dirty="0"/>
              <a:t>=</a:t>
            </a:r>
            <a:r>
              <a:rPr lang="zh-CN" altLang="en-US" sz="2400" dirty="0"/>
              <a:t>汇票</a:t>
            </a:r>
            <a:r>
              <a:rPr lang="zh-CN" altLang="en-US" sz="2400" dirty="0" smtClean="0"/>
              <a:t>金额</a:t>
            </a:r>
            <a:r>
              <a:rPr lang="en-US" altLang="zh-CN" sz="2400" dirty="0"/>
              <a:t>×</a:t>
            </a:r>
            <a:r>
              <a:rPr lang="zh-CN" altLang="en-US" sz="2400" dirty="0"/>
              <a:t>（贴现天数</a:t>
            </a:r>
            <a:r>
              <a:rPr lang="en-US" altLang="zh-CN" sz="2400" dirty="0"/>
              <a:t>/360</a:t>
            </a:r>
            <a:r>
              <a:rPr lang="zh-CN" altLang="en-US" sz="2400" dirty="0"/>
              <a:t>）</a:t>
            </a:r>
            <a:r>
              <a:rPr lang="en-US" altLang="zh-CN" sz="2400" dirty="0"/>
              <a:t>×</a:t>
            </a:r>
            <a:r>
              <a:rPr lang="zh-CN" altLang="en-US" sz="2400" dirty="0"/>
              <a:t>贴现率</a:t>
            </a:r>
            <a:endParaRPr lang="zh-CN" altLang="en-US" sz="2400" dirty="0"/>
          </a:p>
        </p:txBody>
      </p:sp>
    </p:spTree>
  </p:cSld>
  <p:clrMapOvr>
    <a:masterClrMapping/>
  </p:clrMapOvr>
  <p:transition spd="slow" advTm="3000">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2" name="TextBox 1"/>
          <p:cNvSpPr txBox="1"/>
          <p:nvPr/>
        </p:nvSpPr>
        <p:spPr>
          <a:xfrm>
            <a:off x="585216" y="618041"/>
            <a:ext cx="10552176" cy="3970318"/>
          </a:xfrm>
          <a:prstGeom prst="rect">
            <a:avLst/>
          </a:prstGeom>
          <a:noFill/>
        </p:spPr>
        <p:txBody>
          <a:bodyPr wrap="square" rtlCol="0">
            <a:spAutoFit/>
          </a:bodyPr>
          <a:lstStyle/>
          <a:p>
            <a:pPr algn="just">
              <a:lnSpc>
                <a:spcPct val="150000"/>
              </a:lnSpc>
            </a:pPr>
            <a:r>
              <a:rPr lang="zh-CN" altLang="en-US" sz="2400" b="1" dirty="0" smtClean="0">
                <a:solidFill>
                  <a:srgbClr val="FF0000"/>
                </a:solidFill>
              </a:rPr>
              <a:t>       例题</a:t>
            </a:r>
            <a:r>
              <a:rPr lang="en-US" altLang="zh-CN" sz="2400" b="1" dirty="0" smtClean="0">
                <a:solidFill>
                  <a:srgbClr val="FF0000"/>
                </a:solidFill>
              </a:rPr>
              <a:t>3</a:t>
            </a:r>
            <a:r>
              <a:rPr lang="zh-CN" altLang="en-US" sz="2400" b="1" dirty="0" smtClean="0">
                <a:solidFill>
                  <a:srgbClr val="FF0000"/>
                </a:solidFill>
              </a:rPr>
              <a:t>－</a:t>
            </a:r>
            <a:r>
              <a:rPr lang="en-US" altLang="zh-CN" sz="2400" b="1" dirty="0" smtClean="0">
                <a:solidFill>
                  <a:srgbClr val="FF0000"/>
                </a:solidFill>
              </a:rPr>
              <a:t>9</a:t>
            </a:r>
            <a:r>
              <a:rPr lang="zh-CN" altLang="en-US" sz="2400" b="1" dirty="0" smtClean="0">
                <a:solidFill>
                  <a:srgbClr val="FF0000"/>
                </a:solidFill>
              </a:rPr>
              <a:t>：</a:t>
            </a:r>
            <a:r>
              <a:rPr lang="en-US" altLang="zh-CN" sz="2400" dirty="0" smtClean="0"/>
              <a:t>A</a:t>
            </a:r>
            <a:r>
              <a:rPr lang="zh-CN" altLang="en-US" sz="2400" dirty="0"/>
              <a:t>公司向</a:t>
            </a:r>
            <a:r>
              <a:rPr lang="en-US" altLang="zh-CN" sz="2400" dirty="0"/>
              <a:t>B</a:t>
            </a:r>
            <a:r>
              <a:rPr lang="zh-CN" altLang="en-US" sz="2400" dirty="0"/>
              <a:t>公司购进原材料一批，价款</a:t>
            </a:r>
            <a:r>
              <a:rPr lang="en-US" altLang="zh-CN" sz="2400" dirty="0"/>
              <a:t>100</a:t>
            </a:r>
            <a:r>
              <a:rPr lang="zh-CN" altLang="en-US" sz="2400" dirty="0"/>
              <a:t>万元，双方商定</a:t>
            </a:r>
            <a:r>
              <a:rPr lang="en-US" altLang="zh-CN" sz="2400" dirty="0"/>
              <a:t>6</a:t>
            </a:r>
            <a:r>
              <a:rPr lang="zh-CN" altLang="en-US" sz="2400" dirty="0"/>
              <a:t>个月后付款，采用商业承兑汇票结算。</a:t>
            </a:r>
            <a:r>
              <a:rPr lang="en-US" altLang="zh-CN" sz="2400" dirty="0"/>
              <a:t>B</a:t>
            </a:r>
            <a:r>
              <a:rPr lang="zh-CN" altLang="en-US" sz="2400" dirty="0"/>
              <a:t>公司于</a:t>
            </a:r>
            <a:r>
              <a:rPr lang="en-US" altLang="zh-CN" sz="2400" dirty="0"/>
              <a:t>2</a:t>
            </a:r>
            <a:r>
              <a:rPr lang="zh-CN" altLang="en-US" sz="2400" dirty="0"/>
              <a:t>月</a:t>
            </a:r>
            <a:r>
              <a:rPr lang="en-US" altLang="zh-CN" sz="2400" dirty="0"/>
              <a:t>1</a:t>
            </a:r>
            <a:r>
              <a:rPr lang="zh-CN" altLang="en-US" sz="2400" dirty="0"/>
              <a:t>日开出汇票，并经</a:t>
            </a:r>
            <a:r>
              <a:rPr lang="en-US" altLang="zh-CN" sz="2400" dirty="0"/>
              <a:t>A</a:t>
            </a:r>
            <a:r>
              <a:rPr lang="zh-CN" altLang="en-US" sz="2400" dirty="0"/>
              <a:t>公司承兑，汇票到期日为</a:t>
            </a:r>
            <a:r>
              <a:rPr lang="en-US" altLang="zh-CN" sz="2400" dirty="0"/>
              <a:t>4</a:t>
            </a:r>
            <a:r>
              <a:rPr lang="zh-CN" altLang="en-US" sz="2400" dirty="0"/>
              <a:t>月</a:t>
            </a:r>
            <a:r>
              <a:rPr lang="en-US" altLang="zh-CN" sz="2400" dirty="0"/>
              <a:t>1</a:t>
            </a:r>
            <a:r>
              <a:rPr lang="zh-CN" altLang="en-US" sz="2400" dirty="0"/>
              <a:t>日，如</a:t>
            </a:r>
            <a:r>
              <a:rPr lang="en-US" altLang="zh-CN" sz="2400" dirty="0"/>
              <a:t>B</a:t>
            </a:r>
            <a:r>
              <a:rPr lang="zh-CN" altLang="en-US" sz="2400" dirty="0"/>
              <a:t>公司急需资金，持票人于</a:t>
            </a:r>
            <a:r>
              <a:rPr lang="en-US" altLang="zh-CN" sz="2400" dirty="0"/>
              <a:t>3</a:t>
            </a:r>
            <a:r>
              <a:rPr lang="zh-CN" altLang="en-US" sz="2400" dirty="0"/>
              <a:t>月</a:t>
            </a:r>
            <a:r>
              <a:rPr lang="en-US" altLang="zh-CN" sz="2400" dirty="0"/>
              <a:t>2</a:t>
            </a:r>
            <a:r>
              <a:rPr lang="zh-CN" altLang="en-US" sz="2400" dirty="0"/>
              <a:t>日到银行办理贴现，贴现率为</a:t>
            </a:r>
            <a:r>
              <a:rPr lang="en-US" altLang="zh-CN" sz="2400" dirty="0"/>
              <a:t>12%</a:t>
            </a:r>
            <a:r>
              <a:rPr lang="zh-CN" altLang="en-US" sz="2400" dirty="0"/>
              <a:t>，试计算贴现息和贴现净额。</a:t>
            </a:r>
            <a:endParaRPr lang="zh-CN" altLang="en-US" sz="2400" dirty="0"/>
          </a:p>
          <a:p>
            <a:pPr algn="just">
              <a:lnSpc>
                <a:spcPct val="150000"/>
              </a:lnSpc>
            </a:pPr>
            <a:r>
              <a:rPr lang="zh-CN" altLang="en-US" sz="2400" dirty="0" smtClean="0"/>
              <a:t>       该</a:t>
            </a:r>
            <a:r>
              <a:rPr lang="zh-CN" altLang="en-US" sz="2400" dirty="0"/>
              <a:t>票据到期日为</a:t>
            </a:r>
            <a:r>
              <a:rPr lang="en-US" altLang="zh-CN" sz="2400" dirty="0"/>
              <a:t>4</a:t>
            </a:r>
            <a:r>
              <a:rPr lang="zh-CN" altLang="en-US" sz="2400" dirty="0"/>
              <a:t>月</a:t>
            </a:r>
            <a:r>
              <a:rPr lang="en-US" altLang="zh-CN" sz="2400" dirty="0"/>
              <a:t>1</a:t>
            </a:r>
            <a:r>
              <a:rPr lang="zh-CN" altLang="en-US" sz="2400" dirty="0"/>
              <a:t>日，其贴现天数应为</a:t>
            </a:r>
            <a:r>
              <a:rPr lang="en-US" altLang="zh-CN" sz="2400" dirty="0"/>
              <a:t>30</a:t>
            </a:r>
            <a:r>
              <a:rPr lang="zh-CN" altLang="en-US" sz="2400" dirty="0"/>
              <a:t>天</a:t>
            </a:r>
            <a:endParaRPr lang="zh-CN" altLang="en-US" sz="2400" dirty="0"/>
          </a:p>
          <a:p>
            <a:pPr algn="just">
              <a:lnSpc>
                <a:spcPct val="150000"/>
              </a:lnSpc>
            </a:pPr>
            <a:r>
              <a:rPr lang="zh-CN" altLang="en-US" sz="2400" dirty="0" smtClean="0"/>
              <a:t>       贴现</a:t>
            </a:r>
            <a:r>
              <a:rPr lang="zh-CN" altLang="en-US" sz="2400" dirty="0"/>
              <a:t>息</a:t>
            </a:r>
            <a:r>
              <a:rPr lang="en-US" altLang="zh-CN" sz="2400" dirty="0"/>
              <a:t>=100×</a:t>
            </a:r>
            <a:r>
              <a:rPr lang="zh-CN" altLang="en-US" sz="2400" dirty="0"/>
              <a:t>（</a:t>
            </a:r>
            <a:r>
              <a:rPr lang="en-US" altLang="zh-CN" sz="2400" dirty="0"/>
              <a:t>30/360</a:t>
            </a:r>
            <a:r>
              <a:rPr lang="zh-CN" altLang="en-US" sz="2400" dirty="0"/>
              <a:t>）</a:t>
            </a:r>
            <a:r>
              <a:rPr lang="en-US" altLang="zh-CN" sz="2400" dirty="0"/>
              <a:t>×12%=1</a:t>
            </a:r>
            <a:r>
              <a:rPr lang="zh-CN" altLang="en-US" sz="2400" dirty="0"/>
              <a:t>万元</a:t>
            </a:r>
            <a:endParaRPr lang="zh-CN" altLang="en-US" sz="2400" dirty="0"/>
          </a:p>
          <a:p>
            <a:pPr algn="just">
              <a:lnSpc>
                <a:spcPct val="150000"/>
              </a:lnSpc>
            </a:pPr>
            <a:r>
              <a:rPr lang="zh-CN" altLang="en-US" sz="2400" dirty="0" smtClean="0"/>
              <a:t>       贴现</a:t>
            </a:r>
            <a:r>
              <a:rPr lang="zh-CN" altLang="en-US" sz="2400" dirty="0"/>
              <a:t>净值</a:t>
            </a:r>
            <a:r>
              <a:rPr lang="en-US" altLang="zh-CN" sz="2400" dirty="0"/>
              <a:t>=100-1=99</a:t>
            </a:r>
            <a:r>
              <a:rPr lang="zh-CN" altLang="en-US" sz="2400" dirty="0" smtClean="0"/>
              <a:t>万元 </a:t>
            </a:r>
            <a:endParaRPr lang="zh-CN" altLang="en-US" sz="2400" dirty="0"/>
          </a:p>
        </p:txBody>
      </p:sp>
    </p:spTree>
  </p:cSld>
  <p:clrMapOvr>
    <a:masterClrMapping/>
  </p:clrMapOvr>
  <p:transition spd="slow" advTm="3000">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85034" y="215581"/>
            <a:ext cx="4691054" cy="523220"/>
          </a:xfrm>
          <a:prstGeom prst="rect">
            <a:avLst/>
          </a:prstGeom>
        </p:spPr>
        <p:txBody>
          <a:bodyPr wrap="square">
            <a:spAutoFit/>
          </a:bodyPr>
          <a:lstStyle/>
          <a:p>
            <a:pPr lvl="0">
              <a:defRPr/>
            </a:pPr>
            <a:r>
              <a:rPr lang="zh-CN" altLang="en-US" sz="2800" b="1" dirty="0">
                <a:solidFill>
                  <a:srgbClr val="000000"/>
                </a:solidFill>
              </a:rPr>
              <a:t>三、预收货款</a:t>
            </a:r>
            <a:endParaRPr kumimoji="0" lang="zh-CN" altLang="en-US" sz="2800" b="1" i="0" u="none" strike="noStrike" kern="1200" cap="none" spc="0" normalizeH="0" baseline="0" noProof="0" dirty="0">
              <a:ln>
                <a:noFill/>
              </a:ln>
              <a:solidFill>
                <a:srgbClr val="FF0000"/>
              </a:solidFill>
              <a:effectLst/>
              <a:uLnTx/>
              <a:uFillTx/>
              <a:latin typeface="Arial" panose="020B0604020202020204"/>
              <a:ea typeface="微软雅黑" panose="020B0503020204020204" pitchFamily="34" charset="-122"/>
              <a:cs typeface="+mn-cs"/>
            </a:endParaRP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1"/>
          <p:cNvSpPr txBox="1"/>
          <p:nvPr/>
        </p:nvSpPr>
        <p:spPr>
          <a:xfrm>
            <a:off x="387327" y="1230688"/>
            <a:ext cx="8866401" cy="3416320"/>
          </a:xfrm>
          <a:prstGeom prst="rect">
            <a:avLst/>
          </a:prstGeom>
          <a:noFill/>
        </p:spPr>
        <p:txBody>
          <a:bodyPr wrap="square" rtlCol="0">
            <a:spAutoFit/>
          </a:bodyPr>
          <a:lstStyle/>
          <a:p>
            <a:pPr algn="just">
              <a:lnSpc>
                <a:spcPct val="150000"/>
              </a:lnSpc>
            </a:pPr>
            <a:r>
              <a:rPr lang="zh-CN" altLang="en-US" sz="2400" b="1" dirty="0" smtClean="0">
                <a:solidFill>
                  <a:srgbClr val="FF0000"/>
                </a:solidFill>
              </a:rPr>
              <a:t>        预收</a:t>
            </a:r>
            <a:r>
              <a:rPr lang="zh-CN" altLang="en-US" sz="2400" b="1" dirty="0">
                <a:solidFill>
                  <a:srgbClr val="FF0000"/>
                </a:solidFill>
              </a:rPr>
              <a:t>账款</a:t>
            </a:r>
            <a:r>
              <a:rPr lang="zh-CN" altLang="en-US" sz="2400" dirty="0" smtClean="0"/>
              <a:t>是</a:t>
            </a:r>
            <a:r>
              <a:rPr lang="zh-CN" altLang="en-US" sz="2400" dirty="0"/>
              <a:t>指</a:t>
            </a:r>
            <a:r>
              <a:rPr lang="zh-CN" altLang="en-US" sz="2400" dirty="0" smtClean="0"/>
              <a:t>企业在进行商品销售时通过</a:t>
            </a:r>
            <a:r>
              <a:rPr lang="zh-CN" altLang="en-US" sz="2400" b="1" dirty="0" smtClean="0"/>
              <a:t>预收部分或者全部货款的方式</a:t>
            </a:r>
            <a:r>
              <a:rPr lang="zh-CN" altLang="en-US" sz="2400" dirty="0" smtClean="0"/>
              <a:t>取得的信用形式。一般包括预收的货款、预收购货定金等。</a:t>
            </a:r>
            <a:r>
              <a:rPr lang="zh-CN" altLang="en-US" sz="2400" dirty="0"/>
              <a:t>通常，购买单位对于紧俏商品乐于采用这种形式，以便获得所需商品。另外，</a:t>
            </a:r>
            <a:r>
              <a:rPr lang="zh-CN" altLang="en-US" sz="2400" b="1" dirty="0"/>
              <a:t>生产周期长、售价高的商品，如轮船、飞机</a:t>
            </a:r>
            <a:r>
              <a:rPr lang="zh-CN" altLang="en-US" sz="2400" dirty="0"/>
              <a:t>等，生产企业也经常向订货者分次预收货款，以缓解资金占用过多的矛盾。</a:t>
            </a:r>
            <a:endParaRPr lang="zh-CN" altLang="en-US" sz="2400" dirty="0"/>
          </a:p>
        </p:txBody>
      </p:sp>
    </p:spTree>
  </p:cSld>
  <p:clrMapOvr>
    <a:masterClrMapping/>
  </p:clrMapOvr>
  <p:transition spd="slow" advTm="3000">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2" name="TextBox 1"/>
          <p:cNvSpPr txBox="1"/>
          <p:nvPr/>
        </p:nvSpPr>
        <p:spPr>
          <a:xfrm>
            <a:off x="1312334" y="1435812"/>
            <a:ext cx="8526610" cy="3970318"/>
          </a:xfrm>
          <a:prstGeom prst="rect">
            <a:avLst/>
          </a:prstGeom>
          <a:noFill/>
        </p:spPr>
        <p:txBody>
          <a:bodyPr wrap="square" rtlCol="0">
            <a:spAutoFit/>
          </a:bodyPr>
          <a:lstStyle/>
          <a:p>
            <a:pPr algn="just">
              <a:lnSpc>
                <a:spcPct val="150000"/>
              </a:lnSpc>
            </a:pPr>
            <a:r>
              <a:rPr lang="zh-CN" altLang="en-US" sz="2400" b="1" dirty="0" smtClean="0"/>
              <a:t>第一</a:t>
            </a:r>
            <a:r>
              <a:rPr lang="zh-CN" altLang="en-US" sz="2400" b="1" dirty="0"/>
              <a:t>，筹资容易获得。</a:t>
            </a:r>
            <a:r>
              <a:rPr lang="zh-CN" altLang="en-US" sz="2400" dirty="0"/>
              <a:t>利用商业信用筹措资金非常方便，因为商业信用与商品购销是同时进行，属于一种自然融资行为</a:t>
            </a:r>
            <a:r>
              <a:rPr lang="zh-CN" altLang="en-US" sz="2400" dirty="0" smtClean="0"/>
              <a:t>。</a:t>
            </a:r>
            <a:endParaRPr lang="en-US" altLang="zh-CN" sz="2400" dirty="0" smtClean="0"/>
          </a:p>
          <a:p>
            <a:pPr algn="just">
              <a:lnSpc>
                <a:spcPct val="150000"/>
              </a:lnSpc>
            </a:pPr>
            <a:r>
              <a:rPr lang="zh-CN" altLang="en-US" sz="2400" b="1" dirty="0" smtClean="0"/>
              <a:t>第二</a:t>
            </a:r>
            <a:r>
              <a:rPr lang="zh-CN" altLang="en-US" sz="2400" b="1" dirty="0"/>
              <a:t>，限制条件少。</a:t>
            </a:r>
            <a:r>
              <a:rPr lang="zh-CN" altLang="en-US" sz="2400" dirty="0"/>
              <a:t>商业信用比起其它筹资方式宽松，无需抵押或者担保</a:t>
            </a:r>
            <a:r>
              <a:rPr lang="zh-CN" altLang="en-US" sz="2400" dirty="0" smtClean="0"/>
              <a:t>。</a:t>
            </a:r>
            <a:endParaRPr lang="en-US" altLang="zh-CN" sz="2400" dirty="0" smtClean="0"/>
          </a:p>
          <a:p>
            <a:pPr algn="just">
              <a:lnSpc>
                <a:spcPct val="150000"/>
              </a:lnSpc>
            </a:pPr>
            <a:r>
              <a:rPr lang="zh-CN" altLang="en-US" sz="2400" b="1" dirty="0" smtClean="0"/>
              <a:t>第三</a:t>
            </a:r>
            <a:r>
              <a:rPr lang="zh-CN" altLang="en-US" sz="2400" b="1" dirty="0"/>
              <a:t>，有时无筹资成本。</a:t>
            </a:r>
            <a:r>
              <a:rPr lang="zh-CN" altLang="en-US" sz="2400" dirty="0"/>
              <a:t>大多数商业信用都是卖方免费提供的，若没有现金折扣，或者企业不放弃现金折扣，则企业利用商业信用筹资并不产生筹资成本。</a:t>
            </a:r>
            <a:endParaRPr lang="zh-CN" altLang="en-US" sz="2400" dirty="0"/>
          </a:p>
        </p:txBody>
      </p:sp>
      <p:sp>
        <p:nvSpPr>
          <p:cNvPr id="13" name="Text Box 6"/>
          <p:cNvSpPr txBox="1"/>
          <p:nvPr/>
        </p:nvSpPr>
        <p:spPr>
          <a:xfrm>
            <a:off x="1524000" y="686513"/>
            <a:ext cx="4321175" cy="457200"/>
          </a:xfrm>
          <a:prstGeom prst="rect">
            <a:avLst/>
          </a:prstGeom>
          <a:noFill/>
          <a:ln w="9525">
            <a:noFill/>
          </a:ln>
        </p:spPr>
        <p:txBody>
          <a:bodyPr>
            <a:spAutoFit/>
          </a:bodyPr>
          <a:lstStyle/>
          <a:p>
            <a:pPr lvl="0" eaLnBrk="1" hangingPunct="1">
              <a:spcBef>
                <a:spcPct val="50000"/>
              </a:spcBef>
            </a:pPr>
            <a:r>
              <a:rPr lang="zh-CN" altLang="en-US" sz="2400" b="1" dirty="0" smtClean="0">
                <a:solidFill>
                  <a:srgbClr val="660033"/>
                </a:solidFill>
                <a:latin typeface="黑体" panose="02010609060101010101" pitchFamily="49" charset="-122"/>
                <a:ea typeface="黑体" panose="02010609060101010101" pitchFamily="49" charset="-122"/>
              </a:rPr>
              <a:t>（一）商业</a:t>
            </a:r>
            <a:r>
              <a:rPr lang="zh-CN" altLang="en-US" sz="2400" b="1" dirty="0">
                <a:solidFill>
                  <a:srgbClr val="660033"/>
                </a:solidFill>
                <a:latin typeface="黑体" panose="02010609060101010101" pitchFamily="49" charset="-122"/>
                <a:ea typeface="黑体" panose="02010609060101010101" pitchFamily="49" charset="-122"/>
              </a:rPr>
              <a:t>信用的优点</a:t>
            </a:r>
            <a:endParaRPr lang="zh-CN" altLang="en-US" sz="2400" b="1" dirty="0">
              <a:solidFill>
                <a:srgbClr val="660033"/>
              </a:solidFill>
              <a:latin typeface="黑体" panose="02010609060101010101" pitchFamily="49" charset="-122"/>
              <a:ea typeface="黑体" panose="02010609060101010101" pitchFamily="49" charset="-122"/>
            </a:endParaRPr>
          </a:p>
        </p:txBody>
      </p:sp>
    </p:spTree>
  </p:cSld>
  <p:clrMapOvr>
    <a:masterClrMapping/>
  </p:clrMapOvr>
  <p:transition spd="slow" advTm="3000">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2" name="TextBox 1"/>
          <p:cNvSpPr txBox="1"/>
          <p:nvPr/>
        </p:nvSpPr>
        <p:spPr>
          <a:xfrm>
            <a:off x="951612" y="1531305"/>
            <a:ext cx="9776332" cy="2862322"/>
          </a:xfrm>
          <a:prstGeom prst="rect">
            <a:avLst/>
          </a:prstGeom>
          <a:noFill/>
        </p:spPr>
        <p:txBody>
          <a:bodyPr wrap="square" rtlCol="0">
            <a:spAutoFit/>
          </a:bodyPr>
          <a:lstStyle/>
          <a:p>
            <a:pPr algn="just">
              <a:lnSpc>
                <a:spcPct val="150000"/>
              </a:lnSpc>
            </a:pPr>
            <a:r>
              <a:rPr lang="zh-CN" altLang="en-US" sz="2400" b="1" dirty="0" smtClean="0"/>
              <a:t>第一</a:t>
            </a:r>
            <a:r>
              <a:rPr lang="zh-CN" altLang="en-US" sz="2400" b="1" dirty="0"/>
              <a:t>，筹资期限较短。</a:t>
            </a:r>
            <a:r>
              <a:rPr lang="zh-CN" altLang="en-US" sz="2400" dirty="0"/>
              <a:t>由于受生产和商品流转周期的限制，一般只能是短期信用，如果想要取得现金折扣，那么时间就更短</a:t>
            </a:r>
            <a:r>
              <a:rPr lang="zh-CN" altLang="en-US" sz="2400" dirty="0" smtClean="0"/>
              <a:t>。</a:t>
            </a:r>
            <a:endParaRPr lang="en-US" altLang="zh-CN" sz="2400" dirty="0" smtClean="0"/>
          </a:p>
          <a:p>
            <a:pPr algn="just">
              <a:lnSpc>
                <a:spcPct val="150000"/>
              </a:lnSpc>
            </a:pPr>
            <a:r>
              <a:rPr lang="zh-CN" altLang="en-US" sz="2400" b="1" dirty="0" smtClean="0"/>
              <a:t>第二</a:t>
            </a:r>
            <a:r>
              <a:rPr lang="zh-CN" altLang="en-US" sz="2400" b="1" dirty="0"/>
              <a:t>，有时筹资成本较高。</a:t>
            </a:r>
            <a:r>
              <a:rPr lang="zh-CN" altLang="en-US" sz="2400" dirty="0"/>
              <a:t>对应付账款而言，如果放弃现金折扣，那么需要负担较高的成本</a:t>
            </a:r>
            <a:r>
              <a:rPr lang="zh-CN" altLang="en-US" sz="2400" dirty="0" smtClean="0"/>
              <a:t>。</a:t>
            </a:r>
            <a:endParaRPr lang="en-US" altLang="zh-CN" sz="2400" dirty="0" smtClean="0"/>
          </a:p>
          <a:p>
            <a:pPr algn="just">
              <a:lnSpc>
                <a:spcPct val="150000"/>
              </a:lnSpc>
            </a:pPr>
            <a:r>
              <a:rPr lang="zh-CN" altLang="en-US" sz="2400" b="1" dirty="0" smtClean="0"/>
              <a:t>第三</a:t>
            </a:r>
            <a:r>
              <a:rPr lang="zh-CN" altLang="en-US" sz="2400" b="1" dirty="0"/>
              <a:t>，受外部环境影响较大。</a:t>
            </a:r>
            <a:endParaRPr lang="zh-CN" altLang="en-US" sz="2400" b="1" dirty="0"/>
          </a:p>
        </p:txBody>
      </p:sp>
      <p:sp>
        <p:nvSpPr>
          <p:cNvPr id="13" name="Text Box 6"/>
          <p:cNvSpPr txBox="1"/>
          <p:nvPr/>
        </p:nvSpPr>
        <p:spPr>
          <a:xfrm>
            <a:off x="812420" y="782006"/>
            <a:ext cx="4321175" cy="457200"/>
          </a:xfrm>
          <a:prstGeom prst="rect">
            <a:avLst/>
          </a:prstGeom>
          <a:noFill/>
          <a:ln w="9525">
            <a:noFill/>
          </a:ln>
        </p:spPr>
        <p:txBody>
          <a:bodyPr>
            <a:spAutoFit/>
          </a:bodyPr>
          <a:lstStyle/>
          <a:p>
            <a:pPr lvl="0" eaLnBrk="1" hangingPunct="1">
              <a:spcBef>
                <a:spcPct val="50000"/>
              </a:spcBef>
            </a:pPr>
            <a:r>
              <a:rPr lang="zh-CN" altLang="en-US" sz="2400" b="1" dirty="0" smtClean="0">
                <a:solidFill>
                  <a:srgbClr val="660033"/>
                </a:solidFill>
                <a:ea typeface="宋体" panose="02010600030101010101" pitchFamily="2" charset="-122"/>
              </a:rPr>
              <a:t>（二）</a:t>
            </a:r>
            <a:r>
              <a:rPr lang="zh-CN" altLang="en-US" sz="2400" b="1" dirty="0" smtClean="0">
                <a:solidFill>
                  <a:srgbClr val="660033"/>
                </a:solidFill>
                <a:latin typeface="Arial" panose="020B0604020202020204" pitchFamily="34" charset="0"/>
                <a:ea typeface="宋体" panose="02010600030101010101" pitchFamily="2" charset="-122"/>
              </a:rPr>
              <a:t>商业</a:t>
            </a:r>
            <a:r>
              <a:rPr lang="zh-CN" altLang="en-US" sz="2400" b="1" dirty="0">
                <a:solidFill>
                  <a:srgbClr val="660033"/>
                </a:solidFill>
                <a:latin typeface="Arial" panose="020B0604020202020204" pitchFamily="34" charset="0"/>
                <a:ea typeface="宋体" panose="02010600030101010101" pitchFamily="2" charset="-122"/>
              </a:rPr>
              <a:t>信用的缺点</a:t>
            </a:r>
            <a:endParaRPr lang="zh-CN" altLang="en-US" sz="2400" b="1" dirty="0">
              <a:solidFill>
                <a:srgbClr val="660033"/>
              </a:solidFill>
              <a:latin typeface="Arial" panose="020B0604020202020204" pitchFamily="34" charset="0"/>
              <a:ea typeface="宋体" panose="02010600030101010101" pitchFamily="2" charset="-122"/>
            </a:endParaRPr>
          </a:p>
        </p:txBody>
      </p:sp>
    </p:spTree>
  </p:cSld>
  <p:clrMapOvr>
    <a:masterClrMapping/>
  </p:clrMapOvr>
  <p:transition spd="slow" advTm="3000">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213012" y="1701970"/>
            <a:ext cx="5616624" cy="430887"/>
          </a:xfrm>
          <a:prstGeom prst="rect">
            <a:avLst/>
          </a:prstGeom>
          <a:noFill/>
        </p:spPr>
        <p:txBody>
          <a:bodyPr wrap="square">
            <a:spAutoFit/>
          </a:bodyPr>
          <a:lstStyle/>
          <a:p>
            <a:pPr algn="ctr"/>
            <a:r>
              <a:rPr lang="zh-CN" altLang="zh-CN" sz="2200" b="1" dirty="0">
                <a:latin typeface="+mj-ea"/>
                <a:ea typeface="+mj-ea"/>
                <a:cs typeface="Times New Roman" panose="02020603050405020304" pitchFamily="18" charset="0"/>
              </a:rPr>
              <a:t>信用缺失致使“赖账经济”恶性循环</a:t>
            </a:r>
            <a:endParaRPr lang="zh-CN" altLang="en-US" sz="2200" b="1" dirty="0">
              <a:latin typeface="+mj-ea"/>
              <a:ea typeface="+mj-ea"/>
            </a:endParaRPr>
          </a:p>
        </p:txBody>
      </p:sp>
      <p:sp>
        <p:nvSpPr>
          <p:cNvPr id="7" name="文本框 6"/>
          <p:cNvSpPr txBox="1"/>
          <p:nvPr/>
        </p:nvSpPr>
        <p:spPr>
          <a:xfrm>
            <a:off x="813816" y="2132857"/>
            <a:ext cx="10771632" cy="3631763"/>
          </a:xfrm>
          <a:prstGeom prst="rect">
            <a:avLst/>
          </a:prstGeom>
          <a:noFill/>
        </p:spPr>
        <p:txBody>
          <a:bodyPr wrap="square">
            <a:spAutoFit/>
          </a:bodyPr>
          <a:lstStyle/>
          <a:p>
            <a:pPr algn="just">
              <a:lnSpc>
                <a:spcPct val="150000"/>
              </a:lnSpc>
            </a:pPr>
            <a:r>
              <a:rPr lang="zh-CN" altLang="zh-CN" sz="2000" b="1" kern="100" dirty="0">
                <a:solidFill>
                  <a:srgbClr val="FF0000"/>
                </a:solidFill>
                <a:latin typeface="宋体" panose="02010600030101010101" pitchFamily="2" charset="-122"/>
                <a:ea typeface="宋体" panose="02010600030101010101" pitchFamily="2" charset="-122"/>
                <a:cs typeface="Times New Roman" panose="02020603050405020304" pitchFamily="18" charset="0"/>
              </a:rPr>
              <a:t>背景与情境</a:t>
            </a:r>
            <a:r>
              <a:rPr lang="zh-CN" altLang="en-US" sz="2000" b="1" kern="100" dirty="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000" b="1" kern="100" dirty="0">
                <a:latin typeface="宋体" panose="02010600030101010101" pitchFamily="2" charset="-122"/>
                <a:ea typeface="宋体" panose="02010600030101010101" pitchFamily="2" charset="-122"/>
                <a:cs typeface="Times New Roman" panose="02020603050405020304" pitchFamily="18" charset="0"/>
              </a:rPr>
              <a:t>宝利明威披露了发生在</a:t>
            </a:r>
            <a:r>
              <a:rPr lang="en-US" altLang="zh-CN" sz="2000" b="1" kern="100" dirty="0">
                <a:latin typeface="宋体" panose="02010600030101010101" pitchFamily="2" charset="-122"/>
                <a:ea typeface="宋体" panose="02010600030101010101" pitchFamily="2" charset="-122"/>
                <a:cs typeface="Times New Roman" panose="02020603050405020304" pitchFamily="18" charset="0"/>
              </a:rPr>
              <a:t>2017</a:t>
            </a:r>
            <a:r>
              <a:rPr lang="zh-CN" altLang="zh-CN" sz="2000" b="1" kern="100" dirty="0">
                <a:latin typeface="宋体" panose="02010600030101010101" pitchFamily="2" charset="-122"/>
                <a:ea typeface="宋体" panose="02010600030101010101" pitchFamily="2" charset="-122"/>
                <a:cs typeface="Times New Roman" panose="02020603050405020304" pitchFamily="18" charset="0"/>
              </a:rPr>
              <a:t>年</a:t>
            </a:r>
            <a:r>
              <a:rPr lang="en-US" altLang="zh-CN" sz="2000" b="1" kern="100" dirty="0">
                <a:latin typeface="宋体" panose="02010600030101010101" pitchFamily="2" charset="-122"/>
                <a:ea typeface="宋体" panose="02010600030101010101" pitchFamily="2" charset="-122"/>
                <a:cs typeface="Times New Roman" panose="02020603050405020304" pitchFamily="18" charset="0"/>
              </a:rPr>
              <a:t>11</a:t>
            </a:r>
            <a:r>
              <a:rPr lang="zh-CN" altLang="zh-CN" sz="2000" b="1" kern="100" dirty="0">
                <a:latin typeface="宋体" panose="02010600030101010101" pitchFamily="2" charset="-122"/>
                <a:ea typeface="宋体" panose="02010600030101010101" pitchFamily="2" charset="-122"/>
                <a:cs typeface="Times New Roman" panose="02020603050405020304" pitchFamily="18" charset="0"/>
              </a:rPr>
              <a:t>月的重大诉讼事项。上市公司新华保险采购了宝利明威提供的软件系统，并接受了宝利明威提供的技术支持服务，但</a:t>
            </a:r>
            <a:r>
              <a:rPr lang="en-US" altLang="zh-CN" sz="2000" b="1" kern="100" dirty="0">
                <a:latin typeface="宋体" panose="02010600030101010101" pitchFamily="2" charset="-122"/>
                <a:ea typeface="宋体" panose="02010600030101010101" pitchFamily="2" charset="-122"/>
                <a:cs typeface="Times New Roman" panose="02020603050405020304" pitchFamily="18" charset="0"/>
              </a:rPr>
              <a:t>3</a:t>
            </a:r>
            <a:r>
              <a:rPr lang="zh-CN" altLang="zh-CN" sz="2000" b="1" kern="100" dirty="0">
                <a:latin typeface="宋体" panose="02010600030101010101" pitchFamily="2" charset="-122"/>
                <a:ea typeface="宋体" panose="02010600030101010101" pitchFamily="2" charset="-122"/>
                <a:cs typeface="Times New Roman" panose="02020603050405020304" pitchFamily="18" charset="0"/>
              </a:rPr>
              <a:t>年多的时间内分文未付，最终导致宝利明威将新华保险告上法庭。新华保险拒不支付任何款项，导致宝利明威的账面资金越来越少，经营压力越来越大。在本案中，宝利明威向法院提出了以下主要诉求：其一，判令新华保险向宝利明威支付软件款</a:t>
            </a:r>
            <a:r>
              <a:rPr lang="en-US" altLang="zh-CN" sz="2000" b="1" kern="100" dirty="0">
                <a:latin typeface="宋体" panose="02010600030101010101" pitchFamily="2" charset="-122"/>
                <a:ea typeface="宋体" panose="02010600030101010101" pitchFamily="2" charset="-122"/>
                <a:cs typeface="Times New Roman" panose="02020603050405020304" pitchFamily="18" charset="0"/>
              </a:rPr>
              <a:t>715.98</a:t>
            </a:r>
            <a:r>
              <a:rPr lang="zh-CN" altLang="zh-CN" sz="2000" b="1" kern="100" dirty="0">
                <a:latin typeface="宋体" panose="02010600030101010101" pitchFamily="2" charset="-122"/>
                <a:ea typeface="宋体" panose="02010600030101010101" pitchFamily="2" charset="-122"/>
                <a:cs typeface="Times New Roman" panose="02020603050405020304" pitchFamily="18" charset="0"/>
              </a:rPr>
              <a:t>万元；其二，判令新华保险箱宝利明威支付延迟付款利息致全部软件款付清为止。</a:t>
            </a:r>
            <a:endParaRPr lang="en-US" altLang="zh-CN" sz="2000" b="1" kern="100" dirty="0">
              <a:latin typeface="宋体" panose="02010600030101010101" pitchFamily="2" charset="-122"/>
              <a:ea typeface="宋体" panose="02010600030101010101" pitchFamily="2" charset="-122"/>
              <a:cs typeface="Times New Roman" panose="02020603050405020304" pitchFamily="18" charset="0"/>
            </a:endParaRPr>
          </a:p>
          <a:p>
            <a:pPr algn="just">
              <a:lnSpc>
                <a:spcPct val="150000"/>
              </a:lnSpc>
            </a:pPr>
            <a:r>
              <a:rPr lang="zh-CN" altLang="zh-CN" sz="2000" b="1"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问题提出</a:t>
            </a:r>
            <a:r>
              <a:rPr lang="zh-CN" altLang="en-US" sz="2000" b="1"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kern="100" dirty="0">
                <a:latin typeface="微软雅黑" panose="020B0503020204020204" pitchFamily="34" charset="-122"/>
                <a:ea typeface="微软雅黑" panose="020B0503020204020204" pitchFamily="34" charset="-122"/>
                <a:cs typeface="Times New Roman" panose="02020603050405020304" pitchFamily="18" charset="0"/>
              </a:rPr>
              <a:t>企业应当如何利用商业信用筹资</a:t>
            </a:r>
            <a:r>
              <a:rPr lang="zh-CN" altLang="zh-CN" sz="2000" b="1"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000" b="1" kern="100" dirty="0">
              <a:latin typeface="宋体" panose="02010600030101010101" pitchFamily="2" charset="-122"/>
              <a:ea typeface="宋体" panose="02010600030101010101" pitchFamily="2" charset="-122"/>
              <a:cs typeface="Times New Roman" panose="02020603050405020304" pitchFamily="18" charset="0"/>
            </a:endParaRPr>
          </a:p>
          <a:p>
            <a:pPr algn="just"/>
            <a:r>
              <a:rPr lang="en-US" altLang="zh-CN" sz="2000" b="1" dirty="0">
                <a:latin typeface="宋体" panose="02010600030101010101" pitchFamily="2" charset="-122"/>
                <a:ea typeface="宋体" panose="02010600030101010101" pitchFamily="2" charset="-122"/>
                <a:cs typeface="Times New Roman" panose="02020603050405020304" pitchFamily="18" charset="0"/>
              </a:rPr>
              <a:t> </a:t>
            </a:r>
            <a:endParaRPr lang="zh-CN" altLang="zh-CN" sz="2000" b="1" kern="100" dirty="0">
              <a:latin typeface="宋体" panose="02010600030101010101" pitchFamily="2" charset="-122"/>
              <a:ea typeface="宋体" panose="02010600030101010101" pitchFamily="2" charset="-122"/>
              <a:cs typeface="Times New Roman" panose="02020603050405020304" pitchFamily="18" charset="0"/>
            </a:endParaRPr>
          </a:p>
        </p:txBody>
      </p:sp>
      <p:sp>
        <p:nvSpPr>
          <p:cNvPr id="8" name="文本框 7"/>
          <p:cNvSpPr txBox="1"/>
          <p:nvPr/>
        </p:nvSpPr>
        <p:spPr>
          <a:xfrm>
            <a:off x="307848" y="629437"/>
            <a:ext cx="5616624" cy="461665"/>
          </a:xfrm>
          <a:prstGeom prst="rect">
            <a:avLst/>
          </a:prstGeom>
          <a:noFill/>
        </p:spPr>
        <p:txBody>
          <a:bodyPr wrap="square">
            <a:spAutoFit/>
          </a:bodyPr>
          <a:lstStyle/>
          <a:p>
            <a:pPr algn="ctr"/>
            <a:r>
              <a:rPr lang="zh-CN" altLang="en-US" sz="2400" b="1" dirty="0">
                <a:solidFill>
                  <a:srgbClr val="7030A0"/>
                </a:solidFill>
                <a:latin typeface="微软雅黑" panose="020B0503020204020204" pitchFamily="34" charset="-122"/>
                <a:ea typeface="微软雅黑" panose="020B0503020204020204" pitchFamily="34" charset="-122"/>
                <a:cs typeface="Times New Roman" panose="02020603050405020304" pitchFamily="18" charset="0"/>
              </a:rPr>
              <a:t>案例分析：筹资管理</a:t>
            </a:r>
            <a:r>
              <a:rPr lang="en-US" altLang="zh-CN" sz="2400" b="1" dirty="0">
                <a:solidFill>
                  <a:srgbClr val="7030A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dirty="0">
                <a:solidFill>
                  <a:srgbClr val="7030A0"/>
                </a:solidFill>
                <a:latin typeface="微软雅黑" panose="020B0503020204020204" pitchFamily="34" charset="-122"/>
                <a:ea typeface="微软雅黑" panose="020B0503020204020204" pitchFamily="34" charset="-122"/>
                <a:cs typeface="Times New Roman" panose="02020603050405020304" pitchFamily="18" charset="0"/>
              </a:rPr>
              <a:t>商业</a:t>
            </a:r>
            <a:r>
              <a:rPr lang="zh-CN" altLang="zh-CN" sz="2400" b="1" dirty="0">
                <a:solidFill>
                  <a:srgbClr val="7030A0"/>
                </a:solidFill>
                <a:latin typeface="微软雅黑" panose="020B0503020204020204" pitchFamily="34" charset="-122"/>
                <a:ea typeface="微软雅黑" panose="020B0503020204020204" pitchFamily="34" charset="-122"/>
                <a:cs typeface="Times New Roman" panose="02020603050405020304" pitchFamily="18" charset="0"/>
              </a:rPr>
              <a:t>信用</a:t>
            </a:r>
            <a:endParaRPr lang="zh-CN" altLang="en-US" sz="2400" dirty="0">
              <a:solidFill>
                <a:srgbClr val="7030A0"/>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886968" y="1572028"/>
            <a:ext cx="9418319" cy="2862322"/>
          </a:xfrm>
          <a:prstGeom prst="rect">
            <a:avLst/>
          </a:prstGeom>
          <a:noFill/>
        </p:spPr>
        <p:txBody>
          <a:bodyPr wrap="square">
            <a:spAutoFit/>
          </a:bodyPr>
          <a:lstStyle/>
          <a:p>
            <a:pPr algn="just" defTabSz="914400" fontAlgn="base">
              <a:lnSpc>
                <a:spcPct val="150000"/>
              </a:lnSpc>
              <a:spcBef>
                <a:spcPct val="0"/>
              </a:spcBef>
              <a:spcAft>
                <a:spcPct val="0"/>
              </a:spcAft>
              <a:defRPr/>
            </a:pPr>
            <a:r>
              <a:rPr lang="en-US" altLang="zh-CN" sz="2400" b="1" kern="100" dirty="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zh-CN" altLang="zh-CN" sz="2400" b="1" kern="100" dirty="0">
                <a:solidFill>
                  <a:srgbClr val="FF0000"/>
                </a:solidFill>
                <a:latin typeface="宋体" panose="02010600030101010101" pitchFamily="2" charset="-122"/>
                <a:ea typeface="宋体" panose="02010600030101010101" pitchFamily="2" charset="-122"/>
                <a:cs typeface="Times New Roman" panose="02020603050405020304" pitchFamily="18" charset="0"/>
              </a:rPr>
              <a:t>分析提示</a:t>
            </a:r>
            <a:r>
              <a:rPr lang="zh-CN" altLang="en-US" sz="2400" b="1" kern="100" dirty="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2400" b="1"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企业利用商业信用筹资，应当在</a:t>
            </a:r>
            <a:r>
              <a:rPr lang="zh-CN" altLang="zh-CN" sz="2400" b="1" kern="100" dirty="0">
                <a:solidFill>
                  <a:srgbClr val="7030A0"/>
                </a:solidFill>
                <a:latin typeface="宋体" panose="02010600030101010101" pitchFamily="2" charset="-122"/>
                <a:ea typeface="宋体" panose="02010600030101010101" pitchFamily="2" charset="-122"/>
                <a:cs typeface="Times New Roman" panose="02020603050405020304" pitchFamily="18" charset="0"/>
              </a:rPr>
              <a:t>不损害信用</a:t>
            </a:r>
            <a:r>
              <a:rPr lang="zh-CN" altLang="zh-CN" sz="2400" b="1"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的条件下，</a:t>
            </a:r>
            <a:r>
              <a:rPr lang="zh-CN" altLang="zh-CN" sz="2400" b="1" kern="100" dirty="0">
                <a:solidFill>
                  <a:srgbClr val="7030A0"/>
                </a:solidFill>
                <a:latin typeface="宋体" panose="02010600030101010101" pitchFamily="2" charset="-122"/>
                <a:ea typeface="宋体" panose="02010600030101010101" pitchFamily="2" charset="-122"/>
                <a:cs typeface="Times New Roman" panose="02020603050405020304" pitchFamily="18" charset="0"/>
              </a:rPr>
              <a:t>尽可能推迟付款时间</a:t>
            </a:r>
            <a:r>
              <a:rPr lang="zh-CN" altLang="zh-CN" sz="2400" b="1"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；如果有现金折扣，企业则要将</a:t>
            </a:r>
            <a:r>
              <a:rPr lang="zh-CN" altLang="zh-CN" sz="2400" b="1" kern="100" dirty="0">
                <a:solidFill>
                  <a:srgbClr val="7030A0"/>
                </a:solidFill>
                <a:latin typeface="宋体" panose="02010600030101010101" pitchFamily="2" charset="-122"/>
                <a:ea typeface="宋体" panose="02010600030101010101" pitchFamily="2" charset="-122"/>
                <a:cs typeface="Times New Roman" panose="02020603050405020304" pitchFamily="18" charset="0"/>
              </a:rPr>
              <a:t>现金折扣成本与银行借款成本和投资收益大小相比较</a:t>
            </a:r>
            <a:r>
              <a:rPr lang="zh-CN" altLang="zh-CN" sz="2400" b="1" kern="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，以确定是否需要接受现金折扣。只是简单地推迟付款甚至赖账，既不符合企业财务管理的要求，又违背了职业道德与企业伦理。</a:t>
            </a:r>
            <a:endParaRPr lang="zh-CN" altLang="zh-CN" sz="2400" b="1" kern="1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ransition spd="slow" advTm="3000">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2060940" y="2231027"/>
            <a:ext cx="536261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060940" y="2324549"/>
            <a:ext cx="536261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2" name="îṩ1íďé"/>
          <p:cNvSpPr/>
          <p:nvPr/>
        </p:nvSpPr>
        <p:spPr>
          <a:xfrm>
            <a:off x="533762" y="267166"/>
            <a:ext cx="2057384" cy="2057383"/>
          </a:xfrm>
          <a:prstGeom prst="ellipse">
            <a:avLst/>
          </a:prstGeom>
          <a:blipFill>
            <a:blip r:embed="rId1" cstate="print"/>
            <a:stretch>
              <a:fillRect l="-24570" r="-24267"/>
            </a:stretch>
          </a:blipFill>
          <a:ln w="571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800" b="1"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sp>
        <p:nvSpPr>
          <p:cNvPr id="19" name="矩形 18"/>
          <p:cNvSpPr/>
          <p:nvPr/>
        </p:nvSpPr>
        <p:spPr>
          <a:xfrm>
            <a:off x="2811024" y="2531630"/>
            <a:ext cx="4037832" cy="3108543"/>
          </a:xfrm>
          <a:prstGeom prst="rect">
            <a:avLst/>
          </a:prstGeom>
        </p:spPr>
        <p:txBody>
          <a:bodyPr wrap="square">
            <a:spAutoFit/>
          </a:bodyPr>
          <a:lstStyle/>
          <a:p>
            <a:pPr marL="457200" marR="0" lvl="0"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800" b="1" i="0" u="none" strike="noStrike" kern="1200" cap="none" spc="0" normalizeH="0" baseline="0" noProof="0" dirty="0" smtClean="0">
                <a:ln>
                  <a:noFill/>
                </a:ln>
                <a:solidFill>
                  <a:srgbClr val="000000"/>
                </a:solidFill>
                <a:effectLst/>
                <a:uLnTx/>
                <a:uFillTx/>
                <a:latin typeface="Arial" panose="020B0604020202020204"/>
                <a:ea typeface="微软雅黑" panose="020B0503020204020204" pitchFamily="34" charset="-122"/>
                <a:cs typeface="+mn-cs"/>
              </a:rPr>
              <a:t>筹资管理概述</a:t>
            </a:r>
            <a:endParaRPr kumimoji="0" lang="en-US" altLang="zh-CN" sz="2800" b="1" i="0" u="none" strike="noStrike" kern="1200" cap="none" spc="0" normalizeH="0" baseline="0" noProof="0" dirty="0" smtClean="0">
              <a:ln>
                <a:noFill/>
              </a:ln>
              <a:solidFill>
                <a:srgbClr val="000000"/>
              </a:solidFill>
              <a:effectLst/>
              <a:uLnTx/>
              <a:uFillTx/>
              <a:latin typeface="Arial" panose="020B0604020202020204"/>
              <a:ea typeface="微软雅黑" panose="020B0503020204020204" pitchFamily="34" charset="-122"/>
              <a:cs typeface="+mn-cs"/>
            </a:endParaRPr>
          </a:p>
          <a:p>
            <a:pPr marL="457200" marR="0" lvl="0"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800" b="1" i="0" u="none" strike="noStrike" kern="1200" cap="none" spc="0" normalizeH="0" baseline="0" noProof="0" dirty="0" smtClean="0">
                <a:ln>
                  <a:noFill/>
                </a:ln>
                <a:solidFill>
                  <a:srgbClr val="000000"/>
                </a:solidFill>
                <a:effectLst/>
                <a:uLnTx/>
                <a:uFillTx/>
                <a:latin typeface="Arial" panose="020B0604020202020204"/>
                <a:ea typeface="微软雅黑" panose="020B0503020204020204" pitchFamily="34" charset="-122"/>
                <a:cs typeface="+mn-cs"/>
              </a:rPr>
              <a:t>资金需要量的预测</a:t>
            </a:r>
            <a:endParaRPr kumimoji="0" lang="zh-CN" altLang="en-US" sz="28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endParaRPr>
          </a:p>
          <a:p>
            <a:pPr marL="457200" marR="0" lvl="0"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800" b="1" i="0" u="none" strike="noStrike" kern="1200" cap="none" spc="0" normalizeH="0" baseline="0" noProof="0" dirty="0" smtClean="0">
                <a:ln>
                  <a:noFill/>
                </a:ln>
                <a:solidFill>
                  <a:srgbClr val="000000"/>
                </a:solidFill>
                <a:effectLst/>
                <a:uLnTx/>
                <a:uFillTx/>
                <a:latin typeface="Arial" panose="020B0604020202020204"/>
                <a:ea typeface="微软雅黑" panose="020B0503020204020204" pitchFamily="34" charset="-122"/>
                <a:cs typeface="+mn-cs"/>
              </a:rPr>
              <a:t>短期借款</a:t>
            </a:r>
            <a:endParaRPr kumimoji="0" lang="zh-CN" altLang="en-US" sz="2800" b="1" i="0" u="none" strike="noStrike" kern="1200" cap="none" spc="0" normalizeH="0" baseline="0" noProof="0" dirty="0">
              <a:ln>
                <a:noFill/>
              </a:ln>
              <a:solidFill>
                <a:srgbClr val="000000"/>
              </a:solidFill>
              <a:effectLst/>
              <a:uLnTx/>
              <a:uFillTx/>
              <a:latin typeface="Arial" panose="020B0604020202020204"/>
              <a:ea typeface="微软雅黑" panose="020B0503020204020204" pitchFamily="34" charset="-122"/>
              <a:cs typeface="+mn-cs"/>
            </a:endParaRPr>
          </a:p>
          <a:p>
            <a:pPr marL="457200" marR="0" lvl="0"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800" b="1" i="0" u="none" strike="noStrike" kern="1200" cap="none" spc="0" normalizeH="0" baseline="0" noProof="0" dirty="0" smtClean="0">
                <a:ln>
                  <a:noFill/>
                </a:ln>
                <a:effectLst/>
                <a:uLnTx/>
                <a:uFillTx/>
                <a:latin typeface="Arial" panose="020B0604020202020204"/>
                <a:ea typeface="微软雅黑" panose="020B0503020204020204" pitchFamily="34" charset="-122"/>
                <a:cs typeface="+mn-cs"/>
              </a:rPr>
              <a:t>商业信用</a:t>
            </a:r>
            <a:endParaRPr kumimoji="0" lang="en-US" altLang="zh-CN" sz="2800" b="1" i="0" u="none" strike="noStrike" kern="1200" cap="none" spc="0" normalizeH="0" baseline="0" noProof="0" dirty="0" smtClean="0">
              <a:ln>
                <a:noFill/>
              </a:ln>
              <a:effectLst/>
              <a:uLnTx/>
              <a:uFillTx/>
              <a:latin typeface="Arial" panose="020B0604020202020204"/>
              <a:ea typeface="微软雅黑" panose="020B0503020204020204" pitchFamily="34" charset="-122"/>
              <a:cs typeface="+mn-cs"/>
            </a:endParaRPr>
          </a:p>
          <a:p>
            <a:pPr marL="457200" marR="0" lvl="0"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u"/>
              <a:defRPr/>
            </a:pPr>
            <a:r>
              <a:rPr kumimoji="0" lang="zh-CN" altLang="en-US" sz="2800" b="1" i="0" u="none" strike="noStrike" kern="1200" cap="none" spc="0" normalizeH="0" baseline="0" noProof="0" dirty="0" smtClean="0">
                <a:ln>
                  <a:noFill/>
                </a:ln>
                <a:solidFill>
                  <a:srgbClr val="FF0000"/>
                </a:solidFill>
                <a:effectLst/>
                <a:uLnTx/>
                <a:uFillTx/>
                <a:latin typeface="Arial" panose="020B0604020202020204"/>
                <a:ea typeface="微软雅黑" panose="020B0503020204020204" pitchFamily="34" charset="-122"/>
                <a:cs typeface="+mn-cs"/>
              </a:rPr>
              <a:t>短期筹资的基他方式</a:t>
            </a:r>
            <a:endParaRPr kumimoji="0" lang="zh-CN" altLang="en-US" sz="2800" b="1" i="0" u="none" strike="noStrike" kern="1200" cap="none" spc="0" normalizeH="0" baseline="0" noProof="0" dirty="0">
              <a:ln>
                <a:noFill/>
              </a:ln>
              <a:solidFill>
                <a:srgbClr val="FF0000"/>
              </a:solidFill>
              <a:effectLst/>
              <a:uLnTx/>
              <a:uFillTx/>
              <a:latin typeface="Arial" panose="020B0604020202020204"/>
              <a:ea typeface="微软雅黑" panose="020B0503020204020204" pitchFamily="34" charset="-122"/>
              <a:cs typeface="+mn-cs"/>
            </a:endParaRPr>
          </a:p>
          <a:p>
            <a:pPr marL="457200" marR="0" lvl="0"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u"/>
              <a:defRPr/>
            </a:pPr>
            <a:endParaRPr kumimoji="0" lang="en-US" altLang="zh-CN" sz="2800" b="1" i="0" u="none" strike="noStrike" kern="1200" cap="none" spc="0" normalizeH="0" baseline="0" noProof="0" dirty="0" smtClean="0">
              <a:ln>
                <a:noFill/>
              </a:ln>
              <a:solidFill>
                <a:srgbClr val="FF0000"/>
              </a:solidFill>
              <a:effectLst/>
              <a:uLnTx/>
              <a:uFillTx/>
              <a:latin typeface="Arial" panose="020B0604020202020204"/>
              <a:ea typeface="微软雅黑" panose="020B0503020204020204" pitchFamily="34" charset="-122"/>
              <a:cs typeface="+mn-cs"/>
            </a:endParaRPr>
          </a:p>
          <a:p>
            <a:pPr marL="457200" marR="0" lvl="0"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u"/>
              <a:defRPr/>
            </a:pPr>
            <a:endParaRPr kumimoji="0" lang="zh-CN" altLang="en-US" sz="2800" b="1" i="0" u="none" strike="noStrike" kern="1200" cap="none" spc="0" normalizeH="0" baseline="0" noProof="0" dirty="0">
              <a:ln>
                <a:noFill/>
              </a:ln>
              <a:solidFill>
                <a:srgbClr val="FF0000"/>
              </a:solidFill>
              <a:effectLst/>
              <a:uLnTx/>
              <a:uFillTx/>
              <a:latin typeface="Arial" panose="020B0604020202020204"/>
              <a:ea typeface="微软雅黑" panose="020B0503020204020204" pitchFamily="34" charset="-122"/>
              <a:cs typeface="+mn-cs"/>
            </a:endParaRPr>
          </a:p>
        </p:txBody>
      </p:sp>
      <p:sp>
        <p:nvSpPr>
          <p:cNvPr id="20" name="矩形 19"/>
          <p:cNvSpPr/>
          <p:nvPr/>
        </p:nvSpPr>
        <p:spPr>
          <a:xfrm>
            <a:off x="2939337" y="1400942"/>
            <a:ext cx="3296573" cy="646331"/>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ea"/>
              </a:rPr>
              <a:t>主要内容</a:t>
            </a:r>
            <a:endParaRPr kumimoji="0" lang="zh-CN" altLang="en-US" sz="3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6514" y="234957"/>
            <a:ext cx="4691054" cy="523220"/>
          </a:xfrm>
          <a:prstGeom prst="rect">
            <a:avLst/>
          </a:prstGeom>
        </p:spPr>
        <p:txBody>
          <a:bodyPr wrap="square">
            <a:spAutoFit/>
          </a:bodyPr>
          <a:lstStyle/>
          <a:p>
            <a:pPr>
              <a:defRPr/>
            </a:pPr>
            <a:r>
              <a:rPr lang="zh-CN" altLang="en-US" sz="2800" b="1" dirty="0"/>
              <a:t>三、筹资渠道与方式</a:t>
            </a:r>
            <a:endParaRPr lang="zh-CN" altLang="en-US" sz="2800" b="1" dirty="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2" name="矩形 1"/>
          <p:cNvSpPr/>
          <p:nvPr/>
        </p:nvSpPr>
        <p:spPr>
          <a:xfrm>
            <a:off x="599577" y="1200071"/>
            <a:ext cx="3239669" cy="348813"/>
          </a:xfrm>
          <a:prstGeom prst="rect">
            <a:avLst/>
          </a:prstGeom>
        </p:spPr>
        <p:txBody>
          <a:bodyPr wrap="none">
            <a:spAutoFit/>
          </a:bodyPr>
          <a:lstStyle/>
          <a:p>
            <a:pPr indent="267970" algn="just">
              <a:lnSpc>
                <a:spcPts val="2000"/>
              </a:lnSpc>
              <a:spcAft>
                <a:spcPts val="0"/>
              </a:spcAft>
            </a:pPr>
            <a:r>
              <a:rPr lang="zh-CN" altLang="zh-CN" sz="2400" b="1" kern="100" dirty="0">
                <a:latin typeface="黑体" panose="02010609060101010101" pitchFamily="49" charset="-122"/>
                <a:ea typeface="黑体" panose="02010609060101010101" pitchFamily="49" charset="-122"/>
                <a:cs typeface="Times New Roman" panose="02020603050405020304" pitchFamily="18" charset="0"/>
              </a:rPr>
              <a:t>（一）资金筹资渠道</a:t>
            </a:r>
            <a:endParaRPr lang="zh-CN" altLang="zh-CN" sz="2400" kern="100" dirty="0">
              <a:effectLst/>
              <a:latin typeface="黑体" panose="02010609060101010101" pitchFamily="49" charset="-122"/>
              <a:ea typeface="黑体" panose="02010609060101010101" pitchFamily="49" charset="-122"/>
              <a:cs typeface="Times New Roman" panose="02020603050405020304" pitchFamily="18" charset="0"/>
            </a:endParaRPr>
          </a:p>
        </p:txBody>
      </p:sp>
      <p:graphicFrame>
        <p:nvGraphicFramePr>
          <p:cNvPr id="9" name="图示 8"/>
          <p:cNvGraphicFramePr/>
          <p:nvPr/>
        </p:nvGraphicFramePr>
        <p:xfrm>
          <a:off x="1497408" y="1655064"/>
          <a:ext cx="8798736" cy="470916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advTm="3000">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3" name="TextBox 2"/>
          <p:cNvSpPr txBox="1"/>
          <p:nvPr/>
        </p:nvSpPr>
        <p:spPr>
          <a:xfrm>
            <a:off x="738540" y="1382118"/>
            <a:ext cx="9810587" cy="2862322"/>
          </a:xfrm>
          <a:prstGeom prst="rect">
            <a:avLst/>
          </a:prstGeom>
          <a:noFill/>
        </p:spPr>
        <p:txBody>
          <a:bodyPr wrap="square" rtlCol="0">
            <a:spAutoFit/>
          </a:bodyPr>
          <a:lstStyle/>
          <a:p>
            <a:pPr algn="just">
              <a:lnSpc>
                <a:spcPct val="150000"/>
              </a:lnSpc>
            </a:pPr>
            <a:r>
              <a:rPr lang="zh-CN" altLang="en-US" sz="2400" b="1" dirty="0">
                <a:solidFill>
                  <a:srgbClr val="FF0000"/>
                </a:solidFill>
              </a:rPr>
              <a:t>短期融资券</a:t>
            </a:r>
            <a:r>
              <a:rPr lang="zh-CN" altLang="en-US" sz="2400" dirty="0"/>
              <a:t>是由企业发行的</a:t>
            </a:r>
            <a:r>
              <a:rPr lang="zh-CN" altLang="en-US" sz="2400" b="1" dirty="0"/>
              <a:t>无担保短期本票</a:t>
            </a:r>
            <a:r>
              <a:rPr lang="zh-CN" altLang="en-US" sz="2400" dirty="0"/>
              <a:t>。</a:t>
            </a:r>
            <a:r>
              <a:rPr lang="zh-CN" altLang="en-US" sz="2400" b="1" dirty="0"/>
              <a:t>无担保短期本票是</a:t>
            </a:r>
            <a:r>
              <a:rPr lang="zh-CN" altLang="en-US" sz="2400" dirty="0"/>
              <a:t>指本票的签发人承诺在</a:t>
            </a:r>
            <a:r>
              <a:rPr lang="zh-CN" altLang="en-US" sz="2400" b="1" dirty="0"/>
              <a:t>将来某一特定日期支付一固定金额</a:t>
            </a:r>
            <a:r>
              <a:rPr lang="zh-CN" altLang="en-US" sz="2400" dirty="0"/>
              <a:t>，但没有用资产抵押作为担保，称为无担保本票。在我国，短期融资券是指企业依据</a:t>
            </a:r>
            <a:r>
              <a:rPr lang="en-US" altLang="zh-CN" sz="2400" dirty="0"/>
              <a:t>《</a:t>
            </a:r>
            <a:r>
              <a:rPr lang="zh-CN" altLang="en-US" sz="2400" dirty="0"/>
              <a:t>短期融资券管理办法</a:t>
            </a:r>
            <a:r>
              <a:rPr lang="en-US" altLang="zh-CN" sz="2400" dirty="0"/>
              <a:t>》</a:t>
            </a:r>
            <a:r>
              <a:rPr lang="zh-CN" altLang="en-US" sz="2400" dirty="0"/>
              <a:t>的条件和程序，在银行间债券市场发行和交易并约定在一定时间内（一年以内）的融资。</a:t>
            </a:r>
            <a:endParaRPr lang="en-US" altLang="zh-CN" sz="2400" dirty="0"/>
          </a:p>
        </p:txBody>
      </p:sp>
    </p:spTree>
  </p:cSld>
  <p:clrMapOvr>
    <a:masterClrMapping/>
  </p:clrMapOvr>
  <p:transition spd="slow" advTm="3000">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pPr defTabSz="914400" fontAlgn="base">
              <a:spcBef>
                <a:spcPct val="0"/>
              </a:spcBef>
              <a:spcAft>
                <a:spcPct val="0"/>
              </a:spcAft>
              <a:defRPr/>
            </a:pPr>
            <a:endParaRPr lang="zh-CN" altLang="en-US">
              <a:solidFill>
                <a:srgbClr val="000000"/>
              </a:solidFill>
              <a:latin typeface="Arial" panose="020B0604020202020204" pitchFamily="34" charset="0"/>
            </a:endParaRPr>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pPr defTabSz="914400" fontAlgn="base">
              <a:spcBef>
                <a:spcPct val="0"/>
              </a:spcBef>
              <a:spcAft>
                <a:spcPct val="0"/>
              </a:spcAft>
              <a:defRPr/>
            </a:pPr>
            <a:endParaRPr lang="zh-CN" altLang="en-US">
              <a:solidFill>
                <a:srgbClr val="000000"/>
              </a:solidFill>
              <a:latin typeface="Arial" panose="020B0604020202020204" pitchFamily="34" charset="0"/>
            </a:endParaRPr>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pPr defTabSz="914400" fontAlgn="base">
              <a:spcBef>
                <a:spcPct val="0"/>
              </a:spcBef>
              <a:spcAft>
                <a:spcPct val="0"/>
              </a:spcAft>
              <a:defRPr/>
            </a:pPr>
            <a:endParaRPr lang="zh-CN" altLang="en-US">
              <a:solidFill>
                <a:srgbClr val="000000"/>
              </a:solidFill>
              <a:latin typeface="Arial" panose="020B0604020202020204" pitchFamily="34" charset="0"/>
            </a:endParaRPr>
          </a:p>
        </p:txBody>
      </p:sp>
      <p:sp>
        <p:nvSpPr>
          <p:cNvPr id="13" name="Text Box 6"/>
          <p:cNvSpPr txBox="1"/>
          <p:nvPr/>
        </p:nvSpPr>
        <p:spPr>
          <a:xfrm>
            <a:off x="595250" y="436616"/>
            <a:ext cx="4321175" cy="457200"/>
          </a:xfrm>
          <a:prstGeom prst="rect">
            <a:avLst/>
          </a:prstGeom>
          <a:noFill/>
          <a:ln w="9525">
            <a:noFill/>
          </a:ln>
        </p:spPr>
        <p:txBody>
          <a:bodyPr>
            <a:spAutoFit/>
          </a:bodyPr>
          <a:lstStyle/>
          <a:p>
            <a:pPr defTabSz="914400" fontAlgn="base">
              <a:spcBef>
                <a:spcPct val="50000"/>
              </a:spcBef>
              <a:spcAft>
                <a:spcPct val="0"/>
              </a:spcAft>
              <a:defRPr/>
            </a:pPr>
            <a:r>
              <a:rPr lang="zh-CN" altLang="en-US" sz="2400" b="1" dirty="0" smtClean="0">
                <a:solidFill>
                  <a:srgbClr val="660033"/>
                </a:solidFill>
                <a:latin typeface="Arial" panose="020B0604020202020204" pitchFamily="34" charset="0"/>
                <a:ea typeface="宋体" panose="02010600030101010101" pitchFamily="2" charset="-122"/>
              </a:rPr>
              <a:t>（一）短期</a:t>
            </a:r>
            <a:r>
              <a:rPr lang="zh-CN" altLang="en-US" sz="2400" b="1" dirty="0">
                <a:solidFill>
                  <a:srgbClr val="660033"/>
                </a:solidFill>
                <a:latin typeface="Arial" panose="020B0604020202020204" pitchFamily="34" charset="0"/>
                <a:ea typeface="宋体" panose="02010600030101010101" pitchFamily="2" charset="-122"/>
              </a:rPr>
              <a:t>融资券的特征</a:t>
            </a:r>
            <a:endParaRPr lang="zh-CN" altLang="en-US" sz="2400" b="1" dirty="0">
              <a:solidFill>
                <a:srgbClr val="660033"/>
              </a:solidFill>
              <a:latin typeface="Arial" panose="020B0604020202020204" pitchFamily="34" charset="0"/>
              <a:ea typeface="宋体" panose="02010600030101010101" pitchFamily="2" charset="-122"/>
            </a:endParaRPr>
          </a:p>
        </p:txBody>
      </p:sp>
      <p:sp>
        <p:nvSpPr>
          <p:cNvPr id="3" name="TextBox 2"/>
          <p:cNvSpPr txBox="1"/>
          <p:nvPr/>
        </p:nvSpPr>
        <p:spPr>
          <a:xfrm>
            <a:off x="758952" y="1047780"/>
            <a:ext cx="10707624" cy="4524315"/>
          </a:xfrm>
          <a:prstGeom prst="rect">
            <a:avLst/>
          </a:prstGeom>
          <a:noFill/>
        </p:spPr>
        <p:txBody>
          <a:bodyPr wrap="square" rtlCol="0">
            <a:spAutoFit/>
          </a:bodyPr>
          <a:lstStyle/>
          <a:p>
            <a:pPr algn="just" defTabSz="914400" fontAlgn="base">
              <a:lnSpc>
                <a:spcPct val="150000"/>
              </a:lnSpc>
              <a:spcBef>
                <a:spcPct val="0"/>
              </a:spcBef>
              <a:spcAft>
                <a:spcPct val="0"/>
              </a:spcAft>
              <a:defRPr/>
            </a:pPr>
            <a:r>
              <a:rPr lang="zh-CN" altLang="en-US" sz="2400" b="1" dirty="0">
                <a:solidFill>
                  <a:srgbClr val="000000"/>
                </a:solidFill>
                <a:latin typeface="Arial" panose="020B0604020202020204" pitchFamily="34" charset="0"/>
              </a:rPr>
              <a:t>我国</a:t>
            </a:r>
            <a:r>
              <a:rPr lang="zh-CN" altLang="en-US" sz="2400" dirty="0">
                <a:solidFill>
                  <a:srgbClr val="000000"/>
                </a:solidFill>
                <a:latin typeface="Arial" panose="020B0604020202020204" pitchFamily="34" charset="0"/>
              </a:rPr>
              <a:t>短期融资券具有以下</a:t>
            </a:r>
            <a:r>
              <a:rPr lang="zh-CN" altLang="en-US" sz="2400" b="1" dirty="0">
                <a:solidFill>
                  <a:srgbClr val="FF0000"/>
                </a:solidFill>
                <a:latin typeface="Arial" panose="020B0604020202020204" pitchFamily="34" charset="0"/>
              </a:rPr>
              <a:t>特征</a:t>
            </a:r>
            <a:r>
              <a:rPr lang="zh-CN" altLang="en-US" sz="2400" dirty="0">
                <a:solidFill>
                  <a:srgbClr val="000000"/>
                </a:solidFill>
                <a:latin typeface="Arial" panose="020B0604020202020204" pitchFamily="34" charset="0"/>
              </a:rPr>
              <a:t>：</a:t>
            </a:r>
            <a:endParaRPr lang="zh-CN" altLang="en-US" sz="2400" dirty="0">
              <a:solidFill>
                <a:srgbClr val="000000"/>
              </a:solidFill>
              <a:latin typeface="Arial" panose="020B0604020202020204" pitchFamily="34" charset="0"/>
            </a:endParaRPr>
          </a:p>
          <a:p>
            <a:pPr algn="just" defTabSz="914400" fontAlgn="base">
              <a:lnSpc>
                <a:spcPct val="150000"/>
              </a:lnSpc>
              <a:spcBef>
                <a:spcPct val="0"/>
              </a:spcBef>
              <a:spcAft>
                <a:spcPct val="0"/>
              </a:spcAft>
              <a:defRPr/>
            </a:pPr>
            <a:r>
              <a:rPr lang="zh-CN" altLang="en-US" sz="2400" dirty="0">
                <a:solidFill>
                  <a:srgbClr val="000000"/>
                </a:solidFill>
                <a:latin typeface="Arial" panose="020B0604020202020204" pitchFamily="34" charset="0"/>
              </a:rPr>
              <a:t>（</a:t>
            </a:r>
            <a:r>
              <a:rPr lang="en-US" altLang="zh-CN" sz="2400" dirty="0">
                <a:solidFill>
                  <a:srgbClr val="000000"/>
                </a:solidFill>
                <a:latin typeface="Arial" panose="020B0604020202020204" pitchFamily="34" charset="0"/>
              </a:rPr>
              <a:t>1</a:t>
            </a:r>
            <a:r>
              <a:rPr lang="zh-CN" altLang="en-US" sz="2400" dirty="0">
                <a:solidFill>
                  <a:srgbClr val="000000"/>
                </a:solidFill>
                <a:latin typeface="Arial" panose="020B0604020202020204" pitchFamily="34" charset="0"/>
              </a:rPr>
              <a:t>）发行人为非金融企业；</a:t>
            </a:r>
            <a:endParaRPr lang="zh-CN" altLang="en-US" sz="2400" dirty="0">
              <a:solidFill>
                <a:srgbClr val="000000"/>
              </a:solidFill>
              <a:latin typeface="Arial" panose="020B0604020202020204" pitchFamily="34" charset="0"/>
            </a:endParaRPr>
          </a:p>
          <a:p>
            <a:pPr algn="just" defTabSz="914400" fontAlgn="base">
              <a:lnSpc>
                <a:spcPct val="150000"/>
              </a:lnSpc>
              <a:spcBef>
                <a:spcPct val="0"/>
              </a:spcBef>
              <a:spcAft>
                <a:spcPct val="0"/>
              </a:spcAft>
              <a:defRPr/>
            </a:pPr>
            <a:r>
              <a:rPr lang="zh-CN" altLang="en-US" sz="2400" dirty="0">
                <a:solidFill>
                  <a:srgbClr val="000000"/>
                </a:solidFill>
                <a:latin typeface="Arial" panose="020B0604020202020204" pitchFamily="34" charset="0"/>
              </a:rPr>
              <a:t>（</a:t>
            </a:r>
            <a:r>
              <a:rPr lang="en-US" altLang="zh-CN" sz="2400" dirty="0">
                <a:solidFill>
                  <a:srgbClr val="000000"/>
                </a:solidFill>
                <a:latin typeface="Arial" panose="020B0604020202020204" pitchFamily="34" charset="0"/>
              </a:rPr>
              <a:t>2</a:t>
            </a:r>
            <a:r>
              <a:rPr lang="zh-CN" altLang="en-US" sz="2400" dirty="0">
                <a:solidFill>
                  <a:srgbClr val="000000"/>
                </a:solidFill>
                <a:latin typeface="Arial" panose="020B0604020202020204" pitchFamily="34" charset="0"/>
              </a:rPr>
              <a:t>）它是一种</a:t>
            </a:r>
            <a:r>
              <a:rPr lang="zh-CN" altLang="en-US" sz="2400" b="1" dirty="0">
                <a:solidFill>
                  <a:srgbClr val="000000"/>
                </a:solidFill>
                <a:latin typeface="Arial" panose="020B0604020202020204" pitchFamily="34" charset="0"/>
              </a:rPr>
              <a:t>短期债券</a:t>
            </a:r>
            <a:r>
              <a:rPr lang="zh-CN" altLang="en-US" sz="2400" dirty="0">
                <a:solidFill>
                  <a:srgbClr val="000000"/>
                </a:solidFill>
                <a:latin typeface="Arial" panose="020B0604020202020204" pitchFamily="34" charset="0"/>
              </a:rPr>
              <a:t>品种；</a:t>
            </a:r>
            <a:endParaRPr lang="zh-CN" altLang="en-US" sz="2400" dirty="0">
              <a:solidFill>
                <a:srgbClr val="000000"/>
              </a:solidFill>
              <a:latin typeface="Arial" panose="020B0604020202020204" pitchFamily="34" charset="0"/>
            </a:endParaRPr>
          </a:p>
          <a:p>
            <a:pPr algn="just" defTabSz="914400" fontAlgn="base">
              <a:lnSpc>
                <a:spcPct val="150000"/>
              </a:lnSpc>
              <a:spcBef>
                <a:spcPct val="0"/>
              </a:spcBef>
              <a:spcAft>
                <a:spcPct val="0"/>
              </a:spcAft>
              <a:defRPr/>
            </a:pPr>
            <a:r>
              <a:rPr lang="zh-CN" altLang="en-US" sz="2400" dirty="0">
                <a:solidFill>
                  <a:srgbClr val="000000"/>
                </a:solidFill>
                <a:latin typeface="Arial" panose="020B0604020202020204" pitchFamily="34" charset="0"/>
              </a:rPr>
              <a:t>（</a:t>
            </a:r>
            <a:r>
              <a:rPr lang="en-US" altLang="zh-CN" sz="2400" dirty="0">
                <a:solidFill>
                  <a:srgbClr val="000000"/>
                </a:solidFill>
                <a:latin typeface="Arial" panose="020B0604020202020204" pitchFamily="34" charset="0"/>
              </a:rPr>
              <a:t>3</a:t>
            </a:r>
            <a:r>
              <a:rPr lang="zh-CN" altLang="en-US" sz="2400" dirty="0">
                <a:solidFill>
                  <a:srgbClr val="000000"/>
                </a:solidFill>
                <a:latin typeface="Arial" panose="020B0604020202020204" pitchFamily="34" charset="0"/>
              </a:rPr>
              <a:t>）发行利率（价格）由发行人和承销商协商确定；</a:t>
            </a:r>
            <a:endParaRPr lang="zh-CN" altLang="en-US" sz="2400" dirty="0">
              <a:solidFill>
                <a:srgbClr val="000000"/>
              </a:solidFill>
              <a:latin typeface="Arial" panose="020B0604020202020204" pitchFamily="34" charset="0"/>
            </a:endParaRPr>
          </a:p>
          <a:p>
            <a:pPr algn="just" defTabSz="914400" fontAlgn="base">
              <a:lnSpc>
                <a:spcPct val="150000"/>
              </a:lnSpc>
              <a:spcBef>
                <a:spcPct val="0"/>
              </a:spcBef>
              <a:spcAft>
                <a:spcPct val="0"/>
              </a:spcAft>
              <a:defRPr/>
            </a:pPr>
            <a:r>
              <a:rPr lang="zh-CN" altLang="en-US" sz="2400" dirty="0">
                <a:solidFill>
                  <a:srgbClr val="000000"/>
                </a:solidFill>
                <a:latin typeface="Arial" panose="020B0604020202020204" pitchFamily="34" charset="0"/>
              </a:rPr>
              <a:t>（</a:t>
            </a:r>
            <a:r>
              <a:rPr lang="en-US" altLang="zh-CN" sz="2400" dirty="0">
                <a:solidFill>
                  <a:srgbClr val="000000"/>
                </a:solidFill>
                <a:latin typeface="Arial" panose="020B0604020202020204" pitchFamily="34" charset="0"/>
              </a:rPr>
              <a:t>4</a:t>
            </a:r>
            <a:r>
              <a:rPr lang="zh-CN" altLang="en-US" sz="2400" dirty="0">
                <a:solidFill>
                  <a:srgbClr val="000000"/>
                </a:solidFill>
                <a:latin typeface="Arial" panose="020B0604020202020204" pitchFamily="34" charset="0"/>
              </a:rPr>
              <a:t>）发行对象为银行间债券市场的机构投资人（证券公司、保险公司、基金公司），</a:t>
            </a:r>
            <a:r>
              <a:rPr lang="zh-CN" altLang="en-US" sz="2400" b="1" dirty="0">
                <a:solidFill>
                  <a:srgbClr val="000000"/>
                </a:solidFill>
                <a:latin typeface="Arial" panose="020B0604020202020204" pitchFamily="34" charset="0"/>
              </a:rPr>
              <a:t>不向社会公众发行</a:t>
            </a:r>
            <a:r>
              <a:rPr lang="zh-CN" altLang="en-US" sz="2400" dirty="0">
                <a:solidFill>
                  <a:srgbClr val="000000"/>
                </a:solidFill>
                <a:latin typeface="Arial" panose="020B0604020202020204" pitchFamily="34" charset="0"/>
              </a:rPr>
              <a:t>；</a:t>
            </a:r>
            <a:endParaRPr lang="zh-CN" altLang="en-US" sz="2400" dirty="0">
              <a:solidFill>
                <a:srgbClr val="000000"/>
              </a:solidFill>
              <a:latin typeface="Arial" panose="020B0604020202020204" pitchFamily="34" charset="0"/>
            </a:endParaRPr>
          </a:p>
          <a:p>
            <a:pPr algn="just" defTabSz="914400" fontAlgn="base">
              <a:lnSpc>
                <a:spcPct val="150000"/>
              </a:lnSpc>
              <a:spcBef>
                <a:spcPct val="0"/>
              </a:spcBef>
              <a:spcAft>
                <a:spcPct val="0"/>
              </a:spcAft>
              <a:defRPr/>
            </a:pPr>
            <a:r>
              <a:rPr lang="zh-CN" altLang="en-US" sz="2400" dirty="0">
                <a:solidFill>
                  <a:srgbClr val="000000"/>
                </a:solidFill>
                <a:latin typeface="Arial" panose="020B0604020202020204" pitchFamily="34" charset="0"/>
              </a:rPr>
              <a:t>（</a:t>
            </a:r>
            <a:r>
              <a:rPr lang="en-US" altLang="zh-CN" sz="2400" dirty="0">
                <a:solidFill>
                  <a:srgbClr val="000000"/>
                </a:solidFill>
                <a:latin typeface="Arial" panose="020B0604020202020204" pitchFamily="34" charset="0"/>
              </a:rPr>
              <a:t>5</a:t>
            </a:r>
            <a:r>
              <a:rPr lang="zh-CN" altLang="en-US" sz="2400" dirty="0">
                <a:solidFill>
                  <a:srgbClr val="000000"/>
                </a:solidFill>
                <a:latin typeface="Arial" panose="020B0604020202020204" pitchFamily="34" charset="0"/>
              </a:rPr>
              <a:t>）实行余额管理，</a:t>
            </a:r>
            <a:r>
              <a:rPr lang="zh-CN" altLang="en-US" sz="2400" b="1" dirty="0">
                <a:solidFill>
                  <a:srgbClr val="000000"/>
                </a:solidFill>
                <a:latin typeface="Arial" panose="020B0604020202020204" pitchFamily="34" charset="0"/>
              </a:rPr>
              <a:t>待偿还融资券余额不超过企业净资产的</a:t>
            </a:r>
            <a:r>
              <a:rPr lang="en-US" altLang="zh-CN" sz="2400" b="1" dirty="0">
                <a:solidFill>
                  <a:srgbClr val="000000"/>
                </a:solidFill>
                <a:latin typeface="Arial" panose="020B0604020202020204" pitchFamily="34" charset="0"/>
              </a:rPr>
              <a:t>40%</a:t>
            </a:r>
            <a:r>
              <a:rPr lang="zh-CN" altLang="en-US" sz="2400" dirty="0">
                <a:solidFill>
                  <a:srgbClr val="000000"/>
                </a:solidFill>
                <a:latin typeface="Arial" panose="020B0604020202020204" pitchFamily="34" charset="0"/>
              </a:rPr>
              <a:t>；</a:t>
            </a:r>
            <a:endParaRPr lang="en-US" altLang="zh-CN" sz="2400" dirty="0">
              <a:solidFill>
                <a:srgbClr val="000000"/>
              </a:solidFill>
              <a:latin typeface="Arial" panose="020B0604020202020204" pitchFamily="34" charset="0"/>
            </a:endParaRPr>
          </a:p>
          <a:p>
            <a:pPr algn="just" defTabSz="914400" fontAlgn="base">
              <a:lnSpc>
                <a:spcPct val="150000"/>
              </a:lnSpc>
              <a:spcBef>
                <a:spcPct val="0"/>
              </a:spcBef>
              <a:spcAft>
                <a:spcPct val="0"/>
              </a:spcAft>
              <a:defRPr/>
            </a:pPr>
            <a:r>
              <a:rPr lang="zh-CN" altLang="en-US" sz="2400" dirty="0">
                <a:solidFill>
                  <a:srgbClr val="000000"/>
                </a:solidFill>
                <a:latin typeface="Arial" panose="020B0604020202020204" pitchFamily="34" charset="0"/>
              </a:rPr>
              <a:t>（</a:t>
            </a:r>
            <a:r>
              <a:rPr lang="en-US" altLang="zh-CN" sz="2400" dirty="0">
                <a:solidFill>
                  <a:srgbClr val="000000"/>
                </a:solidFill>
                <a:latin typeface="Arial" panose="020B0604020202020204" pitchFamily="34" charset="0"/>
              </a:rPr>
              <a:t>6</a:t>
            </a:r>
            <a:r>
              <a:rPr lang="zh-CN" altLang="en-US" sz="2400" dirty="0">
                <a:solidFill>
                  <a:srgbClr val="000000"/>
                </a:solidFill>
                <a:latin typeface="Arial" panose="020B0604020202020204" pitchFamily="34" charset="0"/>
              </a:rPr>
              <a:t>）可以在全国银行间债券市场机构投资人之间流通转让。</a:t>
            </a:r>
            <a:endParaRPr lang="zh-CN" altLang="en-US" sz="2400" dirty="0">
              <a:solidFill>
                <a:srgbClr val="000000"/>
              </a:solidFill>
              <a:latin typeface="Arial" panose="020B0604020202020204" pitchFamily="34" charset="0"/>
            </a:endParaRPr>
          </a:p>
        </p:txBody>
      </p:sp>
    </p:spTree>
  </p:cSld>
  <p:clrMapOvr>
    <a:masterClrMapping/>
  </p:clrMapOvr>
  <p:transition spd="slow" advTm="3000">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3" name="Text Box 6"/>
          <p:cNvSpPr txBox="1"/>
          <p:nvPr/>
        </p:nvSpPr>
        <p:spPr>
          <a:xfrm>
            <a:off x="713232" y="852479"/>
            <a:ext cx="4321175" cy="457200"/>
          </a:xfrm>
          <a:prstGeom prst="rect">
            <a:avLst/>
          </a:prstGeom>
          <a:noFill/>
          <a:ln w="9525">
            <a:noFill/>
          </a:ln>
        </p:spPr>
        <p:txBody>
          <a:bodyPr>
            <a:spAutoFit/>
          </a:bodyPr>
          <a:lstStyle/>
          <a:p>
            <a:pPr lvl="0">
              <a:spcBef>
                <a:spcPct val="50000"/>
              </a:spcBef>
            </a:pPr>
            <a:r>
              <a:rPr lang="zh-CN" altLang="en-US" sz="2400" b="1" dirty="0" smtClean="0">
                <a:solidFill>
                  <a:srgbClr val="660033"/>
                </a:solidFill>
                <a:ea typeface="宋体" panose="02010600030101010101" pitchFamily="2" charset="-122"/>
              </a:rPr>
              <a:t>（二）短期</a:t>
            </a:r>
            <a:r>
              <a:rPr lang="zh-CN" altLang="en-US" sz="2400" b="1" dirty="0">
                <a:solidFill>
                  <a:srgbClr val="660033"/>
                </a:solidFill>
                <a:ea typeface="宋体" panose="02010600030101010101" pitchFamily="2" charset="-122"/>
              </a:rPr>
              <a:t>融资券的种类</a:t>
            </a:r>
            <a:endParaRPr lang="zh-CN" altLang="en-US" sz="2400" b="1" dirty="0">
              <a:solidFill>
                <a:srgbClr val="660033"/>
              </a:solidFill>
              <a:latin typeface="Arial" panose="020B0604020202020204" pitchFamily="34" charset="0"/>
              <a:ea typeface="宋体" panose="02010600030101010101" pitchFamily="2" charset="-122"/>
            </a:endParaRPr>
          </a:p>
        </p:txBody>
      </p:sp>
      <p:sp>
        <p:nvSpPr>
          <p:cNvPr id="3" name="TextBox 2"/>
          <p:cNvSpPr txBox="1"/>
          <p:nvPr/>
        </p:nvSpPr>
        <p:spPr>
          <a:xfrm>
            <a:off x="713232" y="1601778"/>
            <a:ext cx="10081768" cy="3416320"/>
          </a:xfrm>
          <a:prstGeom prst="rect">
            <a:avLst/>
          </a:prstGeom>
          <a:noFill/>
        </p:spPr>
        <p:txBody>
          <a:bodyPr wrap="square" rtlCol="0">
            <a:spAutoFit/>
          </a:bodyPr>
          <a:lstStyle/>
          <a:p>
            <a:pPr algn="just">
              <a:lnSpc>
                <a:spcPct val="150000"/>
              </a:lnSpc>
            </a:pPr>
            <a:r>
              <a:rPr lang="zh-CN" altLang="en-US" sz="2400" dirty="0"/>
              <a:t>（</a:t>
            </a:r>
            <a:r>
              <a:rPr lang="en-US" altLang="zh-CN" sz="2400" dirty="0"/>
              <a:t>1</a:t>
            </a:r>
            <a:r>
              <a:rPr lang="zh-CN" altLang="en-US" sz="2400" dirty="0"/>
              <a:t>）按发行方式，可将短期融资券分为</a:t>
            </a:r>
            <a:r>
              <a:rPr lang="zh-CN" altLang="en-US" sz="2400" b="1" dirty="0"/>
              <a:t>经纪人代销</a:t>
            </a:r>
            <a:r>
              <a:rPr lang="zh-CN" altLang="en-US" sz="2400" dirty="0"/>
              <a:t>的融资券和</a:t>
            </a:r>
            <a:r>
              <a:rPr lang="zh-CN" altLang="en-US" sz="2400" b="1" dirty="0"/>
              <a:t>直接销售</a:t>
            </a:r>
            <a:r>
              <a:rPr lang="zh-CN" altLang="en-US" sz="2400" dirty="0"/>
              <a:t>的融资券两种。</a:t>
            </a:r>
            <a:endParaRPr lang="zh-CN" altLang="en-US" sz="2400" dirty="0"/>
          </a:p>
          <a:p>
            <a:pPr algn="just">
              <a:lnSpc>
                <a:spcPct val="150000"/>
              </a:lnSpc>
            </a:pPr>
            <a:r>
              <a:rPr lang="zh-CN" altLang="en-US" sz="2400" dirty="0"/>
              <a:t>（</a:t>
            </a:r>
            <a:r>
              <a:rPr lang="en-US" altLang="zh-CN" sz="2400" dirty="0"/>
              <a:t>2</a:t>
            </a:r>
            <a:r>
              <a:rPr lang="zh-CN" altLang="en-US" sz="2400" dirty="0"/>
              <a:t>）按发行人的不同，可将短期融资券分为</a:t>
            </a:r>
            <a:r>
              <a:rPr lang="zh-CN" altLang="en-US" sz="2400" b="1" dirty="0"/>
              <a:t>金融企业</a:t>
            </a:r>
            <a:r>
              <a:rPr lang="zh-CN" altLang="en-US" sz="2400" dirty="0"/>
              <a:t>的融资券和</a:t>
            </a:r>
            <a:r>
              <a:rPr lang="zh-CN" altLang="en-US" sz="2400" b="1" dirty="0"/>
              <a:t>非金融企业</a:t>
            </a:r>
            <a:r>
              <a:rPr lang="zh-CN" altLang="en-US" sz="2400" dirty="0"/>
              <a:t>的融资券两种。</a:t>
            </a:r>
            <a:endParaRPr lang="zh-CN" altLang="en-US" sz="2400" dirty="0"/>
          </a:p>
          <a:p>
            <a:pPr algn="just">
              <a:lnSpc>
                <a:spcPct val="150000"/>
              </a:lnSpc>
            </a:pPr>
            <a:r>
              <a:rPr lang="zh-CN" altLang="en-US" sz="2400" dirty="0"/>
              <a:t>（</a:t>
            </a:r>
            <a:r>
              <a:rPr lang="en-US" altLang="zh-CN" sz="2400" dirty="0"/>
              <a:t>3</a:t>
            </a:r>
            <a:r>
              <a:rPr lang="zh-CN" altLang="en-US" sz="2400" dirty="0"/>
              <a:t>）按融资券的发行和流通范围，可将短期融资券分为</a:t>
            </a:r>
            <a:r>
              <a:rPr lang="zh-CN" altLang="en-US" sz="2400" b="1" dirty="0"/>
              <a:t>国内</a:t>
            </a:r>
            <a:r>
              <a:rPr lang="zh-CN" altLang="en-US" sz="2400" dirty="0"/>
              <a:t>融资券和</a:t>
            </a:r>
            <a:r>
              <a:rPr lang="zh-CN" altLang="en-US" sz="2400" b="1" dirty="0"/>
              <a:t>国际</a:t>
            </a:r>
            <a:r>
              <a:rPr lang="zh-CN" altLang="en-US" sz="2400" dirty="0"/>
              <a:t>融资券两种。</a:t>
            </a:r>
            <a:endParaRPr lang="zh-CN" altLang="en-US" sz="2400" dirty="0"/>
          </a:p>
        </p:txBody>
      </p:sp>
    </p:spTree>
  </p:cSld>
  <p:clrMapOvr>
    <a:masterClrMapping/>
  </p:clrMapOvr>
  <p:transition spd="slow" advTm="3000">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3" name="Text Box 6"/>
          <p:cNvSpPr txBox="1"/>
          <p:nvPr/>
        </p:nvSpPr>
        <p:spPr>
          <a:xfrm>
            <a:off x="435725" y="578938"/>
            <a:ext cx="6418198" cy="461665"/>
          </a:xfrm>
          <a:prstGeom prst="rect">
            <a:avLst/>
          </a:prstGeom>
          <a:noFill/>
          <a:ln w="9525">
            <a:noFill/>
          </a:ln>
        </p:spPr>
        <p:txBody>
          <a:bodyPr wrap="square">
            <a:spAutoFit/>
          </a:bodyPr>
          <a:lstStyle/>
          <a:p>
            <a:pPr lvl="0">
              <a:spcBef>
                <a:spcPct val="50000"/>
              </a:spcBef>
            </a:pPr>
            <a:r>
              <a:rPr lang="zh-CN" altLang="en-US" sz="2400" b="1" dirty="0" smtClean="0">
                <a:solidFill>
                  <a:srgbClr val="660033"/>
                </a:solidFill>
                <a:ea typeface="宋体" panose="02010600030101010101" pitchFamily="2" charset="-122"/>
              </a:rPr>
              <a:t>（三）短期</a:t>
            </a:r>
            <a:r>
              <a:rPr lang="zh-CN" altLang="en-US" sz="2400" b="1" dirty="0">
                <a:solidFill>
                  <a:srgbClr val="660033"/>
                </a:solidFill>
                <a:ea typeface="宋体" panose="02010600030101010101" pitchFamily="2" charset="-122"/>
              </a:rPr>
              <a:t>融资</a:t>
            </a:r>
            <a:r>
              <a:rPr lang="zh-CN" altLang="en-US" sz="2400" b="1" dirty="0" smtClean="0">
                <a:solidFill>
                  <a:srgbClr val="660033"/>
                </a:solidFill>
                <a:ea typeface="宋体" panose="02010600030101010101" pitchFamily="2" charset="-122"/>
              </a:rPr>
              <a:t>券发行条件和程序</a:t>
            </a:r>
            <a:endParaRPr lang="zh-CN" altLang="en-US" sz="2400" b="1" dirty="0">
              <a:solidFill>
                <a:srgbClr val="660033"/>
              </a:solidFill>
              <a:latin typeface="Arial" panose="020B0604020202020204" pitchFamily="34" charset="0"/>
              <a:ea typeface="宋体" panose="02010600030101010101" pitchFamily="2" charset="-122"/>
            </a:endParaRPr>
          </a:p>
        </p:txBody>
      </p:sp>
      <p:sp>
        <p:nvSpPr>
          <p:cNvPr id="3" name="TextBox 2"/>
          <p:cNvSpPr txBox="1"/>
          <p:nvPr/>
        </p:nvSpPr>
        <p:spPr>
          <a:xfrm>
            <a:off x="435725" y="1451779"/>
            <a:ext cx="10783963" cy="3970318"/>
          </a:xfrm>
          <a:prstGeom prst="rect">
            <a:avLst/>
          </a:prstGeom>
          <a:noFill/>
        </p:spPr>
        <p:txBody>
          <a:bodyPr wrap="square" rtlCol="0">
            <a:spAutoFit/>
          </a:bodyPr>
          <a:lstStyle/>
          <a:p>
            <a:pPr algn="just">
              <a:lnSpc>
                <a:spcPct val="150000"/>
              </a:lnSpc>
            </a:pPr>
            <a:r>
              <a:rPr lang="zh-CN" altLang="en-US" sz="2400" dirty="0"/>
              <a:t>短期融资券的发行人为</a:t>
            </a:r>
            <a:r>
              <a:rPr lang="zh-CN" altLang="en-US" sz="2400" b="1" dirty="0"/>
              <a:t>非金融企业</a:t>
            </a:r>
            <a:r>
              <a:rPr lang="zh-CN" altLang="en-US" sz="2400" dirty="0"/>
              <a:t>，发行和交易的对象是银行间债券市场的机构投资者，融资券的发行由符合条件的金融机构承销，对企业发行融资券实行余额管理，待偿还融资券余额不超过企业净资产的</a:t>
            </a:r>
            <a:r>
              <a:rPr lang="en-US" altLang="zh-CN" sz="2400" dirty="0"/>
              <a:t>40%</a:t>
            </a:r>
            <a:r>
              <a:rPr lang="zh-CN" altLang="en-US" sz="2400" dirty="0"/>
              <a:t>，融资券采用</a:t>
            </a:r>
            <a:r>
              <a:rPr lang="zh-CN" altLang="en-US" sz="2400" b="1" dirty="0"/>
              <a:t>实名记账方式</a:t>
            </a:r>
            <a:r>
              <a:rPr lang="zh-CN" altLang="en-US" sz="2400" b="1" dirty="0" smtClean="0"/>
              <a:t>。</a:t>
            </a:r>
            <a:endParaRPr lang="en-US" altLang="zh-CN" sz="2400" b="1" dirty="0" smtClean="0"/>
          </a:p>
          <a:p>
            <a:pPr algn="just">
              <a:lnSpc>
                <a:spcPct val="150000"/>
              </a:lnSpc>
            </a:pPr>
            <a:r>
              <a:rPr lang="zh-CN" altLang="en-US" sz="2400" dirty="0"/>
              <a:t>短期融资券的</a:t>
            </a:r>
            <a:r>
              <a:rPr lang="zh-CN" altLang="en-US" sz="2400" b="1" dirty="0"/>
              <a:t>发行程序</a:t>
            </a:r>
            <a:r>
              <a:rPr lang="zh-CN" altLang="en-US" sz="2400" dirty="0"/>
              <a:t>：公司做出发行短期融资券的决策，办理发行短期融资券的</a:t>
            </a:r>
            <a:r>
              <a:rPr lang="zh-CN" altLang="en-US" sz="2400" b="1" i="1" dirty="0"/>
              <a:t>信用评级</a:t>
            </a:r>
            <a:r>
              <a:rPr lang="zh-CN" altLang="en-US" sz="2400" dirty="0"/>
              <a:t>，并向有关审批机构</a:t>
            </a:r>
            <a:r>
              <a:rPr lang="en-US" altLang="zh-CN" sz="2400" dirty="0"/>
              <a:t>(</a:t>
            </a:r>
            <a:r>
              <a:rPr lang="zh-CN" altLang="en-US" sz="2400" dirty="0"/>
              <a:t>中国人民银行</a:t>
            </a:r>
            <a:r>
              <a:rPr lang="en-US" altLang="zh-CN" sz="2400" dirty="0"/>
              <a:t>)</a:t>
            </a:r>
            <a:r>
              <a:rPr lang="zh-CN" altLang="en-US" sz="2400" b="1" dirty="0"/>
              <a:t>提出发行申请</a:t>
            </a:r>
            <a:r>
              <a:rPr lang="zh-CN" altLang="en-US" sz="2400" dirty="0"/>
              <a:t>，审批机关对企业提出的申请进行审查和批准，然后由公司</a:t>
            </a:r>
            <a:r>
              <a:rPr lang="zh-CN" altLang="en-US" sz="2400" b="1" dirty="0"/>
              <a:t>正式发行</a:t>
            </a:r>
            <a:r>
              <a:rPr lang="zh-CN" altLang="en-US" sz="2400" dirty="0"/>
              <a:t>短期融资券取得资金</a:t>
            </a:r>
            <a:r>
              <a:rPr lang="zh-CN" altLang="en-US" sz="2400" dirty="0" smtClean="0"/>
              <a:t>。</a:t>
            </a:r>
            <a:endParaRPr lang="zh-CN" altLang="en-US" sz="2400" dirty="0"/>
          </a:p>
        </p:txBody>
      </p:sp>
    </p:spTree>
  </p:cSld>
  <p:clrMapOvr>
    <a:masterClrMapping/>
  </p:clrMapOvr>
  <p:transition spd="slow" advTm="3000">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3" name="Text Box 6"/>
          <p:cNvSpPr txBox="1"/>
          <p:nvPr/>
        </p:nvSpPr>
        <p:spPr>
          <a:xfrm>
            <a:off x="631980" y="1128615"/>
            <a:ext cx="4321175" cy="457200"/>
          </a:xfrm>
          <a:prstGeom prst="rect">
            <a:avLst/>
          </a:prstGeom>
          <a:noFill/>
          <a:ln w="9525">
            <a:noFill/>
          </a:ln>
        </p:spPr>
        <p:txBody>
          <a:bodyPr>
            <a:spAutoFit/>
          </a:bodyPr>
          <a:lstStyle/>
          <a:p>
            <a:pPr lvl="0">
              <a:spcBef>
                <a:spcPct val="50000"/>
              </a:spcBef>
            </a:pPr>
            <a:r>
              <a:rPr lang="zh-CN" altLang="en-US" sz="2400" b="1" dirty="0" smtClean="0">
                <a:solidFill>
                  <a:srgbClr val="660033"/>
                </a:solidFill>
                <a:ea typeface="宋体" panose="02010600030101010101" pitchFamily="2" charset="-122"/>
              </a:rPr>
              <a:t>（四）短期</a:t>
            </a:r>
            <a:r>
              <a:rPr lang="zh-CN" altLang="en-US" sz="2400" b="1" dirty="0">
                <a:solidFill>
                  <a:srgbClr val="660033"/>
                </a:solidFill>
                <a:ea typeface="宋体" panose="02010600030101010101" pitchFamily="2" charset="-122"/>
              </a:rPr>
              <a:t>融资券的风险</a:t>
            </a:r>
            <a:endParaRPr lang="zh-CN" altLang="en-US" sz="2400" b="1" dirty="0">
              <a:solidFill>
                <a:srgbClr val="660033"/>
              </a:solidFill>
              <a:latin typeface="Arial" panose="020B0604020202020204" pitchFamily="34" charset="0"/>
              <a:ea typeface="宋体" panose="02010600030101010101" pitchFamily="2" charset="-122"/>
            </a:endParaRPr>
          </a:p>
        </p:txBody>
      </p:sp>
      <p:sp>
        <p:nvSpPr>
          <p:cNvPr id="3" name="TextBox 2"/>
          <p:cNvSpPr txBox="1"/>
          <p:nvPr/>
        </p:nvSpPr>
        <p:spPr>
          <a:xfrm>
            <a:off x="824789" y="1794778"/>
            <a:ext cx="8256732" cy="2308324"/>
          </a:xfrm>
          <a:prstGeom prst="rect">
            <a:avLst/>
          </a:prstGeom>
          <a:noFill/>
        </p:spPr>
        <p:txBody>
          <a:bodyPr wrap="square" rtlCol="0">
            <a:spAutoFit/>
          </a:bodyPr>
          <a:lstStyle/>
          <a:p>
            <a:pPr algn="just">
              <a:lnSpc>
                <a:spcPct val="150000"/>
              </a:lnSpc>
            </a:pPr>
            <a:r>
              <a:rPr lang="en-US" altLang="zh-CN" sz="2400" dirty="0" smtClean="0"/>
              <a:t>1.</a:t>
            </a:r>
            <a:r>
              <a:rPr lang="zh-CN" altLang="en-US" sz="2400" dirty="0" smtClean="0"/>
              <a:t>信用</a:t>
            </a:r>
            <a:r>
              <a:rPr lang="zh-CN" altLang="en-US" sz="2400" dirty="0"/>
              <a:t>风险</a:t>
            </a:r>
            <a:endParaRPr lang="en-US" altLang="zh-CN" sz="2400" dirty="0"/>
          </a:p>
          <a:p>
            <a:pPr algn="just">
              <a:lnSpc>
                <a:spcPct val="150000"/>
              </a:lnSpc>
            </a:pPr>
            <a:r>
              <a:rPr lang="en-US" altLang="zh-CN" sz="2400" dirty="0" smtClean="0"/>
              <a:t>2.</a:t>
            </a:r>
            <a:r>
              <a:rPr lang="zh-CN" altLang="en-US" sz="2400" dirty="0" smtClean="0"/>
              <a:t>投资</a:t>
            </a:r>
            <a:r>
              <a:rPr lang="zh-CN" altLang="en-US" sz="2400" dirty="0"/>
              <a:t>风险</a:t>
            </a:r>
            <a:endParaRPr lang="en-US" altLang="zh-CN" sz="2400" dirty="0"/>
          </a:p>
          <a:p>
            <a:pPr algn="just">
              <a:lnSpc>
                <a:spcPct val="150000"/>
              </a:lnSpc>
            </a:pPr>
            <a:r>
              <a:rPr lang="en-US" altLang="zh-CN" sz="2400" dirty="0" smtClean="0"/>
              <a:t>3.</a:t>
            </a:r>
            <a:r>
              <a:rPr lang="zh-CN" altLang="en-US" sz="2400" dirty="0" smtClean="0"/>
              <a:t>短期</a:t>
            </a:r>
            <a:r>
              <a:rPr lang="zh-CN" altLang="en-US" sz="2400" dirty="0"/>
              <a:t>融资券风险可能向银行转移</a:t>
            </a:r>
            <a:endParaRPr lang="en-US" altLang="zh-CN" sz="2400" dirty="0"/>
          </a:p>
          <a:p>
            <a:pPr algn="just">
              <a:lnSpc>
                <a:spcPct val="150000"/>
              </a:lnSpc>
            </a:pPr>
            <a:r>
              <a:rPr lang="en-US" altLang="zh-CN" sz="2400" dirty="0" smtClean="0"/>
              <a:t>4.</a:t>
            </a:r>
            <a:r>
              <a:rPr lang="zh-CN" altLang="en-US" sz="2400" dirty="0" smtClean="0"/>
              <a:t>信用</a:t>
            </a:r>
            <a:r>
              <a:rPr lang="zh-CN" altLang="en-US" sz="2400" dirty="0"/>
              <a:t>评级不成熟，道德风险加大</a:t>
            </a:r>
            <a:endParaRPr lang="zh-CN" altLang="en-US" sz="2400" dirty="0"/>
          </a:p>
        </p:txBody>
      </p:sp>
    </p:spTree>
  </p:cSld>
  <p:clrMapOvr>
    <a:masterClrMapping/>
  </p:clrMapOvr>
  <p:transition spd="slow" advTm="3000">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3" name="TextBox 2"/>
          <p:cNvSpPr txBox="1"/>
          <p:nvPr/>
        </p:nvSpPr>
        <p:spPr>
          <a:xfrm>
            <a:off x="833148" y="1396379"/>
            <a:ext cx="8256732" cy="4081117"/>
          </a:xfrm>
          <a:prstGeom prst="rect">
            <a:avLst/>
          </a:prstGeom>
          <a:noFill/>
        </p:spPr>
        <p:txBody>
          <a:bodyPr wrap="square" rtlCol="0">
            <a:spAutoFit/>
          </a:bodyPr>
          <a:lstStyle/>
          <a:p>
            <a:pPr algn="just">
              <a:lnSpc>
                <a:spcPct val="120000"/>
              </a:lnSpc>
            </a:pPr>
            <a:r>
              <a:rPr lang="zh-CN" altLang="en-US" sz="2400" dirty="0" smtClean="0"/>
              <a:t>短期</a:t>
            </a:r>
            <a:r>
              <a:rPr lang="zh-CN" altLang="en-US" sz="2400" dirty="0"/>
              <a:t>融资券筹资</a:t>
            </a:r>
            <a:r>
              <a:rPr lang="zh-CN" altLang="en-US" sz="2400" dirty="0" smtClean="0"/>
              <a:t>的</a:t>
            </a:r>
            <a:r>
              <a:rPr lang="zh-CN" altLang="en-US" sz="2400" b="1" dirty="0" smtClean="0">
                <a:solidFill>
                  <a:srgbClr val="FF0000"/>
                </a:solidFill>
              </a:rPr>
              <a:t>优点</a:t>
            </a:r>
            <a:r>
              <a:rPr lang="zh-CN" altLang="en-US" sz="2400" dirty="0"/>
              <a:t>：</a:t>
            </a:r>
            <a:endParaRPr lang="zh-CN" altLang="en-US" sz="2400" dirty="0"/>
          </a:p>
          <a:p>
            <a:pPr algn="just">
              <a:lnSpc>
                <a:spcPct val="120000"/>
              </a:lnSpc>
            </a:pPr>
            <a:r>
              <a:rPr lang="zh-CN" altLang="en-US" sz="2400" dirty="0"/>
              <a:t>（</a:t>
            </a:r>
            <a:r>
              <a:rPr lang="en-US" altLang="zh-CN" sz="2400" dirty="0"/>
              <a:t>1</a:t>
            </a:r>
            <a:r>
              <a:rPr lang="zh-CN" altLang="en-US" sz="2400" dirty="0"/>
              <a:t>）短期融资券的</a:t>
            </a:r>
            <a:r>
              <a:rPr lang="zh-CN" altLang="en-US" sz="2400" b="1" dirty="0"/>
              <a:t>融资成本较低</a:t>
            </a:r>
            <a:r>
              <a:rPr lang="zh-CN" altLang="en-US" sz="2400" dirty="0"/>
              <a:t>。一般情况下，短期融资券的利率加发行成本要低于同期贷款利率。</a:t>
            </a:r>
            <a:endParaRPr lang="zh-CN" altLang="en-US" sz="2400" dirty="0"/>
          </a:p>
          <a:p>
            <a:pPr algn="just">
              <a:lnSpc>
                <a:spcPct val="120000"/>
              </a:lnSpc>
            </a:pPr>
            <a:r>
              <a:rPr lang="zh-CN" altLang="en-US" sz="2400" dirty="0"/>
              <a:t>（</a:t>
            </a:r>
            <a:r>
              <a:rPr lang="en-US" altLang="zh-CN" sz="2400" dirty="0"/>
              <a:t>2</a:t>
            </a:r>
            <a:r>
              <a:rPr lang="zh-CN" altLang="en-US" sz="2400" dirty="0"/>
              <a:t>）短期融资券融资</a:t>
            </a:r>
            <a:r>
              <a:rPr lang="zh-CN" altLang="en-US" sz="2400" b="1" dirty="0"/>
              <a:t>数额比较大</a:t>
            </a:r>
            <a:r>
              <a:rPr lang="zh-CN" altLang="en-US" sz="2400" dirty="0"/>
              <a:t>。银行发行贷款限制条件较多，一般情况下，银行不会向企业发行巨额短期贷款，而发行短期融资券的数额往往较大，可以融到更多的资金。</a:t>
            </a:r>
            <a:endParaRPr lang="zh-CN" altLang="en-US" sz="2400" dirty="0"/>
          </a:p>
          <a:p>
            <a:pPr algn="just">
              <a:lnSpc>
                <a:spcPct val="120000"/>
              </a:lnSpc>
            </a:pPr>
            <a:r>
              <a:rPr lang="zh-CN" altLang="en-US" sz="2400" dirty="0"/>
              <a:t>（</a:t>
            </a:r>
            <a:r>
              <a:rPr lang="en-US" altLang="zh-CN" sz="2400" dirty="0"/>
              <a:t>3</a:t>
            </a:r>
            <a:r>
              <a:rPr lang="zh-CN" altLang="en-US" sz="2400" dirty="0"/>
              <a:t>）发行短期融资券可以</a:t>
            </a:r>
            <a:r>
              <a:rPr lang="zh-CN" altLang="en-US" sz="2400" b="1" dirty="0"/>
              <a:t>提高企业信誉知名</a:t>
            </a:r>
            <a:r>
              <a:rPr lang="zh-CN" altLang="en-US" sz="2400" dirty="0"/>
              <a:t>度。发行短期融资券的企业都是</a:t>
            </a:r>
            <a:r>
              <a:rPr lang="zh-CN" altLang="en-US" sz="2400" b="1" dirty="0"/>
              <a:t>知名企业</a:t>
            </a:r>
            <a:r>
              <a:rPr lang="zh-CN" altLang="en-US" sz="2400" dirty="0"/>
              <a:t>，若能发行自己的短期融资券，则说明企业有较好的信誉度。</a:t>
            </a:r>
            <a:endParaRPr lang="zh-CN" altLang="en-US" sz="2400" dirty="0"/>
          </a:p>
        </p:txBody>
      </p:sp>
      <p:sp>
        <p:nvSpPr>
          <p:cNvPr id="14" name="Text Box 6"/>
          <p:cNvSpPr txBox="1"/>
          <p:nvPr/>
        </p:nvSpPr>
        <p:spPr>
          <a:xfrm>
            <a:off x="650268" y="598568"/>
            <a:ext cx="4321175" cy="457200"/>
          </a:xfrm>
          <a:prstGeom prst="rect">
            <a:avLst/>
          </a:prstGeom>
          <a:noFill/>
          <a:ln w="9525">
            <a:noFill/>
          </a:ln>
        </p:spPr>
        <p:txBody>
          <a:bodyPr>
            <a:spAutoFit/>
          </a:bodyPr>
          <a:lstStyle/>
          <a:p>
            <a:pPr lvl="0">
              <a:spcBef>
                <a:spcPct val="50000"/>
              </a:spcBef>
            </a:pPr>
            <a:r>
              <a:rPr lang="zh-CN" altLang="en-US" sz="2400" b="1" dirty="0" smtClean="0">
                <a:solidFill>
                  <a:srgbClr val="660033"/>
                </a:solidFill>
                <a:ea typeface="宋体" panose="02010600030101010101" pitchFamily="2" charset="-122"/>
              </a:rPr>
              <a:t>（五）短期</a:t>
            </a:r>
            <a:r>
              <a:rPr lang="zh-CN" altLang="en-US" sz="2400" b="1" dirty="0">
                <a:solidFill>
                  <a:srgbClr val="660033"/>
                </a:solidFill>
                <a:ea typeface="宋体" panose="02010600030101010101" pitchFamily="2" charset="-122"/>
              </a:rPr>
              <a:t>融资</a:t>
            </a:r>
            <a:r>
              <a:rPr lang="zh-CN" altLang="en-US" sz="2400" b="1" dirty="0" smtClean="0">
                <a:solidFill>
                  <a:srgbClr val="660033"/>
                </a:solidFill>
                <a:ea typeface="宋体" panose="02010600030101010101" pitchFamily="2" charset="-122"/>
              </a:rPr>
              <a:t>券优缺点</a:t>
            </a:r>
            <a:endParaRPr lang="zh-CN" altLang="en-US" sz="2400" b="1" dirty="0">
              <a:solidFill>
                <a:srgbClr val="660033"/>
              </a:solidFill>
              <a:latin typeface="Arial" panose="020B0604020202020204" pitchFamily="34" charset="0"/>
              <a:ea typeface="宋体" panose="02010600030101010101" pitchFamily="2" charset="-122"/>
            </a:endParaRPr>
          </a:p>
        </p:txBody>
      </p:sp>
    </p:spTree>
  </p:cSld>
  <p:clrMapOvr>
    <a:masterClrMapping/>
  </p:clrMapOvr>
  <p:transition spd="slow" advTm="3000">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524000" y="3314700"/>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6" name="矩形 15"/>
          <p:cNvSpPr/>
          <p:nvPr/>
        </p:nvSpPr>
        <p:spPr>
          <a:xfrm>
            <a:off x="1524000" y="3309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17" name="矩形 16"/>
          <p:cNvSpPr/>
          <p:nvPr/>
        </p:nvSpPr>
        <p:spPr>
          <a:xfrm>
            <a:off x="1651000" y="3436938"/>
            <a:ext cx="9144000" cy="0"/>
          </a:xfrm>
          <a:prstGeom prst="rect">
            <a:avLst/>
          </a:prstGeom>
          <a:noFill/>
          <a:ln w="9525">
            <a:noFill/>
          </a:ln>
          <a:effectLst>
            <a:prstShdw prst="shdw17" dist="17961" dir="13499999">
              <a:schemeClr val="accent1">
                <a:gamma/>
                <a:shade val="60000"/>
                <a:invGamma/>
              </a:schemeClr>
            </a:prstShdw>
          </a:effectLst>
        </p:spPr>
        <p:txBody>
          <a:bodyPr/>
          <a:lstStyle/>
          <a:p>
            <a:endParaRPr lang="zh-CN" altLang="en-US"/>
          </a:p>
        </p:txBody>
      </p:sp>
      <p:sp>
        <p:nvSpPr>
          <p:cNvPr id="3" name="TextBox 2"/>
          <p:cNvSpPr txBox="1"/>
          <p:nvPr/>
        </p:nvSpPr>
        <p:spPr>
          <a:xfrm>
            <a:off x="650268" y="1178005"/>
            <a:ext cx="10258524" cy="3194721"/>
          </a:xfrm>
          <a:prstGeom prst="rect">
            <a:avLst/>
          </a:prstGeom>
          <a:noFill/>
        </p:spPr>
        <p:txBody>
          <a:bodyPr wrap="square" rtlCol="0">
            <a:spAutoFit/>
          </a:bodyPr>
          <a:lstStyle/>
          <a:p>
            <a:pPr algn="just">
              <a:lnSpc>
                <a:spcPct val="120000"/>
              </a:lnSpc>
            </a:pPr>
            <a:r>
              <a:rPr lang="zh-CN" altLang="en-US" sz="2400" dirty="0"/>
              <a:t>短期融资券筹资的</a:t>
            </a:r>
            <a:r>
              <a:rPr lang="zh-CN" altLang="en-US" sz="2400" b="1" dirty="0">
                <a:solidFill>
                  <a:srgbClr val="FF0000"/>
                </a:solidFill>
              </a:rPr>
              <a:t>缺点</a:t>
            </a:r>
            <a:r>
              <a:rPr lang="zh-CN" altLang="en-US" sz="2400" dirty="0"/>
              <a:t>主要有：</a:t>
            </a:r>
            <a:endParaRPr lang="zh-CN" altLang="en-US" sz="2400" dirty="0"/>
          </a:p>
          <a:p>
            <a:pPr algn="just">
              <a:lnSpc>
                <a:spcPct val="120000"/>
              </a:lnSpc>
            </a:pPr>
            <a:r>
              <a:rPr lang="zh-CN" altLang="en-US" sz="2400" dirty="0"/>
              <a:t>（</a:t>
            </a:r>
            <a:r>
              <a:rPr lang="en-US" altLang="zh-CN" sz="2400" dirty="0"/>
              <a:t>1</a:t>
            </a:r>
            <a:r>
              <a:rPr lang="zh-CN" altLang="en-US" sz="2400" dirty="0"/>
              <a:t>）发行短期融资券的</a:t>
            </a:r>
            <a:r>
              <a:rPr lang="zh-CN" altLang="en-US" sz="2400" b="1" dirty="0"/>
              <a:t>风险比较大</a:t>
            </a:r>
            <a:r>
              <a:rPr lang="zh-CN" altLang="en-US" sz="2400" dirty="0"/>
              <a:t>。短期融资券还本付息的时间短、数额大，若到期不能按时偿还，就会影响企业的信誉度，甚至造成严重的后果。</a:t>
            </a:r>
            <a:endParaRPr lang="zh-CN" altLang="en-US" sz="2400" dirty="0"/>
          </a:p>
          <a:p>
            <a:pPr algn="just">
              <a:lnSpc>
                <a:spcPct val="120000"/>
              </a:lnSpc>
            </a:pPr>
            <a:r>
              <a:rPr lang="zh-CN" altLang="en-US" sz="2400" dirty="0"/>
              <a:t>（</a:t>
            </a:r>
            <a:r>
              <a:rPr lang="en-US" altLang="zh-CN" sz="2400" dirty="0"/>
              <a:t>2</a:t>
            </a:r>
            <a:r>
              <a:rPr lang="zh-CN" altLang="en-US" sz="2400" dirty="0"/>
              <a:t>）发行短期融资券的</a:t>
            </a:r>
            <a:r>
              <a:rPr lang="zh-CN" altLang="en-US" sz="2400" b="1" dirty="0"/>
              <a:t>弹性比较小</a:t>
            </a:r>
            <a:r>
              <a:rPr lang="zh-CN" altLang="en-US" sz="2400" dirty="0"/>
              <a:t>。只有需要的资金量达到一定量时，才能发行短期融资券，且即使企业资金充裕，也要到期才能偿还。</a:t>
            </a:r>
            <a:endParaRPr lang="zh-CN" altLang="en-US" sz="2400" dirty="0"/>
          </a:p>
          <a:p>
            <a:pPr algn="just">
              <a:lnSpc>
                <a:spcPct val="120000"/>
              </a:lnSpc>
            </a:pPr>
            <a:r>
              <a:rPr lang="zh-CN" altLang="en-US" sz="2400" dirty="0"/>
              <a:t>（</a:t>
            </a:r>
            <a:r>
              <a:rPr lang="en-US" altLang="zh-CN" sz="2400" dirty="0"/>
              <a:t>3</a:t>
            </a:r>
            <a:r>
              <a:rPr lang="zh-CN" altLang="en-US" sz="2400" dirty="0"/>
              <a:t>）发行短期融资券的条件</a:t>
            </a:r>
            <a:r>
              <a:rPr lang="zh-CN" altLang="en-US" sz="2400" b="1" dirty="0"/>
              <a:t>比较严格</a:t>
            </a:r>
            <a:r>
              <a:rPr lang="zh-CN" altLang="en-US" sz="2400" dirty="0"/>
              <a:t>。必须是企业资本实力强、信誉好、经济效益高的企业才能发行短期融资券。</a:t>
            </a:r>
            <a:endParaRPr lang="zh-CN" altLang="en-US" sz="2400" dirty="0"/>
          </a:p>
        </p:txBody>
      </p:sp>
      <p:sp>
        <p:nvSpPr>
          <p:cNvPr id="14" name="Text Box 6"/>
          <p:cNvSpPr txBox="1"/>
          <p:nvPr/>
        </p:nvSpPr>
        <p:spPr>
          <a:xfrm>
            <a:off x="650268" y="598568"/>
            <a:ext cx="4321175" cy="457200"/>
          </a:xfrm>
          <a:prstGeom prst="rect">
            <a:avLst/>
          </a:prstGeom>
          <a:noFill/>
          <a:ln w="9525">
            <a:noFill/>
          </a:ln>
        </p:spPr>
        <p:txBody>
          <a:bodyPr>
            <a:spAutoFit/>
          </a:bodyPr>
          <a:lstStyle/>
          <a:p>
            <a:pPr lvl="0">
              <a:spcBef>
                <a:spcPct val="50000"/>
              </a:spcBef>
            </a:pPr>
            <a:r>
              <a:rPr lang="zh-CN" altLang="en-US" sz="2400" b="1" dirty="0" smtClean="0">
                <a:solidFill>
                  <a:srgbClr val="660033"/>
                </a:solidFill>
                <a:ea typeface="宋体" panose="02010600030101010101" pitchFamily="2" charset="-122"/>
              </a:rPr>
              <a:t>（五）短期</a:t>
            </a:r>
            <a:r>
              <a:rPr lang="zh-CN" altLang="en-US" sz="2400" b="1" dirty="0">
                <a:solidFill>
                  <a:srgbClr val="660033"/>
                </a:solidFill>
                <a:ea typeface="宋体" panose="02010600030101010101" pitchFamily="2" charset="-122"/>
              </a:rPr>
              <a:t>融资</a:t>
            </a:r>
            <a:r>
              <a:rPr lang="zh-CN" altLang="en-US" sz="2400" b="1" dirty="0" smtClean="0">
                <a:solidFill>
                  <a:srgbClr val="660033"/>
                </a:solidFill>
                <a:ea typeface="宋体" panose="02010600030101010101" pitchFamily="2" charset="-122"/>
              </a:rPr>
              <a:t>券优缺点</a:t>
            </a:r>
            <a:endParaRPr lang="zh-CN" altLang="en-US" sz="2400" b="1" dirty="0">
              <a:solidFill>
                <a:srgbClr val="660033"/>
              </a:solidFill>
              <a:latin typeface="Arial" panose="020B0604020202020204" pitchFamily="34" charset="0"/>
              <a:ea typeface="宋体" panose="02010600030101010101" pitchFamily="2" charset="-122"/>
            </a:endParaRPr>
          </a:p>
        </p:txBody>
      </p:sp>
    </p:spTree>
  </p:cSld>
  <p:clrMapOvr>
    <a:masterClrMapping/>
  </p:clrMapOvr>
  <p:transition spd="slow" advTm="3000">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矩形 31747"/>
          <p:cNvSpPr/>
          <p:nvPr/>
        </p:nvSpPr>
        <p:spPr>
          <a:xfrm>
            <a:off x="1847850" y="2349500"/>
            <a:ext cx="5181600" cy="685800"/>
          </a:xfrm>
          <a:prstGeom prst="rect">
            <a:avLst/>
          </a:prstGeom>
        </p:spPr>
        <p:txBody>
          <a:bodyPr wrap="none" fromWordArt="1">
            <a:prstTxWarp prst="textDeflate">
              <a:avLst>
                <a:gd name="adj" fmla="val 0"/>
              </a:avLst>
            </a:prstTxWarp>
            <a:normAutofit fontScale="85000" lnSpcReduction="20000"/>
          </a:bodyPr>
          <a:lstStyle/>
          <a:p>
            <a:pPr algn="ctr"/>
            <a:r>
              <a:rPr lang="zh-CN" altLang="en-US" sz="5400" b="1" dirty="0">
                <a:ln w="25400" cap="flat" cmpd="sng">
                  <a:solidFill>
                    <a:srgbClr val="FFFFFF"/>
                  </a:solidFill>
                  <a:prstDash val="solid"/>
                  <a:headEnd type="none" w="med" len="med"/>
                  <a:tailEnd type="none" w="med" len="med"/>
                </a:ln>
                <a:solidFill>
                  <a:srgbClr val="7030A0"/>
                </a:solidFill>
                <a:effectLst>
                  <a:outerShdw dist="71842" dir="2699999" algn="ctr" rotWithShape="0">
                    <a:schemeClr val="tx1">
                      <a:alpha val="50000"/>
                    </a:schemeClr>
                  </a:outerShdw>
                </a:effectLst>
                <a:latin typeface="Verdana" panose="020B0604030504040204" pitchFamily="34" charset="0"/>
                <a:ea typeface="Verdana" panose="020B0604030504040204" pitchFamily="34" charset="0"/>
              </a:rPr>
              <a:t>Thank You!</a:t>
            </a:r>
            <a:endParaRPr lang="zh-CN" altLang="en-US" sz="5400" b="1" dirty="0">
              <a:ln w="25400" cap="flat" cmpd="sng">
                <a:solidFill>
                  <a:srgbClr val="FFFFFF"/>
                </a:solidFill>
                <a:prstDash val="solid"/>
                <a:headEnd type="none" w="med" len="med"/>
                <a:tailEnd type="none" w="med" len="med"/>
              </a:ln>
              <a:solidFill>
                <a:srgbClr val="7030A0"/>
              </a:solidFill>
              <a:effectLst>
                <a:outerShdw dist="71842" dir="2699999" algn="ctr" rotWithShape="0">
                  <a:schemeClr val="tx1">
                    <a:alpha val="50000"/>
                  </a:schemeClr>
                </a:outerShdw>
              </a:effectLst>
              <a:latin typeface="Verdana" panose="020B0604030504040204" pitchFamily="34" charset="0"/>
              <a:ea typeface="Verdana" panose="020B0604030504040204" pitchFamily="34" charset="0"/>
            </a:endParaRPr>
          </a:p>
        </p:txBody>
      </p:sp>
    </p:spTree>
  </p:cSld>
  <p:clrMapOvr>
    <a:masterClrMapping/>
  </p:clrMapOvr>
  <p:transition spd="slow" advTm="3000">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61" name="Picture 2" descr="16"/>
          <p:cNvPicPr>
            <a:picLocks noChangeAspect="1"/>
          </p:cNvPicPr>
          <p:nvPr/>
        </p:nvPicPr>
        <p:blipFill>
          <a:blip r:embed="rId1"/>
          <a:stretch>
            <a:fillRect/>
          </a:stretch>
        </p:blipFill>
        <p:spPr>
          <a:xfrm>
            <a:off x="8273542" y="3998976"/>
            <a:ext cx="3048000" cy="1981200"/>
          </a:xfrm>
          <a:prstGeom prst="rect">
            <a:avLst/>
          </a:prstGeom>
          <a:noFill/>
          <a:ln w="9525">
            <a:noFill/>
          </a:ln>
        </p:spPr>
      </p:pic>
      <p:sp>
        <p:nvSpPr>
          <p:cNvPr id="9219" name="内容占位符 2"/>
          <p:cNvSpPr>
            <a:spLocks noGrp="1"/>
          </p:cNvSpPr>
          <p:nvPr>
            <p:ph idx="1"/>
          </p:nvPr>
        </p:nvSpPr>
        <p:spPr>
          <a:xfrm>
            <a:off x="347472" y="1937135"/>
            <a:ext cx="10707624" cy="2939665"/>
          </a:xfrm>
        </p:spPr>
        <p:txBody>
          <a:bodyPr vert="horz" wrap="square" lIns="91440" tIns="45720" rIns="91440" bIns="45720" anchor="t"/>
          <a:lstStyle/>
          <a:p>
            <a:pPr marL="0" indent="0" algn="just">
              <a:lnSpc>
                <a:spcPct val="110000"/>
              </a:lnSpc>
              <a:buNone/>
            </a:pPr>
            <a:r>
              <a:rPr lang="zh-CN" altLang="en-US" sz="2400" b="1" dirty="0"/>
              <a:t>筹资方式：是指企业筹集资金所采用的具体形式。 </a:t>
            </a:r>
            <a:endParaRPr lang="zh-CN" altLang="en-US" sz="2400" b="1" dirty="0"/>
          </a:p>
          <a:p>
            <a:pPr marL="0" indent="0" algn="just">
              <a:lnSpc>
                <a:spcPct val="110000"/>
              </a:lnSpc>
              <a:buNone/>
            </a:pPr>
            <a:r>
              <a:rPr lang="zh-CN" altLang="en-US" sz="2400" b="1" dirty="0"/>
              <a:t>一般情况下，长期资金采用长期筹资方式筹集，短期资金用短期筹资方式筹集。</a:t>
            </a:r>
            <a:endParaRPr lang="en-US" altLang="zh-CN" sz="2400" b="1" dirty="0"/>
          </a:p>
          <a:p>
            <a:pPr marL="0" indent="0" algn="just">
              <a:lnSpc>
                <a:spcPct val="110000"/>
              </a:lnSpc>
              <a:buNone/>
            </a:pPr>
            <a:r>
              <a:rPr lang="zh-CN" altLang="en-US" sz="2400" b="1" dirty="0"/>
              <a:t>目前，我国企业的筹资方式主要有：</a:t>
            </a:r>
            <a:r>
              <a:rPr lang="zh-CN" altLang="en-US" sz="2400" dirty="0"/>
              <a:t>吸收直接投资、发行股票、金融机构贷款、商业信用、发行债券、租赁、企业内部积累等。</a:t>
            </a:r>
            <a:endParaRPr lang="en-US" altLang="zh-CN" sz="2400" dirty="0"/>
          </a:p>
        </p:txBody>
      </p:sp>
      <p:sp>
        <p:nvSpPr>
          <p:cNvPr id="2" name="矩形 1"/>
          <p:cNvSpPr/>
          <p:nvPr/>
        </p:nvSpPr>
        <p:spPr>
          <a:xfrm>
            <a:off x="-88621" y="1151474"/>
            <a:ext cx="3225242" cy="357918"/>
          </a:xfrm>
          <a:prstGeom prst="rect">
            <a:avLst/>
          </a:prstGeom>
        </p:spPr>
        <p:txBody>
          <a:bodyPr wrap="none">
            <a:spAutoFit/>
          </a:bodyPr>
          <a:lstStyle/>
          <a:p>
            <a:pPr indent="267970" algn="just">
              <a:lnSpc>
                <a:spcPts val="2000"/>
              </a:lnSpc>
              <a:spcAft>
                <a:spcPts val="0"/>
              </a:spcAft>
            </a:pPr>
            <a:r>
              <a:rPr lang="zh-CN" altLang="zh-CN" sz="2400" b="1" kern="100" dirty="0">
                <a:latin typeface="+mj-ea"/>
                <a:ea typeface="+mj-ea"/>
                <a:cs typeface="Times New Roman" panose="02020603050405020304" pitchFamily="18" charset="0"/>
              </a:rPr>
              <a:t>（二）资金筹资方式</a:t>
            </a:r>
            <a:endParaRPr lang="zh-CN" altLang="zh-CN" sz="2400" b="1" kern="100" dirty="0">
              <a:effectLst/>
              <a:latin typeface="+mj-ea"/>
              <a:ea typeface="+mj-ea"/>
              <a:cs typeface="Times New Roman" panose="02020603050405020304" pitchFamily="18" charset="0"/>
            </a:endParaRPr>
          </a:p>
        </p:txBody>
      </p:sp>
    </p:spTree>
  </p:cSld>
  <p:clrMapOvr>
    <a:masterClrMapping/>
  </p:clrMapOvr>
  <p:transition spd="slow" advTm="3000">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2060940" y="2231027"/>
            <a:ext cx="536261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060940" y="2324549"/>
            <a:ext cx="536261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2" name="îṩ1íďé"/>
          <p:cNvSpPr/>
          <p:nvPr/>
        </p:nvSpPr>
        <p:spPr>
          <a:xfrm>
            <a:off x="533762" y="267166"/>
            <a:ext cx="2057384" cy="2057383"/>
          </a:xfrm>
          <a:prstGeom prst="ellipse">
            <a:avLst/>
          </a:prstGeom>
          <a:blipFill>
            <a:blip r:embed="rId1" cstate="print"/>
            <a:stretch>
              <a:fillRect l="-24570" r="-24267"/>
            </a:stretch>
          </a:blipFill>
          <a:ln w="571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sz="2800" b="1" dirty="0"/>
          </a:p>
        </p:txBody>
      </p:sp>
      <p:sp>
        <p:nvSpPr>
          <p:cNvPr id="19" name="矩形 18"/>
          <p:cNvSpPr/>
          <p:nvPr/>
        </p:nvSpPr>
        <p:spPr>
          <a:xfrm>
            <a:off x="2811024" y="2531630"/>
            <a:ext cx="4037832" cy="3108543"/>
          </a:xfrm>
          <a:prstGeom prst="rect">
            <a:avLst/>
          </a:prstGeom>
        </p:spPr>
        <p:txBody>
          <a:bodyPr wrap="square">
            <a:spAutoFit/>
          </a:bodyPr>
          <a:lstStyle/>
          <a:p>
            <a:pPr marL="457200" indent="-457200">
              <a:buFont typeface="Wingdings" panose="05000000000000000000" pitchFamily="2" charset="2"/>
              <a:buChar char="u"/>
              <a:defRPr/>
            </a:pPr>
            <a:r>
              <a:rPr lang="zh-CN" altLang="en-US" sz="2800" b="1" dirty="0" smtClean="0"/>
              <a:t>筹资管理概述</a:t>
            </a:r>
            <a:endParaRPr lang="en-US" altLang="zh-CN" sz="2800" b="1" dirty="0" smtClean="0"/>
          </a:p>
          <a:p>
            <a:pPr marL="457200" lvl="0" indent="-457200">
              <a:buFont typeface="Wingdings" panose="05000000000000000000" pitchFamily="2" charset="2"/>
              <a:buChar char="u"/>
              <a:defRPr/>
            </a:pPr>
            <a:r>
              <a:rPr lang="zh-CN" altLang="en-US" sz="2800" b="1" dirty="0" smtClean="0">
                <a:solidFill>
                  <a:srgbClr val="FF0000"/>
                </a:solidFill>
              </a:rPr>
              <a:t>资金需要量的预测</a:t>
            </a:r>
            <a:endParaRPr lang="zh-CN" altLang="en-US" sz="2800" b="1" dirty="0">
              <a:solidFill>
                <a:srgbClr val="FF0000"/>
              </a:solidFill>
            </a:endParaRPr>
          </a:p>
          <a:p>
            <a:pPr marL="457200" lvl="0" indent="-457200">
              <a:buFont typeface="Wingdings" panose="05000000000000000000" pitchFamily="2" charset="2"/>
              <a:buChar char="u"/>
              <a:defRPr/>
            </a:pPr>
            <a:r>
              <a:rPr lang="zh-CN" altLang="en-US" sz="2800" b="1" dirty="0" smtClean="0"/>
              <a:t>短期借款</a:t>
            </a:r>
            <a:endParaRPr lang="zh-CN" altLang="en-US" sz="2800" b="1" dirty="0"/>
          </a:p>
          <a:p>
            <a:pPr marL="457200" lvl="0" indent="-457200">
              <a:buFont typeface="Wingdings" panose="05000000000000000000" pitchFamily="2" charset="2"/>
              <a:buChar char="u"/>
              <a:defRPr/>
            </a:pPr>
            <a:r>
              <a:rPr lang="zh-CN" altLang="en-US" sz="2800" b="1" dirty="0" smtClean="0"/>
              <a:t>商业信用</a:t>
            </a:r>
            <a:endParaRPr lang="en-US" altLang="zh-CN" sz="2800" b="1" dirty="0" smtClean="0"/>
          </a:p>
          <a:p>
            <a:pPr marL="457200" lvl="0" indent="-457200">
              <a:buFont typeface="Wingdings" panose="05000000000000000000" pitchFamily="2" charset="2"/>
              <a:buChar char="u"/>
              <a:defRPr/>
            </a:pPr>
            <a:r>
              <a:rPr lang="zh-CN" altLang="en-US" sz="2800" b="1" dirty="0" smtClean="0"/>
              <a:t>短期筹资的基他方式</a:t>
            </a:r>
            <a:endParaRPr lang="zh-CN" altLang="en-US" sz="2800" b="1" dirty="0"/>
          </a:p>
          <a:p>
            <a:pPr marL="457200" indent="-457200">
              <a:buFont typeface="Wingdings" panose="05000000000000000000" pitchFamily="2" charset="2"/>
              <a:buChar char="u"/>
              <a:defRPr/>
            </a:pPr>
            <a:endParaRPr lang="en-US" altLang="zh-CN" sz="2800" b="1" dirty="0" smtClean="0">
              <a:solidFill>
                <a:srgbClr val="FF0000"/>
              </a:solidFill>
            </a:endParaRPr>
          </a:p>
          <a:p>
            <a:pPr marL="457200" indent="-457200">
              <a:buFont typeface="Wingdings" panose="05000000000000000000" pitchFamily="2" charset="2"/>
              <a:buChar char="u"/>
              <a:defRPr/>
            </a:pPr>
            <a:endParaRPr lang="zh-CN" altLang="en-US" sz="2800" b="1" dirty="0">
              <a:solidFill>
                <a:srgbClr val="FF0000"/>
              </a:solidFill>
            </a:endParaRPr>
          </a:p>
        </p:txBody>
      </p:sp>
      <p:sp>
        <p:nvSpPr>
          <p:cNvPr id="20" name="矩形 19"/>
          <p:cNvSpPr/>
          <p:nvPr/>
        </p:nvSpPr>
        <p:spPr>
          <a:xfrm>
            <a:off x="2939337" y="1400942"/>
            <a:ext cx="3296573" cy="646331"/>
          </a:xfrm>
          <a:prstGeom prst="rect">
            <a:avLst/>
          </a:prstGeom>
        </p:spPr>
        <p:txBody>
          <a:bodyPr wrap="square">
            <a:spAutoFit/>
          </a:bodyPr>
          <a:lstStyle/>
          <a:p>
            <a:pPr lvl="0">
              <a:defRPr/>
            </a:pPr>
            <a:r>
              <a:rPr lang="zh-CN" altLang="en-US" sz="3600" b="1" dirty="0" smtClean="0">
                <a:solidFill>
                  <a:srgbClr val="000000"/>
                </a:solidFill>
                <a:latin typeface="微软雅黑" panose="020B0503020204020204" pitchFamily="34" charset="-122"/>
                <a:cs typeface="+mn-ea"/>
              </a:rPr>
              <a:t>主要内容</a:t>
            </a:r>
            <a:endParaRPr lang="zh-CN" altLang="en-US" sz="3600" dirty="0">
              <a:solidFill>
                <a:srgbClr val="000000"/>
              </a:solidFill>
              <a:latin typeface="微软雅黑" panose="020B0503020204020204" pitchFamily="34" charset="-122"/>
              <a:cs typeface="+mn-ea"/>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11007" y="995544"/>
            <a:ext cx="9429689" cy="2308324"/>
          </a:xfrm>
          <a:prstGeom prst="rect">
            <a:avLst/>
          </a:prstGeom>
          <a:noFill/>
        </p:spPr>
        <p:txBody>
          <a:bodyPr wrap="square" rtlCol="0">
            <a:spAutoFit/>
          </a:bodyPr>
          <a:lstStyle/>
          <a:p>
            <a:pPr lvl="0">
              <a:lnSpc>
                <a:spcPct val="150000"/>
              </a:lnSpc>
            </a:pPr>
            <a:r>
              <a:rPr lang="zh-CN" altLang="en-US" sz="2400" dirty="0" smtClean="0">
                <a:latin typeface="微软雅黑" panose="020B0503020204020204" pitchFamily="34" charset="-122"/>
                <a:ea typeface="微软雅黑" panose="020B0503020204020204" pitchFamily="34" charset="-122"/>
                <a:sym typeface="+mn-ea"/>
              </a:rPr>
              <a:t>企业资金需要量是筹集资金的数量依据，在筹资之前应当采用一定的方法进行科学合理地预测资金需要量。只有这样，才能使筹集来的资金既能满足生产经营的需要，又不会产生资金多余闲置。</a:t>
            </a:r>
            <a:endParaRPr lang="en-US" altLang="zh-CN" sz="2400" dirty="0" smtClean="0">
              <a:latin typeface="微软雅黑" panose="020B0503020204020204" pitchFamily="34" charset="-122"/>
              <a:ea typeface="微软雅黑" panose="020B0503020204020204" pitchFamily="34" charset="-122"/>
              <a:sym typeface="+mn-ea"/>
            </a:endParaRPr>
          </a:p>
          <a:p>
            <a:pPr lvl="0">
              <a:lnSpc>
                <a:spcPct val="150000"/>
              </a:lnSpc>
            </a:pPr>
            <a:r>
              <a:rPr lang="zh-CN" altLang="en-US" sz="2400" dirty="0" smtClean="0">
                <a:latin typeface="微软雅黑" panose="020B0503020204020204" pitchFamily="34" charset="-122"/>
                <a:ea typeface="微软雅黑" panose="020B0503020204020204" pitchFamily="34" charset="-122"/>
                <a:sym typeface="+mn-ea"/>
              </a:rPr>
              <a:t>资金</a:t>
            </a:r>
            <a:r>
              <a:rPr lang="zh-CN" altLang="en-US" sz="2400" dirty="0">
                <a:latin typeface="微软雅黑" panose="020B0503020204020204" pitchFamily="34" charset="-122"/>
                <a:ea typeface="微软雅黑" panose="020B0503020204020204" pitchFamily="34" charset="-122"/>
                <a:sym typeface="+mn-ea"/>
              </a:rPr>
              <a:t>需要量的</a:t>
            </a:r>
            <a:r>
              <a:rPr lang="zh-CN" altLang="en-US" sz="2400" dirty="0" smtClean="0">
                <a:latin typeface="微软雅黑" panose="020B0503020204020204" pitchFamily="34" charset="-122"/>
                <a:ea typeface="微软雅黑" panose="020B0503020204020204" pitchFamily="34" charset="-122"/>
                <a:sym typeface="+mn-ea"/>
              </a:rPr>
              <a:t>预测两种</a:t>
            </a:r>
            <a:r>
              <a:rPr lang="zh-CN" altLang="en-US" sz="2400" dirty="0">
                <a:latin typeface="微软雅黑" panose="020B0503020204020204" pitchFamily="34" charset="-122"/>
                <a:ea typeface="微软雅黑" panose="020B0503020204020204" pitchFamily="34" charset="-122"/>
                <a:sym typeface="+mn-ea"/>
              </a:rPr>
              <a:t>方法：</a:t>
            </a:r>
            <a:r>
              <a:rPr lang="zh-CN" altLang="en-US" sz="2400" b="1" dirty="0">
                <a:latin typeface="微软雅黑" panose="020B0503020204020204" pitchFamily="34" charset="-122"/>
                <a:ea typeface="微软雅黑" panose="020B0503020204020204" pitchFamily="34" charset="-122"/>
                <a:sym typeface="+mn-ea"/>
              </a:rPr>
              <a:t>销售百分比法和</a:t>
            </a:r>
            <a:r>
              <a:rPr lang="zh-CN" altLang="en-US" sz="2400" dirty="0">
                <a:latin typeface="微软雅黑" panose="020B0503020204020204" pitchFamily="34" charset="-122"/>
                <a:ea typeface="微软雅黑" panose="020B0503020204020204" pitchFamily="34" charset="-122"/>
                <a:sym typeface="+mn-ea"/>
              </a:rPr>
              <a:t>和</a:t>
            </a:r>
            <a:r>
              <a:rPr lang="zh-CN" altLang="en-US" sz="2400" b="1" dirty="0">
                <a:latin typeface="微软雅黑" panose="020B0503020204020204" pitchFamily="34" charset="-122"/>
                <a:ea typeface="微软雅黑" panose="020B0503020204020204" pitchFamily="34" charset="-122"/>
                <a:sym typeface="+mn-ea"/>
              </a:rPr>
              <a:t>资金习性预测法</a:t>
            </a:r>
            <a:r>
              <a:rPr lang="zh-CN" altLang="en-US" sz="2400" dirty="0" smtClean="0">
                <a:latin typeface="微软雅黑" panose="020B0503020204020204" pitchFamily="34" charset="-122"/>
                <a:ea typeface="微软雅黑" panose="020B0503020204020204" pitchFamily="34" charset="-122"/>
                <a:sym typeface="+mn-ea"/>
              </a:rPr>
              <a:t>。</a:t>
            </a:r>
            <a:endParaRPr lang="en-US" altLang="zh-CN" sz="2400" dirty="0">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8811646" y="3776402"/>
            <a:ext cx="2816596" cy="1609483"/>
          </a:xfrm>
          <a:prstGeom prst="rect">
            <a:avLst/>
          </a:prstGeom>
        </p:spPr>
      </p:pic>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6514" y="234957"/>
            <a:ext cx="4691054" cy="523220"/>
          </a:xfrm>
          <a:prstGeom prst="rect">
            <a:avLst/>
          </a:prstGeom>
        </p:spPr>
        <p:txBody>
          <a:bodyPr wrap="square">
            <a:spAutoFit/>
          </a:bodyPr>
          <a:lstStyle/>
          <a:p>
            <a:pPr>
              <a:defRPr/>
            </a:pPr>
            <a:r>
              <a:rPr lang="zh-CN" altLang="en-US" sz="2800" b="1" dirty="0"/>
              <a:t>一、销售百分比法</a:t>
            </a:r>
            <a:r>
              <a:rPr lang="zh-CN" altLang="en-US" sz="2800" b="1" dirty="0">
                <a:solidFill>
                  <a:srgbClr val="FF0000"/>
                </a:solidFill>
              </a:rPr>
              <a:t>（重点）</a:t>
            </a:r>
            <a:endParaRPr lang="zh-CN" altLang="en-US" sz="2800" b="1" dirty="0">
              <a:solidFill>
                <a:srgbClr val="FF0000"/>
              </a:solidFill>
            </a:endParaRPr>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02336" y="1675681"/>
            <a:ext cx="10146461" cy="3057247"/>
          </a:xfrm>
          <a:prstGeom prst="rect">
            <a:avLst/>
          </a:prstGeom>
          <a:noFill/>
          <a:ln w="9525">
            <a:noFill/>
          </a:ln>
          <a:effectLst>
            <a:prstShdw prst="shdw17" dist="17961" dir="13499999">
              <a:schemeClr val="accent1">
                <a:gamma/>
                <a:shade val="60000"/>
                <a:invGamma/>
              </a:schemeClr>
            </a:prstShdw>
          </a:effectLst>
        </p:spPr>
        <p:txBody>
          <a:bodyPr wrap="square">
            <a:spAutoFit/>
          </a:bodyPr>
          <a:lstStyle/>
          <a:p>
            <a:pPr algn="just">
              <a:lnSpc>
                <a:spcPct val="150000"/>
              </a:lnSpc>
              <a:spcBef>
                <a:spcPts val="400"/>
              </a:spcBef>
              <a:spcAft>
                <a:spcPts val="400"/>
              </a:spcAft>
            </a:pPr>
            <a:r>
              <a:rPr lang="zh-CN" altLang="en-US" sz="2000" b="1" dirty="0">
                <a:solidFill>
                  <a:srgbClr val="FF0000"/>
                </a:solidFill>
                <a:latin typeface="微软雅黑" panose="020B0503020204020204" pitchFamily="34" charset="-122"/>
                <a:ea typeface="微软雅黑" panose="020B0503020204020204" pitchFamily="34" charset="-122"/>
              </a:rPr>
              <a:t>销售百分比法</a:t>
            </a:r>
            <a:r>
              <a:rPr lang="zh-CN" altLang="en-US"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是根据</a:t>
            </a:r>
            <a:r>
              <a:rPr lang="zh-CN" altLang="zh-CN" sz="2000" b="1" dirty="0">
                <a:latin typeface="微软雅黑" panose="020B0503020204020204" pitchFamily="34" charset="-122"/>
                <a:ea typeface="微软雅黑" panose="020B0503020204020204" pitchFamily="34" charset="-122"/>
              </a:rPr>
              <a:t>销售增长</a:t>
            </a:r>
            <a:r>
              <a:rPr lang="zh-CN" altLang="zh-CN" sz="2000" dirty="0">
                <a:latin typeface="微软雅黑" panose="020B0503020204020204" pitchFamily="34" charset="-122"/>
                <a:ea typeface="微软雅黑" panose="020B0503020204020204" pitchFamily="34" charset="-122"/>
              </a:rPr>
              <a:t>与</a:t>
            </a:r>
            <a:r>
              <a:rPr lang="zh-CN" altLang="zh-CN" sz="2000" b="1" dirty="0">
                <a:latin typeface="微软雅黑" panose="020B0503020204020204" pitchFamily="34" charset="-122"/>
                <a:ea typeface="微软雅黑" panose="020B0503020204020204" pitchFamily="34" charset="-122"/>
              </a:rPr>
              <a:t>资产增长</a:t>
            </a:r>
            <a:r>
              <a:rPr lang="zh-CN" altLang="zh-CN" sz="2000" dirty="0">
                <a:latin typeface="微软雅黑" panose="020B0503020204020204" pitchFamily="34" charset="-122"/>
                <a:ea typeface="微软雅黑" panose="020B0503020204020204" pitchFamily="34" charset="-122"/>
              </a:rPr>
              <a:t>之间的关系，预测</a:t>
            </a:r>
            <a:r>
              <a:rPr lang="zh-CN" altLang="zh-CN" sz="2000" b="1" dirty="0">
                <a:latin typeface="微软雅黑" panose="020B0503020204020204" pitchFamily="34" charset="-122"/>
                <a:ea typeface="微软雅黑" panose="020B0503020204020204" pitchFamily="34" charset="-122"/>
              </a:rPr>
              <a:t>未来资金需要量</a:t>
            </a:r>
            <a:r>
              <a:rPr lang="zh-CN" altLang="zh-CN" sz="2000" dirty="0">
                <a:latin typeface="微软雅黑" panose="020B0503020204020204" pitchFamily="34" charset="-122"/>
                <a:ea typeface="微软雅黑" panose="020B0503020204020204" pitchFamily="34" charset="-122"/>
              </a:rPr>
              <a:t>的方法</a:t>
            </a: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其将反映生产经营规模的销售因素与反映资金占用的资产因素连接起来，根据</a:t>
            </a:r>
            <a:r>
              <a:rPr lang="zh-CN" altLang="en-US" sz="2000" b="1" dirty="0">
                <a:latin typeface="微软雅黑" panose="020B0503020204020204" pitchFamily="34" charset="-122"/>
                <a:ea typeface="微软雅黑" panose="020B0503020204020204" pitchFamily="34" charset="-122"/>
              </a:rPr>
              <a:t>销售与资产之间的数量比例关系</a:t>
            </a:r>
            <a:r>
              <a:rPr lang="zh-CN" altLang="en-US" sz="2000" dirty="0">
                <a:latin typeface="微软雅黑" panose="020B0503020204020204" pitchFamily="34" charset="-122"/>
                <a:ea typeface="微软雅黑" panose="020B0503020204020204" pitchFamily="34" charset="-122"/>
              </a:rPr>
              <a:t>，预计企业的</a:t>
            </a:r>
            <a:r>
              <a:rPr lang="zh-CN" altLang="en-US" sz="2000" b="1" dirty="0">
                <a:latin typeface="微软雅黑" panose="020B0503020204020204" pitchFamily="34" charset="-122"/>
                <a:ea typeface="微软雅黑" panose="020B0503020204020204" pitchFamily="34" charset="-122"/>
              </a:rPr>
              <a:t>外部筹资需要量</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algn="just">
              <a:lnSpc>
                <a:spcPct val="150000"/>
              </a:lnSpc>
              <a:spcBef>
                <a:spcPts val="400"/>
              </a:spcBef>
              <a:spcAft>
                <a:spcPts val="400"/>
              </a:spcAft>
            </a:pPr>
            <a:r>
              <a:rPr lang="zh-CN" altLang="en-US" sz="2400" b="1" dirty="0">
                <a:latin typeface="微软雅黑" panose="020B0503020204020204" pitchFamily="34" charset="-122"/>
                <a:ea typeface="微软雅黑" panose="020B0503020204020204" pitchFamily="34" charset="-122"/>
              </a:rPr>
              <a:t>思路：</a:t>
            </a:r>
            <a:r>
              <a:rPr lang="zh-CN" altLang="en-US" sz="2000" dirty="0">
                <a:latin typeface="微软雅黑" panose="020B0503020204020204" pitchFamily="34" charset="-122"/>
                <a:ea typeface="微软雅黑" panose="020B0503020204020204" pitchFamily="34" charset="-122"/>
              </a:rPr>
              <a:t>销售百分比法首先</a:t>
            </a:r>
            <a:r>
              <a:rPr lang="zh-CN" altLang="en-US" sz="2000" b="1" dirty="0">
                <a:solidFill>
                  <a:srgbClr val="7030A0"/>
                </a:solidFill>
                <a:latin typeface="微软雅黑" panose="020B0503020204020204" pitchFamily="34" charset="-122"/>
                <a:ea typeface="微软雅黑" panose="020B0503020204020204" pitchFamily="34" charset="-122"/>
              </a:rPr>
              <a:t>假设</a:t>
            </a:r>
            <a:r>
              <a:rPr lang="zh-CN" altLang="en-US" sz="2000" dirty="0">
                <a:latin typeface="微软雅黑" panose="020B0503020204020204" pitchFamily="34" charset="-122"/>
                <a:ea typeface="微软雅黑" panose="020B0503020204020204" pitchFamily="34" charset="-122"/>
              </a:rPr>
              <a:t>某些</a:t>
            </a:r>
            <a:r>
              <a:rPr lang="zh-CN" altLang="en-US" sz="2000" b="1" dirty="0">
                <a:latin typeface="微软雅黑" panose="020B0503020204020204" pitchFamily="34" charset="-122"/>
                <a:ea typeface="微软雅黑" panose="020B0503020204020204" pitchFamily="34" charset="-122"/>
              </a:rPr>
              <a:t>资产与销售额存在稳定的百分比</a:t>
            </a:r>
            <a:r>
              <a:rPr lang="zh-CN" altLang="en-US" sz="2000" dirty="0">
                <a:latin typeface="微软雅黑" panose="020B0503020204020204" pitchFamily="34" charset="-122"/>
                <a:ea typeface="微软雅黑" panose="020B0503020204020204" pitchFamily="34" charset="-122"/>
              </a:rPr>
              <a:t>关系，根据销售与资产的比例关系</a:t>
            </a:r>
            <a:r>
              <a:rPr lang="zh-CN" altLang="en-US" sz="2000" b="1" dirty="0">
                <a:latin typeface="微软雅黑" panose="020B0503020204020204" pitchFamily="34" charset="-122"/>
                <a:ea typeface="微软雅黑" panose="020B0503020204020204" pitchFamily="34" charset="-122"/>
              </a:rPr>
              <a:t>预计资产额</a:t>
            </a:r>
            <a:r>
              <a:rPr lang="zh-CN" altLang="en-US" sz="2000" dirty="0">
                <a:latin typeface="微软雅黑" panose="020B0503020204020204" pitchFamily="34" charset="-122"/>
                <a:ea typeface="微软雅黑" panose="020B0503020204020204" pitchFamily="34" charset="-122"/>
              </a:rPr>
              <a:t>，根据资产额预计相应的</a:t>
            </a:r>
            <a:r>
              <a:rPr lang="zh-CN" altLang="en-US" sz="2000" b="1" dirty="0">
                <a:latin typeface="微软雅黑" panose="020B0503020204020204" pitchFamily="34" charset="-122"/>
                <a:ea typeface="微软雅黑" panose="020B0503020204020204" pitchFamily="34" charset="-122"/>
              </a:rPr>
              <a:t>负债和所有者权益</a:t>
            </a:r>
            <a:r>
              <a:rPr lang="zh-CN" altLang="en-US" sz="2000" dirty="0">
                <a:latin typeface="微软雅黑" panose="020B0503020204020204" pitchFamily="34" charset="-122"/>
                <a:ea typeface="微软雅黑" panose="020B0503020204020204" pitchFamily="34" charset="-122"/>
              </a:rPr>
              <a:t>，进而确定</a:t>
            </a:r>
            <a:r>
              <a:rPr lang="zh-CN" altLang="en-US" sz="2000" b="1" dirty="0">
                <a:latin typeface="微软雅黑" panose="020B0503020204020204" pitchFamily="34" charset="-122"/>
                <a:ea typeface="微软雅黑" panose="020B0503020204020204" pitchFamily="34" charset="-122"/>
              </a:rPr>
              <a:t>筹资需要量</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4" name="矩形 3"/>
          <p:cNvSpPr/>
          <p:nvPr/>
        </p:nvSpPr>
        <p:spPr>
          <a:xfrm>
            <a:off x="101225" y="1070111"/>
            <a:ext cx="2552943" cy="360676"/>
          </a:xfrm>
          <a:prstGeom prst="rect">
            <a:avLst/>
          </a:prstGeom>
        </p:spPr>
        <p:txBody>
          <a:bodyPr wrap="none">
            <a:spAutoFit/>
          </a:bodyPr>
          <a:lstStyle/>
          <a:p>
            <a:pPr indent="200660" algn="just">
              <a:lnSpc>
                <a:spcPts val="2000"/>
              </a:lnSpc>
              <a:spcAft>
                <a:spcPts val="0"/>
              </a:spcAft>
            </a:pPr>
            <a:r>
              <a:rPr lang="zh-CN" altLang="zh-CN" sz="2400" b="1" kern="100" dirty="0">
                <a:latin typeface="黑体" panose="02010609060101010101" pitchFamily="49" charset="-122"/>
                <a:ea typeface="黑体" panose="02010609060101010101" pitchFamily="49" charset="-122"/>
                <a:cs typeface="Times New Roman" panose="02020603050405020304" pitchFamily="18" charset="0"/>
              </a:rPr>
              <a:t>（一）基本原理</a:t>
            </a:r>
            <a:endParaRPr lang="zh-CN" altLang="zh-CN" sz="2400" kern="100" dirty="0">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anim calcmode="lin" valueType="num">
                                      <p:cBhvr additive="base">
                                        <p:cTn id="13"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PRING_PRESENTATION_TITLE" val="PowerPoint 演示文稿"/>
  <p:tag name="ISPRING_FIRST_PUBLISH" val="1"/>
  <p:tag name="KSO_WPP_MARK_KEY" val="84e21024-effb-4978-ab15-99a724e30db6"/>
  <p:tag name="COMMONDATA" val="eyJoZGlkIjoiNjJiYzE4YWY2N2RlZDk4MjUwNWNhZmM3MmU1ZWIzM2QifQ=="/>
</p:tagLst>
</file>

<file path=ppt/theme/theme1.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8736</Words>
  <Application>WPS 演示</Application>
  <PresentationFormat>宽屏</PresentationFormat>
  <Paragraphs>409</Paragraphs>
  <Slides>57</Slides>
  <Notes>7</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57</vt:i4>
      </vt:variant>
    </vt:vector>
  </HeadingPairs>
  <TitlesOfParts>
    <vt:vector size="71" baseType="lpstr">
      <vt:lpstr>Arial</vt:lpstr>
      <vt:lpstr>宋体</vt:lpstr>
      <vt:lpstr>Wingdings</vt:lpstr>
      <vt:lpstr>Times New Roman</vt:lpstr>
      <vt:lpstr>Century Gothic</vt:lpstr>
      <vt:lpstr>微软雅黑</vt:lpstr>
      <vt:lpstr>等线</vt:lpstr>
      <vt:lpstr>黑体</vt:lpstr>
      <vt:lpstr>Calibri</vt:lpstr>
      <vt:lpstr>Arial Unicode MS</vt:lpstr>
      <vt:lpstr>Cambria Math</vt:lpstr>
      <vt:lpstr>Arial</vt:lpstr>
      <vt:lpstr>Verdana</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非敏感项目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Administrator</cp:lastModifiedBy>
  <cp:revision>424</cp:revision>
  <dcterms:created xsi:type="dcterms:W3CDTF">2017-08-18T03:02:00Z</dcterms:created>
  <dcterms:modified xsi:type="dcterms:W3CDTF">2023-07-06T13:34:31Z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BA0833AF12E94A92A632A54A52803361_12</vt:lpwstr>
  </property>
</Properties>
</file>