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357" r:id="rId4"/>
    <p:sldId id="358" r:id="rId5"/>
    <p:sldId id="393" r:id="rId7"/>
    <p:sldId id="392" r:id="rId8"/>
    <p:sldId id="394" r:id="rId9"/>
    <p:sldId id="395" r:id="rId10"/>
    <p:sldId id="396" r:id="rId11"/>
    <p:sldId id="359" r:id="rId12"/>
    <p:sldId id="397" r:id="rId13"/>
    <p:sldId id="398" r:id="rId14"/>
    <p:sldId id="399" r:id="rId15"/>
    <p:sldId id="400" r:id="rId16"/>
    <p:sldId id="360" r:id="rId17"/>
    <p:sldId id="401" r:id="rId18"/>
    <p:sldId id="361" r:id="rId19"/>
    <p:sldId id="365" r:id="rId20"/>
    <p:sldId id="366" r:id="rId21"/>
    <p:sldId id="442" r:id="rId22"/>
    <p:sldId id="441" r:id="rId23"/>
    <p:sldId id="439" r:id="rId24"/>
    <p:sldId id="367" r:id="rId25"/>
    <p:sldId id="405" r:id="rId26"/>
    <p:sldId id="407" r:id="rId27"/>
    <p:sldId id="409" r:id="rId28"/>
    <p:sldId id="410" r:id="rId29"/>
    <p:sldId id="411" r:id="rId30"/>
    <p:sldId id="412" r:id="rId31"/>
    <p:sldId id="413" r:id="rId32"/>
    <p:sldId id="373" r:id="rId33"/>
    <p:sldId id="374" r:id="rId34"/>
    <p:sldId id="375" r:id="rId35"/>
    <p:sldId id="377" r:id="rId36"/>
    <p:sldId id="414" r:id="rId37"/>
    <p:sldId id="402" r:id="rId38"/>
    <p:sldId id="404" r:id="rId39"/>
    <p:sldId id="378" r:id="rId40"/>
    <p:sldId id="379" r:id="rId41"/>
    <p:sldId id="380" r:id="rId42"/>
    <p:sldId id="381" r:id="rId43"/>
    <p:sldId id="382" r:id="rId44"/>
    <p:sldId id="383" r:id="rId45"/>
    <p:sldId id="415" r:id="rId46"/>
    <p:sldId id="416" r:id="rId47"/>
    <p:sldId id="384" r:id="rId48"/>
    <p:sldId id="385" r:id="rId49"/>
    <p:sldId id="386" r:id="rId50"/>
    <p:sldId id="387" r:id="rId51"/>
    <p:sldId id="391" r:id="rId52"/>
    <p:sldId id="473" r:id="rId53"/>
  </p:sldIdLst>
  <p:sldSz cx="9144000" cy="6858000" type="screen4x3"/>
  <p:notesSz cx="6858000" cy="9144000"/>
  <p:custDataLst>
    <p:tags r:id="rId58"/>
  </p:custDataLst>
  <p:defaultTextStyle>
    <a:defPPr>
      <a:defRPr lang="en-US"/>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9pPr>
  </p:defaultTextStyle>
  <p:extLst>
    <p:ext uri="{EFAFB233-063F-42B5-8137-9DF3F51BA10A}">
      <p15:sldGuideLst xmlns:p15="http://schemas.microsoft.com/office/powerpoint/2012/main">
        <p15:guide id="1" orient="horz" pos="2050" userDrawn="1">
          <p15:clr>
            <a:srgbClr val="A4A3A4"/>
          </p15:clr>
        </p15:guide>
        <p15:guide id="2" pos="28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小萍 洪" initials="小萍"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5050"/>
    <a:srgbClr val="FF7C80"/>
    <a:srgbClr val="FF3399"/>
    <a:srgbClr val="FF9900"/>
    <a:srgbClr val="80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334"/>
    <p:restoredTop sz="94660"/>
  </p:normalViewPr>
  <p:slideViewPr>
    <p:cSldViewPr showGuides="1">
      <p:cViewPr varScale="1">
        <p:scale>
          <a:sx n="74" d="100"/>
          <a:sy n="74" d="100"/>
        </p:scale>
        <p:origin x="-408" y="-67"/>
      </p:cViewPr>
      <p:guideLst>
        <p:guide orient="horz" pos="2050"/>
        <p:guide pos="2858"/>
      </p:guideLst>
    </p:cSldViewPr>
  </p:slideViewPr>
  <p:notesTextViewPr>
    <p:cViewPr>
      <p:scale>
        <a:sx n="100" d="100"/>
        <a:sy n="100" d="100"/>
      </p:scale>
      <p:origin x="0" y="0"/>
    </p:cViewPr>
  </p:notesTextViewPr>
  <p:sorterViewPr showFormatting="0">
    <p:cViewPr>
      <p:scale>
        <a:sx n="66" d="100"/>
        <a:sy n="66" d="100"/>
      </p:scale>
      <p:origin x="0" y="6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8" Type="http://schemas.openxmlformats.org/officeDocument/2006/relationships/tags" Target="tags/tag159.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a:xfrm>
            <a:off x="685800" y="1143000"/>
            <a:ext cx="5486400" cy="3086100"/>
          </a:xfrm>
          <a:noFill/>
          <a:ln w="12700">
            <a:solidFill>
              <a:srgbClr val="000000"/>
            </a:solidFill>
            <a:miter lim="800000"/>
          </a:ln>
        </p:spPr>
      </p:sp>
      <p:sp>
        <p:nvSpPr>
          <p:cNvPr id="18435" name="备注占位符 2"/>
          <p:cNvSpPr>
            <a:spLocks noGrp="1" noChangeArrowheads="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a:p>
        </p:txBody>
      </p:sp>
      <p:sp>
        <p:nvSpPr>
          <p:cNvPr id="18436"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r" eaLnBrk="1" hangingPunct="1"/>
            <a:fld id="{3CA32C2A-B924-4025-8E6F-ACB20B908472}" type="slidenum">
              <a:rPr lang="zh-CN" altLang="en-US" sz="1200">
                <a:latin typeface="Calibri" panose="020F0502020204030204" charset="0"/>
                <a:ea typeface="宋体" panose="02010600030101010101" pitchFamily="2" charset="-122"/>
              </a:rPr>
            </a:fld>
            <a:endParaRPr lang="en-US" sz="1200">
              <a:latin typeface="Calibri" panose="020F050202020403020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1E516C-4C10-4784-841C-A5465774C17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4223" name="矩形 4222"/>
          <p:cNvSpPr/>
          <p:nvPr/>
        </p:nvSpPr>
        <p:spPr>
          <a:xfrm>
            <a:off x="0" y="0"/>
            <a:ext cx="9144000" cy="1828800"/>
          </a:xfrm>
          <a:prstGeom prst="rect">
            <a:avLst/>
          </a:prstGeom>
          <a:gradFill rotWithShape="1">
            <a:gsLst>
              <a:gs pos="0">
                <a:schemeClr val="accent1"/>
              </a:gs>
              <a:gs pos="100000">
                <a:schemeClr val="accent1">
                  <a:gamma/>
                  <a:tint val="0"/>
                  <a:invGamma/>
                  <a:alpha val="0"/>
                </a:schemeClr>
              </a:gs>
            </a:gsLst>
            <a:lin ang="5400000" scaled="1"/>
            <a:tileRect/>
          </a:gradFill>
          <a:ln w="9525">
            <a:noFill/>
          </a:ln>
        </p:spPr>
        <p:txBody>
          <a:bodyPr/>
          <a:lstStyle/>
          <a:p>
            <a:endParaRPr lang="zh-CN" altLang="en-US"/>
          </a:p>
        </p:txBody>
      </p:sp>
      <p:grpSp>
        <p:nvGrpSpPr>
          <p:cNvPr id="4111" name="组合 4110"/>
          <p:cNvGrpSpPr/>
          <p:nvPr/>
        </p:nvGrpSpPr>
        <p:grpSpPr>
          <a:xfrm>
            <a:off x="152400" y="381000"/>
            <a:ext cx="6838950" cy="3365500"/>
            <a:chOff x="664" y="1951"/>
            <a:chExt cx="4308" cy="2120"/>
          </a:xfrm>
        </p:grpSpPr>
        <p:sp>
          <p:nvSpPr>
            <p:cNvPr id="4112" name="任意多边形 4111"/>
            <p:cNvSpPr/>
            <p:nvPr/>
          </p:nvSpPr>
          <p:spPr>
            <a:xfrm>
              <a:off x="743" y="2045"/>
              <a:ext cx="1267" cy="1938"/>
            </a:xfrm>
            <a:custGeom>
              <a:avLst/>
              <a:gdLst/>
              <a:ahLst/>
              <a:cxnLst/>
              <a:rect l="0" t="0" r="0" b="0"/>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30000"/>
              </a:srgbClr>
            </a:solidFill>
            <a:ln w="12700">
              <a:noFill/>
            </a:ln>
          </p:spPr>
          <p:txBody>
            <a:bodyPr/>
            <a:lstStyle/>
            <a:p>
              <a:endParaRPr lang="zh-CN" altLang="en-US"/>
            </a:p>
          </p:txBody>
        </p:sp>
        <p:sp>
          <p:nvSpPr>
            <p:cNvPr id="4113" name="任意多边形 4112"/>
            <p:cNvSpPr/>
            <p:nvPr/>
          </p:nvSpPr>
          <p:spPr>
            <a:xfrm>
              <a:off x="703" y="2230"/>
              <a:ext cx="34" cy="28"/>
            </a:xfrm>
            <a:custGeom>
              <a:avLst/>
              <a:gdLst/>
              <a:ahLst/>
              <a:cxnLst/>
              <a:rect l="0" t="0" r="0" b="0"/>
              <a:pathLst>
                <a:path w="46" h="38">
                  <a:moveTo>
                    <a:pt x="16" y="4"/>
                  </a:moveTo>
                  <a:lnTo>
                    <a:pt x="0" y="22"/>
                  </a:lnTo>
                  <a:lnTo>
                    <a:pt x="22" y="38"/>
                  </a:lnTo>
                  <a:lnTo>
                    <a:pt x="46" y="26"/>
                  </a:lnTo>
                  <a:lnTo>
                    <a:pt x="30" y="0"/>
                  </a:lnTo>
                  <a:lnTo>
                    <a:pt x="16" y="4"/>
                  </a:lnTo>
                  <a:close/>
                </a:path>
              </a:pathLst>
            </a:custGeom>
            <a:solidFill>
              <a:srgbClr val="FEFEFE">
                <a:alpha val="30000"/>
              </a:srgbClr>
            </a:solidFill>
            <a:ln w="12700">
              <a:noFill/>
            </a:ln>
          </p:spPr>
          <p:txBody>
            <a:bodyPr/>
            <a:lstStyle/>
            <a:p>
              <a:endParaRPr lang="zh-CN" altLang="en-US"/>
            </a:p>
          </p:txBody>
        </p:sp>
        <p:sp>
          <p:nvSpPr>
            <p:cNvPr id="4114" name="任意多边形 4113"/>
            <p:cNvSpPr/>
            <p:nvPr/>
          </p:nvSpPr>
          <p:spPr>
            <a:xfrm>
              <a:off x="1010" y="2353"/>
              <a:ext cx="39" cy="32"/>
            </a:xfrm>
            <a:custGeom>
              <a:avLst/>
              <a:gdLst/>
              <a:ahLst/>
              <a:cxnLst/>
              <a:rect l="0" t="0" r="0" b="0"/>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30000"/>
              </a:srgbClr>
            </a:solidFill>
            <a:ln w="12700">
              <a:noFill/>
            </a:ln>
          </p:spPr>
          <p:txBody>
            <a:bodyPr/>
            <a:lstStyle/>
            <a:p>
              <a:endParaRPr lang="zh-CN" altLang="en-US"/>
            </a:p>
          </p:txBody>
        </p:sp>
        <p:sp>
          <p:nvSpPr>
            <p:cNvPr id="4115" name="任意多边形 4114"/>
            <p:cNvSpPr/>
            <p:nvPr/>
          </p:nvSpPr>
          <p:spPr>
            <a:xfrm>
              <a:off x="1792" y="2409"/>
              <a:ext cx="98" cy="74"/>
            </a:xfrm>
            <a:custGeom>
              <a:avLst/>
              <a:gdLst/>
              <a:ahLst/>
              <a:cxnLst/>
              <a:rect l="0" t="0" r="0" b="0"/>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30000"/>
              </a:srgbClr>
            </a:solidFill>
            <a:ln w="12700">
              <a:noFill/>
            </a:ln>
          </p:spPr>
          <p:txBody>
            <a:bodyPr/>
            <a:lstStyle/>
            <a:p>
              <a:endParaRPr lang="zh-CN" altLang="en-US"/>
            </a:p>
          </p:txBody>
        </p:sp>
        <p:sp>
          <p:nvSpPr>
            <p:cNvPr id="4116" name="任意多边形 4115"/>
            <p:cNvSpPr/>
            <p:nvPr/>
          </p:nvSpPr>
          <p:spPr>
            <a:xfrm>
              <a:off x="1318" y="2793"/>
              <a:ext cx="158" cy="84"/>
            </a:xfrm>
            <a:custGeom>
              <a:avLst/>
              <a:gdLst/>
              <a:ahLst/>
              <a:cxnLst/>
              <a:rect l="0" t="0" r="0" b="0"/>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30000"/>
              </a:srgbClr>
            </a:solidFill>
            <a:ln w="12700">
              <a:noFill/>
            </a:ln>
          </p:spPr>
          <p:txBody>
            <a:bodyPr/>
            <a:lstStyle/>
            <a:p>
              <a:endParaRPr lang="zh-CN" altLang="en-US"/>
            </a:p>
          </p:txBody>
        </p:sp>
        <p:sp>
          <p:nvSpPr>
            <p:cNvPr id="4117" name="任意多边形 4116"/>
            <p:cNvSpPr/>
            <p:nvPr/>
          </p:nvSpPr>
          <p:spPr>
            <a:xfrm>
              <a:off x="1448" y="2857"/>
              <a:ext cx="99" cy="41"/>
            </a:xfrm>
            <a:custGeom>
              <a:avLst/>
              <a:gdLst/>
              <a:ahLst/>
              <a:cxnLst/>
              <a:rect l="0" t="0" r="0" b="0"/>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30000"/>
              </a:srgbClr>
            </a:solidFill>
            <a:ln w="12700">
              <a:noFill/>
            </a:ln>
          </p:spPr>
          <p:txBody>
            <a:bodyPr/>
            <a:lstStyle/>
            <a:p>
              <a:endParaRPr lang="zh-CN" altLang="en-US"/>
            </a:p>
          </p:txBody>
        </p:sp>
        <p:sp>
          <p:nvSpPr>
            <p:cNvPr id="4118" name="任意多边形 4117"/>
            <p:cNvSpPr/>
            <p:nvPr/>
          </p:nvSpPr>
          <p:spPr>
            <a:xfrm>
              <a:off x="1553" y="2883"/>
              <a:ext cx="38" cy="18"/>
            </a:xfrm>
            <a:custGeom>
              <a:avLst/>
              <a:gdLst/>
              <a:ahLst/>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a:noFill/>
            </a:ln>
          </p:spPr>
          <p:txBody>
            <a:bodyPr/>
            <a:lstStyle/>
            <a:p>
              <a:endParaRPr lang="zh-CN" altLang="en-US"/>
            </a:p>
          </p:txBody>
        </p:sp>
        <p:sp>
          <p:nvSpPr>
            <p:cNvPr id="4119" name="任意多边形 4118"/>
            <p:cNvSpPr/>
            <p:nvPr/>
          </p:nvSpPr>
          <p:spPr>
            <a:xfrm>
              <a:off x="1609" y="2886"/>
              <a:ext cx="12" cy="25"/>
            </a:xfrm>
            <a:custGeom>
              <a:avLst/>
              <a:gdLst/>
              <a:ahLst/>
              <a:cxnLst/>
              <a:rect l="0" t="0" r="0" b="0"/>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30000"/>
              </a:srgbClr>
            </a:solidFill>
            <a:ln w="12700">
              <a:noFill/>
            </a:ln>
          </p:spPr>
          <p:txBody>
            <a:bodyPr/>
            <a:lstStyle/>
            <a:p>
              <a:endParaRPr lang="zh-CN" altLang="en-US"/>
            </a:p>
          </p:txBody>
        </p:sp>
        <p:sp>
          <p:nvSpPr>
            <p:cNvPr id="4120" name="任意多边形 4119"/>
            <p:cNvSpPr/>
            <p:nvPr/>
          </p:nvSpPr>
          <p:spPr>
            <a:xfrm>
              <a:off x="1426" y="2040"/>
              <a:ext cx="180" cy="88"/>
            </a:xfrm>
            <a:custGeom>
              <a:avLst/>
              <a:gdLst/>
              <a:ahLst/>
              <a:cxnLst/>
              <a:rect l="0" t="0" r="0" b="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30000"/>
              </a:srgbClr>
            </a:solidFill>
            <a:ln w="12700">
              <a:noFill/>
            </a:ln>
          </p:spPr>
          <p:txBody>
            <a:bodyPr/>
            <a:lstStyle/>
            <a:p>
              <a:endParaRPr lang="zh-CN" altLang="en-US"/>
            </a:p>
          </p:txBody>
        </p:sp>
        <p:sp>
          <p:nvSpPr>
            <p:cNvPr id="4121" name="任意多边形 4120"/>
            <p:cNvSpPr/>
            <p:nvPr/>
          </p:nvSpPr>
          <p:spPr>
            <a:xfrm>
              <a:off x="1506" y="1999"/>
              <a:ext cx="146" cy="60"/>
            </a:xfrm>
            <a:custGeom>
              <a:avLst/>
              <a:gdLst/>
              <a:ahLst/>
              <a:cxnLst/>
              <a:rect l="0" t="0" r="0" b="0"/>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30000"/>
              </a:srgbClr>
            </a:solidFill>
            <a:ln w="12700">
              <a:noFill/>
            </a:ln>
          </p:spPr>
          <p:txBody>
            <a:bodyPr/>
            <a:lstStyle/>
            <a:p>
              <a:endParaRPr lang="zh-CN" altLang="en-US"/>
            </a:p>
          </p:txBody>
        </p:sp>
        <p:sp>
          <p:nvSpPr>
            <p:cNvPr id="4122" name="任意多边形 4121"/>
            <p:cNvSpPr/>
            <p:nvPr/>
          </p:nvSpPr>
          <p:spPr>
            <a:xfrm>
              <a:off x="1711" y="2069"/>
              <a:ext cx="233" cy="190"/>
            </a:xfrm>
            <a:custGeom>
              <a:avLst/>
              <a:gdLst/>
              <a:ahLst/>
              <a:cxnLst/>
              <a:rect l="0" t="0" r="0" b="0"/>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30000"/>
              </a:srgbClr>
            </a:solidFill>
            <a:ln w="12700">
              <a:noFill/>
            </a:ln>
          </p:spPr>
          <p:txBody>
            <a:bodyPr/>
            <a:lstStyle/>
            <a:p>
              <a:endParaRPr lang="zh-CN" altLang="en-US"/>
            </a:p>
          </p:txBody>
        </p:sp>
        <p:sp>
          <p:nvSpPr>
            <p:cNvPr id="4123" name="任意多边形 4122"/>
            <p:cNvSpPr/>
            <p:nvPr/>
          </p:nvSpPr>
          <p:spPr>
            <a:xfrm>
              <a:off x="1709" y="1987"/>
              <a:ext cx="44" cy="37"/>
            </a:xfrm>
            <a:custGeom>
              <a:avLst/>
              <a:gdLst/>
              <a:ahLst/>
              <a:cxnLst/>
              <a:rect l="0" t="0" r="0" b="0"/>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30000"/>
              </a:srgbClr>
            </a:solidFill>
            <a:ln w="12700">
              <a:noFill/>
            </a:ln>
          </p:spPr>
          <p:txBody>
            <a:bodyPr/>
            <a:lstStyle/>
            <a:p>
              <a:endParaRPr lang="zh-CN" altLang="en-US"/>
            </a:p>
          </p:txBody>
        </p:sp>
        <p:sp>
          <p:nvSpPr>
            <p:cNvPr id="4124" name="任意多边形 4123"/>
            <p:cNvSpPr/>
            <p:nvPr/>
          </p:nvSpPr>
          <p:spPr>
            <a:xfrm>
              <a:off x="1625" y="2057"/>
              <a:ext cx="65" cy="42"/>
            </a:xfrm>
            <a:custGeom>
              <a:avLst/>
              <a:gdLst/>
              <a:ahLst/>
              <a:cxnLst/>
              <a:rect l="0" t="0" r="0" b="0"/>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30000"/>
              </a:srgbClr>
            </a:solidFill>
            <a:ln w="12700">
              <a:noFill/>
            </a:ln>
          </p:spPr>
          <p:txBody>
            <a:bodyPr/>
            <a:lstStyle/>
            <a:p>
              <a:endParaRPr lang="zh-CN" altLang="en-US"/>
            </a:p>
          </p:txBody>
        </p:sp>
        <p:sp>
          <p:nvSpPr>
            <p:cNvPr id="4125" name="任意多边形 4124"/>
            <p:cNvSpPr/>
            <p:nvPr/>
          </p:nvSpPr>
          <p:spPr>
            <a:xfrm>
              <a:off x="1693" y="2065"/>
              <a:ext cx="54" cy="25"/>
            </a:xfrm>
            <a:custGeom>
              <a:avLst/>
              <a:gdLst/>
              <a:ahLst/>
              <a:cxnLst/>
              <a:rect l="0" t="0" r="0" b="0"/>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30000"/>
              </a:srgbClr>
            </a:solidFill>
            <a:ln w="12700">
              <a:noFill/>
            </a:ln>
          </p:spPr>
          <p:txBody>
            <a:bodyPr/>
            <a:lstStyle/>
            <a:p>
              <a:endParaRPr lang="zh-CN" altLang="en-US"/>
            </a:p>
          </p:txBody>
        </p:sp>
        <p:sp>
          <p:nvSpPr>
            <p:cNvPr id="4126" name="任意多边形 4125"/>
            <p:cNvSpPr/>
            <p:nvPr/>
          </p:nvSpPr>
          <p:spPr>
            <a:xfrm>
              <a:off x="1664" y="2029"/>
              <a:ext cx="64" cy="34"/>
            </a:xfrm>
            <a:custGeom>
              <a:avLst/>
              <a:gdLst/>
              <a:ahLst/>
              <a:cxnLst/>
              <a:rect l="0" t="0" r="0" b="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30000"/>
              </a:srgbClr>
            </a:solidFill>
            <a:ln w="12700">
              <a:noFill/>
            </a:ln>
          </p:spPr>
          <p:txBody>
            <a:bodyPr/>
            <a:lstStyle/>
            <a:p>
              <a:endParaRPr lang="zh-CN" altLang="en-US"/>
            </a:p>
          </p:txBody>
        </p:sp>
        <p:sp>
          <p:nvSpPr>
            <p:cNvPr id="4127" name="任意多边形 4126"/>
            <p:cNvSpPr/>
            <p:nvPr/>
          </p:nvSpPr>
          <p:spPr>
            <a:xfrm>
              <a:off x="1637" y="1997"/>
              <a:ext cx="44" cy="24"/>
            </a:xfrm>
            <a:custGeom>
              <a:avLst/>
              <a:gdLst/>
              <a:ahLst/>
              <a:cxnLst/>
              <a:rect l="0" t="0" r="0" b="0"/>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30000"/>
              </a:srgbClr>
            </a:solidFill>
            <a:ln w="12700">
              <a:noFill/>
            </a:ln>
          </p:spPr>
          <p:txBody>
            <a:bodyPr/>
            <a:lstStyle/>
            <a:p>
              <a:endParaRPr lang="zh-CN" altLang="en-US"/>
            </a:p>
          </p:txBody>
        </p:sp>
        <p:sp>
          <p:nvSpPr>
            <p:cNvPr id="4128" name="任意多边形 4127"/>
            <p:cNvSpPr/>
            <p:nvPr/>
          </p:nvSpPr>
          <p:spPr>
            <a:xfrm>
              <a:off x="1751" y="2000"/>
              <a:ext cx="114" cy="77"/>
            </a:xfrm>
            <a:custGeom>
              <a:avLst/>
              <a:gdLst/>
              <a:ahLst/>
              <a:cxnLst/>
              <a:rect l="0" t="0" r="0" b="0"/>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30000"/>
              </a:srgbClr>
            </a:solidFill>
            <a:ln w="12700">
              <a:noFill/>
            </a:ln>
          </p:spPr>
          <p:txBody>
            <a:bodyPr/>
            <a:lstStyle/>
            <a:p>
              <a:endParaRPr lang="zh-CN" altLang="en-US"/>
            </a:p>
          </p:txBody>
        </p:sp>
        <p:sp>
          <p:nvSpPr>
            <p:cNvPr id="4129" name="任意多边形 4128"/>
            <p:cNvSpPr/>
            <p:nvPr/>
          </p:nvSpPr>
          <p:spPr>
            <a:xfrm>
              <a:off x="664" y="2245"/>
              <a:ext cx="25" cy="15"/>
            </a:xfrm>
            <a:custGeom>
              <a:avLst/>
              <a:gdLst/>
              <a:ahLst/>
              <a:cxnLst/>
              <a:rect l="0" t="0" r="0" b="0"/>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30000"/>
              </a:srgbClr>
            </a:solidFill>
            <a:ln w="12700">
              <a:noFill/>
            </a:ln>
          </p:spPr>
          <p:txBody>
            <a:bodyPr/>
            <a:lstStyle/>
            <a:p>
              <a:endParaRPr lang="zh-CN" altLang="en-US"/>
            </a:p>
          </p:txBody>
        </p:sp>
        <p:sp>
          <p:nvSpPr>
            <p:cNvPr id="4130" name="任意多边形 4129"/>
            <p:cNvSpPr/>
            <p:nvPr/>
          </p:nvSpPr>
          <p:spPr>
            <a:xfrm>
              <a:off x="1421" y="2756"/>
              <a:ext cx="16" cy="12"/>
            </a:xfrm>
            <a:custGeom>
              <a:avLst/>
              <a:gdLst/>
              <a:ahLst/>
              <a:cxnLst/>
              <a:rect l="0" t="0" r="0" b="0"/>
              <a:pathLst>
                <a:path w="21" h="16">
                  <a:moveTo>
                    <a:pt x="3" y="0"/>
                  </a:moveTo>
                  <a:cubicBezTo>
                    <a:pt x="0" y="9"/>
                    <a:pt x="6" y="11"/>
                    <a:pt x="13" y="16"/>
                  </a:cubicBezTo>
                  <a:cubicBezTo>
                    <a:pt x="21" y="4"/>
                    <a:pt x="16" y="2"/>
                    <a:pt x="3" y="0"/>
                  </a:cubicBezTo>
                  <a:close/>
                </a:path>
              </a:pathLst>
            </a:custGeom>
            <a:solidFill>
              <a:srgbClr val="FEFEFE">
                <a:alpha val="30000"/>
              </a:srgbClr>
            </a:solidFill>
            <a:ln w="12700">
              <a:noFill/>
            </a:ln>
          </p:spPr>
          <p:txBody>
            <a:bodyPr/>
            <a:lstStyle/>
            <a:p>
              <a:endParaRPr lang="zh-CN" altLang="en-US"/>
            </a:p>
          </p:txBody>
        </p:sp>
        <p:sp>
          <p:nvSpPr>
            <p:cNvPr id="4131" name="任意多边形 4130"/>
            <p:cNvSpPr/>
            <p:nvPr/>
          </p:nvSpPr>
          <p:spPr>
            <a:xfrm>
              <a:off x="1424" y="2781"/>
              <a:ext cx="16" cy="12"/>
            </a:xfrm>
            <a:custGeom>
              <a:avLst/>
              <a:gdLst/>
              <a:ahLst/>
              <a:cxnLst/>
              <a:rect l="0" t="0" r="0" b="0"/>
              <a:pathLst>
                <a:path w="21" h="16">
                  <a:moveTo>
                    <a:pt x="3" y="0"/>
                  </a:moveTo>
                  <a:cubicBezTo>
                    <a:pt x="0" y="9"/>
                    <a:pt x="6" y="11"/>
                    <a:pt x="13" y="16"/>
                  </a:cubicBezTo>
                  <a:cubicBezTo>
                    <a:pt x="21" y="4"/>
                    <a:pt x="16" y="2"/>
                    <a:pt x="3" y="0"/>
                  </a:cubicBezTo>
                  <a:close/>
                </a:path>
              </a:pathLst>
            </a:custGeom>
            <a:solidFill>
              <a:srgbClr val="FEFEFE">
                <a:alpha val="30000"/>
              </a:srgbClr>
            </a:solidFill>
            <a:ln w="12700">
              <a:noFill/>
            </a:ln>
          </p:spPr>
          <p:txBody>
            <a:bodyPr/>
            <a:lstStyle/>
            <a:p>
              <a:endParaRPr lang="zh-CN" altLang="en-US"/>
            </a:p>
          </p:txBody>
        </p:sp>
        <p:sp>
          <p:nvSpPr>
            <p:cNvPr id="4132" name="任意多边形 4131"/>
            <p:cNvSpPr/>
            <p:nvPr/>
          </p:nvSpPr>
          <p:spPr>
            <a:xfrm>
              <a:off x="1628" y="2913"/>
              <a:ext cx="15" cy="12"/>
            </a:xfrm>
            <a:custGeom>
              <a:avLst/>
              <a:gdLst/>
              <a:ahLst/>
              <a:cxnLst/>
              <a:rect l="0" t="0" r="0" b="0"/>
              <a:pathLst>
                <a:path w="21" h="16">
                  <a:moveTo>
                    <a:pt x="3" y="0"/>
                  </a:moveTo>
                  <a:cubicBezTo>
                    <a:pt x="0" y="9"/>
                    <a:pt x="6" y="11"/>
                    <a:pt x="13" y="16"/>
                  </a:cubicBezTo>
                  <a:cubicBezTo>
                    <a:pt x="21" y="4"/>
                    <a:pt x="16" y="2"/>
                    <a:pt x="3" y="0"/>
                  </a:cubicBezTo>
                  <a:close/>
                </a:path>
              </a:pathLst>
            </a:custGeom>
            <a:solidFill>
              <a:srgbClr val="FEFEFE">
                <a:alpha val="30000"/>
              </a:srgbClr>
            </a:solidFill>
            <a:ln w="12700">
              <a:noFill/>
            </a:ln>
          </p:spPr>
          <p:txBody>
            <a:bodyPr/>
            <a:lstStyle/>
            <a:p>
              <a:endParaRPr lang="zh-CN" altLang="en-US"/>
            </a:p>
          </p:txBody>
        </p:sp>
        <p:sp>
          <p:nvSpPr>
            <p:cNvPr id="4133" name="任意多边形 4132"/>
            <p:cNvSpPr/>
            <p:nvPr/>
          </p:nvSpPr>
          <p:spPr>
            <a:xfrm>
              <a:off x="1752" y="2429"/>
              <a:ext cx="38" cy="18"/>
            </a:xfrm>
            <a:custGeom>
              <a:avLst/>
              <a:gdLst/>
              <a:ahLst/>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a:noFill/>
            </a:ln>
          </p:spPr>
          <p:txBody>
            <a:bodyPr/>
            <a:lstStyle/>
            <a:p>
              <a:endParaRPr lang="zh-CN" altLang="en-US"/>
            </a:p>
          </p:txBody>
        </p:sp>
        <p:sp>
          <p:nvSpPr>
            <p:cNvPr id="4134" name="任意多边形 4133"/>
            <p:cNvSpPr/>
            <p:nvPr/>
          </p:nvSpPr>
          <p:spPr>
            <a:xfrm>
              <a:off x="1652" y="2224"/>
              <a:ext cx="38" cy="18"/>
            </a:xfrm>
            <a:custGeom>
              <a:avLst/>
              <a:gdLst/>
              <a:ahLst/>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a:noFill/>
            </a:ln>
          </p:spPr>
          <p:txBody>
            <a:bodyPr/>
            <a:lstStyle/>
            <a:p>
              <a:endParaRPr lang="zh-CN" altLang="en-US"/>
            </a:p>
          </p:txBody>
        </p:sp>
        <p:sp>
          <p:nvSpPr>
            <p:cNvPr id="4135" name="任意多边形 4134"/>
            <p:cNvSpPr/>
            <p:nvPr/>
          </p:nvSpPr>
          <p:spPr>
            <a:xfrm>
              <a:off x="1717" y="2045"/>
              <a:ext cx="39" cy="18"/>
            </a:xfrm>
            <a:custGeom>
              <a:avLst/>
              <a:gdLst/>
              <a:ahLst/>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a:noFill/>
            </a:ln>
          </p:spPr>
          <p:txBody>
            <a:bodyPr/>
            <a:lstStyle/>
            <a:p>
              <a:endParaRPr lang="zh-CN" altLang="en-US"/>
            </a:p>
          </p:txBody>
        </p:sp>
        <p:sp>
          <p:nvSpPr>
            <p:cNvPr id="4136" name="任意多边形 4135"/>
            <p:cNvSpPr/>
            <p:nvPr/>
          </p:nvSpPr>
          <p:spPr>
            <a:xfrm>
              <a:off x="1780" y="2153"/>
              <a:ext cx="38" cy="18"/>
            </a:xfrm>
            <a:custGeom>
              <a:avLst/>
              <a:gdLst/>
              <a:ahLst/>
              <a:cxnLst/>
              <a:rect l="0" t="0" r="0" b="0"/>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a:noFill/>
            </a:ln>
          </p:spPr>
          <p:txBody>
            <a:bodyPr/>
            <a:lstStyle/>
            <a:p>
              <a:endParaRPr lang="zh-CN" altLang="en-US"/>
            </a:p>
          </p:txBody>
        </p:sp>
        <p:sp>
          <p:nvSpPr>
            <p:cNvPr id="4137" name="任意多边形 4136"/>
            <p:cNvSpPr/>
            <p:nvPr/>
          </p:nvSpPr>
          <p:spPr>
            <a:xfrm>
              <a:off x="1796" y="1951"/>
              <a:ext cx="696" cy="346"/>
            </a:xfrm>
            <a:custGeom>
              <a:avLst/>
              <a:gdLst/>
              <a:ahLst/>
              <a:cxnLst/>
              <a:rect l="0" t="0" r="0" b="0"/>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30000"/>
              </a:srgbClr>
            </a:solidFill>
            <a:ln w="12700">
              <a:noFill/>
            </a:ln>
          </p:spPr>
          <p:txBody>
            <a:bodyPr/>
            <a:lstStyle/>
            <a:p>
              <a:endParaRPr lang="zh-CN" altLang="en-US"/>
            </a:p>
          </p:txBody>
        </p:sp>
        <p:sp>
          <p:nvSpPr>
            <p:cNvPr id="4138" name="任意多边形 4137"/>
            <p:cNvSpPr/>
            <p:nvPr/>
          </p:nvSpPr>
          <p:spPr>
            <a:xfrm>
              <a:off x="2009" y="2135"/>
              <a:ext cx="39" cy="24"/>
            </a:xfrm>
            <a:custGeom>
              <a:avLst/>
              <a:gdLst/>
              <a:ahLst/>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a:noFill/>
            </a:ln>
          </p:spPr>
          <p:txBody>
            <a:bodyPr/>
            <a:lstStyle/>
            <a:p>
              <a:endParaRPr lang="zh-CN" altLang="en-US"/>
            </a:p>
          </p:txBody>
        </p:sp>
        <p:sp>
          <p:nvSpPr>
            <p:cNvPr id="4139" name="任意多边形 4138"/>
            <p:cNvSpPr/>
            <p:nvPr/>
          </p:nvSpPr>
          <p:spPr>
            <a:xfrm>
              <a:off x="2292" y="2201"/>
              <a:ext cx="128" cy="54"/>
            </a:xfrm>
            <a:custGeom>
              <a:avLst/>
              <a:gdLst/>
              <a:ahLst/>
              <a:cxnLst/>
              <a:rect l="0" t="0" r="0" b="0"/>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30000"/>
              </a:srgbClr>
            </a:solidFill>
            <a:ln w="12700">
              <a:noFill/>
            </a:ln>
          </p:spPr>
          <p:txBody>
            <a:bodyPr/>
            <a:lstStyle/>
            <a:p>
              <a:endParaRPr lang="zh-CN" altLang="en-US"/>
            </a:p>
          </p:txBody>
        </p:sp>
        <p:sp>
          <p:nvSpPr>
            <p:cNvPr id="4140" name="任意多边形 4139"/>
            <p:cNvSpPr/>
            <p:nvPr/>
          </p:nvSpPr>
          <p:spPr>
            <a:xfrm>
              <a:off x="2393" y="2038"/>
              <a:ext cx="39" cy="24"/>
            </a:xfrm>
            <a:custGeom>
              <a:avLst/>
              <a:gdLst/>
              <a:ahLst/>
              <a:cxnLst/>
              <a:rect l="0" t="0" r="0" b="0"/>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a:noFill/>
            </a:ln>
          </p:spPr>
          <p:txBody>
            <a:bodyPr/>
            <a:lstStyle/>
            <a:p>
              <a:endParaRPr lang="zh-CN" altLang="en-US"/>
            </a:p>
          </p:txBody>
        </p:sp>
        <p:sp>
          <p:nvSpPr>
            <p:cNvPr id="4141" name="任意多边形 4140"/>
            <p:cNvSpPr/>
            <p:nvPr/>
          </p:nvSpPr>
          <p:spPr>
            <a:xfrm>
              <a:off x="2662" y="2006"/>
              <a:ext cx="155" cy="63"/>
            </a:xfrm>
            <a:custGeom>
              <a:avLst/>
              <a:gdLst/>
              <a:ahLst/>
              <a:cxnLst/>
              <a:rect l="0" t="0" r="0" b="0"/>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30000"/>
              </a:srgbClr>
            </a:solidFill>
            <a:ln w="12700">
              <a:noFill/>
            </a:ln>
          </p:spPr>
          <p:txBody>
            <a:bodyPr/>
            <a:lstStyle/>
            <a:p>
              <a:endParaRPr lang="zh-CN" altLang="en-US"/>
            </a:p>
          </p:txBody>
        </p:sp>
        <p:sp>
          <p:nvSpPr>
            <p:cNvPr id="4142" name="任意多边形 4141"/>
            <p:cNvSpPr/>
            <p:nvPr/>
          </p:nvSpPr>
          <p:spPr>
            <a:xfrm>
              <a:off x="2759" y="2039"/>
              <a:ext cx="48" cy="21"/>
            </a:xfrm>
            <a:custGeom>
              <a:avLst/>
              <a:gdLst/>
              <a:ahLst/>
              <a:cxnLst/>
              <a:rect l="0" t="0" r="0" b="0"/>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30000"/>
              </a:srgbClr>
            </a:solidFill>
            <a:ln w="12700">
              <a:noFill/>
            </a:ln>
          </p:spPr>
          <p:txBody>
            <a:bodyPr/>
            <a:lstStyle/>
            <a:p>
              <a:endParaRPr lang="zh-CN" altLang="en-US"/>
            </a:p>
          </p:txBody>
        </p:sp>
        <p:sp>
          <p:nvSpPr>
            <p:cNvPr id="4143" name="任意多边形 4142"/>
            <p:cNvSpPr/>
            <p:nvPr/>
          </p:nvSpPr>
          <p:spPr>
            <a:xfrm>
              <a:off x="2467" y="2311"/>
              <a:ext cx="109" cy="132"/>
            </a:xfrm>
            <a:custGeom>
              <a:avLst/>
              <a:gdLst/>
              <a:ahLst/>
              <a:cxnLst/>
              <a:rect l="0" t="0" r="0" b="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30000"/>
              </a:srgbClr>
            </a:solidFill>
            <a:ln w="12700">
              <a:noFill/>
            </a:ln>
          </p:spPr>
          <p:txBody>
            <a:bodyPr/>
            <a:lstStyle/>
            <a:p>
              <a:endParaRPr lang="zh-CN" altLang="en-US"/>
            </a:p>
          </p:txBody>
        </p:sp>
        <p:sp>
          <p:nvSpPr>
            <p:cNvPr id="4144" name="任意多边形 4143"/>
            <p:cNvSpPr/>
            <p:nvPr/>
          </p:nvSpPr>
          <p:spPr>
            <a:xfrm>
              <a:off x="2413" y="2359"/>
              <a:ext cx="69" cy="68"/>
            </a:xfrm>
            <a:custGeom>
              <a:avLst/>
              <a:gdLst/>
              <a:ahLst/>
              <a:cxnLst/>
              <a:rect l="0" t="0" r="0" b="0"/>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30000"/>
              </a:srgbClr>
            </a:solidFill>
            <a:ln w="12700">
              <a:noFill/>
            </a:ln>
          </p:spPr>
          <p:txBody>
            <a:bodyPr/>
            <a:lstStyle/>
            <a:p>
              <a:endParaRPr lang="zh-CN" altLang="en-US"/>
            </a:p>
          </p:txBody>
        </p:sp>
        <p:sp>
          <p:nvSpPr>
            <p:cNvPr id="4145" name="任意多边形 4144"/>
            <p:cNvSpPr/>
            <p:nvPr/>
          </p:nvSpPr>
          <p:spPr>
            <a:xfrm>
              <a:off x="4099" y="3502"/>
              <a:ext cx="474" cy="495"/>
            </a:xfrm>
            <a:custGeom>
              <a:avLst/>
              <a:gdLst/>
              <a:ahLst/>
              <a:cxnLst/>
              <a:rect l="0" t="0" r="0" b="0"/>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30000"/>
              </a:srgbClr>
            </a:solidFill>
            <a:ln w="12700">
              <a:noFill/>
            </a:ln>
          </p:spPr>
          <p:txBody>
            <a:bodyPr/>
            <a:lstStyle/>
            <a:p>
              <a:endParaRPr lang="zh-CN" altLang="en-US"/>
            </a:p>
          </p:txBody>
        </p:sp>
        <p:sp>
          <p:nvSpPr>
            <p:cNvPr id="4146" name="任意多边形 4145"/>
            <p:cNvSpPr/>
            <p:nvPr/>
          </p:nvSpPr>
          <p:spPr>
            <a:xfrm>
              <a:off x="4246" y="3241"/>
              <a:ext cx="319" cy="210"/>
            </a:xfrm>
            <a:custGeom>
              <a:avLst/>
              <a:gdLst/>
              <a:ahLst/>
              <a:cxnLst/>
              <a:rect l="0" t="0" r="0" b="0"/>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30000"/>
              </a:srgbClr>
            </a:solidFill>
            <a:ln w="12700">
              <a:noFill/>
            </a:ln>
          </p:spPr>
          <p:txBody>
            <a:bodyPr/>
            <a:lstStyle/>
            <a:p>
              <a:endParaRPr lang="zh-CN" altLang="en-US"/>
            </a:p>
          </p:txBody>
        </p:sp>
        <p:sp>
          <p:nvSpPr>
            <p:cNvPr id="4147" name="任意多边形 4146"/>
            <p:cNvSpPr/>
            <p:nvPr/>
          </p:nvSpPr>
          <p:spPr>
            <a:xfrm>
              <a:off x="4255" y="3243"/>
              <a:ext cx="311" cy="211"/>
            </a:xfrm>
            <a:custGeom>
              <a:avLst/>
              <a:gdLst/>
              <a:ahLst/>
              <a:cxnLst/>
              <a:rect l="0" t="0" r="0" b="0"/>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30000"/>
              </a:srgbClr>
            </a:solidFill>
            <a:ln w="12700">
              <a:noFill/>
            </a:ln>
          </p:spPr>
          <p:txBody>
            <a:bodyPr/>
            <a:lstStyle/>
            <a:p>
              <a:endParaRPr lang="zh-CN" altLang="en-US"/>
            </a:p>
          </p:txBody>
        </p:sp>
        <p:sp>
          <p:nvSpPr>
            <p:cNvPr id="4148" name="任意多边形 4147"/>
            <p:cNvSpPr/>
            <p:nvPr/>
          </p:nvSpPr>
          <p:spPr>
            <a:xfrm>
              <a:off x="4485" y="4013"/>
              <a:ext cx="45" cy="58"/>
            </a:xfrm>
            <a:custGeom>
              <a:avLst/>
              <a:gdLst/>
              <a:ahLst/>
              <a:cxnLst/>
              <a:rect l="0" t="0" r="0" b="0"/>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30000"/>
              </a:srgbClr>
            </a:solidFill>
            <a:ln w="12700">
              <a:noFill/>
            </a:ln>
          </p:spPr>
          <p:txBody>
            <a:bodyPr/>
            <a:lstStyle/>
            <a:p>
              <a:endParaRPr lang="zh-CN" altLang="en-US"/>
            </a:p>
          </p:txBody>
        </p:sp>
        <p:sp>
          <p:nvSpPr>
            <p:cNvPr id="4149" name="任意多边形 4148"/>
            <p:cNvSpPr/>
            <p:nvPr/>
          </p:nvSpPr>
          <p:spPr>
            <a:xfrm>
              <a:off x="4621" y="3923"/>
              <a:ext cx="164" cy="85"/>
            </a:xfrm>
            <a:custGeom>
              <a:avLst/>
              <a:gdLst/>
              <a:ahLst/>
              <a:cxnLst/>
              <a:rect l="0" t="0" r="0" b="0"/>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30000"/>
              </a:srgbClr>
            </a:solidFill>
            <a:ln w="12700">
              <a:noFill/>
            </a:ln>
          </p:spPr>
          <p:txBody>
            <a:bodyPr/>
            <a:lstStyle/>
            <a:p>
              <a:endParaRPr lang="zh-CN" altLang="en-US"/>
            </a:p>
          </p:txBody>
        </p:sp>
        <p:sp>
          <p:nvSpPr>
            <p:cNvPr id="4150" name="任意多边形 4149"/>
            <p:cNvSpPr/>
            <p:nvPr/>
          </p:nvSpPr>
          <p:spPr>
            <a:xfrm>
              <a:off x="4791" y="3873"/>
              <a:ext cx="104" cy="92"/>
            </a:xfrm>
            <a:custGeom>
              <a:avLst/>
              <a:gdLst/>
              <a:ahLst/>
              <a:cxnLst/>
              <a:rect l="0" t="0" r="0" b="0"/>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30000"/>
              </a:srgbClr>
            </a:solidFill>
            <a:ln w="12700">
              <a:noFill/>
            </a:ln>
          </p:spPr>
          <p:txBody>
            <a:bodyPr/>
            <a:lstStyle/>
            <a:p>
              <a:endParaRPr lang="zh-CN" altLang="en-US"/>
            </a:p>
          </p:txBody>
        </p:sp>
        <p:sp>
          <p:nvSpPr>
            <p:cNvPr id="4151" name="任意多边形 4150"/>
            <p:cNvSpPr/>
            <p:nvPr/>
          </p:nvSpPr>
          <p:spPr>
            <a:xfrm>
              <a:off x="4846" y="3832"/>
              <a:ext cx="37" cy="26"/>
            </a:xfrm>
            <a:custGeom>
              <a:avLst/>
              <a:gdLst/>
              <a:ahLst/>
              <a:cxnLst/>
              <a:rect l="0" t="0" r="0" b="0"/>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30000"/>
              </a:srgbClr>
            </a:solidFill>
            <a:ln w="12700">
              <a:noFill/>
            </a:ln>
          </p:spPr>
          <p:txBody>
            <a:bodyPr/>
            <a:lstStyle/>
            <a:p>
              <a:endParaRPr lang="zh-CN" altLang="en-US"/>
            </a:p>
          </p:txBody>
        </p:sp>
        <p:sp>
          <p:nvSpPr>
            <p:cNvPr id="4152" name="任意多边形 4151"/>
            <p:cNvSpPr/>
            <p:nvPr/>
          </p:nvSpPr>
          <p:spPr>
            <a:xfrm>
              <a:off x="3123" y="3346"/>
              <a:ext cx="123" cy="201"/>
            </a:xfrm>
            <a:custGeom>
              <a:avLst/>
              <a:gdLst/>
              <a:ahLst/>
              <a:cxnLst/>
              <a:rect l="0" t="0" r="0" b="0"/>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30000"/>
              </a:srgbClr>
            </a:solidFill>
            <a:ln w="12700">
              <a:noFill/>
            </a:ln>
          </p:spPr>
          <p:txBody>
            <a:bodyPr/>
            <a:lstStyle/>
            <a:p>
              <a:endParaRPr lang="zh-CN" altLang="en-US"/>
            </a:p>
          </p:txBody>
        </p:sp>
        <p:sp>
          <p:nvSpPr>
            <p:cNvPr id="4153" name="任意多边形 4152"/>
            <p:cNvSpPr/>
            <p:nvPr/>
          </p:nvSpPr>
          <p:spPr>
            <a:xfrm>
              <a:off x="3655" y="3034"/>
              <a:ext cx="49" cy="61"/>
            </a:xfrm>
            <a:custGeom>
              <a:avLst/>
              <a:gdLst/>
              <a:ahLst/>
              <a:cxnLst/>
              <a:rect l="0" t="0" r="0" b="0"/>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30000"/>
              </a:srgbClr>
            </a:solidFill>
            <a:ln w="12700">
              <a:noFill/>
            </a:ln>
          </p:spPr>
          <p:txBody>
            <a:bodyPr/>
            <a:lstStyle/>
            <a:p>
              <a:endParaRPr lang="zh-CN" altLang="en-US"/>
            </a:p>
          </p:txBody>
        </p:sp>
        <p:sp>
          <p:nvSpPr>
            <p:cNvPr id="4154" name="任意多边形 4153"/>
            <p:cNvSpPr/>
            <p:nvPr/>
          </p:nvSpPr>
          <p:spPr>
            <a:xfrm>
              <a:off x="3988" y="3100"/>
              <a:ext cx="111" cy="183"/>
            </a:xfrm>
            <a:custGeom>
              <a:avLst/>
              <a:gdLst/>
              <a:ahLst/>
              <a:cxnLst/>
              <a:rect l="0" t="0" r="0" b="0"/>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30000"/>
              </a:srgbClr>
            </a:solidFill>
            <a:ln w="12700">
              <a:noFill/>
            </a:ln>
          </p:spPr>
          <p:txBody>
            <a:bodyPr/>
            <a:lstStyle/>
            <a:p>
              <a:endParaRPr lang="zh-CN" altLang="en-US"/>
            </a:p>
          </p:txBody>
        </p:sp>
        <p:sp>
          <p:nvSpPr>
            <p:cNvPr id="4155" name="任意多边形 4154"/>
            <p:cNvSpPr/>
            <p:nvPr/>
          </p:nvSpPr>
          <p:spPr>
            <a:xfrm>
              <a:off x="3894" y="3043"/>
              <a:ext cx="72" cy="137"/>
            </a:xfrm>
            <a:custGeom>
              <a:avLst/>
              <a:gdLst/>
              <a:ahLst/>
              <a:cxnLst/>
              <a:rect l="0" t="0" r="0" b="0"/>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30000"/>
              </a:srgbClr>
            </a:solidFill>
            <a:ln w="12700">
              <a:noFill/>
            </a:ln>
          </p:spPr>
          <p:txBody>
            <a:bodyPr/>
            <a:lstStyle/>
            <a:p>
              <a:endParaRPr lang="zh-CN" altLang="en-US"/>
            </a:p>
          </p:txBody>
        </p:sp>
        <p:sp>
          <p:nvSpPr>
            <p:cNvPr id="4156" name="任意多边形 4155"/>
            <p:cNvSpPr/>
            <p:nvPr/>
          </p:nvSpPr>
          <p:spPr>
            <a:xfrm>
              <a:off x="3943" y="3153"/>
              <a:ext cx="40" cy="131"/>
            </a:xfrm>
            <a:custGeom>
              <a:avLst/>
              <a:gdLst/>
              <a:ahLst/>
              <a:cxnLst/>
              <a:rect l="0" t="0" r="0" b="0"/>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30000"/>
              </a:srgbClr>
            </a:solidFill>
            <a:ln w="12700">
              <a:noFill/>
            </a:ln>
          </p:spPr>
          <p:txBody>
            <a:bodyPr/>
            <a:lstStyle/>
            <a:p>
              <a:endParaRPr lang="zh-CN" altLang="en-US"/>
            </a:p>
          </p:txBody>
        </p:sp>
        <p:sp>
          <p:nvSpPr>
            <p:cNvPr id="4157" name="任意多边形 4156"/>
            <p:cNvSpPr/>
            <p:nvPr/>
          </p:nvSpPr>
          <p:spPr>
            <a:xfrm>
              <a:off x="3988" y="3290"/>
              <a:ext cx="65" cy="54"/>
            </a:xfrm>
            <a:custGeom>
              <a:avLst/>
              <a:gdLst/>
              <a:ahLst/>
              <a:cxnLst/>
              <a:rect l="0" t="0" r="0" b="0"/>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30000"/>
              </a:srgbClr>
            </a:solidFill>
            <a:ln w="12700">
              <a:noFill/>
            </a:ln>
          </p:spPr>
          <p:txBody>
            <a:bodyPr/>
            <a:lstStyle/>
            <a:p>
              <a:endParaRPr lang="zh-CN" altLang="en-US"/>
            </a:p>
          </p:txBody>
        </p:sp>
        <p:sp>
          <p:nvSpPr>
            <p:cNvPr id="4158" name="任意多边形 4157"/>
            <p:cNvSpPr/>
            <p:nvPr/>
          </p:nvSpPr>
          <p:spPr>
            <a:xfrm>
              <a:off x="4092" y="3195"/>
              <a:ext cx="83" cy="117"/>
            </a:xfrm>
            <a:custGeom>
              <a:avLst/>
              <a:gdLst/>
              <a:ahLst/>
              <a:cxnLst/>
              <a:rect l="0" t="0" r="0" b="0"/>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30000"/>
              </a:srgbClr>
            </a:solidFill>
            <a:ln w="12700">
              <a:noFill/>
            </a:ln>
          </p:spPr>
          <p:txBody>
            <a:bodyPr/>
            <a:lstStyle/>
            <a:p>
              <a:endParaRPr lang="zh-CN" altLang="en-US"/>
            </a:p>
          </p:txBody>
        </p:sp>
        <p:sp>
          <p:nvSpPr>
            <p:cNvPr id="4159" name="任意多边形 4158"/>
            <p:cNvSpPr/>
            <p:nvPr/>
          </p:nvSpPr>
          <p:spPr>
            <a:xfrm>
              <a:off x="4064" y="2777"/>
              <a:ext cx="22" cy="71"/>
            </a:xfrm>
            <a:custGeom>
              <a:avLst/>
              <a:gdLst/>
              <a:ahLst/>
              <a:cxnLst/>
              <a:rect l="0" t="0" r="0" b="0"/>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30000"/>
              </a:srgbClr>
            </a:solidFill>
            <a:ln w="12700">
              <a:noFill/>
            </a:ln>
          </p:spPr>
          <p:txBody>
            <a:bodyPr/>
            <a:lstStyle/>
            <a:p>
              <a:endParaRPr lang="zh-CN" altLang="en-US"/>
            </a:p>
          </p:txBody>
        </p:sp>
        <p:sp>
          <p:nvSpPr>
            <p:cNvPr id="4160" name="任意多边形 4159"/>
            <p:cNvSpPr/>
            <p:nvPr/>
          </p:nvSpPr>
          <p:spPr>
            <a:xfrm>
              <a:off x="4078" y="2896"/>
              <a:ext cx="61" cy="118"/>
            </a:xfrm>
            <a:custGeom>
              <a:avLst/>
              <a:gdLst/>
              <a:ahLst/>
              <a:cxnLst/>
              <a:rect l="0" t="0" r="0" b="0"/>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30000"/>
              </a:srgbClr>
            </a:solidFill>
            <a:ln w="12700">
              <a:noFill/>
            </a:ln>
          </p:spPr>
          <p:txBody>
            <a:bodyPr/>
            <a:lstStyle/>
            <a:p>
              <a:endParaRPr lang="zh-CN" altLang="en-US"/>
            </a:p>
          </p:txBody>
        </p:sp>
        <p:sp>
          <p:nvSpPr>
            <p:cNvPr id="4161" name="任意多边形 4160"/>
            <p:cNvSpPr/>
            <p:nvPr/>
          </p:nvSpPr>
          <p:spPr>
            <a:xfrm>
              <a:off x="4121" y="3052"/>
              <a:ext cx="64" cy="79"/>
            </a:xfrm>
            <a:custGeom>
              <a:avLst/>
              <a:gdLst/>
              <a:ahLst/>
              <a:cxnLst/>
              <a:rect l="0" t="0" r="0" b="0"/>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30000"/>
              </a:srgbClr>
            </a:solidFill>
            <a:ln w="12700">
              <a:noFill/>
            </a:ln>
          </p:spPr>
          <p:txBody>
            <a:bodyPr/>
            <a:lstStyle/>
            <a:p>
              <a:endParaRPr lang="zh-CN" altLang="en-US"/>
            </a:p>
          </p:txBody>
        </p:sp>
        <p:sp>
          <p:nvSpPr>
            <p:cNvPr id="4162" name="任意多边形 4161"/>
            <p:cNvSpPr/>
            <p:nvPr/>
          </p:nvSpPr>
          <p:spPr>
            <a:xfrm>
              <a:off x="4197" y="3193"/>
              <a:ext cx="29" cy="49"/>
            </a:xfrm>
            <a:custGeom>
              <a:avLst/>
              <a:gdLst/>
              <a:ahLst/>
              <a:cxnLst/>
              <a:rect l="0" t="0" r="0" b="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30000"/>
              </a:srgbClr>
            </a:solidFill>
            <a:ln w="12700">
              <a:noFill/>
            </a:ln>
          </p:spPr>
          <p:txBody>
            <a:bodyPr/>
            <a:lstStyle/>
            <a:p>
              <a:endParaRPr lang="zh-CN" altLang="en-US"/>
            </a:p>
          </p:txBody>
        </p:sp>
        <p:sp>
          <p:nvSpPr>
            <p:cNvPr id="4163" name="任意多边形 4162"/>
            <p:cNvSpPr/>
            <p:nvPr/>
          </p:nvSpPr>
          <p:spPr>
            <a:xfrm>
              <a:off x="4181" y="3275"/>
              <a:ext cx="18" cy="17"/>
            </a:xfrm>
            <a:custGeom>
              <a:avLst/>
              <a:gdLst/>
              <a:ahLst/>
              <a:cxnLst/>
              <a:rect l="0" t="0" r="0" b="0"/>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30000"/>
              </a:srgbClr>
            </a:solidFill>
            <a:ln w="12700">
              <a:noFill/>
            </a:ln>
          </p:spPr>
          <p:txBody>
            <a:bodyPr/>
            <a:lstStyle/>
            <a:p>
              <a:endParaRPr lang="zh-CN" altLang="en-US"/>
            </a:p>
          </p:txBody>
        </p:sp>
        <p:sp>
          <p:nvSpPr>
            <p:cNvPr id="4164" name="任意多边形 4163"/>
            <p:cNvSpPr/>
            <p:nvPr/>
          </p:nvSpPr>
          <p:spPr>
            <a:xfrm>
              <a:off x="4208" y="3265"/>
              <a:ext cx="45" cy="37"/>
            </a:xfrm>
            <a:custGeom>
              <a:avLst/>
              <a:gdLst/>
              <a:ahLst/>
              <a:cxnLst/>
              <a:rect l="0" t="0" r="0" b="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30000"/>
              </a:srgbClr>
            </a:solidFill>
            <a:ln w="12700">
              <a:noFill/>
            </a:ln>
          </p:spPr>
          <p:txBody>
            <a:bodyPr/>
            <a:lstStyle/>
            <a:p>
              <a:endParaRPr lang="zh-CN" altLang="en-US"/>
            </a:p>
          </p:txBody>
        </p:sp>
        <p:sp>
          <p:nvSpPr>
            <p:cNvPr id="4165" name="任意多边形 4164"/>
            <p:cNvSpPr/>
            <p:nvPr/>
          </p:nvSpPr>
          <p:spPr>
            <a:xfrm>
              <a:off x="4277" y="3335"/>
              <a:ext cx="24" cy="33"/>
            </a:xfrm>
            <a:custGeom>
              <a:avLst/>
              <a:gdLst/>
              <a:ahLst/>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a:noFill/>
            </a:ln>
          </p:spPr>
          <p:txBody>
            <a:bodyPr/>
            <a:lstStyle/>
            <a:p>
              <a:endParaRPr lang="zh-CN" altLang="en-US"/>
            </a:p>
          </p:txBody>
        </p:sp>
        <p:sp>
          <p:nvSpPr>
            <p:cNvPr id="4166" name="任意多边形 4165"/>
            <p:cNvSpPr/>
            <p:nvPr/>
          </p:nvSpPr>
          <p:spPr>
            <a:xfrm>
              <a:off x="4544" y="3293"/>
              <a:ext cx="46" cy="47"/>
            </a:xfrm>
            <a:custGeom>
              <a:avLst/>
              <a:gdLst/>
              <a:ahLst/>
              <a:cxnLst/>
              <a:rect l="0" t="0" r="0" b="0"/>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30000"/>
              </a:srgbClr>
            </a:solidFill>
            <a:ln w="12700">
              <a:noFill/>
            </a:ln>
          </p:spPr>
          <p:txBody>
            <a:bodyPr/>
            <a:lstStyle/>
            <a:p>
              <a:endParaRPr lang="zh-CN" altLang="en-US"/>
            </a:p>
          </p:txBody>
        </p:sp>
        <p:sp>
          <p:nvSpPr>
            <p:cNvPr id="4167" name="任意多边形 4166"/>
            <p:cNvSpPr/>
            <p:nvPr/>
          </p:nvSpPr>
          <p:spPr>
            <a:xfrm>
              <a:off x="4147" y="3352"/>
              <a:ext cx="46" cy="50"/>
            </a:xfrm>
            <a:custGeom>
              <a:avLst/>
              <a:gdLst/>
              <a:ahLst/>
              <a:cxnLst/>
              <a:rect l="0" t="0" r="0" b="0"/>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30000"/>
              </a:srgbClr>
            </a:solidFill>
            <a:ln w="12700">
              <a:noFill/>
            </a:ln>
          </p:spPr>
          <p:txBody>
            <a:bodyPr/>
            <a:lstStyle/>
            <a:p>
              <a:endParaRPr lang="zh-CN" altLang="en-US"/>
            </a:p>
          </p:txBody>
        </p:sp>
        <p:sp>
          <p:nvSpPr>
            <p:cNvPr id="4168" name="任意多边形 4167"/>
            <p:cNvSpPr/>
            <p:nvPr/>
          </p:nvSpPr>
          <p:spPr>
            <a:xfrm>
              <a:off x="4098" y="3371"/>
              <a:ext cx="32" cy="27"/>
            </a:xfrm>
            <a:custGeom>
              <a:avLst/>
              <a:gdLst/>
              <a:ahLst/>
              <a:cxnLst/>
              <a:rect l="0" t="0" r="0" b="0"/>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30000"/>
              </a:srgbClr>
            </a:solidFill>
            <a:ln w="12700">
              <a:noFill/>
            </a:ln>
          </p:spPr>
          <p:txBody>
            <a:bodyPr/>
            <a:lstStyle/>
            <a:p>
              <a:endParaRPr lang="zh-CN" altLang="en-US"/>
            </a:p>
          </p:txBody>
        </p:sp>
        <p:sp>
          <p:nvSpPr>
            <p:cNvPr id="4169" name="任意多边形 4168"/>
            <p:cNvSpPr/>
            <p:nvPr/>
          </p:nvSpPr>
          <p:spPr>
            <a:xfrm>
              <a:off x="4077" y="3342"/>
              <a:ext cx="24" cy="31"/>
            </a:xfrm>
            <a:custGeom>
              <a:avLst/>
              <a:gdLst/>
              <a:ahLst/>
              <a:cxnLst/>
              <a:rect l="0" t="0" r="0" b="0"/>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30000"/>
              </a:srgbClr>
            </a:solidFill>
            <a:ln w="12700">
              <a:noFill/>
            </a:ln>
          </p:spPr>
          <p:txBody>
            <a:bodyPr/>
            <a:lstStyle/>
            <a:p>
              <a:endParaRPr lang="zh-CN" altLang="en-US"/>
            </a:p>
          </p:txBody>
        </p:sp>
        <p:sp>
          <p:nvSpPr>
            <p:cNvPr id="4170" name="任意多边形 4169"/>
            <p:cNvSpPr/>
            <p:nvPr/>
          </p:nvSpPr>
          <p:spPr>
            <a:xfrm>
              <a:off x="4111" y="3353"/>
              <a:ext cx="34" cy="24"/>
            </a:xfrm>
            <a:custGeom>
              <a:avLst/>
              <a:gdLst/>
              <a:ahLst/>
              <a:cxnLst/>
              <a:rect l="0" t="0" r="0" b="0"/>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30000"/>
              </a:srgbClr>
            </a:solidFill>
            <a:ln w="12700">
              <a:noFill/>
            </a:ln>
          </p:spPr>
          <p:txBody>
            <a:bodyPr/>
            <a:lstStyle/>
            <a:p>
              <a:endParaRPr lang="zh-CN" altLang="en-US"/>
            </a:p>
          </p:txBody>
        </p:sp>
        <p:sp>
          <p:nvSpPr>
            <p:cNvPr id="4171" name="任意多边形 4170"/>
            <p:cNvSpPr/>
            <p:nvPr/>
          </p:nvSpPr>
          <p:spPr>
            <a:xfrm>
              <a:off x="4062" y="3021"/>
              <a:ext cx="27" cy="55"/>
            </a:xfrm>
            <a:custGeom>
              <a:avLst/>
              <a:gdLst/>
              <a:ahLst/>
              <a:cxnLst/>
              <a:rect l="0" t="0" r="0" b="0"/>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30000"/>
              </a:srgbClr>
            </a:solidFill>
            <a:ln w="12700">
              <a:noFill/>
            </a:ln>
          </p:spPr>
          <p:txBody>
            <a:bodyPr/>
            <a:lstStyle/>
            <a:p>
              <a:endParaRPr lang="zh-CN" altLang="en-US"/>
            </a:p>
          </p:txBody>
        </p:sp>
        <p:sp>
          <p:nvSpPr>
            <p:cNvPr id="4172" name="任意多边形 4171"/>
            <p:cNvSpPr/>
            <p:nvPr/>
          </p:nvSpPr>
          <p:spPr>
            <a:xfrm>
              <a:off x="4113" y="3012"/>
              <a:ext cx="19" cy="55"/>
            </a:xfrm>
            <a:custGeom>
              <a:avLst/>
              <a:gdLst/>
              <a:ahLst/>
              <a:cxnLst/>
              <a:rect l="0" t="0" r="0" b="0"/>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30000"/>
              </a:srgbClr>
            </a:solidFill>
            <a:ln w="12700">
              <a:noFill/>
            </a:ln>
          </p:spPr>
          <p:txBody>
            <a:bodyPr/>
            <a:lstStyle/>
            <a:p>
              <a:endParaRPr lang="zh-CN" altLang="en-US"/>
            </a:p>
          </p:txBody>
        </p:sp>
        <p:sp>
          <p:nvSpPr>
            <p:cNvPr id="4173" name="任意多边形 4172"/>
            <p:cNvSpPr/>
            <p:nvPr/>
          </p:nvSpPr>
          <p:spPr>
            <a:xfrm>
              <a:off x="4135" y="2995"/>
              <a:ext cx="10" cy="25"/>
            </a:xfrm>
            <a:custGeom>
              <a:avLst/>
              <a:gdLst/>
              <a:ahLst/>
              <a:cxnLst/>
              <a:rect l="0" t="0" r="0" b="0"/>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30000"/>
              </a:srgbClr>
            </a:solidFill>
            <a:ln w="12700">
              <a:noFill/>
            </a:ln>
          </p:spPr>
          <p:txBody>
            <a:bodyPr/>
            <a:lstStyle/>
            <a:p>
              <a:endParaRPr lang="zh-CN" altLang="en-US"/>
            </a:p>
          </p:txBody>
        </p:sp>
        <p:sp>
          <p:nvSpPr>
            <p:cNvPr id="4174" name="任意多边形 4173"/>
            <p:cNvSpPr/>
            <p:nvPr/>
          </p:nvSpPr>
          <p:spPr>
            <a:xfrm>
              <a:off x="4145" y="3007"/>
              <a:ext cx="21" cy="48"/>
            </a:xfrm>
            <a:custGeom>
              <a:avLst/>
              <a:gdLst/>
              <a:ahLst/>
              <a:cxnLst/>
              <a:rect l="0" t="0" r="0" b="0"/>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30000"/>
              </a:srgbClr>
            </a:solidFill>
            <a:ln w="12700">
              <a:noFill/>
            </a:ln>
          </p:spPr>
          <p:txBody>
            <a:bodyPr/>
            <a:lstStyle/>
            <a:p>
              <a:endParaRPr lang="zh-CN" altLang="en-US"/>
            </a:p>
          </p:txBody>
        </p:sp>
        <p:sp>
          <p:nvSpPr>
            <p:cNvPr id="4175" name="任意多边形 4174"/>
            <p:cNvSpPr/>
            <p:nvPr/>
          </p:nvSpPr>
          <p:spPr>
            <a:xfrm>
              <a:off x="3876" y="3076"/>
              <a:ext cx="12" cy="27"/>
            </a:xfrm>
            <a:custGeom>
              <a:avLst/>
              <a:gdLst/>
              <a:ahLst/>
              <a:cxnLst/>
              <a:rect l="0" t="0" r="0" b="0"/>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30000"/>
              </a:srgbClr>
            </a:solidFill>
            <a:ln w="12700">
              <a:noFill/>
            </a:ln>
          </p:spPr>
          <p:txBody>
            <a:bodyPr/>
            <a:lstStyle/>
            <a:p>
              <a:endParaRPr lang="zh-CN" altLang="en-US"/>
            </a:p>
          </p:txBody>
        </p:sp>
        <p:sp>
          <p:nvSpPr>
            <p:cNvPr id="4176" name="任意多边形 4175"/>
            <p:cNvSpPr/>
            <p:nvPr/>
          </p:nvSpPr>
          <p:spPr>
            <a:xfrm>
              <a:off x="3866" y="3053"/>
              <a:ext cx="10" cy="15"/>
            </a:xfrm>
            <a:custGeom>
              <a:avLst/>
              <a:gdLst/>
              <a:ahLst/>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a:noFill/>
            </a:ln>
          </p:spPr>
          <p:txBody>
            <a:bodyPr/>
            <a:lstStyle/>
            <a:p>
              <a:endParaRPr lang="zh-CN" altLang="en-US"/>
            </a:p>
          </p:txBody>
        </p:sp>
        <p:sp>
          <p:nvSpPr>
            <p:cNvPr id="4177" name="任意多边形 4176"/>
            <p:cNvSpPr/>
            <p:nvPr/>
          </p:nvSpPr>
          <p:spPr>
            <a:xfrm>
              <a:off x="3862" y="3035"/>
              <a:ext cx="12" cy="14"/>
            </a:xfrm>
            <a:custGeom>
              <a:avLst/>
              <a:gdLst/>
              <a:ahLst/>
              <a:cxnLst/>
              <a:rect l="0" t="0" r="0" b="0"/>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30000"/>
              </a:srgbClr>
            </a:solidFill>
            <a:ln w="12700">
              <a:noFill/>
            </a:ln>
          </p:spPr>
          <p:txBody>
            <a:bodyPr/>
            <a:lstStyle/>
            <a:p>
              <a:endParaRPr lang="zh-CN" altLang="en-US"/>
            </a:p>
          </p:txBody>
        </p:sp>
        <p:sp>
          <p:nvSpPr>
            <p:cNvPr id="4178" name="任意多边形 4177"/>
            <p:cNvSpPr/>
            <p:nvPr/>
          </p:nvSpPr>
          <p:spPr>
            <a:xfrm>
              <a:off x="3850" y="2995"/>
              <a:ext cx="11" cy="19"/>
            </a:xfrm>
            <a:custGeom>
              <a:avLst/>
              <a:gdLst/>
              <a:ahLst/>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a:noFill/>
            </a:ln>
          </p:spPr>
          <p:txBody>
            <a:bodyPr/>
            <a:lstStyle/>
            <a:p>
              <a:endParaRPr lang="zh-CN" altLang="en-US"/>
            </a:p>
          </p:txBody>
        </p:sp>
        <p:sp>
          <p:nvSpPr>
            <p:cNvPr id="4179" name="任意多边形 4178"/>
            <p:cNvSpPr/>
            <p:nvPr/>
          </p:nvSpPr>
          <p:spPr>
            <a:xfrm>
              <a:off x="3852" y="3020"/>
              <a:ext cx="16" cy="13"/>
            </a:xfrm>
            <a:custGeom>
              <a:avLst/>
              <a:gdLst/>
              <a:ahLst/>
              <a:cxnLst/>
              <a:rect l="0" t="0" r="0" b="0"/>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30000"/>
              </a:srgbClr>
            </a:solidFill>
            <a:ln w="12700">
              <a:noFill/>
            </a:ln>
          </p:spPr>
          <p:txBody>
            <a:bodyPr/>
            <a:lstStyle/>
            <a:p>
              <a:endParaRPr lang="zh-CN" altLang="en-US"/>
            </a:p>
          </p:txBody>
        </p:sp>
        <p:sp>
          <p:nvSpPr>
            <p:cNvPr id="4180" name="任意多边形 4179"/>
            <p:cNvSpPr/>
            <p:nvPr/>
          </p:nvSpPr>
          <p:spPr>
            <a:xfrm>
              <a:off x="4688" y="3643"/>
              <a:ext cx="45" cy="60"/>
            </a:xfrm>
            <a:custGeom>
              <a:avLst/>
              <a:gdLst/>
              <a:ahLst/>
              <a:cxnLst/>
              <a:rect l="0" t="0" r="0" b="0"/>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30000"/>
              </a:srgbClr>
            </a:solidFill>
            <a:ln w="12700">
              <a:noFill/>
            </a:ln>
          </p:spPr>
          <p:txBody>
            <a:bodyPr/>
            <a:lstStyle/>
            <a:p>
              <a:endParaRPr lang="zh-CN" altLang="en-US"/>
            </a:p>
          </p:txBody>
        </p:sp>
        <p:sp>
          <p:nvSpPr>
            <p:cNvPr id="4181" name="任意多边形 4180"/>
            <p:cNvSpPr/>
            <p:nvPr/>
          </p:nvSpPr>
          <p:spPr>
            <a:xfrm>
              <a:off x="4919" y="3594"/>
              <a:ext cx="53" cy="46"/>
            </a:xfrm>
            <a:custGeom>
              <a:avLst/>
              <a:gdLst/>
              <a:ahLst/>
              <a:cxnLst/>
              <a:rect l="0" t="0" r="0" b="0"/>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30000"/>
              </a:srgbClr>
            </a:solidFill>
            <a:ln w="12700">
              <a:noFill/>
            </a:ln>
          </p:spPr>
          <p:txBody>
            <a:bodyPr/>
            <a:lstStyle/>
            <a:p>
              <a:endParaRPr lang="zh-CN" altLang="en-US"/>
            </a:p>
          </p:txBody>
        </p:sp>
        <p:sp>
          <p:nvSpPr>
            <p:cNvPr id="4182" name="任意多边形 4181"/>
            <p:cNvSpPr/>
            <p:nvPr/>
          </p:nvSpPr>
          <p:spPr>
            <a:xfrm>
              <a:off x="4759" y="3569"/>
              <a:ext cx="17" cy="23"/>
            </a:xfrm>
            <a:custGeom>
              <a:avLst/>
              <a:gdLst/>
              <a:ahLst/>
              <a:cxnLst/>
              <a:rect l="0" t="0" r="0" b="0"/>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30000"/>
              </a:srgbClr>
            </a:solidFill>
            <a:ln w="12700">
              <a:noFill/>
            </a:ln>
          </p:spPr>
          <p:txBody>
            <a:bodyPr/>
            <a:lstStyle/>
            <a:p>
              <a:endParaRPr lang="zh-CN" altLang="en-US"/>
            </a:p>
          </p:txBody>
        </p:sp>
        <p:sp>
          <p:nvSpPr>
            <p:cNvPr id="4183" name="任意多边形 4182"/>
            <p:cNvSpPr/>
            <p:nvPr/>
          </p:nvSpPr>
          <p:spPr>
            <a:xfrm>
              <a:off x="4751" y="3547"/>
              <a:ext cx="20" cy="17"/>
            </a:xfrm>
            <a:custGeom>
              <a:avLst/>
              <a:gdLst/>
              <a:ahLst/>
              <a:cxnLst/>
              <a:rect l="0" t="0" r="0" b="0"/>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30000"/>
              </a:srgbClr>
            </a:solidFill>
            <a:ln w="12700">
              <a:noFill/>
            </a:ln>
          </p:spPr>
          <p:txBody>
            <a:bodyPr/>
            <a:lstStyle/>
            <a:p>
              <a:endParaRPr lang="zh-CN" altLang="en-US"/>
            </a:p>
          </p:txBody>
        </p:sp>
        <p:sp>
          <p:nvSpPr>
            <p:cNvPr id="4184" name="任意多边形 4183"/>
            <p:cNvSpPr/>
            <p:nvPr/>
          </p:nvSpPr>
          <p:spPr>
            <a:xfrm>
              <a:off x="4598" y="3353"/>
              <a:ext cx="24" cy="33"/>
            </a:xfrm>
            <a:custGeom>
              <a:avLst/>
              <a:gdLst/>
              <a:ahLst/>
              <a:cxnLst/>
              <a:rect l="0" t="0" r="0" b="0"/>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a:noFill/>
            </a:ln>
          </p:spPr>
          <p:txBody>
            <a:bodyPr/>
            <a:lstStyle/>
            <a:p>
              <a:endParaRPr lang="zh-CN" altLang="en-US"/>
            </a:p>
          </p:txBody>
        </p:sp>
        <p:sp>
          <p:nvSpPr>
            <p:cNvPr id="4185" name="任意多边形 4184"/>
            <p:cNvSpPr/>
            <p:nvPr/>
          </p:nvSpPr>
          <p:spPr>
            <a:xfrm>
              <a:off x="4632" y="3396"/>
              <a:ext cx="26" cy="33"/>
            </a:xfrm>
            <a:custGeom>
              <a:avLst/>
              <a:gdLst/>
              <a:ahLst/>
              <a:cxnLst/>
              <a:rect l="0" t="0" r="0" b="0"/>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30000"/>
              </a:srgbClr>
            </a:solidFill>
            <a:ln w="12700">
              <a:noFill/>
            </a:ln>
          </p:spPr>
          <p:txBody>
            <a:bodyPr/>
            <a:lstStyle/>
            <a:p>
              <a:endParaRPr lang="zh-CN" altLang="en-US"/>
            </a:p>
          </p:txBody>
        </p:sp>
        <p:sp>
          <p:nvSpPr>
            <p:cNvPr id="4186" name="任意多边形 4185"/>
            <p:cNvSpPr/>
            <p:nvPr/>
          </p:nvSpPr>
          <p:spPr>
            <a:xfrm>
              <a:off x="4659" y="3459"/>
              <a:ext cx="28" cy="28"/>
            </a:xfrm>
            <a:custGeom>
              <a:avLst/>
              <a:gdLst/>
              <a:ahLst/>
              <a:cxnLst/>
              <a:rect l="0" t="0" r="0" b="0"/>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30000"/>
              </a:srgbClr>
            </a:solidFill>
            <a:ln w="12700">
              <a:noFill/>
            </a:ln>
          </p:spPr>
          <p:txBody>
            <a:bodyPr/>
            <a:lstStyle/>
            <a:p>
              <a:endParaRPr lang="zh-CN" altLang="en-US"/>
            </a:p>
          </p:txBody>
        </p:sp>
        <p:sp>
          <p:nvSpPr>
            <p:cNvPr id="4187" name="任意多边形 4186"/>
            <p:cNvSpPr/>
            <p:nvPr/>
          </p:nvSpPr>
          <p:spPr>
            <a:xfrm>
              <a:off x="4693" y="3449"/>
              <a:ext cx="28" cy="26"/>
            </a:xfrm>
            <a:custGeom>
              <a:avLst/>
              <a:gdLst/>
              <a:ahLst/>
              <a:cxnLst/>
              <a:rect l="0" t="0" r="0" b="0"/>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30000"/>
              </a:srgbClr>
            </a:solidFill>
            <a:ln w="12700">
              <a:noFill/>
            </a:ln>
          </p:spPr>
          <p:txBody>
            <a:bodyPr/>
            <a:lstStyle/>
            <a:p>
              <a:endParaRPr lang="zh-CN" altLang="en-US"/>
            </a:p>
          </p:txBody>
        </p:sp>
        <p:sp>
          <p:nvSpPr>
            <p:cNvPr id="4188" name="任意多边形 4187"/>
            <p:cNvSpPr/>
            <p:nvPr/>
          </p:nvSpPr>
          <p:spPr>
            <a:xfrm>
              <a:off x="4683" y="3413"/>
              <a:ext cx="26" cy="20"/>
            </a:xfrm>
            <a:custGeom>
              <a:avLst/>
              <a:gdLst/>
              <a:ahLst/>
              <a:cxnLst/>
              <a:rect l="0" t="0" r="0" b="0"/>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30000"/>
              </a:srgbClr>
            </a:solidFill>
            <a:ln w="12700">
              <a:noFill/>
            </a:ln>
          </p:spPr>
          <p:txBody>
            <a:bodyPr/>
            <a:lstStyle/>
            <a:p>
              <a:endParaRPr lang="zh-CN" altLang="en-US"/>
            </a:p>
          </p:txBody>
        </p:sp>
        <p:sp>
          <p:nvSpPr>
            <p:cNvPr id="4189" name="任意多边形 4188"/>
            <p:cNvSpPr/>
            <p:nvPr/>
          </p:nvSpPr>
          <p:spPr>
            <a:xfrm>
              <a:off x="4657" y="3388"/>
              <a:ext cx="26" cy="35"/>
            </a:xfrm>
            <a:custGeom>
              <a:avLst/>
              <a:gdLst/>
              <a:ahLst/>
              <a:cxnLst/>
              <a:rect l="0" t="0" r="0" b="0"/>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30000"/>
              </a:srgbClr>
            </a:solidFill>
            <a:ln w="12700">
              <a:noFill/>
            </a:ln>
          </p:spPr>
          <p:txBody>
            <a:bodyPr/>
            <a:lstStyle/>
            <a:p>
              <a:endParaRPr lang="zh-CN" altLang="en-US"/>
            </a:p>
          </p:txBody>
        </p:sp>
        <p:sp>
          <p:nvSpPr>
            <p:cNvPr id="4190" name="任意多边形 4189"/>
            <p:cNvSpPr/>
            <p:nvPr/>
          </p:nvSpPr>
          <p:spPr>
            <a:xfrm>
              <a:off x="4625" y="3372"/>
              <a:ext cx="24" cy="26"/>
            </a:xfrm>
            <a:custGeom>
              <a:avLst/>
              <a:gdLst/>
              <a:ahLst/>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a:noFill/>
            </a:ln>
          </p:spPr>
          <p:txBody>
            <a:bodyPr/>
            <a:lstStyle/>
            <a:p>
              <a:endParaRPr lang="zh-CN" altLang="en-US"/>
            </a:p>
          </p:txBody>
        </p:sp>
        <p:sp>
          <p:nvSpPr>
            <p:cNvPr id="4191" name="任意多边形 4190"/>
            <p:cNvSpPr/>
            <p:nvPr/>
          </p:nvSpPr>
          <p:spPr>
            <a:xfrm>
              <a:off x="4665" y="3425"/>
              <a:ext cx="24" cy="26"/>
            </a:xfrm>
            <a:custGeom>
              <a:avLst/>
              <a:gdLst/>
              <a:ahLst/>
              <a:cxnLst/>
              <a:rect l="0" t="0" r="0" b="0"/>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a:noFill/>
            </a:ln>
          </p:spPr>
          <p:txBody>
            <a:bodyPr/>
            <a:lstStyle/>
            <a:p>
              <a:endParaRPr lang="zh-CN" altLang="en-US"/>
            </a:p>
          </p:txBody>
        </p:sp>
        <p:sp>
          <p:nvSpPr>
            <p:cNvPr id="4192" name="任意多边形 4191"/>
            <p:cNvSpPr/>
            <p:nvPr/>
          </p:nvSpPr>
          <p:spPr>
            <a:xfrm>
              <a:off x="3055" y="2051"/>
              <a:ext cx="141" cy="108"/>
            </a:xfrm>
            <a:custGeom>
              <a:avLst/>
              <a:gdLst/>
              <a:ahLst/>
              <a:cxnLst/>
              <a:rect l="0" t="0" r="0" b="0"/>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30000"/>
              </a:srgbClr>
            </a:solidFill>
            <a:ln w="12700">
              <a:noFill/>
            </a:ln>
          </p:spPr>
          <p:txBody>
            <a:bodyPr/>
            <a:lstStyle/>
            <a:p>
              <a:endParaRPr lang="zh-CN" altLang="en-US"/>
            </a:p>
          </p:txBody>
        </p:sp>
        <p:sp>
          <p:nvSpPr>
            <p:cNvPr id="4193" name="任意多边形 4192"/>
            <p:cNvSpPr/>
            <p:nvPr/>
          </p:nvSpPr>
          <p:spPr>
            <a:xfrm>
              <a:off x="3139" y="2155"/>
              <a:ext cx="40" cy="12"/>
            </a:xfrm>
            <a:custGeom>
              <a:avLst/>
              <a:gdLst/>
              <a:ahLst/>
              <a:cxnLst/>
              <a:rect l="0" t="0" r="0" b="0"/>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30000"/>
              </a:srgbClr>
            </a:solidFill>
            <a:ln w="12700">
              <a:noFill/>
            </a:ln>
          </p:spPr>
          <p:txBody>
            <a:bodyPr/>
            <a:lstStyle/>
            <a:p>
              <a:endParaRPr lang="zh-CN" altLang="en-US"/>
            </a:p>
          </p:txBody>
        </p:sp>
        <p:sp>
          <p:nvSpPr>
            <p:cNvPr id="4194" name="任意多边形 4193"/>
            <p:cNvSpPr/>
            <p:nvPr/>
          </p:nvSpPr>
          <p:spPr>
            <a:xfrm>
              <a:off x="3344" y="1999"/>
              <a:ext cx="42" cy="28"/>
            </a:xfrm>
            <a:custGeom>
              <a:avLst/>
              <a:gdLst/>
              <a:ahLst/>
              <a:cxnLst/>
              <a:rect l="0" t="0" r="0" b="0"/>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30000"/>
              </a:srgbClr>
            </a:solidFill>
            <a:ln w="12700">
              <a:noFill/>
            </a:ln>
          </p:spPr>
          <p:txBody>
            <a:bodyPr/>
            <a:lstStyle/>
            <a:p>
              <a:endParaRPr lang="zh-CN" altLang="en-US"/>
            </a:p>
          </p:txBody>
        </p:sp>
        <p:sp>
          <p:nvSpPr>
            <p:cNvPr id="4195" name="任意多边形 4194"/>
            <p:cNvSpPr/>
            <p:nvPr/>
          </p:nvSpPr>
          <p:spPr>
            <a:xfrm>
              <a:off x="3374" y="2012"/>
              <a:ext cx="50" cy="20"/>
            </a:xfrm>
            <a:custGeom>
              <a:avLst/>
              <a:gdLst/>
              <a:ahLst/>
              <a:cxnLst/>
              <a:rect l="0" t="0" r="0" b="0"/>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30000"/>
              </a:srgbClr>
            </a:solidFill>
            <a:ln w="12700">
              <a:noFill/>
            </a:ln>
          </p:spPr>
          <p:txBody>
            <a:bodyPr/>
            <a:lstStyle/>
            <a:p>
              <a:endParaRPr lang="zh-CN" altLang="en-US"/>
            </a:p>
          </p:txBody>
        </p:sp>
        <p:sp>
          <p:nvSpPr>
            <p:cNvPr id="4196" name="任意多边形 4195"/>
            <p:cNvSpPr/>
            <p:nvPr/>
          </p:nvSpPr>
          <p:spPr>
            <a:xfrm>
              <a:off x="3428" y="2015"/>
              <a:ext cx="50" cy="32"/>
            </a:xfrm>
            <a:custGeom>
              <a:avLst/>
              <a:gdLst/>
              <a:ahLst/>
              <a:cxnLst/>
              <a:rect l="0" t="0" r="0" b="0"/>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30000"/>
              </a:srgbClr>
            </a:solidFill>
            <a:ln w="12700">
              <a:noFill/>
            </a:ln>
          </p:spPr>
          <p:txBody>
            <a:bodyPr/>
            <a:lstStyle/>
            <a:p>
              <a:endParaRPr lang="zh-CN" altLang="en-US"/>
            </a:p>
          </p:txBody>
        </p:sp>
        <p:sp>
          <p:nvSpPr>
            <p:cNvPr id="4197" name="任意多边形 4196"/>
            <p:cNvSpPr/>
            <p:nvPr/>
          </p:nvSpPr>
          <p:spPr>
            <a:xfrm>
              <a:off x="3777" y="2042"/>
              <a:ext cx="88" cy="31"/>
            </a:xfrm>
            <a:custGeom>
              <a:avLst/>
              <a:gdLst/>
              <a:ahLst/>
              <a:cxnLst/>
              <a:rect l="0" t="0" r="0" b="0"/>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30000"/>
              </a:srgbClr>
            </a:solidFill>
            <a:ln w="12700">
              <a:noFill/>
            </a:ln>
          </p:spPr>
          <p:txBody>
            <a:bodyPr/>
            <a:lstStyle/>
            <a:p>
              <a:endParaRPr lang="zh-CN" altLang="en-US"/>
            </a:p>
          </p:txBody>
        </p:sp>
        <p:sp>
          <p:nvSpPr>
            <p:cNvPr id="4198" name="任意多边形 4197"/>
            <p:cNvSpPr/>
            <p:nvPr/>
          </p:nvSpPr>
          <p:spPr>
            <a:xfrm>
              <a:off x="3867" y="2041"/>
              <a:ext cx="46" cy="24"/>
            </a:xfrm>
            <a:custGeom>
              <a:avLst/>
              <a:gdLst/>
              <a:ahLst/>
              <a:cxnLst/>
              <a:rect l="0" t="0" r="0" b="0"/>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30000"/>
              </a:srgbClr>
            </a:solidFill>
            <a:ln w="12700">
              <a:noFill/>
            </a:ln>
          </p:spPr>
          <p:txBody>
            <a:bodyPr/>
            <a:lstStyle/>
            <a:p>
              <a:endParaRPr lang="zh-CN" altLang="en-US"/>
            </a:p>
          </p:txBody>
        </p:sp>
        <p:sp>
          <p:nvSpPr>
            <p:cNvPr id="4199" name="任意多边形 4198"/>
            <p:cNvSpPr/>
            <p:nvPr/>
          </p:nvSpPr>
          <p:spPr>
            <a:xfrm>
              <a:off x="3846" y="2070"/>
              <a:ext cx="37" cy="17"/>
            </a:xfrm>
            <a:custGeom>
              <a:avLst/>
              <a:gdLst/>
              <a:ahLst/>
              <a:cxnLst/>
              <a:rect l="0" t="0" r="0" b="0"/>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30000"/>
              </a:srgbClr>
            </a:solidFill>
            <a:ln w="12700">
              <a:noFill/>
            </a:ln>
          </p:spPr>
          <p:txBody>
            <a:bodyPr/>
            <a:lstStyle/>
            <a:p>
              <a:endParaRPr lang="zh-CN" altLang="en-US"/>
            </a:p>
          </p:txBody>
        </p:sp>
        <p:sp>
          <p:nvSpPr>
            <p:cNvPr id="4200" name="任意多边形 4199"/>
            <p:cNvSpPr/>
            <p:nvPr/>
          </p:nvSpPr>
          <p:spPr>
            <a:xfrm>
              <a:off x="4098" y="2294"/>
              <a:ext cx="76" cy="114"/>
            </a:xfrm>
            <a:custGeom>
              <a:avLst/>
              <a:gdLst/>
              <a:ahLst/>
              <a:cxnLst/>
              <a:rect l="0" t="0" r="0" b="0"/>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30000"/>
              </a:srgbClr>
            </a:solidFill>
            <a:ln w="12700">
              <a:noFill/>
            </a:ln>
          </p:spPr>
          <p:txBody>
            <a:bodyPr/>
            <a:lstStyle/>
            <a:p>
              <a:endParaRPr lang="zh-CN" altLang="en-US"/>
            </a:p>
          </p:txBody>
        </p:sp>
        <p:sp>
          <p:nvSpPr>
            <p:cNvPr id="4201" name="任意多边形 4200"/>
            <p:cNvSpPr/>
            <p:nvPr/>
          </p:nvSpPr>
          <p:spPr>
            <a:xfrm>
              <a:off x="4159" y="2412"/>
              <a:ext cx="55" cy="78"/>
            </a:xfrm>
            <a:custGeom>
              <a:avLst/>
              <a:gdLst/>
              <a:ahLst/>
              <a:cxnLst/>
              <a:rect l="0" t="0" r="0" b="0"/>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30000"/>
              </a:srgbClr>
            </a:solidFill>
            <a:ln w="12700">
              <a:noFill/>
            </a:ln>
          </p:spPr>
          <p:txBody>
            <a:bodyPr/>
            <a:lstStyle/>
            <a:p>
              <a:endParaRPr lang="zh-CN" altLang="en-US"/>
            </a:p>
          </p:txBody>
        </p:sp>
        <p:sp>
          <p:nvSpPr>
            <p:cNvPr id="4202" name="任意多边形 4201"/>
            <p:cNvSpPr/>
            <p:nvPr/>
          </p:nvSpPr>
          <p:spPr>
            <a:xfrm>
              <a:off x="4123" y="2492"/>
              <a:ext cx="109" cy="189"/>
            </a:xfrm>
            <a:custGeom>
              <a:avLst/>
              <a:gdLst/>
              <a:ahLst/>
              <a:cxnLst/>
              <a:rect l="0" t="0" r="0" b="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30000"/>
              </a:srgbClr>
            </a:solidFill>
            <a:ln w="12700">
              <a:noFill/>
            </a:ln>
          </p:spPr>
          <p:txBody>
            <a:bodyPr/>
            <a:lstStyle/>
            <a:p>
              <a:endParaRPr lang="zh-CN" altLang="en-US"/>
            </a:p>
          </p:txBody>
        </p:sp>
        <p:sp>
          <p:nvSpPr>
            <p:cNvPr id="4203" name="任意多边形 4202"/>
            <p:cNvSpPr/>
            <p:nvPr/>
          </p:nvSpPr>
          <p:spPr>
            <a:xfrm>
              <a:off x="3062" y="1988"/>
              <a:ext cx="52" cy="30"/>
            </a:xfrm>
            <a:custGeom>
              <a:avLst/>
              <a:gdLst/>
              <a:ahLst/>
              <a:cxnLst/>
              <a:rect l="0" t="0" r="0" b="0"/>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30000"/>
              </a:srgbClr>
            </a:solidFill>
            <a:ln w="12700">
              <a:noFill/>
            </a:ln>
          </p:spPr>
          <p:txBody>
            <a:bodyPr/>
            <a:lstStyle/>
            <a:p>
              <a:endParaRPr lang="zh-CN" altLang="en-US"/>
            </a:p>
          </p:txBody>
        </p:sp>
        <p:sp>
          <p:nvSpPr>
            <p:cNvPr id="4204" name="任意多边形 4203"/>
            <p:cNvSpPr/>
            <p:nvPr/>
          </p:nvSpPr>
          <p:spPr>
            <a:xfrm>
              <a:off x="2955" y="1997"/>
              <a:ext cx="19" cy="22"/>
            </a:xfrm>
            <a:custGeom>
              <a:avLst/>
              <a:gdLst/>
              <a:ahLst/>
              <a:cxnLst/>
              <a:rect l="0" t="0" r="0" b="0"/>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30000"/>
              </a:srgbClr>
            </a:solidFill>
            <a:ln w="12700">
              <a:noFill/>
            </a:ln>
          </p:spPr>
          <p:txBody>
            <a:bodyPr/>
            <a:lstStyle/>
            <a:p>
              <a:endParaRPr lang="zh-CN" altLang="en-US"/>
            </a:p>
          </p:txBody>
        </p:sp>
        <p:sp>
          <p:nvSpPr>
            <p:cNvPr id="4205" name="任意多边形 4204"/>
            <p:cNvSpPr/>
            <p:nvPr/>
          </p:nvSpPr>
          <p:spPr>
            <a:xfrm>
              <a:off x="2979" y="1996"/>
              <a:ext cx="37" cy="27"/>
            </a:xfrm>
            <a:custGeom>
              <a:avLst/>
              <a:gdLst/>
              <a:ahLst/>
              <a:cxnLst/>
              <a:rect l="0" t="0" r="0" b="0"/>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30000"/>
              </a:srgbClr>
            </a:solidFill>
            <a:ln w="12700">
              <a:noFill/>
            </a:ln>
          </p:spPr>
          <p:txBody>
            <a:bodyPr/>
            <a:lstStyle/>
            <a:p>
              <a:endParaRPr lang="zh-CN" altLang="en-US"/>
            </a:p>
          </p:txBody>
        </p:sp>
        <p:sp>
          <p:nvSpPr>
            <p:cNvPr id="4206" name="任意多边形 4205"/>
            <p:cNvSpPr/>
            <p:nvPr/>
          </p:nvSpPr>
          <p:spPr>
            <a:xfrm>
              <a:off x="3040" y="1987"/>
              <a:ext cx="20" cy="16"/>
            </a:xfrm>
            <a:custGeom>
              <a:avLst/>
              <a:gdLst/>
              <a:ahLst/>
              <a:cxnLst/>
              <a:rect l="0" t="0" r="0" b="0"/>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30000"/>
              </a:srgbClr>
            </a:solidFill>
            <a:ln w="12700">
              <a:noFill/>
            </a:ln>
          </p:spPr>
          <p:txBody>
            <a:bodyPr/>
            <a:lstStyle/>
            <a:p>
              <a:endParaRPr lang="zh-CN" altLang="en-US"/>
            </a:p>
          </p:txBody>
        </p:sp>
        <p:sp>
          <p:nvSpPr>
            <p:cNvPr id="4207" name="任意多边形 4206"/>
            <p:cNvSpPr/>
            <p:nvPr/>
          </p:nvSpPr>
          <p:spPr>
            <a:xfrm>
              <a:off x="3022" y="2005"/>
              <a:ext cx="15" cy="13"/>
            </a:xfrm>
            <a:custGeom>
              <a:avLst/>
              <a:gdLst/>
              <a:ahLst/>
              <a:cxnLst/>
              <a:rect l="0" t="0" r="0" b="0"/>
              <a:pathLst>
                <a:path w="20" h="18">
                  <a:moveTo>
                    <a:pt x="11" y="0"/>
                  </a:moveTo>
                  <a:cubicBezTo>
                    <a:pt x="1" y="14"/>
                    <a:pt x="0" y="9"/>
                    <a:pt x="9" y="18"/>
                  </a:cubicBezTo>
                  <a:cubicBezTo>
                    <a:pt x="20" y="14"/>
                    <a:pt x="16" y="18"/>
                    <a:pt x="11" y="0"/>
                  </a:cubicBezTo>
                  <a:close/>
                </a:path>
              </a:pathLst>
            </a:custGeom>
            <a:solidFill>
              <a:srgbClr val="FEFEFE">
                <a:alpha val="30000"/>
              </a:srgbClr>
            </a:solidFill>
            <a:ln w="12700">
              <a:noFill/>
            </a:ln>
          </p:spPr>
          <p:txBody>
            <a:bodyPr/>
            <a:lstStyle/>
            <a:p>
              <a:endParaRPr lang="zh-CN" altLang="en-US"/>
            </a:p>
          </p:txBody>
        </p:sp>
        <p:sp>
          <p:nvSpPr>
            <p:cNvPr id="4208" name="任意多边形 4207"/>
            <p:cNvSpPr/>
            <p:nvPr/>
          </p:nvSpPr>
          <p:spPr>
            <a:xfrm>
              <a:off x="4162" y="2021"/>
              <a:ext cx="18" cy="33"/>
            </a:xfrm>
            <a:custGeom>
              <a:avLst/>
              <a:gdLst/>
              <a:ahLst/>
              <a:cxnLst/>
              <a:rect l="0" t="0" r="0" b="0"/>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30000"/>
              </a:srgbClr>
            </a:solidFill>
            <a:ln w="12700">
              <a:noFill/>
            </a:ln>
          </p:spPr>
          <p:txBody>
            <a:bodyPr/>
            <a:lstStyle/>
            <a:p>
              <a:endParaRPr lang="zh-CN" altLang="en-US"/>
            </a:p>
          </p:txBody>
        </p:sp>
        <p:sp>
          <p:nvSpPr>
            <p:cNvPr id="4209" name="任意多边形 4208"/>
            <p:cNvSpPr/>
            <p:nvPr/>
          </p:nvSpPr>
          <p:spPr>
            <a:xfrm>
              <a:off x="3278" y="3473"/>
              <a:ext cx="31" cy="18"/>
            </a:xfrm>
            <a:custGeom>
              <a:avLst/>
              <a:gdLst/>
              <a:ahLst/>
              <a:cxnLst/>
              <a:rect l="0" t="0" r="0" b="0"/>
              <a:pathLst>
                <a:path w="41" h="24">
                  <a:moveTo>
                    <a:pt x="30" y="0"/>
                  </a:moveTo>
                  <a:cubicBezTo>
                    <a:pt x="4" y="4"/>
                    <a:pt x="0" y="17"/>
                    <a:pt x="26" y="24"/>
                  </a:cubicBezTo>
                  <a:cubicBezTo>
                    <a:pt x="41" y="19"/>
                    <a:pt x="38" y="10"/>
                    <a:pt x="30" y="0"/>
                  </a:cubicBezTo>
                  <a:close/>
                </a:path>
              </a:pathLst>
            </a:custGeom>
            <a:solidFill>
              <a:srgbClr val="FEFEFE">
                <a:alpha val="30000"/>
              </a:srgbClr>
            </a:solidFill>
            <a:ln w="12700">
              <a:noFill/>
            </a:ln>
          </p:spPr>
          <p:txBody>
            <a:bodyPr/>
            <a:lstStyle/>
            <a:p>
              <a:endParaRPr lang="zh-CN" altLang="en-US"/>
            </a:p>
          </p:txBody>
        </p:sp>
        <p:sp>
          <p:nvSpPr>
            <p:cNvPr id="4210" name="任意多边形 4209"/>
            <p:cNvSpPr/>
            <p:nvPr/>
          </p:nvSpPr>
          <p:spPr>
            <a:xfrm>
              <a:off x="3318" y="3466"/>
              <a:ext cx="10" cy="15"/>
            </a:xfrm>
            <a:custGeom>
              <a:avLst/>
              <a:gdLst/>
              <a:ahLst/>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a:noFill/>
            </a:ln>
          </p:spPr>
          <p:txBody>
            <a:bodyPr/>
            <a:lstStyle/>
            <a:p>
              <a:endParaRPr lang="zh-CN" altLang="en-US"/>
            </a:p>
          </p:txBody>
        </p:sp>
        <p:sp>
          <p:nvSpPr>
            <p:cNvPr id="4211" name="任意多边形 4210"/>
            <p:cNvSpPr/>
            <p:nvPr/>
          </p:nvSpPr>
          <p:spPr>
            <a:xfrm>
              <a:off x="3251" y="3312"/>
              <a:ext cx="9" cy="15"/>
            </a:xfrm>
            <a:custGeom>
              <a:avLst/>
              <a:gdLst/>
              <a:ahLst/>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a:noFill/>
            </a:ln>
          </p:spPr>
          <p:txBody>
            <a:bodyPr/>
            <a:lstStyle/>
            <a:p>
              <a:endParaRPr lang="zh-CN" altLang="en-US"/>
            </a:p>
          </p:txBody>
        </p:sp>
        <p:sp>
          <p:nvSpPr>
            <p:cNvPr id="4212" name="任意多边形 4211"/>
            <p:cNvSpPr/>
            <p:nvPr/>
          </p:nvSpPr>
          <p:spPr>
            <a:xfrm>
              <a:off x="3311" y="3239"/>
              <a:ext cx="11" cy="19"/>
            </a:xfrm>
            <a:custGeom>
              <a:avLst/>
              <a:gdLst/>
              <a:ahLst/>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a:noFill/>
            </a:ln>
          </p:spPr>
          <p:txBody>
            <a:bodyPr/>
            <a:lstStyle/>
            <a:p>
              <a:endParaRPr lang="zh-CN" altLang="en-US"/>
            </a:p>
          </p:txBody>
        </p:sp>
        <p:sp>
          <p:nvSpPr>
            <p:cNvPr id="4213" name="任意多边形 4212"/>
            <p:cNvSpPr/>
            <p:nvPr/>
          </p:nvSpPr>
          <p:spPr>
            <a:xfrm>
              <a:off x="3287" y="3238"/>
              <a:ext cx="11" cy="19"/>
            </a:xfrm>
            <a:custGeom>
              <a:avLst/>
              <a:gdLst/>
              <a:ahLst/>
              <a:cxnLst/>
              <a:rect l="0" t="0" r="0" b="0"/>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a:noFill/>
            </a:ln>
          </p:spPr>
          <p:txBody>
            <a:bodyPr/>
            <a:lstStyle/>
            <a:p>
              <a:endParaRPr lang="zh-CN" altLang="en-US"/>
            </a:p>
          </p:txBody>
        </p:sp>
        <p:sp>
          <p:nvSpPr>
            <p:cNvPr id="4214" name="任意多边形 4213"/>
            <p:cNvSpPr/>
            <p:nvPr/>
          </p:nvSpPr>
          <p:spPr>
            <a:xfrm>
              <a:off x="3276" y="3260"/>
              <a:ext cx="10" cy="15"/>
            </a:xfrm>
            <a:custGeom>
              <a:avLst/>
              <a:gdLst/>
              <a:ahLst/>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a:noFill/>
            </a:ln>
          </p:spPr>
          <p:txBody>
            <a:bodyPr/>
            <a:lstStyle/>
            <a:p>
              <a:endParaRPr lang="zh-CN" altLang="en-US"/>
            </a:p>
          </p:txBody>
        </p:sp>
        <p:sp>
          <p:nvSpPr>
            <p:cNvPr id="4215" name="任意多边形 4214"/>
            <p:cNvSpPr/>
            <p:nvPr/>
          </p:nvSpPr>
          <p:spPr>
            <a:xfrm>
              <a:off x="3251" y="3294"/>
              <a:ext cx="9" cy="15"/>
            </a:xfrm>
            <a:custGeom>
              <a:avLst/>
              <a:gdLst/>
              <a:ahLst/>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a:noFill/>
            </a:ln>
          </p:spPr>
          <p:txBody>
            <a:bodyPr/>
            <a:lstStyle/>
            <a:p>
              <a:endParaRPr lang="zh-CN" altLang="en-US"/>
            </a:p>
          </p:txBody>
        </p:sp>
        <p:sp>
          <p:nvSpPr>
            <p:cNvPr id="4216" name="任意多边形 4215"/>
            <p:cNvSpPr/>
            <p:nvPr/>
          </p:nvSpPr>
          <p:spPr>
            <a:xfrm>
              <a:off x="3270" y="3281"/>
              <a:ext cx="10" cy="15"/>
            </a:xfrm>
            <a:custGeom>
              <a:avLst/>
              <a:gdLst/>
              <a:ahLst/>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a:noFill/>
            </a:ln>
          </p:spPr>
          <p:txBody>
            <a:bodyPr/>
            <a:lstStyle/>
            <a:p>
              <a:endParaRPr lang="zh-CN" altLang="en-US"/>
            </a:p>
          </p:txBody>
        </p:sp>
        <p:sp>
          <p:nvSpPr>
            <p:cNvPr id="4217" name="任意多边形 4216"/>
            <p:cNvSpPr/>
            <p:nvPr/>
          </p:nvSpPr>
          <p:spPr>
            <a:xfrm>
              <a:off x="2537" y="2293"/>
              <a:ext cx="10" cy="15"/>
            </a:xfrm>
            <a:custGeom>
              <a:avLst/>
              <a:gdLst/>
              <a:ahLst/>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a:noFill/>
            </a:ln>
          </p:spPr>
          <p:txBody>
            <a:bodyPr/>
            <a:lstStyle/>
            <a:p>
              <a:endParaRPr lang="zh-CN" altLang="en-US"/>
            </a:p>
          </p:txBody>
        </p:sp>
        <p:sp>
          <p:nvSpPr>
            <p:cNvPr id="4218" name="任意多边形 4217"/>
            <p:cNvSpPr/>
            <p:nvPr/>
          </p:nvSpPr>
          <p:spPr>
            <a:xfrm>
              <a:off x="2476" y="2259"/>
              <a:ext cx="10" cy="15"/>
            </a:xfrm>
            <a:custGeom>
              <a:avLst/>
              <a:gdLst/>
              <a:ahLst/>
              <a:cxnLst/>
              <a:rect l="0" t="0" r="0" b="0"/>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a:noFill/>
            </a:ln>
          </p:spPr>
          <p:txBody>
            <a:bodyPr/>
            <a:lstStyle/>
            <a:p>
              <a:endParaRPr lang="zh-CN" altLang="en-US"/>
            </a:p>
          </p:txBody>
        </p:sp>
        <p:sp>
          <p:nvSpPr>
            <p:cNvPr id="4219" name="任意多边形 4218"/>
            <p:cNvSpPr/>
            <p:nvPr/>
          </p:nvSpPr>
          <p:spPr>
            <a:xfrm>
              <a:off x="2238" y="2042"/>
              <a:ext cx="2060" cy="1644"/>
            </a:xfrm>
            <a:custGeom>
              <a:avLst/>
              <a:gdLst/>
              <a:ahLst/>
              <a:cxnLst/>
              <a:rect l="0" t="0" r="0" b="0"/>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30000"/>
              </a:srgbClr>
            </a:solidFill>
            <a:ln w="12700">
              <a:noFill/>
            </a:ln>
          </p:spPr>
          <p:txBody>
            <a:bodyPr/>
            <a:lstStyle/>
            <a:p>
              <a:endParaRPr lang="zh-CN" altLang="en-US"/>
            </a:p>
          </p:txBody>
        </p:sp>
      </p:grpSp>
      <p:sp>
        <p:nvSpPr>
          <p:cNvPr id="4100" name="日期占位符 4099"/>
          <p:cNvSpPr>
            <a:spLocks noGrp="1"/>
          </p:cNvSpPr>
          <p:nvPr>
            <p:ph type="dt" sz="half" idx="2"/>
          </p:nvPr>
        </p:nvSpPr>
        <p:spPr>
          <a:xfrm>
            <a:off x="304800" y="6477000"/>
            <a:ext cx="2133600" cy="168275"/>
          </a:xfrm>
          <a:prstGeom prst="rect">
            <a:avLst/>
          </a:prstGeom>
          <a:noFill/>
          <a:ln w="9525">
            <a:noFill/>
          </a:ln>
        </p:spPr>
        <p:txBody>
          <a:bodyPr anchor="t"/>
          <a:lstStyle/>
          <a:p>
            <a:fld id="{BB962C8B-B14F-4D97-AF65-F5344CB8AC3E}" type="datetime1">
              <a:rPr lang="zh-CN" altLang="en-US" dirty="0">
                <a:ea typeface="宋体" panose="02010600030101010101" pitchFamily="2" charset="-122"/>
              </a:rPr>
            </a:fld>
            <a:endParaRPr lang="zh-CN" altLang="en-US" dirty="0">
              <a:ea typeface="宋体" panose="02010600030101010101" pitchFamily="2" charset="-122"/>
            </a:endParaRPr>
          </a:p>
        </p:txBody>
      </p:sp>
      <p:sp>
        <p:nvSpPr>
          <p:cNvPr id="4101" name="页脚占位符 4100"/>
          <p:cNvSpPr>
            <a:spLocks noGrp="1"/>
          </p:cNvSpPr>
          <p:nvPr>
            <p:ph type="ftr" sz="quarter" idx="3"/>
          </p:nvPr>
        </p:nvSpPr>
        <p:spPr>
          <a:xfrm>
            <a:off x="6705600" y="6477000"/>
            <a:ext cx="2286000" cy="168275"/>
          </a:xfrm>
          <a:prstGeom prst="rect">
            <a:avLst/>
          </a:prstGeom>
          <a:noFill/>
          <a:ln w="9525">
            <a:noFill/>
          </a:ln>
        </p:spPr>
        <p:txBody>
          <a:bodyPr anchor="t"/>
          <a:lstStyle/>
          <a:p>
            <a:pPr algn="r"/>
            <a:endParaRPr lang="en-US" altLang="zh-CN">
              <a:ea typeface="宋体" panose="02010600030101010101" pitchFamily="2" charset="-122"/>
            </a:endParaRPr>
          </a:p>
        </p:txBody>
      </p:sp>
      <p:sp>
        <p:nvSpPr>
          <p:cNvPr id="4102" name="灯片编号占位符 4101"/>
          <p:cNvSpPr>
            <a:spLocks noGrp="1"/>
          </p:cNvSpPr>
          <p:nvPr>
            <p:ph type="sldNum" sz="quarter" idx="4"/>
          </p:nvPr>
        </p:nvSpPr>
        <p:spPr>
          <a:xfrm>
            <a:off x="3657600" y="6477000"/>
            <a:ext cx="2133600" cy="168275"/>
          </a:xfrm>
          <a:prstGeom prst="rect">
            <a:avLst/>
          </a:prstGeom>
          <a:noFill/>
          <a:ln w="9525">
            <a:noFill/>
          </a:ln>
        </p:spPr>
        <p:txBody>
          <a:bodyPr anchor="t"/>
          <a:lstStyle/>
          <a:p>
            <a:pPr algn="ctr"/>
            <a:fld id="{9A0DB2DC-4C9A-4742-B13C-FB6460FD3503}" type="slidenum">
              <a:rPr lang="zh-CN" altLang="en-US" dirty="0">
                <a:ea typeface="宋体" panose="02010600030101010101" pitchFamily="2" charset="-122"/>
              </a:rPr>
            </a:fld>
            <a:endParaRPr lang="zh-CN" altLang="en-US" dirty="0">
              <a:ea typeface="宋体" panose="02010600030101010101" pitchFamily="2" charset="-122"/>
            </a:endParaRPr>
          </a:p>
        </p:txBody>
      </p:sp>
      <p:pic>
        <p:nvPicPr>
          <p:cNvPr id="4103" name="图片 4102" descr="artplus_nature_naturalcity42_a"/>
          <p:cNvPicPr>
            <a:picLocks noChangeAspect="1"/>
          </p:cNvPicPr>
          <p:nvPr/>
        </p:nvPicPr>
        <p:blipFill>
          <a:blip r:embed="rId3"/>
          <a:stretch>
            <a:fillRect/>
          </a:stretch>
        </p:blipFill>
        <p:spPr>
          <a:xfrm>
            <a:off x="4870450" y="3167063"/>
            <a:ext cx="4425950" cy="2989262"/>
          </a:xfrm>
          <a:prstGeom prst="rect">
            <a:avLst/>
          </a:prstGeom>
          <a:noFill/>
          <a:ln w="9525">
            <a:noFill/>
          </a:ln>
        </p:spPr>
      </p:pic>
      <p:pic>
        <p:nvPicPr>
          <p:cNvPr id="4108" name="图片 4107" descr="artplus_nature_naturalcity42_i"/>
          <p:cNvPicPr>
            <a:picLocks noChangeAspect="1"/>
          </p:cNvPicPr>
          <p:nvPr/>
        </p:nvPicPr>
        <p:blipFill>
          <a:blip r:embed="rId4"/>
          <a:stretch>
            <a:fillRect/>
          </a:stretch>
        </p:blipFill>
        <p:spPr>
          <a:xfrm>
            <a:off x="6956425" y="3352800"/>
            <a:ext cx="1654175" cy="877888"/>
          </a:xfrm>
          <a:prstGeom prst="rect">
            <a:avLst/>
          </a:prstGeom>
          <a:noFill/>
          <a:ln w="9525">
            <a:noFill/>
          </a:ln>
        </p:spPr>
      </p:pic>
      <p:pic>
        <p:nvPicPr>
          <p:cNvPr id="4106" name="图片 4105" descr="artplus_nature_naturalcity42_c"/>
          <p:cNvPicPr>
            <a:picLocks noChangeAspect="1"/>
          </p:cNvPicPr>
          <p:nvPr/>
        </p:nvPicPr>
        <p:blipFill>
          <a:blip r:embed="rId5"/>
          <a:stretch>
            <a:fillRect/>
          </a:stretch>
        </p:blipFill>
        <p:spPr>
          <a:xfrm>
            <a:off x="9296400" y="2895600"/>
            <a:ext cx="1112838" cy="866775"/>
          </a:xfrm>
          <a:prstGeom prst="rect">
            <a:avLst/>
          </a:prstGeom>
          <a:noFill/>
          <a:ln w="9525">
            <a:noFill/>
          </a:ln>
        </p:spPr>
      </p:pic>
      <p:pic>
        <p:nvPicPr>
          <p:cNvPr id="4109" name="图片 4108" descr="artplus_nature_naturalcity42_f"/>
          <p:cNvPicPr>
            <a:picLocks noChangeAspect="1"/>
          </p:cNvPicPr>
          <p:nvPr/>
        </p:nvPicPr>
        <p:blipFill>
          <a:blip r:embed="rId6"/>
          <a:stretch>
            <a:fillRect/>
          </a:stretch>
        </p:blipFill>
        <p:spPr>
          <a:xfrm>
            <a:off x="4994275" y="4594225"/>
            <a:ext cx="4911725" cy="1882775"/>
          </a:xfrm>
          <a:prstGeom prst="rect">
            <a:avLst/>
          </a:prstGeom>
          <a:noFill/>
          <a:ln w="9525">
            <a:noFill/>
          </a:ln>
        </p:spPr>
      </p:pic>
      <p:sp>
        <p:nvSpPr>
          <p:cNvPr id="4098" name="标题 4097"/>
          <p:cNvSpPr>
            <a:spLocks noGrp="1"/>
          </p:cNvSpPr>
          <p:nvPr>
            <p:ph type="ctrTitle"/>
          </p:nvPr>
        </p:nvSpPr>
        <p:spPr>
          <a:xfrm>
            <a:off x="304800" y="4419600"/>
            <a:ext cx="6400800" cy="1143000"/>
          </a:xfrm>
          <a:prstGeom prst="rect">
            <a:avLst/>
          </a:prstGeom>
          <a:noFill/>
          <a:ln w="9525">
            <a:noFill/>
          </a:ln>
        </p:spPr>
        <p:txBody>
          <a:bodyPr anchor="ctr"/>
          <a:lstStyle>
            <a:lvl1pPr lvl="0" algn="l">
              <a:defRPr sz="4300">
                <a:solidFill>
                  <a:schemeClr val="bg1"/>
                </a:solidFill>
              </a:defRPr>
            </a:lvl1pPr>
          </a:lstStyle>
          <a:p>
            <a:pPr lvl="0"/>
            <a:r>
              <a:rPr lang="en-US" altLang="zh-CN" dirty="0"/>
              <a:t>Click to edit Master title style</a:t>
            </a:r>
            <a:endParaRPr lang="en-US" altLang="zh-CN" dirty="0"/>
          </a:p>
        </p:txBody>
      </p:sp>
      <p:sp>
        <p:nvSpPr>
          <p:cNvPr id="4099" name="副标题 4098"/>
          <p:cNvSpPr>
            <a:spLocks noGrp="1"/>
          </p:cNvSpPr>
          <p:nvPr>
            <p:ph type="subTitle" idx="1"/>
          </p:nvPr>
        </p:nvSpPr>
        <p:spPr>
          <a:xfrm>
            <a:off x="304800" y="5715000"/>
            <a:ext cx="6400800" cy="381000"/>
          </a:xfrm>
          <a:prstGeom prst="rect">
            <a:avLst/>
          </a:prstGeom>
          <a:noFill/>
          <a:ln w="9525">
            <a:noFill/>
          </a:ln>
        </p:spPr>
        <p:txBody>
          <a:bodyPr anchor="t"/>
          <a:lstStyle>
            <a:lvl1pPr marL="0" lvl="0" indent="0">
              <a:buNone/>
              <a:defRPr sz="1800" b="1" i="1">
                <a:solidFill>
                  <a:schemeClr val="bg1"/>
                </a:solidFill>
              </a:defRPr>
            </a:lvl1pPr>
            <a:lvl2pPr marL="457200" lvl="1" indent="0" algn="ctr">
              <a:buNone/>
              <a:defRPr sz="1800" b="1" i="1">
                <a:solidFill>
                  <a:schemeClr val="bg1"/>
                </a:solidFill>
              </a:defRPr>
            </a:lvl2pPr>
            <a:lvl3pPr marL="914400" lvl="2" indent="0" algn="ctr">
              <a:buNone/>
              <a:defRPr sz="1800" b="1" i="1">
                <a:solidFill>
                  <a:schemeClr val="bg1"/>
                </a:solidFill>
              </a:defRPr>
            </a:lvl3pPr>
            <a:lvl4pPr marL="1371600" lvl="3" indent="0" algn="ctr">
              <a:buNone/>
              <a:defRPr sz="1800" b="1" i="1">
                <a:solidFill>
                  <a:schemeClr val="bg1"/>
                </a:solidFill>
              </a:defRPr>
            </a:lvl4pPr>
            <a:lvl5pPr marL="1828800" lvl="4" indent="0" algn="ctr">
              <a:buNone/>
              <a:defRPr sz="1800" b="1" i="1">
                <a:solidFill>
                  <a:schemeClr val="bg1"/>
                </a:solidFill>
              </a:defRPr>
            </a:lvl5pPr>
          </a:lstStyle>
          <a:p>
            <a:pPr lvl="0"/>
            <a:r>
              <a:rPr lang="en-US" altLang="zh-CN" dirty="0"/>
              <a:t>Click to edit Master subtitle style</a:t>
            </a:r>
            <a:endParaRPr lang="en-US" altLang="zh-CN" dirty="0"/>
          </a:p>
        </p:txBody>
      </p:sp>
      <p:pic>
        <p:nvPicPr>
          <p:cNvPr id="4105" name="图片 4104" descr="artplus_nature_naturalcity42_b"/>
          <p:cNvPicPr>
            <a:picLocks noChangeAspect="1"/>
          </p:cNvPicPr>
          <p:nvPr/>
        </p:nvPicPr>
        <p:blipFill>
          <a:blip r:embed="rId7"/>
          <a:stretch>
            <a:fillRect/>
          </a:stretch>
        </p:blipFill>
        <p:spPr>
          <a:xfrm>
            <a:off x="5195888" y="3097213"/>
            <a:ext cx="2971800" cy="571500"/>
          </a:xfrm>
          <a:prstGeom prst="rect">
            <a:avLst/>
          </a:prstGeom>
          <a:noFill/>
          <a:ln w="9525">
            <a:noFill/>
          </a:ln>
        </p:spPr>
      </p:pic>
      <p:pic>
        <p:nvPicPr>
          <p:cNvPr id="4104" name="图片 4103" descr="artplus_nature_naturalcity42_e"/>
          <p:cNvPicPr>
            <a:picLocks noChangeAspect="1"/>
          </p:cNvPicPr>
          <p:nvPr/>
        </p:nvPicPr>
        <p:blipFill>
          <a:blip r:embed="rId8"/>
          <a:stretch>
            <a:fillRect/>
          </a:stretch>
        </p:blipFill>
        <p:spPr>
          <a:xfrm>
            <a:off x="5943600" y="1993900"/>
            <a:ext cx="1546225" cy="1663700"/>
          </a:xfrm>
          <a:prstGeom prst="rect">
            <a:avLst/>
          </a:prstGeom>
          <a:noFill/>
          <a:ln w="9525">
            <a:noFill/>
          </a:ln>
        </p:spPr>
      </p:pic>
      <p:pic>
        <p:nvPicPr>
          <p:cNvPr id="4107" name="图片 4106" descr="artplus_nature_naturalcity42_d"/>
          <p:cNvPicPr>
            <a:picLocks noChangeAspect="1"/>
          </p:cNvPicPr>
          <p:nvPr/>
        </p:nvPicPr>
        <p:blipFill>
          <a:blip r:embed="rId9"/>
          <a:stretch>
            <a:fillRect/>
          </a:stretch>
        </p:blipFill>
        <p:spPr>
          <a:xfrm>
            <a:off x="5626100" y="2862263"/>
            <a:ext cx="623888" cy="579437"/>
          </a:xfrm>
          <a:prstGeom prst="rect">
            <a:avLst/>
          </a:prstGeom>
          <a:noFill/>
          <a:ln w="9525">
            <a:noFill/>
          </a:ln>
        </p:spPr>
      </p:pic>
      <p:pic>
        <p:nvPicPr>
          <p:cNvPr id="4224" name="图片 4223" descr="a1"/>
          <p:cNvPicPr>
            <a:picLocks noChangeAspect="1"/>
          </p:cNvPicPr>
          <p:nvPr userDrawn="1"/>
        </p:nvPicPr>
        <p:blipFill>
          <a:blip r:embed="rId10"/>
          <a:stretch>
            <a:fillRect/>
          </a:stretch>
        </p:blipFill>
        <p:spPr>
          <a:xfrm>
            <a:off x="9359900" y="95250"/>
            <a:ext cx="1803400" cy="2070100"/>
          </a:xfrm>
          <a:prstGeom prst="rect">
            <a:avLst/>
          </a:prstGeom>
          <a:noFill/>
          <a:ln w="9525">
            <a:noFill/>
          </a:ln>
        </p:spPr>
      </p:pic>
      <p:pic>
        <p:nvPicPr>
          <p:cNvPr id="4225" name="图片 4224" descr="b_1"/>
          <p:cNvPicPr>
            <a:picLocks noChangeAspect="1"/>
          </p:cNvPicPr>
          <p:nvPr userDrawn="1"/>
        </p:nvPicPr>
        <p:blipFill>
          <a:blip r:embed="rId11"/>
          <a:stretch>
            <a:fillRect/>
          </a:stretch>
        </p:blipFill>
        <p:spPr>
          <a:xfrm>
            <a:off x="10204450" y="1968500"/>
            <a:ext cx="1079500" cy="4699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223"/>
                                        </p:tgtEl>
                                        <p:attrNameLst>
                                          <p:attrName>style.visibility</p:attrName>
                                        </p:attrNameLst>
                                      </p:cBhvr>
                                      <p:to>
                                        <p:strVal val="visible"/>
                                      </p:to>
                                    </p:set>
                                    <p:animEffect transition="in" filter="fade">
                                      <p:cBhvr>
                                        <p:cTn id="7" dur="2000"/>
                                        <p:tgtEl>
                                          <p:spTgt spid="4223"/>
                                        </p:tgtEl>
                                      </p:cBhvr>
                                    </p:animEffect>
                                  </p:childTnLst>
                                </p:cTn>
                              </p:par>
                              <p:par>
                                <p:cTn id="8" presetID="10" presetClass="entr" presetSubtype="0" fill="hold" nodeType="withEffect">
                                  <p:stCondLst>
                                    <p:cond delay="0"/>
                                  </p:stCondLst>
                                  <p:childTnLst>
                                    <p:set>
                                      <p:cBhvr>
                                        <p:cTn id="9" dur="1" fill="hold">
                                          <p:stCondLst>
                                            <p:cond delay="0"/>
                                          </p:stCondLst>
                                        </p:cTn>
                                        <p:tgtEl>
                                          <p:spTgt spid="4103"/>
                                        </p:tgtEl>
                                        <p:attrNameLst>
                                          <p:attrName>style.visibility</p:attrName>
                                        </p:attrNameLst>
                                      </p:cBhvr>
                                      <p:to>
                                        <p:strVal val="visible"/>
                                      </p:to>
                                    </p:set>
                                    <p:animEffect transition="in" filter="fade">
                                      <p:cBhvr>
                                        <p:cTn id="10" dur="2000"/>
                                        <p:tgtEl>
                                          <p:spTgt spid="4103"/>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4105"/>
                                        </p:tgtEl>
                                        <p:attrNameLst>
                                          <p:attrName>style.visibility</p:attrName>
                                        </p:attrNameLst>
                                      </p:cBhvr>
                                      <p:to>
                                        <p:strVal val="visible"/>
                                      </p:to>
                                    </p:set>
                                    <p:animEffect transition="in" filter="fade">
                                      <p:cBhvr>
                                        <p:cTn id="14" dur="1000"/>
                                        <p:tgtEl>
                                          <p:spTgt spid="4105"/>
                                        </p:tgtEl>
                                      </p:cBhvr>
                                    </p:animEffect>
                                  </p:childTnLst>
                                </p:cTn>
                              </p:par>
                            </p:childTnLst>
                          </p:cTn>
                        </p:par>
                        <p:par>
                          <p:cTn id="15" fill="hold">
                            <p:stCondLst>
                              <p:cond delay="3000"/>
                            </p:stCondLst>
                            <p:childTnLst>
                              <p:par>
                                <p:cTn id="16" presetID="22" presetClass="entr" presetSubtype="4" fill="hold" nodeType="afterEffect">
                                  <p:stCondLst>
                                    <p:cond delay="0"/>
                                  </p:stCondLst>
                                  <p:childTnLst>
                                    <p:set>
                                      <p:cBhvr>
                                        <p:cTn id="17" dur="1" fill="hold">
                                          <p:stCondLst>
                                            <p:cond delay="0"/>
                                          </p:stCondLst>
                                        </p:cTn>
                                        <p:tgtEl>
                                          <p:spTgt spid="4107"/>
                                        </p:tgtEl>
                                        <p:attrNameLst>
                                          <p:attrName>style.visibility</p:attrName>
                                        </p:attrNameLst>
                                      </p:cBhvr>
                                      <p:to>
                                        <p:strVal val="visible"/>
                                      </p:to>
                                    </p:set>
                                    <p:animEffect transition="in" filter="wipe(down)">
                                      <p:cBhvr>
                                        <p:cTn id="18" dur="500"/>
                                        <p:tgtEl>
                                          <p:spTgt spid="4107"/>
                                        </p:tgtEl>
                                      </p:cBhvr>
                                    </p:animEffect>
                                  </p:childTnLst>
                                </p:cTn>
                              </p:par>
                            </p:childTnLst>
                          </p:cTn>
                        </p:par>
                        <p:par>
                          <p:cTn id="19" fill="hold">
                            <p:stCondLst>
                              <p:cond delay="3500"/>
                            </p:stCondLst>
                            <p:childTnLst>
                              <p:par>
                                <p:cTn id="20" presetID="22" presetClass="entr" presetSubtype="4" fill="hold" nodeType="afterEffect">
                                  <p:stCondLst>
                                    <p:cond delay="0"/>
                                  </p:stCondLst>
                                  <p:childTnLst>
                                    <p:set>
                                      <p:cBhvr>
                                        <p:cTn id="21" dur="1" fill="hold">
                                          <p:stCondLst>
                                            <p:cond delay="0"/>
                                          </p:stCondLst>
                                        </p:cTn>
                                        <p:tgtEl>
                                          <p:spTgt spid="4104"/>
                                        </p:tgtEl>
                                        <p:attrNameLst>
                                          <p:attrName>style.visibility</p:attrName>
                                        </p:attrNameLst>
                                      </p:cBhvr>
                                      <p:to>
                                        <p:strVal val="visible"/>
                                      </p:to>
                                    </p:set>
                                    <p:animEffect transition="in" filter="wipe(down)">
                                      <p:cBhvr>
                                        <p:cTn id="22" dur="500"/>
                                        <p:tgtEl>
                                          <p:spTgt spid="4104"/>
                                        </p:tgtEl>
                                      </p:cBhvr>
                                    </p:animEffect>
                                  </p:childTnLst>
                                </p:cTn>
                              </p:par>
                            </p:childTnLst>
                          </p:cTn>
                        </p:par>
                        <p:par>
                          <p:cTn id="23" fill="hold">
                            <p:stCondLst>
                              <p:cond delay="4000"/>
                            </p:stCondLst>
                            <p:childTnLst>
                              <p:par>
                                <p:cTn id="24" presetID="35" presetClass="path" presetSubtype="0" accel="50000" decel="50000" fill="hold" nodeType="afterEffect">
                                  <p:stCondLst>
                                    <p:cond delay="0"/>
                                  </p:stCondLst>
                                  <p:childTnLst>
                                    <p:animMotion origin="layout" path="M -5.55556E-7 2.37743E-6 L -0.21076 0.04787 " pathEditMode="relative" rAng="0" ptsTypes="AA">
                                      <p:cBhvr>
                                        <p:cTn id="25" dur="2000" fill="hold"/>
                                        <p:tgtEl>
                                          <p:spTgt spid="4106"/>
                                        </p:tgtEl>
                                        <p:attrNameLst>
                                          <p:attrName>ppt_x</p:attrName>
                                          <p:attrName>ppt_y</p:attrName>
                                        </p:attrNameLst>
                                      </p:cBhvr>
                                      <p:rCtr x="-10500" y="2400"/>
                                    </p:animMotion>
                                  </p:childTnLst>
                                </p:cTn>
                              </p:par>
                              <p:par>
                                <p:cTn id="26" presetID="10" presetClass="entr" presetSubtype="0" fill="hold" nodeType="withEffect">
                                  <p:stCondLst>
                                    <p:cond delay="0"/>
                                  </p:stCondLst>
                                  <p:childTnLst>
                                    <p:set>
                                      <p:cBhvr>
                                        <p:cTn id="27" dur="1" fill="hold">
                                          <p:stCondLst>
                                            <p:cond delay="0"/>
                                          </p:stCondLst>
                                        </p:cTn>
                                        <p:tgtEl>
                                          <p:spTgt spid="4106"/>
                                        </p:tgtEl>
                                        <p:attrNameLst>
                                          <p:attrName>style.visibility</p:attrName>
                                        </p:attrNameLst>
                                      </p:cBhvr>
                                      <p:to>
                                        <p:strVal val="visible"/>
                                      </p:to>
                                    </p:set>
                                    <p:animEffect transition="in" filter="fade">
                                      <p:cBhvr>
                                        <p:cTn id="28" dur="1000"/>
                                        <p:tgtEl>
                                          <p:spTgt spid="4106"/>
                                        </p:tgtEl>
                                      </p:cBhvr>
                                    </p:animEffect>
                                  </p:childTnLst>
                                </p:cTn>
                              </p:par>
                            </p:childTnLst>
                          </p:cTn>
                        </p:par>
                        <p:par>
                          <p:cTn id="29" fill="hold">
                            <p:stCondLst>
                              <p:cond delay="6000"/>
                            </p:stCondLst>
                            <p:childTnLst>
                              <p:par>
                                <p:cTn id="30" presetID="22" presetClass="entr" presetSubtype="4" fill="hold" nodeType="afterEffect">
                                  <p:stCondLst>
                                    <p:cond delay="0"/>
                                  </p:stCondLst>
                                  <p:childTnLst>
                                    <p:set>
                                      <p:cBhvr>
                                        <p:cTn id="31" dur="1" fill="hold">
                                          <p:stCondLst>
                                            <p:cond delay="0"/>
                                          </p:stCondLst>
                                        </p:cTn>
                                        <p:tgtEl>
                                          <p:spTgt spid="4108"/>
                                        </p:tgtEl>
                                        <p:attrNameLst>
                                          <p:attrName>style.visibility</p:attrName>
                                        </p:attrNameLst>
                                      </p:cBhvr>
                                      <p:to>
                                        <p:strVal val="visible"/>
                                      </p:to>
                                    </p:set>
                                    <p:animEffect transition="in" filter="wipe(down)">
                                      <p:cBhvr>
                                        <p:cTn id="32" dur="500"/>
                                        <p:tgtEl>
                                          <p:spTgt spid="4108"/>
                                        </p:tgtEl>
                                      </p:cBhvr>
                                    </p:animEffect>
                                  </p:childTnLst>
                                </p:cTn>
                              </p:par>
                            </p:childTnLst>
                          </p:cTn>
                        </p:par>
                        <p:par>
                          <p:cTn id="33" fill="hold">
                            <p:stCondLst>
                              <p:cond delay="6500"/>
                            </p:stCondLst>
                            <p:childTnLst>
                              <p:par>
                                <p:cTn id="34" presetID="22" presetClass="entr" presetSubtype="4" fill="hold" nodeType="afterEffect">
                                  <p:stCondLst>
                                    <p:cond delay="0"/>
                                  </p:stCondLst>
                                  <p:childTnLst>
                                    <p:set>
                                      <p:cBhvr>
                                        <p:cTn id="35" dur="1" fill="hold">
                                          <p:stCondLst>
                                            <p:cond delay="0"/>
                                          </p:stCondLst>
                                        </p:cTn>
                                        <p:tgtEl>
                                          <p:spTgt spid="4109"/>
                                        </p:tgtEl>
                                        <p:attrNameLst>
                                          <p:attrName>style.visibility</p:attrName>
                                        </p:attrNameLst>
                                      </p:cBhvr>
                                      <p:to>
                                        <p:strVal val="visible"/>
                                      </p:to>
                                    </p:set>
                                    <p:animEffect transition="in" filter="wipe(down)">
                                      <p:cBhvr>
                                        <p:cTn id="36" dur="1000"/>
                                        <p:tgtEl>
                                          <p:spTgt spid="4109"/>
                                        </p:tgtEl>
                                      </p:cBhvr>
                                    </p:animEffect>
                                  </p:childTnLst>
                                </p:cTn>
                              </p:par>
                              <p:par>
                                <p:cTn id="37" presetID="10" presetClass="entr" presetSubtype="0" fill="hold" nodeType="withEffect">
                                  <p:stCondLst>
                                    <p:cond delay="800"/>
                                  </p:stCondLst>
                                  <p:childTnLst>
                                    <p:set>
                                      <p:cBhvr>
                                        <p:cTn id="38" dur="1" fill="hold">
                                          <p:stCondLst>
                                            <p:cond delay="0"/>
                                          </p:stCondLst>
                                        </p:cTn>
                                        <p:tgtEl>
                                          <p:spTgt spid="4111"/>
                                        </p:tgtEl>
                                        <p:attrNameLst>
                                          <p:attrName>style.visibility</p:attrName>
                                        </p:attrNameLst>
                                      </p:cBhvr>
                                      <p:to>
                                        <p:strVal val="visible"/>
                                      </p:to>
                                    </p:set>
                                    <p:animEffect transition="in" filter="fade">
                                      <p:cBhvr>
                                        <p:cTn id="39" dur="2000"/>
                                        <p:tgtEl>
                                          <p:spTgt spid="4111"/>
                                        </p:tgtEl>
                                      </p:cBhvr>
                                    </p:animEffect>
                                  </p:childTnLst>
                                </p:cTn>
                              </p:par>
                            </p:childTnLst>
                          </p:cTn>
                        </p:par>
                        <p:par>
                          <p:cTn id="40" fill="hold">
                            <p:stCondLst>
                              <p:cond delay="7500"/>
                            </p:stCondLst>
                            <p:childTnLst>
                              <p:par>
                                <p:cTn id="41"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42" dur="2000" fill="hold"/>
                                        <p:tgtEl>
                                          <p:spTgt spid="4224"/>
                                        </p:tgtEl>
                                        <p:attrNameLst>
                                          <p:attrName>ppt_x</p:attrName>
                                          <p:attrName>ppt_y</p:attrName>
                                        </p:attrNameLst>
                                      </p:cBhvr>
                                      <p:rCtr x="-47500" y="20200"/>
                                    </p:animMotion>
                                  </p:childTnLst>
                                </p:cTn>
                              </p:par>
                              <p:par>
                                <p:cTn id="43"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44" dur="2000" fill="hold"/>
                                        <p:tgtEl>
                                          <p:spTgt spid="4225"/>
                                        </p:tgtEl>
                                        <p:attrNameLst>
                                          <p:attrName>ppt_x</p:attrName>
                                          <p:attrName>ppt_y</p:attrName>
                                        </p:attrNameLst>
                                      </p:cBhvr>
                                      <p:rCtr x="-43300" y="7000"/>
                                    </p:animMotion>
                                  </p:childTnLst>
                                </p:cTn>
                              </p:par>
                            </p:childTnLst>
                          </p:cTn>
                        </p:par>
                        <p:par>
                          <p:cTn id="45" fill="hold">
                            <p:stCondLst>
                              <p:cond delay="9500"/>
                            </p:stCondLst>
                            <p:childTnLst>
                              <p:par>
                                <p:cTn id="46" presetID="22" presetClass="entr" presetSubtype="8" fill="hold" grpId="0" nodeType="afterEffect">
                                  <p:stCondLst>
                                    <p:cond delay="0"/>
                                  </p:stCondLst>
                                  <p:childTnLst>
                                    <p:set>
                                      <p:cBhvr>
                                        <p:cTn id="47" dur="1" fill="hold">
                                          <p:stCondLst>
                                            <p:cond delay="0"/>
                                          </p:stCondLst>
                                        </p:cTn>
                                        <p:tgtEl>
                                          <p:spTgt spid="4098"/>
                                        </p:tgtEl>
                                        <p:attrNameLst>
                                          <p:attrName>style.visibility</p:attrName>
                                        </p:attrNameLst>
                                      </p:cBhvr>
                                      <p:to>
                                        <p:strVal val="visible"/>
                                      </p:to>
                                    </p:set>
                                    <p:animEffect transition="in" filter="wipe(left)">
                                      <p:cBhvr>
                                        <p:cTn id="48" dur="1000"/>
                                        <p:tgtEl>
                                          <p:spTgt spid="4098"/>
                                        </p:tgtEl>
                                      </p:cBhvr>
                                    </p:animEffect>
                                  </p:childTnLst>
                                </p:cTn>
                              </p:par>
                            </p:childTnLst>
                          </p:cTn>
                        </p:par>
                        <p:par>
                          <p:cTn id="49" fill="hold">
                            <p:stCondLst>
                              <p:cond delay="10500"/>
                            </p:stCondLst>
                            <p:childTnLst>
                              <p:par>
                                <p:cTn id="50" presetID="22" presetClass="entr" presetSubtype="8" fill="hold" grpId="0" nodeType="afterEffect">
                                  <p:stCondLst>
                                    <p:cond delay="0"/>
                                  </p:stCondLst>
                                  <p:childTnLst>
                                    <p:set>
                                      <p:cBhvr>
                                        <p:cTn id="51" dur="1" fill="hold">
                                          <p:stCondLst>
                                            <p:cond delay="0"/>
                                          </p:stCondLst>
                                        </p:cTn>
                                        <p:tgtEl>
                                          <p:spTgt spid="4099">
                                            <p:txEl>
                                              <p:pRg st="0" end="0"/>
                                            </p:txEl>
                                          </p:spTgt>
                                        </p:tgtEl>
                                        <p:attrNameLst>
                                          <p:attrName>style.visibility</p:attrName>
                                        </p:attrNameLst>
                                      </p:cBhvr>
                                      <p:to>
                                        <p:strVal val="visible"/>
                                      </p:to>
                                    </p:set>
                                    <p:animEffect transition="in" filter="wipe(left)">
                                      <p:cBhvr>
                                        <p:cTn id="52" dur="1000"/>
                                        <p:tgtEl>
                                          <p:spTgt spid="4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9" grpId="0" build="p">
        <p:tmplLst>
          <p:tmpl lvl="1">
            <p:tnLst>
              <p:par>
                <p:cTn presetID="22" presetClass="entr" presetSubtype="8" fill="hold" nodeType="afterEffect">
                  <p:stCondLst>
                    <p:cond delay="0"/>
                  </p:stCondLst>
                  <p:childTnLst>
                    <p:set>
                      <p:cBhvr>
                        <p:cTn dur="1" fill="hold">
                          <p:stCondLst>
                            <p:cond delay="0"/>
                          </p:stCondLst>
                        </p:cTn>
                        <p:tgtEl>
                          <p:spTgt spid="4099"/>
                        </p:tgtEl>
                        <p:attrNameLst>
                          <p:attrName>style.visibility</p:attrName>
                        </p:attrNameLst>
                      </p:cBhvr>
                      <p:to>
                        <p:strVal val="visible"/>
                      </p:to>
                    </p:set>
                    <p:animEffect transition="in" filter="wipe(left)">
                      <p:cBhvr>
                        <p:cTn dur="1000"/>
                        <p:tgtEl>
                          <p:spTgt spid="4099"/>
                        </p:tgtEl>
                      </p:cBhvr>
                    </p:animEffect>
                  </p:childTnLst>
                </p:cTn>
              </p:par>
            </p:tnLst>
          </p:tmpl>
        </p:tmplLst>
      </p:bldP>
    </p:bld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52930" cy="6096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29150" y="1825625"/>
            <a:ext cx="38862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29150" y="4076700"/>
            <a:ext cx="38862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a:endParaRPr lang="zh-CN" altLang="en-US" dirty="0"/>
          </a:p>
        </p:txBody>
      </p:sp>
      <p:sp>
        <p:nvSpPr>
          <p:cNvPr id="7" name="页脚占位符 6"/>
          <p:cNvSpPr>
            <a:spLocks noGrp="1"/>
          </p:cNvSpPr>
          <p:nvPr>
            <p:ph type="ftr" sz="quarter" idx="11"/>
          </p:nvPr>
        </p:nvSpPr>
        <p:spPr/>
        <p:txBody>
          <a:bodyPr/>
          <a:lstStyle/>
          <a:p>
            <a:pPr lvl="0"/>
            <a:endParaRPr lang="zh-CN" altLang="en-US" dirty="0"/>
          </a:p>
        </p:txBody>
      </p:sp>
      <p:sp>
        <p:nvSpPr>
          <p:cNvPr id="8" name="灯片编号占位符 7"/>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28650" y="1825625"/>
            <a:ext cx="38862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29150" y="1825625"/>
            <a:ext cx="38862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28650" y="4076700"/>
            <a:ext cx="38862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4629150" y="4076700"/>
            <a:ext cx="38862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2504" cy="5029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295400"/>
            <a:ext cx="4032504" cy="5029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6" Type="http://schemas.openxmlformats.org/officeDocument/2006/relationships/theme" Target="../theme/theme1.xml"/><Relationship Id="rId25" Type="http://schemas.openxmlformats.org/officeDocument/2006/relationships/image" Target="../media/image10.png"/><Relationship Id="rId24" Type="http://schemas.openxmlformats.org/officeDocument/2006/relationships/image" Target="../media/image9.png"/><Relationship Id="rId23" Type="http://schemas.openxmlformats.org/officeDocument/2006/relationships/image" Target="../media/image18.png"/><Relationship Id="rId22" Type="http://schemas.openxmlformats.org/officeDocument/2006/relationships/image" Target="../media/image17.png"/><Relationship Id="rId21" Type="http://schemas.openxmlformats.org/officeDocument/2006/relationships/image" Target="../media/image16.png"/><Relationship Id="rId20" Type="http://schemas.openxmlformats.org/officeDocument/2006/relationships/image" Target="../media/image15.png"/><Relationship Id="rId2" Type="http://schemas.openxmlformats.org/officeDocument/2006/relationships/slideLayout" Target="../slideLayouts/slideLayout2.xml"/><Relationship Id="rId19" Type="http://schemas.openxmlformats.org/officeDocument/2006/relationships/image" Target="../media/image14.png"/><Relationship Id="rId18" Type="http://schemas.openxmlformats.org/officeDocument/2006/relationships/image" Target="../media/image13.png"/><Relationship Id="rId17" Type="http://schemas.openxmlformats.org/officeDocument/2006/relationships/image" Target="../media/image12.png"/><Relationship Id="rId16" Type="http://schemas.openxmlformats.org/officeDocument/2006/relationships/image" Target="../media/image11.jpe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43" name="图片 1042" descr="1"/>
          <p:cNvPicPr>
            <a:picLocks noChangeAspect="1"/>
          </p:cNvPicPr>
          <p:nvPr/>
        </p:nvPicPr>
        <p:blipFill>
          <a:blip r:embed="rId16"/>
          <a:srcRect b="38461"/>
          <a:stretch>
            <a:fillRect/>
          </a:stretch>
        </p:blipFill>
        <p:spPr>
          <a:xfrm>
            <a:off x="0" y="6324600"/>
            <a:ext cx="9144000" cy="542925"/>
          </a:xfrm>
          <a:prstGeom prst="rect">
            <a:avLst/>
          </a:prstGeom>
          <a:noFill/>
          <a:ln w="9525">
            <a:noFill/>
          </a:ln>
        </p:spPr>
      </p:pic>
      <p:sp>
        <p:nvSpPr>
          <p:cNvPr id="1041" name="矩形 1040"/>
          <p:cNvSpPr/>
          <p:nvPr/>
        </p:nvSpPr>
        <p:spPr>
          <a:xfrm>
            <a:off x="0" y="0"/>
            <a:ext cx="9144000" cy="1219200"/>
          </a:xfrm>
          <a:prstGeom prst="rect">
            <a:avLst/>
          </a:prstGeom>
          <a:gradFill rotWithShape="1">
            <a:gsLst>
              <a:gs pos="0">
                <a:schemeClr val="accent1"/>
              </a:gs>
              <a:gs pos="100000">
                <a:schemeClr val="accent1">
                  <a:gamma/>
                  <a:tint val="0"/>
                  <a:invGamma/>
                </a:schemeClr>
              </a:gs>
            </a:gsLst>
            <a:lin ang="5400000" scaled="1"/>
            <a:tileRect/>
          </a:gradFill>
          <a:ln w="9525">
            <a:noFill/>
          </a:ln>
        </p:spPr>
        <p:txBody>
          <a:bodyPr/>
          <a:lstStyle/>
          <a:p>
            <a:endParaRPr lang="zh-CN" altLang="en-US"/>
          </a:p>
        </p:txBody>
      </p:sp>
      <p:sp>
        <p:nvSpPr>
          <p:cNvPr id="1027" name="文本占位符 1026"/>
          <p:cNvSpPr>
            <a:spLocks noGrp="1"/>
          </p:cNvSpPr>
          <p:nvPr>
            <p:ph type="body" idx="1"/>
          </p:nvPr>
        </p:nvSpPr>
        <p:spPr>
          <a:xfrm>
            <a:off x="457200" y="1295400"/>
            <a:ext cx="8229600" cy="5029200"/>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457200" y="6537325"/>
            <a:ext cx="2133600" cy="244475"/>
          </a:xfrm>
          <a:prstGeom prst="rect">
            <a:avLst/>
          </a:prstGeom>
          <a:noFill/>
          <a:ln w="9525">
            <a:noFill/>
          </a:ln>
        </p:spPr>
        <p:txBody>
          <a:bodyPr/>
          <a:lstStyle>
            <a:lvl1pPr>
              <a:defRPr sz="1200">
                <a:solidFill>
                  <a:schemeClr val="bg1"/>
                </a:solidFill>
                <a:ea typeface="宋体" panose="02010600030101010101" pitchFamily="2" charset="-122"/>
              </a:defRPr>
            </a:lvl1pPr>
          </a:lstStyle>
          <a:p>
            <a:pPr lvl="0"/>
            <a:endParaRPr lang="zh-CN" altLang="en-US" dirty="0"/>
          </a:p>
        </p:txBody>
      </p:sp>
      <p:sp>
        <p:nvSpPr>
          <p:cNvPr id="1029" name="页脚占位符 1028"/>
          <p:cNvSpPr>
            <a:spLocks noGrp="1"/>
          </p:cNvSpPr>
          <p:nvPr>
            <p:ph type="ftr" sz="quarter" idx="3"/>
          </p:nvPr>
        </p:nvSpPr>
        <p:spPr>
          <a:xfrm>
            <a:off x="3124200" y="6537325"/>
            <a:ext cx="2895600" cy="244475"/>
          </a:xfrm>
          <a:prstGeom prst="rect">
            <a:avLst/>
          </a:prstGeom>
          <a:noFill/>
          <a:ln w="9525">
            <a:noFill/>
          </a:ln>
        </p:spPr>
        <p:txBody>
          <a:bodyPr/>
          <a:lstStyle>
            <a:lvl1pPr algn="ctr">
              <a:defRPr sz="1200">
                <a:solidFill>
                  <a:schemeClr val="bg1"/>
                </a:solidFill>
                <a:ea typeface="宋体" panose="02010600030101010101" pitchFamily="2" charset="-122"/>
              </a:defRPr>
            </a:lvl1pPr>
          </a:lstStyle>
          <a:p>
            <a:pPr lvl="0"/>
            <a:endParaRPr lang="zh-CN" altLang="en-US" dirty="0"/>
          </a:p>
        </p:txBody>
      </p:sp>
      <p:sp>
        <p:nvSpPr>
          <p:cNvPr id="1030" name="灯片编号占位符 1029"/>
          <p:cNvSpPr>
            <a:spLocks noGrp="1"/>
          </p:cNvSpPr>
          <p:nvPr>
            <p:ph type="sldNum" sz="quarter" idx="4"/>
          </p:nvPr>
        </p:nvSpPr>
        <p:spPr>
          <a:xfrm>
            <a:off x="6553200" y="6537325"/>
            <a:ext cx="2133600" cy="244475"/>
          </a:xfrm>
          <a:prstGeom prst="rect">
            <a:avLst/>
          </a:prstGeom>
          <a:noFill/>
          <a:ln w="9525">
            <a:noFill/>
          </a:ln>
        </p:spPr>
        <p:txBody>
          <a:bodyPr/>
          <a:lstStyle>
            <a:lvl1pPr algn="r">
              <a:defRPr sz="1200">
                <a:solidFill>
                  <a:schemeClr val="bg1"/>
                </a:solidFill>
                <a:ea typeface="宋体" panose="02010600030101010101" pitchFamily="2" charset="-122"/>
              </a:defRPr>
            </a:lvl1pPr>
          </a:lstStyle>
          <a:p>
            <a:pPr lvl="0"/>
            <a:fld id="{9A0DB2DC-4C9A-4742-B13C-FB6460FD3503}" type="slidenum">
              <a:rPr lang="zh-CN" altLang="en-US" dirty="0"/>
            </a:fld>
            <a:endParaRPr lang="zh-CN" altLang="en-US" dirty="0"/>
          </a:p>
        </p:txBody>
      </p:sp>
      <p:pic>
        <p:nvPicPr>
          <p:cNvPr id="1033" name="图片 1032" descr="artplus_nature_naturalcity42_a"/>
          <p:cNvPicPr>
            <a:picLocks noChangeAspect="1"/>
          </p:cNvPicPr>
          <p:nvPr/>
        </p:nvPicPr>
        <p:blipFill>
          <a:blip r:embed="rId17" cstate="print"/>
          <a:stretch>
            <a:fillRect/>
          </a:stretch>
        </p:blipFill>
        <p:spPr>
          <a:xfrm>
            <a:off x="7891463" y="5935663"/>
            <a:ext cx="1235075" cy="833437"/>
          </a:xfrm>
          <a:prstGeom prst="rect">
            <a:avLst/>
          </a:prstGeom>
          <a:noFill/>
          <a:ln w="9525">
            <a:noFill/>
          </a:ln>
        </p:spPr>
      </p:pic>
      <p:pic>
        <p:nvPicPr>
          <p:cNvPr id="1034" name="图片 1033" descr="artplus_nature_naturalcity42_b"/>
          <p:cNvPicPr>
            <a:picLocks noChangeAspect="1"/>
          </p:cNvPicPr>
          <p:nvPr/>
        </p:nvPicPr>
        <p:blipFill>
          <a:blip r:embed="rId18" cstate="print"/>
          <a:stretch>
            <a:fillRect/>
          </a:stretch>
        </p:blipFill>
        <p:spPr>
          <a:xfrm>
            <a:off x="7981950" y="5916613"/>
            <a:ext cx="828675" cy="158750"/>
          </a:xfrm>
          <a:prstGeom prst="rect">
            <a:avLst/>
          </a:prstGeom>
          <a:noFill/>
          <a:ln w="9525">
            <a:noFill/>
          </a:ln>
        </p:spPr>
      </p:pic>
      <p:pic>
        <p:nvPicPr>
          <p:cNvPr id="1035" name="图片 1034" descr="artplus_nature_naturalcity42_e"/>
          <p:cNvPicPr>
            <a:picLocks noChangeAspect="1"/>
          </p:cNvPicPr>
          <p:nvPr/>
        </p:nvPicPr>
        <p:blipFill>
          <a:blip r:embed="rId19" cstate="print"/>
          <a:stretch>
            <a:fillRect/>
          </a:stretch>
        </p:blipFill>
        <p:spPr>
          <a:xfrm>
            <a:off x="8161338" y="5608638"/>
            <a:ext cx="430212" cy="463550"/>
          </a:xfrm>
          <a:prstGeom prst="rect">
            <a:avLst/>
          </a:prstGeom>
          <a:noFill/>
          <a:ln w="9525">
            <a:noFill/>
          </a:ln>
        </p:spPr>
      </p:pic>
      <p:pic>
        <p:nvPicPr>
          <p:cNvPr id="1036" name="图片 1035" descr="artplus_nature_naturalcity42_d"/>
          <p:cNvPicPr>
            <a:picLocks noChangeAspect="1"/>
          </p:cNvPicPr>
          <p:nvPr/>
        </p:nvPicPr>
        <p:blipFill>
          <a:blip r:embed="rId20" cstate="print"/>
          <a:stretch>
            <a:fillRect/>
          </a:stretch>
        </p:blipFill>
        <p:spPr>
          <a:xfrm>
            <a:off x="8102600" y="5849938"/>
            <a:ext cx="173038" cy="161925"/>
          </a:xfrm>
          <a:prstGeom prst="rect">
            <a:avLst/>
          </a:prstGeom>
          <a:noFill/>
          <a:ln w="9525">
            <a:noFill/>
          </a:ln>
        </p:spPr>
      </p:pic>
      <p:pic>
        <p:nvPicPr>
          <p:cNvPr id="1037" name="图片 1036" descr="artplus_nature_naturalcity42_i"/>
          <p:cNvPicPr>
            <a:picLocks noChangeAspect="1"/>
          </p:cNvPicPr>
          <p:nvPr/>
        </p:nvPicPr>
        <p:blipFill>
          <a:blip r:embed="rId21" cstate="print"/>
          <a:stretch>
            <a:fillRect/>
          </a:stretch>
        </p:blipFill>
        <p:spPr>
          <a:xfrm>
            <a:off x="8469313" y="5969000"/>
            <a:ext cx="461962" cy="244475"/>
          </a:xfrm>
          <a:prstGeom prst="rect">
            <a:avLst/>
          </a:prstGeom>
          <a:noFill/>
          <a:ln w="9525">
            <a:noFill/>
          </a:ln>
        </p:spPr>
      </p:pic>
      <p:pic>
        <p:nvPicPr>
          <p:cNvPr id="1038" name="图片 1037" descr="artplus_nature_naturalcity42_c"/>
          <p:cNvPicPr>
            <a:picLocks noChangeAspect="1"/>
          </p:cNvPicPr>
          <p:nvPr/>
        </p:nvPicPr>
        <p:blipFill>
          <a:blip r:embed="rId22" cstate="print"/>
          <a:stretch>
            <a:fillRect/>
          </a:stretch>
        </p:blipFill>
        <p:spPr>
          <a:xfrm>
            <a:off x="8562975" y="5943600"/>
            <a:ext cx="309563" cy="241300"/>
          </a:xfrm>
          <a:prstGeom prst="rect">
            <a:avLst/>
          </a:prstGeom>
          <a:noFill/>
          <a:ln w="9525">
            <a:noFill/>
          </a:ln>
        </p:spPr>
      </p:pic>
      <p:pic>
        <p:nvPicPr>
          <p:cNvPr id="1039" name="图片 1038" descr="artplus_nature_naturalcity42_f"/>
          <p:cNvPicPr>
            <a:picLocks noChangeAspect="1"/>
          </p:cNvPicPr>
          <p:nvPr/>
        </p:nvPicPr>
        <p:blipFill>
          <a:blip r:embed="rId23" cstate="print"/>
          <a:stretch>
            <a:fillRect/>
          </a:stretch>
        </p:blipFill>
        <p:spPr>
          <a:xfrm>
            <a:off x="7926388" y="6334125"/>
            <a:ext cx="1370012" cy="523875"/>
          </a:xfrm>
          <a:prstGeom prst="rect">
            <a:avLst/>
          </a:prstGeom>
          <a:noFill/>
          <a:ln w="9525">
            <a:noFill/>
          </a:ln>
        </p:spPr>
      </p:pic>
      <p:sp>
        <p:nvSpPr>
          <p:cNvPr id="1026" name="标题 1025"/>
          <p:cNvSpPr>
            <a:spLocks noGrp="1"/>
          </p:cNvSpPr>
          <p:nvPr>
            <p:ph type="title"/>
          </p:nvPr>
        </p:nvSpPr>
        <p:spPr>
          <a:xfrm>
            <a:off x="457200" y="228600"/>
            <a:ext cx="8229600" cy="868363"/>
          </a:xfrm>
          <a:prstGeom prst="rect">
            <a:avLst/>
          </a:prstGeom>
          <a:noFill/>
          <a:ln w="9525">
            <a:noFill/>
          </a:ln>
        </p:spPr>
        <p:txBody>
          <a:bodyPr anchor="ctr"/>
          <a:lstStyle/>
          <a:p>
            <a:pPr lvl="0"/>
            <a:r>
              <a:rPr lang="en-US" altLang="zh-CN" dirty="0"/>
              <a:t>Click to edit Master title style</a:t>
            </a:r>
            <a:endParaRPr lang="en-US" altLang="zh-CN" dirty="0"/>
          </a:p>
        </p:txBody>
      </p:sp>
      <p:pic>
        <p:nvPicPr>
          <p:cNvPr id="1044" name="图片 1043" descr="a1"/>
          <p:cNvPicPr>
            <a:picLocks noChangeAspect="1"/>
          </p:cNvPicPr>
          <p:nvPr userDrawn="1"/>
        </p:nvPicPr>
        <p:blipFill>
          <a:blip r:embed="rId24"/>
          <a:stretch>
            <a:fillRect/>
          </a:stretch>
        </p:blipFill>
        <p:spPr>
          <a:xfrm>
            <a:off x="9625013" y="328613"/>
            <a:ext cx="942975" cy="1082675"/>
          </a:xfrm>
          <a:prstGeom prst="rect">
            <a:avLst/>
          </a:prstGeom>
          <a:noFill/>
          <a:ln w="9525">
            <a:noFill/>
          </a:ln>
        </p:spPr>
      </p:pic>
      <p:pic>
        <p:nvPicPr>
          <p:cNvPr id="1045" name="图片 1044" descr="b_1"/>
          <p:cNvPicPr>
            <a:picLocks noChangeAspect="1"/>
          </p:cNvPicPr>
          <p:nvPr userDrawn="1"/>
        </p:nvPicPr>
        <p:blipFill>
          <a:blip r:embed="rId25"/>
          <a:stretch>
            <a:fillRect/>
          </a:stretch>
        </p:blipFill>
        <p:spPr>
          <a:xfrm>
            <a:off x="-990600" y="1371600"/>
            <a:ext cx="825500" cy="358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wipe(down)">
                                      <p:cBhvr>
                                        <p:cTn id="7" dur="1000"/>
                                        <p:tgtEl>
                                          <p:spTgt spid="1039"/>
                                        </p:tgtEl>
                                      </p:cBhvr>
                                    </p:animEffec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10" dur="2000" fill="hold"/>
                                        <p:tgtEl>
                                          <p:spTgt spid="1044"/>
                                        </p:tgtEl>
                                        <p:attrNameLst>
                                          <p:attrName>ppt_x</p:attrName>
                                          <p:attrName>ppt_y</p:attrName>
                                        </p:attrNameLst>
                                      </p:cBhvr>
                                      <p:rCtr x="-52100" y="-5200"/>
                                    </p:animMotion>
                                  </p:childTnLst>
                                </p:cTn>
                              </p:par>
                            </p:childTnLst>
                          </p:cTn>
                        </p:par>
                        <p:par>
                          <p:cTn id="11" fill="hold">
                            <p:stCondLst>
                              <p:cond delay="3000"/>
                            </p:stCondLst>
                            <p:childTnLst>
                              <p:par>
                                <p:cTn id="12"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13" dur="2000" fill="hold"/>
                                        <p:tgtEl>
                                          <p:spTgt spid="1045"/>
                                        </p:tgtEl>
                                        <p:attrNameLst>
                                          <p:attrName>ppt_x</p:attrName>
                                          <p:attrName>ppt_y</p:attrName>
                                        </p:attrNameLst>
                                      </p:cBhvr>
                                      <p:rCtr x="5800" y="-4800"/>
                                    </p:animMotion>
                                  </p:childTnLst>
                                </p:cTn>
                              </p:par>
                              <p:par>
                                <p:cTn id="14" presetID="22" presetClass="entr" presetSubtype="8" fill="hold" grpId="0" nodeType="withEffect">
                                  <p:stCondLst>
                                    <p:cond delay="900"/>
                                  </p:stCondLst>
                                  <p:childTnLst>
                                    <p:set>
                                      <p:cBhvr>
                                        <p:cTn id="15" dur="1" fill="hold">
                                          <p:stCondLst>
                                            <p:cond delay="0"/>
                                          </p:stCondLst>
                                        </p:cTn>
                                        <p:tgtEl>
                                          <p:spTgt spid="1026"/>
                                        </p:tgtEl>
                                        <p:attrNameLst>
                                          <p:attrName>style.visibility</p:attrName>
                                        </p:attrNameLst>
                                      </p:cBhvr>
                                      <p:to>
                                        <p:strVal val="visible"/>
                                      </p:to>
                                    </p:set>
                                    <p:animEffect transition="in" filter="wipe(left)">
                                      <p:cBhvr>
                                        <p:cTn id="16"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hf sldNum="0" hdr="0" ftr="0" dt="0"/>
  <p:txStyles>
    <p:titleStyle>
      <a:lvl1pPr marL="0" lvl="0" indent="0" algn="ctr" defTabSz="914400" eaLnBrk="1" fontAlgn="base" latinLnBrk="0" hangingPunct="1">
        <a:lnSpc>
          <a:spcPct val="100000"/>
        </a:lnSpc>
        <a:spcBef>
          <a:spcPct val="0"/>
        </a:spcBef>
        <a:spcAft>
          <a:spcPct val="0"/>
        </a:spcAft>
        <a:buNone/>
        <a:defRPr sz="4200" b="1" i="1"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folHlink"/>
        </a:buClr>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2"/>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4.xml"/><Relationship Id="rId1" Type="http://schemas.openxmlformats.org/officeDocument/2006/relationships/tags" Target="../tags/tag5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4.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4.xml"/><Relationship Id="rId3" Type="http://schemas.openxmlformats.org/officeDocument/2006/relationships/tags" Target="../tags/tag63.xml"/><Relationship Id="rId2" Type="http://schemas.openxmlformats.org/officeDocument/2006/relationships/image" Target="../media/image20.emf"/><Relationship Id="rId1" Type="http://schemas.openxmlformats.org/officeDocument/2006/relationships/tags" Target="../tags/tag62.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7.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tags" Target="../tags/tag7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9.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tags" Target="../tags/tag77.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7.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tags" Target="../tags/tag90.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tags" Target="../tags/tag92.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image" Target="../media/image21.emf"/><Relationship Id="rId1" Type="http://schemas.openxmlformats.org/officeDocument/2006/relationships/tags" Target="../tags/tag106.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5.xml"/><Relationship Id="rId1" Type="http://schemas.openxmlformats.org/officeDocument/2006/relationships/tags" Target="../tags/tag114.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37.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1" Type="http://schemas.openxmlformats.org/officeDocument/2006/relationships/notesSlide" Target="../notesSlides/notesSlide28.xml"/><Relationship Id="rId10" Type="http://schemas.openxmlformats.org/officeDocument/2006/relationships/slideLayout" Target="../slideLayouts/slideLayout7.xml"/><Relationship Id="rId1" Type="http://schemas.openxmlformats.org/officeDocument/2006/relationships/tags" Target="../tags/tag123.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tags" Target="../tags/tag136.xml"/><Relationship Id="rId2" Type="http://schemas.openxmlformats.org/officeDocument/2006/relationships/image" Target="../media/image22.emf"/><Relationship Id="rId1" Type="http://schemas.openxmlformats.org/officeDocument/2006/relationships/tags" Target="../tags/tag135.xml"/></Relationships>
</file>

<file path=ppt/slides/_rels/slide4.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9" Type="http://schemas.openxmlformats.org/officeDocument/2006/relationships/notesSlide" Target="../notesSlides/notesSlide2.xml"/><Relationship Id="rId18" Type="http://schemas.openxmlformats.org/officeDocument/2006/relationships/slideLayout" Target="../slideLayouts/slideLayout2.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tags" Target="../tags/tag138.xml"/><Relationship Id="rId2" Type="http://schemas.openxmlformats.org/officeDocument/2006/relationships/image" Target="../media/image23.emf"/><Relationship Id="rId1" Type="http://schemas.openxmlformats.org/officeDocument/2006/relationships/tags" Target="../tags/tag137.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tags" Target="../tags/tag140.xml"/><Relationship Id="rId2" Type="http://schemas.openxmlformats.org/officeDocument/2006/relationships/image" Target="../media/image24.emf"/><Relationship Id="rId1" Type="http://schemas.openxmlformats.org/officeDocument/2006/relationships/tags" Target="../tags/tag139.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6.xml"/><Relationship Id="rId1" Type="http://schemas.openxmlformats.org/officeDocument/2006/relationships/tags" Target="../tags/tag145.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2.xml"/><Relationship Id="rId5" Type="http://schemas.openxmlformats.org/officeDocument/2006/relationships/tags" Target="../tags/tag149.xml"/><Relationship Id="rId4" Type="http://schemas.openxmlformats.org/officeDocument/2006/relationships/image" Target="../media/image26.emf"/><Relationship Id="rId3" Type="http://schemas.openxmlformats.org/officeDocument/2006/relationships/tags" Target="../tags/tag148.xml"/><Relationship Id="rId2" Type="http://schemas.openxmlformats.org/officeDocument/2006/relationships/image" Target="../media/image25.emf"/><Relationship Id="rId1" Type="http://schemas.openxmlformats.org/officeDocument/2006/relationships/tags" Target="../tags/tag147.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7.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2.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9.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7" Type="http://schemas.openxmlformats.org/officeDocument/2006/relationships/notesSlide" Target="../notesSlides/notesSlide7.xml"/><Relationship Id="rId16" Type="http://schemas.openxmlformats.org/officeDocument/2006/relationships/slideLayout" Target="../slideLayouts/slideLayout7.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2049"/>
          <p:cNvSpPr>
            <a:spLocks noGrp="1"/>
          </p:cNvSpPr>
          <p:nvPr>
            <p:ph type="ctrTitle"/>
          </p:nvPr>
        </p:nvSpPr>
        <p:spPr>
          <a:xfrm>
            <a:off x="971550" y="1412875"/>
            <a:ext cx="5486400" cy="1143000"/>
          </a:xfrm>
        </p:spPr>
        <p:txBody>
          <a:bodyPr anchor="ctr"/>
          <a:lstStyle/>
          <a:p>
            <a:pPr defTabSz="914400"/>
            <a:r>
              <a:rPr lang="zh-CN" altLang="en-US" sz="2600" kern="1200" baseline="0" dirty="0">
                <a:latin typeface="Arial" panose="020B0604020202020204" pitchFamily="34" charset="0"/>
                <a:ea typeface="宋体" panose="02010600030101010101" pitchFamily="2" charset="-122"/>
              </a:rPr>
              <a:t> </a:t>
            </a:r>
            <a:r>
              <a:rPr lang="zh-CN" altLang="en-US" sz="4000" i="0" dirty="0">
                <a:solidFill>
                  <a:srgbClr val="FF0000"/>
                </a:solidFill>
                <a:sym typeface="+mn-ea"/>
              </a:rPr>
              <a:t>第九章  利润分配管理</a:t>
            </a:r>
            <a:endParaRPr lang="en-US" altLang="zh-CN" sz="4000" i="0" kern="1200" baseline="0" dirty="0">
              <a:solidFill>
                <a:srgbClr val="FF0000"/>
              </a:solidFill>
              <a:latin typeface="黑体" panose="02010609060101010101" pitchFamily="2" charset="-122"/>
              <a:ea typeface="黑体" panose="02010609060101010101" pitchFamily="2" charset="-122"/>
              <a:sym typeface="+mn-ea"/>
            </a:endParaRPr>
          </a:p>
        </p:txBody>
      </p:sp>
      <p:sp>
        <p:nvSpPr>
          <p:cNvPr id="2051" name="副标题 2050"/>
          <p:cNvSpPr>
            <a:spLocks noGrp="1"/>
          </p:cNvSpPr>
          <p:nvPr>
            <p:ph type="subTitle" idx="1"/>
          </p:nvPr>
        </p:nvSpPr>
        <p:spPr>
          <a:xfrm>
            <a:off x="304800" y="5791200"/>
            <a:ext cx="6400800" cy="381000"/>
          </a:xfrm>
        </p:spPr>
        <p:txBody>
          <a:bodyPr anchor="t"/>
          <a:lstStyle/>
          <a:p>
            <a:pPr defTabSz="914400"/>
            <a:r>
              <a:rPr lang="en-US" altLang="zh-CN" i="0" kern="1200" baseline="0">
                <a:latin typeface="Arial" panose="020B0604020202020204" pitchFamily="34" charset="0"/>
                <a:ea typeface="宋体" panose="02010600030101010101" pitchFamily="2" charset="-122"/>
              </a:rPr>
              <a:t>Financial Management</a:t>
            </a:r>
            <a:r>
              <a:rPr lang="en-US" altLang="zh-CN" kern="1200" baseline="0">
                <a:latin typeface="Arial" panose="020B0604020202020204" pitchFamily="34" charset="0"/>
                <a:ea typeface="宋体" panose="02010600030101010101" pitchFamily="2" charset="-122"/>
              </a:rPr>
              <a:t> </a:t>
            </a:r>
            <a:endParaRPr lang="en-US" altLang="zh-CN" kern="1200" baseline="0">
              <a:latin typeface="Arial" panose="020B060402020202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1460" y="188595"/>
            <a:ext cx="8659495" cy="1938020"/>
          </a:xfrm>
          <a:prstGeom prst="rect">
            <a:avLst/>
          </a:prstGeom>
          <a:noFill/>
          <a:ln w="9525">
            <a:noFill/>
          </a:ln>
        </p:spPr>
        <p:txBody>
          <a:bodyPr wrap="square">
            <a:spAutoFit/>
          </a:bodyPr>
          <a:p>
            <a:pPr indent="267970">
              <a:lnSpc>
                <a:spcPct val="150000"/>
              </a:lnSpc>
            </a:pPr>
            <a:r>
              <a:rPr lang="zh-CN" sz="2000" b="1">
                <a:solidFill>
                  <a:srgbClr val="FF0000"/>
                </a:solidFill>
                <a:ea typeface="宋体" panose="02010600030101010101" pitchFamily="2" charset="-122"/>
              </a:rPr>
              <a:t>例题</a:t>
            </a:r>
            <a:r>
              <a:rPr lang="en-US" sz="2000" b="1">
                <a:solidFill>
                  <a:srgbClr val="FF0000"/>
                </a:solidFill>
                <a:latin typeface="Times New Roman" panose="02020603050405020304" charset="0"/>
                <a:ea typeface="宋体" panose="02010600030101010101" pitchFamily="2" charset="-122"/>
              </a:rPr>
              <a:t>9-3</a:t>
            </a:r>
            <a:r>
              <a:rPr lang="zh-CN" sz="2000" b="1">
                <a:solidFill>
                  <a:srgbClr val="FF0000"/>
                </a:solidFill>
                <a:ea typeface="宋体" panose="02010600030101010101" pitchFamily="2" charset="-122"/>
              </a:rPr>
              <a:t>：</a:t>
            </a:r>
            <a:endParaRPr lang="zh-CN" sz="2000" b="1">
              <a:solidFill>
                <a:srgbClr val="FF0000"/>
              </a:solidFill>
              <a:ea typeface="宋体" panose="02010600030101010101" pitchFamily="2" charset="-122"/>
            </a:endParaRPr>
          </a:p>
          <a:p>
            <a:pPr indent="267970">
              <a:lnSpc>
                <a:spcPct val="150000"/>
              </a:lnSpc>
            </a:pPr>
            <a:r>
              <a:rPr lang="zh-CN" sz="2000" b="1">
                <a:ea typeface="宋体" panose="02010600030101010101" pitchFamily="2" charset="-122"/>
              </a:rPr>
              <a:t>某公司在</a:t>
            </a:r>
            <a:r>
              <a:rPr lang="en-US" sz="2000" b="1">
                <a:latin typeface="Times New Roman" panose="02020603050405020304" charset="0"/>
                <a:ea typeface="宋体" panose="02010600030101010101" pitchFamily="2" charset="-122"/>
              </a:rPr>
              <a:t>2021</a:t>
            </a:r>
            <a:r>
              <a:rPr lang="zh-CN" sz="2000" b="1">
                <a:ea typeface="宋体" panose="02010600030101010101" pitchFamily="2" charset="-122"/>
              </a:rPr>
              <a:t>年发放股票股利前，其资产负债表上的股东权益构成项目情况见表</a:t>
            </a:r>
            <a:r>
              <a:rPr lang="en-US" sz="2000" b="1">
                <a:latin typeface="Times New Roman" panose="02020603050405020304" charset="0"/>
                <a:ea typeface="宋体" panose="02010600030101010101" pitchFamily="2" charset="-122"/>
              </a:rPr>
              <a:t>9-2</a:t>
            </a:r>
            <a:r>
              <a:rPr lang="zh-CN" sz="2000" b="1">
                <a:ea typeface="宋体" panose="02010600030101010101" pitchFamily="2" charset="-122"/>
              </a:rPr>
              <a:t>。表</a:t>
            </a:r>
            <a:r>
              <a:rPr lang="en-US" sz="2000" b="1">
                <a:latin typeface="Times New Roman" panose="02020603050405020304" charset="0"/>
                <a:ea typeface="宋体" panose="02010600030101010101" pitchFamily="2" charset="-122"/>
              </a:rPr>
              <a:t>9-2   </a:t>
            </a:r>
            <a:r>
              <a:rPr lang="zh-CN" sz="2000" b="1">
                <a:ea typeface="宋体" panose="02010600030101010101" pitchFamily="2" charset="-122"/>
              </a:rPr>
              <a:t>某公司</a:t>
            </a:r>
            <a:r>
              <a:rPr lang="en-US" sz="2000" b="1">
                <a:latin typeface="Times New Roman" panose="02020603050405020304" charset="0"/>
                <a:ea typeface="宋体" panose="02010600030101010101" pitchFamily="2" charset="-122"/>
              </a:rPr>
              <a:t>2021</a:t>
            </a:r>
            <a:r>
              <a:rPr lang="zh-CN" sz="2000" b="1">
                <a:ea typeface="宋体" panose="02010600030101010101" pitchFamily="2" charset="-122"/>
              </a:rPr>
              <a:t>年发放股票股利前股东权益各构成项目情况   单位：万元</a:t>
            </a:r>
            <a:endParaRPr lang="zh-CN" altLang="en-US" sz="2000" b="1"/>
          </a:p>
        </p:txBody>
      </p:sp>
      <p:graphicFrame>
        <p:nvGraphicFramePr>
          <p:cNvPr id="2" name="表格 1"/>
          <p:cNvGraphicFramePr/>
          <p:nvPr>
            <p:custDataLst>
              <p:tags r:id="rId1"/>
            </p:custDataLst>
          </p:nvPr>
        </p:nvGraphicFramePr>
        <p:xfrm>
          <a:off x="1619885" y="2277110"/>
          <a:ext cx="6043930" cy="1954530"/>
        </p:xfrm>
        <a:graphic>
          <a:graphicData uri="http://schemas.openxmlformats.org/drawingml/2006/table">
            <a:tbl>
              <a:tblPr/>
              <a:tblGrid>
                <a:gridCol w="3047365"/>
                <a:gridCol w="2996565"/>
              </a:tblGrid>
              <a:tr h="279400">
                <a:tc>
                  <a:txBody>
                    <a:bodyPr/>
                    <a:p>
                      <a:pPr algn="ctr">
                        <a:buNone/>
                      </a:pPr>
                      <a:r>
                        <a:rPr lang="en-US" sz="1800" b="1">
                          <a:latin typeface="Times New Roman" panose="02020603050405020304" charset="0"/>
                          <a:cs typeface="Times New Roman" panose="02020603050405020304" charset="0"/>
                        </a:rPr>
                        <a:t>项目</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金额</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165">
                <a:tc>
                  <a:txBody>
                    <a:bodyPr/>
                    <a:p>
                      <a:pPr>
                        <a:buNone/>
                      </a:pPr>
                      <a:r>
                        <a:rPr lang="en-US" sz="1800" b="1">
                          <a:latin typeface="Times New Roman" panose="02020603050405020304" charset="0"/>
                          <a:cs typeface="Times New Roman" panose="02020603050405020304" charset="0"/>
                        </a:rPr>
                        <a:t>普通股股本（面值1元，发行在外4 000万股）</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4 000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a:txBody>
                    <a:bodyPr/>
                    <a:p>
                      <a:pPr>
                        <a:buNone/>
                      </a:pPr>
                      <a:r>
                        <a:rPr lang="en-US" sz="1800" b="1">
                          <a:latin typeface="Times New Roman" panose="02020603050405020304" charset="0"/>
                          <a:cs typeface="Times New Roman" panose="02020603050405020304" charset="0"/>
                        </a:rPr>
                        <a:t>资本公积</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6 000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a:txBody>
                    <a:bodyPr/>
                    <a:p>
                      <a:pPr>
                        <a:buNone/>
                      </a:pPr>
                      <a:r>
                        <a:rPr lang="en-US" sz="1800" b="1">
                          <a:latin typeface="Times New Roman" panose="02020603050405020304" charset="0"/>
                          <a:cs typeface="Times New Roman" panose="02020603050405020304" charset="0"/>
                        </a:rPr>
                        <a:t>盈余公积</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6 000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8765">
                <a:tc>
                  <a:txBody>
                    <a:bodyPr/>
                    <a:p>
                      <a:pPr>
                        <a:buNone/>
                      </a:pPr>
                      <a:r>
                        <a:rPr lang="en-US" sz="1800" b="1">
                          <a:latin typeface="Times New Roman" panose="02020603050405020304" charset="0"/>
                          <a:cs typeface="Times New Roman" panose="02020603050405020304" charset="0"/>
                        </a:rPr>
                        <a:t>未分配利润</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4 000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a:txBody>
                    <a:bodyPr/>
                    <a:p>
                      <a:pPr>
                        <a:buNone/>
                      </a:pPr>
                      <a:r>
                        <a:rPr lang="en-US" sz="1800" b="1">
                          <a:latin typeface="Times New Roman" panose="02020603050405020304" charset="0"/>
                          <a:cs typeface="Times New Roman" panose="02020603050405020304" charset="0"/>
                        </a:rPr>
                        <a:t>股东权益合计</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20 000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54000" y="4376420"/>
            <a:ext cx="8567420" cy="1938020"/>
          </a:xfrm>
          <a:prstGeom prst="rect">
            <a:avLst/>
          </a:prstGeom>
          <a:noFill/>
          <a:ln w="9525">
            <a:solidFill>
              <a:srgbClr val="FF0000"/>
            </a:solidFill>
          </a:ln>
        </p:spPr>
        <p:txBody>
          <a:bodyPr wrap="square">
            <a:spAutoFit/>
          </a:bodyPr>
          <a:p>
            <a:pPr indent="266700">
              <a:lnSpc>
                <a:spcPct val="150000"/>
              </a:lnSpc>
            </a:pPr>
            <a:r>
              <a:rPr lang="zh-CN" sz="2000" b="1">
                <a:ea typeface="宋体" panose="02010600030101010101" pitchFamily="2" charset="-122"/>
              </a:rPr>
              <a:t>假设该公司宣布发放</a:t>
            </a:r>
            <a:r>
              <a:rPr lang="en-US" sz="2000" b="1">
                <a:latin typeface="Times New Roman" panose="02020603050405020304" charset="0"/>
                <a:ea typeface="宋体" panose="02010600030101010101" pitchFamily="2" charset="-122"/>
              </a:rPr>
              <a:t>10%</a:t>
            </a:r>
            <a:r>
              <a:rPr lang="zh-CN" sz="2000" b="1">
                <a:ea typeface="宋体" panose="02010600030101010101" pitchFamily="2" charset="-122"/>
              </a:rPr>
              <a:t>的股票股利，现有股东持有</a:t>
            </a:r>
            <a:r>
              <a:rPr lang="en-US" sz="2000" b="1">
                <a:latin typeface="Times New Roman" panose="02020603050405020304" charset="0"/>
                <a:ea typeface="宋体" panose="02010600030101010101" pitchFamily="2" charset="-122"/>
              </a:rPr>
              <a:t>10</a:t>
            </a:r>
            <a:r>
              <a:rPr lang="zh-CN" sz="2000" b="1">
                <a:ea typeface="宋体" panose="02010600030101010101" pitchFamily="2" charset="-122"/>
              </a:rPr>
              <a:t>股即可获赠</a:t>
            </a:r>
            <a:r>
              <a:rPr lang="en-US" sz="2000" b="1">
                <a:latin typeface="Times New Roman" panose="02020603050405020304" charset="0"/>
                <a:ea typeface="宋体" panose="02010600030101010101" pitchFamily="2" charset="-122"/>
              </a:rPr>
              <a:t>1</a:t>
            </a:r>
            <a:r>
              <a:rPr lang="zh-CN" sz="2000" b="1">
                <a:ea typeface="宋体" panose="02010600030101010101" pitchFamily="2" charset="-122"/>
              </a:rPr>
              <a:t>股普通股。若该股票当时市价为</a:t>
            </a:r>
            <a:r>
              <a:rPr lang="en-US" sz="2000" b="1">
                <a:latin typeface="Times New Roman" panose="02020603050405020304" charset="0"/>
                <a:ea typeface="宋体" panose="02010600030101010101" pitchFamily="2" charset="-122"/>
              </a:rPr>
              <a:t>5</a:t>
            </a:r>
            <a:r>
              <a:rPr lang="zh-CN" sz="2000" b="1">
                <a:ea typeface="宋体" panose="02010600030101010101" pitchFamily="2" charset="-122"/>
              </a:rPr>
              <a:t>元，那么随着股票股利的发放，需要从</a:t>
            </a:r>
            <a:r>
              <a:rPr lang="en-US" altLang="zh-CN" sz="2000" b="1">
                <a:ea typeface="宋体" panose="02010600030101010101" pitchFamily="2" charset="-122"/>
              </a:rPr>
              <a:t>“</a:t>
            </a:r>
            <a:r>
              <a:rPr lang="zh-CN" sz="2000" b="1">
                <a:ea typeface="宋体" panose="02010600030101010101" pitchFamily="2" charset="-122"/>
              </a:rPr>
              <a:t>未分配利润</a:t>
            </a:r>
            <a:r>
              <a:rPr lang="en-US" sz="2000" b="1">
                <a:latin typeface="Times New Roman" panose="02020603050405020304" charset="0"/>
                <a:ea typeface="宋体" panose="02010600030101010101" pitchFamily="2" charset="-122"/>
              </a:rPr>
              <a:t>”</a:t>
            </a:r>
            <a:r>
              <a:rPr lang="zh-CN" sz="2000" b="1">
                <a:ea typeface="宋体" panose="02010600030101010101" pitchFamily="2" charset="-122"/>
              </a:rPr>
              <a:t>项目中划转出的资金为：</a:t>
            </a:r>
            <a:r>
              <a:rPr sz="2000" b="1">
                <a:ea typeface="宋体" panose="02010600030101010101" pitchFamily="2" charset="-122"/>
                <a:sym typeface="+mn-ea"/>
              </a:rPr>
              <a:t> </a:t>
            </a:r>
            <a:endParaRPr sz="2000" b="1">
              <a:ea typeface="宋体" panose="02010600030101010101" pitchFamily="2" charset="-122"/>
              <a:sym typeface="+mn-ea"/>
            </a:endParaRPr>
          </a:p>
          <a:p>
            <a:pPr indent="266700">
              <a:lnSpc>
                <a:spcPct val="150000"/>
              </a:lnSpc>
            </a:pPr>
            <a:r>
              <a:rPr lang="en-US" sz="2000" b="1">
                <a:ea typeface="宋体" panose="02010600030101010101" pitchFamily="2" charset="-122"/>
                <a:sym typeface="+mn-ea"/>
              </a:rPr>
              <a:t>          </a:t>
            </a:r>
            <a:r>
              <a:rPr sz="2000" b="1">
                <a:ea typeface="宋体" panose="02010600030101010101" pitchFamily="2" charset="-122"/>
                <a:sym typeface="+mn-ea"/>
              </a:rPr>
              <a:t>4 000×10%×5=2 000（万元）</a:t>
            </a:r>
            <a:endParaRPr lang="zh-CN" altLang="en-US" sz="2000" b="1"/>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3850" y="1341120"/>
            <a:ext cx="8568690" cy="3969385"/>
          </a:xfrm>
          <a:prstGeom prst="rect">
            <a:avLst/>
          </a:prstGeom>
          <a:noFill/>
          <a:ln w="9525">
            <a:noFill/>
          </a:ln>
        </p:spPr>
        <p:txBody>
          <a:bodyPr wrap="square">
            <a:spAutoFit/>
          </a:bodyPr>
          <a:p>
            <a:pPr indent="266700">
              <a:lnSpc>
                <a:spcPct val="150000"/>
              </a:lnSpc>
            </a:pPr>
            <a:r>
              <a:rPr sz="2400" b="1">
                <a:ea typeface="宋体" panose="02010600030101010101" pitchFamily="2" charset="-122"/>
              </a:rPr>
              <a:t>由于在我国上海证券交易所和深圳证券交易所流通的股票面值均为每股1元，不随着股票股利的发放而变化，所以由于面值（1元）不变，在发放400（4 000×10%）万股的情况下，“普通股”项目只应增加400万元，其余的1600万元（2 000－400）应作为股票溢价转至“资本公积”项目，而公司的股东权益总额并未发生改变，仍是20 000万元，股票股利发放后的资产负债表上的股东权益部分见表9-3。</a:t>
            </a:r>
            <a:endParaRPr sz="2400" b="1">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895" y="332740"/>
            <a:ext cx="8768715" cy="1014730"/>
          </a:xfrm>
          <a:prstGeom prst="rect">
            <a:avLst/>
          </a:prstGeom>
          <a:noFill/>
          <a:ln w="9525">
            <a:noFill/>
          </a:ln>
        </p:spPr>
        <p:txBody>
          <a:bodyPr wrap="square">
            <a:spAutoFit/>
          </a:bodyPr>
          <a:p>
            <a:pPr indent="401320">
              <a:lnSpc>
                <a:spcPct val="150000"/>
              </a:lnSpc>
            </a:pPr>
            <a:r>
              <a:rPr lang="en-US" altLang="zh-CN" sz="2000" b="1">
                <a:ea typeface="宋体" panose="02010600030101010101" pitchFamily="2" charset="-122"/>
              </a:rPr>
              <a:t>  </a:t>
            </a:r>
            <a:r>
              <a:rPr lang="zh-CN" sz="2000" b="1">
                <a:ea typeface="宋体" panose="02010600030101010101" pitchFamily="2" charset="-122"/>
              </a:rPr>
              <a:t>表</a:t>
            </a:r>
            <a:r>
              <a:rPr lang="en-US" sz="2000" b="1">
                <a:latin typeface="Times New Roman" panose="02020603050405020304" charset="0"/>
                <a:ea typeface="宋体" panose="02010600030101010101" pitchFamily="2" charset="-122"/>
              </a:rPr>
              <a:t>9-3   </a:t>
            </a:r>
            <a:r>
              <a:rPr lang="zh-CN" sz="2000" b="1">
                <a:ea typeface="宋体" panose="02010600030101010101" pitchFamily="2" charset="-122"/>
              </a:rPr>
              <a:t>某公司</a:t>
            </a:r>
            <a:r>
              <a:rPr lang="en-US" sz="2000" b="1">
                <a:latin typeface="Times New Roman" panose="02020603050405020304" charset="0"/>
                <a:ea typeface="宋体" panose="02010600030101010101" pitchFamily="2" charset="-122"/>
              </a:rPr>
              <a:t>2021</a:t>
            </a:r>
            <a:r>
              <a:rPr lang="zh-CN" sz="2000" b="1">
                <a:ea typeface="宋体" panose="02010600030101010101" pitchFamily="2" charset="-122"/>
              </a:rPr>
              <a:t>年发放股票股利后股东权益各项目构成情况  </a:t>
            </a:r>
            <a:endParaRPr lang="zh-CN" sz="2000" b="1">
              <a:ea typeface="宋体" panose="02010600030101010101" pitchFamily="2" charset="-122"/>
            </a:endParaRPr>
          </a:p>
          <a:p>
            <a:pPr indent="401320">
              <a:lnSpc>
                <a:spcPct val="150000"/>
              </a:lnSpc>
            </a:pPr>
            <a:r>
              <a:rPr lang="zh-CN" sz="2000" b="1">
                <a:ea typeface="宋体" panose="02010600030101010101" pitchFamily="2" charset="-122"/>
              </a:rPr>
              <a:t> </a:t>
            </a:r>
            <a:r>
              <a:rPr lang="en-US" altLang="zh-CN" sz="2000" b="1">
                <a:ea typeface="宋体" panose="02010600030101010101" pitchFamily="2" charset="-122"/>
              </a:rPr>
              <a:t>                                                                                         </a:t>
            </a:r>
            <a:r>
              <a:rPr lang="zh-CN" sz="2000">
                <a:ea typeface="宋体" panose="02010600030101010101" pitchFamily="2" charset="-122"/>
              </a:rPr>
              <a:t>单位：万元</a:t>
            </a:r>
            <a:endParaRPr lang="zh-CN" altLang="en-US" sz="2000">
              <a:ea typeface="宋体" panose="02010600030101010101" pitchFamily="2" charset="-122"/>
            </a:endParaRPr>
          </a:p>
        </p:txBody>
      </p:sp>
      <p:graphicFrame>
        <p:nvGraphicFramePr>
          <p:cNvPr id="4" name="表格 3"/>
          <p:cNvGraphicFramePr/>
          <p:nvPr>
            <p:custDataLst>
              <p:tags r:id="rId1"/>
            </p:custDataLst>
          </p:nvPr>
        </p:nvGraphicFramePr>
        <p:xfrm>
          <a:off x="899795" y="1419225"/>
          <a:ext cx="7296785" cy="2199640"/>
        </p:xfrm>
        <a:graphic>
          <a:graphicData uri="http://schemas.openxmlformats.org/drawingml/2006/table">
            <a:tbl>
              <a:tblPr/>
              <a:tblGrid>
                <a:gridCol w="3761105"/>
                <a:gridCol w="3535680"/>
              </a:tblGrid>
              <a:tr h="370840">
                <a:tc>
                  <a:txBody>
                    <a:bodyPr/>
                    <a:p>
                      <a:pPr algn="ctr">
                        <a:buNone/>
                      </a:pPr>
                      <a:r>
                        <a:rPr lang="en-US" sz="2000" b="1">
                          <a:latin typeface="Times New Roman" panose="02020603050405020304" charset="0"/>
                          <a:cs typeface="Times New Roman" panose="02020603050405020304" charset="0"/>
                        </a:rPr>
                        <a:t>项目</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金额</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a:buNone/>
                      </a:pPr>
                      <a:r>
                        <a:rPr lang="en-US" sz="2000" b="1">
                          <a:latin typeface="Times New Roman" panose="02020603050405020304" charset="0"/>
                          <a:cs typeface="Times New Roman" panose="02020603050405020304" charset="0"/>
                        </a:rPr>
                        <a:t>普通股股本（面值1元，发行在外4 400万股）</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4 400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7160">
                <a:tc>
                  <a:txBody>
                    <a:bodyPr/>
                    <a:p>
                      <a:pPr>
                        <a:buNone/>
                      </a:pPr>
                      <a:r>
                        <a:rPr lang="en-US" sz="2000" b="1">
                          <a:latin typeface="Times New Roman" panose="02020603050405020304" charset="0"/>
                          <a:cs typeface="Times New Roman" panose="02020603050405020304" charset="0"/>
                        </a:rPr>
                        <a:t>资本公积</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7 600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a:buNone/>
                      </a:pPr>
                      <a:r>
                        <a:rPr lang="en-US" sz="2000" b="1">
                          <a:latin typeface="Times New Roman" panose="02020603050405020304" charset="0"/>
                          <a:cs typeface="Times New Roman" panose="02020603050405020304" charset="0"/>
                        </a:rPr>
                        <a:t>盈余公积</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6 000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a:buNone/>
                      </a:pPr>
                      <a:r>
                        <a:rPr lang="en-US" sz="2000" b="1">
                          <a:latin typeface="Times New Roman" panose="02020603050405020304" charset="0"/>
                          <a:cs typeface="Times New Roman" panose="02020603050405020304" charset="0"/>
                        </a:rPr>
                        <a:t>未分配利润</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2 000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a:buNone/>
                      </a:pPr>
                      <a:r>
                        <a:rPr lang="en-US" sz="2000" b="1">
                          <a:latin typeface="Times New Roman" panose="02020603050405020304" charset="0"/>
                          <a:cs typeface="Times New Roman" panose="02020603050405020304" charset="0"/>
                        </a:rPr>
                        <a:t>股东权益合计</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20 000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251460" y="3717290"/>
            <a:ext cx="8396605" cy="2861310"/>
          </a:xfrm>
          <a:prstGeom prst="rect">
            <a:avLst/>
          </a:prstGeom>
          <a:noFill/>
          <a:ln w="9525">
            <a:solidFill>
              <a:srgbClr val="FF0000"/>
            </a:solidFill>
          </a:ln>
        </p:spPr>
        <p:txBody>
          <a:bodyPr wrap="square">
            <a:spAutoFit/>
          </a:bodyPr>
          <a:p>
            <a:pPr indent="266700">
              <a:lnSpc>
                <a:spcPct val="150000"/>
              </a:lnSpc>
            </a:pPr>
            <a:r>
              <a:rPr lang="zh-CN" sz="2000" b="1">
                <a:latin typeface="Calibri" panose="020F0502020204030204" charset="0"/>
                <a:ea typeface="宋体" panose="02010600030101010101" pitchFamily="2" charset="-122"/>
              </a:rPr>
              <a:t>假设某股东在公司派发股票之前持有公司的普通股为</a:t>
            </a:r>
            <a:r>
              <a:rPr lang="en-US" sz="2000" b="1">
                <a:latin typeface="Calibri" panose="020F0502020204030204" charset="0"/>
              </a:rPr>
              <a:t>20</a:t>
            </a:r>
            <a:r>
              <a:rPr lang="zh-CN" sz="2000" b="1">
                <a:latin typeface="Calibri" panose="020F0502020204030204" charset="0"/>
                <a:ea typeface="宋体" panose="02010600030101010101" pitchFamily="2" charset="-122"/>
              </a:rPr>
              <a:t>万股，那么，他所拥有的股权比例为：</a:t>
            </a:r>
            <a:r>
              <a:rPr lang="en-US" sz="2000" b="1">
                <a:latin typeface="Times New Roman" panose="02020603050405020304" charset="0"/>
                <a:ea typeface="宋体" panose="02010600030101010101" pitchFamily="2" charset="-122"/>
              </a:rPr>
              <a:t>     20÷4 000</a:t>
            </a:r>
            <a:r>
              <a:rPr lang="zh-CN" sz="2000" b="1">
                <a:ea typeface="宋体" panose="02010600030101010101" pitchFamily="2" charset="-122"/>
              </a:rPr>
              <a:t>＝</a:t>
            </a:r>
            <a:r>
              <a:rPr lang="en-US" sz="2000" b="1">
                <a:latin typeface="Times New Roman" panose="02020603050405020304" charset="0"/>
                <a:ea typeface="宋体" panose="02010600030101010101" pitchFamily="2" charset="-122"/>
              </a:rPr>
              <a:t>0.5%</a:t>
            </a:r>
            <a:r>
              <a:rPr lang="zh-CN" sz="2000" b="1">
                <a:ea typeface="宋体" panose="02010600030101010101" pitchFamily="2" charset="-122"/>
              </a:rPr>
              <a:t>派发股票股利之后，他所拥有的股票数量和股份比例为：</a:t>
            </a:r>
            <a:r>
              <a:rPr lang="en-US" sz="2000" b="1">
                <a:latin typeface="Times New Roman" panose="02020603050405020304" charset="0"/>
                <a:ea typeface="宋体" panose="02010600030101010101" pitchFamily="2" charset="-122"/>
              </a:rPr>
              <a:t>      20×</a:t>
            </a:r>
            <a:r>
              <a:rPr lang="zh-CN" sz="2000" b="1">
                <a:ea typeface="宋体" panose="02010600030101010101" pitchFamily="2" charset="-122"/>
              </a:rPr>
              <a:t>（</a:t>
            </a:r>
            <a:r>
              <a:rPr lang="en-US" sz="2000" b="1">
                <a:latin typeface="Times New Roman" panose="02020603050405020304" charset="0"/>
                <a:ea typeface="宋体" panose="02010600030101010101" pitchFamily="2" charset="-122"/>
              </a:rPr>
              <a:t>1+10%</a:t>
            </a:r>
            <a:r>
              <a:rPr lang="zh-CN" sz="2000" b="1">
                <a:ea typeface="宋体" panose="02010600030101010101" pitchFamily="2" charset="-122"/>
              </a:rPr>
              <a:t>）＝</a:t>
            </a:r>
            <a:r>
              <a:rPr lang="en-US" sz="2000" b="1">
                <a:latin typeface="Times New Roman" panose="02020603050405020304" charset="0"/>
                <a:ea typeface="宋体" panose="02010600030101010101" pitchFamily="2" charset="-122"/>
              </a:rPr>
              <a:t>22</a:t>
            </a:r>
            <a:r>
              <a:rPr lang="zh-CN" sz="2000" b="1">
                <a:ea typeface="宋体" panose="02010600030101010101" pitchFamily="2" charset="-122"/>
              </a:rPr>
              <a:t>（万股）</a:t>
            </a:r>
            <a:r>
              <a:rPr lang="en-US" sz="2000" b="1">
                <a:latin typeface="Times New Roman" panose="02020603050405020304" charset="0"/>
                <a:ea typeface="宋体" panose="02010600030101010101" pitchFamily="2" charset="-122"/>
              </a:rPr>
              <a:t>      22÷4 400</a:t>
            </a:r>
            <a:r>
              <a:rPr lang="zh-CN" sz="2000" b="1">
                <a:ea typeface="宋体" panose="02010600030101010101" pitchFamily="2" charset="-122"/>
              </a:rPr>
              <a:t>＝</a:t>
            </a:r>
            <a:r>
              <a:rPr lang="en-US" sz="2000" b="1">
                <a:latin typeface="Times New Roman" panose="02020603050405020304" charset="0"/>
                <a:ea typeface="宋体" panose="02010600030101010101" pitchFamily="2" charset="-122"/>
              </a:rPr>
              <a:t>0.5%</a:t>
            </a:r>
            <a:endParaRPr lang="en-US" altLang="en-US" sz="2000" b="1">
              <a:latin typeface="Times New Roman" panose="02020603050405020304" charset="0"/>
              <a:ea typeface="宋体" panose="02010600030101010101" pitchFamily="2" charset="-122"/>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a:lnSpc>
                <a:spcPct val="150000"/>
              </a:lnSpc>
            </a:pPr>
            <a:r>
              <a:rPr lang="zh-CN" altLang="en-US" sz="2800" b="1"/>
              <a:t>可见，发放股票股利不会对公司股东权益总额产生影响，但会引起资金在各股东权益项目间的再分配，而股票股利派发前后每一位股东的持股比例也不会发生变化。</a:t>
            </a:r>
            <a:endParaRPr lang="zh-CN" altLang="en-US" sz="2800" b="1"/>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a:xfrm>
            <a:off x="395605" y="620395"/>
            <a:ext cx="8229600" cy="868363"/>
          </a:xfrm>
        </p:spPr>
        <p:txBody>
          <a:bodyPr/>
          <a:lstStyle/>
          <a:p>
            <a:r>
              <a:rPr lang="zh-CN" altLang="en-US" sz="3200" i="0" dirty="0"/>
              <a:t>二、股利支付程序</a:t>
            </a:r>
            <a:endParaRPr lang="zh-CN" altLang="en-US" sz="3200" i="0" dirty="0"/>
          </a:p>
        </p:txBody>
      </p:sp>
      <p:sp>
        <p:nvSpPr>
          <p:cNvPr id="15367" name="Freeform 6"/>
          <p:cNvSpPr/>
          <p:nvPr>
            <p:custDataLst>
              <p:tags r:id="rId2"/>
            </p:custDataLst>
          </p:nvPr>
        </p:nvSpPr>
        <p:spPr>
          <a:xfrm>
            <a:off x="740410" y="2244566"/>
            <a:ext cx="1770698" cy="1649730"/>
          </a:xfrm>
          <a:custGeom>
            <a:avLst/>
            <a:gdLst>
              <a:gd name="txL" fmla="*/ 0 w 1588"/>
              <a:gd name="txT" fmla="*/ 0 h 1596"/>
              <a:gd name="txR" fmla="*/ 1588 w 1588"/>
              <a:gd name="txB" fmla="*/ 1596 h 159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588" h="1596">
                <a:moveTo>
                  <a:pt x="104" y="1596"/>
                </a:move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close/>
              </a:path>
            </a:pathLst>
          </a:custGeom>
          <a:solidFill>
            <a:schemeClr val="accent1"/>
          </a:solidFill>
          <a:ln w="9525">
            <a:noFill/>
            <a:miter/>
          </a:ln>
        </p:spPr>
        <p:txBody>
          <a:bodyPr wrap="square" anchor="ctr">
            <a:normAutofit lnSpcReduction="10000"/>
          </a:bodyPr>
          <a:lstStyle/>
          <a:p>
            <a:pPr lvl="0" algn="ctr"/>
            <a:endParaRPr lang="en-US" altLang="zh-CN" sz="2025" dirty="0">
              <a:solidFill>
                <a:schemeClr val="bg1"/>
              </a:solidFill>
              <a:latin typeface="+mn-lt"/>
              <a:ea typeface="+mn-ea"/>
              <a:cs typeface="+mn-cs"/>
            </a:endParaRPr>
          </a:p>
          <a:p>
            <a:pPr lvl="0" algn="ctr"/>
            <a:endParaRPr lang="en-US" altLang="zh-CN" sz="2025" dirty="0">
              <a:solidFill>
                <a:schemeClr val="bg1"/>
              </a:solidFill>
              <a:latin typeface="+mn-lt"/>
              <a:ea typeface="+mn-ea"/>
              <a:cs typeface="+mn-cs"/>
            </a:endParaRPr>
          </a:p>
          <a:p>
            <a:pPr lvl="0" algn="ctr"/>
            <a:endParaRPr lang="en-US" altLang="zh-CN" sz="2025" dirty="0">
              <a:solidFill>
                <a:schemeClr val="bg1"/>
              </a:solidFill>
              <a:latin typeface="+mn-lt"/>
              <a:ea typeface="+mn-ea"/>
              <a:cs typeface="+mn-cs"/>
            </a:endParaRPr>
          </a:p>
          <a:p>
            <a:pPr lvl="0" algn="ctr"/>
            <a:r>
              <a:rPr lang="en-US" altLang="zh-CN" sz="2400" b="1" dirty="0">
                <a:solidFill>
                  <a:schemeClr val="bg1"/>
                </a:solidFill>
                <a:latin typeface="+mn-lt"/>
                <a:ea typeface="+mn-ea"/>
                <a:cs typeface="+mn-cs"/>
              </a:rPr>
              <a:t>股利宣</a:t>
            </a:r>
            <a:endParaRPr lang="en-US" altLang="zh-CN" sz="2400" b="1" dirty="0">
              <a:solidFill>
                <a:schemeClr val="bg1"/>
              </a:solidFill>
              <a:latin typeface="+mn-lt"/>
              <a:ea typeface="+mn-ea"/>
              <a:cs typeface="+mn-cs"/>
            </a:endParaRPr>
          </a:p>
          <a:p>
            <a:pPr lvl="0" algn="ctr"/>
            <a:r>
              <a:rPr lang="en-US" altLang="zh-CN" sz="2400" b="1" dirty="0">
                <a:solidFill>
                  <a:schemeClr val="bg1"/>
                </a:solidFill>
                <a:latin typeface="+mn-lt"/>
                <a:ea typeface="+mn-ea"/>
                <a:cs typeface="+mn-cs"/>
              </a:rPr>
              <a:t>告日</a:t>
            </a:r>
            <a:endParaRPr lang="en-US" altLang="zh-CN" sz="2400" b="1" dirty="0">
              <a:solidFill>
                <a:schemeClr val="bg1"/>
              </a:solidFill>
              <a:latin typeface="+mn-lt"/>
              <a:ea typeface="+mn-ea"/>
              <a:cs typeface="+mn-cs"/>
            </a:endParaRPr>
          </a:p>
        </p:txBody>
      </p:sp>
      <p:sp>
        <p:nvSpPr>
          <p:cNvPr id="15368" name="Freeform 5"/>
          <p:cNvSpPr/>
          <p:nvPr>
            <p:custDataLst>
              <p:tags r:id="rId3"/>
            </p:custDataLst>
          </p:nvPr>
        </p:nvSpPr>
        <p:spPr>
          <a:xfrm>
            <a:off x="2759234" y="2833688"/>
            <a:ext cx="1759744" cy="1649730"/>
          </a:xfrm>
          <a:custGeom>
            <a:avLst/>
            <a:gdLst>
              <a:gd name="txL" fmla="*/ 0 w 1578"/>
              <a:gd name="txT" fmla="*/ 0 h 1598"/>
              <a:gd name="txR" fmla="*/ 1578 w 1578"/>
              <a:gd name="txB" fmla="*/ 1598 h 1598"/>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rect l="txL" t="txT" r="txR" b="txB"/>
            <a:pathLst>
              <a:path w="1578" h="1598">
                <a:moveTo>
                  <a:pt x="1472" y="0"/>
                </a:move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close/>
              </a:path>
            </a:pathLst>
          </a:custGeom>
          <a:solidFill>
            <a:schemeClr val="accent2"/>
          </a:solidFill>
          <a:ln w="9525">
            <a:noFill/>
            <a:miter/>
          </a:ln>
        </p:spPr>
        <p:txBody>
          <a:bodyPr wrap="square" anchor="ctr">
            <a:normAutofit/>
          </a:bodyPr>
          <a:lstStyle/>
          <a:p>
            <a:pPr lvl="0" algn="ctr"/>
            <a:r>
              <a:rPr lang="zh-CN" altLang="en-US" sz="2400" dirty="0">
                <a:solidFill>
                  <a:schemeClr val="bg1"/>
                </a:solidFill>
                <a:latin typeface="+mn-lt"/>
                <a:ea typeface="+mn-ea"/>
                <a:cs typeface="+mn-cs"/>
              </a:rPr>
              <a:t>股权</a:t>
            </a:r>
            <a:endParaRPr lang="zh-CN" altLang="en-US" sz="2400" dirty="0">
              <a:solidFill>
                <a:schemeClr val="bg1"/>
              </a:solidFill>
              <a:latin typeface="+mn-lt"/>
              <a:ea typeface="+mn-ea"/>
              <a:cs typeface="+mn-cs"/>
            </a:endParaRPr>
          </a:p>
          <a:p>
            <a:pPr lvl="0" algn="ctr"/>
            <a:r>
              <a:rPr lang="zh-CN" altLang="en-US" sz="2400" dirty="0">
                <a:solidFill>
                  <a:schemeClr val="bg1"/>
                </a:solidFill>
                <a:latin typeface="+mn-lt"/>
                <a:ea typeface="+mn-ea"/>
                <a:cs typeface="+mn-cs"/>
              </a:rPr>
              <a:t>登记日</a:t>
            </a:r>
            <a:endParaRPr lang="zh-CN" altLang="en-US" sz="2025" dirty="0">
              <a:solidFill>
                <a:schemeClr val="bg1"/>
              </a:solidFill>
              <a:latin typeface="+mn-lt"/>
              <a:ea typeface="+mn-ea"/>
              <a:cs typeface="+mn-cs"/>
            </a:endParaRPr>
          </a:p>
          <a:p>
            <a:pPr lvl="0" algn="ctr"/>
            <a:endParaRPr lang="zh-CN" altLang="en-US" sz="2025" dirty="0">
              <a:solidFill>
                <a:schemeClr val="bg1"/>
              </a:solidFill>
              <a:latin typeface="+mn-lt"/>
              <a:ea typeface="+mn-ea"/>
              <a:cs typeface="+mn-cs"/>
            </a:endParaRPr>
          </a:p>
          <a:p>
            <a:pPr lvl="0" algn="ctr"/>
            <a:endParaRPr lang="zh-CN" altLang="en-US" sz="2025" dirty="0">
              <a:solidFill>
                <a:schemeClr val="bg1"/>
              </a:solidFill>
              <a:latin typeface="+mn-lt"/>
              <a:ea typeface="+mn-ea"/>
              <a:cs typeface="+mn-cs"/>
            </a:endParaRPr>
          </a:p>
          <a:p>
            <a:pPr lvl="0" algn="ctr"/>
            <a:endParaRPr lang="zh-CN" altLang="en-US" sz="2025" dirty="0">
              <a:solidFill>
                <a:schemeClr val="bg1"/>
              </a:solidFill>
              <a:latin typeface="+mn-lt"/>
              <a:ea typeface="+mn-ea"/>
              <a:cs typeface="+mn-cs"/>
            </a:endParaRPr>
          </a:p>
        </p:txBody>
      </p:sp>
      <p:sp>
        <p:nvSpPr>
          <p:cNvPr id="18" name="Freeform 6"/>
          <p:cNvSpPr/>
          <p:nvPr>
            <p:custDataLst>
              <p:tags r:id="rId4"/>
            </p:custDataLst>
          </p:nvPr>
        </p:nvSpPr>
        <p:spPr bwMode="auto">
          <a:xfrm>
            <a:off x="4691856" y="2244566"/>
            <a:ext cx="1770698" cy="1649730"/>
          </a:xfrm>
          <a:custGeom>
            <a:avLst/>
            <a:gdLst>
              <a:gd name="T0" fmla="*/ 196572110 w 1588"/>
              <a:gd name="T1" fmla="*/ 2147483646 h 1596"/>
              <a:gd name="T2" fmla="*/ 2147483646 w 1588"/>
              <a:gd name="T3" fmla="*/ 2147483646 h 1596"/>
              <a:gd name="T4" fmla="*/ 2147483646 w 1588"/>
              <a:gd name="T5" fmla="*/ 2147483646 h 1596"/>
              <a:gd name="T6" fmla="*/ 2147483646 w 1588"/>
              <a:gd name="T7" fmla="*/ 2147483646 h 1596"/>
              <a:gd name="T8" fmla="*/ 2147483646 w 1588"/>
              <a:gd name="T9" fmla="*/ 2147483646 h 1596"/>
              <a:gd name="T10" fmla="*/ 2147483646 w 1588"/>
              <a:gd name="T11" fmla="*/ 2147483646 h 1596"/>
              <a:gd name="T12" fmla="*/ 2147483646 w 1588"/>
              <a:gd name="T13" fmla="*/ 2147483646 h 1596"/>
              <a:gd name="T14" fmla="*/ 2147483646 w 1588"/>
              <a:gd name="T15" fmla="*/ 2147483646 h 1596"/>
              <a:gd name="T16" fmla="*/ 2147483646 w 1588"/>
              <a:gd name="T17" fmla="*/ 2147483646 h 1596"/>
              <a:gd name="T18" fmla="*/ 2147483646 w 1588"/>
              <a:gd name="T19" fmla="*/ 2147483646 h 1596"/>
              <a:gd name="T20" fmla="*/ 2147483646 w 1588"/>
              <a:gd name="T21" fmla="*/ 2147483646 h 1596"/>
              <a:gd name="T22" fmla="*/ 2147483646 w 1588"/>
              <a:gd name="T23" fmla="*/ 2147483646 h 1596"/>
              <a:gd name="T24" fmla="*/ 2147483646 w 1588"/>
              <a:gd name="T25" fmla="*/ 2147483646 h 1596"/>
              <a:gd name="T26" fmla="*/ 2147483646 w 1588"/>
              <a:gd name="T27" fmla="*/ 2147483646 h 1596"/>
              <a:gd name="T28" fmla="*/ 2147483646 w 1588"/>
              <a:gd name="T29" fmla="*/ 2147483646 h 1596"/>
              <a:gd name="T30" fmla="*/ 2147483646 w 1588"/>
              <a:gd name="T31" fmla="*/ 2147483646 h 1596"/>
              <a:gd name="T32" fmla="*/ 2147483646 w 1588"/>
              <a:gd name="T33" fmla="*/ 2147483646 h 1596"/>
              <a:gd name="T34" fmla="*/ 2147483646 w 1588"/>
              <a:gd name="T35" fmla="*/ 2147483646 h 1596"/>
              <a:gd name="T36" fmla="*/ 1629279179 w 1588"/>
              <a:gd name="T37" fmla="*/ 109810151 h 1596"/>
              <a:gd name="T38" fmla="*/ 1614158247 w 1588"/>
              <a:gd name="T39" fmla="*/ 83303759 h 1596"/>
              <a:gd name="T40" fmla="*/ 1599037316 w 1588"/>
              <a:gd name="T41" fmla="*/ 60585130 h 1596"/>
              <a:gd name="T42" fmla="*/ 1580136548 w 1588"/>
              <a:gd name="T43" fmla="*/ 41652674 h 1596"/>
              <a:gd name="T44" fmla="*/ 1565015617 w 1588"/>
              <a:gd name="T45" fmla="*/ 26506392 h 1596"/>
              <a:gd name="T46" fmla="*/ 1546114849 w 1588"/>
              <a:gd name="T47" fmla="*/ 15146282 h 1596"/>
              <a:gd name="T48" fmla="*/ 1527214082 w 1588"/>
              <a:gd name="T49" fmla="*/ 7572347 h 1596"/>
              <a:gd name="T50" fmla="*/ 1508311727 w 1588"/>
              <a:gd name="T51" fmla="*/ 0 h 1596"/>
              <a:gd name="T52" fmla="*/ 1489410959 w 1588"/>
              <a:gd name="T53" fmla="*/ 0 h 1596"/>
              <a:gd name="T54" fmla="*/ 1470510192 w 1588"/>
              <a:gd name="T55" fmla="*/ 0 h 1596"/>
              <a:gd name="T56" fmla="*/ 1451609424 w 1588"/>
              <a:gd name="T57" fmla="*/ 7572347 h 1596"/>
              <a:gd name="T58" fmla="*/ 1432708657 w 1588"/>
              <a:gd name="T59" fmla="*/ 15146282 h 1596"/>
              <a:gd name="T60" fmla="*/ 1413806302 w 1588"/>
              <a:gd name="T61" fmla="*/ 26506392 h 1596"/>
              <a:gd name="T62" fmla="*/ 1394905534 w 1588"/>
              <a:gd name="T63" fmla="*/ 41652674 h 1596"/>
              <a:gd name="T64" fmla="*/ 1379784603 w 1588"/>
              <a:gd name="T65" fmla="*/ 60585130 h 1596"/>
              <a:gd name="T66" fmla="*/ 1364663671 w 1588"/>
              <a:gd name="T67" fmla="*/ 83303759 h 1596"/>
              <a:gd name="T68" fmla="*/ 1349542740 w 1588"/>
              <a:gd name="T69" fmla="*/ 109810151 h 1596"/>
              <a:gd name="T70" fmla="*/ 26462027 w 1588"/>
              <a:gd name="T71" fmla="*/ 2147483646 h 1596"/>
              <a:gd name="T72" fmla="*/ 15120932 w 1588"/>
              <a:gd name="T73" fmla="*/ 2147483646 h 1596"/>
              <a:gd name="T74" fmla="*/ 7559672 w 1588"/>
              <a:gd name="T75" fmla="*/ 2147483646 h 1596"/>
              <a:gd name="T76" fmla="*/ 0 w 1588"/>
              <a:gd name="T77" fmla="*/ 2147483646 h 1596"/>
              <a:gd name="T78" fmla="*/ 0 w 1588"/>
              <a:gd name="T79" fmla="*/ 2147483646 h 1596"/>
              <a:gd name="T80" fmla="*/ 0 w 1588"/>
              <a:gd name="T81" fmla="*/ 2147483646 h 1596"/>
              <a:gd name="T82" fmla="*/ 3779836 w 1588"/>
              <a:gd name="T83" fmla="*/ 2147483646 h 1596"/>
              <a:gd name="T84" fmla="*/ 11341096 w 1588"/>
              <a:gd name="T85" fmla="*/ 2147483646 h 1596"/>
              <a:gd name="T86" fmla="*/ 22680604 w 1588"/>
              <a:gd name="T87" fmla="*/ 2147483646 h 1596"/>
              <a:gd name="T88" fmla="*/ 34021699 w 1588"/>
              <a:gd name="T89" fmla="*/ 2147483646 h 1596"/>
              <a:gd name="T90" fmla="*/ 49142631 w 1588"/>
              <a:gd name="T91" fmla="*/ 2147483646 h 1596"/>
              <a:gd name="T92" fmla="*/ 68043398 w 1588"/>
              <a:gd name="T93" fmla="*/ 2147483646 h 1596"/>
              <a:gd name="T94" fmla="*/ 90725589 w 1588"/>
              <a:gd name="T95" fmla="*/ 2147483646 h 1596"/>
              <a:gd name="T96" fmla="*/ 113406193 w 1588"/>
              <a:gd name="T97" fmla="*/ 2147483646 h 1596"/>
              <a:gd name="T98" fmla="*/ 139868220 w 1588"/>
              <a:gd name="T99" fmla="*/ 2147483646 h 1596"/>
              <a:gd name="T100" fmla="*/ 166330247 w 1588"/>
              <a:gd name="T101" fmla="*/ 2147483646 h 1596"/>
              <a:gd name="T102" fmla="*/ 196572110 w 1588"/>
              <a:gd name="T103" fmla="*/ 2147483646 h 159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88" h="1596">
                <a:moveTo>
                  <a:pt x="104" y="1596"/>
                </a:move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close/>
              </a:path>
            </a:pathLst>
          </a:custGeom>
          <a:solidFill>
            <a:schemeClr val="accent1">
              <a:lumMod val="50000"/>
            </a:schemeClr>
          </a:solidFill>
        </p:spPr>
        <p:style>
          <a:lnRef idx="2">
            <a:schemeClr val="dk1"/>
          </a:lnRef>
          <a:fillRef idx="1">
            <a:schemeClr val="lt1"/>
          </a:fillRef>
          <a:effectRef idx="0">
            <a:schemeClr val="dk1"/>
          </a:effectRef>
          <a:fontRef idx="minor">
            <a:schemeClr val="dk1"/>
          </a:fontRef>
        </p:style>
        <p:txBody>
          <a:bodyPr wrap="square" anchor="ctr">
            <a:normAutofit/>
          </a:bodyPr>
          <a:lstStyle/>
          <a:p>
            <a:pPr algn="ctr" defTabSz="683895" rtl="0">
              <a:defRPr/>
            </a:pPr>
            <a:endParaRPr lang="en-US" altLang="zh-CN" sz="2400" b="1">
              <a:solidFill>
                <a:schemeClr val="bg1"/>
              </a:solidFill>
              <a:latin typeface="+mn-lt"/>
              <a:ea typeface="+mn-ea"/>
              <a:cs typeface="+mn-cs"/>
            </a:endParaRPr>
          </a:p>
          <a:p>
            <a:pPr algn="ctr" defTabSz="683895" rtl="0">
              <a:defRPr/>
            </a:pPr>
            <a:r>
              <a:rPr lang="en-US" altLang="zh-CN" sz="2400" b="1">
                <a:solidFill>
                  <a:schemeClr val="bg1"/>
                </a:solidFill>
                <a:latin typeface="+mn-lt"/>
                <a:ea typeface="+mn-ea"/>
                <a:cs typeface="+mn-cs"/>
              </a:rPr>
              <a:t>除息日</a:t>
            </a:r>
            <a:endParaRPr lang="en-US" altLang="zh-CN" sz="2400" b="1">
              <a:solidFill>
                <a:schemeClr val="bg1"/>
              </a:solidFill>
              <a:latin typeface="+mn-lt"/>
              <a:ea typeface="+mn-ea"/>
              <a:cs typeface="+mn-cs"/>
            </a:endParaRPr>
          </a:p>
        </p:txBody>
      </p:sp>
      <p:sp>
        <p:nvSpPr>
          <p:cNvPr id="23" name="Freeform 5"/>
          <p:cNvSpPr/>
          <p:nvPr>
            <p:custDataLst>
              <p:tags r:id="rId5"/>
            </p:custDataLst>
          </p:nvPr>
        </p:nvSpPr>
        <p:spPr bwMode="auto">
          <a:xfrm>
            <a:off x="6634956" y="2833688"/>
            <a:ext cx="1759744" cy="1649730"/>
          </a:xfrm>
          <a:custGeom>
            <a:avLst/>
            <a:gdLst>
              <a:gd name="T0" fmla="*/ 2147483646 w 1578"/>
              <a:gd name="T1" fmla="*/ 0 h 1598"/>
              <a:gd name="T2" fmla="*/ 196737793 w 1578"/>
              <a:gd name="T3" fmla="*/ 0 h 1598"/>
              <a:gd name="T4" fmla="*/ 166470440 w 1578"/>
              <a:gd name="T5" fmla="*/ 3776674 h 1598"/>
              <a:gd name="T6" fmla="*/ 139986110 w 1578"/>
              <a:gd name="T7" fmla="*/ 7554935 h 1598"/>
              <a:gd name="T8" fmla="*/ 113503367 w 1578"/>
              <a:gd name="T9" fmla="*/ 15108284 h 1598"/>
              <a:gd name="T10" fmla="*/ 90802058 w 1578"/>
              <a:gd name="T11" fmla="*/ 22663219 h 1598"/>
              <a:gd name="T12" fmla="*/ 68102338 w 1578"/>
              <a:gd name="T13" fmla="*/ 33993242 h 1598"/>
              <a:gd name="T14" fmla="*/ 49184051 w 1578"/>
              <a:gd name="T15" fmla="*/ 49101526 h 1598"/>
              <a:gd name="T16" fmla="*/ 34050375 w 1578"/>
              <a:gd name="T17" fmla="*/ 67988071 h 1598"/>
              <a:gd name="T18" fmla="*/ 22701309 w 1578"/>
              <a:gd name="T19" fmla="*/ 86873029 h 1598"/>
              <a:gd name="T20" fmla="*/ 11350654 w 1578"/>
              <a:gd name="T21" fmla="*/ 105757987 h 1598"/>
              <a:gd name="T22" fmla="*/ 3783022 w 1578"/>
              <a:gd name="T23" fmla="*/ 128421206 h 1598"/>
              <a:gd name="T24" fmla="*/ 0 w 1578"/>
              <a:gd name="T25" fmla="*/ 151082839 h 1598"/>
              <a:gd name="T26" fmla="*/ 0 w 1578"/>
              <a:gd name="T27" fmla="*/ 177522732 h 1598"/>
              <a:gd name="T28" fmla="*/ 0 w 1578"/>
              <a:gd name="T29" fmla="*/ 200185951 h 1598"/>
              <a:gd name="T30" fmla="*/ 7567632 w 1578"/>
              <a:gd name="T31" fmla="*/ 226624258 h 1598"/>
              <a:gd name="T32" fmla="*/ 15133676 w 1578"/>
              <a:gd name="T33" fmla="*/ 256840826 h 1598"/>
              <a:gd name="T34" fmla="*/ 26484331 w 1578"/>
              <a:gd name="T35" fmla="*/ 283280719 h 1598"/>
              <a:gd name="T36" fmla="*/ 1350683398 w 1578"/>
              <a:gd name="T37" fmla="*/ 2147483646 h 1598"/>
              <a:gd name="T38" fmla="*/ 1365817074 w 1578"/>
              <a:gd name="T39" fmla="*/ 2147483646 h 1598"/>
              <a:gd name="T40" fmla="*/ 1380950751 w 1578"/>
              <a:gd name="T41" fmla="*/ 2147483646 h 1598"/>
              <a:gd name="T42" fmla="*/ 1396084427 w 1578"/>
              <a:gd name="T43" fmla="*/ 2147483646 h 1598"/>
              <a:gd name="T44" fmla="*/ 1415002714 w 1578"/>
              <a:gd name="T45" fmla="*/ 2147483646 h 1598"/>
              <a:gd name="T46" fmla="*/ 1433919412 w 1578"/>
              <a:gd name="T47" fmla="*/ 2147483646 h 1598"/>
              <a:gd name="T48" fmla="*/ 1452836111 w 1578"/>
              <a:gd name="T49" fmla="*/ 2147483646 h 1598"/>
              <a:gd name="T50" fmla="*/ 1471754397 w 1578"/>
              <a:gd name="T51" fmla="*/ 2147483646 h 1598"/>
              <a:gd name="T52" fmla="*/ 1490671096 w 1578"/>
              <a:gd name="T53" fmla="*/ 2147483646 h 1598"/>
              <a:gd name="T54" fmla="*/ 1513370816 w 1578"/>
              <a:gd name="T55" fmla="*/ 2147483646 h 1598"/>
              <a:gd name="T56" fmla="*/ 1532289103 w 1578"/>
              <a:gd name="T57" fmla="*/ 2147483646 h 1598"/>
              <a:gd name="T58" fmla="*/ 1551205801 w 1578"/>
              <a:gd name="T59" fmla="*/ 2147483646 h 1598"/>
              <a:gd name="T60" fmla="*/ 1570122500 w 1578"/>
              <a:gd name="T61" fmla="*/ 2147483646 h 1598"/>
              <a:gd name="T62" fmla="*/ 1585256176 w 1578"/>
              <a:gd name="T63" fmla="*/ 2147483646 h 1598"/>
              <a:gd name="T64" fmla="*/ 1604174463 w 1578"/>
              <a:gd name="T65" fmla="*/ 2147483646 h 1598"/>
              <a:gd name="T66" fmla="*/ 1619308139 w 1578"/>
              <a:gd name="T67" fmla="*/ 2147483646 h 1598"/>
              <a:gd name="T68" fmla="*/ 1634441816 w 1578"/>
              <a:gd name="T69" fmla="*/ 2147483646 h 1598"/>
              <a:gd name="T70" fmla="*/ 2147483646 w 1578"/>
              <a:gd name="T71" fmla="*/ 264395761 h 1598"/>
              <a:gd name="T72" fmla="*/ 2147483646 w 1578"/>
              <a:gd name="T73" fmla="*/ 237955867 h 1598"/>
              <a:gd name="T74" fmla="*/ 2147483646 w 1578"/>
              <a:gd name="T75" fmla="*/ 211515974 h 1598"/>
              <a:gd name="T76" fmla="*/ 2147483646 w 1578"/>
              <a:gd name="T77" fmla="*/ 185077667 h 1598"/>
              <a:gd name="T78" fmla="*/ 2147483646 w 1578"/>
              <a:gd name="T79" fmla="*/ 158637774 h 1598"/>
              <a:gd name="T80" fmla="*/ 2147483646 w 1578"/>
              <a:gd name="T81" fmla="*/ 135974555 h 1598"/>
              <a:gd name="T82" fmla="*/ 2147483646 w 1578"/>
              <a:gd name="T83" fmla="*/ 113312922 h 1598"/>
              <a:gd name="T84" fmla="*/ 2147483646 w 1578"/>
              <a:gd name="T85" fmla="*/ 94426377 h 1598"/>
              <a:gd name="T86" fmla="*/ 2147483646 w 1578"/>
              <a:gd name="T87" fmla="*/ 75541419 h 1598"/>
              <a:gd name="T88" fmla="*/ 2147483646 w 1578"/>
              <a:gd name="T89" fmla="*/ 60433135 h 1598"/>
              <a:gd name="T90" fmla="*/ 2147483646 w 1578"/>
              <a:gd name="T91" fmla="*/ 45324852 h 1598"/>
              <a:gd name="T92" fmla="*/ 2147483646 w 1578"/>
              <a:gd name="T93" fmla="*/ 30216568 h 1598"/>
              <a:gd name="T94" fmla="*/ 2147483646 w 1578"/>
              <a:gd name="T95" fmla="*/ 18884958 h 1598"/>
              <a:gd name="T96" fmla="*/ 2147483646 w 1578"/>
              <a:gd name="T97" fmla="*/ 11331610 h 1598"/>
              <a:gd name="T98" fmla="*/ 2147483646 w 1578"/>
              <a:gd name="T99" fmla="*/ 7554935 h 1598"/>
              <a:gd name="T100" fmla="*/ 2147483646 w 1578"/>
              <a:gd name="T101" fmla="*/ 0 h 1598"/>
              <a:gd name="T102" fmla="*/ 2147483646 w 1578"/>
              <a:gd name="T103" fmla="*/ 0 h 15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78" h="1598">
                <a:moveTo>
                  <a:pt x="1472" y="0"/>
                </a:move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close/>
              </a:path>
            </a:pathLst>
          </a:custGeom>
          <a:solidFill>
            <a:schemeClr val="accent4"/>
          </a:solidFill>
          <a:ln>
            <a:noFill/>
          </a:ln>
        </p:spPr>
        <p:txBody>
          <a:bodyPr wrap="square" anchor="ctr">
            <a:normAutofit/>
          </a:bodyPr>
          <a:lstStyle/>
          <a:p>
            <a:pPr algn="ctr" defTabSz="683895" rtl="0">
              <a:defRPr/>
            </a:pPr>
            <a:r>
              <a:rPr lang="en-US" altLang="zh-CN" sz="2400" b="1">
                <a:solidFill>
                  <a:schemeClr val="bg1"/>
                </a:solidFill>
                <a:latin typeface="+mn-lt"/>
                <a:ea typeface="+mn-ea"/>
                <a:cs typeface="+mn-cs"/>
              </a:rPr>
              <a:t>股利</a:t>
            </a:r>
            <a:endParaRPr lang="en-US" altLang="zh-CN" sz="2400" b="1">
              <a:solidFill>
                <a:schemeClr val="bg1"/>
              </a:solidFill>
              <a:latin typeface="+mn-lt"/>
              <a:ea typeface="+mn-ea"/>
              <a:cs typeface="+mn-cs"/>
            </a:endParaRPr>
          </a:p>
          <a:p>
            <a:pPr algn="ctr" defTabSz="683895" rtl="0">
              <a:defRPr/>
            </a:pPr>
            <a:r>
              <a:rPr lang="en-US" altLang="zh-CN" sz="2400" b="1">
                <a:solidFill>
                  <a:schemeClr val="bg1"/>
                </a:solidFill>
                <a:latin typeface="+mn-lt"/>
                <a:ea typeface="+mn-ea"/>
                <a:cs typeface="+mn-cs"/>
              </a:rPr>
              <a:t>发放日</a:t>
            </a:r>
            <a:endParaRPr lang="en-US" altLang="zh-CN" sz="2400">
              <a:solidFill>
                <a:schemeClr val="bg1"/>
              </a:solidFill>
              <a:latin typeface="+mn-lt"/>
              <a:ea typeface="+mn-ea"/>
              <a:cs typeface="+mn-cs"/>
            </a:endParaRPr>
          </a:p>
          <a:p>
            <a:pPr algn="ctr" defTabSz="683895" rtl="0">
              <a:defRPr/>
            </a:pPr>
            <a:endParaRPr lang="en-US" altLang="zh-CN" sz="2025">
              <a:solidFill>
                <a:schemeClr val="bg1"/>
              </a:solidFill>
              <a:latin typeface="+mn-lt"/>
              <a:ea typeface="+mn-ea"/>
              <a:cs typeface="+mn-cs"/>
            </a:endParaRPr>
          </a:p>
          <a:p>
            <a:pPr algn="ctr" defTabSz="683895" rtl="0">
              <a:defRPr/>
            </a:pPr>
            <a:endParaRPr lang="en-US" altLang="zh-CN" sz="2025">
              <a:solidFill>
                <a:schemeClr val="bg1"/>
              </a:solidFill>
              <a:latin typeface="+mn-lt"/>
              <a:ea typeface="+mn-ea"/>
              <a:cs typeface="+mn-cs"/>
            </a:endParaRPr>
          </a:p>
          <a:p>
            <a:pPr algn="ctr" defTabSz="683895" rtl="0">
              <a:defRPr/>
            </a:pPr>
            <a:endParaRPr lang="en-US" altLang="zh-CN" sz="2025">
              <a:solidFill>
                <a:schemeClr val="bg1"/>
              </a:solidFill>
              <a:latin typeface="+mn-lt"/>
              <a:ea typeface="+mn-ea"/>
              <a:cs typeface="+mn-cs"/>
            </a:endParaRPr>
          </a:p>
        </p:txBody>
      </p:sp>
    </p:spTree>
    <p:custDataLst>
      <p:tags r:id="rId6"/>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5605" y="404495"/>
            <a:ext cx="8349615" cy="3322955"/>
          </a:xfrm>
          <a:prstGeom prst="rect">
            <a:avLst/>
          </a:prstGeom>
          <a:noFill/>
          <a:ln w="9525">
            <a:solidFill>
              <a:srgbClr val="FF0000"/>
            </a:solidFill>
          </a:ln>
        </p:spPr>
        <p:txBody>
          <a:bodyPr wrap="square">
            <a:spAutoFit/>
          </a:bodyPr>
          <a:p>
            <a:pPr indent="267970">
              <a:lnSpc>
                <a:spcPct val="150000"/>
              </a:lnSpc>
            </a:pPr>
            <a:r>
              <a:rPr lang="zh-CN" sz="2000" b="1">
                <a:solidFill>
                  <a:srgbClr val="FF0000"/>
                </a:solidFill>
                <a:ea typeface="宋体" panose="02010600030101010101" pitchFamily="2" charset="-122"/>
              </a:rPr>
              <a:t>例题</a:t>
            </a:r>
            <a:r>
              <a:rPr lang="en-US" sz="2000" b="1">
                <a:solidFill>
                  <a:srgbClr val="FF0000"/>
                </a:solidFill>
                <a:latin typeface="Times New Roman" panose="02020603050405020304" charset="0"/>
                <a:ea typeface="宋体" panose="02010600030101010101" pitchFamily="2" charset="-122"/>
              </a:rPr>
              <a:t>9-4</a:t>
            </a:r>
            <a:r>
              <a:rPr lang="zh-CN" sz="2000" b="1">
                <a:solidFill>
                  <a:srgbClr val="FF0000"/>
                </a:solidFill>
                <a:ea typeface="宋体" panose="02010600030101010101" pitchFamily="2" charset="-122"/>
              </a:rPr>
              <a:t>：</a:t>
            </a:r>
            <a:endParaRPr lang="zh-CN" sz="2000" b="1">
              <a:solidFill>
                <a:srgbClr val="FF0000"/>
              </a:solidFill>
              <a:ea typeface="宋体" panose="02010600030101010101" pitchFamily="2" charset="-122"/>
            </a:endParaRPr>
          </a:p>
          <a:p>
            <a:pPr indent="267970">
              <a:lnSpc>
                <a:spcPct val="150000"/>
              </a:lnSpc>
            </a:pPr>
            <a:r>
              <a:rPr lang="zh-CN" sz="2000" b="1">
                <a:ea typeface="宋体" panose="02010600030101010101" pitchFamily="2" charset="-122"/>
              </a:rPr>
              <a:t>某上市公司于</a:t>
            </a:r>
            <a:r>
              <a:rPr lang="en-US" sz="2000" b="1">
                <a:latin typeface="Times New Roman" panose="02020603050405020304" charset="0"/>
                <a:ea typeface="宋体" panose="02010600030101010101" pitchFamily="2" charset="-122"/>
              </a:rPr>
              <a:t>2022</a:t>
            </a:r>
            <a:r>
              <a:rPr lang="zh-CN" sz="2000" b="1">
                <a:ea typeface="宋体" panose="02010600030101010101" pitchFamily="2" charset="-122"/>
              </a:rPr>
              <a:t>年</a:t>
            </a:r>
            <a:r>
              <a:rPr lang="en-US" sz="2000" b="1">
                <a:latin typeface="Times New Roman" panose="02020603050405020304" charset="0"/>
                <a:ea typeface="宋体" panose="02010600030101010101" pitchFamily="2" charset="-122"/>
              </a:rPr>
              <a:t>3</a:t>
            </a:r>
            <a:r>
              <a:rPr lang="zh-CN" sz="2000" b="1">
                <a:ea typeface="宋体" panose="02010600030101010101" pitchFamily="2" charset="-122"/>
              </a:rPr>
              <a:t>月</a:t>
            </a:r>
            <a:r>
              <a:rPr lang="en-US" sz="2000" b="1">
                <a:latin typeface="Times New Roman" panose="02020603050405020304" charset="0"/>
                <a:ea typeface="宋体" panose="02010600030101010101" pitchFamily="2" charset="-122"/>
              </a:rPr>
              <a:t>20</a:t>
            </a:r>
            <a:r>
              <a:rPr lang="zh-CN" sz="2000" b="1">
                <a:ea typeface="宋体" panose="02010600030101010101" pitchFamily="2" charset="-122"/>
              </a:rPr>
              <a:t>日公布</a:t>
            </a:r>
            <a:r>
              <a:rPr lang="en-US" sz="2000" b="1">
                <a:latin typeface="Times New Roman" panose="02020603050405020304" charset="0"/>
                <a:ea typeface="宋体" panose="02010600030101010101" pitchFamily="2" charset="-122"/>
              </a:rPr>
              <a:t>2021</a:t>
            </a:r>
            <a:r>
              <a:rPr lang="zh-CN" sz="2000" b="1">
                <a:ea typeface="宋体" panose="02010600030101010101" pitchFamily="2" charset="-122"/>
              </a:rPr>
              <a:t>年度的最后分红方案，其公告如下：</a:t>
            </a:r>
            <a:r>
              <a:rPr lang="en-US" sz="2000" b="1">
                <a:latin typeface="Times New Roman" panose="02020603050405020304" charset="0"/>
                <a:ea typeface="宋体" panose="02010600030101010101" pitchFamily="2" charset="-122"/>
              </a:rPr>
              <a:t>2022</a:t>
            </a:r>
            <a:r>
              <a:rPr lang="zh-CN" sz="2000" b="1">
                <a:ea typeface="宋体" panose="02010600030101010101" pitchFamily="2" charset="-122"/>
              </a:rPr>
              <a:t>年</a:t>
            </a:r>
            <a:r>
              <a:rPr lang="en-US" sz="2000" b="1">
                <a:latin typeface="Times New Roman" panose="02020603050405020304" charset="0"/>
                <a:ea typeface="宋体" panose="02010600030101010101" pitchFamily="2" charset="-122"/>
              </a:rPr>
              <a:t>3</a:t>
            </a:r>
            <a:r>
              <a:rPr lang="zh-CN" sz="2000" b="1">
                <a:ea typeface="宋体" panose="02010600030101010101" pitchFamily="2" charset="-122"/>
              </a:rPr>
              <a:t>月</a:t>
            </a:r>
            <a:r>
              <a:rPr lang="en-US" sz="2000" b="1">
                <a:latin typeface="Times New Roman" panose="02020603050405020304" charset="0"/>
                <a:ea typeface="宋体" panose="02010600030101010101" pitchFamily="2" charset="-122"/>
              </a:rPr>
              <a:t>19</a:t>
            </a:r>
            <a:r>
              <a:rPr lang="zh-CN" sz="2000" b="1">
                <a:ea typeface="宋体" panose="02010600030101010101" pitchFamily="2" charset="-122"/>
              </a:rPr>
              <a:t>日在上海召开的股东大会，通过了董事会关于每股分派</a:t>
            </a:r>
            <a:r>
              <a:rPr lang="en-US" sz="2000" b="1">
                <a:latin typeface="Times New Roman" panose="02020603050405020304" charset="0"/>
                <a:ea typeface="宋体" panose="02010600030101010101" pitchFamily="2" charset="-122"/>
              </a:rPr>
              <a:t>0.5</a:t>
            </a:r>
            <a:r>
              <a:rPr lang="zh-CN" sz="2000" b="1">
                <a:ea typeface="宋体" panose="02010600030101010101" pitchFamily="2" charset="-122"/>
              </a:rPr>
              <a:t>元的</a:t>
            </a:r>
            <a:r>
              <a:rPr lang="en-US" sz="2000" b="1">
                <a:latin typeface="Times New Roman" panose="02020603050405020304" charset="0"/>
                <a:ea typeface="宋体" panose="02010600030101010101" pitchFamily="2" charset="-122"/>
              </a:rPr>
              <a:t>2021</a:t>
            </a:r>
            <a:r>
              <a:rPr lang="zh-CN" sz="2000" b="1">
                <a:ea typeface="宋体" panose="02010600030101010101" pitchFamily="2" charset="-122"/>
              </a:rPr>
              <a:t>年股息分配方案。股权登记日为</a:t>
            </a:r>
            <a:r>
              <a:rPr lang="en-US" sz="2000" b="1">
                <a:latin typeface="Times New Roman" panose="02020603050405020304" charset="0"/>
                <a:ea typeface="宋体" panose="02010600030101010101" pitchFamily="2" charset="-122"/>
              </a:rPr>
              <a:t>4</a:t>
            </a:r>
            <a:r>
              <a:rPr lang="zh-CN" sz="2000" b="1">
                <a:ea typeface="宋体" panose="02010600030101010101" pitchFamily="2" charset="-122"/>
              </a:rPr>
              <a:t>月</a:t>
            </a:r>
            <a:r>
              <a:rPr lang="en-US" sz="2000" b="1">
                <a:latin typeface="Times New Roman" panose="02020603050405020304" charset="0"/>
                <a:ea typeface="宋体" panose="02010600030101010101" pitchFamily="2" charset="-122"/>
              </a:rPr>
              <a:t>10</a:t>
            </a:r>
            <a:r>
              <a:rPr lang="zh-CN" sz="2000" b="1">
                <a:ea typeface="宋体" panose="02010600030101010101" pitchFamily="2" charset="-122"/>
              </a:rPr>
              <a:t>日，除息日为</a:t>
            </a:r>
            <a:r>
              <a:rPr lang="en-US" sz="2000" b="1">
                <a:latin typeface="Times New Roman" panose="02020603050405020304" charset="0"/>
                <a:ea typeface="宋体" panose="02010600030101010101" pitchFamily="2" charset="-122"/>
              </a:rPr>
              <a:t>4</a:t>
            </a:r>
            <a:r>
              <a:rPr lang="zh-CN" sz="2000" b="1">
                <a:ea typeface="宋体" panose="02010600030101010101" pitchFamily="2" charset="-122"/>
              </a:rPr>
              <a:t>月</a:t>
            </a:r>
            <a:r>
              <a:rPr lang="en-US" sz="2000" b="1">
                <a:latin typeface="Times New Roman" panose="02020603050405020304" charset="0"/>
                <a:ea typeface="宋体" panose="02010600030101010101" pitchFamily="2" charset="-122"/>
              </a:rPr>
              <a:t>11</a:t>
            </a:r>
            <a:r>
              <a:rPr lang="zh-CN" sz="2000" b="1">
                <a:ea typeface="宋体" panose="02010600030101010101" pitchFamily="2" charset="-122"/>
              </a:rPr>
              <a:t>日，股东可在</a:t>
            </a:r>
            <a:r>
              <a:rPr lang="en-US" sz="2000" b="1">
                <a:latin typeface="Times New Roman" panose="02020603050405020304" charset="0"/>
                <a:ea typeface="宋体" panose="02010600030101010101" pitchFamily="2" charset="-122"/>
              </a:rPr>
              <a:t>5</a:t>
            </a:r>
            <a:r>
              <a:rPr lang="zh-CN" sz="2000" b="1">
                <a:ea typeface="宋体" panose="02010600030101010101" pitchFamily="2" charset="-122"/>
              </a:rPr>
              <a:t>月</a:t>
            </a:r>
            <a:r>
              <a:rPr lang="en-US" sz="2000" b="1">
                <a:latin typeface="Times New Roman" panose="02020603050405020304" charset="0"/>
                <a:ea typeface="宋体" panose="02010600030101010101" pitchFamily="2" charset="-122"/>
              </a:rPr>
              <a:t>8</a:t>
            </a:r>
            <a:r>
              <a:rPr lang="zh-CN" sz="2000" b="1">
                <a:ea typeface="宋体" panose="02010600030101010101" pitchFamily="2" charset="-122"/>
              </a:rPr>
              <a:t>日至</a:t>
            </a:r>
            <a:r>
              <a:rPr lang="en-US" sz="2000" b="1">
                <a:latin typeface="Times New Roman" panose="02020603050405020304" charset="0"/>
                <a:ea typeface="宋体" panose="02010600030101010101" pitchFamily="2" charset="-122"/>
              </a:rPr>
              <a:t>20</a:t>
            </a:r>
            <a:r>
              <a:rPr lang="zh-CN" sz="2000" b="1">
                <a:ea typeface="宋体" panose="02010600030101010101" pitchFamily="2" charset="-122"/>
              </a:rPr>
              <a:t>日之间通过上海证券交易所按交易方式领取股息。特此公告。</a:t>
            </a:r>
            <a:endParaRPr lang="zh-CN" sz="2000" b="1">
              <a:ea typeface="宋体" panose="02010600030101010101" pitchFamily="2" charset="-122"/>
            </a:endParaRPr>
          </a:p>
          <a:p>
            <a:pPr indent="267970">
              <a:lnSpc>
                <a:spcPct val="150000"/>
              </a:lnSpc>
            </a:pPr>
            <a:r>
              <a:rPr lang="en-US" altLang="zh-CN" sz="2000" b="1">
                <a:ea typeface="宋体" panose="02010600030101010101" pitchFamily="2" charset="-122"/>
              </a:rPr>
              <a:t>  </a:t>
            </a:r>
            <a:r>
              <a:rPr lang="zh-CN" sz="2000" b="1">
                <a:ea typeface="宋体" panose="02010600030101010101" pitchFamily="2" charset="-122"/>
              </a:rPr>
              <a:t>该公司的股利支付程序如下图</a:t>
            </a:r>
            <a:r>
              <a:rPr lang="en-US" sz="2000" b="1">
                <a:latin typeface="Times New Roman" panose="02020603050405020304" charset="0"/>
                <a:ea typeface="宋体" panose="02010600030101010101" pitchFamily="2" charset="-122"/>
              </a:rPr>
              <a:t>9-1</a:t>
            </a:r>
            <a:r>
              <a:rPr lang="zh-CN" sz="2000" b="1">
                <a:ea typeface="宋体" panose="02010600030101010101" pitchFamily="2" charset="-122"/>
              </a:rPr>
              <a:t>所示：</a:t>
            </a:r>
            <a:endParaRPr lang="zh-CN" altLang="en-US" sz="2000" b="1">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789305" y="4128770"/>
            <a:ext cx="7259320" cy="1347470"/>
          </a:xfrm>
          <a:prstGeom prst="rect">
            <a:avLst/>
          </a:prstGeom>
        </p:spPr>
      </p:pic>
      <p:sp>
        <p:nvSpPr>
          <p:cNvPr id="3" name="文本框 2"/>
          <p:cNvSpPr txBox="1"/>
          <p:nvPr/>
        </p:nvSpPr>
        <p:spPr>
          <a:xfrm>
            <a:off x="1878965" y="5661025"/>
            <a:ext cx="5080000" cy="368300"/>
          </a:xfrm>
          <a:prstGeom prst="rect">
            <a:avLst/>
          </a:prstGeom>
          <a:noFill/>
          <a:ln w="9525">
            <a:noFill/>
          </a:ln>
        </p:spPr>
        <p:txBody>
          <a:bodyPr>
            <a:spAutoFit/>
          </a:bodyPr>
          <a:p>
            <a:pPr algn="ctr"/>
            <a:r>
              <a:rPr lang="zh-CN" b="1">
                <a:ea typeface="宋体" panose="02010600030101010101" pitchFamily="2" charset="-122"/>
              </a:rPr>
              <a:t>图</a:t>
            </a:r>
            <a:r>
              <a:rPr lang="en-US" b="1">
                <a:latin typeface="Times New Roman" panose="02020603050405020304" charset="0"/>
                <a:ea typeface="宋体" panose="02010600030101010101" pitchFamily="2" charset="-122"/>
              </a:rPr>
              <a:t>9-1  </a:t>
            </a:r>
            <a:r>
              <a:rPr lang="zh-CN" b="1">
                <a:ea typeface="宋体" panose="02010600030101010101" pitchFamily="2" charset="-122"/>
              </a:rPr>
              <a:t>股利支付程序图</a:t>
            </a:r>
            <a:endParaRPr lang="zh-CN" altLang="en-US" b="1">
              <a:ea typeface="宋体" panose="02010600030101010101" pitchFamily="2" charset="-122"/>
            </a:endParaRPr>
          </a:p>
        </p:txBody>
      </p:sp>
    </p:spTree>
    <p:custDataLst>
      <p:tags r:id="rId3"/>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0"/>
          <p:cNvSpPr txBox="1">
            <a:spLocks noChangeArrowheads="1"/>
          </p:cNvSpPr>
          <p:nvPr>
            <p:custDataLst>
              <p:tags r:id="rId1"/>
            </p:custDataLst>
          </p:nvPr>
        </p:nvSpPr>
        <p:spPr bwMode="auto">
          <a:xfrm>
            <a:off x="723265" y="3222625"/>
            <a:ext cx="3448685" cy="445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defPPr>
              <a:defRPr lang="zh-CN"/>
            </a:defPPr>
            <a:lvl1pPr eaLnBrk="1" hangingPunct="1">
              <a:defRPr sz="4500" b="1">
                <a:solidFill>
                  <a:schemeClr val="accent1"/>
                </a:solidFill>
                <a:latin typeface="+mj-lt"/>
                <a:ea typeface="黑体" panose="02010609060101010101" pitchFamily="2" charset="-122"/>
              </a:defRPr>
            </a:lvl1pPr>
            <a:lvl2pPr marL="742950" indent="-285750">
              <a:defRPr>
                <a:ea typeface="幼圆" panose="02010509060101010101" pitchFamily="49" charset="-122"/>
              </a:defRPr>
            </a:lvl2pPr>
            <a:lvl3pPr marL="1143000" indent="-228600">
              <a:defRPr>
                <a:ea typeface="幼圆" panose="02010509060101010101" pitchFamily="49" charset="-122"/>
              </a:defRPr>
            </a:lvl3pPr>
            <a:lvl4pPr marL="1600200" indent="-228600">
              <a:defRPr>
                <a:ea typeface="幼圆" panose="02010509060101010101" pitchFamily="49" charset="-122"/>
              </a:defRPr>
            </a:lvl4pPr>
            <a:lvl5pPr marL="2057400" indent="-228600">
              <a:defRPr>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ea typeface="幼圆" panose="02010509060101010101" pitchFamily="49" charset="-122"/>
              </a:defRPr>
            </a:lvl9pPr>
          </a:lstStyle>
          <a:p>
            <a:r>
              <a:rPr lang="zh-CN" altLang="en-US" sz="3200" smtClean="0">
                <a:solidFill>
                  <a:schemeClr val="tx1"/>
                </a:solidFill>
                <a:ea typeface="+mj-ea"/>
                <a:cs typeface="+mj-cs"/>
              </a:rPr>
              <a:t>第三节 股利理论</a:t>
            </a:r>
            <a:endParaRPr lang="zh-CN" altLang="en-US" sz="3200" smtClean="0">
              <a:solidFill>
                <a:schemeClr val="tx1"/>
              </a:solidFill>
              <a:ea typeface="+mj-ea"/>
              <a:cs typeface="+mj-cs"/>
            </a:endParaRPr>
          </a:p>
        </p:txBody>
      </p:sp>
      <p:cxnSp>
        <p:nvCxnSpPr>
          <p:cNvPr id="12" name="直接连接符 15"/>
          <p:cNvCxnSpPr>
            <a:cxnSpLocks noChangeShapeType="1"/>
          </p:cNvCxnSpPr>
          <p:nvPr>
            <p:custDataLst>
              <p:tags r:id="rId2"/>
            </p:custDataLst>
          </p:nvPr>
        </p:nvCxnSpPr>
        <p:spPr bwMode="auto">
          <a:xfrm>
            <a:off x="4515803" y="2274570"/>
            <a:ext cx="0" cy="2669381"/>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14" name="文本框 13"/>
          <p:cNvSpPr txBox="1">
            <a:spLocks noChangeArrowheads="1"/>
          </p:cNvSpPr>
          <p:nvPr>
            <p:custDataLst>
              <p:tags r:id="rId3"/>
            </p:custDataLst>
          </p:nvPr>
        </p:nvSpPr>
        <p:spPr bwMode="auto">
          <a:xfrm>
            <a:off x="4770596" y="2816066"/>
            <a:ext cx="3297079" cy="48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800" b="1" dirty="0">
                <a:solidFill>
                  <a:schemeClr val="tx1"/>
                </a:solidFill>
                <a:latin typeface="+mn-lt"/>
                <a:ea typeface="+mn-ea"/>
              </a:rPr>
              <a:t>股利重要（相关）论</a:t>
            </a:r>
            <a:endParaRPr lang="zh-CN" altLang="zh-CN" sz="2800" b="1" dirty="0">
              <a:solidFill>
                <a:schemeClr val="tx1"/>
              </a:solidFill>
              <a:latin typeface="+mn-lt"/>
              <a:ea typeface="+mn-ea"/>
            </a:endParaRPr>
          </a:p>
        </p:txBody>
      </p:sp>
      <p:sp>
        <p:nvSpPr>
          <p:cNvPr id="15" name="任意多边形 21"/>
          <p:cNvSpPr>
            <a:spLocks noChangeArrowheads="1"/>
          </p:cNvSpPr>
          <p:nvPr>
            <p:custDataLst>
              <p:tags r:id="rId4"/>
            </p:custDataLst>
          </p:nvPr>
        </p:nvSpPr>
        <p:spPr bwMode="auto">
          <a:xfrm>
            <a:off x="4307205" y="2816066"/>
            <a:ext cx="420529" cy="486728"/>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2800">
                <a:solidFill>
                  <a:schemeClr val="bg1"/>
                </a:solidFill>
                <a:latin typeface="+mn-lt"/>
                <a:ea typeface="+mn-ea"/>
              </a:rPr>
              <a:t>1</a:t>
            </a:r>
            <a:endParaRPr lang="en-US" altLang="en-US" sz="2800">
              <a:solidFill>
                <a:schemeClr val="bg1"/>
              </a:solidFill>
              <a:latin typeface="+mn-lt"/>
              <a:ea typeface="+mn-ea"/>
            </a:endParaRPr>
          </a:p>
        </p:txBody>
      </p:sp>
      <p:sp>
        <p:nvSpPr>
          <p:cNvPr id="17" name="文本框 17"/>
          <p:cNvSpPr txBox="1">
            <a:spLocks noChangeArrowheads="1"/>
          </p:cNvSpPr>
          <p:nvPr>
            <p:custDataLst>
              <p:tags r:id="rId5"/>
            </p:custDataLst>
          </p:nvPr>
        </p:nvSpPr>
        <p:spPr bwMode="auto">
          <a:xfrm>
            <a:off x="4770596" y="3937635"/>
            <a:ext cx="3297079"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800" b="1" dirty="0">
                <a:solidFill>
                  <a:schemeClr val="tx1"/>
                </a:solidFill>
                <a:latin typeface="+mn-lt"/>
                <a:ea typeface="+mn-ea"/>
              </a:rPr>
              <a:t>股利无关（相关）论</a:t>
            </a:r>
            <a:endParaRPr lang="zh-CN" altLang="zh-CN" sz="2800" b="1" dirty="0">
              <a:solidFill>
                <a:schemeClr val="tx1"/>
              </a:solidFill>
              <a:latin typeface="+mn-lt"/>
              <a:ea typeface="+mn-ea"/>
            </a:endParaRPr>
          </a:p>
        </p:txBody>
      </p:sp>
      <p:sp>
        <p:nvSpPr>
          <p:cNvPr id="18" name="任意多边形 22"/>
          <p:cNvSpPr>
            <a:spLocks noChangeArrowheads="1"/>
          </p:cNvSpPr>
          <p:nvPr>
            <p:custDataLst>
              <p:tags r:id="rId6"/>
            </p:custDataLst>
          </p:nvPr>
        </p:nvSpPr>
        <p:spPr bwMode="auto">
          <a:xfrm>
            <a:off x="4307205" y="3844290"/>
            <a:ext cx="420529" cy="486728"/>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2800">
                <a:solidFill>
                  <a:schemeClr val="bg1"/>
                </a:solidFill>
                <a:latin typeface="+mn-lt"/>
                <a:ea typeface="+mn-ea"/>
              </a:rPr>
              <a:t>2</a:t>
            </a:r>
            <a:endParaRPr lang="en-US" altLang="en-US" sz="2800">
              <a:solidFill>
                <a:schemeClr val="bg1"/>
              </a:solidFill>
              <a:latin typeface="+mn-lt"/>
              <a:ea typeface="+mn-ea"/>
            </a:endParaRPr>
          </a:p>
        </p:txBody>
      </p:sp>
    </p:spTree>
    <p:custDataLst>
      <p:tags r:id="rId7"/>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sz="3200" i="0" dirty="0"/>
              <a:t>一、股利相关论</a:t>
            </a:r>
            <a:endParaRPr lang="zh-CN" altLang="en-US" sz="3200" i="0" dirty="0"/>
          </a:p>
        </p:txBody>
      </p:sp>
      <p:sp>
        <p:nvSpPr>
          <p:cNvPr id="5" name="内容占位符 4"/>
          <p:cNvSpPr>
            <a:spLocks noGrp="1"/>
          </p:cNvSpPr>
          <p:nvPr>
            <p:ph idx="1"/>
            <p:custDataLst>
              <p:tags r:id="rId2"/>
            </p:custDataLst>
          </p:nvPr>
        </p:nvSpPr>
        <p:spPr>
          <a:xfrm>
            <a:off x="115570" y="981075"/>
            <a:ext cx="8803005" cy="3609340"/>
          </a:xfrm>
        </p:spPr>
        <p:txBody>
          <a:bodyPr>
            <a:noAutofit/>
          </a:bodyPr>
          <a:lstStyle/>
          <a:p>
            <a:pPr marL="0" indent="0">
              <a:lnSpc>
                <a:spcPct val="150000"/>
              </a:lnSpc>
              <a:buNone/>
            </a:pPr>
            <a:r>
              <a:rPr lang="zh-CN" altLang="en-US" sz="2400" b="1" dirty="0">
                <a:solidFill>
                  <a:srgbClr val="FF0000"/>
                </a:solidFill>
              </a:rPr>
              <a:t>（一）“一鸟在手”理论</a:t>
            </a:r>
            <a:endParaRPr lang="zh-CN" altLang="en-US" sz="2400" b="1" dirty="0">
              <a:solidFill>
                <a:srgbClr val="FF0000"/>
              </a:solidFill>
            </a:endParaRPr>
          </a:p>
          <a:p>
            <a:pPr>
              <a:lnSpc>
                <a:spcPct val="150000"/>
              </a:lnSpc>
            </a:pPr>
            <a:r>
              <a:rPr lang="zh-CN" altLang="en-US" sz="2400" b="1" dirty="0"/>
              <a:t>Gordon(1962)提出了“一鸟在手”理论，认为高股利可以增加企业价值。</a:t>
            </a:r>
            <a:endParaRPr lang="zh-CN" altLang="en-US" sz="2400" b="1" dirty="0"/>
          </a:p>
          <a:p>
            <a:pPr>
              <a:lnSpc>
                <a:spcPct val="150000"/>
              </a:lnSpc>
            </a:pPr>
            <a:r>
              <a:rPr lang="zh-CN" altLang="en-US" sz="2400" b="1" dirty="0"/>
              <a:t>投资者通常都厌恶风险，因而会把未来的股利收益和更高的风险因素联系起来。</a:t>
            </a:r>
            <a:endParaRPr lang="zh-CN" altLang="en-US" sz="2400" b="1" dirty="0"/>
          </a:p>
          <a:p>
            <a:pPr>
              <a:lnSpc>
                <a:spcPct val="150000"/>
              </a:lnSpc>
            </a:pPr>
            <a:r>
              <a:rPr lang="zh-CN" altLang="en-US" sz="2400" b="1" dirty="0"/>
              <a:t>在投资者眼中，现金股利的风险比资本利益的风险小得多，股利收入比资本收入更加稳定可靠。</a:t>
            </a:r>
            <a:endParaRPr lang="zh-CN" altLang="en-US" sz="2400" b="1" dirty="0"/>
          </a:p>
          <a:p>
            <a:pPr>
              <a:lnSpc>
                <a:spcPct val="150000"/>
              </a:lnSpc>
            </a:pPr>
            <a:r>
              <a:rPr lang="zh-CN" altLang="en-US" sz="2400" b="1" dirty="0"/>
              <a:t>投资者更喜欢现金股利，而不愿意将留存收益存在公司内部，去承担未来的投资风险。</a:t>
            </a:r>
            <a:endParaRPr lang="zh-CN" altLang="en-US" sz="2400" b="1" dirty="0"/>
          </a:p>
        </p:txBody>
      </p:sp>
    </p:spTree>
    <p:custDataLst>
      <p:tags r:id="rId3"/>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custDataLst>
              <p:tags r:id="rId1"/>
            </p:custDataLst>
          </p:nvPr>
        </p:nvSpPr>
        <p:spPr>
          <a:xfrm>
            <a:off x="467360" y="836295"/>
            <a:ext cx="8229600" cy="5029200"/>
          </a:xfrm>
        </p:spPr>
        <p:txBody>
          <a:bodyPr/>
          <a:lstStyle/>
          <a:p>
            <a:pPr marL="0" indent="0">
              <a:lnSpc>
                <a:spcPct val="150000"/>
              </a:lnSpc>
              <a:buNone/>
            </a:pPr>
            <a:r>
              <a:rPr lang="zh-CN" altLang="en-US" sz="2400" b="1" dirty="0">
                <a:solidFill>
                  <a:srgbClr val="FF0000"/>
                </a:solidFill>
                <a:sym typeface="+mn-ea"/>
              </a:rPr>
              <a:t>（二）信号传递理论</a:t>
            </a:r>
            <a:endParaRPr lang="zh-CN" altLang="en-US" sz="2400" b="1" dirty="0">
              <a:solidFill>
                <a:srgbClr val="FF0000"/>
              </a:solidFill>
            </a:endParaRPr>
          </a:p>
          <a:p>
            <a:pPr>
              <a:lnSpc>
                <a:spcPct val="150000"/>
              </a:lnSpc>
            </a:pPr>
            <a:r>
              <a:rPr lang="zh-CN" altLang="en-US" sz="2400" b="1" dirty="0"/>
              <a:t>在信息不对称的情况下，企业经营者对企业经营拥有信息优势，他们通过股利支付向投资者传递企业信号，而股东根据对这一信号理解进行投资决策。</a:t>
            </a:r>
            <a:endParaRPr lang="zh-CN" altLang="en-US" sz="2400" b="1" dirty="0"/>
          </a:p>
          <a:p>
            <a:pPr>
              <a:lnSpc>
                <a:spcPct val="150000"/>
              </a:lnSpc>
            </a:pPr>
            <a:r>
              <a:rPr lang="zh-CN" altLang="en-US" sz="2400" b="1" dirty="0"/>
              <a:t>在现实中，股利增加，股票市场反应为股价上升。股利减少，股价下跌。从而证明信号传递理论有一定的道理。</a:t>
            </a:r>
            <a:endParaRPr lang="zh-CN" altLang="en-US" sz="2400" b="1" dirty="0"/>
          </a:p>
        </p:txBody>
      </p:sp>
    </p:spTree>
    <p:custDataLst>
      <p:tags r:id="rId2"/>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23850" y="620395"/>
            <a:ext cx="8663940" cy="5029200"/>
          </a:xfrm>
        </p:spPr>
        <p:txBody>
          <a:bodyPr/>
          <a:p>
            <a:pPr marL="0" indent="0">
              <a:lnSpc>
                <a:spcPct val="150000"/>
              </a:lnSpc>
              <a:buNone/>
            </a:pPr>
            <a:r>
              <a:rPr lang="zh-CN" altLang="en-US" sz="2400" b="1">
                <a:solidFill>
                  <a:srgbClr val="FF0000"/>
                </a:solidFill>
              </a:rPr>
              <a:t>（三）代理理论</a:t>
            </a:r>
            <a:endParaRPr lang="zh-CN" altLang="en-US" sz="2400" b="1">
              <a:solidFill>
                <a:srgbClr val="FF0000"/>
              </a:solidFill>
            </a:endParaRPr>
          </a:p>
          <a:p>
            <a:pPr>
              <a:lnSpc>
                <a:spcPct val="150000"/>
              </a:lnSpc>
            </a:pPr>
            <a:r>
              <a:rPr lang="zh-CN" altLang="en-US" sz="2400" b="1"/>
              <a:t>代理理论认为，股利政策有助于减缓企业管理者与股东之间的代理冲突。股利政策是协调企业管理者与股东之间代理关系的一种约束机制。这种约束体现在以下两个方面：一方面，从投资的角度看，当企业持有大量未指明用途的现金时，通过发放现金股利不仅可以减少过度投资而带来的资源浪费，而且有助于减少管理者潜在的代理成本，从而增加企业价值；另一方面，从融资的角度看，企业发放股利减少了内部融资，导致进入资本市场的监督就会减少代理成本。</a:t>
            </a:r>
            <a:endParaRPr lang="zh-CN" altLang="en-US" sz="2400" b="1"/>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直接连接符 7169"/>
          <p:cNvSpPr/>
          <p:nvPr/>
        </p:nvSpPr>
        <p:spPr>
          <a:xfrm flipV="1">
            <a:off x="2368550" y="2057400"/>
            <a:ext cx="381000" cy="381000"/>
          </a:xfrm>
          <a:prstGeom prst="line">
            <a:avLst/>
          </a:prstGeom>
          <a:ln w="12700" cap="rnd" cmpd="sng">
            <a:solidFill>
              <a:srgbClr val="003366"/>
            </a:solidFill>
            <a:prstDash val="sysDot"/>
            <a:headEnd type="none" w="med" len="med"/>
            <a:tailEnd type="none" w="med" len="med"/>
          </a:ln>
        </p:spPr>
      </p:sp>
      <p:sp>
        <p:nvSpPr>
          <p:cNvPr id="7172" name="直接连接符 7171"/>
          <p:cNvSpPr/>
          <p:nvPr/>
        </p:nvSpPr>
        <p:spPr>
          <a:xfrm>
            <a:off x="2749550" y="2057400"/>
            <a:ext cx="609600" cy="0"/>
          </a:xfrm>
          <a:prstGeom prst="line">
            <a:avLst/>
          </a:prstGeom>
          <a:ln w="12700" cap="rnd" cmpd="sng">
            <a:solidFill>
              <a:srgbClr val="003366"/>
            </a:solidFill>
            <a:prstDash val="sysDot"/>
            <a:headEnd type="none" w="med" len="med"/>
            <a:tailEnd type="none" w="med" len="med"/>
          </a:ln>
        </p:spPr>
      </p:sp>
      <p:sp>
        <p:nvSpPr>
          <p:cNvPr id="7174" name="直接连接符 7173"/>
          <p:cNvSpPr/>
          <p:nvPr/>
        </p:nvSpPr>
        <p:spPr>
          <a:xfrm flipV="1">
            <a:off x="2673350" y="2819400"/>
            <a:ext cx="685800" cy="0"/>
          </a:xfrm>
          <a:prstGeom prst="line">
            <a:avLst/>
          </a:prstGeom>
          <a:ln w="12700" cap="rnd" cmpd="sng">
            <a:solidFill>
              <a:srgbClr val="003366"/>
            </a:solidFill>
            <a:prstDash val="sysDot"/>
            <a:headEnd type="none" w="med" len="med"/>
            <a:tailEnd type="none" w="med" len="med"/>
          </a:ln>
        </p:spPr>
      </p:sp>
      <p:sp>
        <p:nvSpPr>
          <p:cNvPr id="7175" name="直接连接符 7174"/>
          <p:cNvSpPr/>
          <p:nvPr/>
        </p:nvSpPr>
        <p:spPr>
          <a:xfrm>
            <a:off x="2749550" y="3581400"/>
            <a:ext cx="609600" cy="0"/>
          </a:xfrm>
          <a:prstGeom prst="line">
            <a:avLst/>
          </a:prstGeom>
          <a:ln w="12700" cap="rnd" cmpd="sng">
            <a:solidFill>
              <a:srgbClr val="003366"/>
            </a:solidFill>
            <a:prstDash val="sysDot"/>
            <a:headEnd type="none" w="med" len="med"/>
            <a:tailEnd type="none" w="med" len="med"/>
          </a:ln>
        </p:spPr>
      </p:sp>
      <p:sp>
        <p:nvSpPr>
          <p:cNvPr id="7176" name="直接连接符 7175"/>
          <p:cNvSpPr/>
          <p:nvPr/>
        </p:nvSpPr>
        <p:spPr>
          <a:xfrm flipV="1">
            <a:off x="2654300" y="5045075"/>
            <a:ext cx="685800" cy="0"/>
          </a:xfrm>
          <a:prstGeom prst="line">
            <a:avLst/>
          </a:prstGeom>
          <a:ln w="12700" cap="rnd" cmpd="sng">
            <a:solidFill>
              <a:srgbClr val="003366"/>
            </a:solidFill>
            <a:prstDash val="sysDot"/>
            <a:headEnd type="none" w="med" len="med"/>
            <a:tailEnd type="none" w="med" len="med"/>
          </a:ln>
        </p:spPr>
      </p:sp>
      <p:sp>
        <p:nvSpPr>
          <p:cNvPr id="7177" name="标题 7176"/>
          <p:cNvSpPr>
            <a:spLocks noGrp="1"/>
          </p:cNvSpPr>
          <p:nvPr>
            <p:ph type="title"/>
          </p:nvPr>
        </p:nvSpPr>
        <p:spPr/>
        <p:txBody>
          <a:bodyPr anchor="ctr"/>
          <a:lstStyle/>
          <a:p>
            <a:r>
              <a:rPr lang="zh-CN" altLang="en-US" sz="3200" i="0"/>
              <a:t>目录</a:t>
            </a:r>
            <a:endParaRPr lang="zh-CN" altLang="en-US" sz="3200" i="0"/>
          </a:p>
        </p:txBody>
      </p:sp>
      <p:grpSp>
        <p:nvGrpSpPr>
          <p:cNvPr id="7178" name="组合 7177"/>
          <p:cNvGrpSpPr/>
          <p:nvPr/>
        </p:nvGrpSpPr>
        <p:grpSpPr>
          <a:xfrm>
            <a:off x="304800" y="2205038"/>
            <a:ext cx="2673350" cy="2671762"/>
            <a:chOff x="140" y="1419"/>
            <a:chExt cx="1684" cy="1683"/>
          </a:xfrm>
        </p:grpSpPr>
        <p:sp>
          <p:nvSpPr>
            <p:cNvPr id="7179" name="椭圆 7178"/>
            <p:cNvSpPr/>
            <p:nvPr/>
          </p:nvSpPr>
          <p:spPr>
            <a:xfrm>
              <a:off x="140" y="1419"/>
              <a:ext cx="1684" cy="1683"/>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tileRect/>
            </a:gradFill>
            <a:ln w="38100">
              <a:noFill/>
            </a:ln>
          </p:spPr>
          <p:txBody>
            <a:bodyPr/>
            <a:lstStyle/>
            <a:p>
              <a:endParaRPr lang="zh-CN" altLang="en-US"/>
            </a:p>
          </p:txBody>
        </p:sp>
        <p:sp>
          <p:nvSpPr>
            <p:cNvPr id="7180" name="椭圆 7179"/>
            <p:cNvSpPr/>
            <p:nvPr/>
          </p:nvSpPr>
          <p:spPr>
            <a:xfrm>
              <a:off x="251" y="1528"/>
              <a:ext cx="1461" cy="1463"/>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tileRect/>
            </a:gradFill>
            <a:ln w="38100">
              <a:noFill/>
            </a:ln>
          </p:spPr>
          <p:txBody>
            <a:bodyPr/>
            <a:lstStyle/>
            <a:p>
              <a:endParaRPr lang="zh-CN" altLang="en-US"/>
            </a:p>
          </p:txBody>
        </p:sp>
        <p:sp>
          <p:nvSpPr>
            <p:cNvPr id="7181" name="椭圆 7180"/>
            <p:cNvSpPr/>
            <p:nvPr/>
          </p:nvSpPr>
          <p:spPr>
            <a:xfrm>
              <a:off x="258" y="1536"/>
              <a:ext cx="1461" cy="1462"/>
            </a:xfrm>
            <a:prstGeom prst="ellipse">
              <a:avLst/>
            </a:prstGeom>
            <a:gradFill rotWithShape="1">
              <a:gsLst>
                <a:gs pos="0">
                  <a:schemeClr val="folHlink">
                    <a:gamma/>
                    <a:shade val="63529"/>
                    <a:invGamma/>
                  </a:schemeClr>
                </a:gs>
                <a:gs pos="100000">
                  <a:schemeClr val="folHlink">
                    <a:alpha val="0"/>
                  </a:schemeClr>
                </a:gs>
              </a:gsLst>
              <a:lin ang="2700000" scaled="1"/>
              <a:tileRect/>
            </a:gradFill>
            <a:ln w="38100">
              <a:noFill/>
            </a:ln>
          </p:spPr>
          <p:txBody>
            <a:bodyPr/>
            <a:lstStyle/>
            <a:p>
              <a:endParaRPr lang="zh-CN" altLang="en-US"/>
            </a:p>
          </p:txBody>
        </p:sp>
        <p:sp>
          <p:nvSpPr>
            <p:cNvPr id="7182" name="椭圆 7181"/>
            <p:cNvSpPr/>
            <p:nvPr/>
          </p:nvSpPr>
          <p:spPr>
            <a:xfrm>
              <a:off x="323" y="1602"/>
              <a:ext cx="1317" cy="1316"/>
            </a:xfrm>
            <a:prstGeom prst="ellipse">
              <a:avLst/>
            </a:prstGeom>
            <a:solidFill>
              <a:srgbClr val="000000"/>
            </a:solidFill>
            <a:ln w="38100">
              <a:noFill/>
            </a:ln>
          </p:spPr>
          <p:txBody>
            <a:bodyPr/>
            <a:lstStyle/>
            <a:p>
              <a:endParaRPr lang="zh-CN" altLang="en-US"/>
            </a:p>
          </p:txBody>
        </p:sp>
        <p:sp>
          <p:nvSpPr>
            <p:cNvPr id="7183" name="椭圆 7182"/>
            <p:cNvSpPr/>
            <p:nvPr/>
          </p:nvSpPr>
          <p:spPr>
            <a:xfrm>
              <a:off x="344" y="1623"/>
              <a:ext cx="1276" cy="1277"/>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lstStyle/>
            <a:p>
              <a:endParaRPr lang="zh-CN" altLang="en-US"/>
            </a:p>
          </p:txBody>
        </p:sp>
        <p:sp>
          <p:nvSpPr>
            <p:cNvPr id="7184" name="椭圆 7183"/>
            <p:cNvSpPr/>
            <p:nvPr/>
          </p:nvSpPr>
          <p:spPr>
            <a:xfrm>
              <a:off x="360" y="1630"/>
              <a:ext cx="1246" cy="1246"/>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lstStyle/>
            <a:p>
              <a:endParaRPr lang="zh-CN" altLang="en-US"/>
            </a:p>
          </p:txBody>
        </p:sp>
        <p:sp>
          <p:nvSpPr>
            <p:cNvPr id="7185" name="椭圆 7184"/>
            <p:cNvSpPr/>
            <p:nvPr/>
          </p:nvSpPr>
          <p:spPr>
            <a:xfrm>
              <a:off x="374" y="1642"/>
              <a:ext cx="1184" cy="1164"/>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lstStyle/>
            <a:p>
              <a:endParaRPr lang="zh-CN" altLang="en-US"/>
            </a:p>
          </p:txBody>
        </p:sp>
        <p:sp>
          <p:nvSpPr>
            <p:cNvPr id="7186" name="椭圆 7185"/>
            <p:cNvSpPr/>
            <p:nvPr/>
          </p:nvSpPr>
          <p:spPr>
            <a:xfrm>
              <a:off x="443" y="1675"/>
              <a:ext cx="1053" cy="945"/>
            </a:xfrm>
            <a:prstGeom prst="ellipse">
              <a:avLst/>
            </a:prstGeom>
            <a:gradFill rotWithShape="1">
              <a:gsLst>
                <a:gs pos="0">
                  <a:srgbClr val="D6E1E2">
                    <a:gamma/>
                    <a:tint val="0"/>
                    <a:invGamma/>
                  </a:srgbClr>
                </a:gs>
                <a:gs pos="100000">
                  <a:srgbClr val="D6E1E2">
                    <a:alpha val="38000"/>
                  </a:srgbClr>
                </a:gs>
              </a:gsLst>
              <a:lin ang="5400000" scaled="1"/>
              <a:tileRect/>
            </a:gradFill>
            <a:ln w="9525">
              <a:noFill/>
            </a:ln>
          </p:spPr>
          <p:txBody>
            <a:bodyPr/>
            <a:lstStyle/>
            <a:p>
              <a:endParaRPr lang="zh-CN" altLang="en-US"/>
            </a:p>
          </p:txBody>
        </p:sp>
        <p:pic>
          <p:nvPicPr>
            <p:cNvPr id="7187" name="图片 7186" descr="mark"/>
            <p:cNvPicPr>
              <a:picLocks noChangeAspect="1"/>
            </p:cNvPicPr>
            <p:nvPr/>
          </p:nvPicPr>
          <p:blipFill>
            <a:blip r:embed="rId1"/>
            <a:stretch>
              <a:fillRect/>
            </a:stretch>
          </p:blipFill>
          <p:spPr>
            <a:xfrm>
              <a:off x="452" y="1773"/>
              <a:ext cx="1011" cy="1003"/>
            </a:xfrm>
            <a:prstGeom prst="rect">
              <a:avLst/>
            </a:prstGeom>
            <a:noFill/>
            <a:ln w="9525">
              <a:noFill/>
            </a:ln>
          </p:spPr>
        </p:pic>
      </p:grpSp>
      <p:sp>
        <p:nvSpPr>
          <p:cNvPr id="7188" name="圆角矩形 7187"/>
          <p:cNvSpPr/>
          <p:nvPr/>
        </p:nvSpPr>
        <p:spPr>
          <a:xfrm>
            <a:off x="3349625" y="1816100"/>
            <a:ext cx="5105400" cy="488950"/>
          </a:xfrm>
          <a:prstGeom prst="roundRect">
            <a:avLst>
              <a:gd name="adj" fmla="val 50000"/>
            </a:avLst>
          </a:prstGeom>
          <a:gradFill rotWithShape="1">
            <a:gsLst>
              <a:gs pos="0">
                <a:srgbClr val="F8F8F8"/>
              </a:gs>
              <a:gs pos="100000">
                <a:srgbClr val="F8F8F8">
                  <a:gamma/>
                  <a:shade val="76471"/>
                  <a:invGamma/>
                </a:srgbClr>
              </a:gs>
            </a:gsLst>
            <a:lin ang="5400000" scaled="1"/>
            <a:tileRect/>
          </a:gradFill>
          <a:ln w="19050" cap="flat" cmpd="sng">
            <a:solidFill>
              <a:srgbClr val="C0C0C0"/>
            </a:solidFill>
            <a:prstDash val="solid"/>
            <a:headEnd type="none" w="med" len="med"/>
            <a:tailEnd type="none" w="med" len="med"/>
          </a:ln>
          <a:effectLst>
            <a:outerShdw dist="53882" dir="2699999" algn="ctr" rotWithShape="0">
              <a:srgbClr val="292929">
                <a:alpha val="50000"/>
              </a:srgbClr>
            </a:outerShdw>
          </a:effectLst>
        </p:spPr>
        <p:txBody>
          <a:bodyPr/>
          <a:lstStyle/>
          <a:p>
            <a:endParaRPr lang="zh-CN" altLang="en-US"/>
          </a:p>
        </p:txBody>
      </p:sp>
      <p:sp>
        <p:nvSpPr>
          <p:cNvPr id="7189" name="矩形 7188"/>
          <p:cNvSpPr/>
          <p:nvPr/>
        </p:nvSpPr>
        <p:spPr>
          <a:xfrm>
            <a:off x="4756150" y="1905000"/>
            <a:ext cx="2019300" cy="460375"/>
          </a:xfrm>
          <a:prstGeom prst="rect">
            <a:avLst/>
          </a:prstGeom>
          <a:noFill/>
          <a:ln w="9525">
            <a:noFill/>
          </a:ln>
        </p:spPr>
        <p:txBody>
          <a:bodyPr wrap="none" anchor="t">
            <a:spAutoFit/>
          </a:bodyPr>
          <a:lstStyle/>
          <a:p>
            <a:pPr algn="l">
              <a:spcBef>
                <a:spcPct val="0"/>
              </a:spcBef>
              <a:buClrTx/>
              <a:buSzTx/>
              <a:buNone/>
            </a:pPr>
            <a:r>
              <a:rPr lang="zh-CN" altLang="zh-CN" sz="2400" b="1" dirty="0">
                <a:latin typeface="+mn-lt"/>
                <a:ea typeface="+mn-ea"/>
                <a:cs typeface="+mn-ea"/>
                <a:sym typeface="+mn-ea"/>
              </a:rPr>
              <a:t>利润分配概述</a:t>
            </a:r>
            <a:endParaRPr lang="zh-CN" altLang="zh-CN" sz="2400" b="1" dirty="0">
              <a:latin typeface="+mn-lt"/>
              <a:ea typeface="+mn-ea"/>
              <a:cs typeface="+mn-ea"/>
              <a:sym typeface="+mn-ea"/>
            </a:endParaRPr>
          </a:p>
        </p:txBody>
      </p:sp>
      <p:sp>
        <p:nvSpPr>
          <p:cNvPr id="7190" name="圆角矩形 7189"/>
          <p:cNvSpPr/>
          <p:nvPr/>
        </p:nvSpPr>
        <p:spPr>
          <a:xfrm>
            <a:off x="3359150" y="2581275"/>
            <a:ext cx="5105400" cy="488950"/>
          </a:xfrm>
          <a:prstGeom prst="roundRect">
            <a:avLst>
              <a:gd name="adj" fmla="val 50000"/>
            </a:avLst>
          </a:prstGeom>
          <a:gradFill rotWithShape="1">
            <a:gsLst>
              <a:gs pos="0">
                <a:srgbClr val="F8F8F8"/>
              </a:gs>
              <a:gs pos="100000">
                <a:srgbClr val="F8F8F8">
                  <a:gamma/>
                  <a:shade val="76471"/>
                  <a:invGamma/>
                </a:srgbClr>
              </a:gs>
            </a:gsLst>
            <a:lin ang="5400000" scaled="1"/>
            <a:tileRect/>
          </a:gradFill>
          <a:ln w="19050" cap="flat" cmpd="sng">
            <a:solidFill>
              <a:srgbClr val="C0C0C0"/>
            </a:solidFill>
            <a:prstDash val="solid"/>
            <a:headEnd type="none" w="med" len="med"/>
            <a:tailEnd type="none" w="med" len="med"/>
          </a:ln>
          <a:effectLst>
            <a:outerShdw dist="53882" dir="2699999" algn="ctr" rotWithShape="0">
              <a:srgbClr val="292929">
                <a:alpha val="50000"/>
              </a:srgbClr>
            </a:outerShdw>
          </a:effectLst>
        </p:spPr>
        <p:txBody>
          <a:bodyPr/>
          <a:lstStyle/>
          <a:p>
            <a:endParaRPr lang="zh-CN" altLang="en-US"/>
          </a:p>
        </p:txBody>
      </p:sp>
      <p:sp>
        <p:nvSpPr>
          <p:cNvPr id="7191" name="矩形 7190"/>
          <p:cNvSpPr/>
          <p:nvPr/>
        </p:nvSpPr>
        <p:spPr>
          <a:xfrm>
            <a:off x="4756150" y="2654300"/>
            <a:ext cx="2937510" cy="460375"/>
          </a:xfrm>
          <a:prstGeom prst="rect">
            <a:avLst/>
          </a:prstGeom>
          <a:noFill/>
          <a:ln w="9525">
            <a:noFill/>
          </a:ln>
        </p:spPr>
        <p:txBody>
          <a:bodyPr wrap="none" anchor="t">
            <a:spAutoFit/>
          </a:bodyPr>
          <a:lstStyle/>
          <a:p>
            <a:pPr algn="l">
              <a:spcBef>
                <a:spcPct val="0"/>
              </a:spcBef>
              <a:buClrTx/>
              <a:buSzTx/>
              <a:buNone/>
            </a:pPr>
            <a:r>
              <a:rPr lang="zh-CN" altLang="zh-CN" sz="2400" b="1" dirty="0">
                <a:solidFill>
                  <a:schemeClr val="tx1"/>
                </a:solidFill>
                <a:latin typeface="+mn-lt"/>
                <a:ea typeface="+mn-ea"/>
                <a:sym typeface="+mn-ea"/>
              </a:rPr>
              <a:t>股利支付形式与程序</a:t>
            </a:r>
            <a:endParaRPr lang="zh-CN" altLang="zh-CN" sz="2400" b="1" dirty="0">
              <a:solidFill>
                <a:schemeClr val="tx1"/>
              </a:solidFill>
              <a:latin typeface="+mn-lt"/>
              <a:ea typeface="+mn-ea"/>
              <a:sym typeface="+mn-ea"/>
            </a:endParaRPr>
          </a:p>
        </p:txBody>
      </p:sp>
      <p:sp>
        <p:nvSpPr>
          <p:cNvPr id="7192" name="圆角矩形 7191"/>
          <p:cNvSpPr/>
          <p:nvPr/>
        </p:nvSpPr>
        <p:spPr>
          <a:xfrm>
            <a:off x="3349625" y="3321050"/>
            <a:ext cx="5105400" cy="488950"/>
          </a:xfrm>
          <a:prstGeom prst="roundRect">
            <a:avLst>
              <a:gd name="adj" fmla="val 50000"/>
            </a:avLst>
          </a:prstGeom>
          <a:gradFill rotWithShape="1">
            <a:gsLst>
              <a:gs pos="0">
                <a:srgbClr val="F8F8F8"/>
              </a:gs>
              <a:gs pos="100000">
                <a:srgbClr val="F8F8F8">
                  <a:gamma/>
                  <a:shade val="76471"/>
                  <a:invGamma/>
                </a:srgbClr>
              </a:gs>
            </a:gsLst>
            <a:lin ang="5400000" scaled="1"/>
            <a:tileRect/>
          </a:gradFill>
          <a:ln w="19050" cap="flat" cmpd="sng">
            <a:solidFill>
              <a:srgbClr val="C0C0C0"/>
            </a:solidFill>
            <a:prstDash val="solid"/>
            <a:headEnd type="none" w="med" len="med"/>
            <a:tailEnd type="none" w="med" len="med"/>
          </a:ln>
          <a:effectLst>
            <a:outerShdw dist="53882" dir="2699999" algn="ctr" rotWithShape="0">
              <a:srgbClr val="292929">
                <a:alpha val="50000"/>
              </a:srgbClr>
            </a:outerShdw>
          </a:effectLst>
        </p:spPr>
        <p:txBody>
          <a:bodyPr/>
          <a:lstStyle/>
          <a:p>
            <a:endParaRPr lang="zh-CN" altLang="en-US"/>
          </a:p>
        </p:txBody>
      </p:sp>
      <p:sp>
        <p:nvSpPr>
          <p:cNvPr id="7193" name="矩形 7192"/>
          <p:cNvSpPr/>
          <p:nvPr/>
        </p:nvSpPr>
        <p:spPr>
          <a:xfrm>
            <a:off x="4756150" y="3413125"/>
            <a:ext cx="1407160" cy="460375"/>
          </a:xfrm>
          <a:prstGeom prst="rect">
            <a:avLst/>
          </a:prstGeom>
          <a:noFill/>
          <a:ln w="9525">
            <a:noFill/>
          </a:ln>
        </p:spPr>
        <p:txBody>
          <a:bodyPr wrap="none" anchor="t">
            <a:spAutoFit/>
          </a:bodyPr>
          <a:lstStyle/>
          <a:p>
            <a:pPr lvl="0" algn="l" eaLnBrk="0" hangingPunct="0"/>
            <a:r>
              <a:rPr lang="zh-CN" altLang="zh-CN" sz="2400" b="1" dirty="0">
                <a:solidFill>
                  <a:schemeClr val="tx1"/>
                </a:solidFill>
                <a:latin typeface="+mn-lt"/>
                <a:ea typeface="+mn-ea"/>
                <a:sym typeface="+mn-ea"/>
              </a:rPr>
              <a:t>股利理论</a:t>
            </a:r>
            <a:endParaRPr lang="zh-CN" altLang="zh-CN" sz="2400" b="1" dirty="0">
              <a:solidFill>
                <a:schemeClr val="tx1"/>
              </a:solidFill>
              <a:latin typeface="+mn-lt"/>
              <a:ea typeface="+mn-ea"/>
              <a:sym typeface="+mn-ea"/>
            </a:endParaRPr>
          </a:p>
        </p:txBody>
      </p:sp>
      <p:sp>
        <p:nvSpPr>
          <p:cNvPr id="7194" name="椭圆 7193"/>
          <p:cNvSpPr/>
          <p:nvPr/>
        </p:nvSpPr>
        <p:spPr>
          <a:xfrm>
            <a:off x="3263900" y="1946275"/>
            <a:ext cx="228600" cy="228600"/>
          </a:xfrm>
          <a:prstGeom prst="ellipse">
            <a:avLst/>
          </a:prstGeom>
          <a:gradFill rotWithShape="1">
            <a:gsLst>
              <a:gs pos="0">
                <a:srgbClr val="E96E29"/>
              </a:gs>
              <a:gs pos="100000">
                <a:srgbClr val="E96E29">
                  <a:gamma/>
                  <a:shade val="66667"/>
                  <a:invGamma/>
                </a:srgbClr>
              </a:gs>
            </a:gsLst>
            <a:path path="shape">
              <a:fillToRect l="50000" t="50000" r="50000" b="50000"/>
            </a:path>
            <a:tileRect/>
          </a:gradFill>
          <a:ln w="19050" cap="flat" cmpd="sng">
            <a:solidFill>
              <a:srgbClr val="FFFFFF"/>
            </a:solidFill>
            <a:prstDash val="solid"/>
            <a:headEnd type="none" w="med" len="med"/>
            <a:tailEnd type="none" w="med" len="med"/>
          </a:ln>
          <a:effectLst>
            <a:outerShdw dist="63500" dir="2212193" algn="ctr" rotWithShape="0">
              <a:schemeClr val="bg2">
                <a:alpha val="50000"/>
              </a:schemeClr>
            </a:outerShdw>
          </a:effectLst>
        </p:spPr>
        <p:txBody>
          <a:bodyPr/>
          <a:lstStyle/>
          <a:p>
            <a:endParaRPr lang="zh-CN" altLang="en-US"/>
          </a:p>
        </p:txBody>
      </p:sp>
      <p:sp>
        <p:nvSpPr>
          <p:cNvPr id="7195" name="椭圆 7194"/>
          <p:cNvSpPr/>
          <p:nvPr/>
        </p:nvSpPr>
        <p:spPr>
          <a:xfrm>
            <a:off x="3276600" y="2711450"/>
            <a:ext cx="228600" cy="228600"/>
          </a:xfrm>
          <a:prstGeom prst="ellipse">
            <a:avLst/>
          </a:prstGeom>
          <a:gradFill rotWithShape="1">
            <a:gsLst>
              <a:gs pos="0">
                <a:srgbClr val="DCDC48"/>
              </a:gs>
              <a:gs pos="100000">
                <a:srgbClr val="DCDC48">
                  <a:gamma/>
                  <a:shade val="66667"/>
                  <a:invGamma/>
                </a:srgbClr>
              </a:gs>
            </a:gsLst>
            <a:path path="shape">
              <a:fillToRect l="50000" t="50000" r="50000" b="50000"/>
            </a:path>
            <a:tileRect/>
          </a:gradFill>
          <a:ln w="19050" cap="flat" cmpd="sng">
            <a:solidFill>
              <a:srgbClr val="FFFFFF"/>
            </a:solidFill>
            <a:prstDash val="solid"/>
            <a:headEnd type="none" w="med" len="med"/>
            <a:tailEnd type="none" w="med" len="med"/>
          </a:ln>
          <a:effectLst>
            <a:outerShdw dist="63500" dir="2212193" algn="ctr" rotWithShape="0">
              <a:schemeClr val="bg2">
                <a:alpha val="50000"/>
              </a:schemeClr>
            </a:outerShdw>
          </a:effectLst>
        </p:spPr>
        <p:txBody>
          <a:bodyPr/>
          <a:lstStyle/>
          <a:p>
            <a:endParaRPr lang="zh-CN" altLang="en-US"/>
          </a:p>
        </p:txBody>
      </p:sp>
      <p:sp>
        <p:nvSpPr>
          <p:cNvPr id="7196" name="椭圆 7195"/>
          <p:cNvSpPr/>
          <p:nvPr/>
        </p:nvSpPr>
        <p:spPr>
          <a:xfrm>
            <a:off x="3276600" y="3467100"/>
            <a:ext cx="228600" cy="228600"/>
          </a:xfrm>
          <a:prstGeom prst="ellipse">
            <a:avLst/>
          </a:prstGeom>
          <a:gradFill rotWithShape="1">
            <a:gsLst>
              <a:gs pos="0">
                <a:schemeClr val="accent2"/>
              </a:gs>
              <a:gs pos="100000">
                <a:schemeClr val="accent2">
                  <a:gamma/>
                  <a:shade val="66667"/>
                  <a:invGamma/>
                </a:schemeClr>
              </a:gs>
            </a:gsLst>
            <a:path path="shape">
              <a:fillToRect l="50000" t="50000" r="50000" b="50000"/>
            </a:path>
            <a:tileRect/>
          </a:gradFill>
          <a:ln w="19050" cap="flat" cmpd="sng">
            <a:solidFill>
              <a:srgbClr val="FFFFFF"/>
            </a:solidFill>
            <a:prstDash val="solid"/>
            <a:headEnd type="none" w="med" len="med"/>
            <a:tailEnd type="none" w="med" len="med"/>
          </a:ln>
          <a:effectLst>
            <a:outerShdw dist="63500" dir="2212193" algn="ctr" rotWithShape="0">
              <a:schemeClr val="bg2">
                <a:alpha val="50000"/>
              </a:schemeClr>
            </a:outerShdw>
          </a:effectLst>
        </p:spPr>
        <p:txBody>
          <a:bodyPr/>
          <a:lstStyle/>
          <a:p>
            <a:endParaRPr lang="zh-CN" altLang="en-US"/>
          </a:p>
        </p:txBody>
      </p:sp>
      <p:sp>
        <p:nvSpPr>
          <p:cNvPr id="7197" name="圆角矩形 7196"/>
          <p:cNvSpPr/>
          <p:nvPr/>
        </p:nvSpPr>
        <p:spPr>
          <a:xfrm>
            <a:off x="3276600" y="4868863"/>
            <a:ext cx="5105400" cy="488950"/>
          </a:xfrm>
          <a:prstGeom prst="roundRect">
            <a:avLst>
              <a:gd name="adj" fmla="val 50000"/>
            </a:avLst>
          </a:prstGeom>
          <a:gradFill rotWithShape="1">
            <a:gsLst>
              <a:gs pos="0">
                <a:srgbClr val="F8F8F8"/>
              </a:gs>
              <a:gs pos="100000">
                <a:srgbClr val="F8F8F8">
                  <a:gamma/>
                  <a:shade val="76471"/>
                  <a:invGamma/>
                </a:srgbClr>
              </a:gs>
            </a:gsLst>
            <a:lin ang="5400000" scaled="1"/>
            <a:tileRect/>
          </a:gradFill>
          <a:ln w="19050" cap="flat" cmpd="sng">
            <a:solidFill>
              <a:srgbClr val="C0C0C0"/>
            </a:solidFill>
            <a:prstDash val="solid"/>
            <a:headEnd type="none" w="med" len="med"/>
            <a:tailEnd type="none" w="med" len="med"/>
          </a:ln>
          <a:effectLst>
            <a:outerShdw dist="53882" dir="2699999" algn="ctr" rotWithShape="0">
              <a:srgbClr val="292929">
                <a:alpha val="50000"/>
              </a:srgbClr>
            </a:outerShdw>
          </a:effectLst>
        </p:spPr>
        <p:txBody>
          <a:bodyPr/>
          <a:lstStyle/>
          <a:p>
            <a:endParaRPr lang="zh-CN" altLang="en-US"/>
          </a:p>
        </p:txBody>
      </p:sp>
      <p:sp>
        <p:nvSpPr>
          <p:cNvPr id="7198" name="矩形 7197"/>
          <p:cNvSpPr/>
          <p:nvPr/>
        </p:nvSpPr>
        <p:spPr>
          <a:xfrm>
            <a:off x="4572000" y="4941253"/>
            <a:ext cx="2937510" cy="460375"/>
          </a:xfrm>
          <a:prstGeom prst="rect">
            <a:avLst/>
          </a:prstGeom>
          <a:noFill/>
          <a:ln w="9525">
            <a:noFill/>
          </a:ln>
        </p:spPr>
        <p:txBody>
          <a:bodyPr wrap="none" anchor="t">
            <a:spAutoFit/>
          </a:bodyPr>
          <a:lstStyle/>
          <a:p>
            <a:pPr algn="l">
              <a:spcBef>
                <a:spcPct val="0"/>
              </a:spcBef>
              <a:buClrTx/>
              <a:buSzTx/>
              <a:buNone/>
            </a:pPr>
            <a:r>
              <a:rPr lang="zh-CN" altLang="zh-CN" sz="2400" b="1" dirty="0">
                <a:solidFill>
                  <a:schemeClr val="tx1"/>
                </a:solidFill>
                <a:latin typeface="+mn-lt"/>
                <a:ea typeface="+mn-ea"/>
                <a:sym typeface="+mn-ea"/>
              </a:rPr>
              <a:t>股票分割与股票回购</a:t>
            </a:r>
            <a:endParaRPr lang="zh-CN" altLang="zh-CN" sz="2400" b="1" dirty="0">
              <a:solidFill>
                <a:schemeClr val="tx1"/>
              </a:solidFill>
              <a:latin typeface="+mn-lt"/>
              <a:ea typeface="+mn-ea"/>
              <a:sym typeface="+mn-ea"/>
            </a:endParaRPr>
          </a:p>
        </p:txBody>
      </p:sp>
      <p:sp>
        <p:nvSpPr>
          <p:cNvPr id="7199" name="椭圆 7198"/>
          <p:cNvSpPr/>
          <p:nvPr/>
        </p:nvSpPr>
        <p:spPr>
          <a:xfrm>
            <a:off x="3204210" y="4987925"/>
            <a:ext cx="228600" cy="228600"/>
          </a:xfrm>
          <a:prstGeom prst="ellipse">
            <a:avLst/>
          </a:prstGeom>
          <a:gradFill rotWithShape="1">
            <a:gsLst>
              <a:gs pos="0">
                <a:srgbClr val="E96E29"/>
              </a:gs>
              <a:gs pos="100000">
                <a:srgbClr val="E96E29">
                  <a:gamma/>
                  <a:shade val="66667"/>
                  <a:invGamma/>
                </a:srgbClr>
              </a:gs>
            </a:gsLst>
            <a:path path="shape">
              <a:fillToRect l="50000" t="50000" r="50000" b="50000"/>
            </a:path>
            <a:tileRect/>
          </a:gradFill>
          <a:ln w="19050" cap="flat" cmpd="sng">
            <a:solidFill>
              <a:srgbClr val="FFFFFF"/>
            </a:solidFill>
            <a:prstDash val="solid"/>
            <a:headEnd type="none" w="med" len="med"/>
            <a:tailEnd type="none" w="med" len="med"/>
          </a:ln>
          <a:effectLst>
            <a:outerShdw dist="63500" dir="2212193" algn="ctr" rotWithShape="0">
              <a:schemeClr val="bg2">
                <a:alpha val="50000"/>
              </a:schemeClr>
            </a:outerShdw>
          </a:effectLst>
        </p:spPr>
        <p:txBody>
          <a:bodyPr/>
          <a:lstStyle/>
          <a:p>
            <a:endParaRPr lang="zh-CN" altLang="en-US"/>
          </a:p>
        </p:txBody>
      </p:sp>
      <p:sp>
        <p:nvSpPr>
          <p:cNvPr id="2" name="直接连接符 1"/>
          <p:cNvSpPr/>
          <p:nvPr/>
        </p:nvSpPr>
        <p:spPr>
          <a:xfrm>
            <a:off x="2419985" y="4584700"/>
            <a:ext cx="211455" cy="471805"/>
          </a:xfrm>
          <a:prstGeom prst="line">
            <a:avLst/>
          </a:prstGeom>
          <a:ln w="12700" cap="rnd" cmpd="sng">
            <a:solidFill>
              <a:srgbClr val="003366"/>
            </a:solidFill>
            <a:prstDash val="sysDot"/>
            <a:headEnd type="none" w="med" len="med"/>
            <a:tailEnd type="none" w="med" len="med"/>
          </a:ln>
        </p:spPr>
      </p:sp>
      <p:sp>
        <p:nvSpPr>
          <p:cNvPr id="3" name="圆角矩形 2"/>
          <p:cNvSpPr/>
          <p:nvPr>
            <p:custDataLst>
              <p:tags r:id="rId2"/>
            </p:custDataLst>
          </p:nvPr>
        </p:nvSpPr>
        <p:spPr>
          <a:xfrm>
            <a:off x="3359150" y="4121785"/>
            <a:ext cx="5105400" cy="488950"/>
          </a:xfrm>
          <a:prstGeom prst="roundRect">
            <a:avLst>
              <a:gd name="adj" fmla="val 50000"/>
            </a:avLst>
          </a:prstGeom>
          <a:gradFill rotWithShape="1">
            <a:gsLst>
              <a:gs pos="0">
                <a:srgbClr val="F8F8F8"/>
              </a:gs>
              <a:gs pos="100000">
                <a:srgbClr val="F8F8F8">
                  <a:gamma/>
                  <a:shade val="76471"/>
                  <a:invGamma/>
                </a:srgbClr>
              </a:gs>
            </a:gsLst>
            <a:lin ang="5400000" scaled="1"/>
            <a:tileRect/>
          </a:gradFill>
          <a:ln w="19050" cap="flat" cmpd="sng">
            <a:solidFill>
              <a:srgbClr val="C0C0C0"/>
            </a:solidFill>
            <a:prstDash val="solid"/>
            <a:headEnd type="none" w="med" len="med"/>
            <a:tailEnd type="none" w="med" len="med"/>
          </a:ln>
          <a:effectLst>
            <a:outerShdw dist="53882" dir="2699999" algn="ctr" rotWithShape="0">
              <a:srgbClr val="292929">
                <a:alpha val="50000"/>
              </a:srgbClr>
            </a:outerShdw>
          </a:effectLst>
        </p:spPr>
        <p:txBody>
          <a:bodyPr/>
          <a:p>
            <a:endParaRPr lang="zh-CN" altLang="en-US"/>
          </a:p>
        </p:txBody>
      </p:sp>
      <p:sp>
        <p:nvSpPr>
          <p:cNvPr id="4" name="矩形 3"/>
          <p:cNvSpPr/>
          <p:nvPr>
            <p:custDataLst>
              <p:tags r:id="rId3"/>
            </p:custDataLst>
          </p:nvPr>
        </p:nvSpPr>
        <p:spPr>
          <a:xfrm>
            <a:off x="4984750" y="4150360"/>
            <a:ext cx="1407160" cy="460375"/>
          </a:xfrm>
          <a:prstGeom prst="rect">
            <a:avLst/>
          </a:prstGeom>
          <a:noFill/>
          <a:ln w="9525">
            <a:noFill/>
          </a:ln>
        </p:spPr>
        <p:txBody>
          <a:bodyPr wrap="none" anchor="t">
            <a:spAutoFit/>
          </a:bodyPr>
          <a:p>
            <a:pPr lvl="0" algn="l" eaLnBrk="0" hangingPunct="0"/>
            <a:r>
              <a:rPr lang="zh-CN" altLang="zh-CN" sz="2400" b="1" dirty="0">
                <a:solidFill>
                  <a:schemeClr val="tx1"/>
                </a:solidFill>
                <a:latin typeface="+mn-lt"/>
                <a:ea typeface="+mn-ea"/>
                <a:sym typeface="+mn-ea"/>
              </a:rPr>
              <a:t>股利政策</a:t>
            </a:r>
            <a:endParaRPr lang="zh-CN" altLang="zh-CN" sz="2400" b="1" dirty="0">
              <a:solidFill>
                <a:schemeClr val="tx1"/>
              </a:solidFill>
              <a:latin typeface="+mn-lt"/>
              <a:ea typeface="+mn-ea"/>
              <a:sym typeface="+mn-ea"/>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custDataLst>
              <p:tags r:id="rId1"/>
            </p:custDataLst>
          </p:nvPr>
        </p:nvSpPr>
        <p:spPr>
          <a:xfrm>
            <a:off x="467360" y="908685"/>
            <a:ext cx="8229600" cy="5029200"/>
          </a:xfrm>
        </p:spPr>
        <p:txBody>
          <a:bodyPr/>
          <a:lstStyle/>
          <a:p>
            <a:pPr marL="0" indent="0">
              <a:lnSpc>
                <a:spcPct val="150000"/>
              </a:lnSpc>
              <a:buNone/>
            </a:pPr>
            <a:r>
              <a:rPr lang="zh-CN" altLang="en-US" sz="2400" b="1" dirty="0">
                <a:solidFill>
                  <a:srgbClr val="FF0000"/>
                </a:solidFill>
              </a:rPr>
              <a:t>（四）所得税税差理论</a:t>
            </a:r>
            <a:endParaRPr lang="zh-CN" altLang="en-US" sz="2400" b="1" dirty="0">
              <a:solidFill>
                <a:srgbClr val="FF0000"/>
              </a:solidFill>
            </a:endParaRPr>
          </a:p>
          <a:p>
            <a:pPr>
              <a:lnSpc>
                <a:spcPct val="150000"/>
              </a:lnSpc>
            </a:pPr>
            <a:r>
              <a:rPr lang="zh-CN" altLang="en-US" sz="2400" b="1" dirty="0"/>
              <a:t>税收差别理论认为，由于股利收入的所得税税率通常都高于资本利得所得税税率，这种差异会对股东财务产生不同影响。</a:t>
            </a:r>
            <a:endParaRPr lang="zh-CN" altLang="en-US" sz="2400" b="1" dirty="0"/>
          </a:p>
          <a:p>
            <a:pPr>
              <a:lnSpc>
                <a:spcPct val="150000"/>
              </a:lnSpc>
            </a:pPr>
            <a:r>
              <a:rPr lang="zh-CN" altLang="en-US" sz="2400" b="1" dirty="0"/>
              <a:t>出于避税的考虑，投资者更偏爱低股利支付率政策，公司实行较低的股利支付率政策可以为股东带来税收利益，有利于增加股东财富，促进股票价格上涨。</a:t>
            </a:r>
            <a:endParaRPr lang="zh-CN" altLang="en-US" sz="2400" b="1" dirty="0"/>
          </a:p>
        </p:txBody>
      </p:sp>
    </p:spTree>
    <p:custDataLst>
      <p:tags r:id="rId2"/>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zh-CN" sz="3200" i="0" dirty="0">
                <a:solidFill>
                  <a:schemeClr val="tx1"/>
                </a:solidFill>
                <a:latin typeface="+mn-lt"/>
                <a:ea typeface="+mn-ea"/>
                <a:sym typeface="+mn-ea"/>
              </a:rPr>
              <a:t>二、股利无关论</a:t>
            </a:r>
            <a:endParaRPr lang="zh-CN" altLang="zh-CN" sz="3200" i="0" dirty="0">
              <a:solidFill>
                <a:schemeClr val="tx1"/>
              </a:solidFill>
              <a:latin typeface="+mn-lt"/>
              <a:ea typeface="+mn-ea"/>
              <a:sym typeface="+mn-ea"/>
            </a:endParaRPr>
          </a:p>
        </p:txBody>
      </p:sp>
      <p:sp>
        <p:nvSpPr>
          <p:cNvPr id="5" name="内容占位符 4"/>
          <p:cNvSpPr>
            <a:spLocks noGrp="1"/>
          </p:cNvSpPr>
          <p:nvPr>
            <p:ph idx="1"/>
            <p:custDataLst>
              <p:tags r:id="rId2"/>
            </p:custDataLst>
          </p:nvPr>
        </p:nvSpPr>
        <p:spPr/>
        <p:txBody>
          <a:bodyPr/>
          <a:lstStyle/>
          <a:p>
            <a:pPr>
              <a:lnSpc>
                <a:spcPct val="150000"/>
              </a:lnSpc>
              <a:spcBef>
                <a:spcPts val="0"/>
              </a:spcBef>
            </a:pPr>
            <a:r>
              <a:rPr lang="zh-CN" altLang="en-US" sz="2400" b="1" dirty="0"/>
              <a:t>MM理论认为，在一定的假设条件限定下，股利政策不会对公司的价值或股票的价格产生任何影响。</a:t>
            </a:r>
            <a:endParaRPr lang="zh-CN" altLang="en-US" sz="2400" b="1" dirty="0"/>
          </a:p>
          <a:p>
            <a:pPr>
              <a:lnSpc>
                <a:spcPct val="150000"/>
              </a:lnSpc>
              <a:spcBef>
                <a:spcPts val="0"/>
              </a:spcBef>
            </a:pPr>
            <a:r>
              <a:rPr lang="zh-CN" altLang="en-US" sz="2400" b="1" dirty="0"/>
              <a:t>一个公司的股票价格完全由公司的投资决策的获利能力和风险组合决定，而与公司的利润分配政策无关。</a:t>
            </a:r>
            <a:endParaRPr lang="zh-CN" altLang="en-US" sz="2400" b="1" dirty="0"/>
          </a:p>
          <a:p>
            <a:pPr>
              <a:lnSpc>
                <a:spcPct val="150000"/>
              </a:lnSpc>
              <a:spcBef>
                <a:spcPts val="0"/>
              </a:spcBef>
            </a:pPr>
            <a:r>
              <a:rPr lang="zh-CN" altLang="en-US" sz="2400" b="1" dirty="0"/>
              <a:t>换言之，股利政策不影响企业价值，投资者不关心公司股利分配，企业价值由资产盈利能力决定，因此企业无须花心思制定股利政策。</a:t>
            </a:r>
            <a:endParaRPr lang="zh-CN" altLang="en-US" sz="2400" b="1" dirty="0"/>
          </a:p>
        </p:txBody>
      </p:sp>
    </p:spTree>
    <p:custDataLst>
      <p:tags r:id="rId3"/>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0"/>
          <p:cNvSpPr txBox="1">
            <a:spLocks noChangeArrowheads="1"/>
          </p:cNvSpPr>
          <p:nvPr>
            <p:custDataLst>
              <p:tags r:id="rId1"/>
            </p:custDataLst>
          </p:nvPr>
        </p:nvSpPr>
        <p:spPr bwMode="auto">
          <a:xfrm>
            <a:off x="539512" y="3357502"/>
            <a:ext cx="1804821"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rmAutofit lnSpcReduction="10000"/>
          </a:bodyPr>
          <a:lstStyle>
            <a:defPPr>
              <a:defRPr lang="zh-CN"/>
            </a:defPPr>
            <a:lvl1pPr eaLnBrk="1" hangingPunct="1">
              <a:defRPr sz="4500" b="1">
                <a:solidFill>
                  <a:schemeClr val="accent1"/>
                </a:solidFill>
                <a:latin typeface="+mj-lt"/>
                <a:ea typeface="黑体" panose="02010609060101010101" pitchFamily="2" charset="-122"/>
              </a:defRPr>
            </a:lvl1pPr>
            <a:lvl2pPr marL="742950" indent="-285750">
              <a:defRPr>
                <a:ea typeface="幼圆" panose="02010509060101010101" pitchFamily="49" charset="-122"/>
              </a:defRPr>
            </a:lvl2pPr>
            <a:lvl3pPr marL="1143000" indent="-228600">
              <a:defRPr>
                <a:ea typeface="幼圆" panose="02010509060101010101" pitchFamily="49" charset="-122"/>
              </a:defRPr>
            </a:lvl3pPr>
            <a:lvl4pPr marL="1600200" indent="-228600">
              <a:defRPr>
                <a:ea typeface="幼圆" panose="02010509060101010101" pitchFamily="49" charset="-122"/>
              </a:defRPr>
            </a:lvl4pPr>
            <a:lvl5pPr marL="2057400" indent="-228600">
              <a:defRPr>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ea typeface="幼圆" panose="02010509060101010101" pitchFamily="49" charset="-122"/>
              </a:defRPr>
            </a:lvl9pPr>
          </a:lstStyle>
          <a:p>
            <a:r>
              <a:rPr lang="zh-CN" altLang="en-US" sz="3000" smtClean="0">
                <a:solidFill>
                  <a:schemeClr val="tx1"/>
                </a:solidFill>
                <a:ea typeface="+mj-ea"/>
                <a:cs typeface="+mj-cs"/>
              </a:rPr>
              <a:t>第四节 股利政策</a:t>
            </a:r>
            <a:endParaRPr lang="zh-CN" altLang="en-US" sz="3000" smtClean="0">
              <a:solidFill>
                <a:schemeClr val="tx1"/>
              </a:solidFill>
              <a:ea typeface="+mj-ea"/>
              <a:cs typeface="+mj-cs"/>
            </a:endParaRPr>
          </a:p>
        </p:txBody>
      </p:sp>
      <p:cxnSp>
        <p:nvCxnSpPr>
          <p:cNvPr id="12" name="直接连接符 15"/>
          <p:cNvCxnSpPr>
            <a:cxnSpLocks noChangeShapeType="1"/>
          </p:cNvCxnSpPr>
          <p:nvPr>
            <p:custDataLst>
              <p:tags r:id="rId2"/>
            </p:custDataLst>
          </p:nvPr>
        </p:nvCxnSpPr>
        <p:spPr bwMode="auto">
          <a:xfrm>
            <a:off x="3839488" y="2172875"/>
            <a:ext cx="0" cy="2857593"/>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14" name="文本框 13"/>
          <p:cNvSpPr txBox="1">
            <a:spLocks noChangeArrowheads="1"/>
          </p:cNvSpPr>
          <p:nvPr>
            <p:custDataLst>
              <p:tags r:id="rId3"/>
            </p:custDataLst>
          </p:nvPr>
        </p:nvSpPr>
        <p:spPr bwMode="auto">
          <a:xfrm>
            <a:off x="4225259" y="2538083"/>
            <a:ext cx="3660575" cy="3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400" b="1" dirty="0">
                <a:solidFill>
                  <a:schemeClr val="tx1"/>
                </a:solidFill>
                <a:latin typeface="+mn-lt"/>
                <a:ea typeface="+mn-ea"/>
                <a:sym typeface="+mn-ea"/>
              </a:rPr>
              <a:t>股利政策</a:t>
            </a:r>
            <a:endParaRPr lang="zh-CN" altLang="zh-CN" sz="2400" b="1" dirty="0">
              <a:solidFill>
                <a:schemeClr val="tx1"/>
              </a:solidFill>
              <a:latin typeface="+mn-lt"/>
              <a:ea typeface="+mn-ea"/>
            </a:endParaRPr>
          </a:p>
        </p:txBody>
      </p:sp>
      <p:sp>
        <p:nvSpPr>
          <p:cNvPr id="15" name="任意多边形 21"/>
          <p:cNvSpPr>
            <a:spLocks noChangeArrowheads="1"/>
          </p:cNvSpPr>
          <p:nvPr>
            <p:custDataLst>
              <p:tags r:id="rId4"/>
            </p:custDataLst>
          </p:nvPr>
        </p:nvSpPr>
        <p:spPr bwMode="auto">
          <a:xfrm>
            <a:off x="3651531" y="2537744"/>
            <a:ext cx="450180" cy="521046"/>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2400">
                <a:solidFill>
                  <a:schemeClr val="bg1"/>
                </a:solidFill>
                <a:latin typeface="+mn-lt"/>
                <a:ea typeface="+mn-ea"/>
              </a:rPr>
              <a:t>1</a:t>
            </a:r>
            <a:endParaRPr lang="zh-CN" altLang="en-US" sz="2400">
              <a:solidFill>
                <a:schemeClr val="bg1"/>
              </a:solidFill>
              <a:latin typeface="+mn-lt"/>
              <a:ea typeface="+mn-ea"/>
            </a:endParaRPr>
          </a:p>
        </p:txBody>
      </p:sp>
      <p:sp>
        <p:nvSpPr>
          <p:cNvPr id="17" name="文本框 17"/>
          <p:cNvSpPr txBox="1">
            <a:spLocks noChangeArrowheads="1"/>
          </p:cNvSpPr>
          <p:nvPr>
            <p:custDataLst>
              <p:tags r:id="rId5"/>
            </p:custDataLst>
          </p:nvPr>
        </p:nvSpPr>
        <p:spPr bwMode="auto">
          <a:xfrm>
            <a:off x="4456211" y="4079807"/>
            <a:ext cx="3529549" cy="321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nSpc>
                <a:spcPct val="150000"/>
              </a:lnSpc>
              <a:spcBef>
                <a:spcPct val="0"/>
              </a:spcBef>
              <a:buClrTx/>
              <a:buSzTx/>
              <a:buNone/>
            </a:pPr>
            <a:r>
              <a:rPr lang="zh-CN" altLang="zh-CN" sz="2400" b="1" dirty="0">
                <a:solidFill>
                  <a:schemeClr val="tx1"/>
                </a:solidFill>
                <a:latin typeface="+mn-lt"/>
                <a:ea typeface="+mn-ea"/>
                <a:sym typeface="+mn-ea"/>
              </a:rPr>
              <a:t>确定分配政策应考虑的因素</a:t>
            </a:r>
            <a:endParaRPr lang="zh-CN" altLang="zh-CN" sz="2400" b="1" dirty="0">
              <a:solidFill>
                <a:schemeClr val="tx1"/>
              </a:solidFill>
              <a:latin typeface="+mn-lt"/>
              <a:ea typeface="+mn-ea"/>
            </a:endParaRPr>
          </a:p>
        </p:txBody>
      </p:sp>
      <p:sp>
        <p:nvSpPr>
          <p:cNvPr id="18" name="任意多边形 22"/>
          <p:cNvSpPr>
            <a:spLocks noChangeArrowheads="1"/>
          </p:cNvSpPr>
          <p:nvPr>
            <p:custDataLst>
              <p:tags r:id="rId6"/>
            </p:custDataLst>
          </p:nvPr>
        </p:nvSpPr>
        <p:spPr bwMode="auto">
          <a:xfrm>
            <a:off x="3608705" y="4233945"/>
            <a:ext cx="450180" cy="521046"/>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2400">
                <a:solidFill>
                  <a:schemeClr val="bg1"/>
                </a:solidFill>
                <a:latin typeface="+mn-lt"/>
                <a:ea typeface="+mn-ea"/>
              </a:rPr>
              <a:t>2</a:t>
            </a:r>
            <a:endParaRPr lang="zh-CN" altLang="en-US" sz="2400">
              <a:solidFill>
                <a:schemeClr val="bg1"/>
              </a:solidFill>
              <a:latin typeface="+mn-lt"/>
              <a:ea typeface="+mn-ea"/>
            </a:endParaRPr>
          </a:p>
        </p:txBody>
      </p:sp>
    </p:spTree>
    <p:custDataLst>
      <p:tags r:id="rId7"/>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51460" y="621030"/>
            <a:ext cx="8564880" cy="5029200"/>
          </a:xfrm>
        </p:spPr>
        <p:txBody>
          <a:bodyPr/>
          <a:p>
            <a:pPr>
              <a:lnSpc>
                <a:spcPct val="150000"/>
              </a:lnSpc>
            </a:pPr>
            <a:r>
              <a:rPr lang="zh-CN" altLang="en-US" sz="2400" b="1">
                <a:solidFill>
                  <a:srgbClr val="FF0000"/>
                </a:solidFill>
              </a:rPr>
              <a:t>股利政策</a:t>
            </a:r>
            <a:r>
              <a:rPr lang="zh-CN" altLang="en-US" sz="2400" b="1"/>
              <a:t>是指公司股东大会和董事会对一切与股利有关的事项所采取的具体做法，是关于公司是否发放股利、发放多少和何时发放股利等方面的方针和策略，主要涉及公司对其收益进行分配还是留存用于再投资。</a:t>
            </a:r>
            <a:endParaRPr lang="zh-CN" altLang="en-US" sz="2400" b="1"/>
          </a:p>
          <a:p>
            <a:pPr>
              <a:lnSpc>
                <a:spcPct val="150000"/>
              </a:lnSpc>
            </a:pPr>
            <a:r>
              <a:rPr lang="zh-CN" altLang="en-US" sz="2400" b="1"/>
              <a:t>股利政策有广义和狭义之分。广义的股利政策包括股利宣告日的确定、股利发放比率的确定、股利发放时的资金筹集问题。狭义的股利政策探讨的是保留盈余和普通股股利支付的比例关系问题，即股利发放比率的确定。</a:t>
            </a:r>
            <a:endParaRPr lang="zh-CN" altLang="en-US" sz="2400" b="1"/>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341120"/>
            <a:ext cx="8229600" cy="572135"/>
          </a:xfrm>
        </p:spPr>
        <p:txBody>
          <a:bodyPr/>
          <a:p>
            <a:r>
              <a:rPr lang="zh-CN" altLang="en-US" sz="2800" b="1">
                <a:solidFill>
                  <a:srgbClr val="FF0000"/>
                </a:solidFill>
              </a:rPr>
              <a:t>（一）剩余股利政策</a:t>
            </a:r>
            <a:endParaRPr lang="zh-CN" altLang="en-US" sz="2800" b="1">
              <a:solidFill>
                <a:srgbClr val="FF0000"/>
              </a:solidFill>
            </a:endParaRPr>
          </a:p>
        </p:txBody>
      </p:sp>
      <p:sp>
        <p:nvSpPr>
          <p:cNvPr id="4" name="标题 3"/>
          <p:cNvSpPr>
            <a:spLocks noGrp="1"/>
          </p:cNvSpPr>
          <p:nvPr>
            <p:custDataLst>
              <p:tags r:id="rId1"/>
            </p:custDataLst>
          </p:nvPr>
        </p:nvSpPr>
        <p:spPr>
          <a:xfrm>
            <a:off x="584200" y="355600"/>
            <a:ext cx="8229600" cy="868363"/>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200" b="1" i="1" u="none" kern="1200" baseline="0">
                <a:solidFill>
                  <a:schemeClr val="tx1"/>
                </a:solidFill>
                <a:latin typeface="+mj-lt"/>
                <a:ea typeface="+mj-ea"/>
                <a:cs typeface="+mj-cs"/>
              </a:defRPr>
            </a:lvl1pPr>
          </a:lstStyle>
          <a:p>
            <a:r>
              <a:rPr lang="zh-CN" altLang="en-US" sz="3200" i="0" dirty="0">
                <a:sym typeface="+mn-ea"/>
              </a:rPr>
              <a:t>一、股利政策的类型</a:t>
            </a:r>
            <a:endParaRPr lang="zh-CN" altLang="en-US" sz="3200" i="0" dirty="0">
              <a:sym typeface="+mn-ea"/>
            </a:endParaRPr>
          </a:p>
        </p:txBody>
      </p:sp>
      <p:sp>
        <p:nvSpPr>
          <p:cNvPr id="100" name="文本框 99"/>
          <p:cNvSpPr txBox="1"/>
          <p:nvPr/>
        </p:nvSpPr>
        <p:spPr>
          <a:xfrm>
            <a:off x="755650" y="2205355"/>
            <a:ext cx="7589520" cy="2861310"/>
          </a:xfrm>
          <a:prstGeom prst="rect">
            <a:avLst/>
          </a:prstGeom>
          <a:noFill/>
          <a:ln w="9525">
            <a:noFill/>
          </a:ln>
        </p:spPr>
        <p:txBody>
          <a:bodyPr wrap="square">
            <a:spAutoFit/>
          </a:bodyPr>
          <a:p>
            <a:pPr>
              <a:lnSpc>
                <a:spcPct val="150000"/>
              </a:lnSpc>
            </a:pPr>
            <a:r>
              <a:rPr lang="zh-CN" sz="2400" b="1">
                <a:latin typeface="Calibri" panose="020F0502020204030204" charset="0"/>
                <a:ea typeface="宋体" panose="02010600030101010101" pitchFamily="2" charset="-122"/>
              </a:rPr>
              <a:t>剩余股利政策是指公司生产经营所获得的净利润首先应考虑满足企业投资项目的需要。只有当增加的权益资本达到预定的最佳目标资本结构之后，还有剩余的利润才派发股利，反之亦然。剩余股利政策是一种有利于保持企业最优资本结构的股利政策。</a:t>
            </a:r>
            <a:endParaRPr lang="zh-CN" altLang="en-US" sz="2400" b="1">
              <a:latin typeface="Calibri" panose="020F0502020204030204" charset="0"/>
              <a:ea typeface="宋体" panose="02010600030101010101" pitchFamily="2" charset="-122"/>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83895" y="1917065"/>
            <a:ext cx="7886700" cy="2277110"/>
          </a:xfrm>
        </p:spPr>
        <p:txBody>
          <a:bodyPr>
            <a:normAutofit fontScale="90000"/>
          </a:bodyPr>
          <a:lstStyle/>
          <a:p>
            <a:pPr algn="l" fontAlgn="auto">
              <a:lnSpc>
                <a:spcPct val="150000"/>
              </a:lnSpc>
            </a:pPr>
            <a:r>
              <a:rPr lang="zh-CN" altLang="en-US" sz="2665" i="0" dirty="0">
                <a:solidFill>
                  <a:srgbClr val="FF0000"/>
                </a:solidFill>
              </a:rPr>
              <a:t>例题9-5：</a:t>
            </a:r>
            <a:br>
              <a:rPr lang="zh-CN" altLang="en-US" sz="2400" i="0" dirty="0"/>
            </a:br>
            <a:r>
              <a:rPr lang="zh-CN" altLang="en-US" sz="2400" i="0" dirty="0"/>
              <a:t> </a:t>
            </a:r>
            <a:r>
              <a:rPr lang="en-US" altLang="zh-CN" sz="2400" i="0" dirty="0"/>
              <a:t>     </a:t>
            </a:r>
            <a:r>
              <a:rPr lang="zh-CN" altLang="en-US" sz="2665" i="0" dirty="0"/>
              <a:t>假定甲企业2021年度的净利润为8 000万元，股票总数为10 000万股。由于企业尚处于初创期，产品市场前景广阔，产业优势明显。假定2022年该公司有较好投资前景的投资项目，需要投资12 000万元。企业确定的目标资本结构是：负债资本为60%，股东权益股本为40%。假如该公司采用剩余股利政策，则该公司应当如何分配股利和进行融资？</a:t>
            </a:r>
            <a:br>
              <a:rPr lang="zh-CN" altLang="en-US" sz="2400" i="0" dirty="0"/>
            </a:br>
            <a:endParaRPr lang="zh-CN" altLang="en-US" sz="2400" i="0" dirty="0"/>
          </a:p>
        </p:txBody>
      </p:sp>
    </p:spTree>
    <p:custDataLst>
      <p:tags r:id="rId2"/>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755650" y="2709069"/>
            <a:ext cx="7886700" cy="584597"/>
          </a:xfrm>
        </p:spPr>
        <p:txBody>
          <a:bodyPr>
            <a:normAutofit fontScale="90000"/>
          </a:bodyPr>
          <a:lstStyle/>
          <a:p>
            <a:pPr algn="l" fontAlgn="auto">
              <a:lnSpc>
                <a:spcPct val="150000"/>
              </a:lnSpc>
            </a:pPr>
            <a:r>
              <a:rPr lang="zh-CN" altLang="en-US" sz="2400" i="0" dirty="0">
                <a:solidFill>
                  <a:srgbClr val="FF0000"/>
                </a:solidFill>
              </a:rPr>
              <a:t>分析：</a:t>
            </a:r>
            <a:br>
              <a:rPr lang="zh-CN" altLang="en-US" sz="2400" i="0" dirty="0">
                <a:solidFill>
                  <a:srgbClr val="FF0000"/>
                </a:solidFill>
              </a:rPr>
            </a:br>
            <a:r>
              <a:rPr lang="zh-CN" altLang="en-US" sz="2400" i="0" dirty="0"/>
              <a:t>首先，确定按目标资本结构2022年需要筹集的股东权益资本为：</a:t>
            </a:r>
            <a:br>
              <a:rPr lang="zh-CN" altLang="en-US" sz="2400" i="0" dirty="0"/>
            </a:br>
            <a:r>
              <a:rPr lang="en-US" altLang="zh-CN" sz="2400" i="0" dirty="0"/>
              <a:t>              </a:t>
            </a:r>
            <a:r>
              <a:rPr lang="zh-CN" altLang="en-US" sz="2400" i="0" dirty="0"/>
              <a:t>12 000×40%＝4 800（万元）</a:t>
            </a:r>
            <a:br>
              <a:rPr lang="zh-CN" altLang="en-US" sz="2400" i="0" dirty="0"/>
            </a:br>
            <a:r>
              <a:rPr lang="zh-CN" altLang="en-US" sz="2400" i="0" dirty="0"/>
              <a:t>其次，确定2021年应分配的股利总额：</a:t>
            </a:r>
            <a:br>
              <a:rPr lang="zh-CN" altLang="en-US" sz="2400" i="0" dirty="0"/>
            </a:br>
            <a:r>
              <a:rPr lang="en-US" altLang="zh-CN" sz="2400" i="0" dirty="0"/>
              <a:t>               </a:t>
            </a:r>
            <a:r>
              <a:rPr lang="zh-CN" altLang="en-US" sz="2400" i="0" dirty="0"/>
              <a:t>8 000－4 800＝3 200（万元）</a:t>
            </a:r>
            <a:br>
              <a:rPr lang="zh-CN" altLang="en-US" sz="2400" i="0" dirty="0"/>
            </a:br>
            <a:r>
              <a:rPr lang="zh-CN" altLang="en-US" sz="2400" i="0" dirty="0"/>
              <a:t>每股现金股利数额＝3 200÷10000＝0.32（元/股）</a:t>
            </a:r>
            <a:br>
              <a:rPr lang="zh-CN" altLang="en-US" sz="2400" i="0" dirty="0"/>
            </a:br>
            <a:r>
              <a:rPr lang="zh-CN" altLang="en-US" sz="2400" i="0" dirty="0"/>
              <a:t>此外，甲公司还应当对外筹集负债资金：</a:t>
            </a:r>
            <a:br>
              <a:rPr lang="zh-CN" altLang="en-US" sz="2400" i="0" dirty="0"/>
            </a:br>
            <a:r>
              <a:rPr lang="en-US" altLang="zh-CN" sz="2400" i="0" dirty="0"/>
              <a:t>                   </a:t>
            </a:r>
            <a:r>
              <a:rPr lang="zh-CN" altLang="en-US" sz="2400" i="0" dirty="0"/>
              <a:t>12 000－4 800＝7 200（万元）</a:t>
            </a:r>
            <a:endParaRPr lang="zh-CN" altLang="en-US" sz="2400" i="0" dirty="0"/>
          </a:p>
        </p:txBody>
      </p:sp>
    </p:spTree>
    <p:custDataLst>
      <p:tags r:id="rId2"/>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51460" y="1196975"/>
            <a:ext cx="8630920" cy="1466215"/>
          </a:xfrm>
        </p:spPr>
        <p:txBody>
          <a:bodyPr>
            <a:normAutofit fontScale="90000"/>
          </a:bodyPr>
          <a:lstStyle/>
          <a:p>
            <a:pPr algn="l" fontAlgn="auto">
              <a:lnSpc>
                <a:spcPct val="150000"/>
              </a:lnSpc>
            </a:pPr>
            <a:r>
              <a:rPr lang="zh-CN" altLang="en-US" sz="2400" i="0" dirty="0"/>
              <a:t>【</a:t>
            </a:r>
            <a:r>
              <a:rPr lang="zh-CN" altLang="en-US" sz="2400" i="0" dirty="0">
                <a:solidFill>
                  <a:srgbClr val="FF0000"/>
                </a:solidFill>
              </a:rPr>
              <a:t>课堂训练</a:t>
            </a:r>
            <a:r>
              <a:rPr lang="zh-CN" altLang="en-US" sz="2400" i="0" dirty="0"/>
              <a:t>】</a:t>
            </a:r>
            <a:br>
              <a:rPr lang="zh-CN" altLang="en-US" sz="2400" i="0" dirty="0"/>
            </a:br>
            <a:r>
              <a:rPr lang="zh-CN" altLang="en-US" sz="2400" i="0" dirty="0"/>
              <a:t>黄龙公司实行剩余股利政策，其目标资本结构为资产负债率40%。</a:t>
            </a:r>
            <a:br>
              <a:rPr lang="zh-CN" altLang="en-US" sz="2400" i="0" dirty="0"/>
            </a:br>
            <a:r>
              <a:rPr lang="zh-CN" altLang="en-US" sz="2400" i="0" dirty="0"/>
              <a:t>（</a:t>
            </a:r>
            <a:r>
              <a:rPr lang="en-US" altLang="zh-CN" sz="2400" i="0" dirty="0"/>
              <a:t>1</a:t>
            </a:r>
            <a:r>
              <a:rPr lang="zh-CN" altLang="en-US" sz="2400" i="0" dirty="0">
                <a:ea typeface="宋体" panose="02010600030101010101" pitchFamily="2" charset="-122"/>
              </a:rPr>
              <a:t>）</a:t>
            </a:r>
            <a:r>
              <a:rPr lang="zh-CN" altLang="en-US" sz="2400" i="0" dirty="0"/>
              <a:t>如果该年的净利润为1200万元，在没有增发新股的情况下，计算企业可以用于投资的最大支出数额。</a:t>
            </a:r>
            <a:br>
              <a:rPr lang="zh-CN" altLang="en-US" sz="2400" i="0" dirty="0"/>
            </a:br>
            <a:r>
              <a:rPr lang="zh-CN" altLang="en-US" sz="2400" i="0" dirty="0"/>
              <a:t>（</a:t>
            </a:r>
            <a:r>
              <a:rPr lang="en-US" altLang="zh-CN" sz="2400" i="0" dirty="0"/>
              <a:t>2</a:t>
            </a:r>
            <a:r>
              <a:rPr lang="zh-CN" altLang="en-US" sz="2400" i="0" dirty="0">
                <a:ea typeface="宋体" panose="02010600030101010101" pitchFamily="2" charset="-122"/>
              </a:rPr>
              <a:t>）</a:t>
            </a:r>
            <a:r>
              <a:rPr lang="zh-CN" altLang="en-US" sz="2400" i="0" dirty="0"/>
              <a:t>如果企业下一年拟投资1500万元，计算企业将支付的股利数额。</a:t>
            </a:r>
            <a:br>
              <a:rPr lang="zh-CN" altLang="en-US" sz="2400" i="0" dirty="0"/>
            </a:br>
            <a:r>
              <a:rPr lang="en-US" altLang="zh-CN" sz="2400" i="0" dirty="0"/>
              <a:t>  </a:t>
            </a:r>
            <a:r>
              <a:rPr lang="en-US" altLang="zh-CN" sz="2400" i="0" dirty="0">
                <a:solidFill>
                  <a:srgbClr val="FF0000"/>
                </a:solidFill>
              </a:rPr>
              <a:t> </a:t>
            </a:r>
            <a:r>
              <a:rPr lang="zh-CN" altLang="en-US" sz="2400" i="0" dirty="0">
                <a:solidFill>
                  <a:srgbClr val="FF0000"/>
                </a:solidFill>
              </a:rPr>
              <a:t>分析：</a:t>
            </a:r>
            <a:endParaRPr lang="zh-CN" altLang="en-US" sz="2400" i="0" dirty="0">
              <a:solidFill>
                <a:srgbClr val="FF0000"/>
              </a:solidFill>
            </a:endParaRPr>
          </a:p>
        </p:txBody>
      </p:sp>
      <p:sp>
        <p:nvSpPr>
          <p:cNvPr id="5" name="内容占位符 4"/>
          <p:cNvSpPr>
            <a:spLocks noGrp="1"/>
          </p:cNvSpPr>
          <p:nvPr>
            <p:ph idx="1"/>
            <p:custDataLst>
              <p:tags r:id="rId2"/>
            </p:custDataLst>
          </p:nvPr>
        </p:nvSpPr>
        <p:spPr>
          <a:xfrm>
            <a:off x="539750" y="3573145"/>
            <a:ext cx="7886700" cy="2592070"/>
          </a:xfrm>
        </p:spPr>
        <p:txBody>
          <a:bodyPr/>
          <a:lstStyle/>
          <a:p>
            <a:pPr marL="0" indent="0">
              <a:lnSpc>
                <a:spcPct val="150000"/>
              </a:lnSpc>
              <a:buNone/>
            </a:pPr>
            <a:r>
              <a:rPr lang="zh-CN" altLang="en-US" sz="2400" b="1" dirty="0"/>
              <a:t>（</a:t>
            </a:r>
            <a:r>
              <a:rPr lang="en-US" altLang="zh-CN" sz="2400" b="1" dirty="0"/>
              <a:t>1</a:t>
            </a:r>
            <a:r>
              <a:rPr lang="zh-CN" altLang="en-US" sz="2400" b="1" dirty="0">
                <a:ea typeface="宋体" panose="02010600030101010101" pitchFamily="2" charset="-122"/>
              </a:rPr>
              <a:t>）</a:t>
            </a:r>
            <a:r>
              <a:rPr lang="zh-CN" altLang="en-US" sz="2400" b="1" dirty="0"/>
              <a:t>企业最大的投资支出为=1200÷（1-40%）</a:t>
            </a:r>
            <a:endParaRPr lang="zh-CN" altLang="en-US" sz="2400" b="1" dirty="0"/>
          </a:p>
          <a:p>
            <a:pPr marL="0" indent="0">
              <a:lnSpc>
                <a:spcPct val="150000"/>
              </a:lnSpc>
              <a:buNone/>
            </a:pPr>
            <a:r>
              <a:rPr lang="zh-CN" altLang="en-US" sz="2400" b="1" dirty="0"/>
              <a:t> </a:t>
            </a:r>
            <a:r>
              <a:rPr lang="en-US" altLang="zh-CN" sz="2400" b="1" dirty="0"/>
              <a:t>                                             </a:t>
            </a:r>
            <a:r>
              <a:rPr lang="zh-CN" altLang="en-US" sz="2400" b="1" dirty="0"/>
              <a:t>=2000（万元）</a:t>
            </a:r>
            <a:endParaRPr lang="zh-CN" altLang="en-US" sz="2400" b="1" dirty="0"/>
          </a:p>
          <a:p>
            <a:pPr marL="0" indent="0">
              <a:lnSpc>
                <a:spcPct val="150000"/>
              </a:lnSpc>
              <a:buNone/>
            </a:pPr>
            <a:r>
              <a:rPr lang="zh-CN" altLang="en-US" sz="2400" b="1" dirty="0"/>
              <a:t>（</a:t>
            </a:r>
            <a:r>
              <a:rPr lang="en-US" altLang="zh-CN" sz="2400" b="1" dirty="0"/>
              <a:t>2</a:t>
            </a:r>
            <a:r>
              <a:rPr lang="zh-CN" altLang="en-US" sz="2400" b="1" dirty="0">
                <a:ea typeface="宋体" panose="02010600030101010101" pitchFamily="2" charset="-122"/>
              </a:rPr>
              <a:t>）</a:t>
            </a:r>
            <a:r>
              <a:rPr lang="zh-CN" altLang="en-US" sz="2400" b="1" dirty="0"/>
              <a:t>企业将支付的股利=1200-1500×（1-40%）</a:t>
            </a:r>
            <a:endParaRPr lang="zh-CN" altLang="en-US" sz="2400" b="1" dirty="0"/>
          </a:p>
          <a:p>
            <a:pPr marL="0" indent="0">
              <a:lnSpc>
                <a:spcPct val="150000"/>
              </a:lnSpc>
              <a:buNone/>
            </a:pPr>
            <a:r>
              <a:rPr lang="zh-CN" altLang="en-US" sz="2400" b="1" dirty="0"/>
              <a:t> </a:t>
            </a:r>
            <a:r>
              <a:rPr lang="en-US" altLang="zh-CN" sz="2400" b="1" dirty="0"/>
              <a:t>                                     </a:t>
            </a:r>
            <a:r>
              <a:rPr lang="zh-CN" altLang="en-US" sz="2400" b="1" dirty="0"/>
              <a:t>=300（万元）</a:t>
            </a:r>
            <a:endParaRPr lang="zh-CN" altLang="en-US" sz="2400" b="1" dirty="0"/>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across)">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3200" i="0" dirty="0">
                <a:sym typeface="+mn-ea"/>
              </a:rPr>
              <a:t>一、股利政策的类型</a:t>
            </a:r>
            <a:endParaRPr lang="zh-CN" altLang="en-US" sz="3200" i="0" dirty="0">
              <a:sym typeface="+mn-ea"/>
            </a:endParaRPr>
          </a:p>
        </p:txBody>
      </p:sp>
      <p:sp>
        <p:nvSpPr>
          <p:cNvPr id="5" name="内容占位符 4"/>
          <p:cNvSpPr>
            <a:spLocks noGrp="1"/>
          </p:cNvSpPr>
          <p:nvPr>
            <p:ph idx="1"/>
            <p:custDataLst>
              <p:tags r:id="rId2"/>
            </p:custDataLst>
          </p:nvPr>
        </p:nvSpPr>
        <p:spPr>
          <a:xfrm>
            <a:off x="457200" y="1295400"/>
            <a:ext cx="8229600" cy="3044190"/>
          </a:xfrm>
        </p:spPr>
        <p:txBody>
          <a:bodyPr/>
          <a:lstStyle/>
          <a:p>
            <a:pPr>
              <a:lnSpc>
                <a:spcPct val="150000"/>
              </a:lnSpc>
            </a:pPr>
            <a:r>
              <a:rPr lang="zh-CN" altLang="en-US" sz="2400" b="1" dirty="0">
                <a:solidFill>
                  <a:srgbClr val="FF0000"/>
                </a:solidFill>
              </a:rPr>
              <a:t>（二）固定股利支付率政策</a:t>
            </a:r>
            <a:endParaRPr lang="zh-CN" altLang="en-US" sz="2400" b="1" dirty="0"/>
          </a:p>
          <a:p>
            <a:pPr>
              <a:lnSpc>
                <a:spcPct val="150000"/>
              </a:lnSpc>
            </a:pPr>
            <a:r>
              <a:rPr lang="en-US" altLang="zh-CN" sz="2400" b="1" dirty="0"/>
              <a:t>    </a:t>
            </a:r>
            <a:r>
              <a:rPr lang="zh-CN" altLang="en-US" sz="2400" b="1" dirty="0"/>
              <a:t>固定股利支付率政策，是指公司将每年的净收益的某个固定百分比作为股利发放给股东。股利支付率一旦确定下来，不能随意更改。</a:t>
            </a:r>
            <a:endParaRPr lang="zh-CN" altLang="en-US" sz="2400" b="1" dirty="0"/>
          </a:p>
        </p:txBody>
      </p:sp>
    </p:spTree>
    <p:custDataLst>
      <p:tags r:id="rId3"/>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95605" y="476885"/>
            <a:ext cx="8229600" cy="5029200"/>
          </a:xfrm>
        </p:spPr>
        <p:txBody>
          <a:bodyPr/>
          <a:p>
            <a:pPr>
              <a:lnSpc>
                <a:spcPct val="150000"/>
              </a:lnSpc>
            </a:pPr>
            <a:r>
              <a:rPr lang="zh-CN" altLang="en-US" sz="2400" b="1">
                <a:solidFill>
                  <a:srgbClr val="FF0000"/>
                </a:solidFill>
              </a:rPr>
              <a:t>例题9-6：</a:t>
            </a:r>
            <a:endParaRPr lang="zh-CN" altLang="en-US" sz="2400" b="1">
              <a:solidFill>
                <a:srgbClr val="FF0000"/>
              </a:solidFill>
            </a:endParaRPr>
          </a:p>
          <a:p>
            <a:pPr>
              <a:lnSpc>
                <a:spcPct val="150000"/>
              </a:lnSpc>
            </a:pPr>
            <a:r>
              <a:rPr lang="zh-CN" altLang="en-US" sz="2400" b="1"/>
              <a:t>某公司长期以来采用固定股利支付率政策进行股利分配，确定的股利支付率为40%。2022年税后净利润为4 600万元，如果仍然继续执行固定股利支付率政策，要求：计算公司2022年将要支付的股利。</a:t>
            </a:r>
            <a:endParaRPr lang="zh-CN" altLang="en-US" sz="2400" b="1"/>
          </a:p>
          <a:p>
            <a:pPr>
              <a:lnSpc>
                <a:spcPct val="150000"/>
              </a:lnSpc>
            </a:pPr>
            <a:r>
              <a:rPr lang="zh-CN" altLang="en-US" sz="2400" b="1">
                <a:solidFill>
                  <a:srgbClr val="FF0000"/>
                </a:solidFill>
              </a:rPr>
              <a:t>分析：</a:t>
            </a:r>
            <a:endParaRPr lang="zh-CN" altLang="en-US" sz="2400" b="1"/>
          </a:p>
          <a:p>
            <a:pPr>
              <a:lnSpc>
                <a:spcPct val="150000"/>
              </a:lnSpc>
            </a:pPr>
            <a:r>
              <a:rPr lang="zh-CN" altLang="en-US" sz="2400" b="1"/>
              <a:t>2022年将要支付的股利＝4 600×40%</a:t>
            </a:r>
            <a:endParaRPr lang="zh-CN" altLang="en-US" sz="2400" b="1"/>
          </a:p>
          <a:p>
            <a:pPr>
              <a:lnSpc>
                <a:spcPct val="150000"/>
              </a:lnSpc>
            </a:pPr>
            <a:r>
              <a:rPr lang="zh-CN" altLang="en-US" sz="2400" b="1"/>
              <a:t> </a:t>
            </a:r>
            <a:r>
              <a:rPr lang="en-US" altLang="zh-CN" sz="2400" b="1"/>
              <a:t>                                    </a:t>
            </a:r>
            <a:r>
              <a:rPr lang="zh-CN" altLang="en-US" sz="2400" b="1"/>
              <a:t>＝1 840（万元）</a:t>
            </a:r>
            <a:endParaRPr lang="zh-CN" altLang="en-US" sz="2400" b="1"/>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sz="3200" i="0" dirty="0"/>
              <a:t>第一节  利润分配概述</a:t>
            </a:r>
            <a:endParaRPr lang="zh-CN" altLang="en-US" sz="3200" i="0" dirty="0"/>
          </a:p>
        </p:txBody>
      </p:sp>
      <p:sp>
        <p:nvSpPr>
          <p:cNvPr id="5" name="内容占位符 4"/>
          <p:cNvSpPr>
            <a:spLocks noGrp="1"/>
          </p:cNvSpPr>
          <p:nvPr>
            <p:ph idx="1"/>
            <p:custDataLst>
              <p:tags r:id="rId2"/>
            </p:custDataLst>
          </p:nvPr>
        </p:nvSpPr>
        <p:spPr>
          <a:xfrm>
            <a:off x="683895" y="1412875"/>
            <a:ext cx="7886700" cy="919480"/>
          </a:xfrm>
        </p:spPr>
        <p:txBody>
          <a:bodyPr>
            <a:noAutofit/>
          </a:bodyPr>
          <a:lstStyle/>
          <a:p>
            <a:pPr marL="0" indent="0">
              <a:lnSpc>
                <a:spcPct val="150000"/>
              </a:lnSpc>
              <a:buNone/>
            </a:pPr>
            <a:r>
              <a:rPr lang="zh-CN" altLang="en-US" sz="2800" b="1" dirty="0"/>
              <a:t>一、利润分配的概念</a:t>
            </a:r>
            <a:endParaRPr lang="zh-CN" altLang="en-US" sz="2800" b="1" dirty="0"/>
          </a:p>
        </p:txBody>
      </p:sp>
      <p:sp>
        <p:nvSpPr>
          <p:cNvPr id="11" name="内容占位符 4"/>
          <p:cNvSpPr>
            <a:spLocks noGrp="1"/>
          </p:cNvSpPr>
          <p:nvPr>
            <p:custDataLst>
              <p:tags r:id="rId3"/>
            </p:custDataLst>
          </p:nvPr>
        </p:nvSpPr>
        <p:spPr>
          <a:xfrm>
            <a:off x="457200" y="2493010"/>
            <a:ext cx="7886700" cy="2598420"/>
          </a:xfrm>
          <a:prstGeom prst="rect">
            <a:avLst/>
          </a:prstGeom>
          <a:noFill/>
          <a:ln w="9525">
            <a:noFill/>
          </a:ln>
        </p:spPr>
        <p:txBody>
          <a:bodyPr>
            <a:noAutofit/>
          </a:bodyPr>
          <a:lstStyle>
            <a:lvl1pPr marL="342900" lvl="0" indent="-342900" algn="l" defTabSz="914400" eaLnBrk="1" fontAlgn="base" latinLnBrk="0" hangingPunct="1">
              <a:lnSpc>
                <a:spcPct val="100000"/>
              </a:lnSpc>
              <a:spcBef>
                <a:spcPct val="20000"/>
              </a:spcBef>
              <a:spcAft>
                <a:spcPct val="0"/>
              </a:spcAft>
              <a:buClr>
                <a:schemeClr val="folHlink"/>
              </a:buClr>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2"/>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marL="0" indent="0">
              <a:lnSpc>
                <a:spcPct val="150000"/>
              </a:lnSpc>
              <a:buNone/>
            </a:pPr>
            <a:r>
              <a:rPr lang="zh-CN" altLang="en-US" sz="2400" b="1" dirty="0"/>
              <a:t> 利润分配是指将企业实现的净利润，按照国家财务制度规定的分配形式和分配顺序，在国家、企业和投资者之间进行分配。</a:t>
            </a:r>
            <a:endParaRPr lang="zh-CN" altLang="en-US" sz="2400" b="1" dirty="0"/>
          </a:p>
        </p:txBody>
      </p:sp>
    </p:spTree>
    <p:custDataLst>
      <p:tags r:id="rId4"/>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sz="3200" i="0" dirty="0">
                <a:sym typeface="+mn-ea"/>
              </a:rPr>
              <a:t>一、股利政策的类型</a:t>
            </a:r>
            <a:endParaRPr lang="zh-CN" altLang="en-US" sz="3200" i="0" dirty="0">
              <a:sym typeface="+mn-ea"/>
            </a:endParaRPr>
          </a:p>
        </p:txBody>
      </p:sp>
      <p:sp>
        <p:nvSpPr>
          <p:cNvPr id="5" name="内容占位符 4"/>
          <p:cNvSpPr>
            <a:spLocks noGrp="1"/>
          </p:cNvSpPr>
          <p:nvPr>
            <p:ph idx="1"/>
            <p:custDataLst>
              <p:tags r:id="rId2"/>
            </p:custDataLst>
          </p:nvPr>
        </p:nvSpPr>
        <p:spPr/>
        <p:txBody>
          <a:bodyPr/>
          <a:lstStyle/>
          <a:p>
            <a:pPr>
              <a:lnSpc>
                <a:spcPct val="150000"/>
              </a:lnSpc>
            </a:pPr>
            <a:r>
              <a:rPr lang="zh-CN" altLang="en-US" sz="2400" b="1" dirty="0">
                <a:solidFill>
                  <a:srgbClr val="FF0000"/>
                </a:solidFill>
              </a:rPr>
              <a:t>（三）固定或稳定增长股利政策</a:t>
            </a:r>
            <a:endParaRPr lang="zh-CN" altLang="en-US" sz="2400" b="1" dirty="0">
              <a:solidFill>
                <a:srgbClr val="FF0000"/>
              </a:solidFill>
            </a:endParaRPr>
          </a:p>
          <a:p>
            <a:pPr>
              <a:lnSpc>
                <a:spcPct val="150000"/>
              </a:lnSpc>
            </a:pPr>
            <a:r>
              <a:rPr lang="zh-CN" altLang="en-US" sz="2400" b="1" dirty="0"/>
              <a:t>固定或稳定增长股利政策，是指公司将每年发放的股利数量固定在某一个固定水平上或是在这一固定水平上维持某一固定比率稳定增长。只有在确信公司未来盈利增长不会发生逆转，一般才会实施固定或稳定增长股利政策。</a:t>
            </a:r>
            <a:endParaRPr lang="zh-CN" altLang="en-US" sz="2400" b="1" dirty="0"/>
          </a:p>
        </p:txBody>
      </p:sp>
    </p:spTree>
    <p:custDataLst>
      <p:tags r:id="rId3"/>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20980" y="228600"/>
            <a:ext cx="8714105" cy="868680"/>
          </a:xfrm>
        </p:spPr>
        <p:txBody>
          <a:bodyPr>
            <a:normAutofit/>
          </a:bodyPr>
          <a:lstStyle/>
          <a:p>
            <a:r>
              <a:rPr lang="zh-CN" altLang="en-US" sz="2400" i="0" dirty="0"/>
              <a:t>【</a:t>
            </a:r>
            <a:r>
              <a:rPr lang="zh-CN" altLang="en-US" sz="2400" i="0" dirty="0">
                <a:solidFill>
                  <a:srgbClr val="FF0000"/>
                </a:solidFill>
              </a:rPr>
              <a:t>例题</a:t>
            </a:r>
            <a:r>
              <a:rPr lang="zh-CN" altLang="en-US" sz="2400" i="0" dirty="0"/>
              <a:t>】黄龙公司20</a:t>
            </a:r>
            <a:r>
              <a:rPr lang="en-US" altLang="zh-CN" sz="2400" i="0" dirty="0"/>
              <a:t>21</a:t>
            </a:r>
            <a:r>
              <a:rPr lang="zh-CN" altLang="en-US" sz="2400" i="0" dirty="0"/>
              <a:t>年末利润分配有关资料如下表所示</a:t>
            </a:r>
            <a:r>
              <a:rPr lang="zh-CN" altLang="en-US" sz="2400" dirty="0"/>
              <a:t>。</a:t>
            </a:r>
            <a:endParaRPr lang="zh-CN" altLang="en-US" sz="2400" dirty="0"/>
          </a:p>
        </p:txBody>
      </p:sp>
      <p:pic>
        <p:nvPicPr>
          <p:cNvPr id="2" name="内容占位符 1"/>
          <p:cNvPicPr>
            <a:picLocks noGrp="1" noChangeAspect="1"/>
          </p:cNvPicPr>
          <p:nvPr>
            <p:ph idx="1"/>
          </p:nvPr>
        </p:nvPicPr>
        <p:blipFill>
          <a:blip r:embed="rId2"/>
          <a:stretch>
            <a:fillRect/>
          </a:stretch>
        </p:blipFill>
        <p:spPr>
          <a:xfrm>
            <a:off x="793115" y="981075"/>
            <a:ext cx="7429500" cy="3035935"/>
          </a:xfrm>
          <a:prstGeom prst="rect">
            <a:avLst/>
          </a:prstGeom>
        </p:spPr>
      </p:pic>
      <p:sp>
        <p:nvSpPr>
          <p:cNvPr id="3" name="文本框 2"/>
          <p:cNvSpPr txBox="1"/>
          <p:nvPr/>
        </p:nvSpPr>
        <p:spPr>
          <a:xfrm>
            <a:off x="251460" y="3861435"/>
            <a:ext cx="8512810" cy="2584450"/>
          </a:xfrm>
          <a:prstGeom prst="rect">
            <a:avLst/>
          </a:prstGeom>
          <a:noFill/>
        </p:spPr>
        <p:txBody>
          <a:bodyPr wrap="square" rtlCol="0" anchor="t">
            <a:spAutoFit/>
          </a:bodyPr>
          <a:lstStyle/>
          <a:p>
            <a:pPr fontAlgn="auto">
              <a:lnSpc>
                <a:spcPct val="150000"/>
              </a:lnSpc>
            </a:pPr>
            <a:r>
              <a:rPr lang="en-US" altLang="zh-CN" b="1"/>
              <a:t>    </a:t>
            </a:r>
            <a:r>
              <a:rPr lang="zh-CN" altLang="en-US" b="1"/>
              <a:t>若公司决定按照15%的盈余公积提取，发放10%的股票股利并且按发放股票股利后的股数发放现金股利1元，求：</a:t>
            </a:r>
            <a:endParaRPr lang="zh-CN" altLang="en-US" b="1"/>
          </a:p>
          <a:p>
            <a:pPr fontAlgn="auto">
              <a:lnSpc>
                <a:spcPct val="150000"/>
              </a:lnSpc>
            </a:pPr>
            <a:r>
              <a:rPr lang="zh-CN" altLang="en-US" b="1"/>
              <a:t>（1）假设每股市场价格与每股账面价格成正比例关系，计算利润分配后的未分配利润、盈余公积、资本公积。</a:t>
            </a:r>
            <a:endParaRPr lang="zh-CN" altLang="en-US" b="1"/>
          </a:p>
          <a:p>
            <a:pPr fontAlgn="auto">
              <a:lnSpc>
                <a:spcPct val="150000"/>
              </a:lnSpc>
            </a:pPr>
            <a:r>
              <a:rPr lang="zh-CN" altLang="en-US" b="1"/>
              <a:t>（2）若黄龙公司预计20</a:t>
            </a:r>
            <a:r>
              <a:rPr lang="en-US" altLang="zh-CN" b="1"/>
              <a:t>22</a:t>
            </a:r>
            <a:r>
              <a:rPr lang="zh-CN" altLang="en-US" b="1"/>
              <a:t>年净利润增长5%。若保持10%的股票股利与稳定的股利支付率，则20</a:t>
            </a:r>
            <a:r>
              <a:rPr lang="en-US" altLang="zh-CN" b="1"/>
              <a:t>22</a:t>
            </a:r>
            <a:r>
              <a:rPr lang="zh-CN" altLang="en-US" b="1"/>
              <a:t>年应发放多少现金股利？</a:t>
            </a:r>
            <a:endParaRPr lang="zh-CN" altLang="en-US" b="1"/>
          </a:p>
        </p:txBody>
      </p:sp>
    </p:spTree>
    <p:custDataLst>
      <p:tags r:id="rId3"/>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39750" y="4413885"/>
            <a:ext cx="6207760" cy="1757680"/>
          </a:xfrm>
          <a:ln>
            <a:solidFill>
              <a:schemeClr val="accent1"/>
            </a:solidFill>
          </a:ln>
        </p:spPr>
        <p:txBody>
          <a:bodyPr>
            <a:normAutofit fontScale="90000"/>
          </a:bodyPr>
          <a:lstStyle/>
          <a:p>
            <a:pPr marL="342900" indent="-342900" algn="l">
              <a:lnSpc>
                <a:spcPct val="150000"/>
              </a:lnSpc>
              <a:spcBef>
                <a:spcPct val="20000"/>
              </a:spcBef>
              <a:buClr>
                <a:schemeClr val="folHlink"/>
              </a:buClr>
              <a:buNone/>
            </a:pPr>
            <a:r>
              <a:rPr lang="zh-CN" altLang="en-US" sz="2000" i="0" dirty="0">
                <a:latin typeface="+mn-lt"/>
                <a:ea typeface="+mn-ea"/>
                <a:cs typeface="+mn-cs"/>
                <a:sym typeface="+mn-ea"/>
              </a:rPr>
              <a:t>（2）预计2016年净利润=2000×（1+5%）=2100（万元）</a:t>
            </a:r>
            <a:br>
              <a:rPr lang="zh-CN" altLang="en-US" sz="2000" i="0" dirty="0">
                <a:latin typeface="+mn-lt"/>
                <a:ea typeface="+mn-ea"/>
                <a:cs typeface="+mn-cs"/>
              </a:rPr>
            </a:br>
            <a:r>
              <a:rPr lang="zh-CN" altLang="en-US" sz="2000" i="0" dirty="0">
                <a:latin typeface="+mn-lt"/>
                <a:ea typeface="+mn-ea"/>
                <a:cs typeface="+mn-cs"/>
                <a:sym typeface="+mn-ea"/>
              </a:rPr>
              <a:t>2016年发放股票股利=550×10%=55（万股）</a:t>
            </a:r>
            <a:br>
              <a:rPr lang="zh-CN" altLang="en-US" sz="2000" i="0" dirty="0">
                <a:latin typeface="+mn-lt"/>
                <a:ea typeface="+mn-ea"/>
                <a:cs typeface="+mn-cs"/>
              </a:rPr>
            </a:br>
            <a:r>
              <a:rPr lang="zh-CN" altLang="en-US" sz="2000" i="0" dirty="0">
                <a:latin typeface="+mn-lt"/>
                <a:ea typeface="+mn-ea"/>
                <a:cs typeface="+mn-cs"/>
                <a:sym typeface="+mn-ea"/>
              </a:rPr>
              <a:t>2016年股利支付率=550／2000=27.5%</a:t>
            </a:r>
            <a:br>
              <a:rPr lang="zh-CN" altLang="en-US" sz="2000" i="0" dirty="0">
                <a:latin typeface="+mn-lt"/>
                <a:ea typeface="+mn-ea"/>
                <a:cs typeface="+mn-cs"/>
              </a:rPr>
            </a:br>
            <a:r>
              <a:rPr lang="zh-CN" altLang="en-US" sz="2000" i="0" dirty="0">
                <a:latin typeface="+mn-lt"/>
                <a:ea typeface="+mn-ea"/>
                <a:cs typeface="+mn-cs"/>
                <a:sym typeface="+mn-ea"/>
              </a:rPr>
              <a:t>2016年现金股利=2100×27.5%=577.5万元</a:t>
            </a:r>
            <a:endParaRPr lang="zh-CN" altLang="en-US" sz="2000" i="0" dirty="0">
              <a:latin typeface="+mn-lt"/>
              <a:ea typeface="+mn-ea"/>
              <a:cs typeface="+mn-cs"/>
            </a:endParaRPr>
          </a:p>
        </p:txBody>
      </p:sp>
      <p:sp>
        <p:nvSpPr>
          <p:cNvPr id="5" name="内容占位符 4"/>
          <p:cNvSpPr>
            <a:spLocks noGrp="1"/>
          </p:cNvSpPr>
          <p:nvPr>
            <p:ph idx="1"/>
            <p:custDataLst>
              <p:tags r:id="rId2"/>
            </p:custDataLst>
          </p:nvPr>
        </p:nvSpPr>
        <p:spPr>
          <a:xfrm>
            <a:off x="539750" y="189230"/>
            <a:ext cx="7204075" cy="3757930"/>
          </a:xfrm>
          <a:ln>
            <a:solidFill>
              <a:schemeClr val="accent1"/>
            </a:solidFill>
          </a:ln>
        </p:spPr>
        <p:txBody>
          <a:bodyPr>
            <a:noAutofit/>
          </a:bodyPr>
          <a:lstStyle/>
          <a:p>
            <a:pPr>
              <a:lnSpc>
                <a:spcPct val="150000"/>
              </a:lnSpc>
            </a:pPr>
            <a:r>
              <a:rPr lang="zh-CN" altLang="en-US" sz="1800" b="1" dirty="0">
                <a:solidFill>
                  <a:srgbClr val="FF0000"/>
                </a:solidFill>
              </a:rPr>
              <a:t>分析：</a:t>
            </a:r>
            <a:endParaRPr lang="zh-CN" altLang="en-US" sz="1800" b="1" dirty="0">
              <a:solidFill>
                <a:srgbClr val="FF0000"/>
              </a:solidFill>
            </a:endParaRPr>
          </a:p>
          <a:p>
            <a:pPr marL="0" indent="0">
              <a:lnSpc>
                <a:spcPct val="150000"/>
              </a:lnSpc>
              <a:buNone/>
            </a:pPr>
            <a:r>
              <a:rPr lang="zh-CN" altLang="en-US" sz="1800" b="1" dirty="0"/>
              <a:t>（1）提取盈余公积=2000×15%=300（万元）</a:t>
            </a:r>
            <a:endParaRPr lang="zh-CN" altLang="en-US" sz="1800" b="1" dirty="0"/>
          </a:p>
          <a:p>
            <a:pPr marL="0" indent="0">
              <a:lnSpc>
                <a:spcPct val="150000"/>
              </a:lnSpc>
              <a:buNone/>
            </a:pPr>
            <a:r>
              <a:rPr lang="zh-CN" altLang="en-US" sz="1800" b="1" dirty="0"/>
              <a:t>盈余公积余额=500+300=800（万元）</a:t>
            </a:r>
            <a:endParaRPr lang="zh-CN" altLang="en-US" sz="1800" b="1" dirty="0"/>
          </a:p>
          <a:p>
            <a:pPr marL="0" indent="0">
              <a:lnSpc>
                <a:spcPct val="150000"/>
              </a:lnSpc>
              <a:buNone/>
            </a:pPr>
            <a:r>
              <a:rPr lang="zh-CN" altLang="en-US" sz="1800" b="1" dirty="0"/>
              <a:t>流通股数=500×（1+10%）=550（万股）</a:t>
            </a:r>
            <a:endParaRPr lang="zh-CN" altLang="en-US" sz="1800" b="1" dirty="0"/>
          </a:p>
          <a:p>
            <a:pPr marL="0" indent="0">
              <a:lnSpc>
                <a:spcPct val="150000"/>
              </a:lnSpc>
              <a:buNone/>
            </a:pPr>
            <a:r>
              <a:rPr lang="zh-CN" altLang="en-US" sz="1800" b="1" dirty="0"/>
              <a:t>发放股票股利应从未分配利润中转出500×30×10%=1500（万元）</a:t>
            </a:r>
            <a:endParaRPr lang="zh-CN" altLang="en-US" sz="1800" b="1" dirty="0"/>
          </a:p>
          <a:p>
            <a:pPr marL="0" indent="0">
              <a:lnSpc>
                <a:spcPct val="150000"/>
              </a:lnSpc>
              <a:buNone/>
            </a:pPr>
            <a:r>
              <a:rPr lang="zh-CN" altLang="en-US" sz="1800" b="1" dirty="0"/>
              <a:t>股本金额=1×550=550（万元）</a:t>
            </a:r>
            <a:endParaRPr lang="zh-CN" altLang="en-US" sz="1800" b="1" dirty="0"/>
          </a:p>
          <a:p>
            <a:pPr marL="0" indent="0">
              <a:lnSpc>
                <a:spcPct val="150000"/>
              </a:lnSpc>
              <a:buNone/>
            </a:pPr>
            <a:r>
              <a:rPr lang="zh-CN" altLang="en-US" sz="1800" b="1" dirty="0"/>
              <a:t>资本公积余额=1000+（1500-50）=2450（万元）</a:t>
            </a:r>
            <a:endParaRPr lang="zh-CN" altLang="en-US" sz="1800" b="1" dirty="0"/>
          </a:p>
          <a:p>
            <a:pPr marL="0" indent="0">
              <a:lnSpc>
                <a:spcPct val="150000"/>
              </a:lnSpc>
              <a:buNone/>
            </a:pPr>
            <a:r>
              <a:rPr lang="zh-CN" altLang="en-US" sz="1800" b="1" dirty="0"/>
              <a:t>现金股利=550×1=550（万元）</a:t>
            </a:r>
            <a:endParaRPr lang="zh-CN" altLang="en-US" sz="1800" b="1" dirty="0"/>
          </a:p>
          <a:p>
            <a:pPr marL="0" indent="0">
              <a:lnSpc>
                <a:spcPct val="150000"/>
              </a:lnSpc>
              <a:buNone/>
            </a:pPr>
            <a:r>
              <a:rPr lang="zh-CN" altLang="en-US" sz="1800" b="1" dirty="0"/>
              <a:t>未分配利润余额=1000+（2000-300-1500-550）=650（万元）</a:t>
            </a:r>
            <a:endParaRPr lang="zh-CN" altLang="en-US" sz="1800" b="1" dirty="0"/>
          </a:p>
          <a:p>
            <a:pPr>
              <a:lnSpc>
                <a:spcPct val="150000"/>
              </a:lnSpc>
            </a:pPr>
            <a:endParaRPr lang="zh-CN" altLang="en-US" sz="700" b="1" dirty="0"/>
          </a:p>
        </p:txBody>
      </p:sp>
    </p:spTree>
    <p:custDataLst>
      <p:tags r:id="rId3"/>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395605" y="549275"/>
            <a:ext cx="8229600" cy="868363"/>
          </a:xfrm>
        </p:spPr>
        <p:txBody>
          <a:bodyPr>
            <a:normAutofit/>
          </a:bodyPr>
          <a:lstStyle/>
          <a:p>
            <a:r>
              <a:rPr lang="zh-CN" altLang="en-US" sz="3200" i="0" dirty="0">
                <a:sym typeface="+mn-ea"/>
              </a:rPr>
              <a:t>一、股利政策的类型</a:t>
            </a:r>
            <a:endParaRPr lang="zh-CN" altLang="en-US" sz="3200" i="0" dirty="0">
              <a:sym typeface="+mn-ea"/>
            </a:endParaRPr>
          </a:p>
        </p:txBody>
      </p:sp>
      <p:sp>
        <p:nvSpPr>
          <p:cNvPr id="5" name="内容占位符 4"/>
          <p:cNvSpPr>
            <a:spLocks noGrp="1"/>
          </p:cNvSpPr>
          <p:nvPr>
            <p:ph idx="1"/>
            <p:custDataLst>
              <p:tags r:id="rId2"/>
            </p:custDataLst>
          </p:nvPr>
        </p:nvSpPr>
        <p:spPr>
          <a:xfrm>
            <a:off x="457200" y="1845310"/>
            <a:ext cx="8229600" cy="2134235"/>
          </a:xfrm>
        </p:spPr>
        <p:txBody>
          <a:bodyPr/>
          <a:lstStyle/>
          <a:p>
            <a:pPr>
              <a:lnSpc>
                <a:spcPct val="150000"/>
              </a:lnSpc>
            </a:pPr>
            <a:r>
              <a:rPr lang="zh-CN" altLang="en-US" sz="2400" b="1" dirty="0">
                <a:solidFill>
                  <a:srgbClr val="FF0000"/>
                </a:solidFill>
                <a:sym typeface="+mn-ea"/>
              </a:rPr>
              <a:t>（四）低正常股利加额外股利政策</a:t>
            </a:r>
            <a:endParaRPr lang="zh-CN" altLang="en-US" sz="2400" b="1" dirty="0">
              <a:solidFill>
                <a:srgbClr val="FF0000"/>
              </a:solidFill>
              <a:sym typeface="+mn-ea"/>
            </a:endParaRPr>
          </a:p>
          <a:p>
            <a:pPr>
              <a:lnSpc>
                <a:spcPct val="150000"/>
              </a:lnSpc>
            </a:pPr>
            <a:r>
              <a:rPr lang="zh-CN" altLang="en-US" sz="2400" b="1" dirty="0"/>
              <a:t>低正常股利加额外股利政策，是指公司先设定一个比较低的正常股利额，每年除了向股东发放正常的股利额外，根据公司的实际盈利状况再增加额外的股利。</a:t>
            </a:r>
            <a:endParaRPr lang="zh-CN" altLang="en-US" sz="2400" b="1" dirty="0"/>
          </a:p>
        </p:txBody>
      </p:sp>
    </p:spTree>
    <p:custDataLst>
      <p:tags r:id="rId3"/>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i="0"/>
              <a:t>二、股利政策的选择</a:t>
            </a:r>
            <a:endParaRPr lang="zh-CN" altLang="en-US" sz="3200" i="0"/>
          </a:p>
        </p:txBody>
      </p:sp>
      <p:sp>
        <p:nvSpPr>
          <p:cNvPr id="100" name="文本框 99"/>
          <p:cNvSpPr txBox="1"/>
          <p:nvPr/>
        </p:nvSpPr>
        <p:spPr>
          <a:xfrm>
            <a:off x="467995" y="1048385"/>
            <a:ext cx="8230235" cy="1014730"/>
          </a:xfrm>
          <a:prstGeom prst="rect">
            <a:avLst/>
          </a:prstGeom>
          <a:noFill/>
          <a:ln w="9525">
            <a:noFill/>
          </a:ln>
        </p:spPr>
        <p:txBody>
          <a:bodyPr wrap="square">
            <a:spAutoFit/>
          </a:bodyPr>
          <a:p>
            <a:pPr>
              <a:lnSpc>
                <a:spcPct val="150000"/>
              </a:lnSpc>
            </a:pPr>
            <a:r>
              <a:rPr lang="en-US" sz="2000" b="1">
                <a:latin typeface="Times New Roman" panose="02020603050405020304" charset="0"/>
                <a:ea typeface="宋体" panose="02010600030101010101" pitchFamily="2" charset="-122"/>
              </a:rPr>
              <a:t> </a:t>
            </a:r>
            <a:r>
              <a:rPr lang="en-US" sz="2000" b="1">
                <a:latin typeface="Times New Roman" panose="02020603050405020304" charset="0"/>
                <a:cs typeface="Times New Roman" panose="02020603050405020304" charset="0"/>
              </a:rPr>
              <a:t> </a:t>
            </a:r>
            <a:r>
              <a:rPr lang="zh-CN" sz="2000" b="1">
                <a:ea typeface="宋体" panose="02010600030101010101" pitchFamily="2" charset="-122"/>
              </a:rPr>
              <a:t>企业在不同成长与发展环境中可以选用的股利政策，可参见表</a:t>
            </a:r>
            <a:r>
              <a:rPr lang="en-US" sz="2000" b="1">
                <a:latin typeface="Times New Roman" panose="02020603050405020304" charset="0"/>
                <a:ea typeface="宋体" panose="02010600030101010101" pitchFamily="2" charset="-122"/>
              </a:rPr>
              <a:t>9-4</a:t>
            </a:r>
            <a:r>
              <a:rPr lang="zh-CN" sz="2000" b="1">
                <a:ea typeface="宋体" panose="02010600030101010101" pitchFamily="2" charset="-122"/>
              </a:rPr>
              <a:t>。</a:t>
            </a:r>
            <a:endParaRPr lang="zh-CN" sz="2000" b="1">
              <a:ea typeface="宋体" panose="02010600030101010101" pitchFamily="2" charset="-122"/>
            </a:endParaRPr>
          </a:p>
          <a:p>
            <a:pPr>
              <a:lnSpc>
                <a:spcPct val="150000"/>
              </a:lnSpc>
            </a:pPr>
            <a:r>
              <a:rPr lang="en-US" altLang="zh-CN" sz="2000" b="1">
                <a:ea typeface="宋体" panose="02010600030101010101" pitchFamily="2" charset="-122"/>
              </a:rPr>
              <a:t>                          </a:t>
            </a:r>
            <a:r>
              <a:rPr lang="zh-CN" sz="2000" b="1">
                <a:ea typeface="宋体" panose="02010600030101010101" pitchFamily="2" charset="-122"/>
              </a:rPr>
              <a:t>表</a:t>
            </a:r>
            <a:r>
              <a:rPr lang="en-US" sz="2000" b="1">
                <a:latin typeface="Times New Roman" panose="02020603050405020304" charset="0"/>
                <a:ea typeface="宋体" panose="02010600030101010101" pitchFamily="2" charset="-122"/>
              </a:rPr>
              <a:t>9-4     </a:t>
            </a:r>
            <a:r>
              <a:rPr lang="zh-CN" sz="2000" b="1">
                <a:latin typeface="Calibri" panose="020F0502020204030204" charset="0"/>
                <a:ea typeface="宋体" panose="02010600030101010101" pitchFamily="2" charset="-122"/>
              </a:rPr>
              <a:t>企业股利政策的选择</a:t>
            </a:r>
            <a:endParaRPr lang="zh-CN" altLang="en-US" sz="2000" b="1">
              <a:latin typeface="Calibri" panose="020F0502020204030204" charset="0"/>
              <a:ea typeface="宋体" panose="02010600030101010101" pitchFamily="2" charset="-122"/>
            </a:endParaRPr>
          </a:p>
        </p:txBody>
      </p:sp>
      <p:graphicFrame>
        <p:nvGraphicFramePr>
          <p:cNvPr id="5" name="表格 4"/>
          <p:cNvGraphicFramePr/>
          <p:nvPr>
            <p:custDataLst>
              <p:tags r:id="rId1"/>
            </p:custDataLst>
          </p:nvPr>
        </p:nvGraphicFramePr>
        <p:xfrm>
          <a:off x="281940" y="2132965"/>
          <a:ext cx="8660765" cy="3895090"/>
        </p:xfrm>
        <a:graphic>
          <a:graphicData uri="http://schemas.openxmlformats.org/drawingml/2006/table">
            <a:tbl>
              <a:tblPr/>
              <a:tblGrid>
                <a:gridCol w="1537335"/>
                <a:gridCol w="4424045"/>
                <a:gridCol w="2699385"/>
              </a:tblGrid>
              <a:tr h="372745">
                <a:tc>
                  <a:txBody>
                    <a:bodyPr/>
                    <a:p>
                      <a:pPr algn="ctr">
                        <a:buNone/>
                      </a:pPr>
                      <a:r>
                        <a:rPr lang="en-US" sz="1800" b="1">
                          <a:latin typeface="宋体" panose="02010600030101010101" pitchFamily="2" charset="-122"/>
                          <a:ea typeface="宋体" panose="02010600030101010101" pitchFamily="2" charset="-122"/>
                          <a:cs typeface="宋体" panose="02010600030101010101" pitchFamily="2" charset="-122"/>
                        </a:rPr>
                        <a:t>企业发展阶段</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宋体" panose="02010600030101010101" pitchFamily="2" charset="-122"/>
                          <a:ea typeface="宋体" panose="02010600030101010101" pitchFamily="2" charset="-122"/>
                          <a:cs typeface="宋体" panose="02010600030101010101" pitchFamily="2" charset="-122"/>
                        </a:rPr>
                        <a:t>特点</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宋体" panose="02010600030101010101" pitchFamily="2" charset="-122"/>
                          <a:ea typeface="宋体" panose="02010600030101010101" pitchFamily="2" charset="-122"/>
                          <a:cs typeface="宋体" panose="02010600030101010101" pitchFamily="2" charset="-122"/>
                        </a:rPr>
                        <a:t>适用的股利政策</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7540">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初创阶段</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经营风险高，有很强的投资需求但融资能力偏差</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剩余股利政策</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5635">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快速发展阶段</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企业快速发展，需要大规模投资</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低正常股利加额外股利政策</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75360">
                <a:tc>
                  <a:txBody>
                    <a:bodyPr/>
                    <a:p>
                      <a:pPr>
                        <a:buNone/>
                      </a:pPr>
                      <a:r>
                        <a:rPr lang="en-US" sz="1800" b="1">
                          <a:latin typeface="Calibri" panose="020F0502020204030204" charset="0"/>
                          <a:cs typeface="Calibri" panose="020F0502020204030204" charset="0"/>
                        </a:rPr>
                        <a:t> </a:t>
                      </a:r>
                      <a:r>
                        <a:rPr lang="en-US" sz="1800" b="1">
                          <a:latin typeface="宋体" panose="02010600030101010101" pitchFamily="2" charset="-122"/>
                          <a:ea typeface="宋体" panose="02010600030101010101" pitchFamily="2" charset="-122"/>
                          <a:cs typeface="宋体" panose="02010600030101010101" pitchFamily="2" charset="-122"/>
                        </a:rPr>
                        <a:t>稳定增长阶段</a:t>
                      </a:r>
                      <a:endParaRPr lang="en-US" altLang="en-US" sz="1800" b="1">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企业业务量增长，市场竞争力增强，行业地位已经巩固，投资需求减少，净现金流入量稳步增长，每股收益呈上升态势</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Calibri" panose="020F0502020204030204" charset="0"/>
                          <a:cs typeface="Calibri" panose="020F0502020204030204" charset="0"/>
                        </a:rPr>
                        <a:t> </a:t>
                      </a:r>
                      <a:r>
                        <a:rPr lang="en-US" sz="1800" b="1">
                          <a:latin typeface="宋体" panose="02010600030101010101" pitchFamily="2" charset="-122"/>
                          <a:ea typeface="宋体" panose="02010600030101010101" pitchFamily="2" charset="-122"/>
                          <a:cs typeface="宋体" panose="02010600030101010101" pitchFamily="2" charset="-122"/>
                        </a:rPr>
                        <a:t>固定或稳定增长股利政策</a:t>
                      </a:r>
                      <a:endParaRPr lang="en-US" altLang="en-US" sz="1800" b="1">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7540">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成熟阶段</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产品市场趋于饱和，趋于盈利水平保持稳定，通常已积累了相当的盈余和资金</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固定股利支付率政策</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6270">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衰退阶段</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企业业务量逐渐减少，获利能力、现金能力和股利支付能力逐渐下降</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latin typeface="宋体" panose="02010600030101010101" pitchFamily="2" charset="-122"/>
                          <a:ea typeface="宋体" panose="02010600030101010101" pitchFamily="2" charset="-122"/>
                          <a:cs typeface="宋体" panose="02010600030101010101" pitchFamily="2" charset="-122"/>
                        </a:rPr>
                        <a:t>剩余股利政策</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zh-CN" sz="3200" i="0" dirty="0">
                <a:solidFill>
                  <a:schemeClr val="tx1"/>
                </a:solidFill>
                <a:effectLst>
                  <a:outerShdw blurRad="38100" dist="19050" dir="2700000" algn="tl" rotWithShape="0">
                    <a:schemeClr val="dk1">
                      <a:alpha val="40000"/>
                    </a:schemeClr>
                  </a:outerShdw>
                </a:effectLst>
                <a:latin typeface="+mn-lt"/>
                <a:ea typeface="+mn-ea"/>
                <a:sym typeface="+mn-ea"/>
              </a:rPr>
              <a:t>三、确定分配政策应考虑的因素</a:t>
            </a:r>
            <a:endParaRPr lang="zh-CN" altLang="zh-CN" sz="3200" i="0" dirty="0">
              <a:solidFill>
                <a:schemeClr val="tx1"/>
              </a:solidFill>
              <a:effectLst>
                <a:outerShdw blurRad="38100" dist="19050" dir="2700000" algn="tl" rotWithShape="0">
                  <a:schemeClr val="dk1">
                    <a:alpha val="40000"/>
                  </a:schemeClr>
                </a:outerShdw>
              </a:effectLst>
              <a:latin typeface="+mn-lt"/>
              <a:ea typeface="+mn-ea"/>
              <a:sym typeface="+mn-ea"/>
            </a:endParaRPr>
          </a:p>
        </p:txBody>
      </p:sp>
      <p:sp>
        <p:nvSpPr>
          <p:cNvPr id="5" name="内容占位符 4"/>
          <p:cNvSpPr>
            <a:spLocks noGrp="1"/>
          </p:cNvSpPr>
          <p:nvPr>
            <p:ph idx="1"/>
            <p:custDataLst>
              <p:tags r:id="rId2"/>
            </p:custDataLst>
          </p:nvPr>
        </p:nvSpPr>
        <p:spPr>
          <a:xfrm>
            <a:off x="457200" y="1295400"/>
            <a:ext cx="3487420" cy="2805430"/>
          </a:xfrm>
          <a:ln>
            <a:solidFill>
              <a:schemeClr val="accent1"/>
            </a:solidFill>
          </a:ln>
        </p:spPr>
        <p:txBody>
          <a:bodyPr/>
          <a:lstStyle/>
          <a:p>
            <a:pPr>
              <a:lnSpc>
                <a:spcPct val="150000"/>
              </a:lnSpc>
            </a:pPr>
            <a:r>
              <a:rPr lang="zh-CN" altLang="en-US" sz="2400" b="1" dirty="0">
                <a:solidFill>
                  <a:srgbClr val="FF0000"/>
                </a:solidFill>
              </a:rPr>
              <a:t>（一）法律因素</a:t>
            </a:r>
            <a:endParaRPr lang="zh-CN" altLang="en-US" sz="2400" b="1" dirty="0">
              <a:solidFill>
                <a:srgbClr val="FF0000"/>
              </a:solidFill>
            </a:endParaRPr>
          </a:p>
          <a:p>
            <a:pPr>
              <a:lnSpc>
                <a:spcPct val="150000"/>
              </a:lnSpc>
            </a:pPr>
            <a:r>
              <a:rPr lang="zh-CN" altLang="en-US" sz="2400" b="1" dirty="0"/>
              <a:t>1.资本保全约束</a:t>
            </a:r>
            <a:endParaRPr lang="zh-CN" altLang="en-US" sz="2400" b="1" dirty="0"/>
          </a:p>
          <a:p>
            <a:pPr>
              <a:lnSpc>
                <a:spcPct val="150000"/>
              </a:lnSpc>
            </a:pPr>
            <a:r>
              <a:rPr lang="zh-CN" altLang="en-US" sz="2400" b="1" dirty="0"/>
              <a:t>2.资本积累约束</a:t>
            </a:r>
            <a:endParaRPr lang="zh-CN" altLang="en-US" sz="2400" b="1" dirty="0"/>
          </a:p>
          <a:p>
            <a:pPr>
              <a:lnSpc>
                <a:spcPct val="150000"/>
              </a:lnSpc>
            </a:pPr>
            <a:r>
              <a:rPr lang="zh-CN" altLang="en-US" sz="2400" b="1" dirty="0"/>
              <a:t>3.债务契约约束</a:t>
            </a:r>
            <a:endParaRPr lang="zh-CN" altLang="en-US" sz="2400" b="1" dirty="0"/>
          </a:p>
        </p:txBody>
      </p:sp>
      <p:sp>
        <p:nvSpPr>
          <p:cNvPr id="2" name="内容占位符 4"/>
          <p:cNvSpPr>
            <a:spLocks noGrp="1"/>
          </p:cNvSpPr>
          <p:nvPr>
            <p:custDataLst>
              <p:tags r:id="rId3"/>
            </p:custDataLst>
          </p:nvPr>
        </p:nvSpPr>
        <p:spPr>
          <a:xfrm>
            <a:off x="4284345" y="1845310"/>
            <a:ext cx="3665855" cy="3297555"/>
          </a:xfrm>
          <a:prstGeom prst="rect">
            <a:avLst/>
          </a:prstGeom>
          <a:noFill/>
          <a:ln w="9525">
            <a:solidFill>
              <a:schemeClr val="accent1"/>
            </a:solidFill>
          </a:ln>
        </p:spPr>
        <p:txBody>
          <a:bodyPr/>
          <a:lstStyle>
            <a:lvl1pPr marL="342900" lvl="0" indent="-342900" algn="l" defTabSz="914400" eaLnBrk="1" fontAlgn="base" latinLnBrk="0" hangingPunct="1">
              <a:lnSpc>
                <a:spcPct val="100000"/>
              </a:lnSpc>
              <a:spcBef>
                <a:spcPct val="20000"/>
              </a:spcBef>
              <a:spcAft>
                <a:spcPct val="0"/>
              </a:spcAft>
              <a:buClr>
                <a:schemeClr val="folHlink"/>
              </a:buClr>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2"/>
              </a:buClr>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a:lnSpc>
                <a:spcPct val="150000"/>
              </a:lnSpc>
            </a:pPr>
            <a:r>
              <a:rPr lang="zh-CN" altLang="en-US" sz="2400" b="1" dirty="0">
                <a:solidFill>
                  <a:srgbClr val="FF0000"/>
                </a:solidFill>
              </a:rPr>
              <a:t>（二）股东因素</a:t>
            </a:r>
            <a:endParaRPr lang="zh-CN" altLang="en-US" sz="2400" b="1" dirty="0">
              <a:solidFill>
                <a:srgbClr val="FF0000"/>
              </a:solidFill>
            </a:endParaRPr>
          </a:p>
          <a:p>
            <a:pPr>
              <a:lnSpc>
                <a:spcPct val="150000"/>
              </a:lnSpc>
            </a:pPr>
            <a:r>
              <a:rPr lang="zh-CN" altLang="en-US" sz="2400" b="1" dirty="0"/>
              <a:t>1.股东股权稀释</a:t>
            </a:r>
            <a:endParaRPr lang="zh-CN" altLang="en-US" sz="2400" b="1" dirty="0"/>
          </a:p>
          <a:p>
            <a:pPr>
              <a:lnSpc>
                <a:spcPct val="150000"/>
              </a:lnSpc>
            </a:pPr>
            <a:r>
              <a:rPr lang="zh-CN" altLang="en-US" sz="2400" b="1" dirty="0"/>
              <a:t>2.股东的税负</a:t>
            </a:r>
            <a:endParaRPr lang="zh-CN" altLang="en-US" sz="2400" b="1" dirty="0"/>
          </a:p>
          <a:p>
            <a:pPr>
              <a:lnSpc>
                <a:spcPct val="150000"/>
              </a:lnSpc>
            </a:pPr>
            <a:r>
              <a:rPr lang="zh-CN" altLang="en-US" sz="2400" b="1" dirty="0"/>
              <a:t>3.股东的投资机会</a:t>
            </a:r>
            <a:endParaRPr lang="zh-CN" altLang="en-US" sz="2400" b="1" dirty="0"/>
          </a:p>
          <a:p>
            <a:pPr>
              <a:lnSpc>
                <a:spcPct val="150000"/>
              </a:lnSpc>
            </a:pPr>
            <a:r>
              <a:rPr lang="zh-CN" altLang="en-US" sz="2400" b="1" dirty="0"/>
              <a:t>4.股东对风险的态度</a:t>
            </a:r>
            <a:endParaRPr lang="zh-CN" altLang="en-US" sz="2400" b="1" dirty="0"/>
          </a:p>
        </p:txBody>
      </p:sp>
    </p:spTree>
    <p:custDataLst>
      <p:tags r:id="rId4"/>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zh-CN" sz="3200" i="0" dirty="0">
                <a:solidFill>
                  <a:schemeClr val="tx1"/>
                </a:solidFill>
                <a:effectLst>
                  <a:outerShdw blurRad="38100" dist="19050" dir="2700000" algn="tl" rotWithShape="0">
                    <a:schemeClr val="dk1">
                      <a:alpha val="40000"/>
                    </a:schemeClr>
                  </a:outerShdw>
                </a:effectLst>
                <a:latin typeface="+mn-lt"/>
                <a:ea typeface="+mn-ea"/>
                <a:sym typeface="+mn-ea"/>
              </a:rPr>
              <a:t>三、确定分配政策应考虑的因素</a:t>
            </a:r>
            <a:endParaRPr lang="zh-CN" altLang="zh-CN" sz="3200" i="0" dirty="0">
              <a:solidFill>
                <a:schemeClr val="tx1"/>
              </a:solidFill>
              <a:effectLst>
                <a:outerShdw blurRad="38100" dist="19050" dir="2700000" algn="tl" rotWithShape="0">
                  <a:schemeClr val="dk1">
                    <a:alpha val="40000"/>
                  </a:schemeClr>
                </a:outerShdw>
              </a:effectLst>
              <a:latin typeface="+mn-lt"/>
              <a:ea typeface="+mn-ea"/>
              <a:sym typeface="+mn-ea"/>
            </a:endParaRPr>
          </a:p>
        </p:txBody>
      </p:sp>
      <p:sp>
        <p:nvSpPr>
          <p:cNvPr id="5" name="内容占位符 4"/>
          <p:cNvSpPr>
            <a:spLocks noGrp="1"/>
          </p:cNvSpPr>
          <p:nvPr>
            <p:ph idx="1"/>
            <p:custDataLst>
              <p:tags r:id="rId2"/>
            </p:custDataLst>
          </p:nvPr>
        </p:nvSpPr>
        <p:spPr>
          <a:xfrm>
            <a:off x="2051685" y="1412875"/>
            <a:ext cx="3771265" cy="3801745"/>
          </a:xfrm>
          <a:ln>
            <a:solidFill>
              <a:schemeClr val="accent1"/>
            </a:solidFill>
          </a:ln>
        </p:spPr>
        <p:txBody>
          <a:bodyPr/>
          <a:lstStyle/>
          <a:p>
            <a:pPr>
              <a:lnSpc>
                <a:spcPct val="150000"/>
              </a:lnSpc>
            </a:pPr>
            <a:r>
              <a:rPr lang="zh-CN" altLang="en-US" sz="2400" b="1" dirty="0">
                <a:solidFill>
                  <a:srgbClr val="FF0000"/>
                </a:solidFill>
              </a:rPr>
              <a:t>（三）公司因素</a:t>
            </a:r>
            <a:endParaRPr lang="zh-CN" altLang="en-US" sz="2400" b="1" dirty="0">
              <a:solidFill>
                <a:srgbClr val="FF0000"/>
              </a:solidFill>
            </a:endParaRPr>
          </a:p>
          <a:p>
            <a:pPr>
              <a:lnSpc>
                <a:spcPct val="150000"/>
              </a:lnSpc>
            </a:pPr>
            <a:r>
              <a:rPr lang="zh-CN" altLang="en-US" sz="2400" b="1" dirty="0"/>
              <a:t>1.公司的举债能力</a:t>
            </a:r>
            <a:endParaRPr lang="zh-CN" altLang="en-US" sz="2400" b="1" dirty="0"/>
          </a:p>
          <a:p>
            <a:pPr>
              <a:lnSpc>
                <a:spcPct val="150000"/>
              </a:lnSpc>
            </a:pPr>
            <a:r>
              <a:rPr lang="zh-CN" altLang="en-US" sz="2400" b="1" dirty="0"/>
              <a:t>2.未来投资机会</a:t>
            </a:r>
            <a:endParaRPr lang="zh-CN" altLang="en-US" sz="2400" b="1" dirty="0"/>
          </a:p>
          <a:p>
            <a:pPr>
              <a:lnSpc>
                <a:spcPct val="150000"/>
              </a:lnSpc>
            </a:pPr>
            <a:r>
              <a:rPr lang="zh-CN" altLang="en-US" sz="2400" b="1" dirty="0"/>
              <a:t>3.流动资产的结构状况</a:t>
            </a:r>
            <a:endParaRPr lang="zh-CN" altLang="en-US" sz="2400" b="1" dirty="0"/>
          </a:p>
          <a:p>
            <a:pPr>
              <a:lnSpc>
                <a:spcPct val="150000"/>
              </a:lnSpc>
            </a:pPr>
            <a:r>
              <a:rPr lang="zh-CN" altLang="en-US" sz="2400" b="1" dirty="0"/>
              <a:t>4.盈利的稳定性</a:t>
            </a:r>
            <a:endParaRPr lang="zh-CN" altLang="en-US" sz="2400" b="1" dirty="0"/>
          </a:p>
          <a:p>
            <a:pPr>
              <a:lnSpc>
                <a:spcPct val="150000"/>
              </a:lnSpc>
            </a:pPr>
            <a:r>
              <a:rPr lang="zh-CN" altLang="en-US" sz="2400" b="1" dirty="0"/>
              <a:t>5.筹资成本</a:t>
            </a:r>
            <a:endParaRPr lang="zh-CN" altLang="en-US" sz="2400" b="1" dirty="0"/>
          </a:p>
        </p:txBody>
      </p:sp>
    </p:spTree>
    <p:custDataLst>
      <p:tags r:id="rId3"/>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20"/>
          <p:cNvSpPr txBox="1">
            <a:spLocks noChangeArrowheads="1"/>
          </p:cNvSpPr>
          <p:nvPr>
            <p:custDataLst>
              <p:tags r:id="rId1"/>
            </p:custDataLst>
          </p:nvPr>
        </p:nvSpPr>
        <p:spPr bwMode="auto">
          <a:xfrm>
            <a:off x="1114187" y="3169542"/>
            <a:ext cx="1804821"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defPPr>
              <a:defRPr lang="zh-CN"/>
            </a:defPPr>
            <a:lvl1pPr eaLnBrk="1" hangingPunct="1">
              <a:defRPr sz="4500" b="1">
                <a:solidFill>
                  <a:schemeClr val="accent1"/>
                </a:solidFill>
                <a:latin typeface="+mj-lt"/>
                <a:ea typeface="黑体" panose="02010609060101010101" pitchFamily="2" charset="-122"/>
              </a:defRPr>
            </a:lvl1pPr>
            <a:lvl2pPr marL="742950" indent="-285750">
              <a:defRPr>
                <a:ea typeface="幼圆" panose="02010509060101010101" pitchFamily="49" charset="-122"/>
              </a:defRPr>
            </a:lvl2pPr>
            <a:lvl3pPr marL="1143000" indent="-228600">
              <a:defRPr>
                <a:ea typeface="幼圆" panose="02010509060101010101" pitchFamily="49" charset="-122"/>
              </a:defRPr>
            </a:lvl3pPr>
            <a:lvl4pPr marL="1600200" indent="-228600">
              <a:defRPr>
                <a:ea typeface="幼圆" panose="02010509060101010101" pitchFamily="49" charset="-122"/>
              </a:defRPr>
            </a:lvl4pPr>
            <a:lvl5pPr marL="2057400" indent="-228600">
              <a:defRPr>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ea typeface="幼圆" panose="02010509060101010101" pitchFamily="49" charset="-122"/>
              </a:defRPr>
            </a:lvl9pPr>
          </a:lstStyle>
          <a:p>
            <a:r>
              <a:rPr lang="zh-CN" altLang="en-US" sz="3600" smtClean="0">
                <a:solidFill>
                  <a:schemeClr val="tx1"/>
                </a:solidFill>
                <a:ea typeface="+mj-ea"/>
                <a:cs typeface="+mj-cs"/>
              </a:rPr>
              <a:t>第五节</a:t>
            </a:r>
            <a:endParaRPr lang="zh-CN" altLang="en-US" sz="3600" smtClean="0">
              <a:solidFill>
                <a:schemeClr val="tx1"/>
              </a:solidFill>
              <a:ea typeface="+mj-ea"/>
              <a:cs typeface="+mj-cs"/>
            </a:endParaRPr>
          </a:p>
        </p:txBody>
      </p:sp>
      <p:cxnSp>
        <p:nvCxnSpPr>
          <p:cNvPr id="15" name="直接连接符 15"/>
          <p:cNvCxnSpPr>
            <a:cxnSpLocks noChangeShapeType="1"/>
          </p:cNvCxnSpPr>
          <p:nvPr>
            <p:custDataLst>
              <p:tags r:id="rId2"/>
            </p:custDataLst>
          </p:nvPr>
        </p:nvCxnSpPr>
        <p:spPr bwMode="auto">
          <a:xfrm>
            <a:off x="3842849" y="1912844"/>
            <a:ext cx="0" cy="3133166"/>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17" name="文本框 16"/>
          <p:cNvSpPr txBox="1">
            <a:spLocks noChangeArrowheads="1"/>
          </p:cNvSpPr>
          <p:nvPr>
            <p:custDataLst>
              <p:tags r:id="rId3"/>
            </p:custDataLst>
          </p:nvPr>
        </p:nvSpPr>
        <p:spPr bwMode="auto">
          <a:xfrm>
            <a:off x="4097655" y="2406491"/>
            <a:ext cx="3297079"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400" b="1" dirty="0">
                <a:solidFill>
                  <a:schemeClr val="tx1"/>
                </a:solidFill>
                <a:latin typeface="+mn-lt"/>
                <a:ea typeface="+mn-ea"/>
              </a:rPr>
              <a:t>股票股利</a:t>
            </a:r>
            <a:endParaRPr lang="zh-CN" altLang="zh-CN" sz="2400" b="1" dirty="0">
              <a:solidFill>
                <a:schemeClr val="tx1"/>
              </a:solidFill>
              <a:latin typeface="+mn-lt"/>
              <a:ea typeface="+mn-ea"/>
            </a:endParaRPr>
          </a:p>
        </p:txBody>
      </p:sp>
      <p:sp>
        <p:nvSpPr>
          <p:cNvPr id="18" name="任意多边形 21"/>
          <p:cNvSpPr>
            <a:spLocks noChangeArrowheads="1"/>
          </p:cNvSpPr>
          <p:nvPr>
            <p:custDataLst>
              <p:tags r:id="rId4"/>
            </p:custDataLst>
          </p:nvPr>
        </p:nvSpPr>
        <p:spPr bwMode="auto">
          <a:xfrm>
            <a:off x="3634490" y="2313389"/>
            <a:ext cx="420291" cy="486965"/>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2400">
                <a:solidFill>
                  <a:schemeClr val="bg1"/>
                </a:solidFill>
                <a:latin typeface="+mn-lt"/>
                <a:ea typeface="+mn-ea"/>
              </a:rPr>
              <a:t>1</a:t>
            </a:r>
            <a:endParaRPr lang="zh-CN" altLang="en-US" sz="2400">
              <a:solidFill>
                <a:schemeClr val="bg1"/>
              </a:solidFill>
              <a:latin typeface="+mn-lt"/>
              <a:ea typeface="+mn-ea"/>
            </a:endParaRPr>
          </a:p>
        </p:txBody>
      </p:sp>
      <p:sp>
        <p:nvSpPr>
          <p:cNvPr id="20" name="文本框 17"/>
          <p:cNvSpPr txBox="1">
            <a:spLocks noChangeArrowheads="1"/>
          </p:cNvSpPr>
          <p:nvPr>
            <p:custDataLst>
              <p:tags r:id="rId5"/>
            </p:custDataLst>
          </p:nvPr>
        </p:nvSpPr>
        <p:spPr bwMode="auto">
          <a:xfrm>
            <a:off x="4097655" y="3307080"/>
            <a:ext cx="3297079"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400" b="1" dirty="0">
                <a:solidFill>
                  <a:schemeClr val="tx1"/>
                </a:solidFill>
                <a:latin typeface="+mn-lt"/>
                <a:ea typeface="+mn-ea"/>
              </a:rPr>
              <a:t>股票分割</a:t>
            </a:r>
            <a:endParaRPr lang="zh-CN" altLang="zh-CN" sz="2400" b="1" dirty="0">
              <a:solidFill>
                <a:schemeClr val="tx1"/>
              </a:solidFill>
              <a:latin typeface="+mn-lt"/>
              <a:ea typeface="+mn-ea"/>
            </a:endParaRPr>
          </a:p>
        </p:txBody>
      </p:sp>
      <p:sp>
        <p:nvSpPr>
          <p:cNvPr id="21" name="任意多边形 22"/>
          <p:cNvSpPr>
            <a:spLocks noChangeArrowheads="1"/>
          </p:cNvSpPr>
          <p:nvPr>
            <p:custDataLst>
              <p:tags r:id="rId6"/>
            </p:custDataLst>
          </p:nvPr>
        </p:nvSpPr>
        <p:spPr bwMode="auto">
          <a:xfrm>
            <a:off x="3634490" y="3213922"/>
            <a:ext cx="420291" cy="486965"/>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2400">
                <a:solidFill>
                  <a:schemeClr val="bg1"/>
                </a:solidFill>
                <a:latin typeface="+mn-lt"/>
                <a:ea typeface="+mn-ea"/>
              </a:rPr>
              <a:t>2</a:t>
            </a:r>
            <a:endParaRPr lang="zh-CN" altLang="en-US" sz="2400">
              <a:solidFill>
                <a:schemeClr val="bg1"/>
              </a:solidFill>
              <a:latin typeface="+mn-lt"/>
              <a:ea typeface="+mn-ea"/>
            </a:endParaRPr>
          </a:p>
        </p:txBody>
      </p:sp>
      <p:sp>
        <p:nvSpPr>
          <p:cNvPr id="23" name="文本框 18"/>
          <p:cNvSpPr txBox="1">
            <a:spLocks noChangeArrowheads="1"/>
          </p:cNvSpPr>
          <p:nvPr>
            <p:custDataLst>
              <p:tags r:id="rId7"/>
            </p:custDataLst>
          </p:nvPr>
        </p:nvSpPr>
        <p:spPr bwMode="auto">
          <a:xfrm>
            <a:off x="4097643" y="4207324"/>
            <a:ext cx="3296966"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2400" b="1" dirty="0">
                <a:solidFill>
                  <a:schemeClr val="tx1"/>
                </a:solidFill>
                <a:latin typeface="+mn-lt"/>
                <a:ea typeface="+mn-ea"/>
              </a:rPr>
              <a:t>股票回购</a:t>
            </a:r>
            <a:endParaRPr lang="zh-CN" altLang="zh-CN" sz="2400" b="1" dirty="0">
              <a:solidFill>
                <a:schemeClr val="tx1"/>
              </a:solidFill>
              <a:latin typeface="+mn-lt"/>
              <a:ea typeface="+mn-ea"/>
            </a:endParaRPr>
          </a:p>
        </p:txBody>
      </p:sp>
      <p:sp>
        <p:nvSpPr>
          <p:cNvPr id="24" name="任意多边形 23"/>
          <p:cNvSpPr>
            <a:spLocks noChangeArrowheads="1"/>
          </p:cNvSpPr>
          <p:nvPr>
            <p:custDataLst>
              <p:tags r:id="rId8"/>
            </p:custDataLst>
          </p:nvPr>
        </p:nvSpPr>
        <p:spPr bwMode="auto">
          <a:xfrm>
            <a:off x="3634490" y="4114455"/>
            <a:ext cx="420291" cy="486965"/>
          </a:xfrm>
          <a:custGeom>
            <a:avLst/>
            <a:gdLst>
              <a:gd name="T0" fmla="*/ 282132 w 561608"/>
              <a:gd name="T1" fmla="*/ 0 h 649318"/>
              <a:gd name="T2" fmla="*/ 560345 w 561608"/>
              <a:gd name="T3" fmla="*/ 159704 h 649318"/>
              <a:gd name="T4" fmla="*/ 560345 w 561608"/>
              <a:gd name="T5" fmla="*/ 485658 h 649318"/>
              <a:gd name="T6" fmla="*/ 282132 w 561608"/>
              <a:gd name="T7" fmla="*/ 649288 h 649318"/>
              <a:gd name="T8" fmla="*/ 0 w 561608"/>
              <a:gd name="T9" fmla="*/ 485658 h 649318"/>
              <a:gd name="T10" fmla="*/ 0 w 561608"/>
              <a:gd name="T11" fmla="*/ 159704 h 649318"/>
              <a:gd name="T12" fmla="*/ 0 60000 65536"/>
              <a:gd name="T13" fmla="*/ 0 60000 65536"/>
              <a:gd name="T14" fmla="*/ 0 60000 65536"/>
              <a:gd name="T15" fmla="*/ 0 60000 65536"/>
              <a:gd name="T16" fmla="*/ 0 60000 65536"/>
              <a:gd name="T17" fmla="*/ 0 60000 65536"/>
              <a:gd name="T18" fmla="*/ 0 w 561608"/>
              <a:gd name="T19" fmla="*/ 0 h 649318"/>
              <a:gd name="T20" fmla="*/ 561608 w 561608"/>
              <a:gd name="T21" fmla="*/ 649318 h 649318"/>
            </a:gdLst>
            <a:ahLst/>
            <a:cxnLst>
              <a:cxn ang="T12">
                <a:pos x="T0" y="T1"/>
              </a:cxn>
              <a:cxn ang="T13">
                <a:pos x="T2" y="T3"/>
              </a:cxn>
              <a:cxn ang="T14">
                <a:pos x="T4" y="T5"/>
              </a:cxn>
              <a:cxn ang="T15">
                <a:pos x="T6" y="T7"/>
              </a:cxn>
              <a:cxn ang="T16">
                <a:pos x="T8" y="T9"/>
              </a:cxn>
              <a:cxn ang="T17">
                <a:pos x="T10" y="T11"/>
              </a:cxn>
            </a:cxnLst>
            <a:rect l="T18" t="T19" r="T20" b="T21"/>
            <a:pathLst>
              <a:path w="561608" h="649318">
                <a:moveTo>
                  <a:pt x="282768" y="0"/>
                </a:moveTo>
                <a:lnTo>
                  <a:pt x="561608" y="159711"/>
                </a:lnTo>
                <a:lnTo>
                  <a:pt x="561608" y="485680"/>
                </a:lnTo>
                <a:lnTo>
                  <a:pt x="282768" y="649318"/>
                </a:lnTo>
                <a:lnTo>
                  <a:pt x="0" y="485680"/>
                </a:lnTo>
                <a:lnTo>
                  <a:pt x="0" y="159711"/>
                </a:lnTo>
                <a:lnTo>
                  <a:pt x="282768"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幼圆" panose="02010509060101010101" pitchFamily="49" charset="-122"/>
              </a:defRPr>
            </a:lvl1pPr>
            <a:lvl2pPr marL="742950" indent="-285750">
              <a:defRPr>
                <a:solidFill>
                  <a:schemeClr val="tx1"/>
                </a:solidFill>
                <a:latin typeface="Arial" panose="020B0604020202020204" pitchFamily="34" charset="0"/>
                <a:ea typeface="幼圆" panose="02010509060101010101" pitchFamily="49" charset="-122"/>
              </a:defRPr>
            </a:lvl2pPr>
            <a:lvl3pPr marL="1143000" indent="-228600">
              <a:defRPr>
                <a:solidFill>
                  <a:schemeClr val="tx1"/>
                </a:solidFill>
                <a:latin typeface="Arial" panose="020B0604020202020204" pitchFamily="34" charset="0"/>
                <a:ea typeface="幼圆" panose="02010509060101010101" pitchFamily="49" charset="-122"/>
              </a:defRPr>
            </a:lvl3pPr>
            <a:lvl4pPr marL="1600200" indent="-228600">
              <a:defRPr>
                <a:solidFill>
                  <a:schemeClr val="tx1"/>
                </a:solidFill>
                <a:latin typeface="Arial" panose="020B0604020202020204" pitchFamily="34" charset="0"/>
                <a:ea typeface="幼圆" panose="02010509060101010101" pitchFamily="49" charset="-122"/>
              </a:defRPr>
            </a:lvl4pPr>
            <a:lvl5pPr marL="2057400" indent="-22860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r>
              <a:rPr lang="en-US" sz="2400">
                <a:solidFill>
                  <a:schemeClr val="bg1"/>
                </a:solidFill>
                <a:latin typeface="+mn-lt"/>
                <a:ea typeface="+mn-ea"/>
              </a:rPr>
              <a:t>3</a:t>
            </a:r>
            <a:endParaRPr lang="zh-CN" altLang="en-US" sz="2400">
              <a:solidFill>
                <a:schemeClr val="bg1"/>
              </a:solidFill>
              <a:latin typeface="+mn-lt"/>
              <a:ea typeface="+mn-ea"/>
            </a:endParaRPr>
          </a:p>
        </p:txBody>
      </p:sp>
    </p:spTree>
    <p:custDataLst>
      <p:tags r:id="rId9"/>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sz="2800" i="0" dirty="0"/>
              <a:t>一、股票股利</a:t>
            </a:r>
            <a:endParaRPr lang="zh-CN" altLang="en-US" sz="2800" i="0" dirty="0"/>
          </a:p>
        </p:txBody>
      </p:sp>
      <p:sp>
        <p:nvSpPr>
          <p:cNvPr id="5" name="内容占位符 4"/>
          <p:cNvSpPr>
            <a:spLocks noGrp="1"/>
          </p:cNvSpPr>
          <p:nvPr>
            <p:ph idx="1"/>
            <p:custDataLst>
              <p:tags r:id="rId2"/>
            </p:custDataLst>
          </p:nvPr>
        </p:nvSpPr>
        <p:spPr>
          <a:xfrm>
            <a:off x="457200" y="1341120"/>
            <a:ext cx="8383905" cy="3634740"/>
          </a:xfrm>
        </p:spPr>
        <p:txBody>
          <a:bodyPr/>
          <a:lstStyle/>
          <a:p>
            <a:pPr>
              <a:lnSpc>
                <a:spcPct val="150000"/>
              </a:lnSpc>
            </a:pPr>
            <a:r>
              <a:rPr lang="zh-CN" altLang="en-US" sz="2400" b="1" dirty="0">
                <a:solidFill>
                  <a:srgbClr val="FF0000"/>
                </a:solidFill>
              </a:rPr>
              <a:t>股票股利</a:t>
            </a:r>
            <a:r>
              <a:rPr lang="zh-CN" altLang="en-US" sz="2400" b="1" dirty="0"/>
              <a:t>是指公司以额外加发的股票作为股利分配给股东的方式，这也是目前上市公司最常见的股利分配方式之一。</a:t>
            </a:r>
            <a:endParaRPr lang="zh-CN" altLang="en-US" sz="2400" b="1" dirty="0"/>
          </a:p>
          <a:p>
            <a:pPr marL="0" indent="0">
              <a:lnSpc>
                <a:spcPct val="150000"/>
              </a:lnSpc>
              <a:buNone/>
            </a:pPr>
            <a:endParaRPr lang="zh-CN" altLang="en-US" sz="2400" b="1" dirty="0"/>
          </a:p>
          <a:p>
            <a:pPr>
              <a:lnSpc>
                <a:spcPct val="150000"/>
              </a:lnSpc>
            </a:pPr>
            <a:r>
              <a:rPr lang="zh-CN" altLang="en-US" sz="2400" b="1" dirty="0"/>
              <a:t>股票股利只是资金在股东权益账户之间转移，它不会导致公司现金流出，也不增加公司资产，股东权益总额没有发生任何变化，但股票股利会增加市场流通在外的股票数量，同时降低每股价值。</a:t>
            </a:r>
            <a:endParaRPr lang="zh-CN" altLang="en-US" sz="2400" b="1" dirty="0"/>
          </a:p>
        </p:txBody>
      </p:sp>
    </p:spTree>
    <p:custDataLst>
      <p:tags r:id="rId3"/>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28650" y="1023779"/>
            <a:ext cx="7886700" cy="1323023"/>
          </a:xfrm>
        </p:spPr>
        <p:txBody>
          <a:bodyPr>
            <a:noAutofit/>
          </a:bodyPr>
          <a:lstStyle/>
          <a:p>
            <a:pPr algn="l" fontAlgn="auto">
              <a:lnSpc>
                <a:spcPct val="150000"/>
              </a:lnSpc>
            </a:pPr>
            <a:r>
              <a:rPr lang="zh-CN" altLang="en-US" sz="2400" i="0" dirty="0"/>
              <a:t>【</a:t>
            </a:r>
            <a:r>
              <a:rPr lang="zh-CN" altLang="en-US" sz="2400" i="0" dirty="0">
                <a:solidFill>
                  <a:srgbClr val="FF0000"/>
                </a:solidFill>
              </a:rPr>
              <a:t>例题</a:t>
            </a:r>
            <a:r>
              <a:rPr lang="zh-CN" altLang="en-US" sz="2400" i="0" dirty="0"/>
              <a:t>】</a:t>
            </a:r>
            <a:br>
              <a:rPr lang="zh-CN" altLang="en-US" sz="2400" i="0" dirty="0"/>
            </a:br>
            <a:r>
              <a:rPr lang="zh-CN" altLang="en-US" sz="2400" i="0" dirty="0"/>
              <a:t>20</a:t>
            </a:r>
            <a:r>
              <a:rPr lang="en-US" altLang="zh-CN" sz="2400" i="0" dirty="0"/>
              <a:t>16</a:t>
            </a:r>
            <a:r>
              <a:rPr lang="zh-CN" altLang="en-US" sz="2400" i="0" dirty="0"/>
              <a:t>年黄龙公司在发放股票股利前其资产负债表上股东权益情况如下表所示。</a:t>
            </a:r>
            <a:br>
              <a:rPr lang="zh-CN" altLang="en-US" sz="2400" i="0" dirty="0"/>
            </a:br>
            <a:endParaRPr lang="zh-CN" altLang="en-US" sz="2400" i="0" dirty="0"/>
          </a:p>
        </p:txBody>
      </p:sp>
      <p:pic>
        <p:nvPicPr>
          <p:cNvPr id="2" name="内容占位符 1"/>
          <p:cNvPicPr>
            <a:picLocks noGrp="1" noChangeAspect="1"/>
          </p:cNvPicPr>
          <p:nvPr>
            <p:ph idx="1"/>
          </p:nvPr>
        </p:nvPicPr>
        <p:blipFill>
          <a:blip r:embed="rId2"/>
          <a:stretch>
            <a:fillRect/>
          </a:stretch>
        </p:blipFill>
        <p:spPr>
          <a:xfrm>
            <a:off x="899795" y="2421255"/>
            <a:ext cx="7032625" cy="2658110"/>
          </a:xfrm>
          <a:prstGeom prst="rect">
            <a:avLst/>
          </a:prstGeom>
        </p:spPr>
      </p:pic>
    </p:spTree>
    <p:custDataLst>
      <p:tags r:id="rId3"/>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custDataLst>
              <p:tags r:id="rId1"/>
            </p:custDataLst>
          </p:nvPr>
        </p:nvSpPr>
        <p:spPr>
          <a:xfrm>
            <a:off x="628650" y="620395"/>
            <a:ext cx="7886700" cy="919480"/>
          </a:xfrm>
        </p:spPr>
        <p:txBody>
          <a:bodyPr>
            <a:noAutofit/>
          </a:bodyPr>
          <a:lstStyle/>
          <a:p>
            <a:pPr marL="0" indent="0">
              <a:lnSpc>
                <a:spcPct val="150000"/>
              </a:lnSpc>
              <a:buNone/>
            </a:pPr>
            <a:r>
              <a:rPr lang="zh-CN" altLang="en-US" sz="2800" b="1" dirty="0"/>
              <a:t>二、利润分配的基本原则</a:t>
            </a:r>
            <a:endParaRPr lang="zh-CN" altLang="en-US" sz="2800" b="1" dirty="0"/>
          </a:p>
        </p:txBody>
      </p:sp>
      <p:grpSp>
        <p:nvGrpSpPr>
          <p:cNvPr id="8" name="组合 7"/>
          <p:cNvGrpSpPr/>
          <p:nvPr/>
        </p:nvGrpSpPr>
        <p:grpSpPr>
          <a:xfrm>
            <a:off x="969925" y="2084546"/>
            <a:ext cx="7051915" cy="2744643"/>
            <a:chOff x="5227" y="3277"/>
            <a:chExt cx="9486" cy="5817"/>
          </a:xfrm>
        </p:grpSpPr>
        <p:sp>
          <p:nvSpPr>
            <p:cNvPr id="32773" name="Text Placeholder 3"/>
            <p:cNvSpPr txBox="1"/>
            <p:nvPr>
              <p:custDataLst>
                <p:tags r:id="rId2"/>
              </p:custDataLst>
            </p:nvPr>
          </p:nvSpPr>
          <p:spPr bwMode="auto">
            <a:xfrm>
              <a:off x="7199" y="7454"/>
              <a:ext cx="1249" cy="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spcBef>
                  <a:spcPct val="20000"/>
                </a:spcBef>
              </a:pPr>
              <a:r>
                <a:rPr lang="en-US" altLang="zh-CN" sz="3300" b="1">
                  <a:solidFill>
                    <a:schemeClr val="accent1"/>
                  </a:solidFill>
                  <a:latin typeface="+mn-lt"/>
                  <a:ea typeface="+mn-ea"/>
                </a:rPr>
                <a:t>04</a:t>
              </a:r>
              <a:endParaRPr lang="en-US" altLang="zh-CN" sz="3300" b="1">
                <a:solidFill>
                  <a:schemeClr val="accent1"/>
                </a:solidFill>
                <a:latin typeface="+mn-lt"/>
                <a:ea typeface="+mn-ea"/>
              </a:endParaRPr>
            </a:p>
          </p:txBody>
        </p:sp>
        <p:sp>
          <p:nvSpPr>
            <p:cNvPr id="32774" name="Text Placeholder 3"/>
            <p:cNvSpPr txBox="1"/>
            <p:nvPr>
              <p:custDataLst>
                <p:tags r:id="rId3"/>
              </p:custDataLst>
            </p:nvPr>
          </p:nvSpPr>
          <p:spPr bwMode="auto">
            <a:xfrm>
              <a:off x="10778" y="7178"/>
              <a:ext cx="1249" cy="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p>
              <a:pPr algn="ctr" eaLnBrk="1" hangingPunct="1">
                <a:spcBef>
                  <a:spcPct val="20000"/>
                </a:spcBef>
                <a:buFont typeface="Arial" panose="020B0604020202020204" pitchFamily="34" charset="0"/>
                <a:buNone/>
              </a:pPr>
              <a:r>
                <a:rPr lang="en-US" altLang="zh-CN" sz="3300" b="1">
                  <a:solidFill>
                    <a:schemeClr val="accent1"/>
                  </a:solidFill>
                  <a:latin typeface="+mn-lt"/>
                  <a:ea typeface="+mn-ea"/>
                </a:rPr>
                <a:t>03</a:t>
              </a:r>
              <a:endParaRPr lang="en-US" altLang="zh-CN" sz="3300" b="1">
                <a:solidFill>
                  <a:schemeClr val="accent1"/>
                </a:solidFill>
                <a:latin typeface="+mn-lt"/>
                <a:ea typeface="+mn-ea"/>
              </a:endParaRPr>
            </a:p>
          </p:txBody>
        </p:sp>
        <p:cxnSp>
          <p:nvCxnSpPr>
            <p:cNvPr id="12" name="Elbow Connector 44"/>
            <p:cNvCxnSpPr/>
            <p:nvPr>
              <p:custDataLst>
                <p:tags r:id="rId4"/>
              </p:custDataLst>
            </p:nvPr>
          </p:nvCxnSpPr>
          <p:spPr bwMode="auto">
            <a:xfrm rot="5400000">
              <a:off x="11426" y="4585"/>
              <a:ext cx="3919" cy="2655"/>
            </a:xfrm>
            <a:prstGeom prst="bentConnector3">
              <a:avLst>
                <a:gd name="adj1" fmla="val 99417"/>
              </a:avLst>
            </a:prstGeom>
            <a:ln w="38100">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Connector 67"/>
            <p:cNvCxnSpPr/>
            <p:nvPr>
              <p:custDataLst>
                <p:tags r:id="rId5"/>
              </p:custDataLst>
            </p:nvPr>
          </p:nvCxnSpPr>
          <p:spPr>
            <a:xfrm flipH="1" flipV="1">
              <a:off x="8448" y="7858"/>
              <a:ext cx="2109" cy="9"/>
            </a:xfrm>
            <a:prstGeom prst="line">
              <a:avLst/>
            </a:prstGeom>
            <a:ln w="38100" cap="rnd">
              <a:solidFill>
                <a:schemeClr val="accent1">
                  <a:lumMod val="40000"/>
                  <a:lumOff val="6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32780" name="文本框 22"/>
            <p:cNvSpPr txBox="1">
              <a:spLocks noChangeArrowheads="1"/>
            </p:cNvSpPr>
            <p:nvPr>
              <p:custDataLst>
                <p:tags r:id="rId6"/>
              </p:custDataLst>
            </p:nvPr>
          </p:nvSpPr>
          <p:spPr bwMode="auto">
            <a:xfrm>
              <a:off x="5227" y="7403"/>
              <a:ext cx="2166"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lnSpc>
                  <a:spcPct val="130000"/>
                </a:lnSpc>
              </a:pPr>
              <a:r>
                <a:rPr lang="zh-CN" altLang="en-US" sz="1900" b="1" dirty="0">
                  <a:latin typeface="+mn-lt"/>
                  <a:ea typeface="+mn-ea"/>
                  <a:sym typeface="+mn-ea"/>
                </a:rPr>
                <a:t>投资与收益对等原则</a:t>
              </a:r>
              <a:endParaRPr lang="zh-CN" altLang="en-US" sz="1900" b="1" dirty="0">
                <a:latin typeface="+mn-lt"/>
                <a:ea typeface="+mn-ea"/>
                <a:sym typeface="+mn-ea"/>
              </a:endParaRPr>
            </a:p>
          </p:txBody>
        </p:sp>
        <p:sp>
          <p:nvSpPr>
            <p:cNvPr id="32781" name="文本框 23"/>
            <p:cNvSpPr txBox="1">
              <a:spLocks noChangeArrowheads="1"/>
            </p:cNvSpPr>
            <p:nvPr>
              <p:custDataLst>
                <p:tags r:id="rId7"/>
              </p:custDataLst>
            </p:nvPr>
          </p:nvSpPr>
          <p:spPr bwMode="auto">
            <a:xfrm>
              <a:off x="9983" y="8242"/>
              <a:ext cx="3825" cy="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lnSpc>
                  <a:spcPct val="130000"/>
                </a:lnSpc>
              </a:pPr>
              <a:r>
                <a:rPr lang="zh-CN" altLang="en-US" sz="2000" b="1" dirty="0">
                  <a:latin typeface="+mn-lt"/>
                  <a:ea typeface="+mn-ea"/>
                  <a:sym typeface="+mn-ea"/>
                </a:rPr>
                <a:t>兼顾各方利益原则</a:t>
              </a:r>
              <a:endParaRPr lang="zh-CN" altLang="en-US" sz="2000" b="1" dirty="0">
                <a:latin typeface="+mn-lt"/>
                <a:ea typeface="+mn-ea"/>
                <a:sym typeface="+mn-ea"/>
              </a:endParaRPr>
            </a:p>
          </p:txBody>
        </p:sp>
        <p:sp>
          <p:nvSpPr>
            <p:cNvPr id="2" name="Text Placeholder 3"/>
            <p:cNvSpPr txBox="1"/>
            <p:nvPr>
              <p:custDataLst>
                <p:tags r:id="rId8"/>
              </p:custDataLst>
            </p:nvPr>
          </p:nvSpPr>
          <p:spPr bwMode="auto">
            <a:xfrm>
              <a:off x="6416" y="3277"/>
              <a:ext cx="1249" cy="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spcBef>
                  <a:spcPct val="20000"/>
                </a:spcBef>
              </a:pPr>
              <a:r>
                <a:rPr lang="en-US" altLang="zh-CN" sz="3300" b="1">
                  <a:solidFill>
                    <a:schemeClr val="accent1"/>
                  </a:solidFill>
                  <a:latin typeface="+mn-lt"/>
                  <a:ea typeface="+mn-ea"/>
                </a:rPr>
                <a:t>01</a:t>
              </a:r>
              <a:endParaRPr lang="en-US" altLang="zh-CN" sz="3300" b="1">
                <a:solidFill>
                  <a:schemeClr val="accent1"/>
                </a:solidFill>
                <a:latin typeface="+mn-lt"/>
                <a:ea typeface="+mn-ea"/>
              </a:endParaRPr>
            </a:p>
          </p:txBody>
        </p:sp>
        <p:sp>
          <p:nvSpPr>
            <p:cNvPr id="3" name="Text Placeholder 3"/>
            <p:cNvSpPr txBox="1"/>
            <p:nvPr>
              <p:custDataLst>
                <p:tags r:id="rId9"/>
              </p:custDataLst>
            </p:nvPr>
          </p:nvSpPr>
          <p:spPr bwMode="auto">
            <a:xfrm>
              <a:off x="10780" y="3300"/>
              <a:ext cx="1249" cy="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p>
              <a:pPr algn="ctr" eaLnBrk="1" hangingPunct="1">
                <a:spcBef>
                  <a:spcPct val="20000"/>
                </a:spcBef>
                <a:buFont typeface="Arial" panose="020B0604020202020204" pitchFamily="34" charset="0"/>
                <a:buNone/>
              </a:pPr>
              <a:r>
                <a:rPr lang="en-US" altLang="zh-CN" sz="3300" b="1">
                  <a:solidFill>
                    <a:schemeClr val="accent1"/>
                  </a:solidFill>
                  <a:latin typeface="+mn-lt"/>
                  <a:ea typeface="+mn-ea"/>
                </a:rPr>
                <a:t>02</a:t>
              </a:r>
              <a:endParaRPr lang="en-US" altLang="zh-CN" sz="3300" b="1">
                <a:solidFill>
                  <a:schemeClr val="accent1"/>
                </a:solidFill>
                <a:latin typeface="+mn-lt"/>
                <a:ea typeface="+mn-ea"/>
              </a:endParaRPr>
            </a:p>
          </p:txBody>
        </p:sp>
        <p:cxnSp>
          <p:nvCxnSpPr>
            <p:cNvPr id="6" name="Straight Connector 34"/>
            <p:cNvCxnSpPr/>
            <p:nvPr>
              <p:custDataLst>
                <p:tags r:id="rId10"/>
              </p:custDataLst>
            </p:nvPr>
          </p:nvCxnSpPr>
          <p:spPr>
            <a:xfrm>
              <a:off x="7886" y="3935"/>
              <a:ext cx="2672" cy="17"/>
            </a:xfrm>
            <a:prstGeom prst="line">
              <a:avLst/>
            </a:prstGeom>
            <a:ln w="38100" cap="rnd">
              <a:solidFill>
                <a:schemeClr val="accent1">
                  <a:lumMod val="40000"/>
                  <a:lumOff val="6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39"/>
            <p:cNvCxnSpPr/>
            <p:nvPr>
              <p:custDataLst>
                <p:tags r:id="rId11"/>
              </p:custDataLst>
            </p:nvPr>
          </p:nvCxnSpPr>
          <p:spPr bwMode="auto">
            <a:xfrm flipV="1">
              <a:off x="12255" y="3930"/>
              <a:ext cx="2445" cy="23"/>
            </a:xfrm>
            <a:prstGeom prst="line">
              <a:avLst/>
            </a:prstGeom>
            <a:ln w="38100" cap="rnd">
              <a:solidFill>
                <a:schemeClr val="accent1">
                  <a:lumMod val="40000"/>
                  <a:lumOff val="6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9" name="文本框 16"/>
            <p:cNvSpPr txBox="1">
              <a:spLocks noChangeArrowheads="1"/>
            </p:cNvSpPr>
            <p:nvPr>
              <p:custDataLst>
                <p:tags r:id="rId12"/>
              </p:custDataLst>
            </p:nvPr>
          </p:nvSpPr>
          <p:spPr bwMode="auto">
            <a:xfrm>
              <a:off x="5378" y="4868"/>
              <a:ext cx="3822" cy="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lnSpc>
                  <a:spcPct val="130000"/>
                </a:lnSpc>
              </a:pPr>
              <a:r>
                <a:rPr lang="zh-CN" altLang="en-US" sz="2000" b="1" dirty="0">
                  <a:latin typeface="+mn-lt"/>
                  <a:ea typeface="+mn-ea"/>
                </a:rPr>
                <a:t>依法分配原则</a:t>
              </a:r>
              <a:endParaRPr lang="zh-CN" altLang="en-US" sz="1600" b="1" dirty="0">
                <a:latin typeface="+mn-lt"/>
                <a:ea typeface="+mn-ea"/>
              </a:endParaRPr>
            </a:p>
            <a:p>
              <a:pPr algn="ctr" eaLnBrk="1" hangingPunct="1">
                <a:lnSpc>
                  <a:spcPct val="130000"/>
                </a:lnSpc>
              </a:pPr>
              <a:endParaRPr lang="zh-CN" altLang="en-US" sz="1600" b="1" dirty="0">
                <a:latin typeface="+mn-lt"/>
                <a:ea typeface="+mn-ea"/>
              </a:endParaRPr>
            </a:p>
          </p:txBody>
        </p:sp>
        <p:sp>
          <p:nvSpPr>
            <p:cNvPr id="10" name="文本框 17"/>
            <p:cNvSpPr txBox="1">
              <a:spLocks noChangeArrowheads="1"/>
            </p:cNvSpPr>
            <p:nvPr>
              <p:custDataLst>
                <p:tags r:id="rId13"/>
              </p:custDataLst>
            </p:nvPr>
          </p:nvSpPr>
          <p:spPr bwMode="auto">
            <a:xfrm>
              <a:off x="9544" y="4646"/>
              <a:ext cx="3825" cy="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lnSpc>
                  <a:spcPct val="130000"/>
                </a:lnSpc>
              </a:pPr>
              <a:r>
                <a:rPr lang="zh-CN" altLang="en-US" sz="2000" b="1" dirty="0">
                  <a:latin typeface="+mn-lt"/>
                  <a:ea typeface="+mn-ea"/>
                  <a:sym typeface="+mn-ea"/>
                </a:rPr>
                <a:t>资本保全原则</a:t>
              </a:r>
              <a:endParaRPr lang="zh-CN" altLang="en-US" sz="2000" b="1" dirty="0">
                <a:latin typeface="+mn-lt"/>
                <a:ea typeface="+mn-ea"/>
              </a:endParaRPr>
            </a:p>
          </p:txBody>
        </p:sp>
      </p:grpSp>
      <p:cxnSp>
        <p:nvCxnSpPr>
          <p:cNvPr id="11" name="Straight Connector 67"/>
          <p:cNvCxnSpPr/>
          <p:nvPr>
            <p:custDataLst>
              <p:tags r:id="rId14"/>
            </p:custDataLst>
          </p:nvPr>
        </p:nvCxnSpPr>
        <p:spPr>
          <a:xfrm>
            <a:off x="2988166" y="4548664"/>
            <a:ext cx="1905" cy="1080135"/>
          </a:xfrm>
          <a:prstGeom prst="line">
            <a:avLst/>
          </a:prstGeom>
          <a:ln w="38100" cap="rnd">
            <a:solidFill>
              <a:schemeClr val="accent1">
                <a:lumMod val="40000"/>
                <a:lumOff val="6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14" name="文本框 22"/>
          <p:cNvSpPr txBox="1">
            <a:spLocks noChangeArrowheads="1"/>
          </p:cNvSpPr>
          <p:nvPr>
            <p:custDataLst>
              <p:tags r:id="rId15"/>
            </p:custDataLst>
          </p:nvPr>
        </p:nvSpPr>
        <p:spPr bwMode="auto">
          <a:xfrm>
            <a:off x="3383915" y="5581650"/>
            <a:ext cx="3101340" cy="445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lnSpc>
                <a:spcPct val="130000"/>
              </a:lnSpc>
            </a:pPr>
            <a:r>
              <a:rPr lang="zh-CN" altLang="en-US" sz="1900" b="1" dirty="0">
                <a:latin typeface="+mn-lt"/>
                <a:ea typeface="+mn-ea"/>
                <a:sym typeface="+mn-ea"/>
              </a:rPr>
              <a:t>充分保护债权人的利益原则</a:t>
            </a:r>
            <a:endParaRPr lang="zh-CN" altLang="en-US" sz="1900" b="1" dirty="0">
              <a:latin typeface="+mn-lt"/>
              <a:ea typeface="+mn-ea"/>
              <a:sym typeface="+mn-ea"/>
            </a:endParaRPr>
          </a:p>
        </p:txBody>
      </p:sp>
      <p:sp>
        <p:nvSpPr>
          <p:cNvPr id="15" name="Text Placeholder 3"/>
          <p:cNvSpPr txBox="1"/>
          <p:nvPr>
            <p:custDataLst>
              <p:tags r:id="rId16"/>
            </p:custDataLst>
          </p:nvPr>
        </p:nvSpPr>
        <p:spPr bwMode="auto">
          <a:xfrm>
            <a:off x="2482993" y="5581333"/>
            <a:ext cx="937205" cy="64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spcBef>
                <a:spcPct val="20000"/>
              </a:spcBef>
            </a:pPr>
            <a:r>
              <a:rPr lang="en-US" altLang="zh-CN" sz="3300" b="1">
                <a:solidFill>
                  <a:schemeClr val="accent1"/>
                </a:solidFill>
                <a:latin typeface="+mn-lt"/>
                <a:ea typeface="+mn-ea"/>
              </a:rPr>
              <a:t>05</a:t>
            </a:r>
            <a:endParaRPr lang="en-US" altLang="zh-CN" sz="3300" b="1">
              <a:solidFill>
                <a:schemeClr val="accent1"/>
              </a:solidFill>
              <a:latin typeface="+mn-lt"/>
              <a:ea typeface="+mn-ea"/>
            </a:endParaRPr>
          </a:p>
        </p:txBody>
      </p:sp>
    </p:spTree>
    <p:custDataLst>
      <p:tags r:id="rId17"/>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353695" y="1125220"/>
            <a:ext cx="8498840" cy="1694815"/>
          </a:xfrm>
        </p:spPr>
        <p:txBody>
          <a:bodyPr>
            <a:normAutofit fontScale="90000"/>
          </a:bodyPr>
          <a:lstStyle/>
          <a:p>
            <a:pPr algn="l" fontAlgn="auto">
              <a:lnSpc>
                <a:spcPct val="150000"/>
              </a:lnSpc>
            </a:pPr>
            <a:r>
              <a:rPr lang="en-US" altLang="zh-CN" sz="2220" i="0" dirty="0">
                <a:sym typeface="+mn-ea"/>
              </a:rPr>
              <a:t>      </a:t>
            </a:r>
            <a:r>
              <a:rPr lang="zh-CN" altLang="en-US" sz="2220" i="0" dirty="0">
                <a:sym typeface="+mn-ea"/>
              </a:rPr>
              <a:t>假如黄龙公司宣布发放10%的股票股利，即增发40000股普通股，现有股东每持有10股就配送一股，如果目前该股票市场价格为15元，则应该从未分配利润账户转出：</a:t>
            </a:r>
            <a:br>
              <a:rPr lang="zh-CN" altLang="en-US" sz="2220" i="0" dirty="0">
                <a:sym typeface="+mn-ea"/>
              </a:rPr>
            </a:br>
            <a:r>
              <a:rPr lang="zh-CN" altLang="en-US" sz="2220" i="0" dirty="0">
                <a:sym typeface="+mn-ea"/>
              </a:rPr>
              <a:t> </a:t>
            </a:r>
            <a:r>
              <a:rPr lang="en-US" altLang="zh-CN" sz="2220" i="0" dirty="0">
                <a:sym typeface="+mn-ea"/>
              </a:rPr>
              <a:t>                  </a:t>
            </a:r>
            <a:r>
              <a:rPr lang="zh-CN" altLang="en-US" sz="2220" i="0" dirty="0">
                <a:sym typeface="+mn-ea"/>
              </a:rPr>
              <a:t>15×40000﹦600000（元）</a:t>
            </a:r>
            <a:br>
              <a:rPr lang="zh-CN" altLang="en-US" sz="2220" i="0" dirty="0">
                <a:sym typeface="+mn-ea"/>
              </a:rPr>
            </a:br>
            <a:r>
              <a:rPr lang="en-US" altLang="zh-CN" sz="2220" i="0" dirty="0">
                <a:sym typeface="+mn-ea"/>
              </a:rPr>
              <a:t>    </a:t>
            </a:r>
            <a:r>
              <a:rPr lang="zh-CN" altLang="en-US" sz="2220" i="0" dirty="0">
                <a:sym typeface="+mn-ea"/>
              </a:rPr>
              <a:t>发放股票股利后的股东权益表变化如下</a:t>
            </a:r>
            <a:br>
              <a:rPr lang="zh-CN" altLang="en-US" sz="2220" i="0" dirty="0"/>
            </a:br>
            <a:endParaRPr lang="zh-CN" altLang="en-US" sz="2220" i="0" dirty="0"/>
          </a:p>
        </p:txBody>
      </p:sp>
      <p:pic>
        <p:nvPicPr>
          <p:cNvPr id="6" name="内容占位符 5"/>
          <p:cNvPicPr>
            <a:picLocks noGrp="1" noChangeAspect="1"/>
          </p:cNvPicPr>
          <p:nvPr>
            <p:ph idx="1"/>
          </p:nvPr>
        </p:nvPicPr>
        <p:blipFill>
          <a:blip r:embed="rId2"/>
          <a:stretch>
            <a:fillRect/>
          </a:stretch>
        </p:blipFill>
        <p:spPr>
          <a:xfrm>
            <a:off x="1259840" y="3285490"/>
            <a:ext cx="6358890" cy="2596515"/>
          </a:xfrm>
          <a:prstGeom prst="rect">
            <a:avLst/>
          </a:prstGeom>
        </p:spPr>
      </p:pic>
    </p:spTree>
    <p:custDataLst>
      <p:tags r:id="rId3"/>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28809" y="1167606"/>
            <a:ext cx="7886700" cy="584597"/>
          </a:xfrm>
        </p:spPr>
        <p:txBody>
          <a:bodyPr>
            <a:normAutofit fontScale="90000"/>
          </a:bodyPr>
          <a:lstStyle/>
          <a:p>
            <a:pPr fontAlgn="auto">
              <a:lnSpc>
                <a:spcPct val="150000"/>
              </a:lnSpc>
            </a:pPr>
            <a:r>
              <a:rPr lang="zh-CN" altLang="en-US" sz="2100" i="0" dirty="0"/>
              <a:t>2016年黄龙公司持有东方公司10%的股份，总计40000股，假如东方公司本年盈利880000元，则发放股票股利前后，股票价值变化如下表所示。</a:t>
            </a:r>
            <a:endParaRPr lang="zh-CN" altLang="en-US" sz="2100" i="0" dirty="0"/>
          </a:p>
        </p:txBody>
      </p:sp>
      <p:pic>
        <p:nvPicPr>
          <p:cNvPr id="3" name="图片 2"/>
          <p:cNvPicPr>
            <a:picLocks noChangeAspect="1"/>
          </p:cNvPicPr>
          <p:nvPr/>
        </p:nvPicPr>
        <p:blipFill>
          <a:blip r:embed="rId2"/>
          <a:stretch>
            <a:fillRect/>
          </a:stretch>
        </p:blipFill>
        <p:spPr>
          <a:xfrm>
            <a:off x="-205105" y="2348865"/>
            <a:ext cx="8448675" cy="3169285"/>
          </a:xfrm>
          <a:prstGeom prst="rect">
            <a:avLst/>
          </a:prstGeom>
        </p:spPr>
      </p:pic>
    </p:spTree>
    <p:custDataLst>
      <p:tags r:id="rId3"/>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zh-CN" altLang="en-US" sz="3200" i="0" dirty="0"/>
              <a:t>二、股票分割</a:t>
            </a:r>
            <a:endParaRPr lang="zh-CN" altLang="en-US" sz="3200" i="0" dirty="0"/>
          </a:p>
        </p:txBody>
      </p:sp>
      <p:sp>
        <p:nvSpPr>
          <p:cNvPr id="5" name="内容占位符 4"/>
          <p:cNvSpPr>
            <a:spLocks noGrp="1"/>
          </p:cNvSpPr>
          <p:nvPr>
            <p:ph idx="1"/>
            <p:custDataLst>
              <p:tags r:id="rId2"/>
            </p:custDataLst>
          </p:nvPr>
        </p:nvSpPr>
        <p:spPr>
          <a:xfrm>
            <a:off x="457200" y="1196975"/>
            <a:ext cx="8229600" cy="5029200"/>
          </a:xfrm>
        </p:spPr>
        <p:txBody>
          <a:bodyPr/>
          <a:lstStyle/>
          <a:p>
            <a:pPr>
              <a:lnSpc>
                <a:spcPct val="150000"/>
              </a:lnSpc>
            </a:pPr>
            <a:r>
              <a:rPr lang="zh-CN" altLang="en-US" sz="2400" b="1" dirty="0"/>
              <a:t>（一）股票分割的定义</a:t>
            </a:r>
            <a:endParaRPr lang="zh-CN" altLang="en-US" sz="2400" b="1" dirty="0"/>
          </a:p>
          <a:p>
            <a:pPr>
              <a:lnSpc>
                <a:spcPct val="150000"/>
              </a:lnSpc>
            </a:pPr>
            <a:r>
              <a:rPr lang="zh-CN" altLang="en-US" sz="2400" b="1" dirty="0">
                <a:solidFill>
                  <a:srgbClr val="FF0000"/>
                </a:solidFill>
              </a:rPr>
              <a:t>股票分割</a:t>
            </a:r>
            <a:r>
              <a:rPr lang="zh-CN" altLang="en-US" sz="2400" b="1" dirty="0"/>
              <a:t>，即将一股股票拆分为多股股票的行为，如果公司以3股新股换一股的话，这样公司流通在外的股票数量比原来增加了2倍。</a:t>
            </a:r>
            <a:endParaRPr lang="zh-CN" altLang="en-US" sz="2400" b="1" dirty="0"/>
          </a:p>
          <a:p>
            <a:pPr>
              <a:lnSpc>
                <a:spcPct val="150000"/>
              </a:lnSpc>
            </a:pPr>
            <a:r>
              <a:rPr lang="zh-CN" altLang="en-US" sz="2400" b="1" dirty="0"/>
              <a:t>股票分割和股票股利一样不会改变公司财务资本结构和股东权益总额，也不会增加公司价值，只是流通在外的普通股数量增加了，每股面值降低，并由此使每股市场价格下跌，而股东权益各账户余额都保持不变。</a:t>
            </a:r>
            <a:endParaRPr lang="zh-CN" altLang="en-US" sz="2400" b="1" dirty="0"/>
          </a:p>
        </p:txBody>
      </p:sp>
    </p:spTree>
    <p:custDataLst>
      <p:tags r:id="rId3"/>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052830"/>
            <a:ext cx="8229600" cy="5029200"/>
          </a:xfrm>
        </p:spPr>
        <p:txBody>
          <a:bodyPr/>
          <a:p>
            <a:pPr>
              <a:lnSpc>
                <a:spcPct val="150000"/>
              </a:lnSpc>
            </a:pPr>
            <a:r>
              <a:rPr lang="zh-CN" altLang="en-US" sz="2400" b="1">
                <a:solidFill>
                  <a:srgbClr val="FF0000"/>
                </a:solidFill>
              </a:rPr>
              <a:t>例题9-7：</a:t>
            </a:r>
            <a:endParaRPr lang="zh-CN" altLang="en-US" sz="2400" b="1">
              <a:solidFill>
                <a:srgbClr val="FF0000"/>
              </a:solidFill>
            </a:endParaRPr>
          </a:p>
          <a:p>
            <a:pPr marL="0" indent="0">
              <a:lnSpc>
                <a:spcPct val="150000"/>
              </a:lnSpc>
              <a:buNone/>
            </a:pPr>
            <a:r>
              <a:rPr lang="zh-CN" altLang="en-US" sz="2400" b="1"/>
              <a:t>崇博公司2021年6月30日，其资产负债表上的所有者权益账户情况如表9-6所示。</a:t>
            </a:r>
            <a:endParaRPr lang="zh-CN" altLang="en-US" sz="2400" b="1"/>
          </a:p>
          <a:p>
            <a:pPr marL="0" indent="0">
              <a:lnSpc>
                <a:spcPct val="150000"/>
              </a:lnSpc>
              <a:buNone/>
            </a:pPr>
            <a:r>
              <a:rPr lang="zh-CN" altLang="en-US" sz="2400" b="1"/>
              <a:t>假定该公司决定从2021年6月60日开始进行1:2的股票分割，带来的股票总数增加使得流通性得以提高，增加其他企业对该公司股票恶意收购的难度。</a:t>
            </a:r>
            <a:endParaRPr lang="zh-CN" altLang="en-US" sz="2400" b="1"/>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03985" y="765175"/>
            <a:ext cx="7275830" cy="398780"/>
          </a:xfrm>
          <a:prstGeom prst="rect">
            <a:avLst/>
          </a:prstGeom>
          <a:noFill/>
          <a:ln w="9525">
            <a:noFill/>
          </a:ln>
        </p:spPr>
        <p:txBody>
          <a:bodyPr wrap="square">
            <a:spAutoFit/>
          </a:bodyPr>
          <a:p>
            <a:pPr indent="401320"/>
            <a:r>
              <a:rPr lang="zh-CN" sz="2000" b="1">
                <a:ea typeface="宋体" panose="02010600030101010101" pitchFamily="2" charset="-122"/>
              </a:rPr>
              <a:t>表</a:t>
            </a:r>
            <a:r>
              <a:rPr lang="en-US" sz="2000" b="1">
                <a:latin typeface="Times New Roman" panose="02020603050405020304" charset="0"/>
                <a:ea typeface="宋体" panose="02010600030101010101" pitchFamily="2" charset="-122"/>
              </a:rPr>
              <a:t>9-6        </a:t>
            </a:r>
            <a:r>
              <a:rPr lang="zh-CN" sz="2000" b="1">
                <a:ea typeface="宋体" panose="02010600030101010101" pitchFamily="2" charset="-122"/>
              </a:rPr>
              <a:t>崇博公司所有者权益情况简表  </a:t>
            </a:r>
            <a:r>
              <a:rPr lang="en-US" sz="2000" b="1">
                <a:latin typeface="Times New Roman" panose="02020603050405020304" charset="0"/>
                <a:ea typeface="宋体" panose="02010600030101010101" pitchFamily="2" charset="-122"/>
              </a:rPr>
              <a:t>          </a:t>
            </a:r>
            <a:r>
              <a:rPr lang="zh-CN" sz="2000">
                <a:ea typeface="宋体" panose="02010600030101010101" pitchFamily="2" charset="-122"/>
              </a:rPr>
              <a:t>单位：万元</a:t>
            </a:r>
            <a:endParaRPr lang="zh-CN" altLang="en-US" sz="2000"/>
          </a:p>
        </p:txBody>
      </p:sp>
      <p:graphicFrame>
        <p:nvGraphicFramePr>
          <p:cNvPr id="4" name="表格 3"/>
          <p:cNvGraphicFramePr/>
          <p:nvPr>
            <p:custDataLst>
              <p:tags r:id="rId1"/>
            </p:custDataLst>
          </p:nvPr>
        </p:nvGraphicFramePr>
        <p:xfrm>
          <a:off x="701675" y="1412875"/>
          <a:ext cx="7443470" cy="2557145"/>
        </p:xfrm>
        <a:graphic>
          <a:graphicData uri="http://schemas.openxmlformats.org/drawingml/2006/table">
            <a:tbl>
              <a:tblPr/>
              <a:tblGrid>
                <a:gridCol w="2570480"/>
                <a:gridCol w="2618105"/>
                <a:gridCol w="2254885"/>
              </a:tblGrid>
              <a:tr h="374015">
                <a:tc>
                  <a:txBody>
                    <a:bodyPr/>
                    <a:p>
                      <a:pPr algn="ctr">
                        <a:buNone/>
                      </a:pPr>
                      <a:r>
                        <a:rPr lang="en-US" sz="2000" b="1">
                          <a:latin typeface="Times New Roman" panose="02020603050405020304" charset="0"/>
                          <a:cs typeface="Times New Roman" panose="02020603050405020304" charset="0"/>
                        </a:rPr>
                        <a:t>所有者权益</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2021年6月30日</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2021年7月1日</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0525">
                <a:tc>
                  <a:txBody>
                    <a:bodyPr/>
                    <a:p>
                      <a:pPr algn="ctr">
                        <a:buNone/>
                      </a:pPr>
                      <a:r>
                        <a:rPr lang="en-US" sz="2000" b="1">
                          <a:latin typeface="Times New Roman" panose="02020603050405020304" charset="0"/>
                          <a:cs typeface="Times New Roman" panose="02020603050405020304" charset="0"/>
                        </a:rPr>
                        <a:t>股本</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20 000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20 000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algn="ctr">
                        <a:buNone/>
                      </a:pPr>
                      <a:r>
                        <a:rPr lang="en-US" sz="2000" b="1">
                          <a:latin typeface="Times New Roman" panose="02020603050405020304" charset="0"/>
                          <a:cs typeface="Times New Roman" panose="02020603050405020304" charset="0"/>
                        </a:rPr>
                        <a:t>其中：股份数</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20 000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40 000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7820">
                <a:tc>
                  <a:txBody>
                    <a:bodyPr/>
                    <a:p>
                      <a:pPr algn="ctr">
                        <a:buNone/>
                      </a:pPr>
                      <a:r>
                        <a:rPr lang="en-US" sz="2000" b="1">
                          <a:latin typeface="Times New Roman" panose="02020603050405020304" charset="0"/>
                          <a:cs typeface="Times New Roman" panose="02020603050405020304" charset="0"/>
                        </a:rPr>
                        <a:t>资本公积</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40 000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40 000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7820">
                <a:tc>
                  <a:txBody>
                    <a:bodyPr/>
                    <a:p>
                      <a:pPr algn="ctr">
                        <a:buNone/>
                      </a:pPr>
                      <a:r>
                        <a:rPr lang="en-US" sz="2000" b="1">
                          <a:latin typeface="Times New Roman" panose="02020603050405020304" charset="0"/>
                          <a:cs typeface="Times New Roman" panose="02020603050405020304" charset="0"/>
                        </a:rPr>
                        <a:t>盈余公积</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8 000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8 000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8455">
                <a:tc>
                  <a:txBody>
                    <a:bodyPr/>
                    <a:p>
                      <a:pPr algn="ctr">
                        <a:buNone/>
                      </a:pPr>
                      <a:r>
                        <a:rPr lang="en-US" sz="2000" b="1">
                          <a:latin typeface="Times New Roman" panose="02020603050405020304" charset="0"/>
                          <a:cs typeface="Times New Roman" panose="02020603050405020304" charset="0"/>
                        </a:rPr>
                        <a:t>未分配利润</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10 000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10 000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6405">
                <a:tc>
                  <a:txBody>
                    <a:bodyPr/>
                    <a:p>
                      <a:pPr algn="ctr">
                        <a:buNone/>
                      </a:pPr>
                      <a:r>
                        <a:rPr lang="en-US" sz="2000" b="1">
                          <a:latin typeface="Times New Roman" panose="02020603050405020304" charset="0"/>
                          <a:cs typeface="Times New Roman" panose="02020603050405020304" charset="0"/>
                        </a:rPr>
                        <a:t>所有者权益合计</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78 000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2000" b="1">
                          <a:latin typeface="Times New Roman" panose="02020603050405020304" charset="0"/>
                          <a:cs typeface="Times New Roman" panose="02020603050405020304" charset="0"/>
                        </a:rPr>
                        <a:t>78 000</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511810" y="4218940"/>
            <a:ext cx="7974330" cy="1476375"/>
          </a:xfrm>
          <a:prstGeom prst="rect">
            <a:avLst/>
          </a:prstGeom>
          <a:noFill/>
          <a:ln w="9525">
            <a:noFill/>
          </a:ln>
        </p:spPr>
        <p:txBody>
          <a:bodyPr wrap="square">
            <a:spAutoFit/>
          </a:bodyPr>
          <a:p>
            <a:pPr indent="266700">
              <a:lnSpc>
                <a:spcPct val="150000"/>
              </a:lnSpc>
            </a:pPr>
            <a:r>
              <a:rPr lang="zh-CN" sz="2000" b="1">
                <a:ea typeface="宋体" panose="02010600030101010101" pitchFamily="2" charset="-122"/>
              </a:rPr>
              <a:t>表</a:t>
            </a:r>
            <a:r>
              <a:rPr lang="en-US" sz="2000" b="1">
                <a:latin typeface="Times New Roman" panose="02020603050405020304" charset="0"/>
                <a:ea typeface="宋体" panose="02010600030101010101" pitchFamily="2" charset="-122"/>
              </a:rPr>
              <a:t>9-6</a:t>
            </a:r>
            <a:r>
              <a:rPr lang="zh-CN" sz="2000" b="1">
                <a:ea typeface="宋体" panose="02010600030101010101" pitchFamily="2" charset="-122"/>
              </a:rPr>
              <a:t>列示了该公司股票分割之后资产负债表中所有者权益各项目的</a:t>
            </a:r>
            <a:r>
              <a:rPr lang="zh-CN" sz="2000" b="1">
                <a:latin typeface="Calibri" panose="020F0502020204030204" charset="0"/>
                <a:ea typeface="宋体" panose="02010600030101010101" pitchFamily="2" charset="-122"/>
              </a:rPr>
              <a:t>情况。从上表的数</a:t>
            </a:r>
            <a:r>
              <a:rPr lang="zh-CN" sz="2000" b="1">
                <a:ea typeface="宋体" panose="02010600030101010101" pitchFamily="2" charset="-122"/>
              </a:rPr>
              <a:t>字中可以知道，除了股份由</a:t>
            </a:r>
            <a:r>
              <a:rPr lang="en-US" sz="2000" b="1">
                <a:solidFill>
                  <a:srgbClr val="FF0000"/>
                </a:solidFill>
                <a:latin typeface="Times New Roman" panose="02020603050405020304" charset="0"/>
                <a:ea typeface="宋体" panose="02010600030101010101" pitchFamily="2" charset="-122"/>
              </a:rPr>
              <a:t>20 000</a:t>
            </a:r>
            <a:r>
              <a:rPr lang="zh-CN" sz="2000" b="1">
                <a:ea typeface="宋体" panose="02010600030101010101" pitchFamily="2" charset="-122"/>
              </a:rPr>
              <a:t>股变为</a:t>
            </a:r>
            <a:r>
              <a:rPr lang="en-US" sz="2000" b="1">
                <a:solidFill>
                  <a:srgbClr val="FF0000"/>
                </a:solidFill>
                <a:latin typeface="Times New Roman" panose="02020603050405020304" charset="0"/>
                <a:ea typeface="宋体" panose="02010600030101010101" pitchFamily="2" charset="-122"/>
              </a:rPr>
              <a:t>40 000</a:t>
            </a:r>
            <a:r>
              <a:rPr lang="zh-CN" sz="2000" b="1">
                <a:ea typeface="宋体" panose="02010600030101010101" pitchFamily="2" charset="-122"/>
              </a:rPr>
              <a:t>股以外，资产负债表其他各项目的金额并没有发生改变。</a:t>
            </a:r>
            <a:endParaRPr lang="zh-CN" altLang="en-US" sz="2000" b="1"/>
          </a:p>
        </p:txBody>
      </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395605" y="328930"/>
            <a:ext cx="8229600" cy="868363"/>
          </a:xfrm>
        </p:spPr>
        <p:txBody>
          <a:bodyPr/>
          <a:lstStyle/>
          <a:p>
            <a:r>
              <a:rPr lang="zh-CN" altLang="en-US" sz="2400" i="0" dirty="0"/>
              <a:t>【</a:t>
            </a:r>
            <a:r>
              <a:rPr lang="zh-CN" altLang="en-US" sz="2400" i="0" dirty="0">
                <a:solidFill>
                  <a:srgbClr val="FF0000"/>
                </a:solidFill>
              </a:rPr>
              <a:t>课堂训练</a:t>
            </a:r>
            <a:r>
              <a:rPr lang="zh-CN" altLang="en-US" sz="2400" i="0" dirty="0"/>
              <a:t>】大兴公司权益账户如下表所示。</a:t>
            </a:r>
            <a:endParaRPr lang="zh-CN" altLang="en-US" sz="2400" i="0" dirty="0"/>
          </a:p>
        </p:txBody>
      </p:sp>
      <p:pic>
        <p:nvPicPr>
          <p:cNvPr id="3" name="内容占位符 2"/>
          <p:cNvPicPr>
            <a:picLocks noGrp="1" noChangeAspect="1"/>
          </p:cNvPicPr>
          <p:nvPr>
            <p:ph idx="1"/>
          </p:nvPr>
        </p:nvPicPr>
        <p:blipFill>
          <a:blip r:embed="rId2"/>
          <a:stretch>
            <a:fillRect/>
          </a:stretch>
        </p:blipFill>
        <p:spPr>
          <a:xfrm>
            <a:off x="829310" y="1197610"/>
            <a:ext cx="7162800" cy="2204720"/>
          </a:xfrm>
          <a:prstGeom prst="rect">
            <a:avLst/>
          </a:prstGeom>
        </p:spPr>
      </p:pic>
      <p:sp>
        <p:nvSpPr>
          <p:cNvPr id="6" name="标题 3"/>
          <p:cNvSpPr>
            <a:spLocks noGrp="1"/>
          </p:cNvSpPr>
          <p:nvPr>
            <p:custDataLst>
              <p:tags r:id="rId3"/>
            </p:custDataLst>
          </p:nvPr>
        </p:nvSpPr>
        <p:spPr>
          <a:xfrm>
            <a:off x="829310" y="3212783"/>
            <a:ext cx="7886700" cy="584597"/>
          </a:xfrm>
          <a:prstGeom prst="rect">
            <a:avLst/>
          </a:prstGeom>
        </p:spPr>
        <p:txBody>
          <a:bodyPr vert="horz" lIns="68580" tIns="34290" rIns="68580" bIns="34290" rtlCol="0" anchor="b">
            <a:normAutofit/>
          </a:bodyPr>
          <a:lst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a:lstStyle>
          <a:p>
            <a:r>
              <a:rPr lang="zh-CN" altLang="en-US" sz="1800" dirty="0"/>
              <a:t>若股票按1股换2股比例分拆后，则该公司的权益账户如下表所示：</a:t>
            </a:r>
            <a:endParaRPr lang="zh-CN" altLang="en-US" sz="1800" dirty="0"/>
          </a:p>
        </p:txBody>
      </p:sp>
      <p:pic>
        <p:nvPicPr>
          <p:cNvPr id="8" name="图片 7"/>
          <p:cNvPicPr>
            <a:picLocks noChangeAspect="1"/>
          </p:cNvPicPr>
          <p:nvPr/>
        </p:nvPicPr>
        <p:blipFill>
          <a:blip r:embed="rId4"/>
          <a:stretch>
            <a:fillRect/>
          </a:stretch>
        </p:blipFill>
        <p:spPr>
          <a:xfrm>
            <a:off x="1045210" y="3982720"/>
            <a:ext cx="7053580" cy="2160270"/>
          </a:xfrm>
          <a:prstGeom prst="rect">
            <a:avLst/>
          </a:prstGeom>
        </p:spPr>
      </p:pic>
    </p:spTree>
    <p:custDataLst>
      <p:tags r:id="rId5"/>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3200" i="0" dirty="0">
                <a:sym typeface="+mn-ea"/>
              </a:rPr>
              <a:t>二、股票分割</a:t>
            </a:r>
            <a:endParaRPr lang="zh-CN" altLang="en-US" sz="3200" i="0" dirty="0">
              <a:sym typeface="+mn-ea"/>
            </a:endParaRPr>
          </a:p>
        </p:txBody>
      </p:sp>
      <p:sp>
        <p:nvSpPr>
          <p:cNvPr id="5" name="内容占位符 4"/>
          <p:cNvSpPr>
            <a:spLocks noGrp="1"/>
          </p:cNvSpPr>
          <p:nvPr>
            <p:ph idx="1"/>
            <p:custDataLst>
              <p:tags r:id="rId2"/>
            </p:custDataLst>
          </p:nvPr>
        </p:nvSpPr>
        <p:spPr/>
        <p:txBody>
          <a:bodyPr/>
          <a:lstStyle/>
          <a:p>
            <a:pPr>
              <a:lnSpc>
                <a:spcPct val="150000"/>
              </a:lnSpc>
            </a:pPr>
            <a:r>
              <a:rPr lang="zh-CN" altLang="en-US" sz="2400" b="1" dirty="0"/>
              <a:t> (二)股票分割动机</a:t>
            </a:r>
            <a:endParaRPr lang="zh-CN" altLang="en-US" sz="2400" b="1" dirty="0"/>
          </a:p>
          <a:p>
            <a:pPr>
              <a:lnSpc>
                <a:spcPct val="150000"/>
              </a:lnSpc>
            </a:pPr>
            <a:r>
              <a:rPr lang="zh-CN" altLang="en-US" sz="2400" b="1" dirty="0"/>
              <a:t>1.通过股票分割使股票价格降低。有些公司股票价格过高，一些中小投资者由于资金量的限制不愿意购买高价股票，这样会使高价股的流动性受到影响。</a:t>
            </a:r>
            <a:endParaRPr lang="zh-CN" altLang="en-US" sz="2400" b="1" dirty="0"/>
          </a:p>
          <a:p>
            <a:pPr>
              <a:lnSpc>
                <a:spcPct val="150000"/>
              </a:lnSpc>
            </a:pPr>
            <a:r>
              <a:rPr lang="zh-CN" altLang="en-US" sz="2400" b="1" dirty="0"/>
              <a:t>2.通过股票分割向投资者传递公司信息。</a:t>
            </a:r>
            <a:endParaRPr lang="zh-CN" altLang="en-US" sz="2400" b="1" dirty="0"/>
          </a:p>
        </p:txBody>
      </p:sp>
    </p:spTree>
    <p:custDataLst>
      <p:tags r:id="rId3"/>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custDataLst>
              <p:tags r:id="rId1"/>
            </p:custDataLst>
          </p:nvPr>
        </p:nvSpPr>
        <p:spPr>
          <a:xfrm>
            <a:off x="2340610" y="405130"/>
            <a:ext cx="5585460" cy="722630"/>
          </a:xfrm>
          <a:prstGeom prst="rect">
            <a:avLst/>
          </a:prstGeom>
        </p:spPr>
        <p:txBody>
          <a:bodyPr vert="horz" lIns="68580" tIns="34290" rIns="68580" bIns="34290" rtlCol="0" anchor="b" anchorCtr="0">
            <a:normAutofit/>
          </a:bodyPr>
          <a:lstStyle>
            <a:lvl1pPr>
              <a:defRPr sz="4000"/>
            </a:lvl1pPr>
          </a:lstStyle>
          <a:p>
            <a:r>
              <a:rPr lang="zh-CN" altLang="en-US" sz="3200" b="1" dirty="0">
                <a:solidFill>
                  <a:schemeClr val="tx1"/>
                </a:solidFill>
                <a:latin typeface="+mj-lt"/>
                <a:ea typeface="+mj-ea"/>
                <a:cs typeface="+mj-cs"/>
              </a:rPr>
              <a:t>三、股票回购</a:t>
            </a:r>
            <a:endParaRPr lang="zh-CN" altLang="en-US" sz="3200" b="1" dirty="0">
              <a:solidFill>
                <a:schemeClr val="tx1"/>
              </a:solidFill>
              <a:latin typeface="+mj-lt"/>
              <a:ea typeface="+mj-ea"/>
              <a:cs typeface="+mj-cs"/>
            </a:endParaRPr>
          </a:p>
        </p:txBody>
      </p:sp>
      <p:sp>
        <p:nvSpPr>
          <p:cNvPr id="7" name="文本占位符 3"/>
          <p:cNvSpPr>
            <a:spLocks noGrp="1"/>
          </p:cNvSpPr>
          <p:nvPr>
            <p:custDataLst>
              <p:tags r:id="rId2"/>
            </p:custDataLst>
          </p:nvPr>
        </p:nvSpPr>
        <p:spPr>
          <a:xfrm>
            <a:off x="562610" y="1459230"/>
            <a:ext cx="8018621" cy="3235643"/>
          </a:xfrm>
          <a:prstGeom prst="rect">
            <a:avLst/>
          </a:prstGeom>
        </p:spPr>
        <p:txBody>
          <a:bodyPr vert="horz" lIns="68580" tIns="34290" rIns="68580" bIns="34290" rtlCol="0">
            <a:no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lgn="l">
              <a:lnSpc>
                <a:spcPct val="150000"/>
              </a:lnSpc>
            </a:pPr>
            <a:r>
              <a:rPr lang="zh-CN" altLang="en-US" sz="2400" b="1" dirty="0">
                <a:solidFill>
                  <a:schemeClr val="tx1"/>
                </a:solidFill>
                <a:latin typeface="+mn-lt"/>
                <a:ea typeface="+mn-ea"/>
              </a:rPr>
              <a:t>（一）股票回购的定义</a:t>
            </a:r>
            <a:endParaRPr lang="zh-CN" altLang="en-US" sz="2400" b="1" dirty="0">
              <a:solidFill>
                <a:schemeClr val="tx1"/>
              </a:solidFill>
              <a:latin typeface="+mn-lt"/>
              <a:ea typeface="+mn-ea"/>
            </a:endParaRPr>
          </a:p>
          <a:p>
            <a:pPr lvl="0" algn="l">
              <a:lnSpc>
                <a:spcPct val="150000"/>
              </a:lnSpc>
            </a:pPr>
            <a:r>
              <a:rPr lang="zh-CN" altLang="en-US" sz="2400" b="1" dirty="0">
                <a:solidFill>
                  <a:schemeClr val="tx1"/>
                </a:solidFill>
                <a:latin typeface="+mn-lt"/>
                <a:ea typeface="+mn-ea"/>
              </a:rPr>
              <a:t>股票回购是指上市公司将其发行在外的股票以一定的价格购买回来予以注销或作为库存股的一种方式。</a:t>
            </a:r>
            <a:endParaRPr lang="zh-CN" altLang="en-US" sz="2400" b="1" dirty="0">
              <a:solidFill>
                <a:schemeClr val="tx1"/>
              </a:solidFill>
              <a:latin typeface="+mn-lt"/>
              <a:ea typeface="+mn-ea"/>
            </a:endParaRPr>
          </a:p>
          <a:p>
            <a:pPr lvl="0" algn="l">
              <a:lnSpc>
                <a:spcPct val="150000"/>
              </a:lnSpc>
            </a:pPr>
            <a:r>
              <a:rPr lang="zh-CN" altLang="en-US" sz="2400" b="1" dirty="0">
                <a:solidFill>
                  <a:schemeClr val="tx1"/>
                </a:solidFill>
                <a:latin typeface="+mn-lt"/>
                <a:ea typeface="+mn-ea"/>
              </a:rPr>
              <a:t>（二）股票回购的动机</a:t>
            </a:r>
            <a:endParaRPr lang="zh-CN" altLang="en-US" sz="2400" b="1" dirty="0">
              <a:solidFill>
                <a:schemeClr val="tx1"/>
              </a:solidFill>
              <a:latin typeface="+mn-lt"/>
              <a:ea typeface="+mn-ea"/>
            </a:endParaRPr>
          </a:p>
          <a:p>
            <a:pPr lvl="0" algn="l" fontAlgn="auto">
              <a:lnSpc>
                <a:spcPct val="150000"/>
              </a:lnSpc>
            </a:pPr>
            <a:r>
              <a:rPr lang="zh-CN" altLang="en-US" sz="2400" b="1" dirty="0">
                <a:solidFill>
                  <a:schemeClr val="tx1"/>
                </a:solidFill>
                <a:latin typeface="+mn-lt"/>
                <a:ea typeface="+mn-ea"/>
              </a:rPr>
              <a:t>1.现金股利的替代。</a:t>
            </a:r>
            <a:endParaRPr lang="zh-CN" altLang="en-US" sz="2400" b="1" dirty="0">
              <a:solidFill>
                <a:schemeClr val="tx1"/>
              </a:solidFill>
              <a:latin typeface="+mn-lt"/>
              <a:ea typeface="+mn-ea"/>
            </a:endParaRPr>
          </a:p>
          <a:p>
            <a:pPr lvl="0" algn="l" fontAlgn="auto">
              <a:lnSpc>
                <a:spcPct val="150000"/>
              </a:lnSpc>
            </a:pPr>
            <a:r>
              <a:rPr lang="zh-CN" altLang="en-US" sz="2400" b="1" dirty="0">
                <a:solidFill>
                  <a:schemeClr val="tx1"/>
                </a:solidFill>
                <a:latin typeface="+mn-lt"/>
                <a:ea typeface="+mn-ea"/>
              </a:rPr>
              <a:t>2.提高每股收益。</a:t>
            </a:r>
            <a:endParaRPr lang="zh-CN" altLang="en-US" sz="2400" b="1" dirty="0">
              <a:solidFill>
                <a:schemeClr val="tx1"/>
              </a:solidFill>
              <a:latin typeface="+mn-lt"/>
              <a:ea typeface="+mn-ea"/>
            </a:endParaRPr>
          </a:p>
          <a:p>
            <a:pPr lvl="0" algn="l" fontAlgn="auto">
              <a:lnSpc>
                <a:spcPct val="150000"/>
              </a:lnSpc>
            </a:pPr>
            <a:r>
              <a:rPr lang="zh-CN" altLang="en-US" sz="2400" b="1" dirty="0">
                <a:solidFill>
                  <a:schemeClr val="tx1"/>
                </a:solidFill>
                <a:latin typeface="+mn-lt"/>
                <a:ea typeface="+mn-ea"/>
              </a:rPr>
              <a:t>3.改善公司资本结构。</a:t>
            </a:r>
            <a:endParaRPr lang="zh-CN" altLang="en-US" sz="2400" b="1" dirty="0">
              <a:solidFill>
                <a:schemeClr val="tx1"/>
              </a:solidFill>
              <a:latin typeface="+mn-lt"/>
              <a:ea typeface="+mn-ea"/>
            </a:endParaRPr>
          </a:p>
          <a:p>
            <a:pPr lvl="0" algn="l" fontAlgn="auto">
              <a:lnSpc>
                <a:spcPct val="150000"/>
              </a:lnSpc>
            </a:pPr>
            <a:r>
              <a:rPr lang="zh-CN" altLang="en-US" sz="2400" b="1" dirty="0">
                <a:solidFill>
                  <a:schemeClr val="tx1"/>
                </a:solidFill>
                <a:latin typeface="+mn-lt"/>
                <a:ea typeface="+mn-ea"/>
              </a:rPr>
              <a:t>4.反收购的动机。</a:t>
            </a:r>
            <a:endParaRPr lang="zh-CN" altLang="en-US" sz="2400" b="1" dirty="0">
              <a:solidFill>
                <a:schemeClr val="tx1"/>
              </a:solidFill>
              <a:latin typeface="+mn-lt"/>
              <a:ea typeface="+mn-ea"/>
            </a:endParaRPr>
          </a:p>
        </p:txBody>
      </p:sp>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sz="3200" i="0" dirty="0">
                <a:sym typeface="+mn-ea"/>
              </a:rPr>
              <a:t>三、股票回购</a:t>
            </a:r>
            <a:endParaRPr lang="zh-CN" altLang="en-US" sz="3200" i="0" dirty="0">
              <a:sym typeface="+mn-ea"/>
            </a:endParaRPr>
          </a:p>
        </p:txBody>
      </p:sp>
      <p:sp>
        <p:nvSpPr>
          <p:cNvPr id="5" name="内容占位符 4"/>
          <p:cNvSpPr>
            <a:spLocks noGrp="1"/>
          </p:cNvSpPr>
          <p:nvPr>
            <p:ph idx="1"/>
            <p:custDataLst>
              <p:tags r:id="rId2"/>
            </p:custDataLst>
          </p:nvPr>
        </p:nvSpPr>
        <p:spPr>
          <a:xfrm>
            <a:off x="220980" y="909320"/>
            <a:ext cx="8698230" cy="3609340"/>
          </a:xfrm>
        </p:spPr>
        <p:txBody>
          <a:bodyPr>
            <a:noAutofit/>
          </a:bodyPr>
          <a:lstStyle/>
          <a:p>
            <a:pPr marL="0" indent="0">
              <a:lnSpc>
                <a:spcPct val="150000"/>
              </a:lnSpc>
              <a:buNone/>
            </a:pPr>
            <a:r>
              <a:rPr lang="zh-CN" altLang="en-US" sz="2000" b="1" dirty="0"/>
              <a:t>（三）股票回购的影响</a:t>
            </a:r>
            <a:endParaRPr lang="zh-CN" altLang="en-US" sz="2000" b="1" dirty="0"/>
          </a:p>
          <a:p>
            <a:pPr>
              <a:lnSpc>
                <a:spcPct val="150000"/>
              </a:lnSpc>
            </a:pPr>
            <a:r>
              <a:rPr lang="zh-CN" altLang="en-US" sz="2000" b="1" dirty="0"/>
              <a:t>正面影响：</a:t>
            </a:r>
            <a:endParaRPr lang="zh-CN" altLang="en-US" sz="2000" b="1" dirty="0"/>
          </a:p>
          <a:p>
            <a:pPr marL="0" indent="0">
              <a:lnSpc>
                <a:spcPct val="150000"/>
              </a:lnSpc>
              <a:buNone/>
            </a:pPr>
            <a:r>
              <a:rPr lang="zh-CN" altLang="en-US" sz="2000" b="1" dirty="0"/>
              <a:t>流通在外的股票数量减少，每股收益提高，推动股价上升，对于投资者来说相对于现金股利不仅可以节约税收，而且有更大的灵活性。</a:t>
            </a:r>
            <a:endParaRPr lang="zh-CN" altLang="en-US" sz="2000" b="1" dirty="0"/>
          </a:p>
          <a:p>
            <a:pPr>
              <a:lnSpc>
                <a:spcPct val="150000"/>
              </a:lnSpc>
            </a:pPr>
            <a:r>
              <a:rPr lang="zh-CN" altLang="en-US" sz="2000" b="1" dirty="0"/>
              <a:t>负面的影响：</a:t>
            </a:r>
            <a:endParaRPr lang="zh-CN" altLang="en-US" sz="2000" b="1" dirty="0"/>
          </a:p>
          <a:p>
            <a:pPr marL="0" indent="0">
              <a:lnSpc>
                <a:spcPct val="150000"/>
              </a:lnSpc>
              <a:buNone/>
            </a:pPr>
            <a:r>
              <a:rPr lang="zh-CN" altLang="en-US" sz="2000" b="1" dirty="0"/>
              <a:t>回购股票需要大量资金支付，容易造成资金紧张；</a:t>
            </a:r>
            <a:endParaRPr lang="zh-CN" altLang="en-US" sz="2000" b="1" dirty="0"/>
          </a:p>
          <a:p>
            <a:pPr marL="0" indent="0">
              <a:lnSpc>
                <a:spcPct val="150000"/>
              </a:lnSpc>
              <a:buNone/>
            </a:pPr>
            <a:r>
              <a:rPr lang="zh-CN" altLang="en-US" sz="2000" b="1" dirty="0"/>
              <a:t>股票回购容易导致内幕操作股价，公司回收自己的股票容易导致内幕信息炒作；</a:t>
            </a:r>
            <a:endParaRPr lang="zh-CN" altLang="en-US" sz="2000" b="1" dirty="0"/>
          </a:p>
          <a:p>
            <a:pPr marL="0" indent="0">
              <a:lnSpc>
                <a:spcPct val="150000"/>
              </a:lnSpc>
              <a:buNone/>
            </a:pPr>
            <a:r>
              <a:rPr lang="zh-CN" altLang="en-US" sz="2000" b="1" dirty="0"/>
              <a:t>如果股票回购时机选择不当，在回购过程中可能导致股票价格下跌。</a:t>
            </a:r>
            <a:endParaRPr lang="zh-CN" altLang="en-US" sz="2000" b="1" dirty="0"/>
          </a:p>
        </p:txBody>
      </p:sp>
    </p:spTree>
    <p:custDataLst>
      <p:tags r:id="rId3"/>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标题 124929"/>
          <p:cNvSpPr>
            <a:spLocks noGrp="1"/>
          </p:cNvSpPr>
          <p:nvPr>
            <p:ph type="title"/>
          </p:nvPr>
        </p:nvSpPr>
        <p:spPr/>
        <p:txBody>
          <a:bodyPr anchor="ctr"/>
          <a:lstStyle/>
          <a:p>
            <a:r>
              <a:rPr lang="zh-CN" altLang="en-US" sz="4300" i="0" dirty="0">
                <a:ea typeface="宋体" panose="02010600030101010101" pitchFamily="2" charset="-122"/>
              </a:rPr>
              <a:t>本 章 小 结</a:t>
            </a:r>
            <a:endParaRPr lang="zh-CN" altLang="en-US" sz="4300" i="0" dirty="0">
              <a:ea typeface="宋体" panose="02010600030101010101" pitchFamily="2" charset="-122"/>
            </a:endParaRPr>
          </a:p>
        </p:txBody>
      </p:sp>
      <p:sp>
        <p:nvSpPr>
          <p:cNvPr id="124931" name="矩形 124930"/>
          <p:cNvSpPr/>
          <p:nvPr/>
        </p:nvSpPr>
        <p:spPr>
          <a:xfrm>
            <a:off x="687388" y="1544638"/>
            <a:ext cx="7740650" cy="619125"/>
          </a:xfrm>
          <a:prstGeom prst="rect">
            <a:avLst/>
          </a:prstGeom>
          <a:solidFill>
            <a:schemeClr val="folHlink"/>
          </a:solidFill>
          <a:ln w="9525">
            <a:noFill/>
          </a:ln>
        </p:spPr>
        <p:txBody>
          <a:bodyPr/>
          <a:lstStyle/>
          <a:p>
            <a:endParaRPr lang="zh-CN" altLang="en-US"/>
          </a:p>
        </p:txBody>
      </p:sp>
      <p:grpSp>
        <p:nvGrpSpPr>
          <p:cNvPr id="124932" name="组合 124931"/>
          <p:cNvGrpSpPr/>
          <p:nvPr/>
        </p:nvGrpSpPr>
        <p:grpSpPr>
          <a:xfrm>
            <a:off x="676275" y="1544638"/>
            <a:ext cx="2054225" cy="619125"/>
            <a:chOff x="404" y="1980"/>
            <a:chExt cx="1294" cy="298"/>
          </a:xfrm>
        </p:grpSpPr>
        <p:sp>
          <p:nvSpPr>
            <p:cNvPr id="124933" name="矩形 124932"/>
            <p:cNvSpPr/>
            <p:nvPr/>
          </p:nvSpPr>
          <p:spPr>
            <a:xfrm>
              <a:off x="404" y="1980"/>
              <a:ext cx="1205" cy="298"/>
            </a:xfrm>
            <a:prstGeom prst="rect">
              <a:avLst/>
            </a:prstGeom>
            <a:solidFill>
              <a:schemeClr val="hlink"/>
            </a:solidFill>
            <a:ln w="9525">
              <a:noFill/>
            </a:ln>
          </p:spPr>
          <p:txBody>
            <a:bodyPr/>
            <a:lstStyle/>
            <a:p>
              <a:endParaRPr lang="zh-CN" altLang="en-US"/>
            </a:p>
          </p:txBody>
        </p:sp>
        <p:sp>
          <p:nvSpPr>
            <p:cNvPr id="124934" name="等腰三角形 124933"/>
            <p:cNvSpPr/>
            <p:nvPr/>
          </p:nvSpPr>
          <p:spPr>
            <a:xfrm rot="5400000">
              <a:off x="1568" y="2071"/>
              <a:ext cx="139" cy="120"/>
            </a:xfrm>
            <a:prstGeom prst="triangle">
              <a:avLst>
                <a:gd name="adj" fmla="val 50000"/>
              </a:avLst>
            </a:prstGeom>
            <a:solidFill>
              <a:schemeClr val="hlink"/>
            </a:solidFill>
            <a:ln w="9525">
              <a:noFill/>
            </a:ln>
          </p:spPr>
          <p:txBody>
            <a:bodyPr/>
            <a:lstStyle/>
            <a:p>
              <a:endParaRPr lang="zh-CN" altLang="en-US"/>
            </a:p>
          </p:txBody>
        </p:sp>
      </p:grpSp>
      <p:sp>
        <p:nvSpPr>
          <p:cNvPr id="124935" name="文本框 124934"/>
          <p:cNvSpPr txBox="1"/>
          <p:nvPr/>
        </p:nvSpPr>
        <p:spPr>
          <a:xfrm>
            <a:off x="2590800" y="1676400"/>
            <a:ext cx="5075238" cy="365760"/>
          </a:xfrm>
          <a:prstGeom prst="rect">
            <a:avLst/>
          </a:prstGeom>
          <a:noFill/>
          <a:ln w="9525">
            <a:noFill/>
          </a:ln>
        </p:spPr>
        <p:txBody>
          <a:bodyPr>
            <a:spAutoFit/>
          </a:bodyPr>
          <a:lstStyle/>
          <a:p>
            <a:pPr lvl="0" algn="ctr">
              <a:spcBef>
                <a:spcPct val="50000"/>
              </a:spcBef>
            </a:pPr>
            <a:r>
              <a:rPr lang="zh-CN" altLang="en-US" b="1" dirty="0">
                <a:latin typeface="Arial" panose="020B0604020202020204" pitchFamily="34" charset="0"/>
                <a:ea typeface="宋体" panose="02010600030101010101" pitchFamily="2" charset="-122"/>
              </a:rPr>
              <a:t>股利理论及股利政策</a:t>
            </a:r>
            <a:endParaRPr lang="zh-CN" altLang="en-US" b="1" dirty="0">
              <a:latin typeface="Arial" panose="020B0604020202020204" pitchFamily="34" charset="0"/>
              <a:ea typeface="宋体" panose="02010600030101010101" pitchFamily="2" charset="-122"/>
            </a:endParaRPr>
          </a:p>
        </p:txBody>
      </p:sp>
      <p:sp>
        <p:nvSpPr>
          <p:cNvPr id="124936" name="矩形 124935"/>
          <p:cNvSpPr/>
          <p:nvPr/>
        </p:nvSpPr>
        <p:spPr>
          <a:xfrm>
            <a:off x="698500" y="1651000"/>
            <a:ext cx="1836738" cy="396875"/>
          </a:xfrm>
          <a:prstGeom prst="rect">
            <a:avLst/>
          </a:prstGeom>
          <a:noFill/>
          <a:ln w="9525">
            <a:noFill/>
          </a:ln>
          <a:effectLst>
            <a:outerShdw dist="17961" dir="2699999" algn="ctr" rotWithShape="0">
              <a:srgbClr val="003300"/>
            </a:outerShdw>
          </a:effectLst>
        </p:spPr>
        <p:txBody>
          <a:bodyPr>
            <a:spAutoFit/>
          </a:bodyPr>
          <a:lstStyle/>
          <a:p>
            <a:pPr lvl="0" algn="ctr" eaLnBrk="0" hangingPunct="0"/>
            <a:r>
              <a:rPr lang="zh-CN" altLang="en-US" sz="2000" b="1" dirty="0">
                <a:solidFill>
                  <a:srgbClr val="FFFFFF"/>
                </a:solidFill>
                <a:latin typeface="Arial" panose="020B0604020202020204" pitchFamily="34" charset="0"/>
                <a:ea typeface="宋体" panose="02010600030101010101" pitchFamily="2" charset="-122"/>
              </a:rPr>
              <a:t>难点</a:t>
            </a:r>
            <a:endParaRPr lang="zh-CN" altLang="en-US" sz="2000" b="1" dirty="0">
              <a:solidFill>
                <a:srgbClr val="FFFFFF"/>
              </a:solidFill>
              <a:latin typeface="Arial" panose="020B0604020202020204" pitchFamily="34" charset="0"/>
              <a:ea typeface="宋体" panose="02010600030101010101" pitchFamily="2" charset="-122"/>
            </a:endParaRPr>
          </a:p>
        </p:txBody>
      </p:sp>
      <p:sp>
        <p:nvSpPr>
          <p:cNvPr id="124941" name="菱形 124940"/>
          <p:cNvSpPr/>
          <p:nvPr/>
        </p:nvSpPr>
        <p:spPr>
          <a:xfrm>
            <a:off x="201613" y="2646363"/>
            <a:ext cx="1114425" cy="1114425"/>
          </a:xfrm>
          <a:prstGeom prst="diamond">
            <a:avLst/>
          </a:prstGeom>
          <a:solidFill>
            <a:schemeClr val="hlink"/>
          </a:solidFill>
          <a:ln w="9525"/>
          <a:scene3d>
            <a:camera prst="legacyPerspectiveBottom">
              <a:rot lat="21000000" lon="0" rev="0"/>
            </a:camera>
            <a:lightRig rig="legacyFlat4" dir="b"/>
          </a:scene3d>
          <a:sp3d extrusionH="163500" prstMaterial="legacyMatte">
            <a:bevelT w="13500" h="13500" prst="angle"/>
            <a:bevelB w="13500" h="13500" prst="angle"/>
            <a:extrusionClr>
              <a:schemeClr val="hlink"/>
            </a:extrusionClr>
          </a:sp3d>
        </p:spPr>
        <p:txBody>
          <a:bodyPr/>
          <a:lstStyle/>
          <a:p>
            <a:endParaRPr lang="zh-CN" altLang="en-US"/>
          </a:p>
        </p:txBody>
      </p:sp>
      <p:cxnSp>
        <p:nvCxnSpPr>
          <p:cNvPr id="124947" name="直接箭头连接符 124946"/>
          <p:cNvCxnSpPr/>
          <p:nvPr/>
        </p:nvCxnSpPr>
        <p:spPr>
          <a:xfrm>
            <a:off x="5867400" y="3200400"/>
            <a:ext cx="914400" cy="0"/>
          </a:xfrm>
          <a:prstGeom prst="straightConnector1">
            <a:avLst/>
          </a:prstGeom>
          <a:ln w="12700" cap="flat" cmpd="sng">
            <a:solidFill>
              <a:srgbClr val="333333"/>
            </a:solidFill>
            <a:prstDash val="solid"/>
            <a:headEnd type="oval" w="sm" len="sm"/>
            <a:tailEnd type="oval" w="sm" len="sm"/>
          </a:ln>
        </p:spPr>
      </p:cxnSp>
      <p:sp>
        <p:nvSpPr>
          <p:cNvPr id="124948" name="文本框 124947"/>
          <p:cNvSpPr txBox="1"/>
          <p:nvPr/>
        </p:nvSpPr>
        <p:spPr>
          <a:xfrm>
            <a:off x="304800" y="2971800"/>
            <a:ext cx="866775" cy="396875"/>
          </a:xfrm>
          <a:prstGeom prst="rect">
            <a:avLst/>
          </a:prstGeom>
          <a:noFill/>
          <a:ln w="9525">
            <a:noFill/>
          </a:ln>
        </p:spPr>
        <p:txBody>
          <a:bodyPr>
            <a:spAutoFit/>
          </a:bodyPr>
          <a:lstStyle/>
          <a:p>
            <a:pPr lvl="0" algn="ctr">
              <a:spcBef>
                <a:spcPct val="50000"/>
              </a:spcBef>
            </a:pPr>
            <a:r>
              <a:rPr lang="zh-CN" altLang="en-US" sz="2000" b="1" dirty="0">
                <a:solidFill>
                  <a:srgbClr val="FFFFFF"/>
                </a:solidFill>
                <a:latin typeface="Arial" panose="020B0604020202020204" pitchFamily="34" charset="0"/>
                <a:ea typeface="宋体" panose="02010600030101010101" pitchFamily="2" charset="-122"/>
              </a:rPr>
              <a:t>重点</a:t>
            </a:r>
            <a:endParaRPr lang="zh-CN" altLang="en-US" sz="2000" b="1" dirty="0">
              <a:solidFill>
                <a:srgbClr val="FFFFFF"/>
              </a:solidFill>
              <a:latin typeface="Arial" panose="020B0604020202020204" pitchFamily="34" charset="0"/>
              <a:ea typeface="宋体" panose="02010600030101010101" pitchFamily="2" charset="-122"/>
            </a:endParaRPr>
          </a:p>
        </p:txBody>
      </p:sp>
      <p:sp>
        <p:nvSpPr>
          <p:cNvPr id="124953" name="文本框 124952"/>
          <p:cNvSpPr txBox="1"/>
          <p:nvPr/>
        </p:nvSpPr>
        <p:spPr>
          <a:xfrm>
            <a:off x="1828800" y="4495800"/>
            <a:ext cx="2438400" cy="944880"/>
          </a:xfrm>
          <a:prstGeom prst="rect">
            <a:avLst/>
          </a:prstGeom>
          <a:noFill/>
          <a:ln w="9525">
            <a:noFill/>
          </a:ln>
        </p:spPr>
        <p:txBody>
          <a:bodyPr>
            <a:spAutoFit/>
          </a:bodyPr>
          <a:lstStyle/>
          <a:p>
            <a:pPr lvl="0">
              <a:spcBef>
                <a:spcPct val="50000"/>
              </a:spcBef>
              <a:buClr>
                <a:srgbClr val="FF0000"/>
              </a:buClr>
              <a:buFont typeface="Wingdings" panose="05000000000000000000" pitchFamily="2" charset="2"/>
              <a:buChar char="l"/>
            </a:pPr>
            <a:r>
              <a:rPr lang="zh-CN" altLang="en-US" sz="1400">
                <a:solidFill>
                  <a:srgbClr val="000000"/>
                </a:solidFill>
                <a:latin typeface="Arial" panose="020B0604020202020204" pitchFamily="34" charset="0"/>
                <a:ea typeface="宋体" panose="02010600030101010101" pitchFamily="2" charset="-122"/>
              </a:rPr>
              <a:t> </a:t>
            </a:r>
            <a:r>
              <a:rPr lang="zh-CN" altLang="en-US" sz="1400" dirty="0">
                <a:solidFill>
                  <a:srgbClr val="000000"/>
                </a:solidFill>
                <a:latin typeface="Arial" panose="020B0604020202020204" pitchFamily="34" charset="0"/>
                <a:ea typeface="宋体" panose="02010600030101010101" pitchFamily="2" charset="-122"/>
              </a:rPr>
              <a:t>利润的分配程序</a:t>
            </a:r>
            <a:endParaRPr lang="zh-CN" altLang="en-US" sz="1400" dirty="0">
              <a:solidFill>
                <a:srgbClr val="000000"/>
              </a:solidFill>
              <a:latin typeface="Arial" panose="020B0604020202020204" pitchFamily="34" charset="0"/>
              <a:ea typeface="宋体" panose="02010600030101010101" pitchFamily="2" charset="-122"/>
            </a:endParaRPr>
          </a:p>
          <a:p>
            <a:pPr lvl="0">
              <a:spcBef>
                <a:spcPct val="50000"/>
              </a:spcBef>
              <a:buClr>
                <a:srgbClr val="FF0000"/>
              </a:buClr>
              <a:buFont typeface="Wingdings" panose="05000000000000000000" pitchFamily="2" charset="2"/>
              <a:buChar char="l"/>
            </a:pPr>
            <a:r>
              <a:rPr lang="zh-CN" altLang="en-US" sz="1400" dirty="0">
                <a:solidFill>
                  <a:srgbClr val="000000"/>
                </a:solidFill>
                <a:latin typeface="Arial" panose="020B0604020202020204" pitchFamily="34" charset="0"/>
                <a:ea typeface="宋体" panose="02010600030101010101" pitchFamily="2" charset="-122"/>
              </a:rPr>
              <a:t>股利的支付方式</a:t>
            </a:r>
            <a:endParaRPr lang="zh-CN" altLang="en-US" sz="1400" dirty="0">
              <a:solidFill>
                <a:srgbClr val="000000"/>
              </a:solidFill>
              <a:latin typeface="Arial" panose="020B0604020202020204" pitchFamily="34" charset="0"/>
              <a:ea typeface="宋体" panose="02010600030101010101" pitchFamily="2" charset="-122"/>
            </a:endParaRPr>
          </a:p>
          <a:p>
            <a:pPr lvl="0">
              <a:spcBef>
                <a:spcPct val="50000"/>
              </a:spcBef>
              <a:buChar char="•"/>
            </a:pPr>
            <a:r>
              <a:rPr lang="zh-CN" altLang="en-US" sz="1400" dirty="0">
                <a:solidFill>
                  <a:srgbClr val="000000"/>
                </a:solidFill>
                <a:latin typeface="Arial" panose="020B0604020202020204" pitchFamily="34" charset="0"/>
                <a:ea typeface="宋体" panose="02010600030101010101" pitchFamily="2" charset="-122"/>
              </a:rPr>
              <a:t>股利发放程序</a:t>
            </a:r>
            <a:endParaRPr lang="zh-CN" altLang="en-US" sz="1400" dirty="0">
              <a:solidFill>
                <a:srgbClr val="000000"/>
              </a:solidFill>
              <a:latin typeface="Arial" panose="020B0604020202020204" pitchFamily="34" charset="0"/>
              <a:ea typeface="宋体" panose="02010600030101010101" pitchFamily="2" charset="-122"/>
            </a:endParaRPr>
          </a:p>
        </p:txBody>
      </p:sp>
      <p:sp>
        <p:nvSpPr>
          <p:cNvPr id="124954" name="文本框 124953"/>
          <p:cNvSpPr txBox="1"/>
          <p:nvPr/>
        </p:nvSpPr>
        <p:spPr>
          <a:xfrm>
            <a:off x="3695065" y="4495800"/>
            <a:ext cx="1614488" cy="624840"/>
          </a:xfrm>
          <a:prstGeom prst="rect">
            <a:avLst/>
          </a:prstGeom>
          <a:noFill/>
          <a:ln w="9525">
            <a:noFill/>
          </a:ln>
        </p:spPr>
        <p:txBody>
          <a:bodyPr>
            <a:spAutoFit/>
          </a:bodyPr>
          <a:lstStyle/>
          <a:p>
            <a:pPr lvl="0" algn="ctr">
              <a:spcBef>
                <a:spcPct val="50000"/>
              </a:spcBef>
              <a:buClr>
                <a:srgbClr val="FF0000"/>
              </a:buClr>
              <a:buFont typeface="Wingdings" panose="05000000000000000000" pitchFamily="2" charset="2"/>
              <a:buChar char="l"/>
            </a:pPr>
            <a:r>
              <a:rPr lang="zh-CN" altLang="en-US" sz="1400">
                <a:solidFill>
                  <a:srgbClr val="000000"/>
                </a:solidFill>
                <a:latin typeface="Arial" panose="020B0604020202020204" pitchFamily="34" charset="0"/>
                <a:ea typeface="宋体" panose="02010600030101010101" pitchFamily="2" charset="-122"/>
              </a:rPr>
              <a:t> </a:t>
            </a:r>
            <a:r>
              <a:rPr lang="zh-CN" altLang="en-US" sz="1400" dirty="0">
                <a:solidFill>
                  <a:srgbClr val="000000"/>
                </a:solidFill>
                <a:latin typeface="Arial" panose="020B0604020202020204" pitchFamily="34" charset="0"/>
                <a:ea typeface="宋体" panose="02010600030101010101" pitchFamily="2" charset="-122"/>
              </a:rPr>
              <a:t>股利无关论</a:t>
            </a:r>
            <a:endParaRPr lang="zh-CN" altLang="en-US" sz="1400" dirty="0">
              <a:solidFill>
                <a:srgbClr val="000000"/>
              </a:solidFill>
              <a:latin typeface="Arial" panose="020B0604020202020204" pitchFamily="34" charset="0"/>
              <a:ea typeface="宋体" panose="02010600030101010101" pitchFamily="2" charset="-122"/>
            </a:endParaRPr>
          </a:p>
          <a:p>
            <a:pPr lvl="0" algn="ctr">
              <a:spcBef>
                <a:spcPct val="50000"/>
              </a:spcBef>
              <a:buClr>
                <a:srgbClr val="FF0000"/>
              </a:buClr>
              <a:buFont typeface="Wingdings" panose="05000000000000000000" pitchFamily="2" charset="2"/>
              <a:buChar char="l"/>
            </a:pPr>
            <a:r>
              <a:rPr lang="zh-CN" altLang="en-US" sz="1400" dirty="0">
                <a:solidFill>
                  <a:srgbClr val="000000"/>
                </a:solidFill>
                <a:latin typeface="Arial" panose="020B0604020202020204" pitchFamily="34" charset="0"/>
                <a:ea typeface="宋体" panose="02010600030101010101" pitchFamily="2" charset="-122"/>
              </a:rPr>
              <a:t>股利相关论</a:t>
            </a:r>
            <a:endParaRPr lang="zh-CN" altLang="en-US" sz="1400" dirty="0">
              <a:solidFill>
                <a:srgbClr val="000000"/>
              </a:solidFill>
              <a:latin typeface="Arial" panose="020B0604020202020204" pitchFamily="34" charset="0"/>
              <a:ea typeface="宋体" panose="02010600030101010101" pitchFamily="2" charset="-122"/>
            </a:endParaRPr>
          </a:p>
        </p:txBody>
      </p:sp>
      <p:sp>
        <p:nvSpPr>
          <p:cNvPr id="124955" name="文本框 124954"/>
          <p:cNvSpPr txBox="1"/>
          <p:nvPr/>
        </p:nvSpPr>
        <p:spPr>
          <a:xfrm>
            <a:off x="5309870" y="4306570"/>
            <a:ext cx="2033270" cy="1756410"/>
          </a:xfrm>
          <a:prstGeom prst="rect">
            <a:avLst/>
          </a:prstGeom>
          <a:noFill/>
          <a:ln w="9525">
            <a:noFill/>
          </a:ln>
        </p:spPr>
        <p:txBody>
          <a:bodyPr wrap="square">
            <a:noAutofit/>
          </a:bodyPr>
          <a:lstStyle/>
          <a:p>
            <a:pPr lvl="0">
              <a:spcBef>
                <a:spcPct val="50000"/>
              </a:spcBef>
              <a:buClr>
                <a:srgbClr val="FF0000"/>
              </a:buClr>
              <a:buFont typeface="Wingdings" panose="05000000000000000000" pitchFamily="2" charset="2"/>
              <a:buChar char="l"/>
            </a:pPr>
            <a:r>
              <a:rPr lang="zh-CN" altLang="en-US" sz="1400">
                <a:solidFill>
                  <a:srgbClr val="000000"/>
                </a:solidFill>
                <a:latin typeface="Arial" panose="020B0604020202020204" pitchFamily="34" charset="0"/>
                <a:ea typeface="宋体" panose="02010600030101010101" pitchFamily="2" charset="-122"/>
              </a:rPr>
              <a:t>剩余股利政策</a:t>
            </a:r>
            <a:endParaRPr lang="zh-CN" altLang="en-US" sz="1400">
              <a:solidFill>
                <a:srgbClr val="000000"/>
              </a:solidFill>
              <a:latin typeface="Arial" panose="020B0604020202020204" pitchFamily="34" charset="0"/>
              <a:ea typeface="宋体" panose="02010600030101010101" pitchFamily="2" charset="-122"/>
            </a:endParaRPr>
          </a:p>
          <a:p>
            <a:pPr lvl="0">
              <a:spcBef>
                <a:spcPct val="50000"/>
              </a:spcBef>
              <a:buClr>
                <a:srgbClr val="FF0000"/>
              </a:buClr>
              <a:buFont typeface="Wingdings" panose="05000000000000000000" pitchFamily="2" charset="2"/>
              <a:buChar char="l"/>
            </a:pPr>
            <a:r>
              <a:rPr lang="zh-CN" altLang="en-US" sz="1400">
                <a:solidFill>
                  <a:srgbClr val="000000"/>
                </a:solidFill>
                <a:latin typeface="Arial" panose="020B0604020202020204" pitchFamily="34" charset="0"/>
                <a:ea typeface="宋体" panose="02010600030101010101" pitchFamily="2" charset="-122"/>
              </a:rPr>
              <a:t>固定或稳定增长股利政策</a:t>
            </a:r>
            <a:endParaRPr lang="zh-CN" altLang="en-US" sz="1400">
              <a:solidFill>
                <a:srgbClr val="000000"/>
              </a:solidFill>
              <a:latin typeface="Arial" panose="020B0604020202020204" pitchFamily="34" charset="0"/>
              <a:ea typeface="宋体" panose="02010600030101010101" pitchFamily="2" charset="-122"/>
            </a:endParaRPr>
          </a:p>
          <a:p>
            <a:pPr lvl="0">
              <a:spcBef>
                <a:spcPct val="50000"/>
              </a:spcBef>
              <a:buClr>
                <a:srgbClr val="FF0000"/>
              </a:buClr>
              <a:buFont typeface="Wingdings" panose="05000000000000000000" pitchFamily="2" charset="2"/>
              <a:buChar char="l"/>
            </a:pPr>
            <a:r>
              <a:rPr lang="zh-CN" altLang="en-US" sz="1400">
                <a:solidFill>
                  <a:srgbClr val="000000"/>
                </a:solidFill>
                <a:latin typeface="Arial" panose="020B0604020202020204" pitchFamily="34" charset="0"/>
                <a:ea typeface="宋体" panose="02010600030101010101" pitchFamily="2" charset="-122"/>
              </a:rPr>
              <a:t>固定股利支付率政策</a:t>
            </a:r>
            <a:endParaRPr lang="zh-CN" altLang="en-US" sz="1400">
              <a:solidFill>
                <a:srgbClr val="000000"/>
              </a:solidFill>
              <a:latin typeface="Arial" panose="020B0604020202020204" pitchFamily="34" charset="0"/>
              <a:ea typeface="宋体" panose="02010600030101010101" pitchFamily="2" charset="-122"/>
            </a:endParaRPr>
          </a:p>
          <a:p>
            <a:pPr lvl="0">
              <a:spcBef>
                <a:spcPct val="50000"/>
              </a:spcBef>
              <a:buClr>
                <a:srgbClr val="FF0000"/>
              </a:buClr>
              <a:buFont typeface="Wingdings" panose="05000000000000000000" pitchFamily="2" charset="2"/>
              <a:buChar char="l"/>
            </a:pPr>
            <a:r>
              <a:rPr lang="zh-CN" altLang="en-US" sz="1400">
                <a:solidFill>
                  <a:srgbClr val="000000"/>
                </a:solidFill>
                <a:latin typeface="Arial" panose="020B0604020202020204" pitchFamily="34" charset="0"/>
                <a:ea typeface="宋体" panose="02010600030101010101" pitchFamily="2" charset="-122"/>
              </a:rPr>
              <a:t>低正常股利加额外支付率政策</a:t>
            </a:r>
            <a:endParaRPr lang="zh-CN" altLang="en-US" sz="1400">
              <a:solidFill>
                <a:srgbClr val="000000"/>
              </a:solidFill>
              <a:latin typeface="Arial" panose="020B0604020202020204" pitchFamily="34" charset="0"/>
              <a:ea typeface="宋体" panose="02010600030101010101" pitchFamily="2" charset="-122"/>
            </a:endParaRPr>
          </a:p>
          <a:p>
            <a:pPr lvl="0" algn="ctr">
              <a:spcBef>
                <a:spcPct val="50000"/>
              </a:spcBef>
              <a:buChar char="•"/>
            </a:pPr>
            <a:endParaRPr lang="zh-CN" altLang="en-US" dirty="0">
              <a:latin typeface="Arial" panose="020B0604020202020204" pitchFamily="34" charset="0"/>
              <a:ea typeface="Arial" panose="020B0604020202020204" pitchFamily="34" charset="0"/>
            </a:endParaRPr>
          </a:p>
        </p:txBody>
      </p:sp>
      <p:grpSp>
        <p:nvGrpSpPr>
          <p:cNvPr id="3" name="组合 2"/>
          <p:cNvGrpSpPr/>
          <p:nvPr/>
        </p:nvGrpSpPr>
        <p:grpSpPr>
          <a:xfrm>
            <a:off x="1316355" y="2438400"/>
            <a:ext cx="5658485" cy="1913890"/>
            <a:chOff x="2073" y="3840"/>
            <a:chExt cx="10809" cy="3120"/>
          </a:xfrm>
        </p:grpSpPr>
        <p:cxnSp>
          <p:nvCxnSpPr>
            <p:cNvPr id="124946" name="直接箭头连接符 124945"/>
            <p:cNvCxnSpPr>
              <a:stCxn id="124942" idx="3"/>
              <a:endCxn id="124958" idx="1"/>
            </p:cNvCxnSpPr>
            <p:nvPr/>
          </p:nvCxnSpPr>
          <p:spPr>
            <a:xfrm>
              <a:off x="5640" y="5040"/>
              <a:ext cx="1440" cy="0"/>
            </a:xfrm>
            <a:prstGeom prst="straightConnector1">
              <a:avLst/>
            </a:prstGeom>
            <a:ln w="12700" cap="flat" cmpd="sng">
              <a:solidFill>
                <a:srgbClr val="333333"/>
              </a:solidFill>
              <a:prstDash val="solid"/>
              <a:headEnd type="oval" w="sm" len="sm"/>
              <a:tailEnd type="oval" w="sm" len="sm"/>
            </a:ln>
          </p:spPr>
        </p:cxnSp>
        <p:grpSp>
          <p:nvGrpSpPr>
            <p:cNvPr id="2" name="组合 1"/>
            <p:cNvGrpSpPr/>
            <p:nvPr/>
          </p:nvGrpSpPr>
          <p:grpSpPr>
            <a:xfrm>
              <a:off x="2073" y="3840"/>
              <a:ext cx="3567" cy="3120"/>
              <a:chOff x="2073" y="3840"/>
              <a:chExt cx="3567" cy="3120"/>
            </a:xfrm>
          </p:grpSpPr>
          <p:cxnSp>
            <p:nvCxnSpPr>
              <p:cNvPr id="124945" name="直接箭头连接符 124944"/>
              <p:cNvCxnSpPr>
                <a:stCxn id="124941" idx="3"/>
                <a:endCxn id="124942" idx="1"/>
              </p:cNvCxnSpPr>
              <p:nvPr/>
            </p:nvCxnSpPr>
            <p:spPr>
              <a:xfrm flipV="1">
                <a:off x="2073" y="5040"/>
                <a:ext cx="1365" cy="5"/>
              </a:xfrm>
              <a:prstGeom prst="straightConnector1">
                <a:avLst/>
              </a:prstGeom>
              <a:ln w="12700" cap="flat" cmpd="sng">
                <a:solidFill>
                  <a:srgbClr val="333333"/>
                </a:solidFill>
                <a:prstDash val="solid"/>
                <a:headEnd type="oval" w="sm" len="sm"/>
                <a:tailEnd type="oval" w="sm" len="sm"/>
              </a:ln>
            </p:spPr>
          </p:cxnSp>
          <p:grpSp>
            <p:nvGrpSpPr>
              <p:cNvPr id="124969" name="组合 124968"/>
              <p:cNvGrpSpPr/>
              <p:nvPr/>
            </p:nvGrpSpPr>
            <p:grpSpPr>
              <a:xfrm>
                <a:off x="3438" y="3840"/>
                <a:ext cx="2202" cy="3120"/>
                <a:chOff x="1375" y="1536"/>
                <a:chExt cx="881" cy="1248"/>
              </a:xfrm>
            </p:grpSpPr>
            <p:grpSp>
              <p:nvGrpSpPr>
                <p:cNvPr id="124963" name="组合 124962"/>
                <p:cNvGrpSpPr/>
                <p:nvPr/>
              </p:nvGrpSpPr>
              <p:grpSpPr>
                <a:xfrm>
                  <a:off x="1375" y="1536"/>
                  <a:ext cx="881" cy="960"/>
                  <a:chOff x="1375" y="1536"/>
                  <a:chExt cx="881" cy="960"/>
                </a:xfrm>
              </p:grpSpPr>
              <p:sp>
                <p:nvSpPr>
                  <p:cNvPr id="124942" name="菱形 124941"/>
                  <p:cNvSpPr/>
                  <p:nvPr/>
                </p:nvSpPr>
                <p:spPr>
                  <a:xfrm>
                    <a:off x="1375" y="1536"/>
                    <a:ext cx="881" cy="960"/>
                  </a:xfrm>
                  <a:prstGeom prst="diamond">
                    <a:avLst/>
                  </a:prstGeom>
                  <a:solidFill>
                    <a:schemeClr val="accent2"/>
                  </a:solidFill>
                  <a:ln w="9525"/>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txBody>
                  <a:bodyPr/>
                  <a:lstStyle/>
                  <a:p>
                    <a:endParaRPr lang="zh-CN" altLang="en-US"/>
                  </a:p>
                </p:txBody>
              </p:sp>
              <p:sp>
                <p:nvSpPr>
                  <p:cNvPr id="124949" name="文本框 124948"/>
                  <p:cNvSpPr txBox="1"/>
                  <p:nvPr/>
                </p:nvSpPr>
                <p:spPr>
                  <a:xfrm>
                    <a:off x="1440" y="1776"/>
                    <a:ext cx="763" cy="381"/>
                  </a:xfrm>
                  <a:prstGeom prst="rect">
                    <a:avLst/>
                  </a:prstGeom>
                  <a:noFill/>
                  <a:ln w="9525">
                    <a:noFill/>
                  </a:ln>
                </p:spPr>
                <p:txBody>
                  <a:bodyPr>
                    <a:spAutoFit/>
                  </a:bodyPr>
                  <a:lstStyle/>
                  <a:p>
                    <a:pPr lvl="0" algn="ctr">
                      <a:spcBef>
                        <a:spcPct val="50000"/>
                      </a:spcBef>
                    </a:pPr>
                    <a:r>
                      <a:rPr lang="zh-CN" altLang="en-US" sz="1600" b="1" dirty="0">
                        <a:solidFill>
                          <a:srgbClr val="FFFFFF"/>
                        </a:solidFill>
                        <a:latin typeface="Arial" panose="020B0604020202020204" pitchFamily="34" charset="0"/>
                        <a:ea typeface="宋体" panose="02010600030101010101" pitchFamily="2" charset="-122"/>
                      </a:rPr>
                      <a:t> 利润分配概述</a:t>
                    </a:r>
                    <a:endParaRPr lang="zh-CN" altLang="en-US" sz="1600" b="1" dirty="0">
                      <a:solidFill>
                        <a:srgbClr val="FFFFFF"/>
                      </a:solidFill>
                      <a:latin typeface="Arial" panose="020B0604020202020204" pitchFamily="34" charset="0"/>
                      <a:ea typeface="宋体" panose="02010600030101010101" pitchFamily="2" charset="-122"/>
                    </a:endParaRPr>
                  </a:p>
                </p:txBody>
              </p:sp>
            </p:grpSp>
            <p:sp>
              <p:nvSpPr>
                <p:cNvPr id="124966" name="直接连接符 124965"/>
                <p:cNvSpPr/>
                <p:nvPr/>
              </p:nvSpPr>
              <p:spPr>
                <a:xfrm>
                  <a:off x="1824" y="2496"/>
                  <a:ext cx="0" cy="288"/>
                </a:xfrm>
                <a:prstGeom prst="line">
                  <a:avLst/>
                </a:prstGeom>
                <a:ln w="28575" cap="flat" cmpd="sng">
                  <a:solidFill>
                    <a:schemeClr val="tx1"/>
                  </a:solidFill>
                  <a:prstDash val="solid"/>
                  <a:headEnd type="none" w="med" len="med"/>
                  <a:tailEnd type="triangle" w="med" len="med"/>
                </a:ln>
              </p:spPr>
            </p:sp>
          </p:grpSp>
        </p:grpSp>
        <p:grpSp>
          <p:nvGrpSpPr>
            <p:cNvPr id="124970" name="组合 124969"/>
            <p:cNvGrpSpPr/>
            <p:nvPr/>
          </p:nvGrpSpPr>
          <p:grpSpPr>
            <a:xfrm>
              <a:off x="7080" y="3840"/>
              <a:ext cx="2203" cy="3120"/>
              <a:chOff x="2832" y="1536"/>
              <a:chExt cx="881" cy="1248"/>
            </a:xfrm>
          </p:grpSpPr>
          <p:grpSp>
            <p:nvGrpSpPr>
              <p:cNvPr id="124964" name="组合 124963"/>
              <p:cNvGrpSpPr/>
              <p:nvPr/>
            </p:nvGrpSpPr>
            <p:grpSpPr>
              <a:xfrm>
                <a:off x="2832" y="1536"/>
                <a:ext cx="881" cy="960"/>
                <a:chOff x="2640" y="1536"/>
                <a:chExt cx="881" cy="960"/>
              </a:xfrm>
            </p:grpSpPr>
            <p:sp>
              <p:nvSpPr>
                <p:cNvPr id="124958" name="菱形 124957"/>
                <p:cNvSpPr/>
                <p:nvPr/>
              </p:nvSpPr>
              <p:spPr>
                <a:xfrm>
                  <a:off x="2640" y="1536"/>
                  <a:ext cx="881" cy="960"/>
                </a:xfrm>
                <a:prstGeom prst="diamond">
                  <a:avLst/>
                </a:prstGeom>
                <a:solidFill>
                  <a:schemeClr val="accent2"/>
                </a:solidFill>
                <a:ln w="9525"/>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txBody>
                <a:bodyPr/>
                <a:lstStyle/>
                <a:p>
                  <a:endParaRPr lang="zh-CN" altLang="en-US"/>
                </a:p>
              </p:txBody>
            </p:sp>
            <p:sp>
              <p:nvSpPr>
                <p:cNvPr id="124959" name="文本框 124958"/>
                <p:cNvSpPr txBox="1"/>
                <p:nvPr/>
              </p:nvSpPr>
              <p:spPr>
                <a:xfrm>
                  <a:off x="2688" y="1776"/>
                  <a:ext cx="763" cy="381"/>
                </a:xfrm>
                <a:prstGeom prst="rect">
                  <a:avLst/>
                </a:prstGeom>
                <a:noFill/>
                <a:ln w="9525">
                  <a:noFill/>
                </a:ln>
              </p:spPr>
              <p:txBody>
                <a:bodyPr>
                  <a:spAutoFit/>
                </a:bodyPr>
                <a:lstStyle/>
                <a:p>
                  <a:pPr lvl="0" algn="ctr">
                    <a:spcBef>
                      <a:spcPct val="50000"/>
                    </a:spcBef>
                  </a:pPr>
                  <a:r>
                    <a:rPr lang="zh-CN" altLang="en-US" sz="1600" b="1" dirty="0">
                      <a:solidFill>
                        <a:srgbClr val="FFFFFF"/>
                      </a:solidFill>
                      <a:latin typeface="Arial" panose="020B0604020202020204" pitchFamily="34" charset="0"/>
                      <a:ea typeface="宋体" panose="02010600030101010101" pitchFamily="2" charset="-122"/>
                    </a:rPr>
                    <a:t>股利理论</a:t>
                  </a:r>
                  <a:endParaRPr lang="zh-CN" altLang="en-US" sz="1600" b="1" dirty="0">
                    <a:solidFill>
                      <a:srgbClr val="FFFFFF"/>
                    </a:solidFill>
                    <a:latin typeface="Arial" panose="020B0604020202020204" pitchFamily="34" charset="0"/>
                    <a:ea typeface="宋体" panose="02010600030101010101" pitchFamily="2" charset="-122"/>
                  </a:endParaRPr>
                </a:p>
              </p:txBody>
            </p:sp>
          </p:grpSp>
          <p:sp>
            <p:nvSpPr>
              <p:cNvPr id="124967" name="直接连接符 124966"/>
              <p:cNvSpPr/>
              <p:nvPr/>
            </p:nvSpPr>
            <p:spPr>
              <a:xfrm>
                <a:off x="3264" y="2496"/>
                <a:ext cx="0" cy="288"/>
              </a:xfrm>
              <a:prstGeom prst="line">
                <a:avLst/>
              </a:prstGeom>
              <a:ln w="28575" cap="flat" cmpd="sng">
                <a:solidFill>
                  <a:schemeClr val="tx1"/>
                </a:solidFill>
                <a:prstDash val="solid"/>
                <a:headEnd type="none" w="med" len="med"/>
                <a:tailEnd type="triangle" w="med" len="med"/>
              </a:ln>
            </p:spPr>
          </p:sp>
        </p:grpSp>
        <p:grpSp>
          <p:nvGrpSpPr>
            <p:cNvPr id="124971" name="组合 124970"/>
            <p:cNvGrpSpPr/>
            <p:nvPr/>
          </p:nvGrpSpPr>
          <p:grpSpPr>
            <a:xfrm>
              <a:off x="10680" y="3840"/>
              <a:ext cx="2203" cy="3120"/>
              <a:chOff x="4272" y="1536"/>
              <a:chExt cx="881" cy="1248"/>
            </a:xfrm>
          </p:grpSpPr>
          <p:grpSp>
            <p:nvGrpSpPr>
              <p:cNvPr id="124965" name="组合 124964"/>
              <p:cNvGrpSpPr/>
              <p:nvPr/>
            </p:nvGrpSpPr>
            <p:grpSpPr>
              <a:xfrm>
                <a:off x="4272" y="1536"/>
                <a:ext cx="881" cy="960"/>
                <a:chOff x="3823" y="1536"/>
                <a:chExt cx="881" cy="960"/>
              </a:xfrm>
            </p:grpSpPr>
            <p:sp>
              <p:nvSpPr>
                <p:cNvPr id="124960" name="菱形 124959"/>
                <p:cNvSpPr/>
                <p:nvPr/>
              </p:nvSpPr>
              <p:spPr>
                <a:xfrm>
                  <a:off x="3823" y="1536"/>
                  <a:ext cx="881" cy="960"/>
                </a:xfrm>
                <a:prstGeom prst="diamond">
                  <a:avLst/>
                </a:prstGeom>
                <a:solidFill>
                  <a:schemeClr val="accent2"/>
                </a:solidFill>
                <a:ln w="9525"/>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txBody>
                <a:bodyPr/>
                <a:lstStyle/>
                <a:p>
                  <a:endParaRPr lang="zh-CN" altLang="en-US"/>
                </a:p>
              </p:txBody>
            </p:sp>
            <p:sp>
              <p:nvSpPr>
                <p:cNvPr id="124961" name="文本框 124960"/>
                <p:cNvSpPr txBox="1"/>
                <p:nvPr/>
              </p:nvSpPr>
              <p:spPr>
                <a:xfrm>
                  <a:off x="3888" y="1776"/>
                  <a:ext cx="763" cy="381"/>
                </a:xfrm>
                <a:prstGeom prst="rect">
                  <a:avLst/>
                </a:prstGeom>
                <a:noFill/>
                <a:ln w="9525">
                  <a:noFill/>
                </a:ln>
              </p:spPr>
              <p:txBody>
                <a:bodyPr>
                  <a:spAutoFit/>
                </a:bodyPr>
                <a:lstStyle/>
                <a:p>
                  <a:pPr lvl="0" algn="ctr">
                    <a:spcBef>
                      <a:spcPct val="50000"/>
                    </a:spcBef>
                  </a:pPr>
                  <a:r>
                    <a:rPr lang="zh-CN" altLang="en-US" sz="1600" b="1" dirty="0">
                      <a:solidFill>
                        <a:srgbClr val="FFFFFF"/>
                      </a:solidFill>
                      <a:latin typeface="Arial" panose="020B0604020202020204" pitchFamily="34" charset="0"/>
                      <a:ea typeface="宋体" panose="02010600030101010101" pitchFamily="2" charset="-122"/>
                    </a:rPr>
                    <a:t>股利政策</a:t>
                  </a:r>
                  <a:endParaRPr lang="zh-CN" altLang="en-US" sz="1600" b="1" dirty="0">
                    <a:solidFill>
                      <a:srgbClr val="FFFFFF"/>
                    </a:solidFill>
                    <a:latin typeface="Arial" panose="020B0604020202020204" pitchFamily="34" charset="0"/>
                    <a:ea typeface="宋体" panose="02010600030101010101" pitchFamily="2" charset="-122"/>
                  </a:endParaRPr>
                </a:p>
              </p:txBody>
            </p:sp>
          </p:grpSp>
          <p:sp>
            <p:nvSpPr>
              <p:cNvPr id="124968" name="直接连接符 124967"/>
              <p:cNvSpPr/>
              <p:nvPr/>
            </p:nvSpPr>
            <p:spPr>
              <a:xfrm>
                <a:off x="4704" y="2496"/>
                <a:ext cx="0" cy="288"/>
              </a:xfrm>
              <a:prstGeom prst="line">
                <a:avLst/>
              </a:prstGeom>
              <a:ln w="28575" cap="flat" cmpd="sng">
                <a:solidFill>
                  <a:schemeClr val="tx1"/>
                </a:solidFill>
                <a:prstDash val="solid"/>
                <a:headEnd type="none" w="med" len="med"/>
                <a:tailEnd type="triangle" w="med" len="med"/>
              </a:ln>
            </p:spPr>
          </p:sp>
        </p:grpSp>
      </p:grpSp>
      <p:cxnSp>
        <p:nvCxnSpPr>
          <p:cNvPr id="4" name="直接箭头连接符 3"/>
          <p:cNvCxnSpPr/>
          <p:nvPr/>
        </p:nvCxnSpPr>
        <p:spPr>
          <a:xfrm>
            <a:off x="5113436" y="3170067"/>
            <a:ext cx="753836" cy="0"/>
          </a:xfrm>
          <a:prstGeom prst="straightConnector1">
            <a:avLst/>
          </a:prstGeom>
          <a:ln w="12700" cap="flat" cmpd="sng">
            <a:solidFill>
              <a:srgbClr val="333333"/>
            </a:solidFill>
            <a:prstDash val="solid"/>
            <a:headEnd type="oval" w="sm" len="sm"/>
            <a:tailEnd type="oval" w="sm" len="sm"/>
          </a:ln>
        </p:spPr>
      </p:cxnSp>
      <p:cxnSp>
        <p:nvCxnSpPr>
          <p:cNvPr id="5" name="直接箭头连接符 4"/>
          <p:cNvCxnSpPr/>
          <p:nvPr/>
        </p:nvCxnSpPr>
        <p:spPr>
          <a:xfrm>
            <a:off x="6975256" y="3200547"/>
            <a:ext cx="753836" cy="0"/>
          </a:xfrm>
          <a:prstGeom prst="straightConnector1">
            <a:avLst/>
          </a:prstGeom>
          <a:ln w="12700" cap="flat" cmpd="sng">
            <a:solidFill>
              <a:srgbClr val="333333"/>
            </a:solidFill>
            <a:prstDash val="solid"/>
            <a:headEnd type="oval" w="sm" len="sm"/>
            <a:tailEnd type="oval" w="sm" len="sm"/>
          </a:ln>
        </p:spPr>
      </p:cxnSp>
      <p:sp>
        <p:nvSpPr>
          <p:cNvPr id="6" name="菱形 5"/>
          <p:cNvSpPr/>
          <p:nvPr/>
        </p:nvSpPr>
        <p:spPr>
          <a:xfrm>
            <a:off x="7729220" y="2464435"/>
            <a:ext cx="1177925" cy="1471930"/>
          </a:xfrm>
          <a:prstGeom prst="diamond">
            <a:avLst/>
          </a:prstGeom>
          <a:solidFill>
            <a:schemeClr val="accent2"/>
          </a:solidFill>
          <a:ln w="9525"/>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txBody>
          <a:bodyPr/>
          <a:lstStyle/>
          <a:p>
            <a:endParaRPr lang="zh-CN" altLang="en-US"/>
          </a:p>
        </p:txBody>
      </p:sp>
      <p:sp>
        <p:nvSpPr>
          <p:cNvPr id="7" name="文本框 6"/>
          <p:cNvSpPr txBox="1"/>
          <p:nvPr/>
        </p:nvSpPr>
        <p:spPr>
          <a:xfrm>
            <a:off x="7818517" y="2815981"/>
            <a:ext cx="998572" cy="829945"/>
          </a:xfrm>
          <a:prstGeom prst="rect">
            <a:avLst/>
          </a:prstGeom>
          <a:noFill/>
          <a:ln w="9525">
            <a:noFill/>
          </a:ln>
        </p:spPr>
        <p:txBody>
          <a:bodyPr>
            <a:spAutoFit/>
          </a:bodyPr>
          <a:lstStyle/>
          <a:p>
            <a:pPr lvl="0" algn="ctr">
              <a:spcBef>
                <a:spcPct val="50000"/>
              </a:spcBef>
            </a:pPr>
            <a:r>
              <a:rPr lang="zh-CN" altLang="en-US" sz="1600" b="1" dirty="0">
                <a:solidFill>
                  <a:srgbClr val="FFFFFF"/>
                </a:solidFill>
                <a:latin typeface="Arial" panose="020B0604020202020204" pitchFamily="34" charset="0"/>
                <a:ea typeface="宋体" panose="02010600030101010101" pitchFamily="2" charset="-122"/>
              </a:rPr>
              <a:t> 股票分割与股票回购</a:t>
            </a:r>
            <a:endParaRPr lang="zh-CN" altLang="en-US" sz="1600" b="1" dirty="0">
              <a:solidFill>
                <a:srgbClr val="FFFFFF"/>
              </a:solidFill>
              <a:latin typeface="Arial" panose="020B0604020202020204" pitchFamily="34" charset="0"/>
              <a:ea typeface="宋体" panose="02010600030101010101" pitchFamily="2" charset="-122"/>
            </a:endParaRPr>
          </a:p>
        </p:txBody>
      </p:sp>
      <p:sp>
        <p:nvSpPr>
          <p:cNvPr id="8" name="文本框 7"/>
          <p:cNvSpPr txBox="1"/>
          <p:nvPr/>
        </p:nvSpPr>
        <p:spPr>
          <a:xfrm>
            <a:off x="7411085" y="4221480"/>
            <a:ext cx="1614488" cy="1158240"/>
          </a:xfrm>
          <a:prstGeom prst="rect">
            <a:avLst/>
          </a:prstGeom>
          <a:noFill/>
          <a:ln w="9525">
            <a:noFill/>
          </a:ln>
        </p:spPr>
        <p:txBody>
          <a:bodyPr>
            <a:spAutoFit/>
          </a:bodyPr>
          <a:lstStyle/>
          <a:p>
            <a:pPr lvl="0" algn="ctr">
              <a:spcBef>
                <a:spcPct val="50000"/>
              </a:spcBef>
              <a:buClr>
                <a:srgbClr val="FF0000"/>
              </a:buClr>
              <a:buFont typeface="Wingdings" panose="05000000000000000000" pitchFamily="2" charset="2"/>
              <a:buChar char="l"/>
            </a:pPr>
            <a:r>
              <a:rPr lang="zh-CN" altLang="en-US" sz="1400">
                <a:solidFill>
                  <a:srgbClr val="000000"/>
                </a:solidFill>
                <a:latin typeface="Arial" panose="020B0604020202020204" pitchFamily="34" charset="0"/>
                <a:ea typeface="宋体" panose="02010600030101010101" pitchFamily="2" charset="-122"/>
              </a:rPr>
              <a:t> </a:t>
            </a:r>
            <a:r>
              <a:rPr lang="zh-CN" altLang="en-US" sz="1400" dirty="0">
                <a:solidFill>
                  <a:srgbClr val="000000"/>
                </a:solidFill>
                <a:latin typeface="Arial" panose="020B0604020202020204" pitchFamily="34" charset="0"/>
                <a:ea typeface="宋体" panose="02010600030101010101" pitchFamily="2" charset="-122"/>
              </a:rPr>
              <a:t>股票股利</a:t>
            </a:r>
            <a:endParaRPr lang="zh-CN" altLang="en-US" sz="1400" dirty="0">
              <a:solidFill>
                <a:srgbClr val="000000"/>
              </a:solidFill>
              <a:latin typeface="Arial" panose="020B0604020202020204" pitchFamily="34" charset="0"/>
              <a:ea typeface="宋体" panose="02010600030101010101" pitchFamily="2" charset="-122"/>
            </a:endParaRPr>
          </a:p>
          <a:p>
            <a:pPr lvl="0" algn="ctr">
              <a:spcBef>
                <a:spcPct val="50000"/>
              </a:spcBef>
              <a:buClr>
                <a:srgbClr val="FF0000"/>
              </a:buClr>
              <a:buFont typeface="Wingdings" panose="05000000000000000000" pitchFamily="2" charset="2"/>
              <a:buChar char="l"/>
            </a:pPr>
            <a:r>
              <a:rPr lang="zh-CN" altLang="en-US" sz="1400" dirty="0">
                <a:solidFill>
                  <a:srgbClr val="000000"/>
                </a:solidFill>
                <a:latin typeface="Arial" panose="020B0604020202020204" pitchFamily="34" charset="0"/>
                <a:ea typeface="宋体" panose="02010600030101010101" pitchFamily="2" charset="-122"/>
              </a:rPr>
              <a:t>股票分割</a:t>
            </a:r>
            <a:endParaRPr lang="zh-CN" altLang="en-US" sz="1400" dirty="0">
              <a:solidFill>
                <a:srgbClr val="000000"/>
              </a:solidFill>
              <a:latin typeface="Arial" panose="020B0604020202020204" pitchFamily="34" charset="0"/>
              <a:ea typeface="宋体" panose="02010600030101010101" pitchFamily="2" charset="-122"/>
            </a:endParaRPr>
          </a:p>
          <a:p>
            <a:pPr lvl="0" algn="ctr">
              <a:spcBef>
                <a:spcPct val="50000"/>
              </a:spcBef>
              <a:buClr>
                <a:srgbClr val="FF0000"/>
              </a:buClr>
              <a:buFont typeface="Wingdings" panose="05000000000000000000" pitchFamily="2" charset="2"/>
              <a:buChar char="l"/>
            </a:pPr>
            <a:r>
              <a:rPr lang="zh-CN" altLang="en-US" sz="1400" dirty="0">
                <a:solidFill>
                  <a:srgbClr val="000000"/>
                </a:solidFill>
                <a:latin typeface="Arial" panose="020B0604020202020204" pitchFamily="34" charset="0"/>
                <a:ea typeface="宋体" panose="02010600030101010101" pitchFamily="2" charset="-122"/>
              </a:rPr>
              <a:t>股票回购</a:t>
            </a:r>
            <a:r>
              <a:rPr lang="en-US" altLang="zh-CN" sz="1400" dirty="0">
                <a:solidFill>
                  <a:srgbClr val="000000"/>
                </a:solidFill>
                <a:latin typeface="Arial" panose="020B0604020202020204" pitchFamily="34" charset="0"/>
                <a:ea typeface="宋体" panose="02010600030101010101" pitchFamily="2" charset="-122"/>
              </a:rPr>
              <a:t>gu'ding'gu'li'z</a:t>
            </a:r>
            <a:endParaRPr lang="en-US" altLang="zh-CN" sz="1400" dirty="0">
              <a:solidFill>
                <a:srgbClr val="00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4935"/>
                                        </p:tgtEl>
                                        <p:attrNameLst>
                                          <p:attrName>style.visibility</p:attrName>
                                        </p:attrNameLst>
                                      </p:cBhvr>
                                      <p:to>
                                        <p:strVal val="visible"/>
                                      </p:to>
                                    </p:set>
                                    <p:anim calcmode="lin" valueType="num">
                                      <p:cBhvr additive="base">
                                        <p:cTn id="7" dur="500" fill="hold"/>
                                        <p:tgtEl>
                                          <p:spTgt spid="124935"/>
                                        </p:tgtEl>
                                        <p:attrNameLst>
                                          <p:attrName>ppt_x</p:attrName>
                                        </p:attrNameLst>
                                      </p:cBhvr>
                                      <p:tavLst>
                                        <p:tav tm="0">
                                          <p:val>
                                            <p:strVal val="#ppt_x"/>
                                          </p:val>
                                        </p:tav>
                                        <p:tav tm="100000">
                                          <p:val>
                                            <p:strVal val="#ppt_x"/>
                                          </p:val>
                                        </p:tav>
                                      </p:tavLst>
                                    </p:anim>
                                    <p:anim calcmode="lin" valueType="num">
                                      <p:cBhvr additive="base">
                                        <p:cTn id="8" dur="500" fill="hold"/>
                                        <p:tgtEl>
                                          <p:spTgt spid="1249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24953"/>
                                        </p:tgtEl>
                                        <p:attrNameLst>
                                          <p:attrName>style.visibility</p:attrName>
                                        </p:attrNameLst>
                                      </p:cBhvr>
                                      <p:to>
                                        <p:strVal val="visible"/>
                                      </p:to>
                                    </p:set>
                                    <p:animEffect transition="in" filter="box(in)">
                                      <p:cBhvr>
                                        <p:cTn id="13" dur="500"/>
                                        <p:tgtEl>
                                          <p:spTgt spid="124953"/>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24954"/>
                                        </p:tgtEl>
                                        <p:attrNameLst>
                                          <p:attrName>style.visibility</p:attrName>
                                        </p:attrNameLst>
                                      </p:cBhvr>
                                      <p:to>
                                        <p:strVal val="visible"/>
                                      </p:to>
                                    </p:set>
                                    <p:animEffect transition="in" filter="box(in)">
                                      <p:cBhvr>
                                        <p:cTn id="18" dur="500"/>
                                        <p:tgtEl>
                                          <p:spTgt spid="124954"/>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24955"/>
                                        </p:tgtEl>
                                        <p:attrNameLst>
                                          <p:attrName>style.visibility</p:attrName>
                                        </p:attrNameLst>
                                      </p:cBhvr>
                                      <p:to>
                                        <p:strVal val="visible"/>
                                      </p:to>
                                    </p:set>
                                    <p:animEffect transition="in" filter="box(in)">
                                      <p:cBhvr>
                                        <p:cTn id="23" dur="500"/>
                                        <p:tgtEl>
                                          <p:spTgt spid="12495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ox(i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5" grpId="0"/>
      <p:bldP spid="124953" grpId="0"/>
      <p:bldP spid="124954" grpId="0"/>
      <p:bldP spid="12495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custDataLst>
              <p:tags r:id="rId1"/>
            </p:custDataLst>
          </p:nvPr>
        </p:nvSpPr>
        <p:spPr>
          <a:xfrm>
            <a:off x="755650" y="476250"/>
            <a:ext cx="7886700" cy="919480"/>
          </a:xfrm>
        </p:spPr>
        <p:txBody>
          <a:bodyPr>
            <a:noAutofit/>
          </a:bodyPr>
          <a:lstStyle/>
          <a:p>
            <a:pPr marL="0" indent="0">
              <a:lnSpc>
                <a:spcPct val="150000"/>
              </a:lnSpc>
              <a:buNone/>
            </a:pPr>
            <a:r>
              <a:rPr lang="zh-CN" altLang="en-US" sz="2800" b="1" dirty="0"/>
              <a:t>三、利润分配的一般程序</a:t>
            </a:r>
            <a:endParaRPr lang="zh-CN" altLang="en-US" sz="2800" b="1" dirty="0"/>
          </a:p>
        </p:txBody>
      </p:sp>
      <p:sp>
        <p:nvSpPr>
          <p:cNvPr id="11" name="Text Placeholder 3"/>
          <p:cNvSpPr txBox="1"/>
          <p:nvPr>
            <p:custDataLst>
              <p:tags r:id="rId2"/>
            </p:custDataLst>
          </p:nvPr>
        </p:nvSpPr>
        <p:spPr bwMode="auto">
          <a:xfrm>
            <a:off x="1115627" y="2205197"/>
            <a:ext cx="654983" cy="64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spcBef>
                <a:spcPct val="20000"/>
              </a:spcBef>
            </a:pPr>
            <a:r>
              <a:rPr lang="en-US" altLang="zh-CN" sz="3300" b="1">
                <a:solidFill>
                  <a:schemeClr val="accent1"/>
                </a:solidFill>
                <a:latin typeface="+mn-lt"/>
                <a:ea typeface="+mn-ea"/>
              </a:rPr>
              <a:t>01</a:t>
            </a:r>
            <a:endParaRPr lang="en-US" altLang="zh-CN" sz="3300" b="1">
              <a:solidFill>
                <a:schemeClr val="accent1"/>
              </a:solidFill>
              <a:latin typeface="+mn-lt"/>
              <a:ea typeface="+mn-ea"/>
            </a:endParaRPr>
          </a:p>
        </p:txBody>
      </p:sp>
      <p:sp>
        <p:nvSpPr>
          <p:cNvPr id="14" name="文本框 16"/>
          <p:cNvSpPr txBox="1">
            <a:spLocks noChangeArrowheads="1"/>
          </p:cNvSpPr>
          <p:nvPr>
            <p:custDataLst>
              <p:tags r:id="rId3"/>
            </p:custDataLst>
          </p:nvPr>
        </p:nvSpPr>
        <p:spPr bwMode="auto">
          <a:xfrm>
            <a:off x="1908313" y="2175465"/>
            <a:ext cx="2841284" cy="460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lnSpc>
                <a:spcPct val="130000"/>
              </a:lnSpc>
            </a:pPr>
            <a:r>
              <a:rPr lang="zh-CN" altLang="en-US" sz="2400" b="1" dirty="0">
                <a:latin typeface="+mn-lt"/>
                <a:ea typeface="+mn-ea"/>
              </a:rPr>
              <a:t>弥补以前年度亏损</a:t>
            </a:r>
            <a:endParaRPr lang="zh-CN" altLang="en-US" sz="2400" b="1" dirty="0">
              <a:latin typeface="+mn-lt"/>
              <a:ea typeface="+mn-ea"/>
            </a:endParaRPr>
          </a:p>
        </p:txBody>
      </p:sp>
      <p:sp>
        <p:nvSpPr>
          <p:cNvPr id="15" name="Text Placeholder 3"/>
          <p:cNvSpPr txBox="1"/>
          <p:nvPr>
            <p:custDataLst>
              <p:tags r:id="rId4"/>
            </p:custDataLst>
          </p:nvPr>
        </p:nvSpPr>
        <p:spPr bwMode="auto">
          <a:xfrm>
            <a:off x="1115627" y="2895442"/>
            <a:ext cx="654983" cy="64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spcBef>
                <a:spcPct val="20000"/>
              </a:spcBef>
            </a:pPr>
            <a:r>
              <a:rPr lang="en-US" altLang="zh-CN" sz="3300" b="1">
                <a:solidFill>
                  <a:schemeClr val="accent1"/>
                </a:solidFill>
                <a:latin typeface="+mn-lt"/>
                <a:ea typeface="+mn-ea"/>
              </a:rPr>
              <a:t>02</a:t>
            </a:r>
            <a:endParaRPr lang="en-US" altLang="zh-CN" sz="3300" b="1">
              <a:solidFill>
                <a:schemeClr val="accent1"/>
              </a:solidFill>
              <a:latin typeface="+mn-lt"/>
              <a:ea typeface="+mn-ea"/>
            </a:endParaRPr>
          </a:p>
        </p:txBody>
      </p:sp>
      <p:sp>
        <p:nvSpPr>
          <p:cNvPr id="16" name="Text Placeholder 3"/>
          <p:cNvSpPr txBox="1"/>
          <p:nvPr>
            <p:custDataLst>
              <p:tags r:id="rId5"/>
            </p:custDataLst>
          </p:nvPr>
        </p:nvSpPr>
        <p:spPr bwMode="auto">
          <a:xfrm>
            <a:off x="1115627" y="3586322"/>
            <a:ext cx="654983" cy="64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spcBef>
                <a:spcPct val="20000"/>
              </a:spcBef>
            </a:pPr>
            <a:r>
              <a:rPr lang="en-US" altLang="zh-CN" sz="3300" b="1">
                <a:solidFill>
                  <a:schemeClr val="accent1"/>
                </a:solidFill>
                <a:latin typeface="+mn-lt"/>
                <a:ea typeface="+mn-ea"/>
              </a:rPr>
              <a:t>03</a:t>
            </a:r>
            <a:endParaRPr lang="en-US" altLang="zh-CN" sz="3300" b="1">
              <a:solidFill>
                <a:schemeClr val="accent1"/>
              </a:solidFill>
              <a:latin typeface="+mn-lt"/>
              <a:ea typeface="+mn-ea"/>
            </a:endParaRPr>
          </a:p>
        </p:txBody>
      </p:sp>
      <p:sp>
        <p:nvSpPr>
          <p:cNvPr id="17" name="Text Placeholder 3"/>
          <p:cNvSpPr txBox="1"/>
          <p:nvPr>
            <p:custDataLst>
              <p:tags r:id="rId6"/>
            </p:custDataLst>
          </p:nvPr>
        </p:nvSpPr>
        <p:spPr bwMode="auto">
          <a:xfrm>
            <a:off x="1115627" y="4247357"/>
            <a:ext cx="654983" cy="64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a:bodyPr>
          <a:lstStyle>
            <a:lvl1pPr>
              <a:buFont typeface="Arial" panose="020B0604020202020204" pitchFamily="34" charset="0"/>
              <a:defRPr>
                <a:solidFill>
                  <a:schemeClr val="tx1"/>
                </a:solidFill>
                <a:latin typeface="Arial" panose="020B0604020202020204" pitchFamily="34" charset="0"/>
                <a:ea typeface="幼圆" panose="02010509060101010101" pitchFamily="49" charset="-122"/>
              </a:defRPr>
            </a:lvl1pPr>
            <a:lvl2pPr marL="742950" indent="-285750">
              <a:buFont typeface="Arial" panose="020B0604020202020204" pitchFamily="34" charset="0"/>
              <a:defRPr>
                <a:solidFill>
                  <a:schemeClr val="tx1"/>
                </a:solidFill>
                <a:latin typeface="Arial" panose="020B0604020202020204" pitchFamily="34" charset="0"/>
                <a:ea typeface="幼圆" panose="02010509060101010101" pitchFamily="49" charset="-122"/>
              </a:defRPr>
            </a:lvl2pPr>
            <a:lvl3pPr marL="11430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3pPr>
            <a:lvl4pPr marL="16002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4pPr>
            <a:lvl5pPr marL="2057400" indent="-228600">
              <a:buFont typeface="Arial" panose="020B0604020202020204" pitchFamily="34" charset="0"/>
              <a:defRPr>
                <a:solidFill>
                  <a:schemeClr val="tx1"/>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anose="02010509060101010101" pitchFamily="49" charset="-122"/>
              </a:defRPr>
            </a:lvl9pPr>
          </a:lstStyle>
          <a:p>
            <a:pPr algn="ctr" eaLnBrk="1" hangingPunct="1">
              <a:spcBef>
                <a:spcPct val="20000"/>
              </a:spcBef>
            </a:pPr>
            <a:r>
              <a:rPr lang="en-US" altLang="zh-CN" sz="3300" b="1">
                <a:solidFill>
                  <a:schemeClr val="accent1"/>
                </a:solidFill>
                <a:latin typeface="+mn-lt"/>
                <a:ea typeface="+mn-ea"/>
              </a:rPr>
              <a:t>04</a:t>
            </a:r>
            <a:endParaRPr lang="en-US" altLang="zh-CN" sz="3300" b="1">
              <a:solidFill>
                <a:schemeClr val="accent1"/>
              </a:solidFill>
              <a:latin typeface="+mn-lt"/>
              <a:ea typeface="+mn-ea"/>
            </a:endParaRPr>
          </a:p>
        </p:txBody>
      </p:sp>
      <p:sp>
        <p:nvSpPr>
          <p:cNvPr id="100" name="文本框 99"/>
          <p:cNvSpPr txBox="1"/>
          <p:nvPr/>
        </p:nvSpPr>
        <p:spPr>
          <a:xfrm>
            <a:off x="1979930" y="2925445"/>
            <a:ext cx="5080000" cy="460375"/>
          </a:xfrm>
          <a:prstGeom prst="rect">
            <a:avLst/>
          </a:prstGeom>
          <a:noFill/>
          <a:ln w="9525">
            <a:noFill/>
          </a:ln>
        </p:spPr>
        <p:txBody>
          <a:bodyPr>
            <a:spAutoFit/>
          </a:bodyPr>
          <a:p>
            <a:r>
              <a:rPr lang="zh-CN" sz="2400" b="1">
                <a:latin typeface="Calibri" panose="020F0502020204030204" charset="0"/>
                <a:ea typeface="宋体" panose="02010600030101010101" pitchFamily="2" charset="-122"/>
              </a:rPr>
              <a:t>提取法定公积金</a:t>
            </a:r>
            <a:endParaRPr lang="zh-CN" altLang="en-US" sz="2400" b="1">
              <a:latin typeface="Calibri" panose="020F0502020204030204" charset="0"/>
              <a:ea typeface="宋体" panose="02010600030101010101" pitchFamily="2" charset="-122"/>
            </a:endParaRPr>
          </a:p>
        </p:txBody>
      </p:sp>
      <p:sp>
        <p:nvSpPr>
          <p:cNvPr id="18" name="文本框 17"/>
          <p:cNvSpPr txBox="1"/>
          <p:nvPr/>
        </p:nvSpPr>
        <p:spPr>
          <a:xfrm>
            <a:off x="2032000" y="3573145"/>
            <a:ext cx="5080000" cy="460375"/>
          </a:xfrm>
          <a:prstGeom prst="rect">
            <a:avLst/>
          </a:prstGeom>
          <a:noFill/>
          <a:ln w="9525">
            <a:noFill/>
          </a:ln>
        </p:spPr>
        <p:txBody>
          <a:bodyPr>
            <a:spAutoFit/>
          </a:bodyPr>
          <a:p>
            <a:r>
              <a:rPr lang="zh-CN" sz="2400" b="1">
                <a:latin typeface="Calibri" panose="020F0502020204030204" charset="0"/>
                <a:ea typeface="宋体" panose="02010600030101010101" pitchFamily="2" charset="-122"/>
              </a:rPr>
              <a:t>提取任意公积金</a:t>
            </a:r>
            <a:endParaRPr lang="zh-CN" altLang="en-US" sz="2400" b="1">
              <a:latin typeface="Calibri" panose="020F0502020204030204" charset="0"/>
              <a:ea typeface="宋体" panose="02010600030101010101" pitchFamily="2" charset="-122"/>
            </a:endParaRPr>
          </a:p>
        </p:txBody>
      </p:sp>
      <p:sp>
        <p:nvSpPr>
          <p:cNvPr id="19" name="文本框 18"/>
          <p:cNvSpPr txBox="1"/>
          <p:nvPr/>
        </p:nvSpPr>
        <p:spPr>
          <a:xfrm>
            <a:off x="1979930" y="4293235"/>
            <a:ext cx="5080000" cy="460375"/>
          </a:xfrm>
          <a:prstGeom prst="rect">
            <a:avLst/>
          </a:prstGeom>
          <a:noFill/>
          <a:ln w="9525">
            <a:noFill/>
          </a:ln>
        </p:spPr>
        <p:txBody>
          <a:bodyPr>
            <a:spAutoFit/>
          </a:bodyPr>
          <a:p>
            <a:r>
              <a:rPr lang="zh-CN" sz="2400" b="1">
                <a:latin typeface="Calibri" panose="020F0502020204030204" charset="0"/>
                <a:ea typeface="宋体" panose="02010600030101010101" pitchFamily="2" charset="-122"/>
              </a:rPr>
              <a:t>向投资者分配利润或股利</a:t>
            </a:r>
            <a:endParaRPr lang="zh-CN" altLang="en-US" sz="2400" b="1">
              <a:latin typeface="Calibri" panose="020F0502020204030204" charset="0"/>
              <a:ea typeface="宋体" panose="02010600030101010101" pitchFamily="2" charset="-122"/>
            </a:endParaRPr>
          </a:p>
        </p:txBody>
      </p:sp>
    </p:spTree>
    <p:custDataLst>
      <p:tags r:id="rId7"/>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1"/>
          <p:cNvSpPr/>
          <p:nvPr/>
        </p:nvSpPr>
        <p:spPr>
          <a:xfrm>
            <a:off x="1299051" y="870585"/>
            <a:ext cx="5439251" cy="3413284"/>
          </a:xfrm>
          <a:custGeom>
            <a:avLst/>
            <a:gdLst>
              <a:gd name="connsiteX0" fmla="*/ 10844020 w 12192000"/>
              <a:gd name="connsiteY0" fmla="*/ 0 h 4952366"/>
              <a:gd name="connsiteX1" fmla="*/ 12192000 w 12192000"/>
              <a:gd name="connsiteY1" fmla="*/ 0 h 4952366"/>
              <a:gd name="connsiteX2" fmla="*/ 12192000 w 12192000"/>
              <a:gd name="connsiteY2" fmla="*/ 4133850 h 4952366"/>
              <a:gd name="connsiteX3" fmla="*/ 1247775 w 12192000"/>
              <a:gd name="connsiteY3" fmla="*/ 4133850 h 4952366"/>
              <a:gd name="connsiteX4" fmla="*/ 118321 w 12192000"/>
              <a:gd name="connsiteY4" fmla="*/ 4734376 h 4952366"/>
              <a:gd name="connsiteX5" fmla="*/ 0 w 12192000"/>
              <a:gd name="connsiteY5" fmla="*/ 4952366 h 4952366"/>
              <a:gd name="connsiteX6" fmla="*/ 0 w 12192000"/>
              <a:gd name="connsiteY6" fmla="*/ 1123950 h 4952366"/>
              <a:gd name="connsiteX7" fmla="*/ 9505950 w 12192000"/>
              <a:gd name="connsiteY7" fmla="*/ 1123950 h 4952366"/>
              <a:gd name="connsiteX8" fmla="*/ 10840352 w 12192000"/>
              <a:gd name="connsiteY8" fmla="*/ 36381 h 495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952366">
                <a:moveTo>
                  <a:pt x="10844020" y="0"/>
                </a:moveTo>
                <a:lnTo>
                  <a:pt x="12192000" y="0"/>
                </a:lnTo>
                <a:lnTo>
                  <a:pt x="12192000" y="4133850"/>
                </a:lnTo>
                <a:lnTo>
                  <a:pt x="1247775" y="4133850"/>
                </a:lnTo>
                <a:cubicBezTo>
                  <a:pt x="777617" y="4133850"/>
                  <a:pt x="363096" y="4372062"/>
                  <a:pt x="118321" y="4734376"/>
                </a:cubicBezTo>
                <a:lnTo>
                  <a:pt x="0" y="4952366"/>
                </a:lnTo>
                <a:lnTo>
                  <a:pt x="0" y="1123950"/>
                </a:lnTo>
                <a:lnTo>
                  <a:pt x="9505950" y="1123950"/>
                </a:lnTo>
                <a:cubicBezTo>
                  <a:pt x="10164171" y="1123950"/>
                  <a:pt x="10713344" y="657055"/>
                  <a:pt x="10840352" y="36381"/>
                </a:cubicBezTo>
                <a:close/>
              </a:path>
            </a:pathLst>
          </a:custGeom>
          <a:blipFill>
            <a:blip r:embed="rId1" cstate="print"/>
            <a:stretch>
              <a:fillRect l="-27104" t="-89347" b="-20889"/>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 name="任意多边形: 形状 7"/>
          <p:cNvSpPr/>
          <p:nvPr/>
        </p:nvSpPr>
        <p:spPr>
          <a:xfrm>
            <a:off x="1979613" y="3644741"/>
            <a:ext cx="4577715" cy="1108710"/>
          </a:xfrm>
          <a:custGeom>
            <a:avLst/>
            <a:gdLst>
              <a:gd name="connsiteX0" fmla="*/ 0 w 8696025"/>
              <a:gd name="connsiteY0" fmla="*/ 0 h 2814637"/>
              <a:gd name="connsiteX1" fmla="*/ 8696025 w 8696025"/>
              <a:gd name="connsiteY1" fmla="*/ 0 h 2814637"/>
              <a:gd name="connsiteX2" fmla="*/ 8696025 w 8696025"/>
              <a:gd name="connsiteY2" fmla="*/ 1858332 h 2814637"/>
              <a:gd name="connsiteX3" fmla="*/ 8696025 w 8696025"/>
              <a:gd name="connsiteY3" fmla="*/ 1858332 h 2814637"/>
              <a:gd name="connsiteX4" fmla="*/ 8696025 w 8696025"/>
              <a:gd name="connsiteY4" fmla="*/ 1858333 h 2814637"/>
              <a:gd name="connsiteX5" fmla="*/ 7739721 w 8696025"/>
              <a:gd name="connsiteY5" fmla="*/ 2814637 h 2814637"/>
              <a:gd name="connsiteX6" fmla="*/ 956304 w 8696025"/>
              <a:gd name="connsiteY6" fmla="*/ 2814637 h 2814637"/>
              <a:gd name="connsiteX7" fmla="*/ 0 w 8696025"/>
              <a:gd name="connsiteY7" fmla="*/ 1858333 h 2814637"/>
              <a:gd name="connsiteX8" fmla="*/ 0 w 8696025"/>
              <a:gd name="connsiteY8" fmla="*/ 1858332 h 2814637"/>
              <a:gd name="connsiteX9" fmla="*/ 0 w 8696025"/>
              <a:gd name="connsiteY9" fmla="*/ 1858332 h 2814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6025" h="2814637">
                <a:moveTo>
                  <a:pt x="0" y="0"/>
                </a:moveTo>
                <a:lnTo>
                  <a:pt x="8696025" y="0"/>
                </a:lnTo>
                <a:lnTo>
                  <a:pt x="8696025" y="1858332"/>
                </a:lnTo>
                <a:lnTo>
                  <a:pt x="8696025" y="1858332"/>
                </a:lnTo>
                <a:lnTo>
                  <a:pt x="8696025" y="1858333"/>
                </a:lnTo>
                <a:cubicBezTo>
                  <a:pt x="8696025" y="2386485"/>
                  <a:pt x="8267873" y="2814637"/>
                  <a:pt x="7739721" y="2814637"/>
                </a:cubicBezTo>
                <a:lnTo>
                  <a:pt x="956304" y="2814637"/>
                </a:lnTo>
                <a:cubicBezTo>
                  <a:pt x="428152" y="2814637"/>
                  <a:pt x="0" y="2386485"/>
                  <a:pt x="0" y="1858333"/>
                </a:cubicBezTo>
                <a:lnTo>
                  <a:pt x="0" y="1858332"/>
                </a:lnTo>
                <a:lnTo>
                  <a:pt x="0" y="1858332"/>
                </a:lnTo>
                <a:close/>
              </a:path>
            </a:pathLst>
          </a:custGeom>
          <a:solidFill>
            <a:schemeClr val="bg1"/>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dist"/>
            <a:endParaRPr lang="zh-CN" altLang="en-US" sz="4050" dirty="0">
              <a:solidFill>
                <a:srgbClr val="000000">
                  <a:lumMod val="85000"/>
                  <a:lumOff val="15000"/>
                </a:srgbClr>
              </a:solidFill>
              <a:latin typeface="汉仪菱心体简" panose="02010609000101010101" pitchFamily="49" charset="-122"/>
              <a:ea typeface="汉仪菱心体简" panose="02010609000101010101" pitchFamily="49" charset="-122"/>
            </a:endParaRPr>
          </a:p>
        </p:txBody>
      </p:sp>
      <p:sp>
        <p:nvSpPr>
          <p:cNvPr id="5" name="矩形 4"/>
          <p:cNvSpPr/>
          <p:nvPr/>
        </p:nvSpPr>
        <p:spPr>
          <a:xfrm>
            <a:off x="2195607" y="3932420"/>
            <a:ext cx="3800139" cy="645160"/>
          </a:xfrm>
          <a:prstGeom prst="rect">
            <a:avLst/>
          </a:prstGeom>
        </p:spPr>
        <p:txBody>
          <a:bodyPr wrap="square">
            <a:spAutoFit/>
          </a:bodyPr>
          <a:lstStyle/>
          <a:p>
            <a:pPr lvl="0" algn="dist"/>
            <a:r>
              <a:rPr lang="zh-CN" altLang="en-US" sz="3600" dirty="0">
                <a:solidFill>
                  <a:srgbClr val="000000">
                    <a:lumMod val="85000"/>
                    <a:lumOff val="15000"/>
                  </a:srgbClr>
                </a:solidFill>
                <a:latin typeface="微软雅黑" panose="020B0503020204020204" charset="-122"/>
                <a:ea typeface="微软雅黑" panose="020B0503020204020204" charset="-122"/>
              </a:rPr>
              <a:t>感谢您的观看！</a:t>
            </a:r>
            <a:endParaRPr lang="zh-CN" altLang="en-US" sz="3600" dirty="0">
              <a:solidFill>
                <a:srgbClr val="000000">
                  <a:lumMod val="85000"/>
                  <a:lumOff val="15000"/>
                </a:srgbClr>
              </a:solidFill>
              <a:latin typeface="微软雅黑" panose="020B0503020204020204" charset="-122"/>
              <a:ea typeface="微软雅黑"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3850" y="548640"/>
            <a:ext cx="8662670" cy="1938020"/>
          </a:xfrm>
          <a:prstGeom prst="rect">
            <a:avLst/>
          </a:prstGeom>
          <a:noFill/>
          <a:ln w="9525">
            <a:noFill/>
          </a:ln>
        </p:spPr>
        <p:txBody>
          <a:bodyPr wrap="square">
            <a:spAutoFit/>
          </a:bodyPr>
          <a:p>
            <a:pPr indent="267970">
              <a:lnSpc>
                <a:spcPct val="150000"/>
              </a:lnSpc>
            </a:pPr>
            <a:r>
              <a:rPr lang="zh-CN" sz="2000" b="1">
                <a:solidFill>
                  <a:srgbClr val="FF0000"/>
                </a:solidFill>
                <a:ea typeface="宋体" panose="02010600030101010101" pitchFamily="2" charset="-122"/>
              </a:rPr>
              <a:t>例题</a:t>
            </a:r>
            <a:r>
              <a:rPr lang="en-US" sz="2000" b="1">
                <a:solidFill>
                  <a:srgbClr val="FF0000"/>
                </a:solidFill>
                <a:latin typeface="Times New Roman" panose="02020603050405020304" charset="0"/>
                <a:ea typeface="宋体" panose="02010600030101010101" pitchFamily="2" charset="-122"/>
              </a:rPr>
              <a:t>9-1</a:t>
            </a:r>
            <a:r>
              <a:rPr lang="zh-CN" sz="2000" b="1">
                <a:solidFill>
                  <a:srgbClr val="FF0000"/>
                </a:solidFill>
                <a:ea typeface="宋体" panose="02010600030101010101" pitchFamily="2" charset="-122"/>
              </a:rPr>
              <a:t>：</a:t>
            </a:r>
            <a:endParaRPr lang="zh-CN" sz="2000" b="1">
              <a:solidFill>
                <a:srgbClr val="FF0000"/>
              </a:solidFill>
              <a:ea typeface="宋体" panose="02010600030101010101" pitchFamily="2" charset="-122"/>
            </a:endParaRPr>
          </a:p>
          <a:p>
            <a:pPr indent="267970">
              <a:lnSpc>
                <a:spcPct val="150000"/>
              </a:lnSpc>
            </a:pPr>
            <a:r>
              <a:rPr lang="zh-CN" sz="2000" b="1">
                <a:ea typeface="宋体" panose="02010600030101010101" pitchFamily="2" charset="-122"/>
              </a:rPr>
              <a:t>崇智公司</a:t>
            </a:r>
            <a:r>
              <a:rPr lang="en-US" sz="2000" b="1">
                <a:latin typeface="Times New Roman" panose="02020603050405020304" charset="0"/>
                <a:ea typeface="宋体" panose="02010600030101010101" pitchFamily="2" charset="-122"/>
              </a:rPr>
              <a:t>2016</a:t>
            </a:r>
            <a:r>
              <a:rPr lang="zh-CN" sz="2000" b="1">
                <a:ea typeface="宋体" panose="02010600030101010101" pitchFamily="2" charset="-122"/>
              </a:rPr>
              <a:t>年度亏损</a:t>
            </a:r>
            <a:r>
              <a:rPr lang="en-US" sz="2000" b="1">
                <a:latin typeface="Times New Roman" panose="02020603050405020304" charset="0"/>
                <a:ea typeface="宋体" panose="02010600030101010101" pitchFamily="2" charset="-122"/>
              </a:rPr>
              <a:t>2 000</a:t>
            </a:r>
            <a:r>
              <a:rPr lang="zh-CN" sz="2000" b="1">
                <a:ea typeface="宋体" panose="02010600030101010101" pitchFamily="2" charset="-122"/>
              </a:rPr>
              <a:t>万元，假设该企业</a:t>
            </a:r>
            <a:r>
              <a:rPr lang="en-US" sz="2000" b="1">
                <a:latin typeface="Times New Roman" panose="02020603050405020304" charset="0"/>
                <a:ea typeface="宋体" panose="02010600030101010101" pitchFamily="2" charset="-122"/>
              </a:rPr>
              <a:t>2016—2022</a:t>
            </a:r>
            <a:r>
              <a:rPr lang="zh-CN" sz="2000" b="1">
                <a:ea typeface="宋体" panose="02010600030101010101" pitchFamily="2" charset="-122"/>
              </a:rPr>
              <a:t>年度应纳税所得额如表</a:t>
            </a:r>
            <a:r>
              <a:rPr lang="en-US" sz="2000" b="1">
                <a:latin typeface="Times New Roman" panose="02020603050405020304" charset="0"/>
                <a:ea typeface="宋体" panose="02010600030101010101" pitchFamily="2" charset="-122"/>
              </a:rPr>
              <a:t>9-1</a:t>
            </a:r>
            <a:r>
              <a:rPr lang="zh-CN" sz="2000" b="1">
                <a:ea typeface="宋体" panose="02010600030101010101" pitchFamily="2" charset="-122"/>
              </a:rPr>
              <a:t>所示。</a:t>
            </a:r>
            <a:r>
              <a:rPr lang="en-US" sz="2000" b="1">
                <a:latin typeface="Times New Roman" panose="02020603050405020304" charset="0"/>
                <a:ea typeface="宋体" panose="02010600030101010101" pitchFamily="2" charset="-122"/>
              </a:rPr>
              <a:t>                      </a:t>
            </a:r>
            <a:r>
              <a:rPr lang="zh-CN" sz="2000" b="1">
                <a:ea typeface="宋体" panose="02010600030101010101" pitchFamily="2" charset="-122"/>
              </a:rPr>
              <a:t>表</a:t>
            </a:r>
            <a:r>
              <a:rPr lang="en-US" sz="2000" b="1">
                <a:latin typeface="Times New Roman" panose="02020603050405020304" charset="0"/>
                <a:ea typeface="宋体" panose="02010600030101010101" pitchFamily="2" charset="-122"/>
              </a:rPr>
              <a:t>9-1  2016-2022</a:t>
            </a:r>
            <a:r>
              <a:rPr lang="zh-CN" sz="2000" b="1">
                <a:ea typeface="宋体" panose="02010600030101010101" pitchFamily="2" charset="-122"/>
              </a:rPr>
              <a:t>年度应纳税所得额              单位：万元</a:t>
            </a:r>
            <a:endParaRPr lang="zh-CN" altLang="en-US" sz="2000" b="1"/>
          </a:p>
        </p:txBody>
      </p:sp>
      <p:graphicFrame>
        <p:nvGraphicFramePr>
          <p:cNvPr id="6" name="表格 5"/>
          <p:cNvGraphicFramePr/>
          <p:nvPr>
            <p:custDataLst>
              <p:tags r:id="rId1"/>
            </p:custDataLst>
          </p:nvPr>
        </p:nvGraphicFramePr>
        <p:xfrm>
          <a:off x="683895" y="2565400"/>
          <a:ext cx="7910830" cy="775970"/>
        </p:xfrm>
        <a:graphic>
          <a:graphicData uri="http://schemas.openxmlformats.org/drawingml/2006/table">
            <a:tbl>
              <a:tblPr/>
              <a:tblGrid>
                <a:gridCol w="1537970"/>
                <a:gridCol w="926465"/>
                <a:gridCol w="876935"/>
                <a:gridCol w="962025"/>
                <a:gridCol w="946785"/>
                <a:gridCol w="962025"/>
                <a:gridCol w="917575"/>
                <a:gridCol w="781050"/>
              </a:tblGrid>
              <a:tr h="428625">
                <a:tc>
                  <a:txBody>
                    <a:bodyPr/>
                    <a:p>
                      <a:pPr algn="ctr">
                        <a:buNone/>
                      </a:pPr>
                      <a:r>
                        <a:rPr lang="en-US" sz="1800" b="1">
                          <a:latin typeface="Times New Roman" panose="02020603050405020304" charset="0"/>
                          <a:cs typeface="Times New Roman" panose="02020603050405020304" charset="0"/>
                        </a:rPr>
                        <a:t>年度</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2016</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2017</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2018</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2019</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2020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2021</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2022</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7345">
                <a:tc>
                  <a:txBody>
                    <a:bodyPr/>
                    <a:p>
                      <a:pPr>
                        <a:buNone/>
                      </a:pPr>
                      <a:r>
                        <a:rPr lang="en-US" sz="1800" b="1">
                          <a:latin typeface="Times New Roman" panose="02020603050405020304" charset="0"/>
                          <a:cs typeface="Times New Roman" panose="02020603050405020304" charset="0"/>
                        </a:rPr>
                        <a:t>应纳税所得额</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-2000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400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400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200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300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300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latin typeface="Times New Roman" panose="02020603050405020304" charset="0"/>
                          <a:cs typeface="Times New Roman" panose="02020603050405020304" charset="0"/>
                        </a:rPr>
                        <a:t>1200</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179705" y="3429000"/>
            <a:ext cx="8780145" cy="2999740"/>
          </a:xfrm>
          <a:prstGeom prst="rect">
            <a:avLst/>
          </a:prstGeom>
          <a:noFill/>
          <a:ln w="9525">
            <a:noFill/>
          </a:ln>
        </p:spPr>
        <p:txBody>
          <a:bodyPr wrap="square">
            <a:spAutoFit/>
          </a:bodyPr>
          <a:p>
            <a:pPr indent="266700">
              <a:lnSpc>
                <a:spcPct val="150000"/>
              </a:lnSpc>
            </a:pPr>
            <a:r>
              <a:rPr lang="zh-CN" b="1">
                <a:ea typeface="宋体" panose="02010600030101010101" pitchFamily="2" charset="-122"/>
              </a:rPr>
              <a:t>根据企业所得税法规定，应纳税所得额可以全部用来弥补</a:t>
            </a:r>
            <a:r>
              <a:rPr lang="en-US" b="1">
                <a:latin typeface="Times New Roman" panose="02020603050405020304" charset="0"/>
                <a:ea typeface="宋体" panose="02010600030101010101" pitchFamily="2" charset="-122"/>
              </a:rPr>
              <a:t>2016</a:t>
            </a:r>
            <a:r>
              <a:rPr lang="zh-CN" b="1">
                <a:ea typeface="宋体" panose="02010600030101010101" pitchFamily="2" charset="-122"/>
              </a:rPr>
              <a:t>年度亏损的年份有哪几年？</a:t>
            </a:r>
            <a:endParaRPr lang="zh-CN" b="1">
              <a:ea typeface="宋体" panose="02010600030101010101" pitchFamily="2" charset="-122"/>
            </a:endParaRPr>
          </a:p>
          <a:p>
            <a:pPr indent="266700">
              <a:lnSpc>
                <a:spcPct val="150000"/>
              </a:lnSpc>
            </a:pPr>
            <a:r>
              <a:rPr lang="en-US" altLang="zh-CN" b="1">
                <a:ea typeface="宋体" panose="02010600030101010101" pitchFamily="2" charset="-122"/>
              </a:rPr>
              <a:t> </a:t>
            </a:r>
            <a:r>
              <a:rPr lang="zh-CN" b="1">
                <a:ea typeface="宋体" panose="02010600030101010101" pitchFamily="2" charset="-122"/>
              </a:rPr>
              <a:t>该企业</a:t>
            </a:r>
            <a:r>
              <a:rPr lang="en-US" b="1">
                <a:latin typeface="Times New Roman" panose="02020603050405020304" charset="0"/>
                <a:ea typeface="宋体" panose="02010600030101010101" pitchFamily="2" charset="-122"/>
              </a:rPr>
              <a:t>2016</a:t>
            </a:r>
            <a:r>
              <a:rPr lang="zh-CN" b="1">
                <a:ea typeface="宋体" panose="02010600030101010101" pitchFamily="2" charset="-122"/>
              </a:rPr>
              <a:t>年的</a:t>
            </a:r>
            <a:r>
              <a:rPr lang="en-US" b="1">
                <a:latin typeface="Times New Roman" panose="02020603050405020304" charset="0"/>
                <a:ea typeface="宋体" panose="02010600030101010101" pitchFamily="2" charset="-122"/>
              </a:rPr>
              <a:t>2 000</a:t>
            </a:r>
            <a:r>
              <a:rPr lang="zh-CN" b="1">
                <a:ea typeface="宋体" panose="02010600030101010101" pitchFamily="2" charset="-122"/>
              </a:rPr>
              <a:t>万元亏损，可分别用</a:t>
            </a:r>
            <a:r>
              <a:rPr lang="en-US" b="1">
                <a:latin typeface="Times New Roman" panose="02020603050405020304" charset="0"/>
                <a:ea typeface="宋体" panose="02010600030101010101" pitchFamily="2" charset="-122"/>
              </a:rPr>
              <a:t>2017-2021</a:t>
            </a:r>
            <a:r>
              <a:rPr lang="zh-CN" b="1">
                <a:ea typeface="宋体" panose="02010600030101010101" pitchFamily="2" charset="-122"/>
              </a:rPr>
              <a:t>年的</a:t>
            </a:r>
            <a:r>
              <a:rPr lang="en-US" b="1">
                <a:latin typeface="Times New Roman" panose="02020603050405020304" charset="0"/>
                <a:ea typeface="宋体" panose="02010600030101010101" pitchFamily="2" charset="-122"/>
              </a:rPr>
              <a:t>400</a:t>
            </a:r>
            <a:r>
              <a:rPr lang="zh-CN" b="1">
                <a:ea typeface="宋体" panose="02010600030101010101" pitchFamily="2" charset="-122"/>
              </a:rPr>
              <a:t>万元、</a:t>
            </a:r>
            <a:r>
              <a:rPr lang="en-US" b="1">
                <a:latin typeface="Times New Roman" panose="02020603050405020304" charset="0"/>
                <a:ea typeface="宋体" panose="02010600030101010101" pitchFamily="2" charset="-122"/>
              </a:rPr>
              <a:t>400</a:t>
            </a:r>
            <a:r>
              <a:rPr lang="zh-CN" b="1">
                <a:ea typeface="宋体" panose="02010600030101010101" pitchFamily="2" charset="-122"/>
              </a:rPr>
              <a:t>万元、</a:t>
            </a:r>
            <a:r>
              <a:rPr lang="en-US" b="1">
                <a:latin typeface="Times New Roman" panose="02020603050405020304" charset="0"/>
                <a:ea typeface="宋体" panose="02010600030101010101" pitchFamily="2" charset="-122"/>
              </a:rPr>
              <a:t>200</a:t>
            </a:r>
            <a:r>
              <a:rPr lang="zh-CN" b="1">
                <a:ea typeface="宋体" panose="02010600030101010101" pitchFamily="2" charset="-122"/>
              </a:rPr>
              <a:t>万元、</a:t>
            </a:r>
            <a:r>
              <a:rPr lang="en-US" b="1">
                <a:latin typeface="Times New Roman" panose="02020603050405020304" charset="0"/>
                <a:ea typeface="宋体" panose="02010600030101010101" pitchFamily="2" charset="-122"/>
              </a:rPr>
              <a:t>300</a:t>
            </a:r>
            <a:r>
              <a:rPr lang="zh-CN" b="1">
                <a:ea typeface="宋体" panose="02010600030101010101" pitchFamily="2" charset="-122"/>
              </a:rPr>
              <a:t>万元和</a:t>
            </a:r>
            <a:r>
              <a:rPr lang="en-US" b="1">
                <a:latin typeface="Times New Roman" panose="02020603050405020304" charset="0"/>
                <a:ea typeface="宋体" panose="02010600030101010101" pitchFamily="2" charset="-122"/>
              </a:rPr>
              <a:t>300</a:t>
            </a:r>
            <a:r>
              <a:rPr lang="zh-CN" b="1">
                <a:ea typeface="宋体" panose="02010600030101010101" pitchFamily="2" charset="-122"/>
              </a:rPr>
              <a:t>万元来弥补，由于</a:t>
            </a:r>
            <a:r>
              <a:rPr lang="en-US" b="1">
                <a:latin typeface="Times New Roman" panose="02020603050405020304" charset="0"/>
                <a:ea typeface="宋体" panose="02010600030101010101" pitchFamily="2" charset="-122"/>
              </a:rPr>
              <a:t>2017—2021</a:t>
            </a:r>
            <a:r>
              <a:rPr lang="zh-CN" b="1">
                <a:ea typeface="宋体" panose="02010600030101010101" pitchFamily="2" charset="-122"/>
              </a:rPr>
              <a:t>年的应纳税所得额共计</a:t>
            </a:r>
            <a:r>
              <a:rPr lang="en-US" b="1">
                <a:latin typeface="Times New Roman" panose="02020603050405020304" charset="0"/>
                <a:ea typeface="宋体" panose="02010600030101010101" pitchFamily="2" charset="-122"/>
              </a:rPr>
              <a:t>1600</a:t>
            </a:r>
            <a:r>
              <a:rPr lang="zh-CN" b="1">
                <a:ea typeface="宋体" panose="02010600030101010101" pitchFamily="2" charset="-122"/>
              </a:rPr>
              <a:t>万元，低于</a:t>
            </a:r>
            <a:r>
              <a:rPr lang="en-US" b="1">
                <a:latin typeface="Times New Roman" panose="02020603050405020304" charset="0"/>
                <a:ea typeface="宋体" panose="02010600030101010101" pitchFamily="2" charset="-122"/>
              </a:rPr>
              <a:t>2016</a:t>
            </a:r>
            <a:r>
              <a:rPr lang="zh-CN" b="1">
                <a:ea typeface="宋体" panose="02010600030101010101" pitchFamily="2" charset="-122"/>
              </a:rPr>
              <a:t>年的亏损。这样从</a:t>
            </a:r>
            <a:r>
              <a:rPr lang="en-US" b="1">
                <a:latin typeface="Times New Roman" panose="02020603050405020304" charset="0"/>
                <a:ea typeface="宋体" panose="02010600030101010101" pitchFamily="2" charset="-122"/>
              </a:rPr>
              <a:t>2016</a:t>
            </a:r>
            <a:r>
              <a:rPr lang="zh-CN" b="1">
                <a:ea typeface="宋体" panose="02010600030101010101" pitchFamily="2" charset="-122"/>
              </a:rPr>
              <a:t>年到</a:t>
            </a:r>
            <a:r>
              <a:rPr lang="en-US" b="1">
                <a:latin typeface="Times New Roman" panose="02020603050405020304" charset="0"/>
                <a:ea typeface="宋体" panose="02010600030101010101" pitchFamily="2" charset="-122"/>
              </a:rPr>
              <a:t>2021</a:t>
            </a:r>
            <a:r>
              <a:rPr lang="zh-CN" b="1">
                <a:ea typeface="宋体" panose="02010600030101010101" pitchFamily="2" charset="-122"/>
              </a:rPr>
              <a:t>年，该企业都不需要交纳企业所得税，应纳税所得额可以全部弥补亏损。剩余未弥补亏损的</a:t>
            </a:r>
            <a:r>
              <a:rPr lang="en-US" b="1">
                <a:latin typeface="Times New Roman" panose="02020603050405020304" charset="0"/>
                <a:ea typeface="宋体" panose="02010600030101010101" pitchFamily="2" charset="-122"/>
              </a:rPr>
              <a:t>400</a:t>
            </a:r>
            <a:r>
              <a:rPr lang="zh-CN" b="1">
                <a:ea typeface="宋体" panose="02010600030101010101" pitchFamily="2" charset="-122"/>
              </a:rPr>
              <a:t>万元，可用</a:t>
            </a:r>
            <a:r>
              <a:rPr lang="en-US" b="1">
                <a:latin typeface="Times New Roman" panose="02020603050405020304" charset="0"/>
                <a:ea typeface="宋体" panose="02010600030101010101" pitchFamily="2" charset="-122"/>
              </a:rPr>
              <a:t>2022</a:t>
            </a:r>
            <a:r>
              <a:rPr lang="zh-CN" b="1">
                <a:ea typeface="宋体" panose="02010600030101010101" pitchFamily="2" charset="-122"/>
              </a:rPr>
              <a:t>年的税后利润弥补。</a:t>
            </a:r>
            <a:endParaRPr lang="zh-CN" altLang="en-US" b="1"/>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51460" y="764540"/>
            <a:ext cx="8780145" cy="5077460"/>
          </a:xfrm>
          <a:prstGeom prst="rect">
            <a:avLst/>
          </a:prstGeom>
          <a:noFill/>
          <a:ln w="9525">
            <a:noFill/>
          </a:ln>
        </p:spPr>
        <p:txBody>
          <a:bodyPr wrap="square">
            <a:spAutoFit/>
          </a:bodyPr>
          <a:p>
            <a:pPr indent="266700">
              <a:lnSpc>
                <a:spcPct val="150000"/>
              </a:lnSpc>
            </a:pPr>
            <a:r>
              <a:rPr sz="2400" b="1">
                <a:solidFill>
                  <a:srgbClr val="FF0000"/>
                </a:solidFill>
                <a:ea typeface="宋体" panose="02010600030101010101" pitchFamily="2" charset="-122"/>
              </a:rPr>
              <a:t>例题9-2：</a:t>
            </a:r>
            <a:endParaRPr sz="2400" b="1">
              <a:ea typeface="宋体" panose="02010600030101010101" pitchFamily="2" charset="-122"/>
            </a:endParaRPr>
          </a:p>
          <a:p>
            <a:pPr indent="266700">
              <a:lnSpc>
                <a:spcPct val="150000"/>
              </a:lnSpc>
            </a:pPr>
            <a:r>
              <a:rPr sz="2400" b="1">
                <a:ea typeface="宋体" panose="02010600030101010101" pitchFamily="2" charset="-122"/>
              </a:rPr>
              <a:t>某企业2016年初未分配利润账户的贷方余额为148万元，2015年发生亏损400万元，2016</a:t>
            </a:r>
            <a:r>
              <a:rPr lang="en-US" altLang="zh-CN" sz="2400" b="1">
                <a:ea typeface="宋体" panose="02010600030101010101" pitchFamily="2" charset="-122"/>
              </a:rPr>
              <a:t>—</a:t>
            </a:r>
            <a:r>
              <a:rPr sz="2400" b="1">
                <a:ea typeface="宋体" panose="02010600030101010101" pitchFamily="2" charset="-122"/>
              </a:rPr>
              <a:t>2020年的每年税前利润为40万元，2021年税前利润为60万元，2022年税前利润为80万元。所得税税率为25%，公积金（含法定公积金和任意公积金）计提比例为20%。</a:t>
            </a:r>
            <a:endParaRPr sz="2400" b="1">
              <a:ea typeface="宋体" panose="02010600030101010101" pitchFamily="2" charset="-122"/>
            </a:endParaRPr>
          </a:p>
          <a:p>
            <a:pPr indent="266700">
              <a:lnSpc>
                <a:spcPct val="150000"/>
              </a:lnSpc>
            </a:pPr>
            <a:r>
              <a:rPr sz="2400" b="1">
                <a:ea typeface="宋体" panose="02010600030101010101" pitchFamily="2" charset="-122"/>
              </a:rPr>
              <a:t>要求：</a:t>
            </a:r>
            <a:endParaRPr sz="2400" b="1">
              <a:ea typeface="宋体" panose="02010600030101010101" pitchFamily="2" charset="-122"/>
            </a:endParaRPr>
          </a:p>
          <a:p>
            <a:pPr indent="266700">
              <a:lnSpc>
                <a:spcPct val="150000"/>
              </a:lnSpc>
            </a:pPr>
            <a:r>
              <a:rPr sz="2400" b="1">
                <a:ea typeface="宋体" panose="02010600030101010101" pitchFamily="2" charset="-122"/>
              </a:rPr>
              <a:t>（1）2021年是否交纳所得税？是否计提公积金？</a:t>
            </a:r>
            <a:endParaRPr sz="2400" b="1">
              <a:ea typeface="宋体" panose="02010600030101010101" pitchFamily="2" charset="-122"/>
            </a:endParaRPr>
          </a:p>
          <a:p>
            <a:pPr indent="266700">
              <a:lnSpc>
                <a:spcPct val="150000"/>
              </a:lnSpc>
            </a:pPr>
            <a:r>
              <a:rPr sz="2400" b="1">
                <a:ea typeface="宋体" panose="02010600030101010101" pitchFamily="2" charset="-122"/>
              </a:rPr>
              <a:t>（2）2022年可供投资者分配的利润为多少？</a:t>
            </a:r>
            <a:endParaRPr sz="2400" b="1">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48590" y="404495"/>
            <a:ext cx="8995410" cy="5631180"/>
          </a:xfrm>
          <a:prstGeom prst="rect">
            <a:avLst/>
          </a:prstGeom>
          <a:noFill/>
          <a:ln w="9525">
            <a:noFill/>
          </a:ln>
        </p:spPr>
        <p:txBody>
          <a:bodyPr wrap="square">
            <a:spAutoFit/>
          </a:bodyPr>
          <a:p>
            <a:pPr indent="266700">
              <a:lnSpc>
                <a:spcPct val="150000"/>
              </a:lnSpc>
            </a:pPr>
            <a:r>
              <a:rPr lang="zh-CN" sz="2400" b="1">
                <a:solidFill>
                  <a:srgbClr val="FF0000"/>
                </a:solidFill>
                <a:ea typeface="宋体" panose="02010600030101010101" pitchFamily="2" charset="-122"/>
              </a:rPr>
              <a:t>分析</a:t>
            </a:r>
            <a:r>
              <a:rPr sz="2400" b="1">
                <a:solidFill>
                  <a:srgbClr val="FF0000"/>
                </a:solidFill>
                <a:ea typeface="宋体" panose="02010600030101010101" pitchFamily="2" charset="-122"/>
              </a:rPr>
              <a:t>：</a:t>
            </a:r>
            <a:endParaRPr sz="2400" b="1">
              <a:solidFill>
                <a:srgbClr val="FF0000"/>
              </a:solidFill>
              <a:ea typeface="宋体" panose="02010600030101010101" pitchFamily="2" charset="-122"/>
            </a:endParaRPr>
          </a:p>
          <a:p>
            <a:pPr indent="266700">
              <a:lnSpc>
                <a:spcPct val="150000"/>
              </a:lnSpc>
            </a:pPr>
            <a:r>
              <a:rPr sz="2400" b="1">
                <a:ea typeface="宋体" panose="02010600030101010101" pitchFamily="2" charset="-122"/>
              </a:rPr>
              <a:t>（1）2021年年初未分配利润＝148－400＋40×5＝－52（万元）</a:t>
            </a:r>
            <a:endParaRPr sz="2400" b="1">
              <a:ea typeface="宋体" panose="02010600030101010101" pitchFamily="2" charset="-122"/>
            </a:endParaRPr>
          </a:p>
          <a:p>
            <a:pPr indent="266700">
              <a:lnSpc>
                <a:spcPct val="150000"/>
              </a:lnSpc>
            </a:pPr>
            <a:r>
              <a:rPr sz="2400" b="1">
                <a:ea typeface="宋体" panose="02010600030101010101" pitchFamily="2" charset="-122"/>
              </a:rPr>
              <a:t>  </a:t>
            </a:r>
            <a:r>
              <a:rPr lang="en-US" sz="2400" b="1">
                <a:ea typeface="宋体" panose="02010600030101010101" pitchFamily="2" charset="-122"/>
              </a:rPr>
              <a:t>  </a:t>
            </a:r>
            <a:r>
              <a:rPr sz="2400" b="1">
                <a:ea typeface="宋体" panose="02010600030101010101" pitchFamily="2" charset="-122"/>
              </a:rPr>
              <a:t>  2021年应纳所得税＝60×25%＝15（万元）</a:t>
            </a:r>
            <a:endParaRPr sz="2400" b="1">
              <a:ea typeface="宋体" panose="02010600030101010101" pitchFamily="2" charset="-122"/>
            </a:endParaRPr>
          </a:p>
          <a:p>
            <a:pPr indent="266700">
              <a:lnSpc>
                <a:spcPct val="150000"/>
              </a:lnSpc>
            </a:pPr>
            <a:r>
              <a:rPr lang="en-US" sz="2400" b="1">
                <a:ea typeface="宋体" panose="02010600030101010101" pitchFamily="2" charset="-122"/>
              </a:rPr>
              <a:t>      </a:t>
            </a:r>
            <a:r>
              <a:rPr sz="2400" b="1">
                <a:ea typeface="宋体" panose="02010600030101010101" pitchFamily="2" charset="-122"/>
              </a:rPr>
              <a:t>2021年税后利润＝60－15＝45（万元）</a:t>
            </a:r>
            <a:endParaRPr sz="2400" b="1">
              <a:ea typeface="宋体" panose="02010600030101010101" pitchFamily="2" charset="-122"/>
            </a:endParaRPr>
          </a:p>
          <a:p>
            <a:pPr indent="266700">
              <a:lnSpc>
                <a:spcPct val="150000"/>
              </a:lnSpc>
            </a:pPr>
            <a:r>
              <a:rPr lang="en-US" sz="2400" b="1">
                <a:ea typeface="宋体" panose="02010600030101010101" pitchFamily="2" charset="-122"/>
              </a:rPr>
              <a:t>      </a:t>
            </a:r>
            <a:r>
              <a:rPr sz="2400" b="1">
                <a:ea typeface="宋体" panose="02010600030101010101" pitchFamily="2" charset="-122"/>
              </a:rPr>
              <a:t>企业可供分配的利润=45－52＝－7（万元）</a:t>
            </a:r>
            <a:endParaRPr sz="2400" b="1">
              <a:ea typeface="宋体" panose="02010600030101010101" pitchFamily="2" charset="-122"/>
            </a:endParaRPr>
          </a:p>
          <a:p>
            <a:pPr indent="266700">
              <a:lnSpc>
                <a:spcPct val="150000"/>
              </a:lnSpc>
            </a:pPr>
            <a:r>
              <a:rPr lang="en-US" sz="2400" b="1">
                <a:ea typeface="宋体" panose="02010600030101010101" pitchFamily="2" charset="-122"/>
              </a:rPr>
              <a:t>      </a:t>
            </a:r>
            <a:r>
              <a:rPr sz="2400" b="1">
                <a:ea typeface="宋体" panose="02010600030101010101" pitchFamily="2" charset="-122"/>
              </a:rPr>
              <a:t>不能计提公积金。</a:t>
            </a:r>
            <a:endParaRPr sz="2400" b="1">
              <a:ea typeface="宋体" panose="02010600030101010101" pitchFamily="2" charset="-122"/>
            </a:endParaRPr>
          </a:p>
          <a:p>
            <a:pPr indent="266700">
              <a:lnSpc>
                <a:spcPct val="150000"/>
              </a:lnSpc>
            </a:pPr>
            <a:r>
              <a:rPr sz="2400" b="1">
                <a:ea typeface="宋体" panose="02010600030101010101" pitchFamily="2" charset="-122"/>
              </a:rPr>
              <a:t> （2）2022年税后利润＝80×（1－25%）＝60（万元）</a:t>
            </a:r>
            <a:endParaRPr sz="2400" b="1">
              <a:ea typeface="宋体" panose="02010600030101010101" pitchFamily="2" charset="-122"/>
            </a:endParaRPr>
          </a:p>
          <a:p>
            <a:pPr indent="266700">
              <a:lnSpc>
                <a:spcPct val="150000"/>
              </a:lnSpc>
            </a:pPr>
            <a:r>
              <a:rPr sz="2400" b="1">
                <a:ea typeface="宋体" panose="02010600030101010101" pitchFamily="2" charset="-122"/>
              </a:rPr>
              <a:t>    </a:t>
            </a:r>
            <a:r>
              <a:rPr lang="en-US" sz="2400" b="1">
                <a:ea typeface="宋体" panose="02010600030101010101" pitchFamily="2" charset="-122"/>
              </a:rPr>
              <a:t>  </a:t>
            </a:r>
            <a:r>
              <a:rPr sz="2400" b="1">
                <a:ea typeface="宋体" panose="02010600030101010101" pitchFamily="2" charset="-122"/>
              </a:rPr>
              <a:t>可供分配的利润＝60－7＝53（万元）</a:t>
            </a:r>
            <a:endParaRPr sz="2400" b="1">
              <a:ea typeface="宋体" panose="02010600030101010101" pitchFamily="2" charset="-122"/>
            </a:endParaRPr>
          </a:p>
          <a:p>
            <a:pPr indent="266700">
              <a:lnSpc>
                <a:spcPct val="150000"/>
              </a:lnSpc>
            </a:pPr>
            <a:r>
              <a:rPr lang="en-US" sz="2400" b="1">
                <a:ea typeface="宋体" panose="02010600030101010101" pitchFamily="2" charset="-122"/>
              </a:rPr>
              <a:t>     </a:t>
            </a:r>
            <a:r>
              <a:rPr sz="2400" b="1">
                <a:ea typeface="宋体" panose="02010600030101010101" pitchFamily="2" charset="-122"/>
              </a:rPr>
              <a:t>计提公积金＝53×20%＝10.6（万元）</a:t>
            </a:r>
            <a:endParaRPr sz="2400" b="1">
              <a:ea typeface="宋体" panose="02010600030101010101" pitchFamily="2" charset="-122"/>
            </a:endParaRPr>
          </a:p>
          <a:p>
            <a:pPr indent="266700">
              <a:lnSpc>
                <a:spcPct val="150000"/>
              </a:lnSpc>
            </a:pPr>
            <a:r>
              <a:rPr lang="en-US" sz="2400" b="1">
                <a:ea typeface="宋体" panose="02010600030101010101" pitchFamily="2" charset="-122"/>
              </a:rPr>
              <a:t>     </a:t>
            </a:r>
            <a:r>
              <a:rPr sz="2400" b="1">
                <a:ea typeface="宋体" panose="02010600030101010101" pitchFamily="2" charset="-122"/>
              </a:rPr>
              <a:t>可供投资者分配的利润=53－10.6＝42.4（万元）</a:t>
            </a:r>
            <a:endParaRPr sz="2400" b="1">
              <a:ea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23" name="标题 10"/>
          <p:cNvSpPr>
            <a:spLocks noGrp="1"/>
          </p:cNvSpPr>
          <p:nvPr>
            <p:ph type="title" idx="4294967295"/>
            <p:custDataLst>
              <p:tags r:id="rId1"/>
            </p:custDataLst>
          </p:nvPr>
        </p:nvSpPr>
        <p:spPr>
          <a:xfrm>
            <a:off x="35560" y="545624"/>
            <a:ext cx="8291513" cy="525066"/>
          </a:xfrm>
        </p:spPr>
        <p:txBody>
          <a:bodyPr>
            <a:normAutofit fontScale="90000"/>
          </a:bodyPr>
          <a:lstStyle/>
          <a:p>
            <a:r>
              <a:rPr lang="zh-CN" altLang="zh-CN" sz="3555" i="0" dirty="0">
                <a:solidFill>
                  <a:schemeClr val="tx1"/>
                </a:solidFill>
              </a:rPr>
              <a:t>第二节</a:t>
            </a:r>
            <a:r>
              <a:rPr lang="en-US" altLang="zh-CN" sz="3555" i="0" dirty="0">
                <a:solidFill>
                  <a:schemeClr val="tx1"/>
                </a:solidFill>
              </a:rPr>
              <a:t>  </a:t>
            </a:r>
            <a:r>
              <a:rPr lang="zh-CN" altLang="zh-CN" sz="3555" i="0" dirty="0">
                <a:solidFill>
                  <a:schemeClr val="tx1"/>
                </a:solidFill>
              </a:rPr>
              <a:t>股利支付形式与程序</a:t>
            </a:r>
            <a:endParaRPr lang="zh-CN" altLang="zh-CN" sz="3555" i="0" dirty="0">
              <a:solidFill>
                <a:schemeClr val="tx1"/>
              </a:solidFill>
            </a:endParaRPr>
          </a:p>
        </p:txBody>
      </p:sp>
      <p:sp>
        <p:nvSpPr>
          <p:cNvPr id="17410" name="任意多边形 3"/>
          <p:cNvSpPr/>
          <p:nvPr>
            <p:custDataLst>
              <p:tags r:id="rId2"/>
            </p:custDataLst>
          </p:nvPr>
        </p:nvSpPr>
        <p:spPr bwMode="auto">
          <a:xfrm>
            <a:off x="606990" y="2346624"/>
            <a:ext cx="2156986" cy="955347"/>
          </a:xfrm>
          <a:custGeom>
            <a:avLst/>
            <a:gdLst>
              <a:gd name="T0" fmla="*/ 0 w 3263900"/>
              <a:gd name="T1" fmla="*/ 1778000 h 1778000"/>
              <a:gd name="T2" fmla="*/ 2070100 w 3263900"/>
              <a:gd name="T3" fmla="*/ 1016000 h 1778000"/>
              <a:gd name="T4" fmla="*/ 3263900 w 3263900"/>
              <a:gd name="T5" fmla="*/ 0 h 1778000"/>
            </a:gdLst>
            <a:ahLst/>
            <a:cxnLst>
              <a:cxn ang="0">
                <a:pos x="T0" y="T1"/>
              </a:cxn>
              <a:cxn ang="0">
                <a:pos x="T2" y="T3"/>
              </a:cxn>
              <a:cxn ang="0">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ormAutofit/>
          </a:bodyPr>
          <a:lstStyle/>
          <a:p>
            <a:endParaRPr lang="zh-CN" altLang="en-US" sz="1350">
              <a:latin typeface="+mn-lt"/>
              <a:ea typeface="+mn-ea"/>
            </a:endParaRPr>
          </a:p>
        </p:txBody>
      </p:sp>
      <p:sp>
        <p:nvSpPr>
          <p:cNvPr id="17411" name="任意多边形 4"/>
          <p:cNvSpPr/>
          <p:nvPr>
            <p:custDataLst>
              <p:tags r:id="rId3"/>
            </p:custDataLst>
          </p:nvPr>
        </p:nvSpPr>
        <p:spPr bwMode="auto">
          <a:xfrm>
            <a:off x="606990" y="2981137"/>
            <a:ext cx="2595301" cy="321431"/>
          </a:xfrm>
          <a:custGeom>
            <a:avLst/>
            <a:gdLst>
              <a:gd name="T0" fmla="*/ 0 w 4203700"/>
              <a:gd name="T1" fmla="*/ 939800 h 939800"/>
              <a:gd name="T2" fmla="*/ 2387600 w 4203700"/>
              <a:gd name="T3" fmla="*/ 622300 h 939800"/>
              <a:gd name="T4" fmla="*/ 4203700 w 4203700"/>
              <a:gd name="T5" fmla="*/ 0 h 939800"/>
            </a:gdLst>
            <a:ahLst/>
            <a:cxnLst>
              <a:cxn ang="0">
                <a:pos x="T0" y="T1"/>
              </a:cxn>
              <a:cxn ang="0">
                <a:pos x="T2" y="T3"/>
              </a:cxn>
              <a:cxn ang="0">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ormAutofit/>
          </a:bodyPr>
          <a:lstStyle/>
          <a:p>
            <a:endParaRPr lang="zh-CN" altLang="en-US" sz="1350">
              <a:latin typeface="+mn-lt"/>
              <a:ea typeface="+mn-ea"/>
            </a:endParaRPr>
          </a:p>
        </p:txBody>
      </p:sp>
      <p:sp>
        <p:nvSpPr>
          <p:cNvPr id="17412" name="任意多边形 8"/>
          <p:cNvSpPr/>
          <p:nvPr>
            <p:custDataLst>
              <p:tags r:id="rId4"/>
            </p:custDataLst>
          </p:nvPr>
        </p:nvSpPr>
        <p:spPr bwMode="auto">
          <a:xfrm>
            <a:off x="824166" y="3397562"/>
            <a:ext cx="2378173" cy="448925"/>
          </a:xfrm>
          <a:custGeom>
            <a:avLst/>
            <a:gdLst>
              <a:gd name="T0" fmla="*/ 0 w 4152900"/>
              <a:gd name="T1" fmla="*/ 0 h 685800"/>
              <a:gd name="T2" fmla="*/ 2959100 w 4152900"/>
              <a:gd name="T3" fmla="*/ 368300 h 685800"/>
              <a:gd name="T4" fmla="*/ 4152900 w 4152900"/>
              <a:gd name="T5" fmla="*/ 685800 h 685800"/>
            </a:gdLst>
            <a:ahLst/>
            <a:cxnLst>
              <a:cxn ang="0">
                <a:pos x="T0" y="T1"/>
              </a:cxn>
              <a:cxn ang="0">
                <a:pos x="T2" y="T3"/>
              </a:cxn>
              <a:cxn ang="0">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ormAutofit/>
          </a:bodyPr>
          <a:lstStyle/>
          <a:p>
            <a:endParaRPr lang="zh-CN" altLang="en-US" sz="1350">
              <a:latin typeface="+mn-lt"/>
              <a:ea typeface="+mn-ea"/>
            </a:endParaRPr>
          </a:p>
        </p:txBody>
      </p:sp>
      <p:sp>
        <p:nvSpPr>
          <p:cNvPr id="17413" name="任意多边形 9"/>
          <p:cNvSpPr/>
          <p:nvPr>
            <p:custDataLst>
              <p:tags r:id="rId5"/>
            </p:custDataLst>
          </p:nvPr>
        </p:nvSpPr>
        <p:spPr bwMode="auto">
          <a:xfrm>
            <a:off x="617724" y="3292430"/>
            <a:ext cx="2125976" cy="1138426"/>
          </a:xfrm>
          <a:custGeom>
            <a:avLst/>
            <a:gdLst>
              <a:gd name="T0" fmla="*/ 0 w 3251200"/>
              <a:gd name="T1" fmla="*/ 0 h 1536700"/>
              <a:gd name="T2" fmla="*/ 2235200 w 3251200"/>
              <a:gd name="T3" fmla="*/ 787400 h 1536700"/>
              <a:gd name="T4" fmla="*/ 3251200 w 3251200"/>
              <a:gd name="T5" fmla="*/ 1536700 h 1536700"/>
            </a:gdLst>
            <a:ahLst/>
            <a:cxnLst>
              <a:cxn ang="0">
                <a:pos x="T0" y="T1"/>
              </a:cxn>
              <a:cxn ang="0">
                <a:pos x="T2" y="T3"/>
              </a:cxn>
              <a:cxn ang="0">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solidFill>
              <a:schemeClr val="accent1"/>
            </a:solidFill>
            <a:round/>
          </a:ln>
          <a:extLst>
            <a:ext uri="{909E8E84-426E-40DD-AFC4-6F175D3DCCD1}">
              <a14:hiddenFill xmlns:a14="http://schemas.microsoft.com/office/drawing/2010/main">
                <a:solidFill>
                  <a:srgbClr val="FFFFFF"/>
                </a:solidFill>
              </a14:hiddenFill>
            </a:ext>
          </a:extLst>
        </p:spPr>
        <p:txBody>
          <a:bodyPr anchor="ctr">
            <a:normAutofit/>
          </a:bodyPr>
          <a:lstStyle/>
          <a:p>
            <a:endParaRPr lang="zh-CN" altLang="en-US" sz="1350">
              <a:latin typeface="+mn-lt"/>
              <a:ea typeface="+mn-ea"/>
            </a:endParaRPr>
          </a:p>
        </p:txBody>
      </p:sp>
      <p:sp>
        <p:nvSpPr>
          <p:cNvPr id="17414" name="文本框 39"/>
          <p:cNvSpPr txBox="1">
            <a:spLocks noChangeArrowheads="1"/>
          </p:cNvSpPr>
          <p:nvPr>
            <p:custDataLst>
              <p:tags r:id="rId6"/>
            </p:custDataLst>
          </p:nvPr>
        </p:nvSpPr>
        <p:spPr bwMode="auto">
          <a:xfrm>
            <a:off x="3353435" y="1663700"/>
            <a:ext cx="4251325" cy="586105"/>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1800" b="1" dirty="0">
                <a:solidFill>
                  <a:schemeClr val="tx1"/>
                </a:solidFill>
                <a:latin typeface="+mn-lt"/>
                <a:ea typeface="+mn-ea"/>
              </a:rPr>
              <a:t>现金股利：是以现金的方式支付股利</a:t>
            </a:r>
            <a:endParaRPr lang="zh-CN" altLang="zh-CN" sz="1800" b="1" dirty="0">
              <a:solidFill>
                <a:schemeClr val="tx1"/>
              </a:solidFill>
              <a:latin typeface="+mn-lt"/>
              <a:ea typeface="+mn-ea"/>
            </a:endParaRPr>
          </a:p>
          <a:p>
            <a:pPr>
              <a:spcBef>
                <a:spcPct val="0"/>
              </a:spcBef>
              <a:buClrTx/>
              <a:buSzTx/>
              <a:buNone/>
            </a:pPr>
            <a:r>
              <a:rPr lang="zh-CN" altLang="zh-CN" sz="1800" b="1" dirty="0">
                <a:solidFill>
                  <a:schemeClr val="tx1"/>
                </a:solidFill>
                <a:latin typeface="+mn-lt"/>
                <a:ea typeface="+mn-ea"/>
              </a:rPr>
              <a:t>                  是股利支付最常见的方式</a:t>
            </a:r>
            <a:endParaRPr lang="zh-CN" altLang="zh-CN" sz="1800" b="1" dirty="0">
              <a:solidFill>
                <a:schemeClr val="tx1"/>
              </a:solidFill>
              <a:latin typeface="+mn-lt"/>
              <a:ea typeface="+mn-ea"/>
            </a:endParaRPr>
          </a:p>
        </p:txBody>
      </p:sp>
      <p:sp>
        <p:nvSpPr>
          <p:cNvPr id="17415" name="文本框 40"/>
          <p:cNvSpPr txBox="1">
            <a:spLocks noChangeArrowheads="1"/>
          </p:cNvSpPr>
          <p:nvPr>
            <p:custDataLst>
              <p:tags r:id="rId7"/>
            </p:custDataLst>
          </p:nvPr>
        </p:nvSpPr>
        <p:spPr bwMode="auto">
          <a:xfrm>
            <a:off x="3753485" y="2499360"/>
            <a:ext cx="4944110" cy="530225"/>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1800" b="1" dirty="0">
                <a:solidFill>
                  <a:schemeClr val="tx1"/>
                </a:solidFill>
                <a:latin typeface="+mn-lt"/>
                <a:ea typeface="+mn-ea"/>
                <a:sym typeface="+mn-ea"/>
              </a:rPr>
              <a:t>股票股利：是公司以其发行的股票作为股利支付给股东的股利支付形式</a:t>
            </a:r>
            <a:endParaRPr lang="zh-CN" altLang="zh-CN" sz="1800" b="1" dirty="0">
              <a:solidFill>
                <a:schemeClr val="tx1"/>
              </a:solidFill>
              <a:latin typeface="+mn-lt"/>
              <a:ea typeface="+mn-ea"/>
              <a:sym typeface="+mn-ea"/>
            </a:endParaRPr>
          </a:p>
          <a:p>
            <a:pPr>
              <a:spcBef>
                <a:spcPct val="0"/>
              </a:spcBef>
              <a:buClrTx/>
              <a:buSzTx/>
              <a:buNone/>
            </a:pPr>
            <a:endParaRPr lang="zh-CN" altLang="zh-CN" sz="1800" b="1" dirty="0">
              <a:solidFill>
                <a:schemeClr val="tx1"/>
              </a:solidFill>
              <a:latin typeface="+mn-lt"/>
              <a:ea typeface="+mn-ea"/>
              <a:sym typeface="+mn-ea"/>
            </a:endParaRPr>
          </a:p>
          <a:p>
            <a:pPr>
              <a:spcBef>
                <a:spcPct val="0"/>
              </a:spcBef>
              <a:buClrTx/>
              <a:buSzTx/>
              <a:buNone/>
            </a:pPr>
            <a:endParaRPr lang="zh-CN" altLang="zh-CN" sz="1800" b="1" dirty="0">
              <a:solidFill>
                <a:schemeClr val="tx1"/>
              </a:solidFill>
              <a:latin typeface="+mn-lt"/>
              <a:ea typeface="+mn-ea"/>
              <a:sym typeface="+mn-ea"/>
            </a:endParaRPr>
          </a:p>
        </p:txBody>
      </p:sp>
      <p:sp>
        <p:nvSpPr>
          <p:cNvPr id="17416" name="文本框 42"/>
          <p:cNvSpPr txBox="1">
            <a:spLocks noChangeArrowheads="1"/>
          </p:cNvSpPr>
          <p:nvPr>
            <p:custDataLst>
              <p:tags r:id="rId8"/>
            </p:custDataLst>
          </p:nvPr>
        </p:nvSpPr>
        <p:spPr bwMode="auto">
          <a:xfrm>
            <a:off x="3679146" y="3407458"/>
            <a:ext cx="5305469" cy="699637"/>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1600" b="1" dirty="0">
                <a:solidFill>
                  <a:schemeClr val="tx1"/>
                </a:solidFill>
                <a:latin typeface="+mn-lt"/>
                <a:ea typeface="+mn-ea"/>
                <a:sym typeface="+mn-ea"/>
              </a:rPr>
              <a:t>财产股利：是以现金以外的其他财产支付股利</a:t>
            </a:r>
            <a:endParaRPr lang="zh-CN" altLang="zh-CN" sz="1600" b="1" dirty="0">
              <a:solidFill>
                <a:schemeClr val="tx1"/>
              </a:solidFill>
              <a:latin typeface="+mn-lt"/>
              <a:ea typeface="+mn-ea"/>
              <a:sym typeface="+mn-ea"/>
            </a:endParaRPr>
          </a:p>
          <a:p>
            <a:pPr>
              <a:spcBef>
                <a:spcPct val="0"/>
              </a:spcBef>
              <a:buClrTx/>
              <a:buSzTx/>
              <a:buNone/>
            </a:pPr>
            <a:r>
              <a:rPr lang="zh-CN" altLang="zh-CN" sz="1600" b="1" dirty="0">
                <a:solidFill>
                  <a:schemeClr val="tx1"/>
                </a:solidFill>
                <a:latin typeface="+mn-lt"/>
                <a:ea typeface="+mn-ea"/>
                <a:sym typeface="+mn-ea"/>
              </a:rPr>
              <a:t>                  以公司所拥有的其他公司的有价证券作为股利发放给股东</a:t>
            </a:r>
            <a:endParaRPr lang="zh-CN" altLang="zh-CN" sz="1600" b="1" dirty="0">
              <a:solidFill>
                <a:schemeClr val="tx1"/>
              </a:solidFill>
              <a:latin typeface="+mn-lt"/>
              <a:ea typeface="+mn-ea"/>
              <a:sym typeface="+mn-ea"/>
            </a:endParaRPr>
          </a:p>
        </p:txBody>
      </p:sp>
      <p:sp>
        <p:nvSpPr>
          <p:cNvPr id="17417" name="文本框 43"/>
          <p:cNvSpPr txBox="1">
            <a:spLocks noChangeArrowheads="1"/>
          </p:cNvSpPr>
          <p:nvPr>
            <p:custDataLst>
              <p:tags r:id="rId9"/>
            </p:custDataLst>
          </p:nvPr>
        </p:nvSpPr>
        <p:spPr bwMode="auto">
          <a:xfrm>
            <a:off x="3353435" y="4385945"/>
            <a:ext cx="4127500" cy="530860"/>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a:no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spcBef>
                <a:spcPct val="0"/>
              </a:spcBef>
              <a:buClrTx/>
              <a:buSzTx/>
              <a:buNone/>
            </a:pPr>
            <a:r>
              <a:rPr lang="zh-CN" altLang="zh-CN" sz="1600" b="1" dirty="0">
                <a:solidFill>
                  <a:schemeClr val="tx1"/>
                </a:solidFill>
                <a:latin typeface="+mn-lt"/>
                <a:ea typeface="+mn-ea"/>
                <a:sym typeface="+mn-ea"/>
              </a:rPr>
              <a:t>负债股利：是以负债的方式支付的股利</a:t>
            </a:r>
            <a:endParaRPr lang="zh-CN" altLang="zh-CN" sz="1600" b="1" dirty="0">
              <a:solidFill>
                <a:schemeClr val="tx1"/>
              </a:solidFill>
              <a:latin typeface="+mn-lt"/>
              <a:ea typeface="+mn-ea"/>
              <a:sym typeface="+mn-ea"/>
            </a:endParaRPr>
          </a:p>
          <a:p>
            <a:pPr>
              <a:spcBef>
                <a:spcPct val="0"/>
              </a:spcBef>
              <a:buClrTx/>
              <a:buSzTx/>
              <a:buNone/>
            </a:pPr>
            <a:r>
              <a:rPr lang="zh-CN" altLang="zh-CN" sz="1600" b="1" dirty="0">
                <a:solidFill>
                  <a:schemeClr val="tx1"/>
                </a:solidFill>
                <a:latin typeface="+mn-lt"/>
                <a:ea typeface="+mn-ea"/>
                <a:sym typeface="+mn-ea"/>
              </a:rPr>
              <a:t>                  以公司的应付票据支付给股东</a:t>
            </a:r>
            <a:endParaRPr lang="zh-CN" altLang="zh-CN" sz="1600" b="1" dirty="0">
              <a:solidFill>
                <a:schemeClr val="tx1"/>
              </a:solidFill>
              <a:latin typeface="+mn-lt"/>
              <a:ea typeface="+mn-ea"/>
              <a:sym typeface="+mn-ea"/>
            </a:endParaRPr>
          </a:p>
          <a:p>
            <a:pPr>
              <a:spcBef>
                <a:spcPct val="0"/>
              </a:spcBef>
              <a:buClrTx/>
              <a:buSzTx/>
              <a:buNone/>
            </a:pPr>
            <a:endParaRPr lang="zh-CN" altLang="zh-CN" sz="1600" b="1" dirty="0">
              <a:solidFill>
                <a:schemeClr val="tx1"/>
              </a:solidFill>
              <a:latin typeface="+mn-lt"/>
              <a:ea typeface="+mn-ea"/>
              <a:sym typeface="+mn-ea"/>
            </a:endParaRPr>
          </a:p>
        </p:txBody>
      </p:sp>
      <p:sp>
        <p:nvSpPr>
          <p:cNvPr id="17418" name="椭圆 32"/>
          <p:cNvSpPr>
            <a:spLocks noChangeArrowheads="1"/>
          </p:cNvSpPr>
          <p:nvPr>
            <p:custDataLst>
              <p:tags r:id="rId10"/>
            </p:custDataLst>
          </p:nvPr>
        </p:nvSpPr>
        <p:spPr bwMode="auto">
          <a:xfrm>
            <a:off x="2602366" y="1968391"/>
            <a:ext cx="569361" cy="530451"/>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en-US" sz="1800">
                <a:solidFill>
                  <a:schemeClr val="bg1"/>
                </a:solidFill>
                <a:latin typeface="+mn-lt"/>
                <a:ea typeface="+mn-ea"/>
              </a:rPr>
              <a:t>01</a:t>
            </a:r>
            <a:endParaRPr lang="zh-CN" altLang="en-US" sz="1800">
              <a:solidFill>
                <a:schemeClr val="bg1"/>
              </a:solidFill>
              <a:latin typeface="+mn-lt"/>
              <a:ea typeface="+mn-ea"/>
            </a:endParaRPr>
          </a:p>
        </p:txBody>
      </p:sp>
      <p:sp>
        <p:nvSpPr>
          <p:cNvPr id="17419" name="椭圆 33"/>
          <p:cNvSpPr>
            <a:spLocks noChangeArrowheads="1"/>
          </p:cNvSpPr>
          <p:nvPr>
            <p:custDataLst>
              <p:tags r:id="rId11"/>
            </p:custDataLst>
          </p:nvPr>
        </p:nvSpPr>
        <p:spPr bwMode="auto">
          <a:xfrm>
            <a:off x="3109708" y="2663880"/>
            <a:ext cx="569361" cy="530451"/>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en-US" sz="1800">
                <a:solidFill>
                  <a:schemeClr val="bg1"/>
                </a:solidFill>
                <a:latin typeface="+mn-lt"/>
                <a:ea typeface="+mn-ea"/>
              </a:rPr>
              <a:t>02</a:t>
            </a:r>
            <a:endParaRPr lang="zh-CN" altLang="en-US" sz="1800">
              <a:solidFill>
                <a:schemeClr val="bg1"/>
              </a:solidFill>
              <a:latin typeface="+mn-lt"/>
              <a:ea typeface="+mn-ea"/>
            </a:endParaRPr>
          </a:p>
        </p:txBody>
      </p:sp>
      <p:sp>
        <p:nvSpPr>
          <p:cNvPr id="17420" name="椭圆 35"/>
          <p:cNvSpPr>
            <a:spLocks noChangeArrowheads="1"/>
          </p:cNvSpPr>
          <p:nvPr>
            <p:custDataLst>
              <p:tags r:id="rId12"/>
            </p:custDataLst>
          </p:nvPr>
        </p:nvSpPr>
        <p:spPr bwMode="auto">
          <a:xfrm>
            <a:off x="3012205" y="3407228"/>
            <a:ext cx="569361" cy="53179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en-US" sz="1800">
                <a:solidFill>
                  <a:schemeClr val="bg1"/>
                </a:solidFill>
                <a:latin typeface="+mn-lt"/>
                <a:ea typeface="+mn-ea"/>
              </a:rPr>
              <a:t>03</a:t>
            </a:r>
            <a:endParaRPr lang="zh-CN" altLang="en-US" sz="1800">
              <a:solidFill>
                <a:schemeClr val="bg1"/>
              </a:solidFill>
              <a:latin typeface="+mn-lt"/>
              <a:ea typeface="+mn-ea"/>
            </a:endParaRPr>
          </a:p>
        </p:txBody>
      </p:sp>
      <p:sp>
        <p:nvSpPr>
          <p:cNvPr id="17421" name="椭圆 38"/>
          <p:cNvSpPr>
            <a:spLocks noChangeArrowheads="1"/>
          </p:cNvSpPr>
          <p:nvPr>
            <p:custDataLst>
              <p:tags r:id="rId13"/>
            </p:custDataLst>
          </p:nvPr>
        </p:nvSpPr>
        <p:spPr bwMode="auto">
          <a:xfrm>
            <a:off x="2632928" y="4263581"/>
            <a:ext cx="569361" cy="530451"/>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eaLnBrk="1" hangingPunct="1">
              <a:spcBef>
                <a:spcPct val="0"/>
              </a:spcBef>
              <a:buClrTx/>
              <a:buSzTx/>
              <a:buFont typeface="Wingdings" panose="05000000000000000000" pitchFamily="2" charset="2"/>
              <a:buNone/>
            </a:pPr>
            <a:r>
              <a:rPr lang="en-US" sz="1800">
                <a:solidFill>
                  <a:schemeClr val="bg1"/>
                </a:solidFill>
                <a:latin typeface="+mn-lt"/>
                <a:ea typeface="+mn-ea"/>
              </a:rPr>
              <a:t>04</a:t>
            </a:r>
            <a:endParaRPr lang="zh-CN" altLang="en-US" sz="1800">
              <a:solidFill>
                <a:schemeClr val="bg1"/>
              </a:solidFill>
              <a:latin typeface="+mn-lt"/>
              <a:ea typeface="+mn-ea"/>
            </a:endParaRPr>
          </a:p>
        </p:txBody>
      </p:sp>
      <p:sp>
        <p:nvSpPr>
          <p:cNvPr id="18" name="任意多边形 52"/>
          <p:cNvSpPr>
            <a:spLocks noChangeArrowheads="1"/>
          </p:cNvSpPr>
          <p:nvPr>
            <p:custDataLst>
              <p:tags r:id="rId14"/>
            </p:custDataLst>
          </p:nvPr>
        </p:nvSpPr>
        <p:spPr bwMode="auto">
          <a:xfrm>
            <a:off x="530225" y="2432685"/>
            <a:ext cx="1478280" cy="1729740"/>
          </a:xfrm>
          <a:custGeom>
            <a:avLst/>
            <a:gdLst>
              <a:gd name="T0" fmla="*/ 273082 w 1159484"/>
              <a:gd name="T1" fmla="*/ 1430 h 1674380"/>
              <a:gd name="T2" fmla="*/ 987290 w 1159484"/>
              <a:gd name="T3" fmla="*/ 329381 h 1674380"/>
              <a:gd name="T4" fmla="*/ 984658 w 1159484"/>
              <a:gd name="T5" fmla="*/ 1348867 h 1674380"/>
              <a:gd name="T6" fmla="*/ 0 w 1159484"/>
              <a:gd name="T7" fmla="*/ 1610184 h 1674380"/>
              <a:gd name="T8" fmla="*/ 3995 w 1159484"/>
              <a:gd name="T9" fmla="*/ 62973 h 1674380"/>
              <a:gd name="T10" fmla="*/ 273082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1"/>
          </a:solidFill>
          <a:ln>
            <a:noFill/>
          </a:ln>
        </p:spPr>
        <p:txBody>
          <a:bodyPr lIns="0" tIns="0" rIns="54000" bIns="0" anchor="ctr">
            <a:normAutofit/>
          </a:bodyPr>
          <a:lstStyle>
            <a:lvl1pPr>
              <a:lnSpc>
                <a:spcPct val="90000"/>
              </a:lnSpc>
              <a:spcBef>
                <a:spcPts val="1800"/>
              </a:spcBef>
              <a:buClr>
                <a:schemeClr val="accent1"/>
              </a:buClr>
              <a:buSzPct val="80000"/>
              <a:buFont typeface="Wingdings" panose="05000000000000000000" pitchFamily="2" charset="2"/>
              <a:buChar char="±"/>
              <a:defRPr sz="2000">
                <a:solidFill>
                  <a:schemeClr val="accent2"/>
                </a:solidFill>
                <a:latin typeface="Arial" panose="020B0604020202020204" pitchFamily="34" charset="0"/>
                <a:ea typeface="黑体" panose="02010609060101010101" pitchFamily="2" charset="-122"/>
              </a:defRPr>
            </a:lvl1pPr>
            <a:lvl2pPr marL="742950" indent="-285750">
              <a:lnSpc>
                <a:spcPct val="130000"/>
              </a:lnSpc>
              <a:buFont typeface="Calibri" panose="020F0502020204030204" charset="0"/>
              <a:buChar char=" "/>
              <a:defRPr sz="1600">
                <a:solidFill>
                  <a:schemeClr val="tx1"/>
                </a:solidFill>
                <a:latin typeface="Arial" panose="020B0604020202020204" pitchFamily="34" charset="0"/>
                <a:ea typeface="黑体" panose="02010609060101010101" pitchFamily="2" charset="-122"/>
              </a:defRPr>
            </a:lvl2pPr>
            <a:lvl3pPr marL="1143000" indent="-228600">
              <a:lnSpc>
                <a:spcPct val="90000"/>
              </a:lnSpc>
              <a:spcBef>
                <a:spcPts val="500"/>
              </a:spcBef>
              <a:buFont typeface="Calibri" panose="020F0502020204030204" charset="0"/>
              <a:buChar char="•"/>
              <a:defRPr sz="2000">
                <a:solidFill>
                  <a:srgbClr val="7F7F7F"/>
                </a:solidFill>
                <a:latin typeface="Arial" panose="020B0604020202020204" pitchFamily="34" charset="0"/>
                <a:ea typeface="幼圆" panose="02010509060101010101" pitchFamily="49" charset="-122"/>
              </a:defRPr>
            </a:lvl3pPr>
            <a:lvl4pPr marL="16002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4pPr>
            <a:lvl5pPr marL="2057400" indent="-228600">
              <a:lnSpc>
                <a:spcPct val="90000"/>
              </a:lnSpc>
              <a:spcBef>
                <a:spcPts val="500"/>
              </a:spcBef>
              <a:buFont typeface="Calibri" panose="020F0502020204030204" charset="0"/>
              <a:buChar char="•"/>
              <a:defRPr>
                <a:solidFill>
                  <a:srgbClr val="7F7F7F"/>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Calibri" panose="020F0502020204030204" charset="0"/>
              <a:buChar char="•"/>
              <a:defRPr>
                <a:solidFill>
                  <a:srgbClr val="7F7F7F"/>
                </a:solidFill>
                <a:latin typeface="Arial" panose="020B0604020202020204" pitchFamily="34" charset="0"/>
                <a:ea typeface="幼圆" panose="02010509060101010101" pitchFamily="49" charset="-122"/>
              </a:defRPr>
            </a:lvl9pPr>
          </a:lstStyle>
          <a:p>
            <a:pPr algn="ctr">
              <a:lnSpc>
                <a:spcPct val="150000"/>
              </a:lnSpc>
              <a:spcBef>
                <a:spcPct val="0"/>
              </a:spcBef>
              <a:buClrTx/>
              <a:buSzTx/>
              <a:buNone/>
            </a:pPr>
            <a:r>
              <a:rPr lang="zh-CN" altLang="zh-CN" b="1" dirty="0">
                <a:solidFill>
                  <a:schemeClr val="bg2"/>
                </a:solidFill>
                <a:sym typeface="+mn-ea"/>
              </a:rPr>
              <a:t>一、股利的支付形式</a:t>
            </a:r>
            <a:endParaRPr lang="zh-CN" altLang="zh-CN" b="1" dirty="0">
              <a:solidFill>
                <a:schemeClr val="bg2"/>
              </a:solidFill>
              <a:latin typeface="+mj-lt"/>
              <a:ea typeface="+mj-ea"/>
              <a:cs typeface="+mj-cs"/>
              <a:sym typeface="+mn-ea"/>
            </a:endParaRPr>
          </a:p>
        </p:txBody>
      </p:sp>
    </p:spTree>
    <p:custDataLst>
      <p:tags r:id="rId15"/>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i"/>
  <p:tag name="KSO_WM_UNIT_INDEX" val="1_7"/>
  <p:tag name="KSO_WM_UNIT_ID" val="custom160448_23*m_i*1_7"/>
  <p:tag name="KSO_WM_UNIT_CLEAR" val="1"/>
  <p:tag name="KSO_WM_UNIT_LAYERLEVEL" val="1_1"/>
  <p:tag name="KSO_WM_DIAGRAM_GROUP_CODE" val="m1-1"/>
  <p:tag name="KSO_WM_UNIT_LINE_FORE_SCHEMECOLOR_INDEX" val="5"/>
  <p:tag name="KSO_WM_UNIT_LINE_FILL_TYPE" val="2"/>
  <p:tag name="KSO_WM_UNIT_USESOURCEFORMAT_APPLY" val="1"/>
</p:tagLst>
</file>

<file path=ppt/tags/tag100.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0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2.xml><?xml version="1.0" encoding="utf-8"?>
<p:tagLst xmlns:p="http://schemas.openxmlformats.org/presentationml/2006/main">
  <p:tag name="KSO_WM_BEAUTIFY_FLAG" val="#wm#"/>
  <p:tag name="KSO_WM_TEMPLATE_CATEGORY" val="custom"/>
  <p:tag name="KSO_WM_TEMPLATE_INDEX" val="160396"/>
</p:tagLst>
</file>

<file path=ppt/tags/tag10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0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0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07.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0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0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i"/>
  <p:tag name="KSO_WM_UNIT_INDEX" val="1_8"/>
  <p:tag name="KSO_WM_UNIT_ID" val="custom160448_23*m_i*1_8"/>
  <p:tag name="KSO_WM_UNIT_CLEAR" val="1"/>
  <p:tag name="KSO_WM_UNIT_LAYERLEVEL" val="1_1"/>
  <p:tag name="KSO_WM_DIAGRAM_GROUP_CODE" val="m1-1"/>
  <p:tag name="KSO_WM_UNIT_LINE_FORE_SCHEMECOLOR_INDEX" val="5"/>
  <p:tag name="KSO_WM_UNIT_LINE_FILL_TYPE" val="2"/>
  <p:tag name="KSO_WM_UNIT_USESOURCEFORMAT_APPLY" val="1"/>
</p:tagLst>
</file>

<file path=ppt/tags/tag11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1.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1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1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14.xml><?xml version="1.0" encoding="utf-8"?>
<p:tagLst xmlns:p="http://schemas.openxmlformats.org/presentationml/2006/main">
  <p:tag name="KSO_WM_UNIT_TABLE_BEAUTIFY" val="smartTable{977e90a7-7768-496c-9443-f21c839c1adc}"/>
  <p:tag name="TABLE_ENDDRAG_ORIGIN_RECT" val="681*306"/>
  <p:tag name="TABLE_ENDDRAG_RECT" val="22*162*681*306"/>
</p:tagLst>
</file>

<file path=ppt/tags/tag115.xml><?xml version="1.0" encoding="utf-8"?>
<p:tagLst xmlns:p="http://schemas.openxmlformats.org/presentationml/2006/main">
  <p:tag name="KSO_WM_BEAUTIFY_FLAG" val="#wm#"/>
  <p:tag name="KSO_WM_TEMPLATE_CATEGORY" val="custom"/>
  <p:tag name="KSO_WM_TEMPLATE_INDEX" val="160396"/>
</p:tagLst>
</file>

<file path=ppt/tags/tag11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1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18.xml><?xml version="1.0" encoding="utf-8"?>
<p:tagLst xmlns:p="http://schemas.openxmlformats.org/presentationml/2006/main">
  <p:tag name="KSO_WM_TAG_VERSION" val="1.0"/>
  <p:tag name="KSO_WM_BEAUTIFY_FLAG" val=""/>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1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h_f"/>
  <p:tag name="KSO_WM_UNIT_INDEX" val="1_4_1"/>
  <p:tag name="KSO_WM_UNIT_ID" val="custom160448_23*m_h_f*1_4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21.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2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2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8*a*1"/>
  <p:tag name="KSO_WM_UNIT_CLEAR" val="1"/>
  <p:tag name="KSO_WM_UNIT_LAYERLEVEL" val="1"/>
  <p:tag name="KSO_WM_UNIT_VALUE" val="4"/>
  <p:tag name="KSO_WM_UNIT_ISCONTENTSTITLE" val="1"/>
  <p:tag name="KSO_WM_UNIT_HIGHLIGHT" val="0"/>
  <p:tag name="KSO_WM_UNIT_COMPATIBLE" val="0"/>
  <p:tag name="KSO_WM_UNIT_PRESET_TEXT" val="Contents"/>
</p:tagLst>
</file>

<file path=ppt/tags/tag12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1"/>
  <p:tag name="KSO_WM_UNIT_ID" val="custom160396_8*l_i*1_1"/>
  <p:tag name="KSO_WM_UNIT_CLEAR" val="1"/>
  <p:tag name="KSO_WM_UNIT_LAYERLEVEL" val="1_1"/>
  <p:tag name="KSO_WM_DIAGRAM_GROUP_CODE" val="l1-1"/>
  <p:tag name="KSO_WM_UNIT_LINE_FORE_SCHEMECOLOR_INDEX" val="5"/>
  <p:tag name="KSO_WM_UNIT_LINE_FILL_TYPE" val="2"/>
  <p:tag name="KSO_WM_UNIT_USESOURCEFORMAT_APPLY" val="1"/>
</p:tagLst>
</file>

<file path=ppt/tags/tag125.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1_1"/>
  <p:tag name="KSO_WM_UNIT_ID" val="custom160396_8*l_h_f*1_1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 name="KSO_WM_UNIT_TEXT_FILL_FORE_SCHEMECOLOR_INDEX" val="5"/>
  <p:tag name="KSO_WM_UNIT_TEXT_FILL_TYPE" val="1"/>
  <p:tag name="KSO_WM_UNIT_USESOURCEFORMAT_APPLY" val="1"/>
</p:tagLst>
</file>

<file path=ppt/tags/tag12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2"/>
  <p:tag name="KSO_WM_UNIT_ID" val="custom160396_8*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2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2_1"/>
  <p:tag name="KSO_WM_UNIT_ID" val="custom160396_8*l_h_f*1_2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 name="KSO_WM_UNIT_TEXT_FILL_FORE_SCHEMECOLOR_INDEX" val="5"/>
  <p:tag name="KSO_WM_UNIT_TEXT_FILL_TYPE" val="1"/>
  <p:tag name="KSO_WM_UNIT_USESOURCEFORMAT_APPLY" val="1"/>
</p:tagLst>
</file>

<file path=ppt/tags/tag12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3"/>
  <p:tag name="KSO_WM_UNIT_ID" val="custom160396_8*l_i*1_3"/>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2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3_1"/>
  <p:tag name="KSO_WM_UNIT_ID" val="custom160396_8*l_h_f*1_3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 name="KSO_WM_UNIT_TEXT_FILL_FORE_SCHEMECOLOR_INDEX" val="5"/>
  <p:tag name="KSO_WM_UNIT_TEXT_FILL_TYPE" val="1"/>
  <p:tag name="KSO_WM_UNIT_USESOURCEFORMAT_APPLY" val="1"/>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h_f"/>
  <p:tag name="KSO_WM_UNIT_INDEX" val="1_3_1"/>
  <p:tag name="KSO_WM_UNIT_ID" val="custom160448_23*m_h_f*1_3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 name="KSO_WM_UNIT_USESOURCEFORMAT_APPLY" val="1"/>
</p:tagLst>
</file>

<file path=ppt/tags/tag130.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4"/>
  <p:tag name="KSO_WM_UNIT_ID" val="custom160396_8*l_i*1_4"/>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31.xml><?xml version="1.0" encoding="utf-8"?>
<p:tagLst xmlns:p="http://schemas.openxmlformats.org/presentationml/2006/main">
  <p:tag name="KSO_WM_TEMPLATE_CATEGORY" val="custom"/>
  <p:tag name="KSO_WM_TEMPLATE_INDEX" val="160396"/>
  <p:tag name="KSO_WM_TAG_VERSION" val="1.0"/>
  <p:tag name="KSO_WM_SLIDE_ID" val="custom160396_8"/>
  <p:tag name="KSO_WM_SLIDE_INDEX" val="8"/>
  <p:tag name="KSO_WM_SLIDE_ITEM_CNT" val="3"/>
  <p:tag name="KSO_WM_SLIDE_LAYOUT" val="a_l"/>
  <p:tag name="KSO_WM_SLIDE_LAYOUT_CNT" val="1_1"/>
  <p:tag name="KSO_WM_SLIDE_TYPE" val="contents"/>
  <p:tag name="KSO_WM_BEAUTIFY_FLAG" val="#wm#"/>
  <p:tag name="KSO_WM_DIAGRAM_GROUP_CODE" val="l1-1"/>
</p:tagLst>
</file>

<file path=ppt/tags/tag13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3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3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35.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3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3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3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3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i"/>
  <p:tag name="KSO_WM_UNIT_INDEX" val="1_1"/>
  <p:tag name="KSO_WM_UNIT_ID" val="custom160448_23*m_i*1_1"/>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14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41.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4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4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44.xml><?xml version="1.0" encoding="utf-8"?>
<p:tagLst xmlns:p="http://schemas.openxmlformats.org/presentationml/2006/main">
  <p:tag name="KSO_WM_BEAUTIFY_FLAG" val="#wm#"/>
  <p:tag name="KSO_WM_TEMPLATE_CATEGORY" val="custom"/>
  <p:tag name="KSO_WM_TEMPLATE_INDEX" val="160396"/>
</p:tagLst>
</file>

<file path=ppt/tags/tag145.xml><?xml version="1.0" encoding="utf-8"?>
<p:tagLst xmlns:p="http://schemas.openxmlformats.org/presentationml/2006/main">
  <p:tag name="KSO_WM_UNIT_TABLE_BEAUTIFY" val="smartTable{78a2d345-8bb3-4c03-9c86-92915294b2f7}"/>
  <p:tag name="TABLE_ENDDRAG_ORIGIN_RECT" val="586*201"/>
  <p:tag name="TABLE_ENDDRAG_RECT" val="55*111*586*201"/>
</p:tagLst>
</file>

<file path=ppt/tags/tag146.xml><?xml version="1.0" encoding="utf-8"?>
<p:tagLst xmlns:p="http://schemas.openxmlformats.org/presentationml/2006/main">
  <p:tag name="KSO_WM_BEAUTIFY_FLAG" val="#wm#"/>
  <p:tag name="KSO_WM_TEMPLATE_CATEGORY" val="custom"/>
  <p:tag name="KSO_WM_TEMPLATE_INDEX" val="160396"/>
</p:tagLst>
</file>

<file path=ppt/tags/tag14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4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49.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i"/>
  <p:tag name="KSO_WM_UNIT_INDEX" val="1_2"/>
  <p:tag name="KSO_WM_UNIT_ID" val="custom160448_23*m_i*1_2"/>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150.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51.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5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5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15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4*f*1"/>
  <p:tag name="KSO_WM_UNIT_CLEAR" val="1"/>
  <p:tag name="KSO_WM_UNIT_LAYERLEVEL" val="1"/>
  <p:tag name="KSO_WM_UNIT_VALUE" val="120"/>
  <p:tag name="KSO_WM_UNIT_HIGHLIGHT" val="0"/>
  <p:tag name="KSO_WM_UNIT_COMPATIBLE" val="0"/>
  <p:tag name="KSO_WM_UNIT_PRESET_TEXT_INDEX" val="5"/>
  <p:tag name="KSO_WM_UNIT_PRESET_TEXT_LEN" val="232"/>
</p:tagLst>
</file>

<file path=ppt/tags/tag155.xml><?xml version="1.0" encoding="utf-8"?>
<p:tagLst xmlns:p="http://schemas.openxmlformats.org/presentationml/2006/main">
  <p:tag name="KSO_WM_TEMPLATE_CATEGORY" val="custom"/>
  <p:tag name="KSO_WM_TEMPLATE_INDEX" val="160396"/>
  <p:tag name="KSO_WM_TAG_VERSION" val="1.0"/>
  <p:tag name="KSO_WM_SLIDE_ID" val="custom160396_4"/>
  <p:tag name="KSO_WM_SLIDE_INDEX" val="4"/>
  <p:tag name="KSO_WM_SLIDE_ITEM_CNT" val="2"/>
  <p:tag name="KSO_WM_SLIDE_LAYOUT" val="a_f_d"/>
  <p:tag name="KSO_WM_SLIDE_LAYOUT_CNT" val="1_1_1"/>
  <p:tag name="KSO_WM_SLIDE_TYPE" val="text"/>
  <p:tag name="KSO_WM_BEAUTIFY_FLAG" val="#wm#"/>
  <p:tag name="KSO_WM_SLIDE_POSITION" val="76*55"/>
  <p:tag name="KSO_WM_SLIDE_SIZE" val="814*426"/>
</p:tagLst>
</file>

<file path=ppt/tags/tag15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15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5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159.xml><?xml version="1.0" encoding="utf-8"?>
<p:tagLst xmlns:p="http://schemas.openxmlformats.org/presentationml/2006/main">
  <p:tag name="KSO_WPP_MARK_KEY" val="49e970c2-99bf-4ef6-8222-23d77c282524"/>
  <p:tag name="COMMONDATA" val="eyJoZGlkIjoiNjM0NGYwNGQ3M2NmNzIxZDkxOGNhNzUxYmY5NjAwNTMifQ=="/>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i"/>
  <p:tag name="KSO_WM_UNIT_INDEX" val="1_5"/>
  <p:tag name="KSO_WM_UNIT_ID" val="custom160448_23*m_i*1_5"/>
  <p:tag name="KSO_WM_UNIT_CLEAR" val="1"/>
  <p:tag name="KSO_WM_UNIT_LAYERLEVEL" val="1_1"/>
  <p:tag name="KSO_WM_DIAGRAM_GROUP_CODE" val="m1-1"/>
  <p:tag name="KSO_WM_UNIT_LINE_FORE_SCHEMECOLOR_INDEX" val="5"/>
  <p:tag name="KSO_WM_UNIT_LINE_FILL_TYPE" val="2"/>
  <p:tag name="KSO_WM_UNIT_USESOURCEFORMAT_APPLY" val="1"/>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i"/>
  <p:tag name="KSO_WM_UNIT_INDEX" val="1_6"/>
  <p:tag name="KSO_WM_UNIT_ID" val="custom160448_23*m_i*1_6"/>
  <p:tag name="KSO_WM_UNIT_CLEAR" val="1"/>
  <p:tag name="KSO_WM_UNIT_LAYERLEVEL" val="1_1"/>
  <p:tag name="KSO_WM_DIAGRAM_GROUP_CODE" val="m1-1"/>
  <p:tag name="KSO_WM_UNIT_LINE_FORE_SCHEMECOLOR_INDEX" val="5"/>
  <p:tag name="KSO_WM_UNIT_LINE_FILL_TYPE" val="2"/>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h_f"/>
  <p:tag name="KSO_WM_UNIT_INDEX" val="1_1_1"/>
  <p:tag name="KSO_WM_UNIT_ID" val="custom160448_23*m_h_f*1_1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h_f"/>
  <p:tag name="KSO_WM_UNIT_INDEX" val="1_2_1"/>
  <p:tag name="KSO_WM_UNIT_ID" val="custom160448_23*m_h_f*1_2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TAG_VERSION" val="1.0"/>
  <p:tag name="KSO_WM_BEAUTIFY_FLAG" val=""/>
  <p:tag name="KSO_WM_TEMPLATE_CATEGORY" val="custom"/>
  <p:tag name="KSO_WM_TEMPLATE_INDEX" val="160448"/>
  <p:tag name="KSO_WM_UNIT_TYPE" val="m_i"/>
  <p:tag name="KSO_WM_UNIT_INDEX" val="1_8"/>
  <p:tag name="KSO_WM_UNIT_ID" val="custom160448_23*m_i*1_8"/>
  <p:tag name="KSO_WM_UNIT_CLEAR" val="1"/>
  <p:tag name="KSO_WM_UNIT_LAYERLEVEL" val="1_1"/>
  <p:tag name="KSO_WM_DIAGRAM_GROUP_CODE" val="m1-1"/>
  <p:tag name="KSO_WM_UNIT_LINE_FORE_SCHEMECOLOR_INDEX" val="5"/>
  <p:tag name="KSO_WM_UNIT_LINE_FILL_TYPE" val="2"/>
  <p:tag name="KSO_WM_UNIT_USESOURCEFORMAT_APPLY" val="1"/>
</p:tagLst>
</file>

<file path=ppt/tags/tag21.xml><?xml version="1.0" encoding="utf-8"?>
<p:tagLst xmlns:p="http://schemas.openxmlformats.org/presentationml/2006/main">
  <p:tag name="KSO_WM_TAG_VERSION" val="1.0"/>
  <p:tag name="KSO_WM_BEAUTIFY_FLAG" val=""/>
  <p:tag name="KSO_WM_TEMPLATE_CATEGORY" val="custom"/>
  <p:tag name="KSO_WM_TEMPLATE_INDEX" val="160448"/>
  <p:tag name="KSO_WM_UNIT_TYPE" val="m_h_f"/>
  <p:tag name="KSO_WM_UNIT_INDEX" val="1_4_1"/>
  <p:tag name="KSO_WM_UNIT_ID" val="custom160448_23*m_h_f*1_4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AG_VERSION" val="1.0"/>
  <p:tag name="KSO_WM_BEAUTIFY_FLAG" val=""/>
  <p:tag name="KSO_WM_TEMPLATE_CATEGORY" val="custom"/>
  <p:tag name="KSO_WM_TEMPLATE_INDEX" val="160448"/>
  <p:tag name="KSO_WM_UNIT_TYPE" val="m_i"/>
  <p:tag name="KSO_WM_UNIT_INDEX" val="1_3"/>
  <p:tag name="KSO_WM_UNIT_ID" val="custom160448_23*m_i*1_3"/>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2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2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25.xml><?xml version="1.0" encoding="utf-8"?>
<p:tagLst xmlns:p="http://schemas.openxmlformats.org/presentationml/2006/main">
  <p:tag name="KSO_WM_TAG_VERSION" val="1.0"/>
  <p:tag name="KSO_WM_BEAUTIFY_FLAG" val=""/>
  <p:tag name="KSO_WM_TEMPLATE_CATEGORY" val="custom"/>
  <p:tag name="KSO_WM_TEMPLATE_INDEX" val="160448"/>
  <p:tag name="KSO_WM_UNIT_TYPE" val="m_i"/>
  <p:tag name="KSO_WM_UNIT_INDEX" val="1_1"/>
  <p:tag name="KSO_WM_UNIT_ID" val="custom160448_23*m_i*1_1"/>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26.xml><?xml version="1.0" encoding="utf-8"?>
<p:tagLst xmlns:p="http://schemas.openxmlformats.org/presentationml/2006/main">
  <p:tag name="KSO_WM_TAG_VERSION" val="1.0"/>
  <p:tag name="KSO_WM_BEAUTIFY_FLAG" val=""/>
  <p:tag name="KSO_WM_TEMPLATE_CATEGORY" val="custom"/>
  <p:tag name="KSO_WM_TEMPLATE_INDEX" val="160448"/>
  <p:tag name="KSO_WM_UNIT_TYPE" val="m_h_f"/>
  <p:tag name="KSO_WM_UNIT_INDEX" val="1_1_1"/>
  <p:tag name="KSO_WM_UNIT_ID" val="custom160448_23*m_h_f*1_1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TAG_VERSION" val="1.0"/>
  <p:tag name="KSO_WM_BEAUTIFY_FLAG" val=""/>
  <p:tag name="KSO_WM_TEMPLATE_CATEGORY" val="custom"/>
  <p:tag name="KSO_WM_TEMPLATE_INDEX" val="160448"/>
  <p:tag name="KSO_WM_UNIT_TYPE" val="m_i"/>
  <p:tag name="KSO_WM_UNIT_INDEX" val="1_1"/>
  <p:tag name="KSO_WM_UNIT_ID" val="custom160448_23*m_i*1_1"/>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28.xml><?xml version="1.0" encoding="utf-8"?>
<p:tagLst xmlns:p="http://schemas.openxmlformats.org/presentationml/2006/main">
  <p:tag name="KSO_WM_TAG_VERSION" val="1.0"/>
  <p:tag name="KSO_WM_BEAUTIFY_FLAG" val=""/>
  <p:tag name="KSO_WM_TEMPLATE_CATEGORY" val="custom"/>
  <p:tag name="KSO_WM_TEMPLATE_INDEX" val="160448"/>
  <p:tag name="KSO_WM_UNIT_TYPE" val="m_i"/>
  <p:tag name="KSO_WM_UNIT_INDEX" val="1_1"/>
  <p:tag name="KSO_WM_UNIT_ID" val="custom160448_23*m_i*1_1"/>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29.xml><?xml version="1.0" encoding="utf-8"?>
<p:tagLst xmlns:p="http://schemas.openxmlformats.org/presentationml/2006/main">
  <p:tag name="KSO_WM_TAG_VERSION" val="1.0"/>
  <p:tag name="KSO_WM_BEAUTIFY_FLAG" val=""/>
  <p:tag name="KSO_WM_TEMPLATE_CATEGORY" val="custom"/>
  <p:tag name="KSO_WM_TEMPLATE_INDEX" val="160448"/>
  <p:tag name="KSO_WM_UNIT_TYPE" val="m_i"/>
  <p:tag name="KSO_WM_UNIT_INDEX" val="1_1"/>
  <p:tag name="KSO_WM_UNIT_ID" val="custom160448_23*m_i*1_1"/>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30.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31.xml><?xml version="1.0" encoding="utf-8"?>
<p:tagLst xmlns:p="http://schemas.openxmlformats.org/presentationml/2006/main">
  <p:tag name="KSO_WM_UNIT_TABLE_BEAUTIFY" val="smartTable{44de54ab-b4d3-4204-8a84-4aa86909ebb6}"/>
  <p:tag name="TABLE_ENDDRAG_ORIGIN_RECT" val="622*69"/>
  <p:tag name="TABLE_ENDDRAG_RECT" val="50*188*622*69"/>
</p:tagLst>
</file>

<file path=ppt/tags/tag3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3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34.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35.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1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3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1"/>
  <p:tag name="KSO_WM_UNIT_ID" val="custom160396_16*n_i*1_1"/>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2"/>
  <p:tag name="KSO_WM_UNIT_ID" val="custom160396_16*n_i*1_2"/>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3"/>
  <p:tag name="KSO_WM_UNIT_ID" val="custom160396_16*n_i*1_3"/>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4"/>
  <p:tag name="KSO_WM_UNIT_ID" val="custom160396_16*n_i*1_4"/>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40.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f"/>
  <p:tag name="KSO_WM_UNIT_INDEX" val="1_2_1"/>
  <p:tag name="KSO_WM_UNIT_ID" val="custom160396_16*n_h_f*1_2_1"/>
  <p:tag name="KSO_WM_UNIT_CLEAR" val="1"/>
  <p:tag name="KSO_WM_UNIT_LAYERLEVEL" val="1_1_1"/>
  <p:tag name="KSO_WM_UNIT_VALUE" val="20"/>
  <p:tag name="KSO_WM_UNIT_HIGHLIGHT" val="0"/>
  <p:tag name="KSO_WM_UNIT_COMPATIBLE" val="0"/>
  <p:tag name="KSO_WM_UNIT_PRESET_TEXT_INDEX" val="3"/>
  <p:tag name="KSO_WM_DIAGRAM_GROUP_CODE" val="n1-1"/>
  <p:tag name="KSO_WM_UNIT_PRESET_TEXT_LEN" val="17"/>
  <p:tag name="KSO_WM_UNIT_TEXT_FILL_FORE_SCHEMECOLOR_INDEX" val="5"/>
  <p:tag name="KSO_WM_UNIT_TEXT_FILL_TYPE" val="1"/>
  <p:tag name="KSO_WM_UNIT_USESOURCEFORMAT_APPLY" val="1"/>
</p:tagLst>
</file>

<file path=ppt/tags/tag41.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f"/>
  <p:tag name="KSO_WM_UNIT_INDEX" val="1_2_2"/>
  <p:tag name="KSO_WM_UNIT_ID" val="custom160396_16*n_h_f*1_2_2"/>
  <p:tag name="KSO_WM_UNIT_CLEAR" val="1"/>
  <p:tag name="KSO_WM_UNIT_LAYERLEVEL" val="1_1_1"/>
  <p:tag name="KSO_WM_UNIT_VALUE" val="18"/>
  <p:tag name="KSO_WM_UNIT_HIGHLIGHT" val="0"/>
  <p:tag name="KSO_WM_UNIT_COMPATIBLE" val="0"/>
  <p:tag name="KSO_WM_UNIT_PRESET_TEXT_INDEX" val="3"/>
  <p:tag name="KSO_WM_DIAGRAM_GROUP_CODE" val="n1-1"/>
  <p:tag name="KSO_WM_UNIT_PRESET_TEXT_LEN" val="17"/>
  <p:tag name="KSO_WM_UNIT_TEXT_FILL_FORE_SCHEMECOLOR_INDEX" val="5"/>
  <p:tag name="KSO_WM_UNIT_TEXT_FILL_TYPE" val="1"/>
  <p:tag name="KSO_WM_UNIT_USESOURCEFORMAT_APPLY" val="1"/>
</p:tagLst>
</file>

<file path=ppt/tags/tag4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f"/>
  <p:tag name="KSO_WM_UNIT_INDEX" val="1_2_3"/>
  <p:tag name="KSO_WM_UNIT_ID" val="custom160396_16*n_h_f*1_2_3"/>
  <p:tag name="KSO_WM_UNIT_CLEAR" val="1"/>
  <p:tag name="KSO_WM_UNIT_LAYERLEVEL" val="1_1_1"/>
  <p:tag name="KSO_WM_UNIT_VALUE" val="18"/>
  <p:tag name="KSO_WM_UNIT_HIGHLIGHT" val="0"/>
  <p:tag name="KSO_WM_UNIT_COMPATIBLE" val="0"/>
  <p:tag name="KSO_WM_UNIT_PRESET_TEXT_INDEX" val="3"/>
  <p:tag name="KSO_WM_DIAGRAM_GROUP_CODE" val="n1-1"/>
  <p:tag name="KSO_WM_UNIT_PRESET_TEXT_LEN" val="17"/>
  <p:tag name="KSO_WM_UNIT_TEXT_FILL_FORE_SCHEMECOLOR_INDEX" val="5"/>
  <p:tag name="KSO_WM_UNIT_TEXT_FILL_TYPE" val="1"/>
  <p:tag name="KSO_WM_UNIT_USESOURCEFORMAT_APPLY" val="1"/>
</p:tagLst>
</file>

<file path=ppt/tags/tag4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f"/>
  <p:tag name="KSO_WM_UNIT_INDEX" val="1_2_4"/>
  <p:tag name="KSO_WM_UNIT_ID" val="custom160396_16*n_h_f*1_2_4"/>
  <p:tag name="KSO_WM_UNIT_CLEAR" val="1"/>
  <p:tag name="KSO_WM_UNIT_LAYERLEVEL" val="1_1_1"/>
  <p:tag name="KSO_WM_UNIT_VALUE" val="21"/>
  <p:tag name="KSO_WM_UNIT_HIGHLIGHT" val="0"/>
  <p:tag name="KSO_WM_UNIT_COMPATIBLE" val="0"/>
  <p:tag name="KSO_WM_UNIT_PRESET_TEXT_INDEX" val="3"/>
  <p:tag name="KSO_WM_DIAGRAM_GROUP_CODE" val="n1-1"/>
  <p:tag name="KSO_WM_UNIT_PRESET_TEXT_LEN" val="17"/>
  <p:tag name="KSO_WM_UNIT_TEXT_FILL_FORE_SCHEMECOLOR_INDEX" val="5"/>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5"/>
  <p:tag name="KSO_WM_UNIT_ID" val="custom160396_16*n_i*1_5"/>
  <p:tag name="KSO_WM_UNIT_CLEAR" val="1"/>
  <p:tag name="KSO_WM_UNIT_LAYERLEVEL" val="1_1"/>
  <p:tag name="KSO_WM_DIAGRAM_GROUP_CODE" val="n1-1"/>
  <p:tag name="KSO_WM_UNIT_FILL_FORE_SCHEMECOLOR_INDEX" val="5"/>
  <p:tag name="KSO_WM_UNIT_FILL_TYPE" val="1"/>
  <p:tag name="KSO_WM_UNIT_TEXT_FILL_FORE_SCHEMECOLOR_INDEX" val="14"/>
  <p:tag name="KSO_WM_UNIT_TEXT_FILL_TYPE" val="1"/>
  <p:tag name="KSO_WM_UNIT_USESOURCEFORMAT_APPLY" val="1"/>
</p:tagLst>
</file>

<file path=ppt/tags/tag45.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6"/>
  <p:tag name="KSO_WM_UNIT_ID" val="custom160396_16*n_i*1_6"/>
  <p:tag name="KSO_WM_UNIT_CLEAR" val="1"/>
  <p:tag name="KSO_WM_UNIT_LAYERLEVEL" val="1_1"/>
  <p:tag name="KSO_WM_DIAGRAM_GROUP_CODE" val="n1-1"/>
  <p:tag name="KSO_WM_UNIT_FILL_FORE_SCHEMECOLOR_INDEX" val="5"/>
  <p:tag name="KSO_WM_UNIT_FILL_TYPE" val="1"/>
  <p:tag name="KSO_WM_UNIT_TEXT_FILL_FORE_SCHEMECOLOR_INDEX" val="14"/>
  <p:tag name="KSO_WM_UNIT_TEXT_FILL_TYPE" val="1"/>
  <p:tag name="KSO_WM_UNIT_USESOURCEFORMAT_APPLY" val="1"/>
</p:tagLst>
</file>

<file path=ppt/tags/tag4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7"/>
  <p:tag name="KSO_WM_UNIT_ID" val="custom160396_16*n_i*1_7"/>
  <p:tag name="KSO_WM_UNIT_CLEAR" val="1"/>
  <p:tag name="KSO_WM_UNIT_LAYERLEVEL" val="1_1"/>
  <p:tag name="KSO_WM_DIAGRAM_GROUP_CODE" val="n1-1"/>
  <p:tag name="KSO_WM_UNIT_FILL_FORE_SCHEMECOLOR_INDEX" val="5"/>
  <p:tag name="KSO_WM_UNIT_FILL_TYPE" val="1"/>
  <p:tag name="KSO_WM_UNIT_TEXT_FILL_FORE_SCHEMECOLOR_INDEX" val="14"/>
  <p:tag name="KSO_WM_UNIT_TEXT_FILL_TYPE" val="1"/>
  <p:tag name="KSO_WM_UNIT_USESOURCEFORMAT_APPLY" val="1"/>
</p:tagLst>
</file>

<file path=ppt/tags/tag4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i"/>
  <p:tag name="KSO_WM_UNIT_INDEX" val="1_8"/>
  <p:tag name="KSO_WM_UNIT_ID" val="custom160396_16*n_i*1_8"/>
  <p:tag name="KSO_WM_UNIT_CLEAR" val="1"/>
  <p:tag name="KSO_WM_UNIT_LAYERLEVEL" val="1_1"/>
  <p:tag name="KSO_WM_DIAGRAM_GROUP_CODE" val="n1-1"/>
  <p:tag name="KSO_WM_UNIT_FILL_FORE_SCHEMECOLOR_INDEX" val="5"/>
  <p:tag name="KSO_WM_UNIT_FILL_TYPE" val="1"/>
  <p:tag name="KSO_WM_UNIT_TEXT_FILL_FORE_SCHEMECOLOR_INDEX" val="14"/>
  <p:tag name="KSO_WM_UNIT_TEXT_FILL_TYPE" val="1"/>
  <p:tag name="KSO_WM_UNIT_USESOURCEFORMAT_APPLY" val="1"/>
</p:tagLst>
</file>

<file path=ppt/tags/tag4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n_h_a"/>
  <p:tag name="KSO_WM_UNIT_INDEX" val="1_1_1"/>
  <p:tag name="KSO_WM_UNIT_ID" val="custom160396_16*n_h_a*1_1_1"/>
  <p:tag name="KSO_WM_UNIT_CLEAR" val="1"/>
  <p:tag name="KSO_WM_UNIT_LAYERLEVEL" val="1_1_1"/>
  <p:tag name="KSO_WM_UNIT_VALUE" val="20"/>
  <p:tag name="KSO_WM_UNIT_HIGHLIGHT" val="0"/>
  <p:tag name="KSO_WM_UNIT_COMPATIBLE" val="0"/>
  <p:tag name="KSO_WM_UNIT_PRESET_TEXT_INDEX" val="3"/>
  <p:tag name="KSO_WM_DIAGRAM_GROUP_CODE" val="n1-1"/>
  <p:tag name="KSO_WM_UNIT_PRESET_TEXT_LEN" val="5"/>
  <p:tag name="KSO_WM_UNIT_FILL_FORE_SCHEMECOLOR_INDEX" val="5"/>
  <p:tag name="KSO_WM_UNIT_FILL_TYPE" val="1"/>
  <p:tag name="KSO_WM_UNIT_TEXT_FILL_FORE_SCHEMECOLOR_INDEX" val="14"/>
  <p:tag name="KSO_WM_UNIT_TEXT_FILL_TYPE" val="1"/>
  <p:tag name="KSO_WM_UNIT_USESOURCEFORMAT_APPLY" val="1"/>
</p:tagLst>
</file>

<file path=ppt/tags/tag49.xml><?xml version="1.0" encoding="utf-8"?>
<p:tagLst xmlns:p="http://schemas.openxmlformats.org/presentationml/2006/main">
  <p:tag name="KSO_WM_TEMPLATE_CATEGORY" val="custom"/>
  <p:tag name="KSO_WM_TEMPLATE_INDEX" val="160396"/>
  <p:tag name="KSO_WM_TAG_VERSION" val="1.0"/>
  <p:tag name="KSO_WM_SLIDE_ID" val="custom160396_16"/>
  <p:tag name="KSO_WM_SLIDE_INDEX" val="16"/>
  <p:tag name="KSO_WM_SLIDE_ITEM_CNT" val="4"/>
  <p:tag name="KSO_WM_SLIDE_LAYOUT" val="a_n"/>
  <p:tag name="KSO_WM_SLIDE_LAYOUT_CNT" val="1_1"/>
  <p:tag name="KSO_WM_SLIDE_TYPE" val="text"/>
  <p:tag name="KSO_WM_BEAUTIFY_FLAG" val="#wm#"/>
  <p:tag name="KSO_WM_SLIDE_POSITION" val="0*137"/>
  <p:tag name="KSO_WM_SLIDE_SIZE" val="792*356"/>
  <p:tag name="KSO_WM_DIAGRAM_GROUP_CODE" val="n1-1"/>
</p:tagLst>
</file>

<file path=ppt/tags/tag5.xml><?xml version="1.0" encoding="utf-8"?>
<p:tagLst xmlns:p="http://schemas.openxmlformats.org/presentationml/2006/main">
  <p:tag name="KSO_WM_TAG_VERSION" val="1.0"/>
  <p:tag name="KSO_WM_BEAUTIFY_FLAG" val=""/>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50.xml><?xml version="1.0" encoding="utf-8"?>
<p:tagLst xmlns:p="http://schemas.openxmlformats.org/presentationml/2006/main">
  <p:tag name="KSO_WM_UNIT_TABLE_BEAUTIFY" val="smartTable{e5b6558b-c92d-4993-bf3d-18c9de294efb}"/>
  <p:tag name="TABLE_ENDDRAG_ORIGIN_RECT" val="475*153"/>
  <p:tag name="TABLE_ENDDRAG_RECT" val="71*182*475*153"/>
</p:tagLst>
</file>

<file path=ppt/tags/tag5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52.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53.xml><?xml version="1.0" encoding="utf-8"?>
<p:tagLst xmlns:p="http://schemas.openxmlformats.org/presentationml/2006/main">
  <p:tag name="KSO_WM_UNIT_TABLE_BEAUTIFY" val="smartTable{dc322a21-0988-47c5-a43b-52a1a5952b54}"/>
</p:tagLst>
</file>

<file path=ppt/tags/tag54.xml><?xml version="1.0" encoding="utf-8"?>
<p:tagLst xmlns:p="http://schemas.openxmlformats.org/presentationml/2006/main">
  <p:tag name="KSO_WM_BEAUTIFY_FLAG" val="#wm#"/>
  <p:tag name="KSO_WM_TEMPLATE_CATEGORY" val="custom"/>
  <p:tag name="KSO_WM_TEMPLATE_INDEX" val="160396"/>
</p:tagLst>
</file>

<file path=ppt/tags/tag55.xml><?xml version="1.0" encoding="utf-8"?>
<p:tagLst xmlns:p="http://schemas.openxmlformats.org/presentationml/2006/main">
  <p:tag name="KSO_WM_BEAUTIFY_FLAG" val="#wm#"/>
  <p:tag name="KSO_WM_TEMPLATE_CATEGORY" val="custom"/>
  <p:tag name="KSO_WM_TEMPLATE_INDEX" val="160396"/>
</p:tagLst>
</file>

<file path=ppt/tags/tag5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3*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57.xml><?xml version="1.0" encoding="utf-8"?>
<p:tagLst xmlns:p="http://schemas.openxmlformats.org/presentationml/2006/main">
  <p:tag name="KSO_WM_TAG_VERSION" val="1.0"/>
  <p:tag name="KSO_WM_BEAUTIFY_FLAG" val="#wm#"/>
  <p:tag name="KSO_WM_TEMPLATE_CATEGORY" val="custom"/>
  <p:tag name="KSO_WM_TEMPLATE_INDEX" val="508"/>
  <p:tag name="KSO_WM_UNIT_TYPE" val="l_i"/>
  <p:tag name="KSO_WM_UNIT_INDEX" val="1_1"/>
  <p:tag name="KSO_WM_UNIT_ID" val="custom508_16*l_i*1_1"/>
  <p:tag name="KSO_WM_UNIT_CLEAR" val="1"/>
  <p:tag name="KSO_WM_UNIT_LAYERLEVEL" val="1_1"/>
  <p:tag name="KSO_WM_DIAGRAM_GROUP_CODE" val="l1-2"/>
  <p:tag name="KSO_WM_UNIT_FILL_FORE_SCHEMECOLOR_INDEX" val="5"/>
  <p:tag name="KSO_WM_UNIT_FILL_TYPE" val="1"/>
  <p:tag name="KSO_WM_UNIT_TEXT_FILL_FORE_SCHEMECOLOR_INDEX" val="14"/>
  <p:tag name="KSO_WM_UNIT_TEXT_FILL_TYPE" val="1"/>
  <p:tag name="KSO_WM_UNIT_USESOURCEFORMAT_APPLY" val="1"/>
</p:tagLst>
</file>

<file path=ppt/tags/tag58.xml><?xml version="1.0" encoding="utf-8"?>
<p:tagLst xmlns:p="http://schemas.openxmlformats.org/presentationml/2006/main">
  <p:tag name="KSO_WM_TAG_VERSION" val="1.0"/>
  <p:tag name="KSO_WM_BEAUTIFY_FLAG" val="#wm#"/>
  <p:tag name="KSO_WM_TEMPLATE_CATEGORY" val="custom"/>
  <p:tag name="KSO_WM_TEMPLATE_INDEX" val="508"/>
  <p:tag name="KSO_WM_UNIT_TYPE" val="l_i"/>
  <p:tag name="KSO_WM_UNIT_INDEX" val="1_2"/>
  <p:tag name="KSO_WM_UNIT_ID" val="custom508_16*l_i*1_2"/>
  <p:tag name="KSO_WM_UNIT_CLEAR" val="1"/>
  <p:tag name="KSO_WM_UNIT_LAYERLEVEL" val="1_1"/>
  <p:tag name="KSO_WM_DIAGRAM_GROUP_CODE" val="l1-2"/>
  <p:tag name="KSO_WM_UNIT_FILL_FORE_SCHEMECOLOR_INDEX" val="6"/>
  <p:tag name="KSO_WM_UNIT_FILL_TYPE" val="1"/>
  <p:tag name="KSO_WM_UNIT_TEXT_FILL_FORE_SCHEMECOLOR_INDEX" val="14"/>
  <p:tag name="KSO_WM_UNIT_TEXT_FILL_TYPE" val="1"/>
  <p:tag name="KSO_WM_UNIT_USESOURCEFORMAT_APPLY" val="1"/>
</p:tagLst>
</file>

<file path=ppt/tags/tag59.xml><?xml version="1.0" encoding="utf-8"?>
<p:tagLst xmlns:p="http://schemas.openxmlformats.org/presentationml/2006/main">
  <p:tag name="KSO_WM_TAG_VERSION" val="1.0"/>
  <p:tag name="KSO_WM_BEAUTIFY_FLAG" val="#wm#"/>
  <p:tag name="KSO_WM_TEMPLATE_CATEGORY" val="custom"/>
  <p:tag name="KSO_WM_TEMPLATE_INDEX" val="508"/>
  <p:tag name="KSO_WM_UNIT_TYPE" val="l_i"/>
  <p:tag name="KSO_WM_UNIT_INDEX" val="1_3"/>
  <p:tag name="KSO_WM_UNIT_ID" val="custom508_16*l_i*1_3"/>
  <p:tag name="KSO_WM_UNIT_CLEAR" val="1"/>
  <p:tag name="KSO_WM_UNIT_LAYERLEVEL" val="1_1"/>
  <p:tag name="KSO_WM_DIAGRAM_GROUP_CODE" val="l1-2"/>
  <p:tag name="KSO_WM_UNIT_FILL_FORE_SCHEMECOLOR_INDEX" val="7"/>
  <p:tag name="KSO_WM_UNIT_FILL_TYPE" val="1"/>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60.xml><?xml version="1.0" encoding="utf-8"?>
<p:tagLst xmlns:p="http://schemas.openxmlformats.org/presentationml/2006/main">
  <p:tag name="KSO_WM_TAG_VERSION" val="1.0"/>
  <p:tag name="KSO_WM_BEAUTIFY_FLAG" val="#wm#"/>
  <p:tag name="KSO_WM_TEMPLATE_CATEGORY" val="custom"/>
  <p:tag name="KSO_WM_TEMPLATE_INDEX" val="508"/>
  <p:tag name="KSO_WM_UNIT_TYPE" val="l_i"/>
  <p:tag name="KSO_WM_UNIT_INDEX" val="1_4"/>
  <p:tag name="KSO_WM_UNIT_ID" val="custom508_16*l_i*1_4"/>
  <p:tag name="KSO_WM_UNIT_CLEAR" val="1"/>
  <p:tag name="KSO_WM_UNIT_LAYERLEVEL" val="1_1"/>
  <p:tag name="KSO_WM_DIAGRAM_GROUP_CODE" val="l1-2"/>
  <p:tag name="KSO_WM_UNIT_FILL_FORE_SCHEMECOLOR_INDEX" val="8"/>
  <p:tag name="KSO_WM_UNIT_FILL_TYPE" val="1"/>
  <p:tag name="KSO_WM_UNIT_TEXT_FILL_FORE_SCHEMECOLOR_INDEX" val="14"/>
  <p:tag name="KSO_WM_UNIT_TEXT_FILL_TYPE" val="1"/>
  <p:tag name="KSO_WM_UNIT_USESOURCEFORMAT_APPLY" val="1"/>
</p:tagLst>
</file>

<file path=ppt/tags/tag61.xml><?xml version="1.0" encoding="utf-8"?>
<p:tagLst xmlns:p="http://schemas.openxmlformats.org/presentationml/2006/main">
  <p:tag name="KSO_WM_TEMPLATE_CATEGORY" val="custom"/>
  <p:tag name="KSO_WM_TEMPLATE_INDEX" val="160396"/>
  <p:tag name="KSO_WM_TAG_VERSION" val="1.0"/>
  <p:tag name="KSO_WM_SLIDE_ID" val="custom160396_3"/>
  <p:tag name="KSO_WM_SLIDE_INDEX" val="3"/>
  <p:tag name="KSO_WM_SLIDE_ITEM_CNT" val="2"/>
  <p:tag name="KSO_WM_SLIDE_LAYOUT" val="a_f"/>
  <p:tag name="KSO_WM_SLIDE_LAYOUT_CNT" val="1_2"/>
  <p:tag name="KSO_WM_SLIDE_TYPE" val="text"/>
  <p:tag name="KSO_WM_BEAUTIFY_FLAG" val="#wm#"/>
  <p:tag name="KSO_WM_SLIDE_POSITION" val="66*100"/>
  <p:tag name="KSO_WM_SLIDE_SIZE" val="828*372"/>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TEMPLATE_CATEGORY" val="custom"/>
  <p:tag name="KSO_WM_TEMPLATE_INDEX" val="160396"/>
  <p:tag name="KSO_WM_TAG_VERSION" val="1.0"/>
  <p:tag name="KSO_WM_SLIDE_ID" val="custom160396_3"/>
  <p:tag name="KSO_WM_SLIDE_INDEX" val="3"/>
  <p:tag name="KSO_WM_SLIDE_ITEM_CNT" val="2"/>
  <p:tag name="KSO_WM_SLIDE_LAYOUT" val="a_f"/>
  <p:tag name="KSO_WM_SLIDE_LAYOUT_CNT" val="1_2"/>
  <p:tag name="KSO_WM_SLIDE_TYPE" val="text"/>
  <p:tag name="KSO_WM_BEAUTIFY_FLAG" val="#wm#"/>
  <p:tag name="KSO_WM_SLIDE_POSITION" val="66*100"/>
  <p:tag name="KSO_WM_SLIDE_SIZE" val="828*372"/>
</p:tagLst>
</file>

<file path=ppt/tags/tag6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7*a*1"/>
  <p:tag name="KSO_WM_UNIT_CLEAR" val="1"/>
  <p:tag name="KSO_WM_UNIT_LAYERLEVEL" val="1"/>
  <p:tag name="KSO_WM_UNIT_VALUE" val="4"/>
  <p:tag name="KSO_WM_UNIT_ISCONTENTSTITLE" val="1"/>
  <p:tag name="KSO_WM_UNIT_HIGHLIGHT" val="0"/>
  <p:tag name="KSO_WM_UNIT_COMPATIBLE" val="0"/>
  <p:tag name="KSO_WM_UNIT_PRESET_TEXT" val="Contents"/>
</p:tagLst>
</file>

<file path=ppt/tags/tag65.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1"/>
  <p:tag name="KSO_WM_UNIT_ID" val="custom160396_7*l_i*1_1"/>
  <p:tag name="KSO_WM_UNIT_CLEAR" val="1"/>
  <p:tag name="KSO_WM_UNIT_LAYERLEVEL" val="1_1"/>
  <p:tag name="KSO_WM_DIAGRAM_GROUP_CODE" val="l1-1"/>
  <p:tag name="KSO_WM_UNIT_LINE_FORE_SCHEMECOLOR_INDEX" val="5"/>
  <p:tag name="KSO_WM_UNIT_LINE_FILL_TYPE" val="2"/>
  <p:tag name="KSO_WM_UNIT_USESOURCEFORMAT_APPLY" val="1"/>
</p:tagLst>
</file>

<file path=ppt/tags/tag6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1_1"/>
  <p:tag name="KSO_WM_UNIT_ID" val="custom160396_7*l_h_f*1_1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 name="KSO_WM_UNIT_TEXT_FILL_FORE_SCHEMECOLOR_INDEX" val="5"/>
  <p:tag name="KSO_WM_UNIT_TEXT_FILL_TYPE" val="1"/>
  <p:tag name="KSO_WM_UNIT_USESOURCEFORMAT_APPLY" val="1"/>
</p:tagLst>
</file>

<file path=ppt/tags/tag6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2"/>
  <p:tag name="KSO_WM_UNIT_ID" val="custom160396_7*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68.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2_1"/>
  <p:tag name="KSO_WM_UNIT_ID" val="custom160396_7*l_h_f*1_2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 name="KSO_WM_UNIT_TEXT_FILL_FORE_SCHEMECOLOR_INDEX" val="5"/>
  <p:tag name="KSO_WM_UNIT_TEXT_FILL_TYPE" val="1"/>
  <p:tag name="KSO_WM_UNIT_USESOURCEFORMAT_APPLY" val="1"/>
</p:tagLst>
</file>

<file path=ppt/tags/tag6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3"/>
  <p:tag name="KSO_WM_UNIT_ID" val="custom160396_7*l_i*1_3"/>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70.xml><?xml version="1.0" encoding="utf-8"?>
<p:tagLst xmlns:p="http://schemas.openxmlformats.org/presentationml/2006/main">
  <p:tag name="KSO_WM_TEMPLATE_CATEGORY" val="custom"/>
  <p:tag name="KSO_WM_TEMPLATE_INDEX" val="160396"/>
  <p:tag name="KSO_WM_TAG_VERSION" val="1.0"/>
  <p:tag name="KSO_WM_SLIDE_ID" val="custom160396_7"/>
  <p:tag name="KSO_WM_SLIDE_INDEX" val="7"/>
  <p:tag name="KSO_WM_SLIDE_ITEM_CNT" val="2"/>
  <p:tag name="KSO_WM_SLIDE_LAYOUT" val="a_l"/>
  <p:tag name="KSO_WM_SLIDE_LAYOUT_CNT" val="1_1"/>
  <p:tag name="KSO_WM_SLIDE_TYPE" val="contents"/>
  <p:tag name="KSO_WM_BEAUTIFY_FLAG" val="#wm#"/>
  <p:tag name="KSO_WM_DIAGRAM_GROUP_CODE" val="l1-1"/>
</p:tagLst>
</file>

<file path=ppt/tags/tag71.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7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7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7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6.xml><?xml version="1.0" encoding="utf-8"?>
<p:tagLst xmlns:p="http://schemas.openxmlformats.org/presentationml/2006/main">
  <p:tag name="KSO_WM_BEAUTIFY_FLAG" val="#wm#"/>
  <p:tag name="KSO_WM_TEMPLATE_CATEGORY" val="custom"/>
  <p:tag name="KSO_WM_TEMPLATE_INDEX" val="160396"/>
</p:tagLst>
</file>

<file path=ppt/tags/tag7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7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7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i"/>
  <p:tag name="KSO_WM_UNIT_INDEX" val="1_3"/>
  <p:tag name="KSO_WM_UNIT_ID" val="custom160448_23*m_i*1_3"/>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80.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81.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8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7*a*1"/>
  <p:tag name="KSO_WM_UNIT_CLEAR" val="1"/>
  <p:tag name="KSO_WM_UNIT_LAYERLEVEL" val="1"/>
  <p:tag name="KSO_WM_UNIT_VALUE" val="4"/>
  <p:tag name="KSO_WM_UNIT_ISCONTENTSTITLE" val="1"/>
  <p:tag name="KSO_WM_UNIT_HIGHLIGHT" val="0"/>
  <p:tag name="KSO_WM_UNIT_COMPATIBLE" val="0"/>
  <p:tag name="KSO_WM_UNIT_PRESET_TEXT" val="Contents"/>
</p:tagLst>
</file>

<file path=ppt/tags/tag83.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1"/>
  <p:tag name="KSO_WM_UNIT_ID" val="custom160396_7*l_i*1_1"/>
  <p:tag name="KSO_WM_UNIT_CLEAR" val="1"/>
  <p:tag name="KSO_WM_UNIT_LAYERLEVEL" val="1_1"/>
  <p:tag name="KSO_WM_DIAGRAM_GROUP_CODE" val="l1-1"/>
  <p:tag name="KSO_WM_UNIT_LINE_FORE_SCHEMECOLOR_INDEX" val="5"/>
  <p:tag name="KSO_WM_UNIT_LINE_FILL_TYPE" val="2"/>
  <p:tag name="KSO_WM_UNIT_USESOURCEFORMAT_APPLY" val="1"/>
</p:tagLst>
</file>

<file path=ppt/tags/tag8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1_1"/>
  <p:tag name="KSO_WM_UNIT_ID" val="custom160396_7*l_h_f*1_1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 name="KSO_WM_UNIT_TEXT_FILL_FORE_SCHEMECOLOR_INDEX" val="5"/>
  <p:tag name="KSO_WM_UNIT_TEXT_FILL_TYPE" val="1"/>
  <p:tag name="KSO_WM_UNIT_USESOURCEFORMAT_APPLY" val="1"/>
</p:tagLst>
</file>

<file path=ppt/tags/tag85.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2"/>
  <p:tag name="KSO_WM_UNIT_ID" val="custom160396_7*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8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h_f"/>
  <p:tag name="KSO_WM_UNIT_INDEX" val="1_2_1"/>
  <p:tag name="KSO_WM_UNIT_ID" val="custom160396_7*l_h_f*1_2_1"/>
  <p:tag name="KSO_WM_UNIT_CLEAR" val="1"/>
  <p:tag name="KSO_WM_UNIT_LAYERLEVEL" val="1_1_1"/>
  <p:tag name="KSO_WM_UNIT_VALUE" val="16"/>
  <p:tag name="KSO_WM_UNIT_HIGHLIGHT" val="0"/>
  <p:tag name="KSO_WM_UNIT_COMPATIBLE" val="0"/>
  <p:tag name="KSO_WM_UNIT_PRESET_TEXT_INDEX" val="3"/>
  <p:tag name="KSO_WM_DIAGRAM_GROUP_CODE" val="l1-1"/>
  <p:tag name="KSO_WM_UNIT_PRESET_TEXT_LEN" val="17"/>
  <p:tag name="KSO_WM_UNIT_TEXT_FILL_FORE_SCHEMECOLOR_INDEX" val="5"/>
  <p:tag name="KSO_WM_UNIT_TEXT_FILL_TYPE" val="1"/>
  <p:tag name="KSO_WM_UNIT_USESOURCEFORMAT_APPLY" val="1"/>
</p:tagLst>
</file>

<file path=ppt/tags/tag8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l_i"/>
  <p:tag name="KSO_WM_UNIT_INDEX" val="1_3"/>
  <p:tag name="KSO_WM_UNIT_ID" val="custom160396_7*l_i*1_3"/>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88.xml><?xml version="1.0" encoding="utf-8"?>
<p:tagLst xmlns:p="http://schemas.openxmlformats.org/presentationml/2006/main">
  <p:tag name="KSO_WM_TEMPLATE_CATEGORY" val="custom"/>
  <p:tag name="KSO_WM_TEMPLATE_INDEX" val="160396"/>
  <p:tag name="KSO_WM_TAG_VERSION" val="1.0"/>
  <p:tag name="KSO_WM_SLIDE_ID" val="custom160396_7"/>
  <p:tag name="KSO_WM_SLIDE_INDEX" val="7"/>
  <p:tag name="KSO_WM_SLIDE_ITEM_CNT" val="2"/>
  <p:tag name="KSO_WM_SLIDE_LAYOUT" val="a_l"/>
  <p:tag name="KSO_WM_SLIDE_LAYOUT_CNT" val="1_1"/>
  <p:tag name="KSO_WM_SLIDE_TYPE" val="contents"/>
  <p:tag name="KSO_WM_BEAUTIFY_FLAG" val="#wm#"/>
  <p:tag name="KSO_WM_DIAGRAM_GROUP_CODE" val="l1-1"/>
</p:tagLst>
</file>

<file path=ppt/tags/tag89.xml><?xml version="1.0" encoding="utf-8"?>
<p:tagLst xmlns:p="http://schemas.openxmlformats.org/presentationml/2006/main">
  <p:tag name="KSO_WM_BEAUTIFY_FLAG" val="#wm#"/>
  <p:tag name="KSO_WM_TEMPLATE_CATEGORY" val="custom"/>
  <p:tag name="KSO_WM_TEMPLATE_INDEX" val="160396"/>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448"/>
  <p:tag name="KSO_WM_UNIT_TYPE" val="m_i"/>
  <p:tag name="KSO_WM_UNIT_INDEX" val="1_4"/>
  <p:tag name="KSO_WM_UNIT_ID" val="custom160448_23*m_i*1_4"/>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90.xml><?xml version="1.0" encoding="utf-8"?>
<p:tagLst xmlns:p="http://schemas.openxmlformats.org/presentationml/2006/main">
  <p:tag name="KSO_WM_TAG_VERSION" val="1.0"/>
  <p:tag name="KSO_WM_BEAUTIFY_FLAG" val=""/>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91.xml><?xml version="1.0" encoding="utf-8"?>
<p:tagLst xmlns:p="http://schemas.openxmlformats.org/presentationml/2006/main">
  <p:tag name="KSO_WM_BEAUTIFY_FLAG" val="#wm#"/>
  <p:tag name="KSO_WM_TEMPLATE_CATEGORY" val="custom"/>
  <p:tag name="KSO_WM_TEMPLATE_INDEX" val="160396"/>
</p:tagLst>
</file>

<file path=ppt/tags/tag92.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93.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4.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95.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6.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97.xml><?xml version="1.0" encoding="utf-8"?>
<p:tagLst xmlns:p="http://schemas.openxmlformats.org/presentationml/2006/main">
  <p:tag name="KSO_WM_TAG_VERSION" val="1.0"/>
  <p:tag name="KSO_WM_BEAUTIFY_FLAG" val="#wm#"/>
  <p:tag name="KSO_WM_TEMPLATE_CATEGORY" val="custom"/>
  <p:tag name="KSO_WM_TEMPLATE_INDEX" val="160396"/>
  <p:tag name="KSO_WM_UNIT_TYPE" val="f"/>
  <p:tag name="KSO_WM_UNIT_INDEX" val="1"/>
  <p:tag name="KSO_WM_UNIT_ID" val="custom16039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98.xml><?xml version="1.0" encoding="utf-8"?>
<p:tagLst xmlns:p="http://schemas.openxmlformats.org/presentationml/2006/main">
  <p:tag name="KSO_WM_TEMPLATE_CATEGORY" val="custom"/>
  <p:tag name="KSO_WM_TEMPLATE_INDEX" val="160396"/>
  <p:tag name="KSO_WM_TAG_VERSION" val="1.0"/>
  <p:tag name="KSO_WM_SLIDE_ID" val="custom160396_2"/>
  <p:tag name="KSO_WM_SLIDE_INDEX" val="2"/>
  <p:tag name="KSO_WM_SLIDE_ITEM_CNT" val="1"/>
  <p:tag name="KSO_WM_SLIDE_LAYOUT" val="a_f"/>
  <p:tag name="KSO_WM_SLIDE_LAYOUT_CNT" val="1_1"/>
  <p:tag name="KSO_WM_SLIDE_TYPE" val="text"/>
  <p:tag name="KSO_WM_BEAUTIFY_FLAG" val="#wm#"/>
  <p:tag name="KSO_WM_SLIDE_POSITION" val="66*107"/>
  <p:tag name="KSO_WM_SLIDE_SIZE" val="828*379"/>
</p:tagLst>
</file>

<file path=ppt/tags/tag99.xml><?xml version="1.0" encoding="utf-8"?>
<p:tagLst xmlns:p="http://schemas.openxmlformats.org/presentationml/2006/main">
  <p:tag name="KSO_WM_TAG_VERSION" val="1.0"/>
  <p:tag name="KSO_WM_BEAUTIFY_FLAG" val="#wm#"/>
  <p:tag name="KSO_WM_TEMPLATE_CATEGORY" val="custom"/>
  <p:tag name="KSO_WM_TEMPLATE_INDEX" val="160396"/>
  <p:tag name="KSO_WM_UNIT_TYPE" val="a"/>
  <p:tag name="KSO_WM_UNIT_INDEX" val="1"/>
  <p:tag name="KSO_WM_UNIT_ID" val="custom160396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Default Design">
  <a:themeElements>
    <a:clrScheme name="">
      <a:dk1>
        <a:srgbClr val="080808"/>
      </a:dk1>
      <a:lt1>
        <a:srgbClr val="FFFFFF"/>
      </a:lt1>
      <a:dk2>
        <a:srgbClr val="A59A55"/>
      </a:dk2>
      <a:lt2>
        <a:srgbClr val="DDDDDD"/>
      </a:lt2>
      <a:accent1>
        <a:srgbClr val="4AB1E4"/>
      </a:accent1>
      <a:accent2>
        <a:srgbClr val="8F038F"/>
      </a:accent2>
      <a:accent3>
        <a:srgbClr val="FFFFFF"/>
      </a:accent3>
      <a:accent4>
        <a:srgbClr val="050505"/>
      </a:accent4>
      <a:accent5>
        <a:srgbClr val="B2D4EF"/>
      </a:accent5>
      <a:accent6>
        <a:srgbClr val="800280"/>
      </a:accent6>
      <a:hlink>
        <a:srgbClr val="F77A1D"/>
      </a:hlink>
      <a:folHlink>
        <a:srgbClr val="5BBE4E"/>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5F5F5F"/>
        </a:dk1>
        <a:lt1>
          <a:srgbClr val="FFFFFF"/>
        </a:lt1>
        <a:dk2>
          <a:srgbClr val="C36609"/>
        </a:dk2>
        <a:lt2>
          <a:srgbClr val="DDDDDD"/>
        </a:lt2>
        <a:accent1>
          <a:srgbClr val="D2B94E"/>
        </a:accent1>
        <a:accent2>
          <a:srgbClr val="2395B9"/>
        </a:accent2>
        <a:accent3>
          <a:srgbClr val="FFFFFF"/>
        </a:accent3>
        <a:accent4>
          <a:srgbClr val="515151"/>
        </a:accent4>
        <a:accent5>
          <a:srgbClr val="E5D8B3"/>
        </a:accent5>
        <a:accent6>
          <a:srgbClr val="1F85A6"/>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
        <a:dk1>
          <a:srgbClr val="5F5F5F"/>
        </a:dk1>
        <a:lt1>
          <a:srgbClr val="FFFFFF"/>
        </a:lt1>
        <a:dk2>
          <a:srgbClr val="9FC591"/>
        </a:dk2>
        <a:lt2>
          <a:srgbClr val="DDDDDD"/>
        </a:lt2>
        <a:accent1>
          <a:srgbClr val="7B82B7"/>
        </a:accent1>
        <a:accent2>
          <a:srgbClr val="8D337C"/>
        </a:accent2>
        <a:accent3>
          <a:srgbClr val="FFFFFF"/>
        </a:accent3>
        <a:accent4>
          <a:srgbClr val="515151"/>
        </a:accent4>
        <a:accent5>
          <a:srgbClr val="BFC1D7"/>
        </a:accent5>
        <a:accent6>
          <a:srgbClr val="7E2D6F"/>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
        <a:dk1>
          <a:srgbClr val="080808"/>
        </a:dk1>
        <a:lt1>
          <a:srgbClr val="FFFFFF"/>
        </a:lt1>
        <a:dk2>
          <a:srgbClr val="A59A55"/>
        </a:dk2>
        <a:lt2>
          <a:srgbClr val="DDDDDD"/>
        </a:lt2>
        <a:accent1>
          <a:srgbClr val="4AB1E4"/>
        </a:accent1>
        <a:accent2>
          <a:srgbClr val="8F038F"/>
        </a:accent2>
        <a:accent3>
          <a:srgbClr val="FFFFFF"/>
        </a:accent3>
        <a:accent4>
          <a:srgbClr val="050505"/>
        </a:accent4>
        <a:accent5>
          <a:srgbClr val="B2D4EF"/>
        </a:accent5>
        <a:accent6>
          <a:srgbClr val="800280"/>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7261</Words>
  <Application>WPS 演示</Application>
  <PresentationFormat>全屏显示(4:3)</PresentationFormat>
  <Paragraphs>555</Paragraphs>
  <Slides>50</Slides>
  <Notes>30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50</vt:i4>
      </vt:variant>
    </vt:vector>
  </HeadingPairs>
  <TitlesOfParts>
    <vt:vector size="62" baseType="lpstr">
      <vt:lpstr>Arial</vt:lpstr>
      <vt:lpstr>宋体</vt:lpstr>
      <vt:lpstr>Wingdings</vt:lpstr>
      <vt:lpstr>黑体</vt:lpstr>
      <vt:lpstr>幼圆</vt:lpstr>
      <vt:lpstr>Calibri</vt:lpstr>
      <vt:lpstr>Times New Roman</vt:lpstr>
      <vt:lpstr>微软雅黑</vt:lpstr>
      <vt:lpstr>Arial Unicode MS</vt:lpstr>
      <vt:lpstr>Arial</vt:lpstr>
      <vt:lpstr>汉仪菱心体简</vt:lpstr>
      <vt:lpstr>Default Design</vt:lpstr>
      <vt:lpstr> 第九章  利润分配管理</vt:lpstr>
      <vt:lpstr>目录</vt:lpstr>
      <vt:lpstr>第一节  利润分配概述</vt:lpstr>
      <vt:lpstr>PowerPoint 演示文稿</vt:lpstr>
      <vt:lpstr>PowerPoint 演示文稿</vt:lpstr>
      <vt:lpstr>PowerPoint 演示文稿</vt:lpstr>
      <vt:lpstr>PowerPoint 演示文稿</vt:lpstr>
      <vt:lpstr>PowerPoint 演示文稿</vt:lpstr>
      <vt:lpstr>第二节  股利支付形式与程序</vt:lpstr>
      <vt:lpstr>PowerPoint 演示文稿</vt:lpstr>
      <vt:lpstr>PowerPoint 演示文稿</vt:lpstr>
      <vt:lpstr>PowerPoint 演示文稿</vt:lpstr>
      <vt:lpstr>PowerPoint 演示文稿</vt:lpstr>
      <vt:lpstr>二、股利支付程序</vt:lpstr>
      <vt:lpstr>PowerPoint 演示文稿</vt:lpstr>
      <vt:lpstr>PowerPoint 演示文稿</vt:lpstr>
      <vt:lpstr>一、股利相关论</vt:lpstr>
      <vt:lpstr>PowerPoint 演示文稿</vt:lpstr>
      <vt:lpstr>PowerPoint 演示文稿</vt:lpstr>
      <vt:lpstr>PowerPoint 演示文稿</vt:lpstr>
      <vt:lpstr>二、股利无关论</vt:lpstr>
      <vt:lpstr>PowerPoint 演示文稿</vt:lpstr>
      <vt:lpstr>PowerPoint 演示文稿</vt:lpstr>
      <vt:lpstr>PowerPoint 演示文稿</vt:lpstr>
      <vt:lpstr>例题9-5：       假定甲企业2021年度的净利润为8 000万元，股票总数为10 000万股。由于企业尚处于初创期，产品市场前景广阔，产业优势明显。假定2022年该公司有较好投资前景的投资项目，需要投资12 000万元。企业确定的目标资本结构是：负债资本为60%，股东权益股本为40%。假如该公司采用剩余股利政策，则该公司应当如何分配股利和进行融资？ </vt:lpstr>
      <vt:lpstr>分析： 首先，确定按目标资本结构2022年需要筹集的股东权益资本为：               12 000×40%＝4 800（万元） 其次，确定2021年应分配的股利总额：                8 000－4 800＝3 200（万元） 每股现金股利数额＝3 200÷10000＝0.32（元/股） 此外，甲公司还应当对外筹集负债资金：                    12 000－4 800＝7 200（万元）</vt:lpstr>
      <vt:lpstr>【课堂训练】 黄龙公司实行剩余股利政策，其目标资本结构为资产负债率40%。 （1）如果该年的净利润为1200万元，在没有增发新股的情况下，计算企业可以用于投资的最大支出数额。 （2）如果企业下一年拟投资1500万元，计算企业将支付的股利数额。    分析：</vt:lpstr>
      <vt:lpstr>一、股利政策的类型</vt:lpstr>
      <vt:lpstr>PowerPoint 演示文稿</vt:lpstr>
      <vt:lpstr>一、股利政策的类型</vt:lpstr>
      <vt:lpstr>【例题】黄龙公司2021年末利润分配有关资料如下表所示。</vt:lpstr>
      <vt:lpstr>（2）预计2016年净利润=2000×（1+5%）=2100（万元） 2016年发放股票股利=550×10%=55（万股） 2016年股利支付率=550／2000=27.5% 2016年现金股利=2100×27.5%=577.5万元</vt:lpstr>
      <vt:lpstr>一、股利政策的类型</vt:lpstr>
      <vt:lpstr>二、股利政策的选择</vt:lpstr>
      <vt:lpstr>三、确定分配政策应考虑的因素</vt:lpstr>
      <vt:lpstr>三、确定分配政策应考虑的因素</vt:lpstr>
      <vt:lpstr>PowerPoint 演示文稿</vt:lpstr>
      <vt:lpstr>一、股票股利</vt:lpstr>
      <vt:lpstr>【例题】 2016年黄龙公司在发放股票股利前其资产负债表上股东权益情况如下表所示。 </vt:lpstr>
      <vt:lpstr>      假如黄龙公司宣布发放10%的股票股利，即增发40000股普通股，现有股东每持有10股就配送一股，如果目前该股票市场价格为15元，则应该从未分配利润账户转出：                    15×40000﹦600000（元）     发放股票股利后的股东权益表变化如下 </vt:lpstr>
      <vt:lpstr>2016年黄龙公司持有东方公司10%的股份，总计40000股，假如东方公司本年盈利880000元，则发放股票股利前后，股票价值变化如下表所示。</vt:lpstr>
      <vt:lpstr>二、股票分割</vt:lpstr>
      <vt:lpstr>PowerPoint 演示文稿</vt:lpstr>
      <vt:lpstr>PowerPoint 演示文稿</vt:lpstr>
      <vt:lpstr>【课堂训练】大兴公司权益账户如下表所示。</vt:lpstr>
      <vt:lpstr>二、股票分割</vt:lpstr>
      <vt:lpstr>PowerPoint 演示文稿</vt:lpstr>
      <vt:lpstr>三、股票回购</vt:lpstr>
      <vt:lpstr>本 章 小 结</vt:lpstr>
      <vt:lpstr>PowerPoint 演示文稿</vt:lpstr>
    </vt:vector>
  </TitlesOfParts>
  <Company>Guild 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1</cp:lastModifiedBy>
  <cp:revision>134</cp:revision>
  <dcterms:created xsi:type="dcterms:W3CDTF">2007-02-20T07:59:00Z</dcterms:created>
  <dcterms:modified xsi:type="dcterms:W3CDTF">2023-07-10T02:14:30Z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BF67706A4B1D49919E909F0D3254D0B6_12</vt:lpwstr>
  </property>
</Properties>
</file>