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6" r:id="rId3"/>
    <p:sldId id="367" r:id="rId5"/>
    <p:sldId id="780" r:id="rId6"/>
    <p:sldId id="781" r:id="rId7"/>
    <p:sldId id="782" r:id="rId8"/>
    <p:sldId id="709" r:id="rId9"/>
    <p:sldId id="711" r:id="rId10"/>
    <p:sldId id="783" r:id="rId11"/>
    <p:sldId id="784" r:id="rId12"/>
    <p:sldId id="714" r:id="rId13"/>
    <p:sldId id="716" r:id="rId14"/>
    <p:sldId id="717" r:id="rId15"/>
    <p:sldId id="718" r:id="rId16"/>
    <p:sldId id="785" r:id="rId17"/>
    <p:sldId id="721" r:id="rId18"/>
    <p:sldId id="786" r:id="rId19"/>
    <p:sldId id="723" r:id="rId20"/>
    <p:sldId id="787" r:id="rId21"/>
    <p:sldId id="725" r:id="rId22"/>
    <p:sldId id="726" r:id="rId23"/>
    <p:sldId id="727" r:id="rId24"/>
    <p:sldId id="788" r:id="rId25"/>
    <p:sldId id="733" r:id="rId26"/>
    <p:sldId id="734" r:id="rId27"/>
    <p:sldId id="789" r:id="rId28"/>
    <p:sldId id="790" r:id="rId29"/>
    <p:sldId id="737" r:id="rId30"/>
    <p:sldId id="739" r:id="rId31"/>
    <p:sldId id="740" r:id="rId32"/>
    <p:sldId id="791" r:id="rId33"/>
    <p:sldId id="745" r:id="rId34"/>
    <p:sldId id="747" r:id="rId35"/>
    <p:sldId id="748" r:id="rId36"/>
    <p:sldId id="749" r:id="rId37"/>
    <p:sldId id="750" r:id="rId38"/>
    <p:sldId id="751" r:id="rId39"/>
    <p:sldId id="757" r:id="rId40"/>
    <p:sldId id="758" r:id="rId41"/>
    <p:sldId id="792" r:id="rId42"/>
    <p:sldId id="762" r:id="rId43"/>
    <p:sldId id="763" r:id="rId44"/>
    <p:sldId id="764" r:id="rId45"/>
    <p:sldId id="765" r:id="rId46"/>
    <p:sldId id="766" r:id="rId47"/>
    <p:sldId id="767" r:id="rId48"/>
    <p:sldId id="768" r:id="rId49"/>
    <p:sldId id="771" r:id="rId50"/>
    <p:sldId id="772" r:id="rId51"/>
    <p:sldId id="794" r:id="rId52"/>
    <p:sldId id="795" r:id="rId53"/>
    <p:sldId id="773" r:id="rId54"/>
    <p:sldId id="774" r:id="rId55"/>
    <p:sldId id="777" r:id="rId56"/>
    <p:sldId id="778" r:id="rId57"/>
    <p:sldId id="796" r:id="rId58"/>
    <p:sldId id="797" r:id="rId59"/>
    <p:sldId id="798" r:id="rId60"/>
    <p:sldId id="800" r:id="rId61"/>
    <p:sldId id="799" r:id="rId62"/>
    <p:sldId id="801" r:id="rId63"/>
    <p:sldId id="779" r:id="rId64"/>
  </p:sldIdLst>
  <p:sldSz cx="12192000" cy="6858000"/>
  <p:notesSz cx="6858000" cy="9144000"/>
  <p:custDataLst>
    <p:tags r:id="rId6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409"/>
    <a:srgbClr val="C81622"/>
    <a:srgbClr val="B61D22"/>
    <a:srgbClr val="B61D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06" autoAdjust="0"/>
    <p:restoredTop sz="94660"/>
  </p:normalViewPr>
  <p:slideViewPr>
    <p:cSldViewPr snapToGrid="0" showGuides="1">
      <p:cViewPr varScale="1">
        <p:scale>
          <a:sx n="70" d="100"/>
          <a:sy n="70" d="100"/>
        </p:scale>
        <p:origin x="508" y="52"/>
      </p:cViewPr>
      <p:guideLst>
        <p:guide orient="horz" pos="214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gs" Target="tags/tag1.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2B0AF8D1-8B9C-4DEE-B211-3DBC0ADDE07D}" type="slidenum">
              <a:rPr lang="zh-CN" altLang="en-US" smtClean="0"/>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showMasterSp="0">
  <p:cSld name="标题幻灯片">
    <p:bg>
      <p:bgPr>
        <a:gradFill rotWithShape="0">
          <a:gsLst>
            <a:gs pos="0">
              <a:srgbClr val="FFFFFF"/>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4" name="Freeform 39"/>
          <p:cNvSpPr/>
          <p:nvPr/>
        </p:nvSpPr>
        <p:spPr bwMode="gray">
          <a:xfrm>
            <a:off x="4233" y="634682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Freeform 29"/>
          <p:cNvSpPr/>
          <p:nvPr/>
        </p:nvSpPr>
        <p:spPr bwMode="gray">
          <a:xfrm>
            <a:off x="-2115" y="-1587"/>
            <a:ext cx="12206817" cy="4940300"/>
          </a:xfrm>
          <a:custGeom>
            <a:avLst/>
            <a:gdLst/>
            <a:ahLst/>
            <a:cxnLst>
              <a:cxn ang="0">
                <a:pos x="8" y="3103"/>
              </a:cxn>
              <a:cxn ang="0">
                <a:pos x="2913" y="3102"/>
              </a:cxn>
              <a:cxn ang="0">
                <a:pos x="3143" y="3022"/>
              </a:cxn>
              <a:cxn ang="0">
                <a:pos x="3668" y="2460"/>
              </a:cxn>
              <a:cxn ang="0">
                <a:pos x="4129" y="2235"/>
              </a:cxn>
              <a:cxn ang="0">
                <a:pos x="5761" y="2235"/>
              </a:cxn>
              <a:cxn ang="0">
                <a:pos x="5767" y="0"/>
              </a:cxn>
              <a:cxn ang="0">
                <a:pos x="0" y="1"/>
              </a:cxn>
              <a:cxn ang="0">
                <a:pos x="8" y="3103"/>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Freeform 28"/>
          <p:cNvSpPr/>
          <p:nvPr/>
        </p:nvSpPr>
        <p:spPr bwMode="gray">
          <a:xfrm>
            <a:off x="1" y="1"/>
            <a:ext cx="12206817" cy="4333875"/>
          </a:xfrm>
          <a:custGeom>
            <a:avLst/>
            <a:gdLst/>
            <a:ahLst/>
            <a:cxnLst>
              <a:cxn ang="0">
                <a:pos x="8" y="2730"/>
              </a:cxn>
              <a:cxn ang="0">
                <a:pos x="3040" y="2726"/>
              </a:cxn>
              <a:cxn ang="0">
                <a:pos x="3347" y="2630"/>
              </a:cxn>
              <a:cxn ang="0">
                <a:pos x="3795" y="2170"/>
              </a:cxn>
              <a:cxn ang="0">
                <a:pos x="4115" y="2080"/>
              </a:cxn>
              <a:cxn ang="0">
                <a:pos x="5760" y="2093"/>
              </a:cxn>
              <a:cxn ang="0">
                <a:pos x="5767" y="0"/>
              </a:cxn>
              <a:cxn ang="0">
                <a:pos x="0" y="1"/>
              </a:cxn>
              <a:cxn ang="0">
                <a:pos x="8" y="2730"/>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30"/>
          <p:cNvSpPr/>
          <p:nvPr/>
        </p:nvSpPr>
        <p:spPr bwMode="gray">
          <a:xfrm>
            <a:off x="1" y="0"/>
            <a:ext cx="12204700" cy="1600200"/>
          </a:xfrm>
          <a:custGeom>
            <a:avLst/>
            <a:gdLst/>
            <a:ahLst/>
            <a:cxnLst>
              <a:cxn ang="0">
                <a:pos x="0" y="1008"/>
              </a:cxn>
              <a:cxn ang="0">
                <a:pos x="1884" y="1008"/>
              </a:cxn>
              <a:cxn ang="0">
                <a:pos x="2152" y="921"/>
              </a:cxn>
              <a:cxn ang="0">
                <a:pos x="2560" y="531"/>
              </a:cxn>
              <a:cxn ang="0">
                <a:pos x="2892" y="448"/>
              </a:cxn>
              <a:cxn ang="0">
                <a:pos x="5766" y="461"/>
              </a:cxn>
              <a:cxn ang="0">
                <a:pos x="5758" y="0"/>
              </a:cxn>
              <a:cxn ang="0">
                <a:pos x="0" y="2"/>
              </a:cxn>
              <a:cxn ang="0">
                <a:pos x="0" y="1008"/>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7" descr="1"/>
          <p:cNvSpPr/>
          <p:nvPr/>
        </p:nvSpPr>
        <p:spPr bwMode="gray">
          <a:xfrm>
            <a:off x="0" y="-9525"/>
            <a:ext cx="12227984" cy="1362075"/>
          </a:xfrm>
          <a:custGeom>
            <a:avLst/>
            <a:gdLst/>
            <a:ahLst/>
            <a:cxnLst>
              <a:cxn ang="0">
                <a:pos x="0" y="858"/>
              </a:cxn>
              <a:cxn ang="0">
                <a:pos x="1926" y="857"/>
              </a:cxn>
              <a:cxn ang="0">
                <a:pos x="2157" y="793"/>
              </a:cxn>
              <a:cxn ang="0">
                <a:pos x="2509" y="473"/>
              </a:cxn>
              <a:cxn ang="0">
                <a:pos x="2970" y="390"/>
              </a:cxn>
              <a:cxn ang="0">
                <a:pos x="5773" y="388"/>
              </a:cxn>
              <a:cxn ang="0">
                <a:pos x="5777" y="0"/>
              </a:cxn>
              <a:cxn ang="0">
                <a:pos x="0" y="2"/>
              </a:cxn>
              <a:cxn ang="0">
                <a:pos x="0" y="858"/>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37"/>
          <p:cNvSpPr/>
          <p:nvPr/>
        </p:nvSpPr>
        <p:spPr bwMode="gray">
          <a:xfrm>
            <a:off x="4233" y="456247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AutoShape 33"/>
          <p:cNvSpPr>
            <a:spLocks noChangeArrowheads="1"/>
          </p:cNvSpPr>
          <p:nvPr/>
        </p:nvSpPr>
        <p:spPr bwMode="gray">
          <a:xfrm>
            <a:off x="533400" y="4495800"/>
            <a:ext cx="1390651" cy="1042988"/>
          </a:xfrm>
          <a:prstGeom prst="roundRect">
            <a:avLst>
              <a:gd name="adj" fmla="val 10079"/>
            </a:avLst>
          </a:prstGeom>
          <a:blipFill dpi="0" rotWithShape="1">
            <a:blip r:embed="rId3"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AutoShape 34"/>
          <p:cNvSpPr>
            <a:spLocks noChangeArrowheads="1"/>
          </p:cNvSpPr>
          <p:nvPr/>
        </p:nvSpPr>
        <p:spPr bwMode="gray">
          <a:xfrm>
            <a:off x="2154767" y="4495800"/>
            <a:ext cx="1390651" cy="1042988"/>
          </a:xfrm>
          <a:prstGeom prst="roundRect">
            <a:avLst>
              <a:gd name="adj" fmla="val 10079"/>
            </a:avLst>
          </a:prstGeom>
          <a:blipFill dpi="0" rotWithShape="1">
            <a:blip r:embed="rId4"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AutoShape 35"/>
          <p:cNvSpPr>
            <a:spLocks noChangeArrowheads="1"/>
          </p:cNvSpPr>
          <p:nvPr/>
        </p:nvSpPr>
        <p:spPr bwMode="gray">
          <a:xfrm>
            <a:off x="3788833" y="4495800"/>
            <a:ext cx="1390651" cy="1042988"/>
          </a:xfrm>
          <a:prstGeom prst="roundRect">
            <a:avLst>
              <a:gd name="adj" fmla="val 10079"/>
            </a:avLst>
          </a:prstGeom>
          <a:blipFill dpi="0" rotWithShape="1">
            <a:blip r:embed="rId5"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7" name="Rectangle 15"/>
          <p:cNvSpPr>
            <a:spLocks noGrp="1" noChangeArrowheads="1"/>
          </p:cNvSpPr>
          <p:nvPr>
            <p:ph type="ctrTitle"/>
          </p:nvPr>
        </p:nvSpPr>
        <p:spPr>
          <a:xfrm>
            <a:off x="304800" y="1828801"/>
            <a:ext cx="7315200" cy="1470025"/>
          </a:xfrm>
        </p:spPr>
        <p:txBody>
          <a:bodyPr/>
          <a:lstStyle>
            <a:lvl1pPr>
              <a:defRPr sz="4400">
                <a:solidFill>
                  <a:schemeClr val="tx1"/>
                </a:solidFill>
              </a:defRPr>
            </a:lvl1pPr>
          </a:lstStyle>
          <a:p>
            <a:r>
              <a:rPr lang="zh-CN" altLang="en-US"/>
              <a:t>单击此处编辑母版标题样式</a:t>
            </a:r>
            <a:endParaRPr lang="zh-CN" altLang="en-US"/>
          </a:p>
        </p:txBody>
      </p:sp>
      <p:sp>
        <p:nvSpPr>
          <p:cNvPr id="3088" name="Rectangle 16"/>
          <p:cNvSpPr>
            <a:spLocks noGrp="1" noChangeArrowheads="1"/>
          </p:cNvSpPr>
          <p:nvPr>
            <p:ph type="subTitle" idx="1"/>
          </p:nvPr>
        </p:nvSpPr>
        <p:spPr>
          <a:xfrm>
            <a:off x="304801" y="3200400"/>
            <a:ext cx="7296151" cy="457200"/>
          </a:xfrm>
        </p:spPr>
        <p:txBody>
          <a:bodyPr/>
          <a:lstStyle>
            <a:lvl1pPr marL="0" indent="0" algn="dist">
              <a:buFontTx/>
              <a:buNone/>
              <a:defRPr sz="1600" i="1">
                <a:latin typeface="Times New Roman" panose="02020603050405020304" pitchFamily="18" charset="0"/>
              </a:defRPr>
            </a:lvl1pPr>
          </a:lstStyle>
          <a:p>
            <a:r>
              <a:rPr lang="zh-CN" altLang="en-US"/>
              <a:t>单击此处编辑母版副标题样式</a:t>
            </a:r>
            <a:endParaRPr lang="zh-CN" altLang="en-US"/>
          </a:p>
        </p:txBody>
      </p:sp>
      <p:sp>
        <p:nvSpPr>
          <p:cNvPr id="23" name="Rectangle 17"/>
          <p:cNvSpPr>
            <a:spLocks noGrp="1" noChangeArrowheads="1"/>
          </p:cNvSpPr>
          <p:nvPr>
            <p:ph type="dt" sz="half" idx="2"/>
          </p:nvPr>
        </p:nvSpPr>
        <p:spPr bwMode="gray">
          <a:xfrm>
            <a:off x="1016000" y="6477000"/>
            <a:ext cx="2844800" cy="247650"/>
          </a:xfrm>
          <a:prstGeom prst="rect">
            <a:avLst/>
          </a:prstGeom>
          <a:ln>
            <a:miter lim="800000"/>
          </a:ln>
        </p:spPr>
        <p:txBody>
          <a:bodyPr vert="horz" wrap="square" lIns="91440" tIns="45720" rIns="91440" bIns="45720" numCol="1" anchor="t" anchorCtr="0" compatLnSpc="1"/>
          <a:lstStyle>
            <a:lvl1pPr>
              <a:defRPr smtClean="0"/>
            </a:lvl1pPr>
          </a:lstStyle>
          <a:p>
            <a:pPr defTabSz="914400" fontAlgn="base">
              <a:spcBef>
                <a:spcPct val="0"/>
              </a:spcBef>
              <a:spcAft>
                <a:spcPct val="0"/>
              </a:spcAft>
              <a:defRPr/>
            </a:pPr>
            <a:endParaRPr lang="en-US" altLang="zh-CN">
              <a:ea typeface="宋体" panose="02010600030101010101" pitchFamily="2" charset="-122"/>
            </a:endParaRPr>
          </a:p>
        </p:txBody>
      </p:sp>
      <p:sp>
        <p:nvSpPr>
          <p:cNvPr id="24" name="Rectangle 18"/>
          <p:cNvSpPr>
            <a:spLocks noGrp="1" noChangeArrowheads="1"/>
          </p:cNvSpPr>
          <p:nvPr>
            <p:ph type="ftr" sz="quarter" idx="3"/>
          </p:nvPr>
        </p:nvSpPr>
        <p:spPr bwMode="gray">
          <a:xfrm>
            <a:off x="4064000" y="6477000"/>
            <a:ext cx="4368800" cy="247650"/>
          </a:xfrm>
          <a:prstGeom prst="rect">
            <a:avLst/>
          </a:prstGeom>
          <a:ln>
            <a:miter lim="800000"/>
          </a:ln>
        </p:spPr>
        <p:txBody>
          <a:bodyPr vert="horz" wrap="square" lIns="91440" tIns="45720" rIns="91440" bIns="45720" numCol="1" anchor="t" anchorCtr="0" compatLnSpc="1"/>
          <a:lstStyle>
            <a:lvl1pPr algn="l">
              <a:defRPr smtClean="0"/>
            </a:lvl1pPr>
          </a:lstStyle>
          <a:p>
            <a:pPr defTabSz="914400" fontAlgn="base">
              <a:spcBef>
                <a:spcPct val="0"/>
              </a:spcBef>
              <a:spcAft>
                <a:spcPct val="0"/>
              </a:spcAft>
              <a:defRPr/>
            </a:pPr>
            <a:endParaRPr lang="en-US" altLang="zh-CN">
              <a:ea typeface="宋体" panose="02010600030101010101" pitchFamily="2" charset="-122"/>
            </a:endParaRPr>
          </a:p>
        </p:txBody>
      </p:sp>
      <p:sp>
        <p:nvSpPr>
          <p:cNvPr id="25" name="Rectangle 19"/>
          <p:cNvSpPr>
            <a:spLocks noGrp="1" noChangeArrowheads="1"/>
          </p:cNvSpPr>
          <p:nvPr>
            <p:ph type="sldNum" sz="quarter" idx="4"/>
          </p:nvPr>
        </p:nvSpPr>
        <p:spPr bwMode="gray">
          <a:xfrm>
            <a:off x="406400" y="6477000"/>
            <a:ext cx="508000" cy="247650"/>
          </a:xfrm>
          <a:prstGeom prst="rect">
            <a:avLst/>
          </a:prstGeom>
          <a:ln>
            <a:miter lim="800000"/>
          </a:ln>
        </p:spPr>
        <p:txBody>
          <a:bodyPr vert="horz" wrap="square" lIns="91440" tIns="45720" rIns="91440" bIns="45720" numCol="1" anchor="t" anchorCtr="0" compatLnSpc="1"/>
          <a:lstStyle/>
          <a:p>
            <a:pPr algn="r" eaLnBrk="1" hangingPunct="1"/>
            <a:fld id="{9A0DB2DC-4C9A-4742-B13C-FB6460FD3503}" type="slidenum">
              <a:rPr lang="zh-CN" altLang="en-US" sz="1000" dirty="0">
                <a:ea typeface="宋体" panose="02010600030101010101" pitchFamily="2" charset="-122"/>
              </a:rPr>
            </a:fld>
            <a:endParaRPr lang="zh-CN" altLang="en-US" sz="1000" dirty="0">
              <a:ea typeface="宋体" panose="02010600030101010101"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P spid="21" grpId="0" animBg="1"/>
      <p:bldP spid="22" grpId="0" animBg="1"/>
    </p:bld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5.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0" y="-1"/>
            <a:ext cx="1695450" cy="3155678"/>
          </a:xfrm>
          <a:custGeom>
            <a:avLst/>
            <a:gdLst>
              <a:gd name="connsiteX0" fmla="*/ 0 w 1532690"/>
              <a:gd name="connsiteY0" fmla="*/ 0 h 2852739"/>
              <a:gd name="connsiteX1" fmla="*/ 1532690 w 1532690"/>
              <a:gd name="connsiteY1" fmla="*/ 0 h 2852739"/>
              <a:gd name="connsiteX2" fmla="*/ 4438 w 1532690"/>
              <a:gd name="connsiteY2" fmla="*/ 2852739 h 2852739"/>
              <a:gd name="connsiteX3" fmla="*/ 0 w 1532690"/>
              <a:gd name="connsiteY3" fmla="*/ 2852739 h 2852739"/>
            </a:gdLst>
            <a:ahLst/>
            <a:cxnLst>
              <a:cxn ang="0">
                <a:pos x="connsiteX0" y="connsiteY0"/>
              </a:cxn>
              <a:cxn ang="0">
                <a:pos x="connsiteX1" y="connsiteY1"/>
              </a:cxn>
              <a:cxn ang="0">
                <a:pos x="connsiteX2" y="connsiteY2"/>
              </a:cxn>
              <a:cxn ang="0">
                <a:pos x="connsiteX3" y="connsiteY3"/>
              </a:cxn>
            </a:cxnLst>
            <a:rect l="l" t="t" r="r" b="b"/>
            <a:pathLst>
              <a:path w="1532690" h="2852739">
                <a:moveTo>
                  <a:pt x="0" y="0"/>
                </a:moveTo>
                <a:lnTo>
                  <a:pt x="1532690" y="0"/>
                </a:lnTo>
                <a:lnTo>
                  <a:pt x="4438" y="2852739"/>
                </a:lnTo>
                <a:lnTo>
                  <a:pt x="0" y="2852739"/>
                </a:lnTo>
                <a:close/>
              </a:path>
            </a:pathLst>
          </a:cu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4488201" y="3155677"/>
            <a:ext cx="3474714" cy="646331"/>
          </a:xfrm>
          <a:prstGeom prst="rect">
            <a:avLst/>
          </a:prstGeom>
          <a:noFill/>
        </p:spPr>
        <p:txBody>
          <a:bodyPr wrap="square" rtlCol="0">
            <a:spAutoFit/>
          </a:bodyPr>
          <a:lstStyle/>
          <a:p>
            <a:r>
              <a:rPr lang="zh-CN" altLang="en-US" sz="3600" b="1" dirty="0"/>
              <a:t>长</a:t>
            </a:r>
            <a:r>
              <a:rPr lang="zh-CN" altLang="en-US" sz="3600" b="1" dirty="0" smtClean="0"/>
              <a:t>期筹资管理</a:t>
            </a:r>
            <a:endParaRPr lang="zh-CN" altLang="en-US" sz="3600" b="1" dirty="0"/>
          </a:p>
        </p:txBody>
      </p:sp>
      <p:sp>
        <p:nvSpPr>
          <p:cNvPr id="11" name="文本框 10"/>
          <p:cNvSpPr txBox="1"/>
          <p:nvPr/>
        </p:nvSpPr>
        <p:spPr>
          <a:xfrm>
            <a:off x="4858850" y="1796621"/>
            <a:ext cx="2495673" cy="769441"/>
          </a:xfrm>
          <a:prstGeom prst="rect">
            <a:avLst/>
          </a:prstGeom>
          <a:noFill/>
        </p:spPr>
        <p:txBody>
          <a:bodyPr wrap="square" rtlCol="0">
            <a:spAutoFit/>
            <a:scene3d>
              <a:camera prst="orthographicFront"/>
              <a:lightRig rig="threePt" dir="t"/>
            </a:scene3d>
            <a:sp3d contourW="12700"/>
          </a:bodyPr>
          <a:lstStyle/>
          <a:p>
            <a:r>
              <a:rPr lang="zh-CN" altLang="en-US" sz="4400" dirty="0" smtClean="0">
                <a:solidFill>
                  <a:srgbClr val="C81622"/>
                </a:solidFill>
                <a:latin typeface="Century Gothic" panose="020B0502020202020204" pitchFamily="34" charset="0"/>
              </a:rPr>
              <a:t>第四章</a:t>
            </a:r>
            <a:endParaRPr lang="zh-CN" altLang="en-US" sz="4400" b="1" dirty="0">
              <a:solidFill>
                <a:srgbClr val="C81622"/>
              </a:solidFill>
              <a:latin typeface="Century Gothic" panose="020B0502020202020204" pitchFamily="34"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516804" y="291854"/>
            <a:ext cx="10638876" cy="275152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zh-CN" altLang="en-US" sz="2400" b="1" dirty="0" smtClean="0">
                <a:latin typeface="+mn-ea"/>
              </a:rPr>
              <a:t>（</a:t>
            </a:r>
            <a:r>
              <a:rPr lang="zh-CN" altLang="en-US" sz="2400" b="1" dirty="0">
                <a:latin typeface="+mn-ea"/>
              </a:rPr>
              <a:t>一）吸收直接投资的种类</a:t>
            </a:r>
            <a:endParaRPr lang="zh-CN" altLang="en-US" sz="2400" b="1" dirty="0">
              <a:latin typeface="+mn-ea"/>
            </a:endParaRPr>
          </a:p>
          <a:p>
            <a:pPr lvl="0" algn="just">
              <a:lnSpc>
                <a:spcPct val="120000"/>
              </a:lnSpc>
            </a:pPr>
            <a:r>
              <a:rPr lang="zh-CN" altLang="en-US" sz="2400" dirty="0">
                <a:latin typeface="+mn-ea"/>
              </a:rPr>
              <a:t>按</a:t>
            </a:r>
            <a:r>
              <a:rPr lang="zh-CN" altLang="en-US" sz="2400" b="1" dirty="0">
                <a:latin typeface="+mn-ea"/>
              </a:rPr>
              <a:t>吸收投入资本的主体</a:t>
            </a:r>
            <a:r>
              <a:rPr lang="zh-CN" altLang="en-US" sz="2400" dirty="0">
                <a:latin typeface="+mn-ea"/>
              </a:rPr>
              <a:t>不同</a:t>
            </a:r>
            <a:r>
              <a:rPr lang="zh-CN" altLang="en-US" sz="2400" dirty="0" smtClean="0">
                <a:latin typeface="+mn-ea"/>
              </a:rPr>
              <a:t>，可以分四</a:t>
            </a:r>
            <a:r>
              <a:rPr lang="zh-CN" altLang="en-US" sz="2400" dirty="0">
                <a:latin typeface="+mn-ea"/>
              </a:rPr>
              <a:t>类</a:t>
            </a:r>
            <a:r>
              <a:rPr lang="zh-CN" altLang="en-US" sz="2400" dirty="0" smtClean="0">
                <a:latin typeface="+mn-ea"/>
              </a:rPr>
              <a:t>：</a:t>
            </a:r>
            <a:endParaRPr lang="en-US" altLang="zh-CN" sz="2400" dirty="0" smtClean="0">
              <a:latin typeface="+mn-ea"/>
            </a:endParaRPr>
          </a:p>
          <a:p>
            <a:pPr lvl="0" algn="just">
              <a:lnSpc>
                <a:spcPct val="120000"/>
              </a:lnSpc>
            </a:pPr>
            <a:r>
              <a:rPr lang="zh-CN" altLang="en-US" sz="2400" dirty="0" smtClean="0">
                <a:latin typeface="+mn-ea"/>
              </a:rPr>
              <a:t>第</a:t>
            </a:r>
            <a:r>
              <a:rPr lang="zh-CN" altLang="en-US" sz="2400" dirty="0">
                <a:latin typeface="+mn-ea"/>
              </a:rPr>
              <a:t>一类，吸收国家直接投资，形成企业的国有资本</a:t>
            </a:r>
            <a:r>
              <a:rPr lang="zh-CN" altLang="en-US" sz="2400" dirty="0" smtClean="0">
                <a:latin typeface="+mn-ea"/>
              </a:rPr>
              <a:t>。</a:t>
            </a:r>
            <a:endParaRPr lang="en-US" altLang="zh-CN" sz="2400" dirty="0" smtClean="0">
              <a:latin typeface="+mn-ea"/>
            </a:endParaRPr>
          </a:p>
          <a:p>
            <a:pPr lvl="0" algn="just">
              <a:lnSpc>
                <a:spcPct val="120000"/>
              </a:lnSpc>
            </a:pPr>
            <a:r>
              <a:rPr lang="zh-CN" altLang="en-US" sz="2400" dirty="0" smtClean="0">
                <a:latin typeface="+mn-ea"/>
              </a:rPr>
              <a:t>第二</a:t>
            </a:r>
            <a:r>
              <a:rPr lang="zh-CN" altLang="en-US" sz="2400" dirty="0">
                <a:latin typeface="+mn-ea"/>
              </a:rPr>
              <a:t>类，吸收其他企业、事业单位等法人的直接</a:t>
            </a:r>
            <a:r>
              <a:rPr lang="zh-CN" altLang="en-US" sz="2400" dirty="0" smtClean="0">
                <a:latin typeface="+mn-ea"/>
              </a:rPr>
              <a:t>投资。</a:t>
            </a:r>
            <a:endParaRPr lang="en-US" altLang="zh-CN" sz="2400" dirty="0" smtClean="0">
              <a:latin typeface="+mn-ea"/>
            </a:endParaRPr>
          </a:p>
          <a:p>
            <a:pPr lvl="0" algn="just">
              <a:lnSpc>
                <a:spcPct val="120000"/>
              </a:lnSpc>
            </a:pPr>
            <a:r>
              <a:rPr lang="zh-CN" altLang="en-US" sz="2400" dirty="0" smtClean="0">
                <a:latin typeface="+mn-ea"/>
              </a:rPr>
              <a:t>第三</a:t>
            </a:r>
            <a:r>
              <a:rPr lang="zh-CN" altLang="en-US" sz="2400" dirty="0">
                <a:latin typeface="+mn-ea"/>
              </a:rPr>
              <a:t>类，吸收企业内部职工和社会公众的直接</a:t>
            </a:r>
            <a:r>
              <a:rPr lang="zh-CN" altLang="en-US" sz="2400" dirty="0" smtClean="0">
                <a:latin typeface="+mn-ea"/>
              </a:rPr>
              <a:t>投资。</a:t>
            </a:r>
            <a:endParaRPr lang="en-US" altLang="zh-CN" sz="2400" dirty="0" smtClean="0">
              <a:latin typeface="+mn-ea"/>
            </a:endParaRPr>
          </a:p>
          <a:p>
            <a:pPr lvl="0" algn="just">
              <a:lnSpc>
                <a:spcPct val="120000"/>
              </a:lnSpc>
            </a:pPr>
            <a:r>
              <a:rPr lang="zh-CN" altLang="en-US" sz="2400" dirty="0" smtClean="0">
                <a:latin typeface="+mn-ea"/>
              </a:rPr>
              <a:t>第四</a:t>
            </a:r>
            <a:r>
              <a:rPr lang="zh-CN" altLang="en-US" sz="2400" dirty="0">
                <a:latin typeface="+mn-ea"/>
              </a:rPr>
              <a:t>类，吸收外国投资者和港澳台投资者的直接</a:t>
            </a:r>
            <a:r>
              <a:rPr lang="zh-CN" altLang="en-US" sz="2400" dirty="0" smtClean="0">
                <a:latin typeface="+mn-ea"/>
              </a:rPr>
              <a:t>投资。</a:t>
            </a:r>
            <a:endParaRPr lang="zh-CN" altLang="en-US" sz="2400" dirty="0">
              <a:latin typeface="+mn-ea"/>
            </a:endParaRPr>
          </a:p>
        </p:txBody>
      </p:sp>
      <p:sp>
        <p:nvSpPr>
          <p:cNvPr id="14" name="矩形 13"/>
          <p:cNvSpPr/>
          <p:nvPr/>
        </p:nvSpPr>
        <p:spPr>
          <a:xfrm>
            <a:off x="516804" y="3182773"/>
            <a:ext cx="9040368" cy="2308324"/>
          </a:xfrm>
          <a:prstGeom prst="rect">
            <a:avLst/>
          </a:prstGeom>
        </p:spPr>
        <p:txBody>
          <a:bodyPr wrap="square">
            <a:spAutoFit/>
          </a:bodyPr>
          <a:lstStyle/>
          <a:p>
            <a:pPr>
              <a:lnSpc>
                <a:spcPct val="120000"/>
              </a:lnSpc>
            </a:pPr>
            <a:r>
              <a:rPr lang="zh-CN" altLang="en-US" sz="2400" dirty="0"/>
              <a:t>按</a:t>
            </a:r>
            <a:r>
              <a:rPr lang="zh-CN" altLang="en-US" sz="2400" b="1" dirty="0"/>
              <a:t>吸收直接投资的方式</a:t>
            </a:r>
            <a:r>
              <a:rPr lang="zh-CN" altLang="en-US" sz="2400" dirty="0"/>
              <a:t>不同</a:t>
            </a:r>
            <a:r>
              <a:rPr lang="zh-CN" altLang="en-US" sz="2400" dirty="0" smtClean="0"/>
              <a:t>，可以分为两</a:t>
            </a:r>
            <a:r>
              <a:rPr lang="zh-CN" altLang="en-US" sz="2400" dirty="0"/>
              <a:t>类</a:t>
            </a:r>
            <a:r>
              <a:rPr lang="zh-CN" altLang="en-US" sz="2400" dirty="0" smtClean="0"/>
              <a:t>：</a:t>
            </a:r>
            <a:endParaRPr lang="en-US" altLang="zh-CN" sz="2400" dirty="0" smtClean="0"/>
          </a:p>
          <a:p>
            <a:pPr>
              <a:lnSpc>
                <a:spcPct val="120000"/>
              </a:lnSpc>
            </a:pPr>
            <a:r>
              <a:rPr lang="zh-CN" altLang="en-US" sz="2400" dirty="0" smtClean="0"/>
              <a:t>第</a:t>
            </a:r>
            <a:r>
              <a:rPr lang="zh-CN" altLang="en-US" sz="2400" dirty="0"/>
              <a:t>一类，吸收现金投资，现金是最常见的投资形式</a:t>
            </a:r>
            <a:r>
              <a:rPr lang="zh-CN" altLang="en-US" sz="2400" dirty="0" smtClean="0"/>
              <a:t>。</a:t>
            </a:r>
            <a:endParaRPr lang="en-US" altLang="zh-CN" sz="2400" dirty="0" smtClean="0"/>
          </a:p>
          <a:p>
            <a:pPr>
              <a:lnSpc>
                <a:spcPct val="120000"/>
              </a:lnSpc>
            </a:pPr>
            <a:r>
              <a:rPr lang="zh-CN" altLang="en-US" sz="2400" dirty="0" smtClean="0"/>
              <a:t>第二</a:t>
            </a:r>
            <a:r>
              <a:rPr lang="zh-CN" altLang="en-US" sz="2400" dirty="0"/>
              <a:t>类，吸收非现金投资，非现金投资主要包括两种</a:t>
            </a:r>
            <a:r>
              <a:rPr lang="zh-CN" altLang="en-US" sz="2400" dirty="0" smtClean="0"/>
              <a:t>：</a:t>
            </a:r>
            <a:endParaRPr lang="en-US" altLang="zh-CN" sz="2400" dirty="0" smtClean="0"/>
          </a:p>
          <a:p>
            <a:pPr>
              <a:lnSpc>
                <a:spcPct val="120000"/>
              </a:lnSpc>
            </a:pPr>
            <a:r>
              <a:rPr lang="zh-CN" altLang="en-US" sz="2400" dirty="0" smtClean="0"/>
              <a:t>一</a:t>
            </a:r>
            <a:r>
              <a:rPr lang="zh-CN" altLang="en-US" sz="2400" dirty="0"/>
              <a:t>是材料、燃料、产品、房屋建筑物、机器设备等实物资产投资</a:t>
            </a:r>
            <a:r>
              <a:rPr lang="zh-CN" altLang="en-US" sz="2400" dirty="0" smtClean="0"/>
              <a:t>；</a:t>
            </a:r>
            <a:endParaRPr lang="en-US" altLang="zh-CN" sz="2400" dirty="0" smtClean="0"/>
          </a:p>
          <a:p>
            <a:pPr>
              <a:lnSpc>
                <a:spcPct val="120000"/>
              </a:lnSpc>
            </a:pPr>
            <a:r>
              <a:rPr lang="zh-CN" altLang="en-US" sz="2400" dirty="0" smtClean="0"/>
              <a:t>二</a:t>
            </a:r>
            <a:r>
              <a:rPr lang="zh-CN" altLang="en-US" sz="2400" dirty="0"/>
              <a:t>是专利权、非专利技术、商标权、土地使用权等无形资产投资。</a:t>
            </a:r>
            <a:endParaRPr lang="zh-CN" altLang="en-US" sz="2400" dirty="0"/>
          </a:p>
        </p:txBody>
      </p:sp>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702678" y="1236752"/>
            <a:ext cx="7508634" cy="286232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n-ea"/>
              </a:rPr>
              <a:t>（</a:t>
            </a:r>
            <a:r>
              <a:rPr lang="zh-CN" altLang="en-US" sz="2400" b="1" dirty="0">
                <a:latin typeface="+mn-ea"/>
              </a:rPr>
              <a:t>二）吸收直接投资的程序</a:t>
            </a:r>
            <a:endParaRPr lang="zh-CN" altLang="en-US" sz="2400" b="1" dirty="0">
              <a:latin typeface="+mn-ea"/>
            </a:endParaRPr>
          </a:p>
          <a:p>
            <a:pPr lvl="0" algn="just">
              <a:lnSpc>
                <a:spcPct val="150000"/>
              </a:lnSpc>
            </a:pPr>
            <a:r>
              <a:rPr lang="zh-CN" altLang="en-US" sz="2400" b="1" dirty="0">
                <a:ea typeface="宋体" panose="02010600030101010101" pitchFamily="2" charset="-122"/>
              </a:rPr>
              <a:t>第一步，确定筹资所需资本的数量</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50000"/>
              </a:lnSpc>
            </a:pPr>
            <a:r>
              <a:rPr lang="zh-CN" altLang="en-US" sz="2400" b="1" dirty="0" smtClean="0">
                <a:ea typeface="宋体" panose="02010600030101010101" pitchFamily="2" charset="-122"/>
              </a:rPr>
              <a:t>第二</a:t>
            </a:r>
            <a:r>
              <a:rPr lang="zh-CN" altLang="en-US" sz="2400" b="1" dirty="0">
                <a:ea typeface="宋体" panose="02010600030101010101" pitchFamily="2" charset="-122"/>
              </a:rPr>
              <a:t>步，选择吸收直接投资的具体形式</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50000"/>
              </a:lnSpc>
            </a:pPr>
            <a:r>
              <a:rPr lang="zh-CN" altLang="en-US" sz="2400" b="1" dirty="0" smtClean="0">
                <a:ea typeface="宋体" panose="02010600030101010101" pitchFamily="2" charset="-122"/>
              </a:rPr>
              <a:t>第三</a:t>
            </a:r>
            <a:r>
              <a:rPr lang="zh-CN" altLang="en-US" sz="2400" b="1" dirty="0">
                <a:ea typeface="宋体" panose="02010600030101010101" pitchFamily="2" charset="-122"/>
              </a:rPr>
              <a:t>步，签署投资合同或协议等文件</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50000"/>
              </a:lnSpc>
            </a:pPr>
            <a:r>
              <a:rPr lang="zh-CN" altLang="en-US" sz="2400" b="1" dirty="0" smtClean="0">
                <a:ea typeface="宋体" panose="02010600030101010101" pitchFamily="2" charset="-122"/>
              </a:rPr>
              <a:t>第四</a:t>
            </a:r>
            <a:r>
              <a:rPr lang="zh-CN" altLang="en-US" sz="2400" b="1" dirty="0">
                <a:ea typeface="宋体" panose="02010600030101010101" pitchFamily="2" charset="-122"/>
              </a:rPr>
              <a:t>步，按期取得资金</a:t>
            </a:r>
            <a:r>
              <a:rPr lang="zh-CN" altLang="en-US" sz="2400" b="1" dirty="0" smtClean="0">
                <a:ea typeface="宋体" panose="02010600030101010101" pitchFamily="2" charset="-122"/>
              </a:rPr>
              <a:t>。</a:t>
            </a:r>
            <a:endParaRPr lang="zh-CN" altLang="en-US" sz="2400" b="1" dirty="0">
              <a:ea typeface="宋体" panose="02010600030101010101" pitchFamily="2" charset="-122"/>
            </a:endParaRPr>
          </a:p>
        </p:txBody>
      </p:sp>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842940" y="792641"/>
            <a:ext cx="9297756" cy="433965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a:latin typeface="+mn-ea"/>
              </a:rPr>
              <a:t>吸收直接投资的</a:t>
            </a:r>
            <a:r>
              <a:rPr lang="zh-CN" altLang="en-US" sz="2400" b="1" dirty="0">
                <a:solidFill>
                  <a:srgbClr val="FF0000"/>
                </a:solidFill>
                <a:latin typeface="+mn-ea"/>
              </a:rPr>
              <a:t>优点</a:t>
            </a:r>
            <a:r>
              <a:rPr lang="zh-CN" altLang="en-US" sz="2400" b="1" dirty="0">
                <a:latin typeface="+mn-ea"/>
              </a:rPr>
              <a:t>主要有：</a:t>
            </a:r>
            <a:endParaRPr lang="zh-CN" altLang="en-US" sz="2400" b="1" dirty="0">
              <a:latin typeface="+mn-ea"/>
            </a:endParaRPr>
          </a:p>
          <a:p>
            <a:pPr lvl="0" algn="just">
              <a:lnSpc>
                <a:spcPct val="150000"/>
              </a:lnSpc>
            </a:pPr>
            <a:r>
              <a:rPr lang="zh-CN" altLang="en-US" sz="2000" dirty="0">
                <a:latin typeface="+mn-ea"/>
              </a:rPr>
              <a:t>（</a:t>
            </a:r>
            <a:r>
              <a:rPr lang="en-US" altLang="zh-CN" sz="2000" dirty="0">
                <a:latin typeface="+mn-ea"/>
              </a:rPr>
              <a:t>1</a:t>
            </a:r>
            <a:r>
              <a:rPr lang="zh-CN" altLang="en-US" sz="2000" dirty="0">
                <a:latin typeface="+mn-ea"/>
              </a:rPr>
              <a:t>）筹资方式</a:t>
            </a:r>
            <a:r>
              <a:rPr lang="zh-CN" altLang="en-US" sz="2000" b="1" dirty="0">
                <a:latin typeface="+mn-ea"/>
              </a:rPr>
              <a:t>简便</a:t>
            </a:r>
            <a:r>
              <a:rPr lang="zh-CN" altLang="en-US" sz="2000" dirty="0" smtClean="0">
                <a:latin typeface="+mn-ea"/>
              </a:rPr>
              <a:t>、</a:t>
            </a:r>
            <a:r>
              <a:rPr lang="zh-CN" altLang="en-US" sz="2000" b="1" dirty="0" smtClean="0">
                <a:latin typeface="+mn-ea"/>
              </a:rPr>
              <a:t>速度</a:t>
            </a:r>
            <a:r>
              <a:rPr lang="zh-CN" altLang="en-US" sz="2000" b="1" dirty="0">
                <a:latin typeface="+mn-ea"/>
              </a:rPr>
              <a:t>快</a:t>
            </a:r>
            <a:r>
              <a:rPr lang="zh-CN" altLang="en-US" sz="2000" dirty="0">
                <a:latin typeface="+mn-ea"/>
              </a:rPr>
              <a:t>。吸收直接投资的双方直接接触磋商，没有中间环节。只要双方协商一致，筹资即可成功。</a:t>
            </a:r>
            <a:endParaRPr lang="zh-CN" altLang="en-US" sz="2000" dirty="0">
              <a:latin typeface="+mn-ea"/>
            </a:endParaRPr>
          </a:p>
          <a:p>
            <a:pPr lvl="0" algn="just">
              <a:lnSpc>
                <a:spcPct val="150000"/>
              </a:lnSpc>
            </a:pPr>
            <a:r>
              <a:rPr lang="zh-CN" altLang="en-US" sz="2000" dirty="0">
                <a:latin typeface="+mn-ea"/>
              </a:rPr>
              <a:t>（</a:t>
            </a:r>
            <a:r>
              <a:rPr lang="en-US" altLang="zh-CN" sz="2000" dirty="0">
                <a:latin typeface="+mn-ea"/>
              </a:rPr>
              <a:t>2</a:t>
            </a:r>
            <a:r>
              <a:rPr lang="zh-CN" altLang="en-US" sz="2000" dirty="0">
                <a:latin typeface="+mn-ea"/>
              </a:rPr>
              <a:t>）有利用</a:t>
            </a:r>
            <a:r>
              <a:rPr lang="zh-CN" altLang="en-US" sz="2000" b="1" dirty="0">
                <a:latin typeface="+mn-ea"/>
              </a:rPr>
              <a:t>增强企业信誉</a:t>
            </a:r>
            <a:r>
              <a:rPr lang="zh-CN" altLang="en-US" sz="2000" dirty="0">
                <a:latin typeface="+mn-ea"/>
              </a:rPr>
              <a:t>。吸收直接投资所筹集的</a:t>
            </a:r>
            <a:r>
              <a:rPr lang="zh-CN" altLang="en-US" sz="2000" b="1" dirty="0">
                <a:latin typeface="+mn-ea"/>
              </a:rPr>
              <a:t>资金属于自有资金</a:t>
            </a:r>
            <a:r>
              <a:rPr lang="zh-CN" altLang="en-US" sz="2000" dirty="0">
                <a:latin typeface="+mn-ea"/>
              </a:rPr>
              <a:t>，与借入资金比较，能提高企业的信誉和借款能力。</a:t>
            </a:r>
            <a:endParaRPr lang="zh-CN" altLang="en-US" sz="2000" dirty="0">
              <a:latin typeface="+mn-ea"/>
            </a:endParaRPr>
          </a:p>
          <a:p>
            <a:pPr lvl="0" algn="just">
              <a:lnSpc>
                <a:spcPct val="150000"/>
              </a:lnSpc>
            </a:pPr>
            <a:r>
              <a:rPr lang="zh-CN" altLang="en-US" sz="2000" dirty="0">
                <a:latin typeface="+mn-ea"/>
              </a:rPr>
              <a:t>（</a:t>
            </a:r>
            <a:r>
              <a:rPr lang="en-US" altLang="zh-CN" sz="2000" dirty="0">
                <a:latin typeface="+mn-ea"/>
              </a:rPr>
              <a:t>3</a:t>
            </a:r>
            <a:r>
              <a:rPr lang="zh-CN" altLang="en-US" sz="2000" dirty="0">
                <a:latin typeface="+mn-ea"/>
              </a:rPr>
              <a:t>）有利于</a:t>
            </a:r>
            <a:r>
              <a:rPr lang="zh-CN" altLang="en-US" sz="2000" b="1" dirty="0">
                <a:latin typeface="+mn-ea"/>
              </a:rPr>
              <a:t>尽快形成生产能力</a:t>
            </a:r>
            <a:r>
              <a:rPr lang="zh-CN" altLang="en-US" sz="2000" dirty="0">
                <a:latin typeface="+mn-ea"/>
              </a:rPr>
              <a:t>。吸收直接投资可</a:t>
            </a:r>
            <a:r>
              <a:rPr lang="zh-CN" altLang="en-US" sz="2000" b="1" dirty="0">
                <a:latin typeface="+mn-ea"/>
              </a:rPr>
              <a:t>直接获得现金、先进设备和先进技术</a:t>
            </a:r>
            <a:r>
              <a:rPr lang="zh-CN" altLang="en-US" sz="2000" dirty="0">
                <a:latin typeface="+mn-ea"/>
              </a:rPr>
              <a:t>，与通过有价证券间接筹资比较，能尽快地形成生产能力，尽快开拓市场。</a:t>
            </a:r>
            <a:endParaRPr lang="zh-CN" altLang="en-US" sz="2000" dirty="0">
              <a:latin typeface="+mn-ea"/>
            </a:endParaRPr>
          </a:p>
          <a:p>
            <a:pPr lvl="0" algn="just">
              <a:lnSpc>
                <a:spcPct val="150000"/>
              </a:lnSpc>
            </a:pPr>
            <a:r>
              <a:rPr lang="zh-CN" altLang="en-US" sz="2000" dirty="0">
                <a:latin typeface="+mn-ea"/>
              </a:rPr>
              <a:t>（</a:t>
            </a:r>
            <a:r>
              <a:rPr lang="en-US" altLang="zh-CN" sz="2000" dirty="0">
                <a:latin typeface="+mn-ea"/>
              </a:rPr>
              <a:t>4</a:t>
            </a:r>
            <a:r>
              <a:rPr lang="zh-CN" altLang="en-US" sz="2000" dirty="0">
                <a:latin typeface="+mn-ea"/>
              </a:rPr>
              <a:t>）有利于</a:t>
            </a:r>
            <a:r>
              <a:rPr lang="zh-CN" altLang="en-US" sz="2000" b="1" dirty="0">
                <a:latin typeface="+mn-ea"/>
              </a:rPr>
              <a:t>降低财务风险</a:t>
            </a:r>
            <a:r>
              <a:rPr lang="zh-CN" altLang="en-US" sz="2000" dirty="0">
                <a:latin typeface="+mn-ea"/>
              </a:rPr>
              <a:t>。吸收直接投资可以根据企业的经营状况向投资者支付报酬，没有固定的财务负担，比较灵活，所以财务风险较小。</a:t>
            </a:r>
            <a:endParaRPr lang="zh-CN" altLang="en-US" sz="2000" dirty="0">
              <a:latin typeface="+mn-ea"/>
            </a:endParaRPr>
          </a:p>
        </p:txBody>
      </p:sp>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1211748" y="1251973"/>
            <a:ext cx="9111828" cy="387798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a:latin typeface="+mn-ea"/>
              </a:rPr>
              <a:t>吸收直接投资的</a:t>
            </a:r>
            <a:r>
              <a:rPr lang="zh-CN" altLang="en-US" sz="2400" b="1" dirty="0">
                <a:solidFill>
                  <a:srgbClr val="FF0000"/>
                </a:solidFill>
                <a:latin typeface="+mn-ea"/>
              </a:rPr>
              <a:t>缺点</a:t>
            </a:r>
            <a:r>
              <a:rPr lang="zh-CN" altLang="en-US" sz="2400" b="1" dirty="0">
                <a:latin typeface="+mn-ea"/>
              </a:rPr>
              <a:t>主要有：</a:t>
            </a:r>
            <a:endParaRPr lang="zh-CN" altLang="en-US" sz="2400" b="1" dirty="0">
              <a:latin typeface="+mn-ea"/>
            </a:endParaRPr>
          </a:p>
          <a:p>
            <a:pPr lvl="0" algn="just">
              <a:lnSpc>
                <a:spcPct val="150000"/>
              </a:lnSpc>
            </a:pPr>
            <a:r>
              <a:rPr lang="zh-CN" altLang="en-US" sz="2000" b="1" dirty="0">
                <a:latin typeface="+mn-ea"/>
              </a:rPr>
              <a:t>（</a:t>
            </a:r>
            <a:r>
              <a:rPr lang="en-US" altLang="zh-CN" sz="2000" b="1" dirty="0">
                <a:latin typeface="+mn-ea"/>
              </a:rPr>
              <a:t>1</a:t>
            </a:r>
            <a:r>
              <a:rPr lang="zh-CN" altLang="en-US" sz="2000" b="1" dirty="0">
                <a:latin typeface="+mn-ea"/>
              </a:rPr>
              <a:t>）资金成本较高。</a:t>
            </a:r>
            <a:r>
              <a:rPr lang="zh-CN" altLang="en-US" sz="2000" dirty="0">
                <a:latin typeface="+mn-ea"/>
              </a:rPr>
              <a:t>企业向投资者支付的报酬是根据企业实现的净利润和投资者的出资额计算的，不能减免企业所得税，当企业盈利丰厚时，企业向投资者支付的报酬很大。</a:t>
            </a:r>
            <a:endParaRPr lang="zh-CN" altLang="en-US" sz="2000" dirty="0">
              <a:latin typeface="+mn-ea"/>
            </a:endParaRPr>
          </a:p>
          <a:p>
            <a:pPr lvl="0" algn="just">
              <a:lnSpc>
                <a:spcPct val="150000"/>
              </a:lnSpc>
            </a:pPr>
            <a:r>
              <a:rPr lang="zh-CN" altLang="en-US" sz="2000" b="1" dirty="0">
                <a:latin typeface="+mn-ea"/>
              </a:rPr>
              <a:t>（</a:t>
            </a:r>
            <a:r>
              <a:rPr lang="en-US" altLang="zh-CN" sz="2000" b="1" dirty="0">
                <a:latin typeface="+mn-ea"/>
              </a:rPr>
              <a:t>2</a:t>
            </a:r>
            <a:r>
              <a:rPr lang="zh-CN" altLang="en-US" sz="2000" b="1" dirty="0">
                <a:latin typeface="+mn-ea"/>
              </a:rPr>
              <a:t>）控制权容易分散。</a:t>
            </a:r>
            <a:r>
              <a:rPr lang="zh-CN" altLang="en-US" sz="2000" dirty="0">
                <a:latin typeface="+mn-ea"/>
              </a:rPr>
              <a:t>吸收直接投资的新投资者享有企业经营管理权，这会造成原有投资者控制权的分散与减弱。</a:t>
            </a:r>
            <a:endParaRPr lang="zh-CN" altLang="en-US" sz="2000" dirty="0">
              <a:latin typeface="+mn-ea"/>
            </a:endParaRPr>
          </a:p>
          <a:p>
            <a:pPr lvl="0" algn="just">
              <a:lnSpc>
                <a:spcPct val="150000"/>
              </a:lnSpc>
            </a:pPr>
            <a:r>
              <a:rPr lang="zh-CN" altLang="en-US" sz="2000" b="1" dirty="0">
                <a:latin typeface="+mn-ea"/>
              </a:rPr>
              <a:t>（</a:t>
            </a:r>
            <a:r>
              <a:rPr lang="en-US" altLang="zh-CN" sz="2000" b="1" dirty="0">
                <a:latin typeface="+mn-ea"/>
              </a:rPr>
              <a:t>3</a:t>
            </a:r>
            <a:r>
              <a:rPr lang="zh-CN" altLang="en-US" sz="2000" b="1" dirty="0">
                <a:latin typeface="+mn-ea"/>
              </a:rPr>
              <a:t>）不易进行产权交易。</a:t>
            </a:r>
            <a:r>
              <a:rPr lang="zh-CN" altLang="en-US" sz="2000" dirty="0">
                <a:latin typeface="+mn-ea"/>
              </a:rPr>
              <a:t>吸收投入资本由于没有证券为媒介，不利于产权交易，难以进行产权转让。</a:t>
            </a:r>
            <a:endParaRPr lang="zh-CN" altLang="en-US" sz="2000" dirty="0">
              <a:latin typeface="+mn-ea"/>
            </a:endParaRPr>
          </a:p>
        </p:txBody>
      </p:sp>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smtClean="0"/>
              <a:t>二、发行</a:t>
            </a:r>
            <a:r>
              <a:rPr lang="zh-CN" altLang="en-US" sz="2800" b="1" dirty="0"/>
              <a:t>普通股</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667329" y="1337337"/>
            <a:ext cx="8933871" cy="286232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nSpc>
                <a:spcPct val="150000"/>
              </a:lnSpc>
            </a:pPr>
            <a:r>
              <a:rPr lang="zh-CN" altLang="en-US" sz="2400" b="1" dirty="0" smtClean="0">
                <a:latin typeface="+mj-ea"/>
                <a:ea typeface="+mj-ea"/>
              </a:rPr>
              <a:t>股票</a:t>
            </a:r>
            <a:r>
              <a:rPr lang="zh-CN" altLang="en-US" sz="2400" dirty="0">
                <a:latin typeface="+mj-ea"/>
                <a:ea typeface="+mj-ea"/>
              </a:rPr>
              <a:t>是股份公司为筹集权益资金而发行的有价证券，是持股人拥有公司股份的凭证，股票作为一种所有权凭证，代表着对发行公司净资产的所有权。</a:t>
            </a:r>
            <a:endParaRPr lang="zh-CN" altLang="en-US" sz="2400" dirty="0">
              <a:latin typeface="+mj-ea"/>
              <a:ea typeface="+mj-ea"/>
            </a:endParaRPr>
          </a:p>
          <a:p>
            <a:pPr lvl="0" algn="just">
              <a:lnSpc>
                <a:spcPct val="150000"/>
              </a:lnSpc>
            </a:pPr>
            <a:r>
              <a:rPr lang="zh-CN" altLang="en-US" sz="2400" dirty="0">
                <a:latin typeface="+mj-ea"/>
                <a:ea typeface="+mj-ea"/>
              </a:rPr>
              <a:t>普通股是股份公司发行的具有管理权而股利不固定的股票，是股份制企业筹集权益资金的最主要方式。</a:t>
            </a:r>
            <a:endParaRPr lang="zh-CN" altLang="en-US" sz="2400" dirty="0">
              <a:latin typeface="+mj-ea"/>
              <a:ea typeface="+mj-ea"/>
            </a:endParaRPr>
          </a:p>
        </p:txBody>
      </p:sp>
    </p:spTree>
  </p:cSld>
  <p:clrMapOvr>
    <a:masterClrMapping/>
  </p:clrMapOvr>
  <p:transition spd="slow" advTm="3000">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885558" y="783972"/>
            <a:ext cx="8459610" cy="3637919"/>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zh-CN" altLang="en-US" sz="2400" b="1" dirty="0" smtClean="0">
                <a:latin typeface="+mn-ea"/>
              </a:rPr>
              <a:t>（</a:t>
            </a:r>
            <a:r>
              <a:rPr lang="zh-CN" altLang="en-US" sz="2400" b="1" dirty="0">
                <a:latin typeface="+mn-ea"/>
              </a:rPr>
              <a:t>一）普通股股票的特点</a:t>
            </a:r>
            <a:endParaRPr lang="zh-CN" altLang="en-US" sz="2400" b="1" dirty="0">
              <a:latin typeface="+mn-ea"/>
            </a:endParaRPr>
          </a:p>
          <a:p>
            <a:pPr lvl="0" algn="just">
              <a:lnSpc>
                <a:spcPct val="120000"/>
              </a:lnSpc>
            </a:pPr>
            <a:r>
              <a:rPr lang="zh-CN" altLang="en-US" sz="2400" b="1" dirty="0">
                <a:ea typeface="宋体" panose="02010600030101010101" pitchFamily="2" charset="-122"/>
              </a:rPr>
              <a:t>第一，普通股股东享有公司的经营管理权</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20000"/>
              </a:lnSpc>
            </a:pPr>
            <a:r>
              <a:rPr lang="zh-CN" altLang="en-US" sz="2400" b="1" dirty="0" smtClean="0">
                <a:ea typeface="宋体" panose="02010600030101010101" pitchFamily="2" charset="-122"/>
              </a:rPr>
              <a:t>第二</a:t>
            </a:r>
            <a:r>
              <a:rPr lang="zh-CN" altLang="en-US" sz="2400" b="1" dirty="0">
                <a:ea typeface="宋体" panose="02010600030101010101" pitchFamily="2" charset="-122"/>
              </a:rPr>
              <a:t>，普通股股利分配在优先股之后进行，依公司的收益关况参与利润分配权</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20000"/>
              </a:lnSpc>
            </a:pPr>
            <a:r>
              <a:rPr lang="zh-CN" altLang="en-US" sz="2400" b="1" dirty="0" smtClean="0">
                <a:ea typeface="宋体" panose="02010600030101010101" pitchFamily="2" charset="-122"/>
              </a:rPr>
              <a:t>第三</a:t>
            </a:r>
            <a:r>
              <a:rPr lang="zh-CN" altLang="en-US" sz="2400" b="1" dirty="0">
                <a:ea typeface="宋体" panose="02010600030101010101" pitchFamily="2" charset="-122"/>
              </a:rPr>
              <a:t>，公司解散清算时，普通股股东对于公司剩余财产的请求权位于优先股股东之后</a:t>
            </a:r>
            <a:r>
              <a:rPr lang="zh-CN" altLang="en-US" sz="2400" b="1" dirty="0" smtClean="0">
                <a:ea typeface="宋体" panose="02010600030101010101" pitchFamily="2" charset="-122"/>
              </a:rPr>
              <a:t>。</a:t>
            </a:r>
            <a:endParaRPr lang="en-US" altLang="zh-CN" sz="2400" b="1" dirty="0" smtClean="0">
              <a:ea typeface="宋体" panose="02010600030101010101" pitchFamily="2" charset="-122"/>
            </a:endParaRPr>
          </a:p>
          <a:p>
            <a:pPr lvl="0" algn="just">
              <a:lnSpc>
                <a:spcPct val="120000"/>
              </a:lnSpc>
            </a:pPr>
            <a:r>
              <a:rPr lang="zh-CN" altLang="en-US" sz="2400" b="1" dirty="0" smtClean="0">
                <a:ea typeface="宋体" panose="02010600030101010101" pitchFamily="2" charset="-122"/>
              </a:rPr>
              <a:t>第四</a:t>
            </a:r>
            <a:r>
              <a:rPr lang="zh-CN" altLang="en-US" sz="2400" b="1" dirty="0">
                <a:ea typeface="宋体" panose="02010600030101010101" pitchFamily="2" charset="-122"/>
              </a:rPr>
              <a:t>，公司增发新股时，普通股股东具有认购优先权，可以优先认购公司所发行的股票。</a:t>
            </a:r>
            <a:endParaRPr lang="zh-CN" altLang="en-US" sz="2400" b="1" dirty="0">
              <a:ea typeface="宋体" panose="02010600030101010101" pitchFamily="2" charset="-122"/>
            </a:endParaRPr>
          </a:p>
        </p:txBody>
      </p:sp>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6864" y="781453"/>
            <a:ext cx="8418576" cy="3637919"/>
          </a:xfrm>
          <a:prstGeom prst="rect">
            <a:avLst/>
          </a:prstGeom>
        </p:spPr>
        <p:txBody>
          <a:bodyPr wrap="square">
            <a:spAutoFit/>
          </a:bodyPr>
          <a:lstStyle/>
          <a:p>
            <a:pPr>
              <a:lnSpc>
                <a:spcPct val="120000"/>
              </a:lnSpc>
              <a:spcAft>
                <a:spcPts val="0"/>
              </a:spcAft>
            </a:pPr>
            <a:r>
              <a:rPr lang="zh-CN" altLang="zh-CN" sz="2400" b="1" kern="100" dirty="0">
                <a:latin typeface="+mn-ea"/>
                <a:cs typeface="Times New Roman" panose="02020603050405020304" pitchFamily="18" charset="0"/>
              </a:rPr>
              <a:t>（二）普通股股票的种类</a:t>
            </a:r>
            <a:endParaRPr lang="zh-CN" altLang="zh-CN" sz="2400" b="1" kern="100" dirty="0">
              <a:latin typeface="+mn-ea"/>
              <a:cs typeface="Times New Roman" panose="02020603050405020304" pitchFamily="18" charset="0"/>
            </a:endParaRPr>
          </a:p>
          <a:p>
            <a:pPr>
              <a:lnSpc>
                <a:spcPct val="120000"/>
              </a:lnSpc>
              <a:spcAft>
                <a:spcPts val="0"/>
              </a:spcAft>
            </a:pPr>
            <a:r>
              <a:rPr lang="en-US" altLang="zh-CN" sz="2400" b="1" kern="100" dirty="0">
                <a:latin typeface="+mn-ea"/>
                <a:cs typeface="Times New Roman" panose="02020603050405020304" pitchFamily="18" charset="0"/>
              </a:rPr>
              <a:t>1.</a:t>
            </a:r>
            <a:r>
              <a:rPr lang="zh-CN" altLang="zh-CN" sz="2400" b="1" kern="100" dirty="0">
                <a:latin typeface="+mn-ea"/>
                <a:cs typeface="Times New Roman" panose="02020603050405020304" pitchFamily="18" charset="0"/>
              </a:rPr>
              <a:t>按资金来源方面划分</a:t>
            </a:r>
            <a:endParaRPr lang="zh-CN" altLang="zh-CN" sz="2400" b="1" kern="100" dirty="0">
              <a:latin typeface="+mn-ea"/>
              <a:cs typeface="Times New Roman" panose="02020603050405020304" pitchFamily="18" charset="0"/>
            </a:endParaRPr>
          </a:p>
          <a:p>
            <a:pPr>
              <a:lnSpc>
                <a:spcPct val="120000"/>
              </a:lnSpc>
              <a:spcAft>
                <a:spcPts val="0"/>
              </a:spcAft>
            </a:pPr>
            <a:r>
              <a:rPr lang="zh-CN" altLang="zh-CN" sz="2400" kern="100" dirty="0">
                <a:latin typeface="+mn-ea"/>
                <a:cs typeface="Times New Roman" panose="02020603050405020304" pitchFamily="18" charset="0"/>
              </a:rPr>
              <a:t>按资金来源不同划分，可以分为国家股、法人股、个人股和外资股</a:t>
            </a:r>
            <a:r>
              <a:rPr lang="zh-CN" altLang="zh-CN" sz="2400"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a:lnSpc>
                <a:spcPct val="120000"/>
              </a:lnSpc>
              <a:spcAft>
                <a:spcPts val="0"/>
              </a:spcAft>
            </a:pPr>
            <a:r>
              <a:rPr lang="en-US" altLang="zh-CN" sz="2400" b="1" kern="100" dirty="0">
                <a:latin typeface="+mn-ea"/>
                <a:cs typeface="Times New Roman" panose="02020603050405020304" pitchFamily="18" charset="0"/>
              </a:rPr>
              <a:t>2.</a:t>
            </a:r>
            <a:r>
              <a:rPr lang="zh-CN" altLang="zh-CN" sz="2400" b="1" kern="100" dirty="0">
                <a:latin typeface="+mn-ea"/>
                <a:cs typeface="Times New Roman" panose="02020603050405020304" pitchFamily="18" charset="0"/>
              </a:rPr>
              <a:t>按票面有无记名划分</a:t>
            </a:r>
            <a:endParaRPr lang="zh-CN" altLang="zh-CN" sz="2400" b="1" kern="100" dirty="0">
              <a:latin typeface="+mn-ea"/>
              <a:cs typeface="Times New Roman" panose="02020603050405020304" pitchFamily="18" charset="0"/>
            </a:endParaRPr>
          </a:p>
          <a:p>
            <a:pPr>
              <a:lnSpc>
                <a:spcPct val="120000"/>
              </a:lnSpc>
              <a:spcAft>
                <a:spcPts val="0"/>
              </a:spcAft>
            </a:pPr>
            <a:r>
              <a:rPr lang="zh-CN" altLang="zh-CN" sz="2400" kern="100" dirty="0">
                <a:latin typeface="+mn-ea"/>
                <a:cs typeface="Times New Roman" panose="02020603050405020304" pitchFamily="18" charset="0"/>
              </a:rPr>
              <a:t>按票面有无记名划分，可以分为记名股票和无记名股票</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nSpc>
                <a:spcPct val="120000"/>
              </a:lnSpc>
              <a:spcAft>
                <a:spcPts val="0"/>
              </a:spcAft>
            </a:pPr>
            <a:r>
              <a:rPr lang="en-US" altLang="zh-CN" sz="2400" b="1" kern="100" dirty="0" smtClean="0">
                <a:latin typeface="+mn-ea"/>
                <a:cs typeface="Times New Roman" panose="02020603050405020304" pitchFamily="18" charset="0"/>
              </a:rPr>
              <a:t>3</a:t>
            </a:r>
            <a:r>
              <a:rPr lang="en-US" altLang="zh-CN" sz="2400" b="1" kern="100" dirty="0">
                <a:latin typeface="+mn-ea"/>
                <a:cs typeface="Times New Roman" panose="02020603050405020304" pitchFamily="18" charset="0"/>
              </a:rPr>
              <a:t>.</a:t>
            </a:r>
            <a:r>
              <a:rPr lang="zh-CN" altLang="zh-CN" sz="2400" b="1" kern="100" dirty="0">
                <a:latin typeface="+mn-ea"/>
                <a:cs typeface="Times New Roman" panose="02020603050405020304" pitchFamily="18" charset="0"/>
              </a:rPr>
              <a:t>按票面是否标明金额划分</a:t>
            </a:r>
            <a:endParaRPr lang="zh-CN" altLang="zh-CN" sz="2400" b="1" kern="100" dirty="0">
              <a:latin typeface="+mn-ea"/>
              <a:cs typeface="Times New Roman" panose="02020603050405020304" pitchFamily="18" charset="0"/>
            </a:endParaRPr>
          </a:p>
          <a:p>
            <a:pPr>
              <a:lnSpc>
                <a:spcPct val="120000"/>
              </a:lnSpc>
              <a:spcAft>
                <a:spcPts val="0"/>
              </a:spcAft>
            </a:pPr>
            <a:r>
              <a:rPr lang="zh-CN" altLang="zh-CN" sz="2400" kern="100" dirty="0">
                <a:latin typeface="+mn-ea"/>
                <a:cs typeface="Times New Roman" panose="02020603050405020304" pitchFamily="18" charset="0"/>
              </a:rPr>
              <a:t>按票面是否标明金额划分，可以分为面值股票和无面值股票</a:t>
            </a:r>
            <a:r>
              <a:rPr lang="zh-CN" altLang="zh-CN" sz="2400" kern="100" dirty="0" smtClean="0">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矩形 2"/>
          <p:cNvSpPr/>
          <p:nvPr/>
        </p:nvSpPr>
        <p:spPr>
          <a:xfrm>
            <a:off x="396240" y="524429"/>
            <a:ext cx="10271760" cy="3194721"/>
          </a:xfrm>
          <a:prstGeom prst="rect">
            <a:avLst/>
          </a:prstGeom>
        </p:spPr>
        <p:txBody>
          <a:bodyPr wrap="square">
            <a:spAutoFit/>
          </a:bodyPr>
          <a:lstStyle/>
          <a:p>
            <a:pPr algn="just">
              <a:lnSpc>
                <a:spcPct val="120000"/>
              </a:lnSpc>
              <a:spcAft>
                <a:spcPts val="0"/>
              </a:spcAft>
            </a:pPr>
            <a:r>
              <a:rPr lang="zh-CN" altLang="zh-CN" sz="2400" b="1" kern="100" dirty="0">
                <a:latin typeface="+mn-ea"/>
                <a:cs typeface="Times New Roman" panose="02020603050405020304" pitchFamily="18" charset="0"/>
              </a:rPr>
              <a:t>（三）普通股股票的发行价格</a:t>
            </a:r>
            <a:endParaRPr lang="zh-CN" altLang="zh-CN" sz="2400" b="1" kern="100" dirty="0">
              <a:latin typeface="+mn-ea"/>
              <a:cs typeface="Times New Roman" panose="02020603050405020304" pitchFamily="18" charset="0"/>
            </a:endParaRPr>
          </a:p>
          <a:p>
            <a:pPr algn="just">
              <a:lnSpc>
                <a:spcPct val="120000"/>
              </a:lnSpc>
              <a:spcAft>
                <a:spcPts val="0"/>
              </a:spcAft>
            </a:pPr>
            <a:r>
              <a:rPr lang="en-US" altLang="zh-CN" sz="2400"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普通股</a:t>
            </a:r>
            <a:r>
              <a:rPr lang="zh-CN" altLang="zh-CN" sz="2400" kern="100" dirty="0">
                <a:latin typeface="+mn-ea"/>
                <a:cs typeface="Times New Roman" panose="02020603050405020304" pitchFamily="18" charset="0"/>
              </a:rPr>
              <a:t>的发行</a:t>
            </a:r>
            <a:r>
              <a:rPr lang="zh-CN" altLang="zh-CN" sz="2400" kern="100" dirty="0" smtClean="0">
                <a:latin typeface="+mn-ea"/>
                <a:cs typeface="Times New Roman" panose="02020603050405020304" pitchFamily="18" charset="0"/>
              </a:rPr>
              <a:t>价格</a:t>
            </a:r>
            <a:r>
              <a:rPr lang="zh-CN" altLang="en-US" sz="2400" kern="100" dirty="0" smtClean="0">
                <a:latin typeface="+mn-ea"/>
                <a:cs typeface="Times New Roman" panose="02020603050405020304" pitchFamily="18" charset="0"/>
              </a:rPr>
              <a:t>有</a:t>
            </a:r>
            <a:r>
              <a:rPr lang="zh-CN" altLang="zh-CN" sz="2400" kern="100" dirty="0" smtClean="0">
                <a:latin typeface="+mn-ea"/>
                <a:cs typeface="Times New Roman" panose="02020603050405020304" pitchFamily="18" charset="0"/>
              </a:rPr>
              <a:t>三</a:t>
            </a:r>
            <a:r>
              <a:rPr lang="zh-CN" altLang="zh-CN" sz="2400" kern="100" dirty="0">
                <a:latin typeface="+mn-ea"/>
                <a:cs typeface="Times New Roman" panose="02020603050405020304" pitchFamily="18" charset="0"/>
              </a:rPr>
              <a:t>种方法</a:t>
            </a:r>
            <a:r>
              <a:rPr lang="zh-CN" altLang="zh-CN" sz="2400" b="1" kern="100" dirty="0">
                <a:latin typeface="+mn-ea"/>
                <a:cs typeface="Times New Roman" panose="02020603050405020304" pitchFamily="18" charset="0"/>
              </a:rPr>
              <a:t>：等价发行、溢价发行和折价发行三种</a:t>
            </a:r>
            <a:r>
              <a:rPr lang="zh-CN" altLang="zh-CN" sz="2400" b="1" kern="100" dirty="0" smtClean="0">
                <a:latin typeface="+mn-ea"/>
                <a:cs typeface="Times New Roman" panose="02020603050405020304" pitchFamily="18" charset="0"/>
              </a:rPr>
              <a:t>。</a:t>
            </a:r>
            <a:endParaRPr lang="en-US" altLang="zh-CN" sz="2400" b="1" kern="100" dirty="0" smtClean="0">
              <a:latin typeface="+mn-ea"/>
              <a:cs typeface="Times New Roman" panose="02020603050405020304" pitchFamily="18" charset="0"/>
            </a:endParaRPr>
          </a:p>
          <a:p>
            <a:pPr algn="just">
              <a:lnSpc>
                <a:spcPct val="120000"/>
              </a:lnSpc>
              <a:spcAft>
                <a:spcPts val="0"/>
              </a:spcAft>
            </a:pPr>
            <a:r>
              <a:rPr lang="en-US" altLang="zh-CN" sz="2400" b="1"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目前</a:t>
            </a:r>
            <a:r>
              <a:rPr lang="zh-CN" altLang="zh-CN" sz="2400" kern="100" dirty="0">
                <a:latin typeface="+mn-ea"/>
                <a:cs typeface="Times New Roman" panose="02020603050405020304" pitchFamily="18" charset="0"/>
              </a:rPr>
              <a:t>，我国的股票发行定价属于固定价格方式，即在发行前由主承销商和发行人根据</a:t>
            </a:r>
            <a:r>
              <a:rPr lang="zh-CN" altLang="zh-CN" sz="2400" b="1" kern="100" dirty="0">
                <a:latin typeface="+mn-ea"/>
                <a:cs typeface="Times New Roman" panose="02020603050405020304" pitchFamily="18" charset="0"/>
              </a:rPr>
              <a:t>市盈率法</a:t>
            </a:r>
            <a:r>
              <a:rPr lang="zh-CN" altLang="zh-CN" sz="2400" kern="100" dirty="0">
                <a:latin typeface="+mn-ea"/>
                <a:cs typeface="Times New Roman" panose="02020603050405020304" pitchFamily="18" charset="0"/>
              </a:rPr>
              <a:t>来确定新股发行价，其计算公式如下：</a:t>
            </a:r>
            <a:endParaRPr lang="zh-CN" altLang="zh-CN" sz="2400" kern="100" dirty="0">
              <a:latin typeface="+mn-ea"/>
              <a:cs typeface="Times New Roman" panose="02020603050405020304" pitchFamily="18" charset="0"/>
            </a:endParaRPr>
          </a:p>
          <a:p>
            <a:pPr algn="ctr">
              <a:lnSpc>
                <a:spcPct val="120000"/>
              </a:lnSpc>
              <a:spcAft>
                <a:spcPts val="0"/>
              </a:spcAft>
            </a:pPr>
            <a:r>
              <a:rPr lang="zh-CN" altLang="zh-CN" sz="2400" b="1" kern="100" dirty="0">
                <a:latin typeface="+mn-ea"/>
                <a:cs typeface="Times New Roman" panose="02020603050405020304" pitchFamily="18" charset="0"/>
              </a:rPr>
              <a:t>新股发行价格＝每股税后利润</a:t>
            </a:r>
            <a:r>
              <a:rPr lang="en-US" altLang="zh-CN" sz="2400" b="1" kern="0" dirty="0">
                <a:solidFill>
                  <a:srgbClr val="333333"/>
                </a:solidFill>
                <a:latin typeface="+mn-ea"/>
                <a:cs typeface="Times New Roman" panose="02020603050405020304" pitchFamily="18" charset="0"/>
              </a:rPr>
              <a:t>×</a:t>
            </a:r>
            <a:r>
              <a:rPr lang="zh-CN" altLang="zh-CN" sz="2400" b="1" kern="100" dirty="0">
                <a:latin typeface="+mn-ea"/>
                <a:cs typeface="Times New Roman" panose="02020603050405020304" pitchFamily="18" charset="0"/>
              </a:rPr>
              <a:t>发行市盈率 </a:t>
            </a:r>
            <a:r>
              <a:rPr lang="en-US" altLang="zh-CN" sz="2400" b="1" kern="100" dirty="0">
                <a:latin typeface="+mn-ea"/>
                <a:cs typeface="Times New Roman" panose="02020603050405020304" pitchFamily="18" charset="0"/>
              </a:rPr>
              <a:t>                           </a:t>
            </a:r>
            <a:endParaRPr lang="en-US" altLang="zh-CN" sz="2400" b="1" kern="100" dirty="0" smtClean="0">
              <a:latin typeface="+mn-ea"/>
              <a:cs typeface="Times New Roman" panose="02020603050405020304" pitchFamily="18" charset="0"/>
            </a:endParaRPr>
          </a:p>
          <a:p>
            <a:pPr algn="just">
              <a:lnSpc>
                <a:spcPct val="120000"/>
              </a:lnSpc>
              <a:spcAft>
                <a:spcPts val="0"/>
              </a:spcAft>
            </a:pPr>
            <a:r>
              <a:rPr lang="en-US" altLang="zh-CN" sz="2400"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新</a:t>
            </a:r>
            <a:r>
              <a:rPr lang="zh-CN" altLang="zh-CN" sz="2400" kern="100" dirty="0">
                <a:latin typeface="+mn-ea"/>
                <a:cs typeface="Times New Roman" panose="02020603050405020304" pitchFamily="18" charset="0"/>
              </a:rPr>
              <a:t>股发行价格主要取决于</a:t>
            </a:r>
            <a:r>
              <a:rPr lang="zh-CN" altLang="zh-CN" sz="2400" b="1" kern="100" dirty="0">
                <a:latin typeface="+mn-ea"/>
                <a:cs typeface="Times New Roman" panose="02020603050405020304" pitchFamily="18" charset="0"/>
              </a:rPr>
              <a:t>每股税后利润和发行市盈率</a:t>
            </a:r>
            <a:r>
              <a:rPr lang="zh-CN" altLang="zh-CN" sz="2400" kern="100" dirty="0">
                <a:latin typeface="+mn-ea"/>
                <a:cs typeface="Times New Roman" panose="02020603050405020304" pitchFamily="18" charset="0"/>
              </a:rPr>
              <a:t>这两个因素。每股税后利润是衡量公司业绩和股票投资价值的重要指标，其计算公式如下：</a:t>
            </a:r>
            <a:endParaRPr lang="zh-CN" altLang="zh-CN" sz="2400" kern="100" dirty="0">
              <a:effectLst/>
              <a:latin typeface="+mn-ea"/>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矩形 4"/>
              <p:cNvSpPr/>
              <p:nvPr/>
            </p:nvSpPr>
            <p:spPr>
              <a:xfrm>
                <a:off x="2653720" y="3908400"/>
                <a:ext cx="6431569" cy="821187"/>
              </a:xfrm>
              <a:prstGeom prst="rect">
                <a:avLst/>
              </a:prstGeom>
            </p:spPr>
            <p:txBody>
              <a:bodyPr wrap="none">
                <a:spAutoFit/>
              </a:bodyPr>
              <a:lstStyle/>
              <a:p>
                <a:r>
                  <a:rPr lang="zh-CN" altLang="zh-CN" sz="2400" b="1" dirty="0">
                    <a:latin typeface="+mn-ea"/>
                    <a:cs typeface="Times New Roman" panose="02020603050405020304" pitchFamily="18" charset="0"/>
                  </a:rPr>
                  <a:t>每股税后利润＝</a:t>
                </a:r>
                <a14:m>
                  <m:oMath xmlns:m="http://schemas.openxmlformats.org/officeDocument/2006/math">
                    <m:f>
                      <m:fPr>
                        <m:ctrlPr>
                          <a:rPr lang="zh-CN" altLang="zh-CN" sz="2400" b="1" i="1">
                            <a:effectLst/>
                            <a:latin typeface="Cambria Math" panose="02040503050406030204" pitchFamily="18" charset="0"/>
                            <a:cs typeface="Times New Roman" panose="02020603050405020304" pitchFamily="18" charset="0"/>
                          </a:rPr>
                        </m:ctrlPr>
                      </m:fPr>
                      <m:num>
                        <m:r>
                          <a:rPr lang="zh-CN" altLang="zh-CN" sz="2400" b="1">
                            <a:effectLst/>
                            <a:latin typeface="Cambria Math" panose="02040503050406030204" pitchFamily="18" charset="0"/>
                            <a:cs typeface="Times New Roman" panose="02020603050405020304" pitchFamily="18" charset="0"/>
                          </a:rPr>
                          <m:t>发行当年预测税后利润</m:t>
                        </m:r>
                      </m:num>
                      <m:den>
                        <m:r>
                          <a:rPr lang="zh-CN" altLang="zh-CN" sz="2400" b="1">
                            <a:effectLst/>
                            <a:latin typeface="Cambria Math" panose="02040503050406030204" pitchFamily="18" charset="0"/>
                            <a:cs typeface="Times New Roman" panose="02020603050405020304" pitchFamily="18" charset="0"/>
                          </a:rPr>
                          <m:t>发行股票当年加权平均股份数</m:t>
                        </m:r>
                      </m:den>
                    </m:f>
                  </m:oMath>
                </a14:m>
                <a:r>
                  <a:rPr lang="en-US" altLang="zh-CN" sz="2400" b="1" dirty="0">
                    <a:effectLst/>
                    <a:latin typeface="+mn-ea"/>
                    <a:cs typeface="Times New Roman" panose="02020603050405020304" pitchFamily="18" charset="0"/>
                  </a:rPr>
                  <a:t> </a:t>
                </a:r>
                <a:endParaRPr lang="zh-CN" altLang="en-US" sz="2400" b="1" dirty="0">
                  <a:latin typeface="+mn-ea"/>
                </a:endParaRPr>
              </a:p>
            </p:txBody>
          </p:sp>
        </mc:Choice>
        <mc:Fallback>
          <p:sp>
            <p:nvSpPr>
              <p:cNvPr id="5" name="矩形 4"/>
              <p:cNvSpPr>
                <a:spLocks noRot="1" noChangeAspect="1" noMove="1" noResize="1" noEditPoints="1" noAdjustHandles="1" noChangeArrowheads="1" noChangeShapeType="1" noTextEdit="1"/>
              </p:cNvSpPr>
              <p:nvPr/>
            </p:nvSpPr>
            <p:spPr>
              <a:xfrm>
                <a:off x="2653720" y="3908400"/>
                <a:ext cx="6431569" cy="821187"/>
              </a:xfrm>
              <a:prstGeom prst="rect">
                <a:avLst/>
              </a:prstGeom>
              <a:blipFill rotWithShape="1">
                <a:blip r:embed="rId1"/>
                <a:stretch>
                  <a:fillRect l="-1" t="-74" r="5" b="13"/>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725424" y="1131034"/>
                <a:ext cx="9634728" cy="3003066"/>
              </a:xfrm>
              <a:prstGeom prst="rect">
                <a:avLst/>
              </a:prstGeom>
            </p:spPr>
            <p:txBody>
              <a:bodyPr wrap="square">
                <a:spAutoFit/>
              </a:bodyPr>
              <a:lstStyle/>
              <a:p>
                <a:pPr indent="267970" algn="just">
                  <a:lnSpc>
                    <a:spcPct val="120000"/>
                  </a:lnSpc>
                  <a:spcAft>
                    <a:spcPts val="0"/>
                  </a:spcAft>
                </a:pPr>
                <a:r>
                  <a:rPr lang="en-US" altLang="zh-CN" sz="2400" b="1" kern="100" dirty="0" smtClean="0">
                    <a:solidFill>
                      <a:srgbClr val="FF0000"/>
                    </a:solidFill>
                    <a:latin typeface="+mn-ea"/>
                    <a:cs typeface="Times New Roman" panose="02020603050405020304" pitchFamily="18" charset="0"/>
                  </a:rPr>
                  <a:t>    </a:t>
                </a:r>
                <a:r>
                  <a:rPr lang="zh-CN" altLang="zh-CN" sz="2400" b="1" kern="100" dirty="0" smtClean="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4-1</a:t>
                </a:r>
                <a:r>
                  <a:rPr lang="zh-CN" altLang="zh-CN" sz="2400" b="1" kern="100" dirty="0">
                    <a:solidFill>
                      <a:srgbClr val="FF0000"/>
                    </a:solidFill>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源盛公司</a:t>
                </a:r>
                <a:r>
                  <a:rPr lang="en-US" altLang="zh-CN" sz="2400" kern="100" dirty="0">
                    <a:effectLst/>
                    <a:latin typeface="+mn-ea"/>
                    <a:cs typeface="Times New Roman" panose="02020603050405020304" pitchFamily="18" charset="0"/>
                  </a:rPr>
                  <a:t>2021</a:t>
                </a:r>
                <a:r>
                  <a:rPr lang="zh-CN" altLang="zh-CN" sz="2400" kern="100" dirty="0">
                    <a:effectLst/>
                    <a:latin typeface="+mn-ea"/>
                    <a:cs typeface="Times New Roman" panose="02020603050405020304" pitchFamily="18" charset="0"/>
                  </a:rPr>
                  <a:t>年</a:t>
                </a:r>
                <a:r>
                  <a:rPr lang="en-US" altLang="zh-CN" sz="2400" kern="100" dirty="0">
                    <a:effectLst/>
                    <a:latin typeface="+mn-ea"/>
                    <a:cs typeface="Times New Roman" panose="02020603050405020304" pitchFamily="18" charset="0"/>
                  </a:rPr>
                  <a:t>7</a:t>
                </a:r>
                <a:r>
                  <a:rPr lang="zh-CN" altLang="zh-CN" sz="2400" kern="100" dirty="0">
                    <a:effectLst/>
                    <a:latin typeface="+mn-ea"/>
                    <a:cs typeface="Times New Roman" panose="02020603050405020304" pitchFamily="18" charset="0"/>
                  </a:rPr>
                  <a:t>月</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日拟增发</a:t>
                </a:r>
                <a:r>
                  <a:rPr lang="en-US" altLang="zh-CN" sz="2400" kern="100" dirty="0">
                    <a:effectLst/>
                    <a:latin typeface="+mn-ea"/>
                    <a:cs typeface="Times New Roman" panose="02020603050405020304" pitchFamily="18" charset="0"/>
                  </a:rPr>
                  <a:t>100</a:t>
                </a:r>
                <a:r>
                  <a:rPr lang="zh-CN" altLang="zh-CN" sz="2400" kern="100" dirty="0">
                    <a:effectLst/>
                    <a:latin typeface="+mn-ea"/>
                    <a:cs typeface="Times New Roman" panose="02020603050405020304" pitchFamily="18" charset="0"/>
                  </a:rPr>
                  <a:t>万股普通股，根据对同类行业公司的比较分析，确定该公司发行市盈率为</a:t>
                </a:r>
                <a:r>
                  <a:rPr lang="en-US" altLang="zh-CN" sz="2400" kern="100" dirty="0">
                    <a:effectLst/>
                    <a:latin typeface="+mn-ea"/>
                    <a:cs typeface="Times New Roman" panose="02020603050405020304" pitchFamily="18" charset="0"/>
                  </a:rPr>
                  <a:t>15</a:t>
                </a:r>
                <a:r>
                  <a:rPr lang="zh-CN" altLang="zh-CN" sz="2400" kern="100" dirty="0">
                    <a:effectLst/>
                    <a:latin typeface="+mn-ea"/>
                    <a:cs typeface="Times New Roman" panose="02020603050405020304" pitchFamily="18" charset="0"/>
                  </a:rPr>
                  <a:t>倍，发行当年预测税后盈利为</a:t>
                </a:r>
                <a:r>
                  <a:rPr lang="en-US" altLang="zh-CN" sz="2400" kern="100" dirty="0">
                    <a:effectLst/>
                    <a:latin typeface="+mn-ea"/>
                    <a:cs typeface="Times New Roman" panose="02020603050405020304" pitchFamily="18" charset="0"/>
                  </a:rPr>
                  <a:t>280</a:t>
                </a:r>
                <a:r>
                  <a:rPr lang="zh-CN" altLang="zh-CN" sz="2400" kern="100" dirty="0">
                    <a:effectLst/>
                    <a:latin typeface="+mn-ea"/>
                    <a:cs typeface="Times New Roman" panose="02020603050405020304" pitchFamily="18" charset="0"/>
                  </a:rPr>
                  <a:t>万元，增发前总股本为</a:t>
                </a:r>
                <a:r>
                  <a:rPr lang="en-US" altLang="zh-CN" sz="2400" kern="100" dirty="0">
                    <a:effectLst/>
                    <a:latin typeface="+mn-ea"/>
                    <a:cs typeface="Times New Roman" panose="02020603050405020304" pitchFamily="18" charset="0"/>
                  </a:rPr>
                  <a:t>500</a:t>
                </a:r>
                <a:r>
                  <a:rPr lang="zh-CN" altLang="zh-CN" sz="2400" kern="100" dirty="0">
                    <a:effectLst/>
                    <a:latin typeface="+mn-ea"/>
                    <a:cs typeface="Times New Roman" panose="02020603050405020304" pitchFamily="18" charset="0"/>
                  </a:rPr>
                  <a:t>万股，用加权平均法计算该股票发行价格。</a:t>
                </a:r>
                <a:endParaRPr lang="zh-CN" altLang="zh-CN" sz="2400" kern="100" dirty="0">
                  <a:effectLst/>
                  <a:latin typeface="+mn-ea"/>
                  <a:cs typeface="Times New Roman" panose="02020603050405020304" pitchFamily="18" charset="0"/>
                </a:endParaRPr>
              </a:p>
              <a:p>
                <a:pPr indent="266700" algn="just">
                  <a:lnSpc>
                    <a:spcPct val="120000"/>
                  </a:lnSpc>
                  <a:spcAft>
                    <a:spcPts val="0"/>
                  </a:spcAft>
                </a:pPr>
                <a:r>
                  <a:rPr lang="zh-CN" altLang="zh-CN" sz="2400" b="1" kern="100" dirty="0">
                    <a:effectLst/>
                    <a:latin typeface="+mn-ea"/>
                    <a:cs typeface="Times New Roman" panose="02020603050405020304" pitchFamily="18" charset="0"/>
                  </a:rPr>
                  <a:t>每股税后利润＝</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𝟐𝟖𝟎</m:t>
                        </m:r>
                      </m:num>
                      <m:den>
                        <m:r>
                          <a:rPr lang="en-US" altLang="zh-CN" sz="2400" b="1" i="1" kern="100">
                            <a:effectLst/>
                            <a:latin typeface="Cambria Math" panose="02040503050406030204" pitchFamily="18" charset="0"/>
                            <a:cs typeface="Times New Roman" panose="02020603050405020304" pitchFamily="18" charset="0"/>
                          </a:rPr>
                          <m:t>𝟓𝟎𝟎</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𝟏𝟎𝟎</m:t>
                        </m:r>
                        <m:r>
                          <a:rPr lang="en-US" altLang="zh-CN" sz="2400" b="1" kern="0">
                            <a:solidFill>
                              <a:srgbClr val="333333"/>
                            </a:solidFill>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𝟔</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𝟏𝟐</m:t>
                        </m:r>
                      </m:den>
                    </m:f>
                  </m:oMath>
                </a14:m>
                <a:r>
                  <a:rPr lang="zh-CN" altLang="zh-CN" sz="2400" b="1" kern="100" dirty="0">
                    <a:effectLst/>
                    <a:latin typeface="+mn-ea"/>
                    <a:cs typeface="Times New Roman" panose="02020603050405020304" pitchFamily="18" charset="0"/>
                  </a:rPr>
                  <a:t>≈</a:t>
                </a:r>
                <a:r>
                  <a:rPr lang="en-US" altLang="zh-CN" sz="2400" b="1" kern="100" dirty="0">
                    <a:effectLst/>
                    <a:latin typeface="+mn-ea"/>
                    <a:cs typeface="Times New Roman" panose="02020603050405020304" pitchFamily="18" charset="0"/>
                  </a:rPr>
                  <a:t>0.51</a:t>
                </a:r>
                <a:r>
                  <a:rPr lang="zh-CN" altLang="zh-CN" sz="2400" b="1" kern="100" dirty="0">
                    <a:effectLst/>
                    <a:latin typeface="+mn-ea"/>
                    <a:cs typeface="Times New Roman" panose="02020603050405020304" pitchFamily="18" charset="0"/>
                  </a:rPr>
                  <a:t>（元）</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zh-CN" altLang="zh-CN" sz="2400" b="1" kern="100" dirty="0">
                    <a:effectLst/>
                    <a:latin typeface="+mn-ea"/>
                    <a:cs typeface="Times New Roman" panose="02020603050405020304" pitchFamily="18" charset="0"/>
                  </a:rPr>
                  <a:t>发行价格＝</a:t>
                </a:r>
                <a:r>
                  <a:rPr lang="en-US" altLang="zh-CN" sz="2400" b="1" kern="100" dirty="0">
                    <a:effectLst/>
                    <a:latin typeface="+mn-ea"/>
                    <a:cs typeface="Times New Roman" panose="02020603050405020304" pitchFamily="18" charset="0"/>
                  </a:rPr>
                  <a:t>0.51</a:t>
                </a:r>
                <a:r>
                  <a:rPr lang="en-US" altLang="zh-CN" sz="2400" b="1" kern="0" dirty="0">
                    <a:solidFill>
                      <a:srgbClr val="333333"/>
                    </a:solidFill>
                    <a:effectLst/>
                    <a:latin typeface="+mn-ea"/>
                    <a:cs typeface="Times New Roman" panose="02020603050405020304" pitchFamily="18" charset="0"/>
                  </a:rPr>
                  <a:t>×15</a:t>
                </a:r>
                <a:r>
                  <a:rPr lang="zh-CN" altLang="zh-CN" sz="2400" b="1" kern="0" dirty="0">
                    <a:solidFill>
                      <a:srgbClr val="333333"/>
                    </a:solidFill>
                    <a:effectLst/>
                    <a:latin typeface="+mn-ea"/>
                    <a:cs typeface="Times New Roman" panose="02020603050405020304" pitchFamily="18" charset="0"/>
                  </a:rPr>
                  <a:t>＝</a:t>
                </a:r>
                <a:r>
                  <a:rPr lang="en-US" altLang="zh-CN" sz="2400" b="1" kern="0" dirty="0">
                    <a:solidFill>
                      <a:srgbClr val="333333"/>
                    </a:solidFill>
                    <a:effectLst/>
                    <a:latin typeface="+mn-ea"/>
                    <a:cs typeface="Times New Roman" panose="02020603050405020304" pitchFamily="18" charset="0"/>
                  </a:rPr>
                  <a:t>7.65</a:t>
                </a:r>
                <a:r>
                  <a:rPr lang="zh-CN" altLang="zh-CN" sz="2400" b="1" kern="0" dirty="0">
                    <a:solidFill>
                      <a:srgbClr val="333333"/>
                    </a:solidFill>
                    <a:effectLst/>
                    <a:latin typeface="+mn-ea"/>
                    <a:cs typeface="Times New Roman" panose="02020603050405020304" pitchFamily="18" charset="0"/>
                  </a:rPr>
                  <a:t>（元）</a:t>
                </a:r>
                <a:endParaRPr lang="zh-CN" altLang="zh-CN" sz="2400" b="1"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725424" y="1131034"/>
                <a:ext cx="9634728" cy="3003066"/>
              </a:xfrm>
              <a:prstGeom prst="rect">
                <a:avLst/>
              </a:prstGeom>
              <a:blipFill rotWithShape="1">
                <a:blip r:embed="rId1"/>
                <a:stretch>
                  <a:fillRect l="-3" t="-3" r="1" b="8"/>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7" name="文本框 197646"/>
          <p:cNvSpPr txBox="1"/>
          <p:nvPr/>
        </p:nvSpPr>
        <p:spPr>
          <a:xfrm>
            <a:off x="950976" y="738401"/>
            <a:ext cx="10323576" cy="3502497"/>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zh-CN" altLang="en-US" sz="3200" b="1" dirty="0" smtClean="0">
                <a:solidFill>
                  <a:srgbClr val="FF0000"/>
                </a:solidFill>
                <a:ea typeface="宋体" panose="02010600030101010101" pitchFamily="2" charset="-122"/>
              </a:rPr>
              <a:t>现场演练：</a:t>
            </a:r>
            <a:endParaRPr lang="en-US" altLang="zh-CN" sz="3200" b="1" dirty="0" smtClean="0">
              <a:solidFill>
                <a:srgbClr val="FF0000"/>
              </a:solidFill>
              <a:ea typeface="宋体" panose="02010600030101010101" pitchFamily="2" charset="-122"/>
            </a:endParaRPr>
          </a:p>
          <a:p>
            <a:pPr algn="just">
              <a:lnSpc>
                <a:spcPct val="120000"/>
              </a:lnSpc>
            </a:pPr>
            <a:r>
              <a:rPr lang="en-US" altLang="zh-CN" sz="2400" b="1" dirty="0" smtClean="0">
                <a:ea typeface="宋体" panose="02010600030101010101" pitchFamily="2" charset="-122"/>
              </a:rPr>
              <a:t>2020</a:t>
            </a:r>
            <a:r>
              <a:rPr lang="zh-CN" altLang="en-US" sz="2400" b="1" dirty="0">
                <a:ea typeface="宋体" panose="02010600030101010101" pitchFamily="2" charset="-122"/>
              </a:rPr>
              <a:t>年</a:t>
            </a:r>
            <a:r>
              <a:rPr lang="en-US" altLang="zh-CN" sz="2400" b="1" dirty="0">
                <a:ea typeface="宋体" panose="02010600030101010101" pitchFamily="2" charset="-122"/>
              </a:rPr>
              <a:t>1</a:t>
            </a:r>
            <a:r>
              <a:rPr lang="zh-CN" altLang="en-US" sz="2400" b="1" dirty="0">
                <a:ea typeface="宋体" panose="02010600030101010101" pitchFamily="2" charset="-122"/>
              </a:rPr>
              <a:t>月</a:t>
            </a:r>
            <a:r>
              <a:rPr lang="en-US" altLang="zh-CN" sz="2400" b="1" dirty="0">
                <a:ea typeface="宋体" panose="02010600030101010101" pitchFamily="2" charset="-122"/>
              </a:rPr>
              <a:t>1</a:t>
            </a:r>
            <a:r>
              <a:rPr lang="zh-CN" altLang="en-US" sz="2400" b="1" dirty="0">
                <a:ea typeface="宋体" panose="02010600030101010101" pitchFamily="2" charset="-122"/>
              </a:rPr>
              <a:t>日，</a:t>
            </a:r>
            <a:r>
              <a:rPr lang="en-US" altLang="zh-CN" sz="2400" b="1" dirty="0">
                <a:ea typeface="宋体" panose="02010600030101010101" pitchFamily="2" charset="-122"/>
              </a:rPr>
              <a:t>A</a:t>
            </a:r>
            <a:r>
              <a:rPr lang="zh-CN" altLang="en-US" sz="2400" b="1" dirty="0">
                <a:ea typeface="宋体" panose="02010600030101010101" pitchFamily="2" charset="-122"/>
              </a:rPr>
              <a:t>公司拟增发</a:t>
            </a:r>
            <a:r>
              <a:rPr lang="en-US" altLang="zh-CN" sz="2400" b="1" dirty="0">
                <a:ea typeface="宋体" panose="02010600030101010101" pitchFamily="2" charset="-122"/>
              </a:rPr>
              <a:t>1000</a:t>
            </a:r>
            <a:r>
              <a:rPr lang="zh-CN" altLang="en-US" sz="2400" b="1" dirty="0">
                <a:ea typeface="宋体" panose="02010600030101010101" pitchFamily="2" charset="-122"/>
              </a:rPr>
              <a:t>万股普通股，根据对同行业公司的比较分析，确定发行市盈率为</a:t>
            </a:r>
            <a:r>
              <a:rPr lang="en-US" altLang="zh-CN" sz="2400" b="1" dirty="0">
                <a:ea typeface="宋体" panose="02010600030101010101" pitchFamily="2" charset="-122"/>
              </a:rPr>
              <a:t>20</a:t>
            </a:r>
            <a:r>
              <a:rPr lang="zh-CN" altLang="en-US" sz="2400" b="1" dirty="0">
                <a:ea typeface="宋体" panose="02010600030101010101" pitchFamily="2" charset="-122"/>
              </a:rPr>
              <a:t>倍，发行当年预测税后利润</a:t>
            </a:r>
            <a:r>
              <a:rPr lang="en-US" altLang="zh-CN" sz="2400" b="1" dirty="0">
                <a:ea typeface="宋体" panose="02010600030101010101" pitchFamily="2" charset="-122"/>
              </a:rPr>
              <a:t>2750</a:t>
            </a:r>
            <a:r>
              <a:rPr lang="zh-CN" altLang="en-US" sz="2400" b="1" dirty="0">
                <a:ea typeface="宋体" panose="02010600030101010101" pitchFamily="2" charset="-122"/>
              </a:rPr>
              <a:t>万元，增发前总股本为</a:t>
            </a:r>
            <a:r>
              <a:rPr lang="en-US" altLang="zh-CN" sz="2400" b="1" dirty="0">
                <a:ea typeface="宋体" panose="02010600030101010101" pitchFamily="2" charset="-122"/>
              </a:rPr>
              <a:t>5000</a:t>
            </a:r>
            <a:r>
              <a:rPr lang="zh-CN" altLang="en-US" sz="2400" b="1" dirty="0">
                <a:ea typeface="宋体" panose="02010600030101010101" pitchFamily="2" charset="-122"/>
              </a:rPr>
              <a:t>万股，计算该股票发行价格。</a:t>
            </a:r>
            <a:endParaRPr lang="en-US" altLang="zh-CN" sz="2400" b="1" dirty="0">
              <a:solidFill>
                <a:srgbClr val="FF0000"/>
              </a:solidFill>
              <a:ea typeface="宋体" panose="02010600030101010101" pitchFamily="2" charset="-122"/>
            </a:endParaRPr>
          </a:p>
          <a:p>
            <a:pPr lvl="0"/>
            <a:r>
              <a:rPr lang="zh-CN" altLang="en-US" sz="2400" b="1" dirty="0">
                <a:solidFill>
                  <a:srgbClr val="FF0000"/>
                </a:solidFill>
              </a:rPr>
              <a:t>解析：选择第二种方法</a:t>
            </a:r>
            <a:r>
              <a:rPr lang="en-US" altLang="zh-CN" sz="2400" b="1" dirty="0">
                <a:solidFill>
                  <a:srgbClr val="FF0000"/>
                </a:solidFill>
              </a:rPr>
              <a:t>——</a:t>
            </a:r>
            <a:r>
              <a:rPr lang="zh-CN" altLang="zh-CN" sz="2400" b="1" dirty="0">
                <a:solidFill>
                  <a:srgbClr val="FF0000"/>
                </a:solidFill>
              </a:rPr>
              <a:t>以市盈率计算</a:t>
            </a:r>
            <a:endParaRPr lang="zh-CN" altLang="zh-CN" sz="2400" dirty="0">
              <a:solidFill>
                <a:srgbClr val="FF0000"/>
              </a:solidFill>
            </a:endParaRPr>
          </a:p>
          <a:p>
            <a:pPr lvl="0"/>
            <a:r>
              <a:rPr lang="en-US" altLang="zh-CN" sz="2000" dirty="0">
                <a:solidFill>
                  <a:srgbClr val="000000"/>
                </a:solidFill>
              </a:rPr>
              <a:t>         </a:t>
            </a:r>
            <a:r>
              <a:rPr lang="zh-CN" altLang="zh-CN" sz="2000" dirty="0">
                <a:solidFill>
                  <a:srgbClr val="000000"/>
                </a:solidFill>
              </a:rPr>
              <a:t>每股价</a:t>
            </a:r>
            <a:r>
              <a:rPr lang="zh-CN" altLang="zh-CN" sz="2000" dirty="0" smtClean="0">
                <a:solidFill>
                  <a:srgbClr val="000000"/>
                </a:solidFill>
              </a:rPr>
              <a:t>格</a:t>
            </a:r>
            <a:r>
              <a:rPr lang="zh-CN" altLang="en-US" sz="2000" b="1" dirty="0">
                <a:solidFill>
                  <a:srgbClr val="000000"/>
                </a:solidFill>
                <a:ea typeface="宋体" panose="02010600030101010101" pitchFamily="2" charset="-122"/>
              </a:rPr>
              <a:t>＝</a:t>
            </a:r>
            <a:r>
              <a:rPr lang="zh-CN" altLang="zh-CN" sz="2000" dirty="0" smtClean="0">
                <a:solidFill>
                  <a:srgbClr val="000000"/>
                </a:solidFill>
              </a:rPr>
              <a:t>每</a:t>
            </a:r>
            <a:r>
              <a:rPr lang="zh-CN" altLang="zh-CN" sz="2000" dirty="0">
                <a:solidFill>
                  <a:srgbClr val="000000"/>
                </a:solidFill>
              </a:rPr>
              <a:t>股税后利润× 合适的市盈率</a:t>
            </a:r>
            <a:endParaRPr lang="en-US" altLang="zh-CN" sz="2000" dirty="0">
              <a:solidFill>
                <a:srgbClr val="000000"/>
              </a:solidFill>
            </a:endParaRPr>
          </a:p>
          <a:p>
            <a:pPr lvl="0"/>
            <a:r>
              <a:rPr lang="en-US" altLang="zh-CN" sz="2000" b="1" dirty="0">
                <a:solidFill>
                  <a:srgbClr val="000000"/>
                </a:solidFill>
                <a:ea typeface="宋体" panose="02010600030101010101" pitchFamily="2" charset="-122"/>
              </a:rPr>
              <a:t>                       </a:t>
            </a:r>
            <a:r>
              <a:rPr lang="zh-CN" altLang="en-US" sz="2000" b="1" dirty="0">
                <a:solidFill>
                  <a:srgbClr val="000000"/>
                </a:solidFill>
                <a:ea typeface="宋体" panose="02010600030101010101" pitchFamily="2" charset="-122"/>
              </a:rPr>
              <a:t>＝</a:t>
            </a:r>
            <a:r>
              <a:rPr lang="en-US" altLang="zh-CN" sz="2000" b="1" dirty="0">
                <a:solidFill>
                  <a:srgbClr val="000000"/>
                </a:solidFill>
                <a:ea typeface="宋体" panose="02010600030101010101" pitchFamily="2" charset="-122"/>
              </a:rPr>
              <a:t>2750/</a:t>
            </a:r>
            <a:r>
              <a:rPr lang="zh-CN" altLang="en-US" sz="2000" b="1" dirty="0">
                <a:solidFill>
                  <a:srgbClr val="000000"/>
                </a:solidFill>
                <a:ea typeface="宋体" panose="02010600030101010101" pitchFamily="2" charset="-122"/>
              </a:rPr>
              <a:t>（</a:t>
            </a:r>
            <a:r>
              <a:rPr lang="en-US" altLang="zh-CN" sz="2000" b="1" dirty="0">
                <a:solidFill>
                  <a:srgbClr val="000000"/>
                </a:solidFill>
                <a:ea typeface="宋体" panose="02010600030101010101" pitchFamily="2" charset="-122"/>
              </a:rPr>
              <a:t>1000+5000</a:t>
            </a:r>
            <a:r>
              <a:rPr lang="zh-CN" altLang="en-US" sz="2000" b="1" dirty="0">
                <a:solidFill>
                  <a:srgbClr val="000000"/>
                </a:solidFill>
                <a:ea typeface="宋体" panose="02010600030101010101" pitchFamily="2" charset="-122"/>
              </a:rPr>
              <a:t>）</a:t>
            </a:r>
            <a:r>
              <a:rPr lang="zh-CN" altLang="zh-CN" sz="2400" dirty="0">
                <a:solidFill>
                  <a:srgbClr val="000000"/>
                </a:solidFill>
              </a:rPr>
              <a:t> × </a:t>
            </a:r>
            <a:r>
              <a:rPr lang="en-US" altLang="zh-CN" sz="2400" dirty="0">
                <a:solidFill>
                  <a:srgbClr val="000000"/>
                </a:solidFill>
              </a:rPr>
              <a:t>20</a:t>
            </a:r>
            <a:endParaRPr lang="en-US" altLang="zh-CN" sz="2400" b="1" dirty="0">
              <a:solidFill>
                <a:srgbClr val="FF0000"/>
              </a:solidFill>
              <a:ea typeface="宋体" panose="02010600030101010101" pitchFamily="2" charset="-122"/>
            </a:endParaRPr>
          </a:p>
          <a:p>
            <a:pPr algn="just">
              <a:lnSpc>
                <a:spcPct val="120000"/>
              </a:lnSpc>
            </a:pPr>
            <a:r>
              <a:rPr lang="en-US" altLang="zh-CN" sz="2400" b="1" dirty="0">
                <a:solidFill>
                  <a:srgbClr val="FF0000"/>
                </a:solidFill>
                <a:ea typeface="宋体" panose="02010600030101010101" pitchFamily="2" charset="-122"/>
              </a:rPr>
              <a:t>                   </a:t>
            </a:r>
            <a:r>
              <a:rPr lang="zh-CN" altLang="en-US" sz="2400" b="1" dirty="0">
                <a:ea typeface="宋体" panose="02010600030101010101" pitchFamily="2" charset="-122"/>
              </a:rPr>
              <a:t>＝</a:t>
            </a:r>
            <a:r>
              <a:rPr lang="en-US" altLang="zh-CN" sz="2400" b="1" dirty="0">
                <a:ea typeface="宋体" panose="02010600030101010101" pitchFamily="2" charset="-122"/>
              </a:rPr>
              <a:t>9.16</a:t>
            </a:r>
            <a:r>
              <a:rPr lang="zh-CN" altLang="en-US" sz="2400" b="1" dirty="0">
                <a:ea typeface="宋体" panose="02010600030101010101" pitchFamily="2" charset="-122"/>
              </a:rPr>
              <a:t>元</a:t>
            </a:r>
            <a:endParaRPr lang="en-US" altLang="zh-CN" sz="2400" b="1" dirty="0">
              <a:ea typeface="宋体" panose="02010600030101010101" pitchFamily="2" charset="-122"/>
            </a:endParaRPr>
          </a:p>
        </p:txBody>
      </p:sp>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3107690"/>
          </a:xfrm>
          <a:prstGeom prst="rect">
            <a:avLst/>
          </a:prstGeom>
        </p:spPr>
        <p:txBody>
          <a:bodyPr wrap="square">
            <a:spAutoFit/>
          </a:bodyPr>
          <a:lstStyle/>
          <a:p>
            <a:pPr marL="457200" indent="-457200">
              <a:lnSpc>
                <a:spcPct val="150000"/>
              </a:lnSpc>
              <a:buFont typeface="Wingdings" panose="05000000000000000000" pitchFamily="2" charset="2"/>
              <a:buChar char="u"/>
              <a:defRPr/>
            </a:pPr>
            <a:r>
              <a:rPr lang="zh-CN" altLang="en-US" sz="2800" b="1" dirty="0" smtClean="0">
                <a:solidFill>
                  <a:srgbClr val="FF0000"/>
                </a:solidFill>
              </a:rPr>
              <a:t>长期筹资概述</a:t>
            </a:r>
            <a:endParaRPr lang="en-US" altLang="zh-CN" sz="2800" b="1" dirty="0" smtClean="0">
              <a:solidFill>
                <a:srgbClr val="FF0000"/>
              </a:solidFill>
            </a:endParaRPr>
          </a:p>
          <a:p>
            <a:pPr marL="457200" lvl="0" indent="-457200">
              <a:lnSpc>
                <a:spcPct val="150000"/>
              </a:lnSpc>
              <a:buFont typeface="Wingdings" panose="05000000000000000000" pitchFamily="2" charset="2"/>
              <a:buChar char="u"/>
              <a:defRPr/>
            </a:pPr>
            <a:r>
              <a:rPr lang="zh-CN" altLang="en-US" sz="2800" b="1" dirty="0" smtClean="0"/>
              <a:t>权益资本筹资</a:t>
            </a:r>
            <a:endParaRPr lang="en-US" altLang="zh-CN" sz="2800" b="1" dirty="0" smtClean="0"/>
          </a:p>
          <a:p>
            <a:pPr marL="457200" lvl="0" indent="-457200">
              <a:lnSpc>
                <a:spcPct val="150000"/>
              </a:lnSpc>
              <a:buFont typeface="Wingdings" panose="05000000000000000000" pitchFamily="2" charset="2"/>
              <a:buChar char="u"/>
              <a:defRPr/>
            </a:pPr>
            <a:r>
              <a:rPr lang="zh-CN" altLang="en-US" sz="2800" b="1" dirty="0" smtClean="0"/>
              <a:t>债权资本筹资</a:t>
            </a:r>
            <a:endParaRPr lang="en-US" altLang="zh-CN" sz="2800" b="1" dirty="0" smtClean="0"/>
          </a:p>
          <a:p>
            <a:pPr marL="457200" lvl="0" indent="-457200">
              <a:lnSpc>
                <a:spcPct val="150000"/>
              </a:lnSpc>
              <a:buFont typeface="Wingdings" panose="05000000000000000000" pitchFamily="2" charset="2"/>
              <a:buChar char="u"/>
              <a:defRPr/>
            </a:pPr>
            <a:r>
              <a:rPr lang="zh-CN" altLang="en-US" sz="2800" b="1" dirty="0" smtClean="0"/>
              <a:t>混合资本筹资</a:t>
            </a: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1068438" y="655955"/>
            <a:ext cx="9383154" cy="463511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zh-CN" altLang="en-US" sz="2400" b="1" dirty="0">
                <a:latin typeface="+mn-ea"/>
              </a:rPr>
              <a:t>（四）普通股筹资的优缺点</a:t>
            </a:r>
            <a:endParaRPr lang="en-US" altLang="zh-CN" sz="2400" b="1" dirty="0">
              <a:latin typeface="+mn-ea"/>
            </a:endParaRPr>
          </a:p>
          <a:p>
            <a:pPr algn="just">
              <a:lnSpc>
                <a:spcPct val="120000"/>
              </a:lnSpc>
            </a:pPr>
            <a:r>
              <a:rPr lang="en-US" altLang="zh-CN" sz="2400" b="1" dirty="0" smtClean="0"/>
              <a:t>1.</a:t>
            </a:r>
            <a:r>
              <a:rPr lang="zh-CN" altLang="en-US" sz="2400" b="1" dirty="0" smtClean="0"/>
              <a:t>普通股</a:t>
            </a:r>
            <a:r>
              <a:rPr lang="zh-CN" altLang="en-US" sz="2400" b="1" dirty="0"/>
              <a:t>筹资的优点</a:t>
            </a:r>
            <a:endParaRPr lang="zh-CN" altLang="en-US" sz="2400" b="1" dirty="0"/>
          </a:p>
          <a:p>
            <a:pPr lvl="0"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a</a:t>
            </a:r>
            <a:r>
              <a:rPr lang="zh-CN" altLang="en-US" sz="2200" b="1" dirty="0">
                <a:solidFill>
                  <a:srgbClr val="7030A0"/>
                </a:solidFill>
                <a:latin typeface="微软雅黑" panose="020B0503020204020204" pitchFamily="34" charset="-122"/>
                <a:ea typeface="微软雅黑" panose="020B0503020204020204" pitchFamily="34" charset="-122"/>
              </a:rPr>
              <a:t>．能</a:t>
            </a:r>
            <a:r>
              <a:rPr lang="zh-CN" altLang="en-US" sz="2200" b="1" dirty="0" smtClean="0">
                <a:solidFill>
                  <a:srgbClr val="7030A0"/>
                </a:solidFill>
                <a:latin typeface="微软雅黑" panose="020B0503020204020204" pitchFamily="34" charset="-122"/>
                <a:ea typeface="微软雅黑" panose="020B0503020204020204" pitchFamily="34" charset="-122"/>
              </a:rPr>
              <a:t>增加公司信誉</a:t>
            </a:r>
            <a:endParaRPr lang="zh-CN" altLang="en-US" sz="2200" b="1" dirty="0">
              <a:solidFill>
                <a:srgbClr val="7030A0"/>
              </a:solidFill>
              <a:latin typeface="微软雅黑" panose="020B0503020204020204" pitchFamily="34" charset="-122"/>
              <a:ea typeface="微软雅黑" panose="020B0503020204020204" pitchFamily="34" charset="-122"/>
            </a:endParaRPr>
          </a:p>
          <a:p>
            <a:pPr lvl="0" algn="just">
              <a:lnSpc>
                <a:spcPct val="120000"/>
              </a:lnSpc>
            </a:pPr>
            <a:r>
              <a:rPr lang="zh-CN" altLang="en-US" sz="2200" dirty="0"/>
              <a:t>普通股筹资能</a:t>
            </a:r>
            <a:r>
              <a:rPr lang="zh-CN" altLang="en-US" sz="2200" b="1" dirty="0"/>
              <a:t>增加</a:t>
            </a:r>
            <a:r>
              <a:rPr lang="zh-CN" altLang="en-US" sz="2200" dirty="0"/>
              <a:t>股份公司</a:t>
            </a:r>
            <a:r>
              <a:rPr lang="zh-CN" altLang="en-US" sz="2200" b="1" dirty="0"/>
              <a:t>权益资金的比重</a:t>
            </a:r>
            <a:r>
              <a:rPr lang="zh-CN" altLang="en-US" sz="2200" dirty="0"/>
              <a:t>，较多的权益资金为债务人提供了较大的</a:t>
            </a:r>
            <a:r>
              <a:rPr lang="zh-CN" altLang="en-US" sz="2200" b="1" dirty="0"/>
              <a:t>偿债保障</a:t>
            </a:r>
            <a:r>
              <a:rPr lang="zh-CN" altLang="en-US" sz="2200" dirty="0"/>
              <a:t>，这有助于增加公司的信誉，有助于增加公司的举债能力。</a:t>
            </a:r>
            <a:endParaRPr lang="zh-CN" altLang="en-US" sz="2200" dirty="0"/>
          </a:p>
          <a:p>
            <a:pPr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b</a:t>
            </a:r>
            <a:r>
              <a:rPr lang="zh-CN" altLang="en-US" sz="2200" b="1" dirty="0" smtClean="0">
                <a:solidFill>
                  <a:srgbClr val="7030A0"/>
                </a:solidFill>
                <a:latin typeface="微软雅黑" panose="020B0503020204020204" pitchFamily="34" charset="-122"/>
                <a:ea typeface="微软雅黑" panose="020B0503020204020204" pitchFamily="34" charset="-122"/>
              </a:rPr>
              <a:t>．财务风险较低</a:t>
            </a:r>
            <a:endParaRPr lang="zh-CN" altLang="en-US" sz="2200" b="1" dirty="0">
              <a:solidFill>
                <a:srgbClr val="7030A0"/>
              </a:solidFill>
              <a:latin typeface="微软雅黑" panose="020B0503020204020204" pitchFamily="34" charset="-122"/>
              <a:ea typeface="微软雅黑" panose="020B0503020204020204" pitchFamily="34" charset="-122"/>
            </a:endParaRPr>
          </a:p>
          <a:p>
            <a:pPr lvl="0" algn="just">
              <a:lnSpc>
                <a:spcPct val="120000"/>
              </a:lnSpc>
            </a:pPr>
            <a:r>
              <a:rPr lang="zh-CN" altLang="en-US" sz="2200" dirty="0"/>
              <a:t>普通股</a:t>
            </a:r>
            <a:r>
              <a:rPr lang="zh-CN" altLang="en-US" sz="2200" b="1" dirty="0"/>
              <a:t>既无到期日，又无固定的股利负担</a:t>
            </a:r>
            <a:r>
              <a:rPr lang="zh-CN" altLang="en-US" sz="2200" dirty="0"/>
              <a:t>，因此不存在不能偿付的风险。</a:t>
            </a:r>
            <a:endParaRPr lang="zh-CN" altLang="en-US" sz="2200" dirty="0"/>
          </a:p>
          <a:p>
            <a:pPr lvl="0"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c</a:t>
            </a:r>
            <a:r>
              <a:rPr lang="zh-CN" altLang="en-US" sz="2200" b="1" dirty="0" smtClean="0">
                <a:solidFill>
                  <a:srgbClr val="7030A0"/>
                </a:solidFill>
                <a:latin typeface="微软雅黑" panose="020B0503020204020204" pitchFamily="34" charset="-122"/>
                <a:ea typeface="微软雅黑" panose="020B0503020204020204" pitchFamily="34" charset="-122"/>
              </a:rPr>
              <a:t>．筹资和使用较灵活</a:t>
            </a:r>
            <a:endParaRPr lang="zh-CN" altLang="en-US" sz="2200" b="1" dirty="0">
              <a:solidFill>
                <a:srgbClr val="7030A0"/>
              </a:solidFill>
              <a:latin typeface="微软雅黑" panose="020B0503020204020204" pitchFamily="34" charset="-122"/>
              <a:ea typeface="微软雅黑" panose="020B0503020204020204" pitchFamily="34" charset="-122"/>
            </a:endParaRPr>
          </a:p>
          <a:p>
            <a:pPr lvl="0" algn="just">
              <a:lnSpc>
                <a:spcPct val="120000"/>
              </a:lnSpc>
            </a:pPr>
            <a:r>
              <a:rPr lang="zh-CN" altLang="en-US" sz="2200" dirty="0"/>
              <a:t>普通股筹资比发行优先股或债券限制少，它的价值较少因通货膨胀而贬值，普通股资金的筹集和使用都较灵活。</a:t>
            </a:r>
            <a:endParaRPr lang="zh-CN" altLang="en-US" sz="2200" dirty="0"/>
          </a:p>
        </p:txBody>
      </p:sp>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949566" y="1360043"/>
            <a:ext cx="9428874" cy="297312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en-US" altLang="zh-CN" sz="2400" b="1" dirty="0" smtClean="0"/>
              <a:t>2.</a:t>
            </a:r>
            <a:r>
              <a:rPr lang="zh-CN" altLang="en-US" sz="2400" b="1" dirty="0" smtClean="0"/>
              <a:t>普通股</a:t>
            </a:r>
            <a:r>
              <a:rPr lang="zh-CN" altLang="en-US" sz="2400" b="1" dirty="0"/>
              <a:t>筹资的缺点</a:t>
            </a:r>
            <a:endParaRPr lang="zh-CN" altLang="en-US" sz="2400" b="1" dirty="0"/>
          </a:p>
          <a:p>
            <a:pPr lvl="0"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a</a:t>
            </a:r>
            <a:r>
              <a:rPr lang="zh-CN" altLang="en-US" sz="2200" b="1" dirty="0">
                <a:solidFill>
                  <a:srgbClr val="7030A0"/>
                </a:solidFill>
                <a:latin typeface="微软雅黑" panose="020B0503020204020204" pitchFamily="34" charset="-122"/>
                <a:ea typeface="微软雅黑" panose="020B0503020204020204" pitchFamily="34" charset="-122"/>
              </a:rPr>
              <a:t>．资金成本较高</a:t>
            </a:r>
            <a:r>
              <a:rPr lang="zh-CN" altLang="en-US" sz="2200" dirty="0"/>
              <a:t>。发行普通股的资金成本一般高于债务资金，因为</a:t>
            </a:r>
            <a:r>
              <a:rPr lang="zh-CN" altLang="en-US" sz="2200" b="1" dirty="0"/>
              <a:t>普通股股东期望报酬高</a:t>
            </a:r>
            <a:r>
              <a:rPr lang="zh-CN" altLang="en-US" sz="2200" dirty="0"/>
              <a:t>，又因为股利要从税后净利润中支付，且发行费用也高于其他证券。</a:t>
            </a:r>
            <a:endParaRPr lang="zh-CN" altLang="en-US" sz="2200" dirty="0"/>
          </a:p>
          <a:p>
            <a:pPr lvl="0"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b</a:t>
            </a:r>
            <a:r>
              <a:rPr lang="zh-CN" altLang="en-US" sz="2200" b="1" dirty="0">
                <a:solidFill>
                  <a:srgbClr val="7030A0"/>
                </a:solidFill>
                <a:latin typeface="微软雅黑" panose="020B0503020204020204" pitchFamily="34" charset="-122"/>
                <a:ea typeface="微软雅黑" panose="020B0503020204020204" pitchFamily="34" charset="-122"/>
              </a:rPr>
              <a:t>．容易分散公司控制权。</a:t>
            </a:r>
            <a:r>
              <a:rPr lang="zh-CN" altLang="en-US" sz="2200" b="1" dirty="0"/>
              <a:t>新股东的增加</a:t>
            </a:r>
            <a:r>
              <a:rPr lang="zh-CN" altLang="en-US" sz="2200" dirty="0"/>
              <a:t>，导致分散和削弱原股东对公司控股权，也有可能会降低原股东的收益水平</a:t>
            </a:r>
            <a:endParaRPr lang="zh-CN" altLang="en-US" sz="2200" dirty="0"/>
          </a:p>
          <a:p>
            <a:pPr lvl="0" algn="just">
              <a:lnSpc>
                <a:spcPct val="120000"/>
              </a:lnSpc>
            </a:pPr>
            <a:r>
              <a:rPr lang="en-US" altLang="zh-CN" sz="2200" b="1" dirty="0">
                <a:solidFill>
                  <a:srgbClr val="7030A0"/>
                </a:solidFill>
                <a:latin typeface="微软雅黑" panose="020B0503020204020204" pitchFamily="34" charset="-122"/>
                <a:ea typeface="微软雅黑" panose="020B0503020204020204" pitchFamily="34" charset="-122"/>
              </a:rPr>
              <a:t>c</a:t>
            </a:r>
            <a:r>
              <a:rPr lang="zh-CN" altLang="en-US" sz="2200" b="1" dirty="0">
                <a:solidFill>
                  <a:srgbClr val="7030A0"/>
                </a:solidFill>
                <a:latin typeface="微软雅黑" panose="020B0503020204020204" pitchFamily="34" charset="-122"/>
                <a:ea typeface="微软雅黑" panose="020B0503020204020204" pitchFamily="34" charset="-122"/>
              </a:rPr>
              <a:t>．新股东的加入会</a:t>
            </a:r>
            <a:r>
              <a:rPr lang="zh-CN" altLang="en-US" sz="2200" b="1" dirty="0" smtClean="0">
                <a:solidFill>
                  <a:srgbClr val="7030A0"/>
                </a:solidFill>
                <a:latin typeface="微软雅黑" panose="020B0503020204020204" pitchFamily="34" charset="-122"/>
                <a:ea typeface="微软雅黑" panose="020B0503020204020204" pitchFamily="34" charset="-122"/>
              </a:rPr>
              <a:t>降低每股净资产，</a:t>
            </a:r>
            <a:r>
              <a:rPr lang="zh-CN" altLang="en-US" sz="2200" b="1" dirty="0">
                <a:latin typeface="微软雅黑" panose="020B0503020204020204" pitchFamily="34" charset="-122"/>
                <a:ea typeface="微软雅黑" panose="020B0503020204020204" pitchFamily="34" charset="-122"/>
              </a:rPr>
              <a:t>从而可能引起股价的下跌</a:t>
            </a:r>
            <a:r>
              <a:rPr lang="zh-CN" altLang="en-US" sz="2200" b="1" dirty="0" smtClean="0">
                <a:latin typeface="微软雅黑" panose="020B0503020204020204" pitchFamily="34" charset="-122"/>
                <a:ea typeface="微软雅黑" panose="020B0503020204020204" pitchFamily="34" charset="-122"/>
              </a:rPr>
              <a:t>。</a:t>
            </a:r>
            <a:endParaRPr lang="zh-CN" altLang="en-US" sz="2200" b="1" dirty="0">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三、留存收益</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9" name="文本框 8"/>
          <p:cNvSpPr txBox="1"/>
          <p:nvPr/>
        </p:nvSpPr>
        <p:spPr>
          <a:xfrm>
            <a:off x="599577" y="1317905"/>
            <a:ext cx="9650847" cy="3970318"/>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a:solidFill>
                  <a:srgbClr val="FF0000"/>
                </a:solidFill>
                <a:latin typeface="+mn-ea"/>
              </a:rPr>
              <a:t>留存收益</a:t>
            </a:r>
            <a:r>
              <a:rPr lang="zh-CN" altLang="en-US" sz="2400" dirty="0">
                <a:latin typeface="+mn-ea"/>
              </a:rPr>
              <a:t>也是权益资金的一种，是指企业的</a:t>
            </a:r>
            <a:r>
              <a:rPr lang="zh-CN" altLang="en-US" sz="2400" b="1" dirty="0">
                <a:latin typeface="+mn-ea"/>
              </a:rPr>
              <a:t>盈余公积、未分配利润</a:t>
            </a:r>
            <a:r>
              <a:rPr lang="zh-CN" altLang="en-US" sz="2400" dirty="0">
                <a:latin typeface="+mn-ea"/>
              </a:rPr>
              <a:t>等。</a:t>
            </a:r>
            <a:endParaRPr lang="en-US" altLang="zh-CN" sz="2400" dirty="0">
              <a:latin typeface="+mn-ea"/>
            </a:endParaRPr>
          </a:p>
          <a:p>
            <a:pPr lvl="0" algn="just">
              <a:lnSpc>
                <a:spcPct val="150000"/>
              </a:lnSpc>
            </a:pPr>
            <a:r>
              <a:rPr lang="zh-CN" altLang="en-US" sz="2400" b="1" dirty="0" smtClean="0">
                <a:latin typeface="+mn-ea"/>
              </a:rPr>
              <a:t>（一）留存</a:t>
            </a:r>
            <a:r>
              <a:rPr lang="zh-CN" altLang="en-US" sz="2400" b="1" dirty="0">
                <a:latin typeface="+mn-ea"/>
              </a:rPr>
              <a:t>收益</a:t>
            </a:r>
            <a:r>
              <a:rPr lang="zh-CN" altLang="en-US" sz="2400" b="1" dirty="0" smtClean="0">
                <a:latin typeface="+mn-ea"/>
              </a:rPr>
              <a:t>筹资途径</a:t>
            </a:r>
            <a:endParaRPr lang="en-US" altLang="zh-CN" sz="2400" b="1" dirty="0">
              <a:latin typeface="+mn-ea"/>
            </a:endParaRPr>
          </a:p>
          <a:p>
            <a:pPr lvl="0" algn="just">
              <a:lnSpc>
                <a:spcPct val="150000"/>
              </a:lnSpc>
            </a:pPr>
            <a:r>
              <a:rPr lang="en-US" altLang="zh-CN" sz="2400" b="1" dirty="0">
                <a:solidFill>
                  <a:srgbClr val="FF0000"/>
                </a:solidFill>
                <a:latin typeface="+mn-ea"/>
              </a:rPr>
              <a:t>1.</a:t>
            </a:r>
            <a:r>
              <a:rPr lang="zh-CN" altLang="en-US" sz="2400" b="1" dirty="0">
                <a:solidFill>
                  <a:srgbClr val="FF0000"/>
                </a:solidFill>
                <a:latin typeface="+mn-ea"/>
              </a:rPr>
              <a:t>盈余</a:t>
            </a:r>
            <a:r>
              <a:rPr lang="zh-CN" altLang="en-US" sz="2400" b="1" dirty="0" smtClean="0">
                <a:solidFill>
                  <a:srgbClr val="FF0000"/>
                </a:solidFill>
                <a:latin typeface="+mn-ea"/>
              </a:rPr>
              <a:t>公积金</a:t>
            </a:r>
            <a:endParaRPr lang="en-US" altLang="zh-CN" sz="2400" b="1" dirty="0">
              <a:solidFill>
                <a:srgbClr val="FF0000"/>
              </a:solidFill>
              <a:latin typeface="+mn-ea"/>
            </a:endParaRPr>
          </a:p>
          <a:p>
            <a:pPr lvl="0" algn="just">
              <a:lnSpc>
                <a:spcPct val="150000"/>
              </a:lnSpc>
            </a:pPr>
            <a:r>
              <a:rPr lang="zh-CN" altLang="en-US" sz="2400" dirty="0">
                <a:latin typeface="+mn-ea"/>
              </a:rPr>
              <a:t>是指有指定用途的</a:t>
            </a:r>
            <a:r>
              <a:rPr lang="zh-CN" altLang="en-US" sz="2400" b="1" dirty="0">
                <a:latin typeface="+mn-ea"/>
              </a:rPr>
              <a:t>留存净利润</a:t>
            </a:r>
            <a:r>
              <a:rPr lang="zh-CN" altLang="en-US" sz="2400" dirty="0">
                <a:latin typeface="+mn-ea"/>
              </a:rPr>
              <a:t>，其提取基数是抵减年初累计亏损后的本年度净利润。盈余公积金主要用于企业</a:t>
            </a:r>
            <a:r>
              <a:rPr lang="zh-CN" altLang="en-US" sz="2400" b="1" dirty="0">
                <a:latin typeface="+mn-ea"/>
              </a:rPr>
              <a:t>未来的经营发展</a:t>
            </a:r>
            <a:r>
              <a:rPr lang="zh-CN" altLang="en-US" sz="2400" dirty="0">
                <a:latin typeface="+mn-ea"/>
              </a:rPr>
              <a:t>，经投资者审议后也可以</a:t>
            </a:r>
            <a:r>
              <a:rPr lang="zh-CN" altLang="en-US" sz="2400" b="1" dirty="0">
                <a:latin typeface="+mn-ea"/>
              </a:rPr>
              <a:t>用于转增股本</a:t>
            </a:r>
            <a:r>
              <a:rPr lang="en-US" altLang="zh-CN" sz="2400" dirty="0">
                <a:latin typeface="+mn-ea"/>
              </a:rPr>
              <a:t>(</a:t>
            </a:r>
            <a:r>
              <a:rPr lang="zh-CN" altLang="en-US" sz="2400" dirty="0">
                <a:latin typeface="+mn-ea"/>
              </a:rPr>
              <a:t>实收资本</a:t>
            </a:r>
            <a:r>
              <a:rPr lang="en-US" altLang="zh-CN" sz="2400" dirty="0">
                <a:latin typeface="+mn-ea"/>
              </a:rPr>
              <a:t>)</a:t>
            </a:r>
            <a:r>
              <a:rPr lang="zh-CN" altLang="en-US" sz="2400" dirty="0">
                <a:latin typeface="+mn-ea"/>
              </a:rPr>
              <a:t>和</a:t>
            </a:r>
            <a:r>
              <a:rPr lang="zh-CN" altLang="en-US" sz="2400" b="1" dirty="0">
                <a:latin typeface="+mn-ea"/>
              </a:rPr>
              <a:t>弥补以前年度经营亏损</a:t>
            </a:r>
            <a:r>
              <a:rPr lang="zh-CN" altLang="en-US" sz="2400" dirty="0">
                <a:latin typeface="+mn-ea"/>
              </a:rPr>
              <a:t>。盈余公积金不得用于以后年度的对外利润分配。 </a:t>
            </a:r>
            <a:endParaRPr lang="zh-CN" altLang="en-US" sz="2400" dirty="0">
              <a:latin typeface="+mn-ea"/>
            </a:endParaRPr>
          </a:p>
        </p:txBody>
      </p:sp>
    </p:spTree>
  </p:cSld>
  <p:clrMapOvr>
    <a:masterClrMapping/>
  </p:clrMapOvr>
  <p:transition spd="slow" advTm="3000">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7" name="文本框 197646"/>
          <p:cNvSpPr txBox="1"/>
          <p:nvPr/>
        </p:nvSpPr>
        <p:spPr>
          <a:xfrm>
            <a:off x="1331976" y="903199"/>
            <a:ext cx="8570976" cy="341632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pPr>
            <a:endParaRPr lang="en-US" altLang="zh-CN" sz="2400" b="1" dirty="0">
              <a:solidFill>
                <a:srgbClr val="FF0000"/>
              </a:solidFill>
              <a:latin typeface="+mn-ea"/>
            </a:endParaRPr>
          </a:p>
          <a:p>
            <a:pPr algn="just">
              <a:lnSpc>
                <a:spcPct val="150000"/>
              </a:lnSpc>
            </a:pPr>
            <a:r>
              <a:rPr lang="en-US" altLang="zh-CN" sz="2400" b="1" dirty="0">
                <a:solidFill>
                  <a:srgbClr val="FF0000"/>
                </a:solidFill>
                <a:latin typeface="+mn-ea"/>
              </a:rPr>
              <a:t>2.</a:t>
            </a:r>
            <a:r>
              <a:rPr lang="zh-CN" altLang="en-US" sz="2400" b="1" dirty="0">
                <a:solidFill>
                  <a:srgbClr val="FF0000"/>
                </a:solidFill>
                <a:latin typeface="+mn-ea"/>
              </a:rPr>
              <a:t>未分配</a:t>
            </a:r>
            <a:r>
              <a:rPr lang="zh-CN" altLang="en-US" sz="2400" b="1" dirty="0" smtClean="0">
                <a:solidFill>
                  <a:srgbClr val="FF0000"/>
                </a:solidFill>
                <a:latin typeface="+mn-ea"/>
              </a:rPr>
              <a:t>利润</a:t>
            </a:r>
            <a:endParaRPr lang="en-US" altLang="zh-CN" sz="2400" b="1" dirty="0">
              <a:solidFill>
                <a:srgbClr val="FF0000"/>
              </a:solidFill>
              <a:latin typeface="+mn-ea"/>
            </a:endParaRPr>
          </a:p>
          <a:p>
            <a:pPr algn="just">
              <a:lnSpc>
                <a:spcPct val="150000"/>
              </a:lnSpc>
            </a:pPr>
            <a:r>
              <a:rPr lang="zh-CN" altLang="en-US" sz="2400" dirty="0">
                <a:solidFill>
                  <a:srgbClr val="000000"/>
                </a:solidFill>
                <a:latin typeface="+mn-ea"/>
              </a:rPr>
              <a:t>是指</a:t>
            </a:r>
            <a:r>
              <a:rPr lang="zh-CN" altLang="en-US" sz="2400" b="1" dirty="0">
                <a:solidFill>
                  <a:srgbClr val="000000"/>
                </a:solidFill>
                <a:latin typeface="+mn-ea"/>
              </a:rPr>
              <a:t>未限定用途的留存净利润</a:t>
            </a:r>
            <a:r>
              <a:rPr lang="zh-CN" altLang="en-US" sz="2400" dirty="0">
                <a:solidFill>
                  <a:srgbClr val="000000"/>
                </a:solidFill>
                <a:latin typeface="+mn-ea"/>
              </a:rPr>
              <a:t>。未分配利润有两层含义：第一，这部分净利润本年</a:t>
            </a:r>
            <a:r>
              <a:rPr lang="zh-CN" altLang="en-US" sz="2400" b="1" dirty="0">
                <a:solidFill>
                  <a:srgbClr val="000000"/>
                </a:solidFill>
                <a:latin typeface="+mn-ea"/>
              </a:rPr>
              <a:t>没有分配给公司的股东投资者</a:t>
            </a:r>
            <a:r>
              <a:rPr lang="en-US" altLang="zh-CN" sz="2400" dirty="0">
                <a:solidFill>
                  <a:srgbClr val="000000"/>
                </a:solidFill>
                <a:latin typeface="+mn-ea"/>
              </a:rPr>
              <a:t>;</a:t>
            </a:r>
            <a:r>
              <a:rPr lang="zh-CN" altLang="en-US" sz="2400" dirty="0">
                <a:solidFill>
                  <a:srgbClr val="000000"/>
                </a:solidFill>
                <a:latin typeface="+mn-ea"/>
              </a:rPr>
              <a:t>第二，这部分净利润未指定用途，可以用于</a:t>
            </a:r>
            <a:r>
              <a:rPr lang="zh-CN" altLang="en-US" sz="2400" b="1" dirty="0">
                <a:solidFill>
                  <a:srgbClr val="000000"/>
                </a:solidFill>
                <a:latin typeface="+mn-ea"/>
              </a:rPr>
              <a:t>企业未来经营发展、转增股本</a:t>
            </a:r>
            <a:r>
              <a:rPr lang="en-US" altLang="zh-CN" sz="2400" b="1" dirty="0">
                <a:solidFill>
                  <a:srgbClr val="000000"/>
                </a:solidFill>
                <a:latin typeface="+mn-ea"/>
              </a:rPr>
              <a:t>(</a:t>
            </a:r>
            <a:r>
              <a:rPr lang="zh-CN" altLang="en-US" sz="2400" b="1" dirty="0">
                <a:solidFill>
                  <a:srgbClr val="000000"/>
                </a:solidFill>
                <a:latin typeface="+mn-ea"/>
              </a:rPr>
              <a:t>实收资本</a:t>
            </a:r>
            <a:r>
              <a:rPr lang="en-US" altLang="zh-CN" sz="2400" b="1" dirty="0">
                <a:solidFill>
                  <a:srgbClr val="000000"/>
                </a:solidFill>
                <a:latin typeface="+mn-ea"/>
              </a:rPr>
              <a:t>)</a:t>
            </a:r>
            <a:r>
              <a:rPr lang="zh-CN" altLang="en-US" sz="2400" b="1" dirty="0">
                <a:solidFill>
                  <a:srgbClr val="000000"/>
                </a:solidFill>
                <a:latin typeface="+mn-ea"/>
              </a:rPr>
              <a:t>、弥补以前年度经营亏损、以后年度利润分配</a:t>
            </a:r>
            <a:r>
              <a:rPr lang="zh-CN" altLang="en-US" sz="2400" dirty="0">
                <a:solidFill>
                  <a:srgbClr val="000000"/>
                </a:solidFill>
                <a:latin typeface="+mn-ea"/>
              </a:rPr>
              <a:t>。</a:t>
            </a:r>
            <a:endParaRPr lang="zh-CN" altLang="en-US" sz="2400" dirty="0">
              <a:solidFill>
                <a:srgbClr val="000000"/>
              </a:solidFill>
              <a:latin typeface="+mn-ea"/>
            </a:endParaRPr>
          </a:p>
        </p:txBody>
      </p:sp>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96989" y="1195804"/>
            <a:ext cx="7560043" cy="2400657"/>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en-US" altLang="zh-CN" sz="2000" b="1" dirty="0" smtClean="0">
                <a:latin typeface="+mn-ea"/>
              </a:rPr>
              <a:t>1</a:t>
            </a:r>
            <a:r>
              <a:rPr lang="en-US" altLang="zh-CN" sz="2000" b="1" dirty="0">
                <a:latin typeface="+mn-ea"/>
              </a:rPr>
              <a:t>.</a:t>
            </a:r>
            <a:r>
              <a:rPr lang="zh-CN" altLang="en-US" sz="2000" b="1" dirty="0">
                <a:latin typeface="+mn-ea"/>
              </a:rPr>
              <a:t>留存收益筹资的优点</a:t>
            </a:r>
            <a:endParaRPr lang="zh-CN" altLang="en-US" sz="2000" b="1" dirty="0">
              <a:latin typeface="+mn-ea"/>
            </a:endParaRPr>
          </a:p>
          <a:p>
            <a:pPr lvl="0" algn="just">
              <a:lnSpc>
                <a:spcPct val="150000"/>
              </a:lnSpc>
            </a:pPr>
            <a:r>
              <a:rPr lang="en-US" altLang="zh-CN" sz="2000" dirty="0" smtClean="0">
                <a:latin typeface="+mn-ea"/>
              </a:rPr>
              <a:t>a.</a:t>
            </a:r>
            <a:r>
              <a:rPr lang="zh-CN" altLang="en-US" sz="2000" dirty="0" smtClean="0">
                <a:latin typeface="+mn-ea"/>
              </a:rPr>
              <a:t>资本</a:t>
            </a:r>
            <a:r>
              <a:rPr lang="zh-CN" altLang="en-US" sz="2000" dirty="0">
                <a:latin typeface="+mn-ea"/>
              </a:rPr>
              <a:t>成本较普通股</a:t>
            </a:r>
            <a:r>
              <a:rPr lang="zh-CN" altLang="en-US" sz="2000" dirty="0" smtClean="0">
                <a:latin typeface="+mn-ea"/>
              </a:rPr>
              <a:t>低</a:t>
            </a:r>
            <a:endParaRPr lang="en-US" altLang="zh-CN" sz="2000" dirty="0" smtClean="0">
              <a:latin typeface="+mn-ea"/>
            </a:endParaRPr>
          </a:p>
          <a:p>
            <a:pPr lvl="0" algn="just">
              <a:lnSpc>
                <a:spcPct val="150000"/>
              </a:lnSpc>
            </a:pPr>
            <a:r>
              <a:rPr lang="en-US" altLang="zh-CN" sz="2000" dirty="0" smtClean="0">
                <a:latin typeface="+mn-ea"/>
              </a:rPr>
              <a:t>b.</a:t>
            </a:r>
            <a:r>
              <a:rPr lang="zh-CN" altLang="en-US" sz="2000" dirty="0" smtClean="0">
                <a:latin typeface="+mn-ea"/>
              </a:rPr>
              <a:t>不会</a:t>
            </a:r>
            <a:r>
              <a:rPr lang="zh-CN" altLang="en-US" sz="2000" dirty="0">
                <a:latin typeface="+mn-ea"/>
              </a:rPr>
              <a:t>分散原有股东的</a:t>
            </a:r>
            <a:r>
              <a:rPr lang="zh-CN" altLang="en-US" sz="2000" dirty="0" smtClean="0">
                <a:latin typeface="+mn-ea"/>
              </a:rPr>
              <a:t>控制权</a:t>
            </a:r>
            <a:endParaRPr lang="zh-CN" altLang="en-US" sz="2000" dirty="0">
              <a:latin typeface="+mn-ea"/>
            </a:endParaRPr>
          </a:p>
          <a:p>
            <a:pPr lvl="0" algn="just">
              <a:lnSpc>
                <a:spcPct val="150000"/>
              </a:lnSpc>
            </a:pPr>
            <a:r>
              <a:rPr lang="en-US" altLang="zh-CN" sz="2000" b="1" dirty="0">
                <a:latin typeface="+mn-ea"/>
              </a:rPr>
              <a:t>2.</a:t>
            </a:r>
            <a:r>
              <a:rPr lang="zh-CN" altLang="en-US" sz="2000" b="1" dirty="0">
                <a:latin typeface="+mn-ea"/>
              </a:rPr>
              <a:t>留存收益筹资的缺点</a:t>
            </a:r>
            <a:endParaRPr lang="zh-CN" altLang="en-US" sz="2000" b="1" dirty="0">
              <a:latin typeface="+mn-ea"/>
            </a:endParaRPr>
          </a:p>
          <a:p>
            <a:pPr lvl="0" algn="just">
              <a:lnSpc>
                <a:spcPct val="150000"/>
              </a:lnSpc>
            </a:pPr>
            <a:r>
              <a:rPr lang="zh-CN" altLang="en-US" sz="2000" dirty="0" smtClean="0">
                <a:latin typeface="+mn-ea"/>
              </a:rPr>
              <a:t>留存</a:t>
            </a:r>
            <a:r>
              <a:rPr lang="zh-CN" altLang="en-US" sz="2000" dirty="0">
                <a:latin typeface="+mn-ea"/>
              </a:rPr>
              <a:t>收益能筹集的资金数额是</a:t>
            </a:r>
            <a:r>
              <a:rPr lang="zh-CN" altLang="en-US" sz="2000" dirty="0" smtClean="0">
                <a:latin typeface="+mn-ea"/>
              </a:rPr>
              <a:t>有限的</a:t>
            </a:r>
            <a:endParaRPr lang="zh-CN" altLang="en-US" sz="2000" dirty="0">
              <a:latin typeface="+mn-ea"/>
            </a:endParaRPr>
          </a:p>
        </p:txBody>
      </p:sp>
      <p:sp>
        <p:nvSpPr>
          <p:cNvPr id="3" name="矩形 2"/>
          <p:cNvSpPr/>
          <p:nvPr/>
        </p:nvSpPr>
        <p:spPr>
          <a:xfrm>
            <a:off x="338883" y="577010"/>
            <a:ext cx="4455066" cy="357918"/>
          </a:xfrm>
          <a:prstGeom prst="rect">
            <a:avLst/>
          </a:prstGeom>
        </p:spPr>
        <p:txBody>
          <a:bodyPr wrap="none">
            <a:spAutoFit/>
          </a:bodyPr>
          <a:lstStyle/>
          <a:p>
            <a:pPr indent="266700" algn="just">
              <a:lnSpc>
                <a:spcPts val="2000"/>
              </a:lnSpc>
              <a:spcAft>
                <a:spcPts val="0"/>
              </a:spcAft>
            </a:pPr>
            <a:r>
              <a:rPr lang="zh-CN" altLang="zh-CN" sz="2400" b="1" kern="100" dirty="0">
                <a:latin typeface="+mn-ea"/>
                <a:cs typeface="Times New Roman" panose="02020603050405020304" pitchFamily="18" charset="0"/>
              </a:rPr>
              <a:t>（二）留存收益筹资的优缺点</a:t>
            </a:r>
            <a:endParaRPr lang="zh-CN" altLang="zh-CN" sz="2400" b="1"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2246769"/>
          </a:xfrm>
          <a:prstGeom prst="rect">
            <a:avLst/>
          </a:prstGeom>
        </p:spPr>
        <p:txBody>
          <a:bodyPr wrap="square">
            <a:spAutoFit/>
          </a:bodyPr>
          <a:lstStyle/>
          <a:p>
            <a:pPr marL="457200" indent="-457200">
              <a:buFont typeface="Wingdings" panose="05000000000000000000" pitchFamily="2" charset="2"/>
              <a:buChar char="u"/>
              <a:defRPr/>
            </a:pPr>
            <a:r>
              <a:rPr lang="zh-CN" altLang="en-US" sz="2800" b="1" dirty="0" smtClean="0"/>
              <a:t>长期筹资概述</a:t>
            </a:r>
            <a:endParaRPr lang="en-US" altLang="zh-CN" sz="2800" b="1" dirty="0" smtClean="0"/>
          </a:p>
          <a:p>
            <a:pPr marL="457200" lvl="0" indent="-457200">
              <a:buFont typeface="Wingdings" panose="05000000000000000000" pitchFamily="2" charset="2"/>
              <a:buChar char="u"/>
              <a:defRPr/>
            </a:pPr>
            <a:r>
              <a:rPr lang="zh-CN" altLang="en-US" sz="2800" b="1" dirty="0" smtClean="0"/>
              <a:t>权益资本筹资</a:t>
            </a:r>
            <a:endParaRPr lang="en-US" altLang="zh-CN" sz="2800" b="1" dirty="0" smtClean="0"/>
          </a:p>
          <a:p>
            <a:pPr marL="457200" lvl="0" indent="-457200">
              <a:buFont typeface="Wingdings" panose="05000000000000000000" pitchFamily="2" charset="2"/>
              <a:buChar char="u"/>
              <a:defRPr/>
            </a:pPr>
            <a:r>
              <a:rPr lang="zh-CN" altLang="en-US" sz="2800" b="1" dirty="0" smtClean="0">
                <a:solidFill>
                  <a:srgbClr val="FF0000"/>
                </a:solidFill>
              </a:rPr>
              <a:t>债权资本筹资</a:t>
            </a:r>
            <a:endParaRPr lang="en-US" altLang="zh-CN" sz="2800" b="1" dirty="0" smtClean="0">
              <a:solidFill>
                <a:srgbClr val="FF0000"/>
              </a:solidFill>
            </a:endParaRPr>
          </a:p>
          <a:p>
            <a:pPr marL="457200" lvl="0" indent="-457200">
              <a:buFont typeface="Wingdings" panose="05000000000000000000" pitchFamily="2" charset="2"/>
              <a:buChar char="u"/>
              <a:defRPr/>
            </a:pPr>
            <a:r>
              <a:rPr lang="zh-CN" altLang="en-US" sz="2800" b="1" dirty="0" smtClean="0"/>
              <a:t>混合资本筹资</a:t>
            </a: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一、长期借款</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12064" y="1149694"/>
            <a:ext cx="10423283" cy="3970318"/>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a:solidFill>
                  <a:srgbClr val="FF0000"/>
                </a:solidFill>
                <a:latin typeface="+mn-ea"/>
              </a:rPr>
              <a:t>长期借款</a:t>
            </a:r>
            <a:r>
              <a:rPr lang="zh-CN" altLang="en-US" sz="2400" dirty="0">
                <a:latin typeface="+mn-ea"/>
              </a:rPr>
              <a:t>是指直接与银行或其他金融机构筹借的，偿还期限在</a:t>
            </a:r>
            <a:r>
              <a:rPr lang="en-US" altLang="zh-CN" sz="2400" dirty="0">
                <a:latin typeface="+mn-ea"/>
              </a:rPr>
              <a:t>1</a:t>
            </a:r>
            <a:r>
              <a:rPr lang="zh-CN" altLang="en-US" sz="2400" dirty="0">
                <a:latin typeface="+mn-ea"/>
              </a:rPr>
              <a:t>年以上的借款。长期借款按照不同的标准分为不同的类型</a:t>
            </a:r>
            <a:r>
              <a:rPr lang="zh-CN" altLang="en-US" sz="2400" dirty="0" smtClean="0">
                <a:latin typeface="+mn-ea"/>
              </a:rPr>
              <a:t>。</a:t>
            </a:r>
            <a:endParaRPr lang="en-US" altLang="zh-CN" sz="2400" dirty="0" smtClean="0">
              <a:latin typeface="+mn-ea"/>
            </a:endParaRPr>
          </a:p>
          <a:p>
            <a:pPr lvl="0" algn="just">
              <a:lnSpc>
                <a:spcPct val="150000"/>
              </a:lnSpc>
            </a:pPr>
            <a:r>
              <a:rPr lang="zh-CN" altLang="en-US" sz="2400" b="1" dirty="0">
                <a:latin typeface="+mn-ea"/>
              </a:rPr>
              <a:t>（一）长期借款的种类</a:t>
            </a:r>
            <a:endParaRPr lang="en-US" altLang="zh-CN" sz="2400" b="1" dirty="0">
              <a:latin typeface="+mn-ea"/>
            </a:endParaRPr>
          </a:p>
          <a:p>
            <a:pPr lvl="0" algn="just">
              <a:lnSpc>
                <a:spcPct val="150000"/>
              </a:lnSpc>
            </a:pPr>
            <a:r>
              <a:rPr lang="en-US" altLang="zh-CN" sz="2400" dirty="0">
                <a:latin typeface="+mn-ea"/>
              </a:rPr>
              <a:t>1.</a:t>
            </a:r>
            <a:r>
              <a:rPr lang="zh-CN" altLang="en-US" sz="2400" dirty="0">
                <a:latin typeface="+mn-ea"/>
              </a:rPr>
              <a:t>按提供贷款的机构，分为政策性银行贷款、商业银行贷款和其他金融机构贷款。</a:t>
            </a:r>
            <a:endParaRPr lang="en-US" altLang="zh-CN" sz="2400" dirty="0">
              <a:latin typeface="+mn-ea"/>
            </a:endParaRPr>
          </a:p>
          <a:p>
            <a:pPr lvl="0" algn="just">
              <a:lnSpc>
                <a:spcPct val="150000"/>
              </a:lnSpc>
            </a:pPr>
            <a:r>
              <a:rPr lang="en-US" altLang="zh-CN" sz="2400" dirty="0">
                <a:latin typeface="+mn-ea"/>
              </a:rPr>
              <a:t>2.</a:t>
            </a:r>
            <a:r>
              <a:rPr lang="zh-CN" altLang="en-US" sz="2400" dirty="0">
                <a:latin typeface="+mn-ea"/>
              </a:rPr>
              <a:t>按机构对贷款有无担保要求，分为信用贷款、担保贷款和抵押贷款。</a:t>
            </a:r>
            <a:endParaRPr lang="en-US" altLang="zh-CN" sz="2400" dirty="0">
              <a:latin typeface="+mn-ea"/>
            </a:endParaRPr>
          </a:p>
          <a:p>
            <a:pPr lvl="0" algn="just">
              <a:lnSpc>
                <a:spcPct val="150000"/>
              </a:lnSpc>
            </a:pPr>
            <a:r>
              <a:rPr lang="en-US" altLang="zh-CN" sz="2400" dirty="0">
                <a:latin typeface="+mn-ea"/>
              </a:rPr>
              <a:t>3.</a:t>
            </a:r>
            <a:r>
              <a:rPr lang="zh-CN" altLang="en-US" sz="2400" dirty="0">
                <a:latin typeface="+mn-ea"/>
              </a:rPr>
              <a:t>按企业取得贷款的用途，分为基本建设贷款、专项贷款和流动资金贷款。</a:t>
            </a:r>
            <a:endParaRPr lang="en-US" altLang="zh-CN" sz="2400" dirty="0">
              <a:latin typeface="+mn-ea"/>
            </a:endParaRPr>
          </a:p>
        </p:txBody>
      </p:sp>
    </p:spTree>
  </p:cSld>
  <p:clrMapOvr>
    <a:masterClrMapping/>
  </p:clrMapOvr>
  <p:transition spd="slow" advTm="3000">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矩形 2"/>
          <p:cNvSpPr/>
          <p:nvPr/>
        </p:nvSpPr>
        <p:spPr>
          <a:xfrm>
            <a:off x="771144" y="1029686"/>
            <a:ext cx="10009632" cy="4081117"/>
          </a:xfrm>
          <a:prstGeom prst="rect">
            <a:avLst/>
          </a:prstGeom>
        </p:spPr>
        <p:txBody>
          <a:bodyPr wrap="square">
            <a:spAutoFit/>
          </a:bodyPr>
          <a:lstStyle/>
          <a:p>
            <a:pPr indent="267970" algn="just">
              <a:lnSpc>
                <a:spcPct val="120000"/>
              </a:lnSpc>
              <a:spcAft>
                <a:spcPts val="0"/>
              </a:spcAft>
            </a:pPr>
            <a:r>
              <a:rPr lang="zh-CN" altLang="zh-CN" sz="2400" b="1" kern="100" dirty="0">
                <a:latin typeface="+mn-ea"/>
                <a:cs typeface="Times New Roman" panose="02020603050405020304" pitchFamily="18" charset="0"/>
              </a:rPr>
              <a:t>（二）长期借款的程序</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en-US" altLang="zh-CN" sz="2400" b="1" kern="100" dirty="0">
                <a:latin typeface="+mn-ea"/>
                <a:cs typeface="Times New Roman" panose="02020603050405020304" pitchFamily="18" charset="0"/>
              </a:rPr>
              <a:t>1.</a:t>
            </a:r>
            <a:r>
              <a:rPr lang="zh-CN" altLang="zh-CN" sz="2400" b="1" kern="100" dirty="0">
                <a:latin typeface="+mn-ea"/>
                <a:cs typeface="Times New Roman" panose="02020603050405020304" pitchFamily="18" charset="0"/>
              </a:rPr>
              <a:t>选择贷款机构</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a:latin typeface="+mn-ea"/>
                <a:cs typeface="Times New Roman" panose="02020603050405020304" pitchFamily="18" charset="0"/>
              </a:rPr>
              <a:t>企业应在考虑自身条件和贷款机构情况的基础上，选择适合的贷款机构</a:t>
            </a:r>
            <a:r>
              <a:rPr lang="zh-CN" altLang="zh-CN" sz="2400"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en-US" altLang="zh-CN" sz="2400" b="1" kern="100" dirty="0">
                <a:latin typeface="+mn-ea"/>
                <a:cs typeface="Times New Roman" panose="02020603050405020304" pitchFamily="18" charset="0"/>
              </a:rPr>
              <a:t>2.</a:t>
            </a:r>
            <a:r>
              <a:rPr lang="zh-CN" altLang="zh-CN" sz="2400" b="1" kern="100" dirty="0">
                <a:latin typeface="+mn-ea"/>
                <a:cs typeface="Times New Roman" panose="02020603050405020304" pitchFamily="18" charset="0"/>
              </a:rPr>
              <a:t>提出借款申请</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a:latin typeface="+mn-ea"/>
                <a:cs typeface="Times New Roman" panose="02020603050405020304" pitchFamily="18" charset="0"/>
              </a:rPr>
              <a:t>企业根据筹资需求向银行提出的借款申请，应陈述借款的原因与金额、用款时间与安排、还款的期限与计划</a:t>
            </a:r>
            <a:r>
              <a:rPr lang="zh-CN" altLang="zh-CN" sz="2400"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en-US" altLang="zh-CN" sz="2400" b="1" kern="100" dirty="0">
                <a:latin typeface="+mn-ea"/>
                <a:cs typeface="Times New Roman" panose="02020603050405020304" pitchFamily="18" charset="0"/>
              </a:rPr>
              <a:t>3.</a:t>
            </a:r>
            <a:r>
              <a:rPr lang="zh-CN" altLang="zh-CN" sz="2400" b="1" kern="100" dirty="0">
                <a:latin typeface="+mn-ea"/>
                <a:cs typeface="Times New Roman" panose="02020603050405020304" pitchFamily="18" charset="0"/>
              </a:rPr>
              <a:t>签订借款合同取得借款</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a:latin typeface="+mn-ea"/>
                <a:cs typeface="Times New Roman" panose="02020603050405020304" pitchFamily="18" charset="0"/>
              </a:rPr>
              <a:t>贷款机构审查借款申请后，与符合规定条件的借款企业进一步协商贷款的具体条件，签订借款</a:t>
            </a:r>
            <a:r>
              <a:rPr lang="zh-CN" altLang="zh-CN" sz="2400" kern="100" dirty="0" smtClean="0">
                <a:latin typeface="+mn-ea"/>
                <a:cs typeface="Times New Roman" panose="02020603050405020304" pitchFamily="18" charset="0"/>
              </a:rPr>
              <a:t>合同</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932826" y="1230653"/>
            <a:ext cx="9180437" cy="3490186"/>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en-US" altLang="zh-CN" sz="2400" dirty="0" smtClean="0">
                <a:latin typeface="+mn-ea"/>
              </a:rPr>
              <a:t>1.</a:t>
            </a:r>
            <a:r>
              <a:rPr lang="zh-CN" altLang="en-US" sz="2400" dirty="0" smtClean="0">
                <a:latin typeface="+mn-ea"/>
              </a:rPr>
              <a:t>长期</a:t>
            </a:r>
            <a:r>
              <a:rPr lang="zh-CN" altLang="en-US" sz="2400" dirty="0">
                <a:latin typeface="+mn-ea"/>
              </a:rPr>
              <a:t>借款筹资的</a:t>
            </a:r>
            <a:r>
              <a:rPr lang="zh-CN" altLang="en-US" sz="2400" b="1" dirty="0">
                <a:solidFill>
                  <a:srgbClr val="FF0000"/>
                </a:solidFill>
                <a:latin typeface="+mn-ea"/>
              </a:rPr>
              <a:t>优点</a:t>
            </a:r>
            <a:endParaRPr lang="zh-CN" altLang="en-US" sz="2400" b="1" dirty="0">
              <a:solidFill>
                <a:srgbClr val="FF0000"/>
              </a:solidFill>
              <a:latin typeface="+mn-ea"/>
            </a:endParaRPr>
          </a:p>
          <a:p>
            <a:pPr lvl="0" algn="just">
              <a:lnSpc>
                <a:spcPct val="120000"/>
              </a:lnSpc>
            </a:pPr>
            <a:r>
              <a:rPr lang="zh-CN" altLang="en-US" sz="2000" b="1" dirty="0">
                <a:latin typeface="+mn-ea"/>
              </a:rPr>
              <a:t>（</a:t>
            </a:r>
            <a:r>
              <a:rPr lang="en-US" altLang="zh-CN" sz="2000" b="1" dirty="0">
                <a:latin typeface="+mn-ea"/>
              </a:rPr>
              <a:t>1</a:t>
            </a:r>
            <a:r>
              <a:rPr lang="zh-CN" altLang="en-US" sz="2000" b="1" dirty="0">
                <a:latin typeface="+mn-ea"/>
              </a:rPr>
              <a:t>）筹资速度快。</a:t>
            </a:r>
            <a:r>
              <a:rPr lang="zh-CN" altLang="en-US" sz="2000" dirty="0">
                <a:latin typeface="+mn-ea"/>
              </a:rPr>
              <a:t>与发行公司</a:t>
            </a:r>
            <a:r>
              <a:rPr lang="zh-CN" altLang="en-US" sz="2000" b="1" dirty="0">
                <a:latin typeface="+mn-ea"/>
              </a:rPr>
              <a:t>债券、融资租赁</a:t>
            </a:r>
            <a:r>
              <a:rPr lang="zh-CN" altLang="en-US" sz="2000" dirty="0">
                <a:latin typeface="+mn-ea"/>
              </a:rPr>
              <a:t>等债务筹资其他方式相比，银行借款的程序相对简单，所花时间较短，公司可以迅速获得所需资金。</a:t>
            </a:r>
            <a:endParaRPr lang="zh-CN" altLang="en-US" sz="2000" dirty="0">
              <a:latin typeface="+mn-ea"/>
            </a:endParaRPr>
          </a:p>
          <a:p>
            <a:pPr lvl="0" algn="just">
              <a:lnSpc>
                <a:spcPct val="120000"/>
              </a:lnSpc>
            </a:pPr>
            <a:r>
              <a:rPr lang="zh-CN" altLang="en-US" sz="2000" b="1" dirty="0">
                <a:latin typeface="+mn-ea"/>
              </a:rPr>
              <a:t>（</a:t>
            </a:r>
            <a:r>
              <a:rPr lang="en-US" altLang="zh-CN" sz="2000" b="1" dirty="0">
                <a:latin typeface="+mn-ea"/>
              </a:rPr>
              <a:t>2</a:t>
            </a:r>
            <a:r>
              <a:rPr lang="zh-CN" altLang="en-US" sz="2000" b="1" dirty="0">
                <a:latin typeface="+mn-ea"/>
              </a:rPr>
              <a:t>）资本</a:t>
            </a:r>
            <a:r>
              <a:rPr lang="zh-CN" altLang="en-US" sz="2000" b="1" dirty="0" smtClean="0">
                <a:latin typeface="+mn-ea"/>
              </a:rPr>
              <a:t>成本低</a:t>
            </a:r>
            <a:r>
              <a:rPr lang="zh-CN" altLang="en-US" sz="2000" dirty="0">
                <a:latin typeface="+mn-ea"/>
              </a:rPr>
              <a:t>。利用银行借款筹资，一般都比</a:t>
            </a:r>
            <a:r>
              <a:rPr lang="zh-CN" altLang="en-US" sz="2000" b="1" dirty="0">
                <a:latin typeface="+mn-ea"/>
              </a:rPr>
              <a:t>发行债券、融资租赁的利息负担要低</a:t>
            </a:r>
            <a:r>
              <a:rPr lang="zh-CN" altLang="en-US" sz="2000" dirty="0">
                <a:latin typeface="+mn-ea"/>
              </a:rPr>
              <a:t>。而且无须支付证券发行费用、租赁手续费用等筹资费用</a:t>
            </a:r>
            <a:r>
              <a:rPr lang="zh-CN" altLang="en-US" sz="2000" dirty="0" smtClean="0">
                <a:latin typeface="+mn-ea"/>
              </a:rPr>
              <a:t>。</a:t>
            </a:r>
            <a:endParaRPr lang="en-US" altLang="zh-CN" sz="2000" dirty="0" smtClean="0">
              <a:latin typeface="+mn-ea"/>
            </a:endParaRPr>
          </a:p>
          <a:p>
            <a:pPr lvl="0" algn="just">
              <a:lnSpc>
                <a:spcPct val="120000"/>
              </a:lnSpc>
            </a:pPr>
            <a:r>
              <a:rPr lang="zh-CN" altLang="en-US" sz="2000" b="1" dirty="0">
                <a:latin typeface="+mn-ea"/>
              </a:rPr>
              <a:t>（</a:t>
            </a:r>
            <a:r>
              <a:rPr lang="en-US" altLang="zh-CN" sz="2000" b="1" dirty="0">
                <a:latin typeface="+mn-ea"/>
              </a:rPr>
              <a:t>3</a:t>
            </a:r>
            <a:r>
              <a:rPr lang="zh-CN" altLang="en-US" sz="2000" b="1" dirty="0" smtClean="0">
                <a:latin typeface="+mn-ea"/>
              </a:rPr>
              <a:t>）抵</a:t>
            </a:r>
            <a:r>
              <a:rPr lang="zh-CN" altLang="en-US" sz="2000" b="1" dirty="0">
                <a:latin typeface="+mn-ea"/>
              </a:rPr>
              <a:t>税作用</a:t>
            </a:r>
            <a:r>
              <a:rPr lang="zh-CN" altLang="en-US" sz="2000" b="1" dirty="0" smtClean="0">
                <a:latin typeface="+mn-ea"/>
              </a:rPr>
              <a:t>。</a:t>
            </a:r>
            <a:r>
              <a:rPr lang="zh-CN" altLang="zh-CN" dirty="0"/>
              <a:t>长期借款的利息在税前扣除</a:t>
            </a:r>
            <a:endParaRPr lang="zh-CN" altLang="en-US" sz="2000" dirty="0">
              <a:latin typeface="+mn-ea"/>
            </a:endParaRPr>
          </a:p>
          <a:p>
            <a:pPr lvl="0" algn="just">
              <a:lnSpc>
                <a:spcPct val="120000"/>
              </a:lnSpc>
            </a:pPr>
            <a:r>
              <a:rPr lang="zh-CN" altLang="en-US" sz="2000" b="1" dirty="0" smtClean="0">
                <a:latin typeface="+mn-ea"/>
              </a:rPr>
              <a:t>（</a:t>
            </a:r>
            <a:r>
              <a:rPr lang="en-US" altLang="zh-CN" sz="2000" b="1" dirty="0" smtClean="0">
                <a:latin typeface="+mn-ea"/>
              </a:rPr>
              <a:t>4</a:t>
            </a:r>
            <a:r>
              <a:rPr lang="zh-CN" altLang="en-US" sz="2000" b="1" dirty="0">
                <a:latin typeface="+mn-ea"/>
              </a:rPr>
              <a:t>）灵活性较大。</a:t>
            </a:r>
            <a:r>
              <a:rPr lang="zh-CN" altLang="en-US" sz="2000" dirty="0">
                <a:latin typeface="+mn-ea"/>
              </a:rPr>
              <a:t>在借款</a:t>
            </a:r>
            <a:r>
              <a:rPr lang="zh-CN" altLang="en-US" sz="2000" dirty="0" smtClean="0">
                <a:latin typeface="+mn-ea"/>
              </a:rPr>
              <a:t>之前</a:t>
            </a:r>
            <a:r>
              <a:rPr lang="zh-CN" altLang="en-US" sz="2000" dirty="0">
                <a:latin typeface="+mn-ea"/>
              </a:rPr>
              <a:t>，</a:t>
            </a:r>
            <a:r>
              <a:rPr lang="zh-CN" altLang="en-US" sz="2000" dirty="0" smtClean="0">
                <a:latin typeface="+mn-ea"/>
              </a:rPr>
              <a:t>可以</a:t>
            </a:r>
            <a:r>
              <a:rPr lang="zh-CN" altLang="en-US" sz="2000" dirty="0">
                <a:latin typeface="+mn-ea"/>
              </a:rPr>
              <a:t>与贷款机构直接磋商借款的时间、金额和利率等问题。</a:t>
            </a:r>
            <a:endParaRPr lang="en-US" altLang="zh-CN" sz="2000" dirty="0">
              <a:latin typeface="+mn-ea"/>
            </a:endParaRPr>
          </a:p>
          <a:p>
            <a:pPr lvl="0" algn="just">
              <a:lnSpc>
                <a:spcPct val="120000"/>
              </a:lnSpc>
            </a:pPr>
            <a:endParaRPr lang="zh-CN" altLang="en-US" sz="2000" dirty="0">
              <a:latin typeface="+mn-ea"/>
            </a:endParaRPr>
          </a:p>
        </p:txBody>
      </p:sp>
      <p:sp>
        <p:nvSpPr>
          <p:cNvPr id="3" name="矩形 2"/>
          <p:cNvSpPr/>
          <p:nvPr/>
        </p:nvSpPr>
        <p:spPr>
          <a:xfrm>
            <a:off x="484546" y="587914"/>
            <a:ext cx="4456348" cy="348813"/>
          </a:xfrm>
          <a:prstGeom prst="rect">
            <a:avLst/>
          </a:prstGeom>
        </p:spPr>
        <p:txBody>
          <a:bodyPr wrap="none">
            <a:spAutoFit/>
          </a:bodyPr>
          <a:lstStyle/>
          <a:p>
            <a:pPr indent="267970" algn="just">
              <a:lnSpc>
                <a:spcPts val="2000"/>
              </a:lnSpc>
              <a:spcAft>
                <a:spcPts val="0"/>
              </a:spcAft>
            </a:pPr>
            <a:r>
              <a:rPr lang="zh-CN" altLang="zh-CN" sz="2400" b="1" kern="100" dirty="0">
                <a:latin typeface="+mn-ea"/>
                <a:cs typeface="Times New Roman" panose="02020603050405020304" pitchFamily="18" charset="0"/>
              </a:rPr>
              <a:t>（三）长期借款筹资的优缺点</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872186" y="974621"/>
            <a:ext cx="9579406" cy="422885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20000"/>
              </a:lnSpc>
            </a:pPr>
            <a:r>
              <a:rPr lang="en-US" altLang="zh-CN" sz="2400" dirty="0" smtClean="0">
                <a:latin typeface="+mn-ea"/>
              </a:rPr>
              <a:t>2.</a:t>
            </a:r>
            <a:r>
              <a:rPr lang="zh-CN" altLang="en-US" sz="2400" dirty="0" smtClean="0">
                <a:latin typeface="+mn-ea"/>
              </a:rPr>
              <a:t>长期</a:t>
            </a:r>
            <a:r>
              <a:rPr lang="zh-CN" altLang="en-US" sz="2400" dirty="0">
                <a:latin typeface="+mn-ea"/>
              </a:rPr>
              <a:t>借款筹资的</a:t>
            </a:r>
            <a:r>
              <a:rPr lang="zh-CN" altLang="en-US" sz="2400" b="1" dirty="0">
                <a:solidFill>
                  <a:srgbClr val="FF0000"/>
                </a:solidFill>
                <a:latin typeface="+mn-ea"/>
              </a:rPr>
              <a:t>缺点</a:t>
            </a:r>
            <a:endParaRPr lang="en-US" altLang="zh-CN" sz="2400" b="1" dirty="0">
              <a:solidFill>
                <a:srgbClr val="FF0000"/>
              </a:solidFill>
              <a:latin typeface="+mn-ea"/>
            </a:endParaRPr>
          </a:p>
          <a:p>
            <a:pPr lvl="0" algn="just">
              <a:lnSpc>
                <a:spcPct val="120000"/>
              </a:lnSpc>
            </a:pPr>
            <a:r>
              <a:rPr lang="zh-CN" altLang="en-US" sz="2000" b="1" dirty="0">
                <a:latin typeface="+mn-ea"/>
              </a:rPr>
              <a:t>（</a:t>
            </a:r>
            <a:r>
              <a:rPr lang="en-US" altLang="zh-CN" sz="2000" b="1" dirty="0">
                <a:latin typeface="+mn-ea"/>
              </a:rPr>
              <a:t>1</a:t>
            </a:r>
            <a:r>
              <a:rPr lang="zh-CN" altLang="en-US" sz="2000" b="1" dirty="0" smtClean="0">
                <a:latin typeface="+mn-ea"/>
              </a:rPr>
              <a:t>）财务风险</a:t>
            </a:r>
            <a:r>
              <a:rPr lang="zh-CN" altLang="en-US" sz="2000" b="1" dirty="0">
                <a:latin typeface="+mn-ea"/>
              </a:rPr>
              <a:t>较高</a:t>
            </a:r>
            <a:endParaRPr lang="zh-CN" altLang="en-US" sz="2000" b="1" dirty="0">
              <a:latin typeface="+mn-ea"/>
            </a:endParaRPr>
          </a:p>
          <a:p>
            <a:pPr lvl="0" algn="just">
              <a:lnSpc>
                <a:spcPct val="120000"/>
              </a:lnSpc>
            </a:pPr>
            <a:r>
              <a:rPr lang="zh-CN" altLang="en-US" sz="2000" dirty="0">
                <a:latin typeface="+mn-ea"/>
              </a:rPr>
              <a:t>    企业举借长期借款，</a:t>
            </a:r>
            <a:r>
              <a:rPr lang="zh-CN" altLang="en-US" sz="2000" b="1" dirty="0">
                <a:latin typeface="+mn-ea"/>
              </a:rPr>
              <a:t>需要定期还本付息</a:t>
            </a:r>
            <a:r>
              <a:rPr lang="zh-CN" altLang="en-US" sz="2000" dirty="0">
                <a:latin typeface="+mn-ea"/>
              </a:rPr>
              <a:t>，在经营不利的情况下，可能会产生不能偿付的风险，甚至会导致破产。</a:t>
            </a:r>
            <a:endParaRPr lang="zh-CN" altLang="en-US" sz="2000" dirty="0">
              <a:latin typeface="+mn-ea"/>
            </a:endParaRPr>
          </a:p>
          <a:p>
            <a:pPr lvl="0" algn="just">
              <a:lnSpc>
                <a:spcPct val="120000"/>
              </a:lnSpc>
            </a:pPr>
            <a:r>
              <a:rPr lang="zh-CN" altLang="en-US" sz="2000" b="1" dirty="0">
                <a:latin typeface="+mn-ea"/>
              </a:rPr>
              <a:t>（</a:t>
            </a:r>
            <a:r>
              <a:rPr lang="en-US" altLang="zh-CN" sz="2000" b="1" dirty="0">
                <a:latin typeface="+mn-ea"/>
              </a:rPr>
              <a:t>2</a:t>
            </a:r>
            <a:r>
              <a:rPr lang="zh-CN" altLang="en-US" sz="2000" b="1" dirty="0">
                <a:latin typeface="+mn-ea"/>
              </a:rPr>
              <a:t>）限制条款多</a:t>
            </a:r>
            <a:endParaRPr lang="zh-CN" altLang="en-US" sz="2000" b="1" dirty="0">
              <a:latin typeface="+mn-ea"/>
            </a:endParaRPr>
          </a:p>
          <a:p>
            <a:pPr lvl="0" algn="just">
              <a:lnSpc>
                <a:spcPct val="120000"/>
              </a:lnSpc>
            </a:pPr>
            <a:r>
              <a:rPr lang="zh-CN" altLang="en-US" sz="2000" dirty="0">
                <a:latin typeface="+mn-ea"/>
              </a:rPr>
              <a:t>与发行公司债券相比较，银行借款合同对借款用途有明确规定，通过借款的保护性条款，对公司资本支出额度、再筹资、股利支付等行为有严格的约束，以后公司的生产经营活动和财务政策必将受到一定程度的影响。 </a:t>
            </a:r>
            <a:endParaRPr lang="zh-CN" altLang="en-US" sz="2000" dirty="0">
              <a:latin typeface="+mn-ea"/>
            </a:endParaRPr>
          </a:p>
          <a:p>
            <a:pPr lvl="0" algn="just">
              <a:lnSpc>
                <a:spcPct val="120000"/>
              </a:lnSpc>
            </a:pPr>
            <a:r>
              <a:rPr lang="zh-CN" altLang="en-US" sz="2000" b="1" dirty="0">
                <a:latin typeface="+mn-ea"/>
              </a:rPr>
              <a:t>（</a:t>
            </a:r>
            <a:r>
              <a:rPr lang="en-US" altLang="zh-CN" sz="2000" b="1" dirty="0">
                <a:latin typeface="+mn-ea"/>
              </a:rPr>
              <a:t>3</a:t>
            </a:r>
            <a:r>
              <a:rPr lang="zh-CN" altLang="en-US" sz="2000" b="1" dirty="0">
                <a:latin typeface="+mn-ea"/>
              </a:rPr>
              <a:t>）筹资数额有限 </a:t>
            </a:r>
            <a:endParaRPr lang="zh-CN" altLang="en-US" sz="2000" b="1" dirty="0">
              <a:latin typeface="+mn-ea"/>
            </a:endParaRPr>
          </a:p>
          <a:p>
            <a:pPr lvl="0" algn="just">
              <a:lnSpc>
                <a:spcPct val="120000"/>
              </a:lnSpc>
            </a:pPr>
            <a:r>
              <a:rPr lang="zh-CN" altLang="en-US" sz="2000" dirty="0">
                <a:latin typeface="+mn-ea"/>
              </a:rPr>
              <a:t>向银行借款的数额往往受到贷款机构资本实力的制约，</a:t>
            </a:r>
            <a:r>
              <a:rPr lang="zh-CN" altLang="en-US" sz="2000" b="1" dirty="0">
                <a:latin typeface="+mn-ea"/>
              </a:rPr>
              <a:t>难以像发行公司债券、股票那样一次筹集到大笔资金</a:t>
            </a:r>
            <a:r>
              <a:rPr lang="zh-CN" altLang="en-US" sz="2000" dirty="0">
                <a:latin typeface="+mn-ea"/>
              </a:rPr>
              <a:t>，无法满足公司大规模筹资的需要。</a:t>
            </a:r>
            <a:endParaRPr lang="zh-CN" altLang="en-US" sz="2000" dirty="0">
              <a:latin typeface="+mn-ea"/>
            </a:endParaRPr>
          </a:p>
        </p:txBody>
      </p:sp>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一、长期</a:t>
            </a:r>
            <a:r>
              <a:rPr lang="zh-CN" altLang="en-US" sz="2800" b="1" dirty="0"/>
              <a:t>筹资</a:t>
            </a:r>
            <a:r>
              <a:rPr lang="zh-CN" altLang="en-US" sz="2800" b="1" dirty="0" smtClean="0"/>
              <a:t>概念</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12064" y="1516497"/>
            <a:ext cx="8275320" cy="2862322"/>
          </a:xfrm>
          <a:prstGeom prst="rect">
            <a:avLst/>
          </a:prstGeom>
          <a:noFill/>
        </p:spPr>
        <p:txBody>
          <a:bodyPr wrap="square" rtlCol="0">
            <a:spAutoFit/>
          </a:bodyPr>
          <a:lstStyle/>
          <a:p>
            <a:pPr algn="just">
              <a:lnSpc>
                <a:spcPct val="150000"/>
              </a:lnSpc>
            </a:pPr>
            <a:r>
              <a:rPr lang="zh-CN" altLang="en-US" sz="2400" b="1" dirty="0" smtClean="0"/>
              <a:t>长期</a:t>
            </a:r>
            <a:r>
              <a:rPr lang="zh-CN" altLang="en-US" sz="2400" b="1" dirty="0"/>
              <a:t>筹资</a:t>
            </a:r>
            <a:r>
              <a:rPr lang="zh-CN" altLang="en-US" sz="2400" dirty="0"/>
              <a:t>是指企业作为筹资主体，根据其经营活动、投资活动和调整资本结构等长期需要，通过长期筹资渠道和资本市场，运用长期筹资方式，经济有效地筹措和集中长期资本的活动。长期筹资是企业筹资的主要内容，资金使用期限一般在</a:t>
            </a:r>
            <a:r>
              <a:rPr lang="en-US" altLang="zh-CN" sz="2400" dirty="0"/>
              <a:t>1</a:t>
            </a:r>
            <a:r>
              <a:rPr lang="zh-CN" altLang="en-US" sz="2400" dirty="0"/>
              <a:t>年以上。</a:t>
            </a:r>
            <a:endParaRPr lang="zh-CN" altLang="en-US" sz="2400" dirty="0"/>
          </a:p>
        </p:txBody>
      </p:sp>
    </p:spTree>
  </p:cSld>
  <p:clrMapOvr>
    <a:masterClrMapping/>
  </p:clrMapOvr>
  <p:transition spd="slow" advTm="3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二、发行债券</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12064" y="1058254"/>
            <a:ext cx="10789920" cy="4801314"/>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zh-CN" sz="2400" b="1" dirty="0">
                <a:latin typeface="+mn-ea"/>
                <a:cs typeface="Times New Roman" panose="02020603050405020304" pitchFamily="18" charset="0"/>
              </a:rPr>
              <a:t>债券</a:t>
            </a:r>
            <a:r>
              <a:rPr lang="zh-CN" altLang="zh-CN" sz="2400" dirty="0">
                <a:latin typeface="+mn-ea"/>
                <a:cs typeface="Times New Roman" panose="02020603050405020304" pitchFamily="18" charset="0"/>
              </a:rPr>
              <a:t>是经济主体为了募集资金，依照法定程序而发行的、约定在一定时期还本付息的有价证券，是一种反映债权债务关系的书面凭证。</a:t>
            </a:r>
            <a:endParaRPr lang="en-US" altLang="zh-CN" sz="2400" b="1" dirty="0" smtClean="0">
              <a:latin typeface="+mn-ea"/>
            </a:endParaRPr>
          </a:p>
          <a:p>
            <a:pPr lvl="0" algn="just">
              <a:lnSpc>
                <a:spcPct val="150000"/>
              </a:lnSpc>
            </a:pPr>
            <a:r>
              <a:rPr lang="zh-CN" altLang="en-US" sz="2400" b="1" dirty="0" smtClean="0">
                <a:latin typeface="+mn-ea"/>
              </a:rPr>
              <a:t>（</a:t>
            </a:r>
            <a:r>
              <a:rPr lang="zh-CN" altLang="en-US" sz="2400" b="1" dirty="0">
                <a:latin typeface="+mn-ea"/>
              </a:rPr>
              <a:t>一）发行</a:t>
            </a:r>
            <a:r>
              <a:rPr lang="zh-CN" altLang="en-US" sz="2400" b="1" dirty="0" smtClean="0">
                <a:latin typeface="+mn-ea"/>
              </a:rPr>
              <a:t>债券的</a:t>
            </a:r>
            <a:r>
              <a:rPr lang="zh-CN" altLang="en-US" sz="2400" b="1" dirty="0">
                <a:latin typeface="+mn-ea"/>
              </a:rPr>
              <a:t>种类</a:t>
            </a:r>
            <a:endParaRPr lang="en-US" altLang="zh-CN" sz="2400" b="1" dirty="0">
              <a:latin typeface="+mn-ea"/>
            </a:endParaRPr>
          </a:p>
          <a:p>
            <a:pPr lvl="0" algn="just">
              <a:lnSpc>
                <a:spcPct val="150000"/>
              </a:lnSpc>
            </a:pPr>
            <a:r>
              <a:rPr lang="en-US" altLang="zh-CN" sz="2200" dirty="0">
                <a:latin typeface="+mn-ea"/>
              </a:rPr>
              <a:t>1.</a:t>
            </a:r>
            <a:r>
              <a:rPr lang="zh-CN" altLang="en-US" sz="2200" dirty="0">
                <a:latin typeface="+mn-ea"/>
              </a:rPr>
              <a:t>按债券上有无记名</a:t>
            </a:r>
            <a:r>
              <a:rPr lang="zh-CN" altLang="en-US" sz="2200" dirty="0" smtClean="0">
                <a:latin typeface="+mn-ea"/>
              </a:rPr>
              <a:t>划分</a:t>
            </a:r>
            <a:endParaRPr lang="en-US" altLang="zh-CN" sz="2200" dirty="0" smtClean="0">
              <a:latin typeface="+mn-ea"/>
            </a:endParaRPr>
          </a:p>
          <a:p>
            <a:pPr lvl="0" algn="just">
              <a:lnSpc>
                <a:spcPct val="150000"/>
              </a:lnSpc>
            </a:pPr>
            <a:r>
              <a:rPr lang="zh-CN" altLang="en-US" sz="2200" b="1" dirty="0" smtClean="0">
                <a:solidFill>
                  <a:srgbClr val="FF0000"/>
                </a:solidFill>
                <a:latin typeface="+mn-ea"/>
              </a:rPr>
              <a:t>记名债券</a:t>
            </a:r>
            <a:r>
              <a:rPr lang="zh-CN" altLang="en-US" sz="2200" b="1" dirty="0" smtClean="0">
                <a:latin typeface="+mn-ea"/>
              </a:rPr>
              <a:t>，</a:t>
            </a:r>
            <a:r>
              <a:rPr lang="zh-CN" altLang="en-US" sz="2200" dirty="0" smtClean="0">
                <a:latin typeface="+mn-ea"/>
              </a:rPr>
              <a:t>应当</a:t>
            </a:r>
            <a:r>
              <a:rPr lang="zh-CN" altLang="en-US" sz="2200" dirty="0">
                <a:latin typeface="+mn-ea"/>
              </a:rPr>
              <a:t>在债券存根簿上载明债券持有人的姓名及住所、债券持有人取得债券的日期及债券的编号等信息</a:t>
            </a:r>
            <a:r>
              <a:rPr lang="zh-CN" altLang="en-US" sz="2200" dirty="0" smtClean="0">
                <a:latin typeface="+mn-ea"/>
              </a:rPr>
              <a:t>。</a:t>
            </a:r>
            <a:endParaRPr lang="en-US" altLang="zh-CN" sz="2200" dirty="0" smtClean="0">
              <a:latin typeface="+mn-ea"/>
            </a:endParaRPr>
          </a:p>
          <a:p>
            <a:pPr lvl="0" algn="just">
              <a:lnSpc>
                <a:spcPct val="150000"/>
              </a:lnSpc>
            </a:pPr>
            <a:r>
              <a:rPr lang="zh-CN" altLang="en-US" sz="2200" b="1" dirty="0" smtClean="0">
                <a:solidFill>
                  <a:srgbClr val="FF0000"/>
                </a:solidFill>
                <a:latin typeface="+mn-ea"/>
              </a:rPr>
              <a:t>无记名</a:t>
            </a:r>
            <a:r>
              <a:rPr lang="zh-CN" altLang="en-US" sz="2200" b="1" dirty="0">
                <a:solidFill>
                  <a:srgbClr val="FF0000"/>
                </a:solidFill>
                <a:latin typeface="+mn-ea"/>
              </a:rPr>
              <a:t>债券</a:t>
            </a:r>
            <a:r>
              <a:rPr lang="zh-CN" altLang="en-US" sz="2200" dirty="0">
                <a:latin typeface="+mn-ea"/>
              </a:rPr>
              <a:t>，应当在债券存根簿上载明债券总额、利率、偿还期限和方式、发行日期及债券的编号。无记名债券的转让，由债券持有人将该债券交付给受让人后即发生转让的效力。</a:t>
            </a:r>
            <a:endParaRPr lang="zh-CN" altLang="en-US" sz="2200" dirty="0">
              <a:latin typeface="+mn-ea"/>
            </a:endParaRPr>
          </a:p>
        </p:txBody>
      </p:sp>
    </p:spTree>
  </p:cSld>
  <p:clrMapOvr>
    <a:masterClrMapping/>
  </p:clrMapOvr>
  <p:transition spd="slow" advTm="3000">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矩形 2"/>
          <p:cNvSpPr/>
          <p:nvPr/>
        </p:nvSpPr>
        <p:spPr>
          <a:xfrm>
            <a:off x="643128" y="629369"/>
            <a:ext cx="9671304" cy="2308324"/>
          </a:xfrm>
          <a:prstGeom prst="rect">
            <a:avLst/>
          </a:prstGeom>
        </p:spPr>
        <p:txBody>
          <a:bodyPr wrap="square">
            <a:spAutoFit/>
          </a:bodyPr>
          <a:lstStyle/>
          <a:p>
            <a:pPr algn="just">
              <a:lnSpc>
                <a:spcPct val="120000"/>
              </a:lnSpc>
              <a:spcAft>
                <a:spcPts val="0"/>
              </a:spcAft>
            </a:pPr>
            <a:r>
              <a:rPr lang="en-US" altLang="zh-CN" sz="2400" b="1" kern="100" dirty="0">
                <a:latin typeface="+mn-ea"/>
                <a:cs typeface="Times New Roman" panose="02020603050405020304" pitchFamily="18" charset="0"/>
              </a:rPr>
              <a:t>2.</a:t>
            </a:r>
            <a:r>
              <a:rPr lang="zh-CN" altLang="zh-CN" sz="2400" b="1" kern="100" dirty="0">
                <a:latin typeface="+mn-ea"/>
                <a:cs typeface="Times New Roman" panose="02020603050405020304" pitchFamily="18" charset="0"/>
              </a:rPr>
              <a:t>按债券有无担保品</a:t>
            </a:r>
            <a:r>
              <a:rPr lang="zh-CN" altLang="zh-CN" sz="2400" b="1" kern="100" dirty="0" smtClean="0">
                <a:latin typeface="+mn-ea"/>
                <a:cs typeface="Times New Roman" panose="02020603050405020304" pitchFamily="18" charset="0"/>
              </a:rPr>
              <a:t>划分</a:t>
            </a:r>
            <a:endParaRPr lang="en-US" altLang="zh-CN" sz="2400" b="1" kern="100" dirty="0" smtClean="0">
              <a:latin typeface="+mn-ea"/>
              <a:cs typeface="Times New Roman" panose="02020603050405020304" pitchFamily="18" charset="0"/>
            </a:endParaRPr>
          </a:p>
          <a:p>
            <a:pPr algn="just">
              <a:lnSpc>
                <a:spcPct val="120000"/>
              </a:lnSpc>
              <a:spcAft>
                <a:spcPts val="0"/>
              </a:spcAft>
            </a:pPr>
            <a:r>
              <a:rPr lang="zh-CN" altLang="zh-CN" sz="2400" b="1" kern="100" dirty="0" smtClean="0">
                <a:solidFill>
                  <a:srgbClr val="FF0000"/>
                </a:solidFill>
                <a:latin typeface="+mn-ea"/>
                <a:cs typeface="Times New Roman" panose="02020603050405020304" pitchFamily="18" charset="0"/>
              </a:rPr>
              <a:t>信用债券</a:t>
            </a:r>
            <a:r>
              <a:rPr lang="zh-CN" altLang="zh-CN" sz="2400" kern="100" dirty="0">
                <a:latin typeface="+mn-ea"/>
                <a:cs typeface="Times New Roman" panose="02020603050405020304" pitchFamily="18" charset="0"/>
              </a:rPr>
              <a:t>是又称无担保债券，是指发行公司没有特定财产作抵押，仅凭信用发行的</a:t>
            </a:r>
            <a:r>
              <a:rPr lang="zh-CN" altLang="zh-CN" sz="2400" kern="100" dirty="0" smtClean="0">
                <a:latin typeface="+mn-ea"/>
                <a:cs typeface="Times New Roman" panose="02020603050405020304" pitchFamily="18" charset="0"/>
              </a:rPr>
              <a:t>债券。</a:t>
            </a:r>
            <a:endParaRPr lang="en-US" altLang="zh-CN" sz="2400" kern="100" dirty="0" smtClean="0">
              <a:latin typeface="+mn-ea"/>
              <a:cs typeface="Times New Roman" panose="02020603050405020304" pitchFamily="18" charset="0"/>
            </a:endParaRPr>
          </a:p>
          <a:p>
            <a:pPr algn="just">
              <a:lnSpc>
                <a:spcPct val="120000"/>
              </a:lnSpc>
              <a:spcAft>
                <a:spcPts val="0"/>
              </a:spcAft>
            </a:pPr>
            <a:r>
              <a:rPr lang="zh-CN" altLang="zh-CN" sz="2400" b="1" kern="100" dirty="0" smtClean="0">
                <a:solidFill>
                  <a:srgbClr val="FF0000"/>
                </a:solidFill>
                <a:latin typeface="+mn-ea"/>
                <a:cs typeface="Times New Roman" panose="02020603050405020304" pitchFamily="18" charset="0"/>
              </a:rPr>
              <a:t>抵押债券</a:t>
            </a:r>
            <a:r>
              <a:rPr lang="zh-CN" altLang="zh-CN" sz="2400" kern="100" dirty="0">
                <a:latin typeface="+mn-ea"/>
                <a:cs typeface="Times New Roman" panose="02020603050405020304" pitchFamily="18" charset="0"/>
              </a:rPr>
              <a:t>是指发行公司以特定财产作为抵押品的债券，这里的特定财产主要包括不动产、动产和其他股票等。</a:t>
            </a:r>
            <a:endParaRPr lang="zh-CN" altLang="zh-CN" sz="2400" kern="100" dirty="0">
              <a:effectLst/>
              <a:latin typeface="+mn-ea"/>
              <a:cs typeface="Times New Roman" panose="02020603050405020304" pitchFamily="18" charset="0"/>
            </a:endParaRPr>
          </a:p>
        </p:txBody>
      </p:sp>
      <p:sp>
        <p:nvSpPr>
          <p:cNvPr id="4" name="矩形 3"/>
          <p:cNvSpPr/>
          <p:nvPr/>
        </p:nvSpPr>
        <p:spPr>
          <a:xfrm>
            <a:off x="643128" y="3207977"/>
            <a:ext cx="9835896" cy="2308324"/>
          </a:xfrm>
          <a:prstGeom prst="rect">
            <a:avLst/>
          </a:prstGeom>
        </p:spPr>
        <p:txBody>
          <a:bodyPr wrap="square">
            <a:spAutoFit/>
          </a:bodyPr>
          <a:lstStyle/>
          <a:p>
            <a:pPr algn="just">
              <a:lnSpc>
                <a:spcPct val="120000"/>
              </a:lnSpc>
              <a:spcAft>
                <a:spcPts val="0"/>
              </a:spcAft>
            </a:pPr>
            <a:r>
              <a:rPr lang="en-US" altLang="zh-CN" sz="2400" b="1" kern="100" dirty="0">
                <a:latin typeface="+mn-ea"/>
                <a:cs typeface="Times New Roman" panose="02020603050405020304" pitchFamily="18" charset="0"/>
              </a:rPr>
              <a:t>3.</a:t>
            </a:r>
            <a:r>
              <a:rPr lang="zh-CN" altLang="zh-CN" sz="2400" b="1" kern="100" dirty="0">
                <a:latin typeface="+mn-ea"/>
                <a:cs typeface="Times New Roman" panose="02020603050405020304" pitchFamily="18" charset="0"/>
              </a:rPr>
              <a:t>按债券利率不同划分</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b="1" kern="100" dirty="0" smtClean="0">
                <a:solidFill>
                  <a:srgbClr val="FF0000"/>
                </a:solidFill>
                <a:latin typeface="+mn-ea"/>
                <a:cs typeface="Times New Roman" panose="02020603050405020304" pitchFamily="18" charset="0"/>
              </a:rPr>
              <a:t>固定利率</a:t>
            </a:r>
            <a:r>
              <a:rPr lang="zh-CN" altLang="zh-CN" sz="2400" b="1" kern="100" dirty="0">
                <a:solidFill>
                  <a:srgbClr val="FF0000"/>
                </a:solidFill>
                <a:latin typeface="+mn-ea"/>
                <a:cs typeface="Times New Roman" panose="02020603050405020304" pitchFamily="18" charset="0"/>
              </a:rPr>
              <a:t>债券</a:t>
            </a:r>
            <a:r>
              <a:rPr lang="zh-CN" altLang="zh-CN" sz="2400" kern="100" dirty="0">
                <a:latin typeface="+mn-ea"/>
                <a:cs typeface="Times New Roman" panose="02020603050405020304" pitchFamily="18" charset="0"/>
              </a:rPr>
              <a:t>是将利率明确记载于债券上，在整个偿还期内是不变的，并按其利率向债权人偿付利息的债券</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gn="just">
              <a:lnSpc>
                <a:spcPct val="120000"/>
              </a:lnSpc>
              <a:spcAft>
                <a:spcPts val="0"/>
              </a:spcAft>
            </a:pPr>
            <a:r>
              <a:rPr lang="zh-CN" altLang="zh-CN" sz="2400" b="1" kern="100" dirty="0" smtClean="0">
                <a:solidFill>
                  <a:srgbClr val="FF0000"/>
                </a:solidFill>
                <a:latin typeface="+mn-ea"/>
                <a:cs typeface="Times New Roman" panose="02020603050405020304" pitchFamily="18" charset="0"/>
              </a:rPr>
              <a:t>浮动利率</a:t>
            </a:r>
            <a:r>
              <a:rPr lang="zh-CN" altLang="zh-CN" sz="2400" b="1" kern="100" dirty="0">
                <a:solidFill>
                  <a:srgbClr val="FF0000"/>
                </a:solidFill>
                <a:latin typeface="+mn-ea"/>
                <a:cs typeface="Times New Roman" panose="02020603050405020304" pitchFamily="18" charset="0"/>
              </a:rPr>
              <a:t>债券</a:t>
            </a:r>
            <a:r>
              <a:rPr lang="zh-CN" altLang="zh-CN" sz="2400" kern="100" dirty="0">
                <a:latin typeface="+mn-ea"/>
                <a:cs typeface="Times New Roman" panose="02020603050405020304" pitchFamily="18" charset="0"/>
              </a:rPr>
              <a:t>是债券上不明确记载利率，发放利息时根据有关利率如政府债券利率、银行存款利率等的变化进行同方向调整的债券。</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矩形 2"/>
          <p:cNvSpPr/>
          <p:nvPr/>
        </p:nvSpPr>
        <p:spPr>
          <a:xfrm>
            <a:off x="862584" y="1269000"/>
            <a:ext cx="9488424" cy="3194721"/>
          </a:xfrm>
          <a:prstGeom prst="rect">
            <a:avLst/>
          </a:prstGeom>
        </p:spPr>
        <p:txBody>
          <a:bodyPr wrap="square">
            <a:spAutoFit/>
          </a:bodyPr>
          <a:lstStyle/>
          <a:p>
            <a:pPr algn="just">
              <a:lnSpc>
                <a:spcPct val="120000"/>
              </a:lnSpc>
              <a:spcAft>
                <a:spcPts val="0"/>
              </a:spcAft>
            </a:pPr>
            <a:r>
              <a:rPr lang="en-US" altLang="zh-CN" sz="2400" b="1" kern="100" dirty="0">
                <a:latin typeface="+mn-ea"/>
                <a:cs typeface="Times New Roman" panose="02020603050405020304" pitchFamily="18" charset="0"/>
              </a:rPr>
              <a:t>4.</a:t>
            </a:r>
            <a:r>
              <a:rPr lang="zh-CN" altLang="zh-CN" sz="2400" b="1" kern="100" dirty="0">
                <a:latin typeface="+mn-ea"/>
                <a:cs typeface="Times New Roman" panose="02020603050405020304" pitchFamily="18" charset="0"/>
              </a:rPr>
              <a:t>按是否转换为股票划分</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kern="100" dirty="0" smtClean="0">
                <a:solidFill>
                  <a:srgbClr val="FF0000"/>
                </a:solidFill>
                <a:latin typeface="+mn-ea"/>
                <a:cs typeface="Times New Roman" panose="02020603050405020304" pitchFamily="18" charset="0"/>
              </a:rPr>
              <a:t>可</a:t>
            </a:r>
            <a:r>
              <a:rPr lang="zh-CN" altLang="zh-CN" sz="2400" kern="100" dirty="0">
                <a:solidFill>
                  <a:srgbClr val="FF0000"/>
                </a:solidFill>
                <a:latin typeface="+mn-ea"/>
                <a:cs typeface="Times New Roman" panose="02020603050405020304" pitchFamily="18" charset="0"/>
              </a:rPr>
              <a:t>转换债券</a:t>
            </a:r>
            <a:r>
              <a:rPr lang="zh-CN" altLang="zh-CN" sz="2400" kern="100" dirty="0">
                <a:latin typeface="+mn-ea"/>
                <a:cs typeface="Times New Roman" panose="02020603050405020304" pitchFamily="18" charset="0"/>
              </a:rPr>
              <a:t>是指在一定条件下债券持有人按规定可以将债券转换成企业股票的债券</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gn="just">
              <a:lnSpc>
                <a:spcPct val="120000"/>
              </a:lnSpc>
              <a:spcAft>
                <a:spcPts val="0"/>
              </a:spcAft>
            </a:pPr>
            <a:r>
              <a:rPr lang="zh-CN" altLang="zh-CN" sz="2400" kern="100" dirty="0" smtClean="0">
                <a:solidFill>
                  <a:srgbClr val="FF0000"/>
                </a:solidFill>
                <a:latin typeface="+mn-ea"/>
                <a:cs typeface="Times New Roman" panose="02020603050405020304" pitchFamily="18" charset="0"/>
              </a:rPr>
              <a:t>不可</a:t>
            </a:r>
            <a:r>
              <a:rPr lang="zh-CN" altLang="zh-CN" sz="2400" kern="100" dirty="0">
                <a:solidFill>
                  <a:srgbClr val="FF0000"/>
                </a:solidFill>
                <a:latin typeface="+mn-ea"/>
                <a:cs typeface="Times New Roman" panose="02020603050405020304" pitchFamily="18" charset="0"/>
              </a:rPr>
              <a:t>转换债券</a:t>
            </a:r>
            <a:r>
              <a:rPr lang="zh-CN" altLang="zh-CN" sz="2400" kern="100" dirty="0">
                <a:latin typeface="+mn-ea"/>
                <a:cs typeface="Times New Roman" panose="02020603050405020304" pitchFamily="18" charset="0"/>
              </a:rPr>
              <a:t>是指债券持有人不能把持有的债券转换成股票的债券。</a:t>
            </a:r>
            <a:endParaRPr lang="zh-CN" altLang="zh-CN" sz="2400" kern="100" dirty="0">
              <a:latin typeface="+mn-ea"/>
              <a:cs typeface="Times New Roman" panose="02020603050405020304" pitchFamily="18" charset="0"/>
            </a:endParaRPr>
          </a:p>
          <a:p>
            <a:pPr algn="just">
              <a:lnSpc>
                <a:spcPct val="120000"/>
              </a:lnSpc>
              <a:spcAft>
                <a:spcPts val="0"/>
              </a:spcAft>
            </a:pPr>
            <a:r>
              <a:rPr lang="en-US" altLang="zh-CN" sz="2400" b="1" kern="100" dirty="0">
                <a:latin typeface="+mn-ea"/>
                <a:cs typeface="Times New Roman" panose="02020603050405020304" pitchFamily="18" charset="0"/>
              </a:rPr>
              <a:t>5.</a:t>
            </a:r>
            <a:r>
              <a:rPr lang="zh-CN" altLang="zh-CN" sz="2400" b="1" kern="100" dirty="0">
                <a:latin typeface="+mn-ea"/>
                <a:cs typeface="Times New Roman" panose="02020603050405020304" pitchFamily="18" charset="0"/>
              </a:rPr>
              <a:t>按债券偿还方式不同划分</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kern="100" dirty="0" smtClean="0">
                <a:solidFill>
                  <a:srgbClr val="FF0000"/>
                </a:solidFill>
                <a:latin typeface="+mn-ea"/>
                <a:cs typeface="Times New Roman" panose="02020603050405020304" pitchFamily="18" charset="0"/>
              </a:rPr>
              <a:t>定期</a:t>
            </a:r>
            <a:r>
              <a:rPr lang="zh-CN" altLang="zh-CN" sz="2400" kern="100" dirty="0">
                <a:solidFill>
                  <a:srgbClr val="FF0000"/>
                </a:solidFill>
                <a:latin typeface="+mn-ea"/>
                <a:cs typeface="Times New Roman" panose="02020603050405020304" pitchFamily="18" charset="0"/>
              </a:rPr>
              <a:t>还本债券</a:t>
            </a:r>
            <a:r>
              <a:rPr lang="zh-CN" altLang="zh-CN" sz="2400" kern="100" dirty="0">
                <a:latin typeface="+mn-ea"/>
                <a:cs typeface="Times New Roman" panose="02020603050405020304" pitchFamily="18" charset="0"/>
              </a:rPr>
              <a:t>是指规定在将来某一到期日一次偿还本息的债券</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gn="just">
              <a:lnSpc>
                <a:spcPct val="120000"/>
              </a:lnSpc>
              <a:spcAft>
                <a:spcPts val="0"/>
              </a:spcAft>
            </a:pPr>
            <a:r>
              <a:rPr lang="zh-CN" altLang="zh-CN" sz="2400" kern="100" dirty="0" smtClean="0">
                <a:solidFill>
                  <a:srgbClr val="FF0000"/>
                </a:solidFill>
                <a:latin typeface="+mn-ea"/>
                <a:cs typeface="Times New Roman" panose="02020603050405020304" pitchFamily="18" charset="0"/>
              </a:rPr>
              <a:t>分期还本债券</a:t>
            </a:r>
            <a:r>
              <a:rPr lang="zh-CN" altLang="zh-CN" sz="2400" kern="100" dirty="0">
                <a:latin typeface="+mn-ea"/>
                <a:cs typeface="Times New Roman" panose="02020603050405020304" pitchFamily="18" charset="0"/>
              </a:rPr>
              <a:t>是指在约定期限内分次偿还本息的债券。</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443652" y="474812"/>
            <a:ext cx="10620588" cy="1754326"/>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a:solidFill>
                  <a:srgbClr val="FF0000"/>
                </a:solidFill>
                <a:latin typeface="+mn-ea"/>
              </a:rPr>
              <a:t>（二）债券发行价格的</a:t>
            </a:r>
            <a:r>
              <a:rPr lang="zh-CN" altLang="en-US" sz="2400" b="1" dirty="0" smtClean="0">
                <a:solidFill>
                  <a:srgbClr val="FF0000"/>
                </a:solidFill>
                <a:latin typeface="+mn-ea"/>
              </a:rPr>
              <a:t>确定</a:t>
            </a:r>
            <a:endParaRPr lang="en-US" altLang="zh-CN" sz="2400" b="1" dirty="0" smtClean="0">
              <a:solidFill>
                <a:srgbClr val="FF0000"/>
              </a:solidFill>
              <a:latin typeface="+mn-ea"/>
            </a:endParaRPr>
          </a:p>
          <a:p>
            <a:pPr lvl="0" algn="just">
              <a:lnSpc>
                <a:spcPct val="150000"/>
              </a:lnSpc>
            </a:pPr>
            <a:r>
              <a:rPr lang="zh-CN" altLang="en-US" sz="2400" dirty="0">
                <a:latin typeface="+mn-ea"/>
              </a:rPr>
              <a:t>债券发行价格的高低主要取决于</a:t>
            </a:r>
            <a:r>
              <a:rPr lang="zh-CN" altLang="en-US" sz="2400" b="1" dirty="0">
                <a:latin typeface="+mn-ea"/>
              </a:rPr>
              <a:t>票面金额、票面利率、期限</a:t>
            </a:r>
            <a:r>
              <a:rPr lang="zh-CN" altLang="en-US" sz="2400" dirty="0">
                <a:latin typeface="+mn-ea"/>
              </a:rPr>
              <a:t>和</a:t>
            </a:r>
            <a:r>
              <a:rPr lang="zh-CN" altLang="en-US" sz="2400" b="1" dirty="0">
                <a:latin typeface="+mn-ea"/>
              </a:rPr>
              <a:t>市场利率</a:t>
            </a:r>
            <a:r>
              <a:rPr lang="zh-CN" altLang="en-US" sz="2400" dirty="0">
                <a:latin typeface="+mn-ea"/>
              </a:rPr>
              <a:t>。通常，债券的发行价格有</a:t>
            </a:r>
            <a:r>
              <a:rPr lang="zh-CN" altLang="en-US" sz="2400" b="1" dirty="0">
                <a:latin typeface="+mn-ea"/>
              </a:rPr>
              <a:t>等价发行、溢价发行</a:t>
            </a:r>
            <a:r>
              <a:rPr lang="zh-CN" altLang="en-US" sz="2400" dirty="0">
                <a:latin typeface="+mn-ea"/>
              </a:rPr>
              <a:t>和</a:t>
            </a:r>
            <a:r>
              <a:rPr lang="zh-CN" altLang="en-US" sz="2400" b="1" dirty="0">
                <a:latin typeface="+mn-ea"/>
              </a:rPr>
              <a:t>折价发行</a:t>
            </a:r>
            <a:r>
              <a:rPr lang="zh-CN" altLang="en-US" sz="2400" dirty="0">
                <a:latin typeface="+mn-ea"/>
              </a:rPr>
              <a:t>三种</a:t>
            </a:r>
            <a:r>
              <a:rPr lang="zh-CN" altLang="en-US" sz="2400" dirty="0" smtClean="0">
                <a:latin typeface="+mn-ea"/>
              </a:rPr>
              <a:t>。</a:t>
            </a:r>
            <a:endParaRPr lang="zh-CN" altLang="en-US" sz="2400" dirty="0">
              <a:latin typeface="+mn-ea"/>
            </a:endParaRPr>
          </a:p>
        </p:txBody>
      </p:sp>
      <p:sp>
        <p:nvSpPr>
          <p:cNvPr id="15" name="矩形 14"/>
          <p:cNvSpPr/>
          <p:nvPr/>
        </p:nvSpPr>
        <p:spPr>
          <a:xfrm>
            <a:off x="443652" y="2348665"/>
            <a:ext cx="10620588" cy="2308324"/>
          </a:xfrm>
          <a:prstGeom prst="rect">
            <a:avLst/>
          </a:prstGeom>
        </p:spPr>
        <p:txBody>
          <a:bodyPr wrap="square">
            <a:spAutoFit/>
          </a:bodyPr>
          <a:lstStyle/>
          <a:p>
            <a:pPr algn="just">
              <a:lnSpc>
                <a:spcPct val="120000"/>
              </a:lnSpc>
              <a:spcAft>
                <a:spcPts val="0"/>
              </a:spcAft>
            </a:pPr>
            <a:r>
              <a:rPr lang="zh-CN" altLang="zh-CN" sz="2400" kern="100" dirty="0" smtClean="0">
                <a:latin typeface="+mn-ea"/>
                <a:cs typeface="Times New Roman" panose="02020603050405020304" pitchFamily="18" charset="0"/>
              </a:rPr>
              <a:t>从</a:t>
            </a:r>
            <a:r>
              <a:rPr lang="zh-CN" altLang="zh-CN" sz="2400" kern="100" dirty="0">
                <a:latin typeface="+mn-ea"/>
                <a:cs typeface="Times New Roman" panose="02020603050405020304" pitchFamily="18" charset="0"/>
              </a:rPr>
              <a:t>资金时间价值来考虑，</a:t>
            </a:r>
            <a:r>
              <a:rPr lang="zh-CN" altLang="zh-CN" sz="2400" b="1" kern="100" dirty="0">
                <a:latin typeface="+mn-ea"/>
                <a:cs typeface="Times New Roman" panose="02020603050405020304" pitchFamily="18" charset="0"/>
              </a:rPr>
              <a:t>债券的发行价格</a:t>
            </a:r>
            <a:r>
              <a:rPr lang="zh-CN" altLang="zh-CN" sz="2400" kern="100" dirty="0">
                <a:latin typeface="+mn-ea"/>
                <a:cs typeface="Times New Roman" panose="02020603050405020304" pitchFamily="18" charset="0"/>
              </a:rPr>
              <a:t>由</a:t>
            </a:r>
            <a:r>
              <a:rPr lang="zh-CN" altLang="zh-CN" sz="2400" b="1" kern="100" dirty="0">
                <a:latin typeface="+mn-ea"/>
                <a:cs typeface="Times New Roman" panose="02020603050405020304" pitchFamily="18" charset="0"/>
              </a:rPr>
              <a:t>两部构成</a:t>
            </a:r>
            <a:r>
              <a:rPr lang="zh-CN" altLang="zh-CN" sz="2400" kern="100" dirty="0">
                <a:latin typeface="+mn-ea"/>
                <a:cs typeface="Times New Roman" panose="02020603050405020304" pitchFamily="18" charset="0"/>
              </a:rPr>
              <a:t>：一部分是债券到期还本面值按市场利率折现的现值，另一部分是债券各期利息的现值</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gn="just">
              <a:lnSpc>
                <a:spcPct val="120000"/>
              </a:lnSpc>
              <a:spcAft>
                <a:spcPts val="0"/>
              </a:spcAft>
            </a:pPr>
            <a:r>
              <a:rPr lang="zh-CN" altLang="zh-CN" sz="2400" kern="100" dirty="0" smtClean="0">
                <a:latin typeface="+mn-ea"/>
                <a:cs typeface="Times New Roman" panose="02020603050405020304" pitchFamily="18" charset="0"/>
              </a:rPr>
              <a:t>计算</a:t>
            </a:r>
            <a:r>
              <a:rPr lang="zh-CN" altLang="zh-CN" sz="2400" kern="100" dirty="0">
                <a:latin typeface="+mn-ea"/>
                <a:cs typeface="Times New Roman" panose="02020603050405020304" pitchFamily="18" charset="0"/>
              </a:rPr>
              <a:t>公式如下：</a:t>
            </a:r>
            <a:endParaRPr lang="zh-CN" altLang="zh-CN" sz="2400" kern="100" dirty="0">
              <a:latin typeface="+mn-ea"/>
              <a:cs typeface="Times New Roman" panose="02020603050405020304" pitchFamily="18" charset="0"/>
            </a:endParaRPr>
          </a:p>
          <a:p>
            <a:pPr algn="just">
              <a:lnSpc>
                <a:spcPct val="120000"/>
              </a:lnSpc>
              <a:spcAft>
                <a:spcPts val="0"/>
              </a:spcAft>
            </a:pPr>
            <a:r>
              <a:rPr lang="zh-CN" altLang="zh-CN" sz="2400" b="1" kern="100" dirty="0">
                <a:latin typeface="+mn-ea"/>
                <a:cs typeface="Times New Roman" panose="02020603050405020304" pitchFamily="18" charset="0"/>
              </a:rPr>
              <a:t>债券发行价格＝债券面值</a:t>
            </a:r>
            <a:r>
              <a:rPr lang="en-US" altLang="zh-CN" sz="2400" b="1" kern="0" dirty="0">
                <a:solidFill>
                  <a:srgbClr val="333333"/>
                </a:solidFill>
                <a:latin typeface="+mn-ea"/>
                <a:cs typeface="Times New Roman" panose="02020603050405020304" pitchFamily="18" charset="0"/>
              </a:rPr>
              <a:t>×</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P/F</a:t>
            </a:r>
            <a:r>
              <a:rPr lang="zh-CN" altLang="zh-CN" sz="2400" b="1" kern="100" dirty="0">
                <a:latin typeface="+mn-ea"/>
                <a:cs typeface="Times New Roman" panose="02020603050405020304" pitchFamily="18" charset="0"/>
              </a:rPr>
              <a:t>，</a:t>
            </a:r>
            <a:r>
              <a:rPr lang="en-US" altLang="zh-CN" sz="2400" b="1" kern="100" dirty="0" err="1">
                <a:latin typeface="+mn-ea"/>
                <a:cs typeface="Times New Roman" panose="02020603050405020304" pitchFamily="18" charset="0"/>
              </a:rPr>
              <a:t>i</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n</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 </a:t>
            </a:r>
            <a:r>
              <a:rPr lang="zh-CN" altLang="zh-CN" sz="2400" b="1" kern="100" dirty="0">
                <a:latin typeface="+mn-ea"/>
                <a:cs typeface="Times New Roman" panose="02020603050405020304" pitchFamily="18" charset="0"/>
              </a:rPr>
              <a:t>债券应付利息</a:t>
            </a:r>
            <a:r>
              <a:rPr lang="en-US" altLang="zh-CN" sz="2400" b="1" kern="0" dirty="0">
                <a:solidFill>
                  <a:srgbClr val="333333"/>
                </a:solidFill>
                <a:latin typeface="+mn-ea"/>
                <a:cs typeface="Times New Roman" panose="02020603050405020304" pitchFamily="18" charset="0"/>
              </a:rPr>
              <a:t>×</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P/A</a:t>
            </a:r>
            <a:r>
              <a:rPr lang="zh-CN" altLang="zh-CN" sz="2400" b="1" kern="100" dirty="0">
                <a:latin typeface="+mn-ea"/>
                <a:cs typeface="Times New Roman" panose="02020603050405020304" pitchFamily="18" charset="0"/>
              </a:rPr>
              <a:t>，</a:t>
            </a:r>
            <a:r>
              <a:rPr lang="en-US" altLang="zh-CN" sz="2400" b="1" kern="100" dirty="0" err="1">
                <a:latin typeface="+mn-ea"/>
                <a:cs typeface="Times New Roman" panose="02020603050405020304" pitchFamily="18" charset="0"/>
              </a:rPr>
              <a:t>i</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n</a:t>
            </a:r>
            <a:r>
              <a:rPr lang="zh-CN" altLang="zh-CN" sz="2400" b="1"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algn="just">
              <a:lnSpc>
                <a:spcPct val="120000"/>
              </a:lnSpc>
              <a:spcAft>
                <a:spcPts val="0"/>
              </a:spcAft>
            </a:pPr>
            <a:r>
              <a:rPr lang="zh-CN" altLang="zh-CN" sz="2400" kern="100" dirty="0">
                <a:latin typeface="+mn-ea"/>
                <a:cs typeface="Times New Roman" panose="02020603050405020304" pitchFamily="18" charset="0"/>
              </a:rPr>
              <a:t>其中，债券应付利息＝债券的面值</a:t>
            </a:r>
            <a:r>
              <a:rPr lang="en-US" altLang="zh-CN" sz="2400" kern="0" dirty="0">
                <a:solidFill>
                  <a:srgbClr val="333333"/>
                </a:solidFill>
                <a:latin typeface="+mn-ea"/>
                <a:cs typeface="Times New Roman" panose="02020603050405020304" pitchFamily="18" charset="0"/>
              </a:rPr>
              <a:t>×</a:t>
            </a:r>
            <a:r>
              <a:rPr lang="zh-CN" altLang="zh-CN" sz="2400" kern="100" dirty="0">
                <a:latin typeface="+mn-ea"/>
                <a:cs typeface="Times New Roman" panose="02020603050405020304" pitchFamily="18" charset="0"/>
              </a:rPr>
              <a:t>债券的票面利率</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矩形 2"/>
          <p:cNvSpPr/>
          <p:nvPr/>
        </p:nvSpPr>
        <p:spPr>
          <a:xfrm>
            <a:off x="393192" y="604582"/>
            <a:ext cx="11356848" cy="5041380"/>
          </a:xfrm>
          <a:prstGeom prst="rect">
            <a:avLst/>
          </a:prstGeom>
        </p:spPr>
        <p:txBody>
          <a:bodyPr wrap="square">
            <a:spAutoFit/>
          </a:bodyPr>
          <a:lstStyle/>
          <a:p>
            <a:pPr algn="just">
              <a:lnSpc>
                <a:spcPct val="120000"/>
              </a:lnSpc>
              <a:spcAft>
                <a:spcPts val="0"/>
              </a:spcAft>
            </a:pPr>
            <a:r>
              <a:rPr lang="zh-CN" altLang="en-US" sz="2400" b="1" kern="100" dirty="0" smtClean="0">
                <a:solidFill>
                  <a:srgbClr val="FF0000"/>
                </a:solidFill>
                <a:latin typeface="+mn-ea"/>
                <a:cs typeface="Times New Roman" panose="02020603050405020304" pitchFamily="18" charset="0"/>
              </a:rPr>
              <a:t>例题</a:t>
            </a:r>
            <a:r>
              <a:rPr lang="en-US" altLang="zh-CN" sz="2400" b="1" kern="100" dirty="0">
                <a:solidFill>
                  <a:srgbClr val="FF0000"/>
                </a:solidFill>
                <a:latin typeface="+mn-ea"/>
                <a:cs typeface="Times New Roman" panose="02020603050405020304" pitchFamily="18" charset="0"/>
              </a:rPr>
              <a:t>4-2</a:t>
            </a:r>
            <a:r>
              <a:rPr lang="zh-CN" altLang="en-US" sz="2400" b="1" kern="100" dirty="0">
                <a:solidFill>
                  <a:srgbClr val="FF0000"/>
                </a:solidFill>
                <a:latin typeface="+mn-ea"/>
                <a:cs typeface="Times New Roman" panose="02020603050405020304" pitchFamily="18" charset="0"/>
              </a:rPr>
              <a:t>：</a:t>
            </a:r>
            <a:r>
              <a:rPr lang="zh-CN" altLang="en-US" sz="2400" kern="100" dirty="0">
                <a:latin typeface="+mn-ea"/>
                <a:cs typeface="Times New Roman" panose="02020603050405020304" pitchFamily="18" charset="0"/>
              </a:rPr>
              <a:t>源盛公司发行</a:t>
            </a:r>
            <a:r>
              <a:rPr lang="en-US" altLang="zh-CN" sz="2400" kern="100" dirty="0">
                <a:latin typeface="+mn-ea"/>
                <a:cs typeface="Times New Roman" panose="02020603050405020304" pitchFamily="18" charset="0"/>
              </a:rPr>
              <a:t>5</a:t>
            </a:r>
            <a:r>
              <a:rPr lang="zh-CN" altLang="en-US" sz="2400" kern="100" dirty="0">
                <a:latin typeface="+mn-ea"/>
                <a:cs typeface="Times New Roman" panose="02020603050405020304" pitchFamily="18" charset="0"/>
              </a:rPr>
              <a:t>年期债券，面值为</a:t>
            </a:r>
            <a:r>
              <a:rPr lang="en-US" altLang="zh-CN" sz="2400" kern="100" dirty="0">
                <a:latin typeface="+mn-ea"/>
                <a:cs typeface="Times New Roman" panose="02020603050405020304" pitchFamily="18" charset="0"/>
              </a:rPr>
              <a:t>2000</a:t>
            </a:r>
            <a:r>
              <a:rPr lang="zh-CN" altLang="en-US" sz="2400" kern="100" dirty="0">
                <a:latin typeface="+mn-ea"/>
                <a:cs typeface="Times New Roman" panose="02020603050405020304" pitchFamily="18" charset="0"/>
              </a:rPr>
              <a:t>元，票面利率</a:t>
            </a:r>
            <a:r>
              <a:rPr lang="en-US" altLang="zh-CN" sz="2400" kern="100" dirty="0">
                <a:latin typeface="+mn-ea"/>
                <a:cs typeface="Times New Roman" panose="02020603050405020304" pitchFamily="18" charset="0"/>
              </a:rPr>
              <a:t>10%</a:t>
            </a:r>
            <a:r>
              <a:rPr lang="zh-CN" altLang="en-US" sz="2400" kern="100" dirty="0">
                <a:latin typeface="+mn-ea"/>
                <a:cs typeface="Times New Roman" panose="02020603050405020304" pitchFamily="18" charset="0"/>
              </a:rPr>
              <a:t>，每年的年末付息，到期还本。当市场利率分别为</a:t>
            </a:r>
            <a:r>
              <a:rPr lang="en-US" altLang="zh-CN" sz="2400" kern="100" dirty="0">
                <a:latin typeface="+mn-ea"/>
                <a:cs typeface="Times New Roman" panose="02020603050405020304" pitchFamily="18" charset="0"/>
              </a:rPr>
              <a:t>8%</a:t>
            </a:r>
            <a:r>
              <a:rPr lang="zh-CN" altLang="en-US"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10%</a:t>
            </a:r>
            <a:r>
              <a:rPr lang="zh-CN" altLang="en-US"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12%</a:t>
            </a:r>
            <a:r>
              <a:rPr lang="zh-CN" altLang="en-US" sz="2400" kern="100" dirty="0">
                <a:latin typeface="+mn-ea"/>
                <a:cs typeface="Times New Roman" panose="02020603050405020304" pitchFamily="18" charset="0"/>
              </a:rPr>
              <a:t>时，计算债券的发行价格。</a:t>
            </a:r>
            <a:endParaRPr lang="zh-CN" altLang="en-US" sz="24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当</a:t>
            </a:r>
            <a:r>
              <a:rPr lang="zh-CN" altLang="en-US" sz="2200" b="1" kern="100" dirty="0">
                <a:latin typeface="+mn-ea"/>
                <a:cs typeface="Times New Roman" panose="02020603050405020304" pitchFamily="18" charset="0"/>
              </a:rPr>
              <a:t>市场利率为</a:t>
            </a:r>
            <a:r>
              <a:rPr lang="en-US" altLang="zh-CN" sz="2200" b="1" kern="100" dirty="0">
                <a:latin typeface="+mn-ea"/>
                <a:cs typeface="Times New Roman" panose="02020603050405020304" pitchFamily="18" charset="0"/>
              </a:rPr>
              <a:t>8%</a:t>
            </a:r>
            <a:r>
              <a:rPr lang="zh-CN" altLang="en-US" sz="2200" kern="100" dirty="0">
                <a:latin typeface="+mn-ea"/>
                <a:cs typeface="Times New Roman" panose="02020603050405020304" pitchFamily="18" charset="0"/>
              </a:rPr>
              <a:t>时，债券的发行价格为：</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债券发行价格＝</a:t>
            </a:r>
            <a:r>
              <a:rPr lang="en-US" altLang="zh-CN" sz="2200" kern="100" dirty="0">
                <a:latin typeface="+mn-ea"/>
                <a:cs typeface="Times New Roman" panose="02020603050405020304" pitchFamily="18" charset="0"/>
              </a:rPr>
              <a:t>2000×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P/F</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8%</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+ 2000×10%×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P/A</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8%</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            ＝</a:t>
            </a:r>
            <a:r>
              <a:rPr lang="en-US" altLang="zh-CN" sz="2200" kern="100" dirty="0" smtClean="0">
                <a:latin typeface="+mn-ea"/>
                <a:cs typeface="Times New Roman" panose="02020603050405020304" pitchFamily="18" charset="0"/>
              </a:rPr>
              <a:t>2000×0.6806+200×3.9927</a:t>
            </a:r>
            <a:r>
              <a:rPr lang="zh-CN" altLang="en-US" sz="2200" kern="100" dirty="0" smtClean="0">
                <a:latin typeface="+mn-ea"/>
                <a:cs typeface="Times New Roman" panose="02020603050405020304" pitchFamily="18" charset="0"/>
              </a:rPr>
              <a:t>＝</a:t>
            </a:r>
            <a:r>
              <a:rPr lang="en-US" altLang="zh-CN" sz="2200" kern="100" dirty="0">
                <a:latin typeface="+mn-ea"/>
                <a:cs typeface="Times New Roman" panose="02020603050405020304" pitchFamily="18" charset="0"/>
              </a:rPr>
              <a:t>2159.74</a:t>
            </a:r>
            <a:r>
              <a:rPr lang="zh-CN" altLang="en-US" sz="2200" kern="100" dirty="0">
                <a:latin typeface="+mn-ea"/>
                <a:cs typeface="Times New Roman" panose="02020603050405020304" pitchFamily="18" charset="0"/>
              </a:rPr>
              <a:t>（元）</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当</a:t>
            </a:r>
            <a:r>
              <a:rPr lang="zh-CN" altLang="en-US" sz="2200" b="1" kern="100" dirty="0">
                <a:latin typeface="+mn-ea"/>
                <a:cs typeface="Times New Roman" panose="02020603050405020304" pitchFamily="18" charset="0"/>
              </a:rPr>
              <a:t>市场利率为</a:t>
            </a:r>
            <a:r>
              <a:rPr lang="en-US" altLang="zh-CN" sz="2200" b="1" kern="100" dirty="0">
                <a:latin typeface="+mn-ea"/>
                <a:cs typeface="Times New Roman" panose="02020603050405020304" pitchFamily="18" charset="0"/>
              </a:rPr>
              <a:t>10%</a:t>
            </a:r>
            <a:r>
              <a:rPr lang="zh-CN" altLang="en-US" sz="2200" kern="100" dirty="0">
                <a:latin typeface="+mn-ea"/>
                <a:cs typeface="Times New Roman" panose="02020603050405020304" pitchFamily="18" charset="0"/>
              </a:rPr>
              <a:t>时，债券的发行价格为：</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债券发行价格＝</a:t>
            </a:r>
            <a:r>
              <a:rPr lang="en-US" altLang="zh-CN" sz="2200" kern="100" dirty="0">
                <a:latin typeface="+mn-ea"/>
                <a:cs typeface="Times New Roman" panose="02020603050405020304" pitchFamily="18" charset="0"/>
              </a:rPr>
              <a:t>2000×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P/F</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+ 2000×10%×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P/A</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            ＝</a:t>
            </a:r>
            <a:r>
              <a:rPr lang="en-US" altLang="zh-CN" sz="2200" kern="100" dirty="0" smtClean="0">
                <a:latin typeface="+mn-ea"/>
                <a:cs typeface="Times New Roman" panose="02020603050405020304" pitchFamily="18" charset="0"/>
              </a:rPr>
              <a:t>2000×0.6209+200×3.7908≈</a:t>
            </a:r>
            <a:r>
              <a:rPr lang="en-US" altLang="zh-CN" sz="2200" kern="100" dirty="0">
                <a:latin typeface="+mn-ea"/>
                <a:cs typeface="Times New Roman" panose="02020603050405020304" pitchFamily="18" charset="0"/>
              </a:rPr>
              <a:t>2000</a:t>
            </a:r>
            <a:r>
              <a:rPr lang="zh-CN" altLang="en-US" sz="2200" kern="100" dirty="0">
                <a:latin typeface="+mn-ea"/>
                <a:cs typeface="Times New Roman" panose="02020603050405020304" pitchFamily="18" charset="0"/>
              </a:rPr>
              <a:t>（元）</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当</a:t>
            </a:r>
            <a:r>
              <a:rPr lang="zh-CN" altLang="en-US" sz="2200" b="1" kern="100" dirty="0">
                <a:latin typeface="+mn-ea"/>
                <a:cs typeface="Times New Roman" panose="02020603050405020304" pitchFamily="18" charset="0"/>
              </a:rPr>
              <a:t>市场利率为</a:t>
            </a:r>
            <a:r>
              <a:rPr lang="en-US" altLang="zh-CN" sz="2200" b="1" kern="100" dirty="0">
                <a:latin typeface="+mn-ea"/>
                <a:cs typeface="Times New Roman" panose="02020603050405020304" pitchFamily="18" charset="0"/>
              </a:rPr>
              <a:t>12%</a:t>
            </a:r>
            <a:r>
              <a:rPr lang="zh-CN" altLang="en-US" sz="2200" kern="100" dirty="0">
                <a:latin typeface="+mn-ea"/>
                <a:cs typeface="Times New Roman" panose="02020603050405020304" pitchFamily="18" charset="0"/>
              </a:rPr>
              <a:t>时，债券的发行价格为：</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债券发行价格＝</a:t>
            </a:r>
            <a:r>
              <a:rPr lang="en-US" altLang="zh-CN" sz="2200" kern="100" dirty="0">
                <a:latin typeface="+mn-ea"/>
                <a:cs typeface="Times New Roman" panose="02020603050405020304" pitchFamily="18" charset="0"/>
              </a:rPr>
              <a:t>2000×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P/F</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12%</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+ 2000×10%×</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P/A</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12%</a:t>
            </a:r>
            <a:r>
              <a:rPr lang="zh-CN" altLang="en-US"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5</a:t>
            </a:r>
            <a:r>
              <a:rPr lang="zh-CN" altLang="en-US" sz="2200" kern="100" dirty="0">
                <a:latin typeface="+mn-ea"/>
                <a:cs typeface="Times New Roman" panose="02020603050405020304" pitchFamily="18" charset="0"/>
              </a:rPr>
              <a:t>）</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            ＝</a:t>
            </a:r>
            <a:r>
              <a:rPr lang="en-US" altLang="zh-CN" sz="2200" kern="100" dirty="0" smtClean="0">
                <a:latin typeface="+mn-ea"/>
                <a:cs typeface="Times New Roman" panose="02020603050405020304" pitchFamily="18" charset="0"/>
              </a:rPr>
              <a:t>2000×0.5674+200×3.6048</a:t>
            </a:r>
            <a:r>
              <a:rPr lang="zh-CN" altLang="en-US" sz="2200" kern="100" dirty="0" smtClean="0">
                <a:latin typeface="+mn-ea"/>
                <a:cs typeface="Times New Roman" panose="02020603050405020304" pitchFamily="18" charset="0"/>
              </a:rPr>
              <a:t>＝</a:t>
            </a:r>
            <a:r>
              <a:rPr lang="en-US" altLang="zh-CN" sz="2200" kern="100" dirty="0">
                <a:latin typeface="+mn-ea"/>
                <a:cs typeface="Times New Roman" panose="02020603050405020304" pitchFamily="18" charset="0"/>
              </a:rPr>
              <a:t>1855.76</a:t>
            </a:r>
            <a:r>
              <a:rPr lang="zh-CN" altLang="en-US" sz="2200" kern="100" dirty="0">
                <a:latin typeface="+mn-ea"/>
                <a:cs typeface="Times New Roman" panose="02020603050405020304" pitchFamily="18" charset="0"/>
              </a:rPr>
              <a:t>（元）</a:t>
            </a:r>
            <a:endParaRPr lang="zh-CN" altLang="en-US" sz="2200" kern="100" dirty="0">
              <a:latin typeface="+mn-ea"/>
              <a:cs typeface="Times New Roman" panose="02020603050405020304" pitchFamily="18" charset="0"/>
            </a:endParaRPr>
          </a:p>
          <a:p>
            <a:pPr algn="just">
              <a:lnSpc>
                <a:spcPct val="120000"/>
              </a:lnSpc>
              <a:spcAft>
                <a:spcPts val="0"/>
              </a:spcAft>
            </a:pPr>
            <a:r>
              <a:rPr lang="zh-CN" altLang="en-US" sz="2200" kern="100" dirty="0">
                <a:latin typeface="+mn-ea"/>
                <a:cs typeface="Times New Roman" panose="02020603050405020304" pitchFamily="18" charset="0"/>
              </a:rPr>
              <a:t>由例题</a:t>
            </a:r>
            <a:r>
              <a:rPr lang="en-US" altLang="zh-CN" sz="2200" kern="100" dirty="0">
                <a:latin typeface="+mn-ea"/>
                <a:cs typeface="Times New Roman" panose="02020603050405020304" pitchFamily="18" charset="0"/>
              </a:rPr>
              <a:t>4-2</a:t>
            </a:r>
            <a:r>
              <a:rPr lang="zh-CN" altLang="en-US" sz="2200" kern="100" dirty="0">
                <a:latin typeface="+mn-ea"/>
                <a:cs typeface="Times New Roman" panose="02020603050405020304" pitchFamily="18" charset="0"/>
              </a:rPr>
              <a:t>可见，上述三种情况分别是以溢价、等价和折价发行。</a:t>
            </a:r>
            <a:endParaRPr lang="zh-CN" altLang="en-US" sz="2200" kern="100" dirty="0">
              <a:latin typeface="+mn-ea"/>
              <a:cs typeface="Times New Roman" panose="02020603050405020304" pitchFamily="18" charset="0"/>
            </a:endParaRPr>
          </a:p>
        </p:txBody>
      </p:sp>
    </p:spTree>
  </p:cSld>
  <p:clrMapOvr>
    <a:masterClrMapping/>
  </p:clrMapOvr>
  <p:transition spd="slow" advTm="3000">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438912" y="1291524"/>
            <a:ext cx="9747504" cy="193899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r>
              <a:rPr lang="zh-CN" altLang="en-US" sz="2400" b="1" dirty="0" smtClean="0">
                <a:latin typeface="+mn-ea"/>
              </a:rPr>
              <a:t>       星河</a:t>
            </a:r>
            <a:r>
              <a:rPr lang="zh-CN" altLang="en-US" sz="2400" b="1" dirty="0">
                <a:latin typeface="+mn-ea"/>
              </a:rPr>
              <a:t>公司准备通过发行债券方式进行筹资，面值</a:t>
            </a:r>
            <a:r>
              <a:rPr lang="en-US" altLang="zh-CN" sz="2400" b="1" dirty="0">
                <a:latin typeface="+mn-ea"/>
              </a:rPr>
              <a:t>100</a:t>
            </a:r>
            <a:r>
              <a:rPr lang="zh-CN" altLang="en-US" sz="2400" b="1" dirty="0">
                <a:latin typeface="+mn-ea"/>
              </a:rPr>
              <a:t>元，期限</a:t>
            </a:r>
            <a:r>
              <a:rPr lang="en-US" altLang="zh-CN" sz="2400" b="1" dirty="0">
                <a:latin typeface="+mn-ea"/>
              </a:rPr>
              <a:t>5</a:t>
            </a:r>
            <a:r>
              <a:rPr lang="zh-CN" altLang="en-US" sz="2400" b="1" dirty="0">
                <a:latin typeface="+mn-ea"/>
              </a:rPr>
              <a:t>年，发行时市场利率</a:t>
            </a:r>
            <a:r>
              <a:rPr lang="en-US" altLang="zh-CN" sz="2400" b="1" dirty="0">
                <a:latin typeface="+mn-ea"/>
              </a:rPr>
              <a:t>10</a:t>
            </a:r>
            <a:r>
              <a:rPr lang="zh-CN" altLang="en-US" sz="2400" b="1" dirty="0">
                <a:latin typeface="+mn-ea"/>
              </a:rPr>
              <a:t>％，每年未付息，到期还本。</a:t>
            </a:r>
            <a:endParaRPr lang="zh-CN" altLang="en-US" sz="2400" b="1" dirty="0">
              <a:latin typeface="+mn-ea"/>
            </a:endParaRPr>
          </a:p>
          <a:p>
            <a:r>
              <a:rPr lang="zh-CN" altLang="en-US" sz="2400" b="1" dirty="0" smtClean="0">
                <a:latin typeface="+mn-ea"/>
              </a:rPr>
              <a:t>       要求</a:t>
            </a:r>
            <a:r>
              <a:rPr lang="zh-CN" altLang="en-US" sz="2400" b="1" dirty="0">
                <a:latin typeface="+mn-ea"/>
              </a:rPr>
              <a:t>：分别按票面利率为</a:t>
            </a:r>
            <a:r>
              <a:rPr lang="en-US" altLang="zh-CN" sz="2400" b="1" dirty="0">
                <a:latin typeface="+mn-ea"/>
              </a:rPr>
              <a:t>8</a:t>
            </a:r>
            <a:r>
              <a:rPr lang="zh-CN" altLang="en-US" sz="2400" b="1" dirty="0">
                <a:latin typeface="+mn-ea"/>
              </a:rPr>
              <a:t>％、</a:t>
            </a:r>
            <a:r>
              <a:rPr lang="en-US" altLang="zh-CN" sz="2400" b="1" dirty="0">
                <a:latin typeface="+mn-ea"/>
              </a:rPr>
              <a:t>10</a:t>
            </a:r>
            <a:r>
              <a:rPr lang="zh-CN" altLang="en-US" sz="2400" b="1" dirty="0">
                <a:latin typeface="+mn-ea"/>
              </a:rPr>
              <a:t>％、</a:t>
            </a:r>
            <a:r>
              <a:rPr lang="en-US" altLang="zh-CN" sz="2400" b="1" dirty="0">
                <a:latin typeface="+mn-ea"/>
              </a:rPr>
              <a:t>12</a:t>
            </a:r>
            <a:r>
              <a:rPr lang="zh-CN" altLang="en-US" sz="2400" b="1" dirty="0">
                <a:latin typeface="+mn-ea"/>
              </a:rPr>
              <a:t>％计算债券的发行价格。</a:t>
            </a:r>
            <a:endParaRPr lang="en-US" altLang="zh-CN" sz="2400" b="1" dirty="0">
              <a:latin typeface="+mn-ea"/>
            </a:endParaRPr>
          </a:p>
          <a:p>
            <a:endParaRPr lang="en-US" altLang="zh-CN" sz="2400" dirty="0"/>
          </a:p>
          <a:p>
            <a:endParaRPr lang="zh-CN" altLang="en-US" sz="2400" dirty="0">
              <a:ea typeface="宋体" panose="02010600030101010101" pitchFamily="2" charset="-122"/>
            </a:endParaRPr>
          </a:p>
        </p:txBody>
      </p:sp>
      <p:sp>
        <p:nvSpPr>
          <p:cNvPr id="3" name="矩形 2"/>
          <p:cNvSpPr/>
          <p:nvPr/>
        </p:nvSpPr>
        <p:spPr>
          <a:xfrm>
            <a:off x="1107032" y="472329"/>
            <a:ext cx="2339102" cy="523220"/>
          </a:xfrm>
          <a:prstGeom prst="rect">
            <a:avLst/>
          </a:prstGeom>
        </p:spPr>
        <p:txBody>
          <a:bodyPr wrap="none">
            <a:spAutoFit/>
          </a:bodyPr>
          <a:lstStyle/>
          <a:p>
            <a:r>
              <a:rPr lang="zh-CN" altLang="en-US" sz="2800" b="1" dirty="0">
                <a:solidFill>
                  <a:srgbClr val="FF0000"/>
                </a:solidFill>
                <a:latin typeface="+mn-ea"/>
              </a:rPr>
              <a:t>现场演练题：</a:t>
            </a:r>
            <a:endParaRPr lang="zh-CN" altLang="en-US" sz="2800" dirty="0">
              <a:latin typeface="+mn-ea"/>
            </a:endParaRPr>
          </a:p>
        </p:txBody>
      </p:sp>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899960" y="355496"/>
            <a:ext cx="10164280" cy="532453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r>
              <a:rPr lang="zh-CN" altLang="zh-CN" sz="2000" dirty="0" smtClean="0">
                <a:solidFill>
                  <a:srgbClr val="000000"/>
                </a:solidFill>
                <a:latin typeface="+mn-ea"/>
              </a:rPr>
              <a:t>解</a:t>
            </a:r>
            <a:r>
              <a:rPr lang="zh-CN" altLang="en-US" sz="2000" dirty="0" smtClean="0">
                <a:solidFill>
                  <a:srgbClr val="000000"/>
                </a:solidFill>
                <a:latin typeface="+mn-ea"/>
              </a:rPr>
              <a:t>析：</a:t>
            </a:r>
            <a:endParaRPr lang="en-US" altLang="zh-CN" sz="2000" dirty="0" smtClean="0">
              <a:solidFill>
                <a:srgbClr val="000000"/>
              </a:solidFill>
              <a:latin typeface="+mn-ea"/>
            </a:endParaRPr>
          </a:p>
          <a:p>
            <a:pPr lvl="0"/>
            <a:r>
              <a:rPr lang="zh-CN" altLang="zh-CN" sz="2000" b="1" dirty="0" smtClean="0">
                <a:solidFill>
                  <a:srgbClr val="FF0000"/>
                </a:solidFill>
                <a:latin typeface="+mn-ea"/>
              </a:rPr>
              <a:t>若</a:t>
            </a:r>
            <a:r>
              <a:rPr lang="zh-CN" altLang="zh-CN" sz="2000" b="1" dirty="0">
                <a:solidFill>
                  <a:srgbClr val="FF0000"/>
                </a:solidFill>
                <a:latin typeface="+mn-ea"/>
              </a:rPr>
              <a:t>票面利率为</a:t>
            </a:r>
            <a:r>
              <a:rPr lang="en-US" altLang="zh-CN" sz="2000" b="1" dirty="0">
                <a:solidFill>
                  <a:srgbClr val="FF0000"/>
                </a:solidFill>
                <a:latin typeface="+mn-ea"/>
              </a:rPr>
              <a:t>8</a:t>
            </a:r>
            <a:r>
              <a:rPr lang="zh-CN" altLang="zh-CN" sz="2000" b="1" dirty="0">
                <a:solidFill>
                  <a:srgbClr val="FF0000"/>
                </a:solidFill>
                <a:latin typeface="+mn-ea"/>
              </a:rPr>
              <a:t>％</a:t>
            </a:r>
            <a:endParaRPr lang="zh-CN" altLang="zh-CN" sz="2000" dirty="0">
              <a:solidFill>
                <a:srgbClr val="000000"/>
              </a:solidFill>
              <a:latin typeface="+mn-ea"/>
            </a:endParaRPr>
          </a:p>
          <a:p>
            <a:pPr lvl="0"/>
            <a:r>
              <a:rPr lang="zh-CN" altLang="zh-CN" sz="2000" dirty="0">
                <a:solidFill>
                  <a:srgbClr val="000000"/>
                </a:solidFill>
                <a:latin typeface="+mn-ea"/>
              </a:rPr>
              <a:t>发行价格＝</a:t>
            </a:r>
            <a:r>
              <a:rPr lang="zh-CN" altLang="en-US" sz="2000" dirty="0">
                <a:solidFill>
                  <a:srgbClr val="000000"/>
                </a:solidFill>
                <a:latin typeface="+mn-ea"/>
              </a:rPr>
              <a:t>债券面值</a:t>
            </a:r>
            <a:r>
              <a:rPr lang="en-US" altLang="zh-CN" sz="2000" dirty="0">
                <a:solidFill>
                  <a:srgbClr val="000000"/>
                </a:solidFill>
                <a:latin typeface="+mn-ea"/>
              </a:rPr>
              <a:t>×</a:t>
            </a:r>
            <a:r>
              <a:rPr lang="zh-CN" altLang="en-US" sz="2000" dirty="0">
                <a:solidFill>
                  <a:srgbClr val="000000"/>
                </a:solidFill>
                <a:latin typeface="+mn-ea"/>
              </a:rPr>
              <a:t>（𝐏</a:t>
            </a:r>
            <a:r>
              <a:rPr lang="en-US" altLang="zh-CN" sz="2000" dirty="0">
                <a:solidFill>
                  <a:srgbClr val="000000"/>
                </a:solidFill>
                <a:latin typeface="+mn-ea"/>
              </a:rPr>
              <a:t>/</a:t>
            </a:r>
            <a:r>
              <a:rPr lang="zh-CN" altLang="en-US" sz="2000" dirty="0">
                <a:solidFill>
                  <a:srgbClr val="000000"/>
                </a:solidFill>
                <a:latin typeface="+mn-ea"/>
              </a:rPr>
              <a:t>𝐅</a:t>
            </a:r>
            <a:r>
              <a:rPr lang="en-US" altLang="zh-CN" sz="2000" dirty="0">
                <a:solidFill>
                  <a:srgbClr val="000000"/>
                </a:solidFill>
                <a:latin typeface="+mn-ea"/>
              </a:rPr>
              <a:t>,</a:t>
            </a:r>
            <a:r>
              <a:rPr lang="zh-CN" altLang="en-US" sz="2000" dirty="0">
                <a:solidFill>
                  <a:srgbClr val="000000"/>
                </a:solidFill>
                <a:latin typeface="+mn-ea"/>
              </a:rPr>
              <a:t>𝐢</a:t>
            </a:r>
            <a:r>
              <a:rPr lang="en-US" altLang="zh-CN" sz="2000" dirty="0">
                <a:solidFill>
                  <a:srgbClr val="000000"/>
                </a:solidFill>
                <a:latin typeface="+mn-ea"/>
              </a:rPr>
              <a:t>,</a:t>
            </a:r>
            <a:r>
              <a:rPr lang="zh-CN" altLang="en-US" sz="2000" dirty="0">
                <a:solidFill>
                  <a:srgbClr val="000000"/>
                </a:solidFill>
                <a:latin typeface="+mn-ea"/>
              </a:rPr>
              <a:t>𝒏）</a:t>
            </a:r>
            <a:r>
              <a:rPr lang="en-US" altLang="zh-CN" sz="2000" dirty="0">
                <a:solidFill>
                  <a:srgbClr val="000000"/>
                </a:solidFill>
                <a:latin typeface="+mn-ea"/>
              </a:rPr>
              <a:t>+</a:t>
            </a:r>
            <a:r>
              <a:rPr lang="zh-CN" altLang="en-US" sz="2000" dirty="0">
                <a:solidFill>
                  <a:srgbClr val="000000"/>
                </a:solidFill>
                <a:latin typeface="+mn-ea"/>
              </a:rPr>
              <a:t>债券应付利息</a:t>
            </a:r>
            <a:r>
              <a:rPr lang="en-US" altLang="zh-CN" sz="2000" dirty="0">
                <a:solidFill>
                  <a:srgbClr val="000000"/>
                </a:solidFill>
                <a:latin typeface="+mn-ea"/>
              </a:rPr>
              <a:t>×</a:t>
            </a:r>
            <a:r>
              <a:rPr lang="zh-CN" altLang="en-US" sz="2000" dirty="0">
                <a:solidFill>
                  <a:srgbClr val="000000"/>
                </a:solidFill>
                <a:latin typeface="+mn-ea"/>
              </a:rPr>
              <a:t>（𝐏</a:t>
            </a:r>
            <a:r>
              <a:rPr lang="en-US" altLang="zh-CN" sz="2000" dirty="0">
                <a:solidFill>
                  <a:srgbClr val="000000"/>
                </a:solidFill>
                <a:latin typeface="+mn-ea"/>
              </a:rPr>
              <a:t>/</a:t>
            </a:r>
            <a:r>
              <a:rPr lang="zh-CN" altLang="en-US" sz="2000" dirty="0">
                <a:solidFill>
                  <a:srgbClr val="000000"/>
                </a:solidFill>
                <a:latin typeface="+mn-ea"/>
              </a:rPr>
              <a:t>𝐀</a:t>
            </a:r>
            <a:r>
              <a:rPr lang="en-US" altLang="zh-CN" sz="2000" dirty="0">
                <a:solidFill>
                  <a:srgbClr val="000000"/>
                </a:solidFill>
                <a:latin typeface="+mn-ea"/>
              </a:rPr>
              <a:t>,</a:t>
            </a:r>
            <a:r>
              <a:rPr lang="zh-CN" altLang="en-US" sz="2000" dirty="0">
                <a:solidFill>
                  <a:srgbClr val="000000"/>
                </a:solidFill>
                <a:latin typeface="+mn-ea"/>
              </a:rPr>
              <a:t>𝐢</a:t>
            </a:r>
            <a:r>
              <a:rPr lang="en-US" altLang="zh-CN" sz="2000" dirty="0">
                <a:solidFill>
                  <a:srgbClr val="000000"/>
                </a:solidFill>
                <a:latin typeface="+mn-ea"/>
              </a:rPr>
              <a:t>,</a:t>
            </a:r>
            <a:r>
              <a:rPr lang="zh-CN" altLang="en-US" sz="2000" dirty="0">
                <a:solidFill>
                  <a:srgbClr val="000000"/>
                </a:solidFill>
                <a:latin typeface="+mn-ea"/>
              </a:rPr>
              <a:t>𝐧）</a:t>
            </a:r>
            <a:endParaRPr lang="en-US" altLang="zh-CN" sz="2000" dirty="0">
              <a:solidFill>
                <a:srgbClr val="000000"/>
              </a:solidFill>
              <a:latin typeface="+mn-ea"/>
            </a:endParaRPr>
          </a:p>
          <a:p>
            <a:pPr lvl="0"/>
            <a:r>
              <a:rPr lang="zh-CN" altLang="en-US" sz="2000" dirty="0">
                <a:solidFill>
                  <a:srgbClr val="000000"/>
                </a:solidFill>
                <a:latin typeface="+mn-ea"/>
              </a:rPr>
              <a:t>＝</a:t>
            </a:r>
            <a:r>
              <a:rPr lang="en-US" altLang="zh-CN" sz="2000" dirty="0">
                <a:solidFill>
                  <a:srgbClr val="000000"/>
                </a:solidFill>
                <a:latin typeface="+mn-ea"/>
              </a:rPr>
              <a:t>100</a:t>
            </a:r>
            <a:r>
              <a:rPr lang="zh-CN" altLang="zh-CN" sz="2000" dirty="0">
                <a:solidFill>
                  <a:srgbClr val="000000"/>
                </a:solidFill>
                <a:latin typeface="+mn-ea"/>
              </a:rPr>
              <a:t>×</a:t>
            </a:r>
            <a:r>
              <a:rPr lang="en-US" altLang="zh-CN" sz="2000" dirty="0">
                <a:solidFill>
                  <a:srgbClr val="000000"/>
                </a:solidFill>
                <a:latin typeface="+mn-ea"/>
              </a:rPr>
              <a:t>8</a:t>
            </a:r>
            <a:r>
              <a:rPr lang="zh-CN" altLang="zh-CN" sz="2000" dirty="0">
                <a:solidFill>
                  <a:srgbClr val="000000"/>
                </a:solidFill>
                <a:latin typeface="+mn-ea"/>
              </a:rPr>
              <a:t>％×（</a:t>
            </a:r>
            <a:r>
              <a:rPr lang="en-US" altLang="zh-CN" sz="2000" dirty="0">
                <a:solidFill>
                  <a:srgbClr val="000000"/>
                </a:solidFill>
                <a:latin typeface="+mn-ea"/>
              </a:rPr>
              <a:t>P/A</a:t>
            </a:r>
            <a:r>
              <a:rPr lang="zh-CN" altLang="zh-CN" sz="2000" dirty="0">
                <a:solidFill>
                  <a:srgbClr val="000000"/>
                </a:solidFill>
                <a:latin typeface="+mn-ea"/>
              </a:rPr>
              <a:t>，</a:t>
            </a:r>
            <a:r>
              <a:rPr lang="en-US" altLang="zh-CN" sz="2000" dirty="0">
                <a:solidFill>
                  <a:srgbClr val="000000"/>
                </a:solidFill>
                <a:latin typeface="+mn-ea"/>
              </a:rPr>
              <a:t>10</a:t>
            </a:r>
            <a:r>
              <a:rPr lang="zh-CN" altLang="zh-CN" sz="2000" dirty="0">
                <a:solidFill>
                  <a:srgbClr val="000000"/>
                </a:solidFill>
                <a:latin typeface="+mn-ea"/>
              </a:rPr>
              <a:t>％，</a:t>
            </a:r>
            <a:r>
              <a:rPr lang="en-US" altLang="zh-CN" sz="2000" dirty="0">
                <a:solidFill>
                  <a:srgbClr val="000000"/>
                </a:solidFill>
                <a:latin typeface="+mn-ea"/>
              </a:rPr>
              <a:t>5</a:t>
            </a:r>
            <a:r>
              <a:rPr lang="zh-CN" altLang="zh-CN" sz="2000" dirty="0">
                <a:solidFill>
                  <a:srgbClr val="000000"/>
                </a:solidFill>
                <a:latin typeface="+mn-ea"/>
              </a:rPr>
              <a:t>）＋</a:t>
            </a:r>
            <a:r>
              <a:rPr lang="en-US" altLang="zh-CN" sz="2000" dirty="0">
                <a:solidFill>
                  <a:srgbClr val="000000"/>
                </a:solidFill>
                <a:latin typeface="+mn-ea"/>
              </a:rPr>
              <a:t>100</a:t>
            </a:r>
            <a:r>
              <a:rPr lang="zh-CN" altLang="zh-CN" sz="2000" dirty="0">
                <a:solidFill>
                  <a:srgbClr val="000000"/>
                </a:solidFill>
                <a:latin typeface="+mn-ea"/>
              </a:rPr>
              <a:t>×（</a:t>
            </a:r>
            <a:r>
              <a:rPr lang="en-US" altLang="zh-CN" sz="2000" dirty="0">
                <a:solidFill>
                  <a:srgbClr val="000000"/>
                </a:solidFill>
                <a:latin typeface="+mn-ea"/>
              </a:rPr>
              <a:t>P/F</a:t>
            </a:r>
            <a:r>
              <a:rPr lang="zh-CN" altLang="zh-CN" sz="2000" dirty="0">
                <a:solidFill>
                  <a:srgbClr val="000000"/>
                </a:solidFill>
                <a:latin typeface="+mn-ea"/>
              </a:rPr>
              <a:t>，</a:t>
            </a:r>
            <a:r>
              <a:rPr lang="en-US" altLang="zh-CN" sz="2000" dirty="0">
                <a:solidFill>
                  <a:srgbClr val="000000"/>
                </a:solidFill>
                <a:latin typeface="+mn-ea"/>
              </a:rPr>
              <a:t>10</a:t>
            </a:r>
            <a:r>
              <a:rPr lang="zh-CN" altLang="zh-CN" sz="2000" dirty="0">
                <a:solidFill>
                  <a:srgbClr val="000000"/>
                </a:solidFill>
                <a:latin typeface="+mn-ea"/>
              </a:rPr>
              <a:t>％，</a:t>
            </a:r>
            <a:r>
              <a:rPr lang="en-US" altLang="zh-CN" sz="2000" dirty="0">
                <a:solidFill>
                  <a:srgbClr val="000000"/>
                </a:solidFill>
                <a:latin typeface="+mn-ea"/>
              </a:rPr>
              <a:t>5</a:t>
            </a:r>
            <a:r>
              <a:rPr lang="zh-CN" altLang="zh-CN" sz="2000" dirty="0">
                <a:solidFill>
                  <a:srgbClr val="000000"/>
                </a:solidFill>
                <a:latin typeface="+mn-ea"/>
              </a:rPr>
              <a:t>）</a:t>
            </a:r>
            <a:endParaRPr lang="zh-CN" altLang="zh-CN" sz="2000" dirty="0">
              <a:solidFill>
                <a:srgbClr val="000000"/>
              </a:solidFill>
              <a:latin typeface="+mn-ea"/>
            </a:endParaRPr>
          </a:p>
          <a:p>
            <a:pPr lvl="0"/>
            <a:r>
              <a:rPr lang="zh-CN" altLang="zh-CN" sz="2000" dirty="0">
                <a:solidFill>
                  <a:srgbClr val="000000"/>
                </a:solidFill>
                <a:latin typeface="+mn-ea"/>
              </a:rPr>
              <a:t>＝</a:t>
            </a:r>
            <a:r>
              <a:rPr lang="en-US" altLang="zh-CN" sz="2000" dirty="0">
                <a:solidFill>
                  <a:srgbClr val="000000"/>
                </a:solidFill>
                <a:latin typeface="+mn-ea"/>
              </a:rPr>
              <a:t>8</a:t>
            </a:r>
            <a:r>
              <a:rPr lang="zh-CN" altLang="zh-CN" sz="2000" dirty="0">
                <a:solidFill>
                  <a:srgbClr val="000000"/>
                </a:solidFill>
                <a:latin typeface="+mn-ea"/>
              </a:rPr>
              <a:t>×</a:t>
            </a:r>
            <a:r>
              <a:rPr lang="en-US" altLang="zh-CN" sz="2000" dirty="0">
                <a:solidFill>
                  <a:srgbClr val="000000"/>
                </a:solidFill>
                <a:latin typeface="+mn-ea"/>
              </a:rPr>
              <a:t>3.7908</a:t>
            </a:r>
            <a:r>
              <a:rPr lang="zh-CN" altLang="zh-CN" sz="2000" dirty="0">
                <a:solidFill>
                  <a:srgbClr val="000000"/>
                </a:solidFill>
                <a:latin typeface="+mn-ea"/>
              </a:rPr>
              <a:t>＋</a:t>
            </a:r>
            <a:r>
              <a:rPr lang="en-US" altLang="zh-CN" sz="2000" dirty="0">
                <a:solidFill>
                  <a:srgbClr val="000000"/>
                </a:solidFill>
                <a:latin typeface="+mn-ea"/>
              </a:rPr>
              <a:t>100</a:t>
            </a:r>
            <a:r>
              <a:rPr lang="zh-CN" altLang="zh-CN" sz="2000" dirty="0">
                <a:solidFill>
                  <a:srgbClr val="000000"/>
                </a:solidFill>
                <a:latin typeface="+mn-ea"/>
              </a:rPr>
              <a:t>×</a:t>
            </a:r>
            <a:r>
              <a:rPr lang="en-US" altLang="zh-CN" sz="2000" dirty="0">
                <a:solidFill>
                  <a:srgbClr val="000000"/>
                </a:solidFill>
                <a:latin typeface="+mn-ea"/>
              </a:rPr>
              <a:t>0.6209</a:t>
            </a:r>
            <a:endParaRPr lang="zh-CN" altLang="zh-CN" sz="2000" dirty="0">
              <a:solidFill>
                <a:srgbClr val="000000"/>
              </a:solidFill>
              <a:latin typeface="+mn-ea"/>
            </a:endParaRPr>
          </a:p>
          <a:p>
            <a:pPr lvl="0"/>
            <a:r>
              <a:rPr lang="zh-CN" altLang="zh-CN" sz="2000" dirty="0">
                <a:solidFill>
                  <a:srgbClr val="000000"/>
                </a:solidFill>
                <a:latin typeface="+mn-ea"/>
              </a:rPr>
              <a:t>＝</a:t>
            </a:r>
            <a:r>
              <a:rPr lang="en-US" altLang="zh-CN" sz="2000" dirty="0">
                <a:solidFill>
                  <a:srgbClr val="000000"/>
                </a:solidFill>
                <a:latin typeface="+mn-ea"/>
              </a:rPr>
              <a:t>92.42</a:t>
            </a:r>
            <a:r>
              <a:rPr lang="zh-CN" altLang="zh-CN" sz="2000" dirty="0">
                <a:solidFill>
                  <a:srgbClr val="000000"/>
                </a:solidFill>
                <a:latin typeface="+mn-ea"/>
              </a:rPr>
              <a:t>（元</a:t>
            </a:r>
            <a:r>
              <a:rPr lang="zh-CN" altLang="zh-CN" sz="2000" dirty="0" smtClean="0">
                <a:solidFill>
                  <a:srgbClr val="000000"/>
                </a:solidFill>
                <a:latin typeface="+mn-ea"/>
              </a:rPr>
              <a:t>）</a:t>
            </a:r>
            <a:endParaRPr lang="en-US" altLang="zh-CN" sz="2000" b="1" dirty="0" smtClean="0">
              <a:solidFill>
                <a:srgbClr val="FF0000"/>
              </a:solidFill>
              <a:latin typeface="+mn-ea"/>
            </a:endParaRPr>
          </a:p>
          <a:p>
            <a:r>
              <a:rPr lang="zh-CN" altLang="en-US" sz="2000" b="1" dirty="0" smtClean="0">
                <a:solidFill>
                  <a:srgbClr val="FF0000"/>
                </a:solidFill>
                <a:latin typeface="+mn-ea"/>
              </a:rPr>
              <a:t>若</a:t>
            </a:r>
            <a:r>
              <a:rPr lang="zh-CN" altLang="en-US" sz="2000" b="1" dirty="0">
                <a:solidFill>
                  <a:srgbClr val="FF0000"/>
                </a:solidFill>
                <a:latin typeface="+mn-ea"/>
              </a:rPr>
              <a:t>票面利率为</a:t>
            </a:r>
            <a:r>
              <a:rPr lang="en-US" altLang="zh-CN" sz="2000" b="1" dirty="0">
                <a:solidFill>
                  <a:srgbClr val="FF0000"/>
                </a:solidFill>
                <a:latin typeface="+mn-ea"/>
              </a:rPr>
              <a:t>10</a:t>
            </a:r>
            <a:r>
              <a:rPr lang="zh-CN" altLang="en-US" sz="2000" b="1" dirty="0">
                <a:solidFill>
                  <a:srgbClr val="FF0000"/>
                </a:solidFill>
                <a:latin typeface="+mn-ea"/>
              </a:rPr>
              <a:t>％</a:t>
            </a:r>
            <a:endParaRPr lang="zh-CN" altLang="en-US" sz="2000" b="1" dirty="0">
              <a:solidFill>
                <a:srgbClr val="FF0000"/>
              </a:solidFill>
              <a:latin typeface="+mn-ea"/>
            </a:endParaRPr>
          </a:p>
          <a:p>
            <a:r>
              <a:rPr lang="zh-CN" altLang="en-US" sz="2000" dirty="0">
                <a:latin typeface="+mn-ea"/>
              </a:rPr>
              <a:t>发行价格＝债券面值</a:t>
            </a:r>
            <a:r>
              <a:rPr lang="en-US" altLang="zh-CN" sz="2000" dirty="0">
                <a:latin typeface="+mn-ea"/>
              </a:rPr>
              <a:t>×</a:t>
            </a:r>
            <a:r>
              <a:rPr lang="zh-CN" altLang="en-US" sz="2000" dirty="0">
                <a:latin typeface="+mn-ea"/>
              </a:rPr>
              <a:t>（𝐏</a:t>
            </a:r>
            <a:r>
              <a:rPr lang="en-US" altLang="zh-CN" sz="2000" dirty="0">
                <a:latin typeface="+mn-ea"/>
              </a:rPr>
              <a:t>/</a:t>
            </a:r>
            <a:r>
              <a:rPr lang="zh-CN" altLang="en-US" sz="2000" dirty="0">
                <a:latin typeface="+mn-ea"/>
              </a:rPr>
              <a:t>𝐅</a:t>
            </a:r>
            <a:r>
              <a:rPr lang="en-US" altLang="zh-CN" sz="2000" dirty="0">
                <a:latin typeface="+mn-ea"/>
              </a:rPr>
              <a:t>,</a:t>
            </a:r>
            <a:r>
              <a:rPr lang="zh-CN" altLang="en-US" sz="2000" dirty="0">
                <a:latin typeface="+mn-ea"/>
              </a:rPr>
              <a:t>𝐢</a:t>
            </a:r>
            <a:r>
              <a:rPr lang="en-US" altLang="zh-CN" sz="2000" dirty="0">
                <a:latin typeface="+mn-ea"/>
              </a:rPr>
              <a:t>,</a:t>
            </a:r>
            <a:r>
              <a:rPr lang="zh-CN" altLang="en-US" sz="2000" dirty="0">
                <a:latin typeface="+mn-ea"/>
              </a:rPr>
              <a:t>𝒏）</a:t>
            </a:r>
            <a:r>
              <a:rPr lang="en-US" altLang="zh-CN" sz="2000" dirty="0">
                <a:latin typeface="+mn-ea"/>
              </a:rPr>
              <a:t>+</a:t>
            </a:r>
            <a:r>
              <a:rPr lang="zh-CN" altLang="en-US" sz="2000" dirty="0">
                <a:latin typeface="+mn-ea"/>
              </a:rPr>
              <a:t>债券应付利息</a:t>
            </a:r>
            <a:r>
              <a:rPr lang="en-US" altLang="zh-CN" sz="2000" dirty="0">
                <a:latin typeface="+mn-ea"/>
              </a:rPr>
              <a:t>×</a:t>
            </a:r>
            <a:r>
              <a:rPr lang="zh-CN" altLang="en-US" sz="2000" dirty="0">
                <a:latin typeface="+mn-ea"/>
              </a:rPr>
              <a:t>（𝐏</a:t>
            </a:r>
            <a:r>
              <a:rPr lang="en-US" altLang="zh-CN" sz="2000" dirty="0">
                <a:latin typeface="+mn-ea"/>
              </a:rPr>
              <a:t>/</a:t>
            </a:r>
            <a:r>
              <a:rPr lang="zh-CN" altLang="en-US" sz="2000" dirty="0">
                <a:latin typeface="+mn-ea"/>
              </a:rPr>
              <a:t>𝐀</a:t>
            </a:r>
            <a:r>
              <a:rPr lang="en-US" altLang="zh-CN" sz="2000" dirty="0">
                <a:latin typeface="+mn-ea"/>
              </a:rPr>
              <a:t>,</a:t>
            </a:r>
            <a:r>
              <a:rPr lang="zh-CN" altLang="en-US" sz="2000" dirty="0">
                <a:latin typeface="+mn-ea"/>
              </a:rPr>
              <a:t>𝐢</a:t>
            </a:r>
            <a:r>
              <a:rPr lang="en-US" altLang="zh-CN" sz="2000" dirty="0">
                <a:latin typeface="+mn-ea"/>
              </a:rPr>
              <a:t>,</a:t>
            </a:r>
            <a:r>
              <a:rPr lang="zh-CN" altLang="en-US" sz="2000" dirty="0">
                <a:latin typeface="+mn-ea"/>
              </a:rPr>
              <a:t>𝐧）</a:t>
            </a:r>
            <a:endParaRPr lang="en-US" altLang="zh-CN" sz="2000" dirty="0">
              <a:latin typeface="+mn-ea"/>
            </a:endParaRPr>
          </a:p>
          <a:p>
            <a:r>
              <a:rPr lang="zh-CN" altLang="en-US" sz="2000" dirty="0">
                <a:latin typeface="+mn-ea"/>
              </a:rPr>
              <a:t>＝</a:t>
            </a:r>
            <a:r>
              <a:rPr lang="en-US" altLang="zh-CN" sz="2000" dirty="0">
                <a:latin typeface="+mn-ea"/>
              </a:rPr>
              <a:t>100×10</a:t>
            </a:r>
            <a:r>
              <a:rPr lang="zh-CN" altLang="en-US" sz="2000" dirty="0">
                <a:latin typeface="+mn-ea"/>
              </a:rPr>
              <a:t>％</a:t>
            </a:r>
            <a:r>
              <a:rPr lang="en-US" altLang="zh-CN" sz="2000" dirty="0">
                <a:latin typeface="+mn-ea"/>
              </a:rPr>
              <a:t>×</a:t>
            </a:r>
            <a:r>
              <a:rPr lang="zh-CN" altLang="en-US" sz="2000" dirty="0">
                <a:latin typeface="+mn-ea"/>
              </a:rPr>
              <a:t>（</a:t>
            </a:r>
            <a:r>
              <a:rPr lang="en-US" altLang="zh-CN" sz="2000" dirty="0">
                <a:latin typeface="+mn-ea"/>
              </a:rPr>
              <a:t>P/A</a:t>
            </a:r>
            <a:r>
              <a:rPr lang="zh-CN" altLang="en-US" sz="2000" dirty="0">
                <a:latin typeface="+mn-ea"/>
              </a:rPr>
              <a:t>，</a:t>
            </a:r>
            <a:r>
              <a:rPr lang="en-US" altLang="zh-CN" sz="2000" dirty="0">
                <a:latin typeface="+mn-ea"/>
              </a:rPr>
              <a:t>10</a:t>
            </a:r>
            <a:r>
              <a:rPr lang="zh-CN" altLang="en-US" sz="2000" dirty="0">
                <a:latin typeface="+mn-ea"/>
              </a:rPr>
              <a:t>％，</a:t>
            </a:r>
            <a:r>
              <a:rPr lang="en-US" altLang="zh-CN" sz="2000" dirty="0">
                <a:latin typeface="+mn-ea"/>
              </a:rPr>
              <a:t>5</a:t>
            </a:r>
            <a:r>
              <a:rPr lang="zh-CN" altLang="en-US" sz="2000" dirty="0">
                <a:latin typeface="+mn-ea"/>
              </a:rPr>
              <a:t>）＋</a:t>
            </a:r>
            <a:r>
              <a:rPr lang="en-US" altLang="zh-CN" sz="2000" dirty="0">
                <a:latin typeface="+mn-ea"/>
              </a:rPr>
              <a:t>100×</a:t>
            </a:r>
            <a:r>
              <a:rPr lang="zh-CN" altLang="en-US" sz="2000" dirty="0">
                <a:latin typeface="+mn-ea"/>
              </a:rPr>
              <a:t>（</a:t>
            </a:r>
            <a:r>
              <a:rPr lang="en-US" altLang="zh-CN" sz="2000" dirty="0">
                <a:latin typeface="+mn-ea"/>
              </a:rPr>
              <a:t>P/F</a:t>
            </a:r>
            <a:r>
              <a:rPr lang="zh-CN" altLang="en-US" sz="2000" dirty="0">
                <a:latin typeface="+mn-ea"/>
              </a:rPr>
              <a:t>，</a:t>
            </a:r>
            <a:r>
              <a:rPr lang="en-US" altLang="zh-CN" sz="2000" dirty="0">
                <a:latin typeface="+mn-ea"/>
              </a:rPr>
              <a:t>10</a:t>
            </a:r>
            <a:r>
              <a:rPr lang="zh-CN" altLang="en-US" sz="2000" dirty="0">
                <a:latin typeface="+mn-ea"/>
              </a:rPr>
              <a:t>％，</a:t>
            </a:r>
            <a:r>
              <a:rPr lang="en-US" altLang="zh-CN" sz="2000" dirty="0">
                <a:latin typeface="+mn-ea"/>
              </a:rPr>
              <a:t>5</a:t>
            </a:r>
            <a:r>
              <a:rPr lang="zh-CN" altLang="en-US" sz="2000" dirty="0">
                <a:latin typeface="+mn-ea"/>
              </a:rPr>
              <a:t>）</a:t>
            </a:r>
            <a:endParaRPr lang="zh-CN" altLang="en-US" sz="2000" dirty="0">
              <a:latin typeface="+mn-ea"/>
            </a:endParaRPr>
          </a:p>
          <a:p>
            <a:r>
              <a:rPr lang="zh-CN" altLang="en-US" sz="2000" dirty="0">
                <a:latin typeface="+mn-ea"/>
              </a:rPr>
              <a:t>＝</a:t>
            </a:r>
            <a:r>
              <a:rPr lang="en-US" altLang="zh-CN" sz="2000" dirty="0">
                <a:latin typeface="+mn-ea"/>
              </a:rPr>
              <a:t>10×3.7908</a:t>
            </a:r>
            <a:r>
              <a:rPr lang="zh-CN" altLang="en-US" sz="2000" dirty="0">
                <a:latin typeface="+mn-ea"/>
              </a:rPr>
              <a:t>＋</a:t>
            </a:r>
            <a:r>
              <a:rPr lang="en-US" altLang="zh-CN" sz="2000" dirty="0">
                <a:latin typeface="+mn-ea"/>
              </a:rPr>
              <a:t>100×0.6209</a:t>
            </a:r>
            <a:endParaRPr lang="en-US" altLang="zh-CN" sz="2000" dirty="0">
              <a:latin typeface="+mn-ea"/>
            </a:endParaRPr>
          </a:p>
          <a:p>
            <a:r>
              <a:rPr lang="zh-CN" altLang="en-US" sz="2000" dirty="0">
                <a:latin typeface="+mn-ea"/>
              </a:rPr>
              <a:t>＝</a:t>
            </a:r>
            <a:r>
              <a:rPr lang="en-US" altLang="zh-CN" sz="2000" dirty="0">
                <a:latin typeface="+mn-ea"/>
              </a:rPr>
              <a:t>100</a:t>
            </a:r>
            <a:r>
              <a:rPr lang="zh-CN" altLang="en-US" sz="2000" dirty="0">
                <a:latin typeface="+mn-ea"/>
              </a:rPr>
              <a:t>（元</a:t>
            </a:r>
            <a:r>
              <a:rPr lang="zh-CN" altLang="en-US" sz="2000" dirty="0" smtClean="0">
                <a:latin typeface="+mn-ea"/>
              </a:rPr>
              <a:t>）</a:t>
            </a:r>
            <a:endParaRPr lang="zh-CN" altLang="en-US" sz="2000" dirty="0">
              <a:latin typeface="+mn-ea"/>
            </a:endParaRPr>
          </a:p>
          <a:p>
            <a:r>
              <a:rPr lang="zh-CN" altLang="en-US" sz="2000" dirty="0">
                <a:latin typeface="+mn-ea"/>
              </a:rPr>
              <a:t> </a:t>
            </a:r>
            <a:r>
              <a:rPr lang="zh-CN" altLang="en-US" sz="2000" b="1" dirty="0">
                <a:solidFill>
                  <a:srgbClr val="FF0000"/>
                </a:solidFill>
                <a:latin typeface="+mn-ea"/>
              </a:rPr>
              <a:t>若票面利率为</a:t>
            </a:r>
            <a:r>
              <a:rPr lang="en-US" altLang="zh-CN" sz="2000" b="1" dirty="0">
                <a:solidFill>
                  <a:srgbClr val="FF0000"/>
                </a:solidFill>
                <a:latin typeface="+mn-ea"/>
              </a:rPr>
              <a:t>12</a:t>
            </a:r>
            <a:r>
              <a:rPr lang="zh-CN" altLang="en-US" sz="2000" b="1" dirty="0">
                <a:solidFill>
                  <a:srgbClr val="FF0000"/>
                </a:solidFill>
                <a:latin typeface="+mn-ea"/>
              </a:rPr>
              <a:t>％</a:t>
            </a:r>
            <a:endParaRPr lang="zh-CN" altLang="en-US" sz="2000" b="1" dirty="0">
              <a:solidFill>
                <a:srgbClr val="FF0000"/>
              </a:solidFill>
              <a:latin typeface="+mn-ea"/>
            </a:endParaRPr>
          </a:p>
          <a:p>
            <a:r>
              <a:rPr lang="zh-CN" altLang="en-US" sz="2000" dirty="0">
                <a:latin typeface="+mn-ea"/>
              </a:rPr>
              <a:t>发行价格＝债券面值</a:t>
            </a:r>
            <a:r>
              <a:rPr lang="en-US" altLang="zh-CN" sz="2000" dirty="0">
                <a:latin typeface="+mn-ea"/>
              </a:rPr>
              <a:t>×</a:t>
            </a:r>
            <a:r>
              <a:rPr lang="zh-CN" altLang="en-US" sz="2000" dirty="0">
                <a:latin typeface="+mn-ea"/>
              </a:rPr>
              <a:t>（𝐏</a:t>
            </a:r>
            <a:r>
              <a:rPr lang="en-US" altLang="zh-CN" sz="2000" dirty="0">
                <a:latin typeface="+mn-ea"/>
              </a:rPr>
              <a:t>/</a:t>
            </a:r>
            <a:r>
              <a:rPr lang="zh-CN" altLang="en-US" sz="2000" dirty="0">
                <a:latin typeface="+mn-ea"/>
              </a:rPr>
              <a:t>𝐅</a:t>
            </a:r>
            <a:r>
              <a:rPr lang="en-US" altLang="zh-CN" sz="2000" dirty="0">
                <a:latin typeface="+mn-ea"/>
              </a:rPr>
              <a:t>,</a:t>
            </a:r>
            <a:r>
              <a:rPr lang="zh-CN" altLang="en-US" sz="2000" dirty="0">
                <a:latin typeface="+mn-ea"/>
              </a:rPr>
              <a:t>𝐢</a:t>
            </a:r>
            <a:r>
              <a:rPr lang="en-US" altLang="zh-CN" sz="2000" dirty="0">
                <a:latin typeface="+mn-ea"/>
              </a:rPr>
              <a:t>,</a:t>
            </a:r>
            <a:r>
              <a:rPr lang="zh-CN" altLang="en-US" sz="2000" dirty="0">
                <a:latin typeface="+mn-ea"/>
              </a:rPr>
              <a:t>𝒏）</a:t>
            </a:r>
            <a:r>
              <a:rPr lang="en-US" altLang="zh-CN" sz="2000" dirty="0">
                <a:latin typeface="+mn-ea"/>
              </a:rPr>
              <a:t>+</a:t>
            </a:r>
            <a:r>
              <a:rPr lang="zh-CN" altLang="en-US" sz="2000" dirty="0">
                <a:latin typeface="+mn-ea"/>
              </a:rPr>
              <a:t>债券应付利息</a:t>
            </a:r>
            <a:r>
              <a:rPr lang="en-US" altLang="zh-CN" sz="2000" dirty="0">
                <a:latin typeface="+mn-ea"/>
              </a:rPr>
              <a:t>×</a:t>
            </a:r>
            <a:r>
              <a:rPr lang="zh-CN" altLang="en-US" sz="2000" dirty="0">
                <a:latin typeface="+mn-ea"/>
              </a:rPr>
              <a:t>（𝐏</a:t>
            </a:r>
            <a:r>
              <a:rPr lang="en-US" altLang="zh-CN" sz="2000" dirty="0">
                <a:latin typeface="+mn-ea"/>
              </a:rPr>
              <a:t>/</a:t>
            </a:r>
            <a:r>
              <a:rPr lang="zh-CN" altLang="en-US" sz="2000" dirty="0">
                <a:latin typeface="+mn-ea"/>
              </a:rPr>
              <a:t>𝐀</a:t>
            </a:r>
            <a:r>
              <a:rPr lang="en-US" altLang="zh-CN" sz="2000" dirty="0">
                <a:latin typeface="+mn-ea"/>
              </a:rPr>
              <a:t>,</a:t>
            </a:r>
            <a:r>
              <a:rPr lang="zh-CN" altLang="en-US" sz="2000" dirty="0">
                <a:latin typeface="+mn-ea"/>
              </a:rPr>
              <a:t>𝐢</a:t>
            </a:r>
            <a:r>
              <a:rPr lang="en-US" altLang="zh-CN" sz="2000" dirty="0">
                <a:latin typeface="+mn-ea"/>
              </a:rPr>
              <a:t>,</a:t>
            </a:r>
            <a:r>
              <a:rPr lang="zh-CN" altLang="en-US" sz="2000" dirty="0">
                <a:latin typeface="+mn-ea"/>
              </a:rPr>
              <a:t>𝐧）</a:t>
            </a:r>
            <a:endParaRPr lang="en-US" altLang="zh-CN" sz="2000" dirty="0">
              <a:latin typeface="+mn-ea"/>
            </a:endParaRPr>
          </a:p>
          <a:p>
            <a:r>
              <a:rPr lang="zh-CN" altLang="en-US" sz="2000" dirty="0">
                <a:latin typeface="+mn-ea"/>
              </a:rPr>
              <a:t>＝</a:t>
            </a:r>
            <a:r>
              <a:rPr lang="en-US" altLang="zh-CN" sz="2000" dirty="0">
                <a:latin typeface="+mn-ea"/>
              </a:rPr>
              <a:t>100×12</a:t>
            </a:r>
            <a:r>
              <a:rPr lang="zh-CN" altLang="en-US" sz="2000" dirty="0">
                <a:latin typeface="+mn-ea"/>
              </a:rPr>
              <a:t>％（</a:t>
            </a:r>
            <a:r>
              <a:rPr lang="en-US" altLang="zh-CN" sz="2000" dirty="0">
                <a:latin typeface="+mn-ea"/>
              </a:rPr>
              <a:t>P/A</a:t>
            </a:r>
            <a:r>
              <a:rPr lang="zh-CN" altLang="en-US" sz="2000" dirty="0">
                <a:latin typeface="+mn-ea"/>
              </a:rPr>
              <a:t>，</a:t>
            </a:r>
            <a:r>
              <a:rPr lang="en-US" altLang="zh-CN" sz="2000" dirty="0">
                <a:latin typeface="+mn-ea"/>
              </a:rPr>
              <a:t>10</a:t>
            </a:r>
            <a:r>
              <a:rPr lang="zh-CN" altLang="en-US" sz="2000" dirty="0">
                <a:latin typeface="+mn-ea"/>
              </a:rPr>
              <a:t>％，</a:t>
            </a:r>
            <a:r>
              <a:rPr lang="en-US" altLang="zh-CN" sz="2000" dirty="0">
                <a:latin typeface="+mn-ea"/>
              </a:rPr>
              <a:t>5</a:t>
            </a:r>
            <a:r>
              <a:rPr lang="zh-CN" altLang="en-US" sz="2000" dirty="0">
                <a:latin typeface="+mn-ea"/>
              </a:rPr>
              <a:t>）＋</a:t>
            </a:r>
            <a:r>
              <a:rPr lang="en-US" altLang="zh-CN" sz="2000" dirty="0">
                <a:latin typeface="+mn-ea"/>
              </a:rPr>
              <a:t>100×</a:t>
            </a:r>
            <a:r>
              <a:rPr lang="zh-CN" altLang="en-US" sz="2000" dirty="0">
                <a:latin typeface="+mn-ea"/>
              </a:rPr>
              <a:t>（</a:t>
            </a:r>
            <a:r>
              <a:rPr lang="en-US" altLang="zh-CN" sz="2000" dirty="0">
                <a:latin typeface="+mn-ea"/>
              </a:rPr>
              <a:t>P/F</a:t>
            </a:r>
            <a:r>
              <a:rPr lang="zh-CN" altLang="en-US" sz="2000" dirty="0">
                <a:latin typeface="+mn-ea"/>
              </a:rPr>
              <a:t>，</a:t>
            </a:r>
            <a:r>
              <a:rPr lang="en-US" altLang="zh-CN" sz="2000" dirty="0">
                <a:latin typeface="+mn-ea"/>
              </a:rPr>
              <a:t>10</a:t>
            </a:r>
            <a:r>
              <a:rPr lang="zh-CN" altLang="en-US" sz="2000" dirty="0">
                <a:latin typeface="+mn-ea"/>
              </a:rPr>
              <a:t>％，</a:t>
            </a:r>
            <a:r>
              <a:rPr lang="en-US" altLang="zh-CN" sz="2000" dirty="0">
                <a:latin typeface="+mn-ea"/>
              </a:rPr>
              <a:t>5</a:t>
            </a:r>
            <a:r>
              <a:rPr lang="zh-CN" altLang="en-US" sz="2000" dirty="0">
                <a:latin typeface="+mn-ea"/>
              </a:rPr>
              <a:t>）</a:t>
            </a:r>
            <a:endParaRPr lang="zh-CN" altLang="en-US" sz="2000" dirty="0">
              <a:latin typeface="+mn-ea"/>
            </a:endParaRPr>
          </a:p>
          <a:p>
            <a:r>
              <a:rPr lang="zh-CN" altLang="en-US" sz="2000" dirty="0">
                <a:latin typeface="+mn-ea"/>
              </a:rPr>
              <a:t>＝</a:t>
            </a:r>
            <a:r>
              <a:rPr lang="en-US" altLang="zh-CN" sz="2000" dirty="0">
                <a:latin typeface="+mn-ea"/>
              </a:rPr>
              <a:t>12×3.7908</a:t>
            </a:r>
            <a:r>
              <a:rPr lang="zh-CN" altLang="en-US" sz="2000" dirty="0">
                <a:latin typeface="+mn-ea"/>
              </a:rPr>
              <a:t>＋</a:t>
            </a:r>
            <a:r>
              <a:rPr lang="en-US" altLang="zh-CN" sz="2000" dirty="0">
                <a:latin typeface="+mn-ea"/>
              </a:rPr>
              <a:t>100×0.6209</a:t>
            </a:r>
            <a:endParaRPr lang="en-US" altLang="zh-CN" sz="2000" dirty="0">
              <a:latin typeface="+mn-ea"/>
            </a:endParaRPr>
          </a:p>
          <a:p>
            <a:r>
              <a:rPr lang="zh-CN" altLang="en-US" sz="2000" dirty="0">
                <a:latin typeface="+mn-ea"/>
              </a:rPr>
              <a:t>＝</a:t>
            </a:r>
            <a:r>
              <a:rPr lang="en-US" altLang="zh-CN" sz="2000" dirty="0">
                <a:latin typeface="+mn-ea"/>
              </a:rPr>
              <a:t>107.58</a:t>
            </a:r>
            <a:r>
              <a:rPr lang="zh-CN" altLang="en-US" sz="2000" dirty="0">
                <a:latin typeface="+mn-ea"/>
              </a:rPr>
              <a:t>（元</a:t>
            </a:r>
            <a:r>
              <a:rPr lang="zh-CN" altLang="en-US" sz="2000" dirty="0" smtClean="0">
                <a:latin typeface="+mn-ea"/>
              </a:rPr>
              <a:t>）</a:t>
            </a:r>
            <a:endParaRPr lang="zh-CN" altLang="en-US" sz="2000" dirty="0">
              <a:latin typeface="+mn-ea"/>
            </a:endParaRPr>
          </a:p>
          <a:p>
            <a:r>
              <a:rPr lang="zh-CN" altLang="en-US" sz="2000" dirty="0">
                <a:latin typeface="+mn-ea"/>
              </a:rPr>
              <a:t>由上可见，上述三种情况分别以</a:t>
            </a:r>
            <a:r>
              <a:rPr lang="zh-CN" altLang="en-US" sz="2000" b="1" dirty="0">
                <a:latin typeface="+mn-ea"/>
              </a:rPr>
              <a:t>折价、等价、溢价发行</a:t>
            </a:r>
            <a:r>
              <a:rPr lang="zh-CN" altLang="en-US" sz="2000" dirty="0">
                <a:latin typeface="+mn-ea"/>
              </a:rPr>
              <a:t>。</a:t>
            </a:r>
            <a:endParaRPr lang="zh-CN" altLang="en-US" sz="2000" dirty="0">
              <a:latin typeface="+mn-ea"/>
            </a:endParaRPr>
          </a:p>
        </p:txBody>
      </p:sp>
    </p:spTree>
  </p:cSld>
  <p:clrMapOvr>
    <a:masterClrMapping/>
  </p:clrMapOvr>
  <p:transition spd="slow" advTm="3000">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70116" y="1063842"/>
            <a:ext cx="10650156" cy="4856073"/>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nSpc>
                <a:spcPct val="120000"/>
              </a:lnSpc>
            </a:pPr>
            <a:r>
              <a:rPr lang="en-US" altLang="zh-CN" sz="2400" b="1" dirty="0">
                <a:solidFill>
                  <a:srgbClr val="FF0000"/>
                </a:solidFill>
                <a:latin typeface="+mn-ea"/>
              </a:rPr>
              <a:t>1.</a:t>
            </a:r>
            <a:r>
              <a:rPr lang="zh-CN" altLang="en-US" sz="2400" b="1" dirty="0">
                <a:solidFill>
                  <a:srgbClr val="FF0000"/>
                </a:solidFill>
                <a:latin typeface="+mn-ea"/>
              </a:rPr>
              <a:t>债券筹资的优点</a:t>
            </a:r>
            <a:endParaRPr lang="zh-CN" altLang="en-US" sz="2400" b="1" dirty="0">
              <a:solidFill>
                <a:srgbClr val="FF0000"/>
              </a:solidFill>
              <a:latin typeface="+mn-ea"/>
            </a:endParaRPr>
          </a:p>
          <a:p>
            <a:pPr>
              <a:lnSpc>
                <a:spcPct val="120000"/>
              </a:lnSpc>
            </a:pPr>
            <a:r>
              <a:rPr lang="zh-CN" altLang="en-US" sz="2400" b="1" dirty="0">
                <a:latin typeface="+mn-ea"/>
              </a:rPr>
              <a:t>（</a:t>
            </a:r>
            <a:r>
              <a:rPr lang="en-US" altLang="zh-CN" sz="2400" b="1" dirty="0">
                <a:latin typeface="+mn-ea"/>
              </a:rPr>
              <a:t>1</a:t>
            </a:r>
            <a:r>
              <a:rPr lang="zh-CN" altLang="en-US" sz="2400" b="1" dirty="0">
                <a:latin typeface="+mn-ea"/>
              </a:rPr>
              <a:t>）与发行股票相比，资金成本较低</a:t>
            </a:r>
            <a:endParaRPr lang="zh-CN" altLang="en-US" sz="2400" b="1" dirty="0">
              <a:latin typeface="+mn-ea"/>
            </a:endParaRPr>
          </a:p>
          <a:p>
            <a:pPr>
              <a:lnSpc>
                <a:spcPct val="120000"/>
              </a:lnSpc>
            </a:pPr>
            <a:r>
              <a:rPr lang="zh-CN" altLang="en-US" sz="2200" b="1" dirty="0">
                <a:solidFill>
                  <a:srgbClr val="7030A0"/>
                </a:solidFill>
                <a:latin typeface="+mn-ea"/>
              </a:rPr>
              <a:t>债券利息作为财务费用在税前列支</a:t>
            </a:r>
            <a:r>
              <a:rPr lang="zh-CN" altLang="en-US" sz="2200" dirty="0">
                <a:latin typeface="+mn-ea"/>
              </a:rPr>
              <a:t>，而</a:t>
            </a:r>
            <a:r>
              <a:rPr lang="zh-CN" altLang="en-US" sz="2200" b="1" dirty="0">
                <a:solidFill>
                  <a:srgbClr val="7030A0"/>
                </a:solidFill>
                <a:latin typeface="+mn-ea"/>
              </a:rPr>
              <a:t>股票的股利需由税后利润发放</a:t>
            </a:r>
            <a:r>
              <a:rPr lang="zh-CN" altLang="en-US" sz="2200" dirty="0">
                <a:latin typeface="+mn-ea"/>
              </a:rPr>
              <a:t>，利用债券筹资的资金成本较低。</a:t>
            </a:r>
            <a:endParaRPr lang="zh-CN" altLang="en-US" sz="2200" dirty="0">
              <a:latin typeface="+mn-ea"/>
            </a:endParaRPr>
          </a:p>
          <a:p>
            <a:pPr>
              <a:lnSpc>
                <a:spcPct val="120000"/>
              </a:lnSpc>
            </a:pPr>
            <a:r>
              <a:rPr lang="zh-CN" altLang="en-US" sz="2400" b="1" dirty="0">
                <a:latin typeface="+mn-ea"/>
              </a:rPr>
              <a:t>（</a:t>
            </a:r>
            <a:r>
              <a:rPr lang="en-US" altLang="zh-CN" sz="2400" b="1" dirty="0">
                <a:latin typeface="+mn-ea"/>
              </a:rPr>
              <a:t>2</a:t>
            </a:r>
            <a:r>
              <a:rPr lang="zh-CN" altLang="en-US" sz="2400" b="1" dirty="0">
                <a:latin typeface="+mn-ea"/>
              </a:rPr>
              <a:t>）维持企业现有的控制权</a:t>
            </a:r>
            <a:endParaRPr lang="zh-CN" altLang="en-US" sz="2400" b="1" dirty="0">
              <a:latin typeface="+mn-ea"/>
            </a:endParaRPr>
          </a:p>
          <a:p>
            <a:pPr>
              <a:lnSpc>
                <a:spcPct val="120000"/>
              </a:lnSpc>
            </a:pPr>
            <a:r>
              <a:rPr lang="zh-CN" altLang="en-US" sz="2400" dirty="0">
                <a:latin typeface="+mn-ea"/>
              </a:rPr>
              <a:t>债券持有人</a:t>
            </a:r>
            <a:r>
              <a:rPr lang="zh-CN" altLang="en-US" sz="2400" b="1" dirty="0">
                <a:latin typeface="+mn-ea"/>
              </a:rPr>
              <a:t>无权干涉企业的经营管理</a:t>
            </a:r>
            <a:r>
              <a:rPr lang="zh-CN" altLang="en-US" sz="2400" dirty="0">
                <a:latin typeface="+mn-ea"/>
              </a:rPr>
              <a:t>，因而</a:t>
            </a:r>
            <a:r>
              <a:rPr lang="zh-CN" altLang="en-US" sz="2400" b="1" dirty="0">
                <a:solidFill>
                  <a:srgbClr val="7030A0"/>
                </a:solidFill>
                <a:latin typeface="+mn-ea"/>
              </a:rPr>
              <a:t>不会减弱原有股东对企业的控制权</a:t>
            </a:r>
            <a:r>
              <a:rPr lang="zh-CN" altLang="en-US" sz="2400" dirty="0" smtClean="0">
                <a:latin typeface="+mn-ea"/>
              </a:rPr>
              <a:t>。</a:t>
            </a:r>
            <a:endParaRPr lang="en-US" altLang="zh-CN" sz="2400" dirty="0" smtClean="0">
              <a:latin typeface="+mn-ea"/>
            </a:endParaRPr>
          </a:p>
          <a:p>
            <a:pPr>
              <a:lnSpc>
                <a:spcPct val="120000"/>
              </a:lnSpc>
            </a:pPr>
            <a:r>
              <a:rPr lang="zh-CN" altLang="en-US" sz="2400" b="1" dirty="0" smtClean="0">
                <a:latin typeface="+mn-ea"/>
              </a:rPr>
              <a:t>（</a:t>
            </a:r>
            <a:r>
              <a:rPr lang="en-US" altLang="zh-CN" sz="2400" b="1" dirty="0" smtClean="0">
                <a:latin typeface="+mn-ea"/>
              </a:rPr>
              <a:t>3</a:t>
            </a:r>
            <a:r>
              <a:rPr lang="zh-CN" altLang="en-US" sz="2400" b="1" dirty="0" smtClean="0">
                <a:latin typeface="+mn-ea"/>
              </a:rPr>
              <a:t>）发行</a:t>
            </a:r>
            <a:r>
              <a:rPr lang="zh-CN" altLang="en-US" sz="2400" b="1" dirty="0">
                <a:latin typeface="+mn-ea"/>
              </a:rPr>
              <a:t>债券的筹资范围</a:t>
            </a:r>
            <a:r>
              <a:rPr lang="zh-CN" altLang="en-US" sz="2400" b="1" dirty="0" smtClean="0">
                <a:latin typeface="+mn-ea"/>
              </a:rPr>
              <a:t>广</a:t>
            </a:r>
            <a:endParaRPr lang="en-US" altLang="zh-CN" sz="2400" b="1" dirty="0" smtClean="0">
              <a:latin typeface="+mn-ea"/>
            </a:endParaRPr>
          </a:p>
          <a:p>
            <a:pPr>
              <a:lnSpc>
                <a:spcPct val="120000"/>
              </a:lnSpc>
            </a:pPr>
            <a:r>
              <a:rPr lang="zh-CN" altLang="en-US" sz="2400" dirty="0" smtClean="0">
                <a:latin typeface="+mn-ea"/>
              </a:rPr>
              <a:t>与</a:t>
            </a:r>
            <a:r>
              <a:rPr lang="zh-CN" altLang="en-US" sz="2400" dirty="0">
                <a:latin typeface="+mn-ea"/>
              </a:rPr>
              <a:t>银行借款相比，债券的发行对象通常是面向整个社会公开发行，因此投资者众多，资金充裕，有利于筹集大笔资金</a:t>
            </a:r>
            <a:endParaRPr lang="zh-CN" altLang="en-US" sz="2400" dirty="0">
              <a:latin typeface="+mn-ea"/>
            </a:endParaRPr>
          </a:p>
          <a:p>
            <a:pPr>
              <a:lnSpc>
                <a:spcPct val="120000"/>
              </a:lnSpc>
            </a:pPr>
            <a:r>
              <a:rPr lang="zh-CN" altLang="en-US" sz="2400" b="1" dirty="0" smtClean="0">
                <a:latin typeface="+mn-ea"/>
              </a:rPr>
              <a:t>（</a:t>
            </a:r>
            <a:r>
              <a:rPr lang="en-US" altLang="zh-CN" sz="2400" b="1" dirty="0" smtClean="0">
                <a:latin typeface="+mn-ea"/>
              </a:rPr>
              <a:t>4</a:t>
            </a:r>
            <a:r>
              <a:rPr lang="zh-CN" altLang="en-US" sz="2400" b="1" dirty="0" smtClean="0">
                <a:latin typeface="+mn-ea"/>
              </a:rPr>
              <a:t>）</a:t>
            </a:r>
            <a:r>
              <a:rPr lang="zh-CN" altLang="en-US" sz="2400" b="1" dirty="0">
                <a:latin typeface="+mn-ea"/>
              </a:rPr>
              <a:t>可以发挥财务杠杆作用</a:t>
            </a:r>
            <a:endParaRPr lang="zh-CN" altLang="en-US" sz="2400" b="1" dirty="0">
              <a:latin typeface="+mn-ea"/>
            </a:endParaRPr>
          </a:p>
          <a:p>
            <a:pPr>
              <a:lnSpc>
                <a:spcPct val="120000"/>
              </a:lnSpc>
            </a:pPr>
            <a:r>
              <a:rPr lang="zh-CN" altLang="en-US" sz="2400" dirty="0">
                <a:latin typeface="+mn-ea"/>
              </a:rPr>
              <a:t>债券利率在发行时就确定，如</a:t>
            </a:r>
            <a:r>
              <a:rPr lang="zh-CN" altLang="en-US" sz="2400" b="1" dirty="0">
                <a:latin typeface="+mn-ea"/>
              </a:rPr>
              <a:t>遇通货膨胀</a:t>
            </a:r>
            <a:r>
              <a:rPr lang="zh-CN" altLang="en-US" sz="2400" dirty="0">
                <a:latin typeface="+mn-ea"/>
              </a:rPr>
              <a:t>，则</a:t>
            </a:r>
            <a:r>
              <a:rPr lang="zh-CN" altLang="en-US" sz="2400" b="1" dirty="0">
                <a:latin typeface="+mn-ea"/>
              </a:rPr>
              <a:t>实际减轻了企业负担</a:t>
            </a:r>
            <a:r>
              <a:rPr lang="zh-CN" altLang="en-US" sz="2400" dirty="0">
                <a:latin typeface="+mn-ea"/>
              </a:rPr>
              <a:t>；</a:t>
            </a:r>
            <a:endParaRPr lang="zh-CN" altLang="en-US" sz="2400" dirty="0">
              <a:latin typeface="+mn-ea"/>
            </a:endParaRPr>
          </a:p>
        </p:txBody>
      </p:sp>
      <p:sp>
        <p:nvSpPr>
          <p:cNvPr id="3" name="矩形 2"/>
          <p:cNvSpPr/>
          <p:nvPr/>
        </p:nvSpPr>
        <p:spPr>
          <a:xfrm>
            <a:off x="280259" y="519645"/>
            <a:ext cx="3840795" cy="348813"/>
          </a:xfrm>
          <a:prstGeom prst="rect">
            <a:avLst/>
          </a:prstGeom>
        </p:spPr>
        <p:txBody>
          <a:bodyPr wrap="none">
            <a:spAutoFit/>
          </a:bodyPr>
          <a:lstStyle/>
          <a:p>
            <a:pPr indent="267970" algn="just">
              <a:lnSpc>
                <a:spcPts val="2000"/>
              </a:lnSpc>
              <a:spcAft>
                <a:spcPts val="0"/>
              </a:spcAft>
            </a:pPr>
            <a:r>
              <a:rPr lang="zh-CN" altLang="zh-CN" sz="2400" b="1" kern="100" dirty="0">
                <a:latin typeface="+mn-ea"/>
                <a:cs typeface="Times New Roman" panose="02020603050405020304" pitchFamily="18" charset="0"/>
              </a:rPr>
              <a:t>（三）债券筹资的优缺点</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21792" y="757197"/>
            <a:ext cx="11091672" cy="452431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nSpc>
                <a:spcPct val="120000"/>
              </a:lnSpc>
            </a:pPr>
            <a:r>
              <a:rPr lang="en-US" altLang="zh-CN" sz="2400" b="1" dirty="0">
                <a:solidFill>
                  <a:srgbClr val="FF0000"/>
                </a:solidFill>
                <a:latin typeface="+mn-ea"/>
              </a:rPr>
              <a:t>2.</a:t>
            </a:r>
            <a:r>
              <a:rPr lang="zh-CN" altLang="en-US" sz="2400" b="1" dirty="0">
                <a:solidFill>
                  <a:srgbClr val="FF0000"/>
                </a:solidFill>
                <a:latin typeface="+mn-ea"/>
              </a:rPr>
              <a:t>债券筹资的缺点</a:t>
            </a:r>
            <a:endParaRPr lang="en-US" altLang="zh-CN" sz="2400" b="1" dirty="0">
              <a:solidFill>
                <a:srgbClr val="FF0000"/>
              </a:solidFill>
              <a:latin typeface="+mn-ea"/>
            </a:endParaRPr>
          </a:p>
          <a:p>
            <a:pPr>
              <a:lnSpc>
                <a:spcPct val="120000"/>
              </a:lnSpc>
            </a:pPr>
            <a:r>
              <a:rPr lang="zh-CN" altLang="en-US" sz="2400" b="1" dirty="0">
                <a:latin typeface="+mn-ea"/>
              </a:rPr>
              <a:t>（</a:t>
            </a:r>
            <a:r>
              <a:rPr lang="en-US" altLang="zh-CN" sz="2400" b="1" dirty="0">
                <a:latin typeface="+mn-ea"/>
              </a:rPr>
              <a:t>1</a:t>
            </a:r>
            <a:r>
              <a:rPr lang="zh-CN" altLang="en-US" sz="2400" b="1" dirty="0" smtClean="0">
                <a:latin typeface="+mn-ea"/>
              </a:rPr>
              <a:t>）财务风险</a:t>
            </a:r>
            <a:r>
              <a:rPr lang="zh-CN" altLang="en-US" sz="2400" b="1" dirty="0">
                <a:latin typeface="+mn-ea"/>
              </a:rPr>
              <a:t>高</a:t>
            </a:r>
            <a:endParaRPr lang="zh-CN" altLang="en-US" sz="2400" b="1" dirty="0">
              <a:latin typeface="+mn-ea"/>
            </a:endParaRPr>
          </a:p>
          <a:p>
            <a:pPr>
              <a:lnSpc>
                <a:spcPct val="120000"/>
              </a:lnSpc>
            </a:pPr>
            <a:r>
              <a:rPr lang="zh-CN" altLang="en-US" sz="2400" dirty="0">
                <a:latin typeface="+mn-ea"/>
              </a:rPr>
              <a:t>债券筹资</a:t>
            </a:r>
            <a:r>
              <a:rPr lang="zh-CN" altLang="en-US" sz="2400" b="1" dirty="0">
                <a:solidFill>
                  <a:srgbClr val="7030A0"/>
                </a:solidFill>
                <a:latin typeface="+mn-ea"/>
              </a:rPr>
              <a:t>有固定到期日</a:t>
            </a:r>
            <a:r>
              <a:rPr lang="zh-CN" altLang="en-US" sz="2400" dirty="0">
                <a:latin typeface="+mn-ea"/>
              </a:rPr>
              <a:t>，要承担还本付息义务。当企业经营不善时，会减少原有投资者的股利收入，甚至会因不能偿还债务而导致企业破产。</a:t>
            </a:r>
            <a:endParaRPr lang="zh-CN" altLang="en-US" sz="2400" dirty="0">
              <a:latin typeface="+mn-ea"/>
            </a:endParaRPr>
          </a:p>
          <a:p>
            <a:pPr>
              <a:lnSpc>
                <a:spcPct val="120000"/>
              </a:lnSpc>
            </a:pPr>
            <a:r>
              <a:rPr lang="zh-CN" altLang="en-US" sz="2400" b="1" dirty="0">
                <a:latin typeface="+mn-ea"/>
              </a:rPr>
              <a:t>（</a:t>
            </a:r>
            <a:r>
              <a:rPr lang="en-US" altLang="zh-CN" sz="2400" b="1" dirty="0">
                <a:latin typeface="+mn-ea"/>
              </a:rPr>
              <a:t>2</a:t>
            </a:r>
            <a:r>
              <a:rPr lang="zh-CN" altLang="en-US" sz="2400" b="1" dirty="0">
                <a:latin typeface="+mn-ea"/>
              </a:rPr>
              <a:t>）限制条件多</a:t>
            </a:r>
            <a:endParaRPr lang="zh-CN" altLang="en-US" sz="2400" b="1" dirty="0">
              <a:latin typeface="+mn-ea"/>
            </a:endParaRPr>
          </a:p>
          <a:p>
            <a:pPr>
              <a:lnSpc>
                <a:spcPct val="120000"/>
              </a:lnSpc>
            </a:pPr>
            <a:r>
              <a:rPr lang="zh-CN" altLang="en-US" sz="2400" dirty="0">
                <a:latin typeface="+mn-ea"/>
              </a:rPr>
              <a:t>债券持有人为保障债权的安全，往往要在</a:t>
            </a:r>
            <a:r>
              <a:rPr lang="zh-CN" altLang="en-US" sz="2400" b="1" dirty="0">
                <a:solidFill>
                  <a:srgbClr val="7030A0"/>
                </a:solidFill>
                <a:latin typeface="+mn-ea"/>
              </a:rPr>
              <a:t>债券合同中签订保护条款</a:t>
            </a:r>
            <a:r>
              <a:rPr lang="zh-CN" altLang="en-US" sz="2400" dirty="0">
                <a:latin typeface="+mn-ea"/>
              </a:rPr>
              <a:t>，这对企业造成较多约束，影响企业财务灵活性。</a:t>
            </a:r>
            <a:endParaRPr lang="zh-CN" altLang="en-US" sz="2400" dirty="0">
              <a:latin typeface="+mn-ea"/>
            </a:endParaRPr>
          </a:p>
          <a:p>
            <a:pPr>
              <a:lnSpc>
                <a:spcPct val="120000"/>
              </a:lnSpc>
            </a:pPr>
            <a:r>
              <a:rPr lang="zh-CN" altLang="en-US" sz="2400" b="1" dirty="0">
                <a:latin typeface="+mn-ea"/>
              </a:rPr>
              <a:t>（</a:t>
            </a:r>
            <a:r>
              <a:rPr lang="en-US" altLang="zh-CN" sz="2400" b="1" dirty="0">
                <a:latin typeface="+mn-ea"/>
              </a:rPr>
              <a:t>3</a:t>
            </a:r>
            <a:r>
              <a:rPr lang="zh-CN" altLang="en-US" sz="2400" b="1" dirty="0">
                <a:latin typeface="+mn-ea"/>
              </a:rPr>
              <a:t>）筹资数量有限</a:t>
            </a:r>
            <a:endParaRPr lang="zh-CN" altLang="en-US" sz="2400" b="1" dirty="0">
              <a:latin typeface="+mn-ea"/>
            </a:endParaRPr>
          </a:p>
          <a:p>
            <a:pPr>
              <a:lnSpc>
                <a:spcPct val="120000"/>
              </a:lnSpc>
            </a:pPr>
            <a:r>
              <a:rPr lang="zh-CN" altLang="en-US" sz="2400" dirty="0">
                <a:latin typeface="+mn-ea"/>
              </a:rPr>
              <a:t>债券筹资的数量比银行借款一般较多，但它筹集的</a:t>
            </a:r>
            <a:r>
              <a:rPr lang="zh-CN" altLang="en-US" sz="2400" b="1" dirty="0">
                <a:solidFill>
                  <a:srgbClr val="7030A0"/>
                </a:solidFill>
                <a:latin typeface="+mn-ea"/>
              </a:rPr>
              <a:t>毕竟是债务资金，不可能太多</a:t>
            </a:r>
            <a:r>
              <a:rPr lang="zh-CN" altLang="en-US" sz="2400" dirty="0">
                <a:latin typeface="+mn-ea"/>
              </a:rPr>
              <a:t>，否则会影响企业信誉，也会因资金结构变差而导致总体资金成本的提高。</a:t>
            </a:r>
            <a:endParaRPr lang="zh-CN" altLang="en-US" sz="2400" dirty="0">
              <a:latin typeface="+mn-ea"/>
            </a:endParaRPr>
          </a:p>
        </p:txBody>
      </p:sp>
    </p:spTree>
  </p:cSld>
  <p:clrMapOvr>
    <a:masterClrMapping/>
  </p:clrMapOvr>
  <p:transition spd="slow" advTm="3000">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三、融资租赁</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12064" y="935654"/>
            <a:ext cx="10515600" cy="4847481"/>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n-ea"/>
                <a:cs typeface="Times New Roman" panose="02020603050405020304" pitchFamily="18" charset="0"/>
              </a:rPr>
              <a:t>租赁</a:t>
            </a:r>
            <a:r>
              <a:rPr lang="zh-CN" altLang="en-US" sz="2400" dirty="0">
                <a:latin typeface="+mn-ea"/>
                <a:cs typeface="Times New Roman" panose="02020603050405020304" pitchFamily="18" charset="0"/>
              </a:rPr>
              <a:t>是指在约定的期间内，出租人在承租人给以一定报酬的条件下，将资产使用权让与承租人的一种契约性行为。在租赁过程中，出租人是租赁资产法律上的所有者，承租人只是租赁资产的使用者</a:t>
            </a:r>
            <a:r>
              <a:rPr lang="zh-CN" altLang="en-US" sz="2400" dirty="0" smtClean="0">
                <a:latin typeface="+mn-ea"/>
                <a:cs typeface="Times New Roman" panose="02020603050405020304" pitchFamily="18" charset="0"/>
              </a:rPr>
              <a:t>。</a:t>
            </a:r>
            <a:endParaRPr lang="en-US" altLang="zh-CN" sz="2400" dirty="0" smtClean="0">
              <a:latin typeface="+mn-ea"/>
              <a:cs typeface="Times New Roman" panose="02020603050405020304" pitchFamily="18" charset="0"/>
            </a:endParaRPr>
          </a:p>
          <a:p>
            <a:pPr algn="just">
              <a:lnSpc>
                <a:spcPct val="150000"/>
              </a:lnSpc>
            </a:pPr>
            <a:r>
              <a:rPr lang="zh-CN" altLang="zh-CN" sz="2400" b="1" dirty="0"/>
              <a:t>（一）租赁的</a:t>
            </a:r>
            <a:r>
              <a:rPr lang="zh-CN" altLang="zh-CN" sz="2400" b="1" dirty="0" smtClean="0"/>
              <a:t>种类</a:t>
            </a:r>
            <a:endParaRPr lang="en-US" altLang="zh-CN" sz="2400" dirty="0" smtClean="0">
              <a:latin typeface="+mn-ea"/>
              <a:cs typeface="Times New Roman" panose="02020603050405020304" pitchFamily="18" charset="0"/>
            </a:endParaRPr>
          </a:p>
          <a:p>
            <a:pPr lvl="0" algn="just">
              <a:lnSpc>
                <a:spcPct val="150000"/>
              </a:lnSpc>
            </a:pPr>
            <a:r>
              <a:rPr lang="zh-CN" altLang="en-US" sz="2200" dirty="0" smtClean="0">
                <a:latin typeface="+mn-ea"/>
                <a:cs typeface="Times New Roman" panose="02020603050405020304" pitchFamily="18" charset="0"/>
              </a:rPr>
              <a:t>租赁</a:t>
            </a:r>
            <a:r>
              <a:rPr lang="zh-CN" altLang="en-US" sz="2200" dirty="0">
                <a:latin typeface="+mn-ea"/>
                <a:cs typeface="Times New Roman" panose="02020603050405020304" pitchFamily="18" charset="0"/>
              </a:rPr>
              <a:t>按其性质可分为经营租赁和融资租赁。</a:t>
            </a:r>
            <a:endParaRPr lang="zh-CN" altLang="en-US" sz="2200" dirty="0">
              <a:latin typeface="+mn-ea"/>
              <a:cs typeface="Times New Roman" panose="02020603050405020304" pitchFamily="18" charset="0"/>
            </a:endParaRPr>
          </a:p>
          <a:p>
            <a:pPr lvl="0" algn="just">
              <a:lnSpc>
                <a:spcPct val="150000"/>
              </a:lnSpc>
            </a:pPr>
            <a:r>
              <a:rPr lang="zh-CN" altLang="en-US" sz="2200" b="1" dirty="0">
                <a:solidFill>
                  <a:srgbClr val="FF0000"/>
                </a:solidFill>
                <a:latin typeface="+mn-ea"/>
                <a:cs typeface="Times New Roman" panose="02020603050405020304" pitchFamily="18" charset="0"/>
              </a:rPr>
              <a:t>经营租赁</a:t>
            </a:r>
            <a:r>
              <a:rPr lang="zh-CN" altLang="en-US" sz="2200" dirty="0">
                <a:latin typeface="+mn-ea"/>
                <a:cs typeface="Times New Roman" panose="02020603050405020304" pitchFamily="18" charset="0"/>
              </a:rPr>
              <a:t>是由租赁公司向承租单位在短期内提供设备，并提供维修、保养、人员培训等的一种服务性业务，又称服务性租赁</a:t>
            </a:r>
            <a:r>
              <a:rPr lang="zh-CN" altLang="en-US" sz="2200" dirty="0" smtClean="0">
                <a:latin typeface="+mn-ea"/>
                <a:cs typeface="Times New Roman" panose="02020603050405020304" pitchFamily="18" charset="0"/>
              </a:rPr>
              <a:t>。</a:t>
            </a:r>
            <a:endParaRPr lang="en-US" altLang="zh-CN" sz="2200" dirty="0" smtClean="0">
              <a:latin typeface="+mn-ea"/>
              <a:cs typeface="Times New Roman" panose="02020603050405020304" pitchFamily="18" charset="0"/>
            </a:endParaRPr>
          </a:p>
          <a:p>
            <a:pPr lvl="0" algn="just">
              <a:lnSpc>
                <a:spcPct val="150000"/>
              </a:lnSpc>
            </a:pPr>
            <a:r>
              <a:rPr lang="zh-CN" altLang="en-US" sz="2200" b="1" dirty="0" smtClean="0">
                <a:solidFill>
                  <a:srgbClr val="FF0000"/>
                </a:solidFill>
                <a:latin typeface="+mn-ea"/>
                <a:cs typeface="Times New Roman" panose="02020603050405020304" pitchFamily="18" charset="0"/>
              </a:rPr>
              <a:t>融</a:t>
            </a:r>
            <a:r>
              <a:rPr lang="zh-CN" altLang="en-US" sz="2200" b="1" dirty="0">
                <a:solidFill>
                  <a:srgbClr val="FF0000"/>
                </a:solidFill>
                <a:latin typeface="+mn-ea"/>
                <a:cs typeface="Times New Roman" panose="02020603050405020304" pitchFamily="18" charset="0"/>
              </a:rPr>
              <a:t>资租赁</a:t>
            </a:r>
            <a:r>
              <a:rPr lang="zh-CN" altLang="en-US" sz="2200" dirty="0">
                <a:latin typeface="+mn-ea"/>
                <a:cs typeface="Times New Roman" panose="02020603050405020304" pitchFamily="18" charset="0"/>
              </a:rPr>
              <a:t>是由租赁公司按承租单位要求出资购买设备，在较长的合同期内提供给承租单位使用的融资信用业务，它是以融通资金为主要目的的租赁。</a:t>
            </a:r>
            <a:endParaRPr lang="zh-CN" altLang="en-US" sz="2200" dirty="0">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二、长期</a:t>
            </a:r>
            <a:r>
              <a:rPr lang="zh-CN" altLang="en-US" sz="2800" b="1" dirty="0"/>
              <a:t>筹资原则</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2" name="矩形 1"/>
          <p:cNvSpPr/>
          <p:nvPr/>
        </p:nvSpPr>
        <p:spPr>
          <a:xfrm>
            <a:off x="850392" y="1138069"/>
            <a:ext cx="8145361" cy="3637919"/>
          </a:xfrm>
          <a:prstGeom prst="rect">
            <a:avLst/>
          </a:prstGeom>
        </p:spPr>
        <p:txBody>
          <a:bodyPr wrap="square">
            <a:spAutoFit/>
          </a:bodyPr>
          <a:lstStyle/>
          <a:p>
            <a:pPr lvl="0" algn="just">
              <a:lnSpc>
                <a:spcPct val="120000"/>
              </a:lnSpc>
              <a:spcAft>
                <a:spcPts val="0"/>
              </a:spcAft>
            </a:pPr>
            <a:r>
              <a:rPr lang="zh-CN" altLang="en-US" sz="2400" b="1" kern="100" dirty="0" smtClean="0">
                <a:latin typeface="+mn-ea"/>
                <a:cs typeface="Times New Roman" panose="02020603050405020304" pitchFamily="18" charset="0"/>
              </a:rPr>
              <a:t>（一）</a:t>
            </a:r>
            <a:r>
              <a:rPr lang="zh-CN" altLang="zh-CN" sz="2400" b="1" kern="100" dirty="0" smtClean="0">
                <a:latin typeface="+mn-ea"/>
                <a:cs typeface="Times New Roman" panose="02020603050405020304" pitchFamily="18" charset="0"/>
              </a:rPr>
              <a:t>合法性</a:t>
            </a:r>
            <a:r>
              <a:rPr lang="zh-CN" altLang="zh-CN" sz="2400" b="1" kern="100" dirty="0">
                <a:latin typeface="+mn-ea"/>
                <a:cs typeface="Times New Roman" panose="02020603050405020304" pitchFamily="18" charset="0"/>
              </a:rPr>
              <a:t>原则</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kern="100" dirty="0" smtClean="0">
                <a:latin typeface="+mn-ea"/>
                <a:cs typeface="Times New Roman" panose="02020603050405020304" pitchFamily="18" charset="0"/>
              </a:rPr>
              <a:t>要</a:t>
            </a:r>
            <a:r>
              <a:rPr lang="zh-CN" altLang="zh-CN" sz="2400" kern="100" dirty="0">
                <a:latin typeface="+mn-ea"/>
                <a:cs typeface="Times New Roman" panose="02020603050405020304" pitchFamily="18" charset="0"/>
              </a:rPr>
              <a:t>遵循国家法律法规，合法筹措资金</a:t>
            </a:r>
            <a:r>
              <a:rPr lang="zh-CN" altLang="zh-CN" sz="2400" kern="100" dirty="0" smtClean="0">
                <a:latin typeface="+mn-ea"/>
                <a:cs typeface="Times New Roman" panose="02020603050405020304" pitchFamily="18" charset="0"/>
              </a:rPr>
              <a:t>。</a:t>
            </a:r>
            <a:endParaRPr lang="en-US" altLang="zh-CN" sz="2400" kern="100" dirty="0">
              <a:latin typeface="+mn-ea"/>
              <a:cs typeface="Times New Roman" panose="02020603050405020304" pitchFamily="18" charset="0"/>
            </a:endParaRPr>
          </a:p>
          <a:p>
            <a:pPr algn="just">
              <a:lnSpc>
                <a:spcPct val="120000"/>
              </a:lnSpc>
            </a:pPr>
            <a:r>
              <a:rPr lang="zh-CN" altLang="en-US" sz="2400" b="1" kern="100" dirty="0">
                <a:latin typeface="+mn-ea"/>
                <a:cs typeface="Times New Roman" panose="02020603050405020304" pitchFamily="18" charset="0"/>
              </a:rPr>
              <a:t>（二）</a:t>
            </a:r>
            <a:r>
              <a:rPr lang="zh-CN" altLang="zh-CN" sz="2400" b="1" kern="100" dirty="0">
                <a:latin typeface="+mn-ea"/>
                <a:cs typeface="Times New Roman" panose="02020603050405020304" pitchFamily="18" charset="0"/>
              </a:rPr>
              <a:t>效益性原则</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kern="100" dirty="0" smtClean="0">
                <a:latin typeface="+mn-ea"/>
                <a:cs typeface="Times New Roman" panose="02020603050405020304" pitchFamily="18" charset="0"/>
              </a:rPr>
              <a:t>要充分利用各种筹资渠道，选择可行且经济的资金来源。</a:t>
            </a:r>
            <a:endParaRPr lang="en-US" altLang="zh-CN" sz="2400" kern="100" dirty="0" smtClean="0">
              <a:latin typeface="+mn-ea"/>
              <a:cs typeface="Times New Roman" panose="02020603050405020304" pitchFamily="18" charset="0"/>
            </a:endParaRPr>
          </a:p>
          <a:p>
            <a:pPr algn="just">
              <a:lnSpc>
                <a:spcPct val="120000"/>
              </a:lnSpc>
            </a:pPr>
            <a:r>
              <a:rPr lang="zh-CN" altLang="en-US" sz="2400" b="1" kern="100" dirty="0">
                <a:latin typeface="+mn-ea"/>
                <a:cs typeface="Times New Roman" panose="02020603050405020304" pitchFamily="18" charset="0"/>
              </a:rPr>
              <a:t>（三）</a:t>
            </a:r>
            <a:r>
              <a:rPr lang="zh-CN" altLang="zh-CN" sz="2400" b="1" kern="100" dirty="0">
                <a:latin typeface="+mn-ea"/>
                <a:cs typeface="Times New Roman" panose="02020603050405020304" pitchFamily="18" charset="0"/>
              </a:rPr>
              <a:t>合理性原则</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en-US" sz="2400" kern="100" dirty="0" smtClean="0">
                <a:latin typeface="+mn-ea"/>
                <a:cs typeface="Times New Roman" panose="02020603050405020304" pitchFamily="18" charset="0"/>
              </a:rPr>
              <a:t>要</a:t>
            </a:r>
            <a:r>
              <a:rPr lang="zh-CN" altLang="zh-CN" sz="2400" kern="100" dirty="0" smtClean="0">
                <a:latin typeface="+mn-ea"/>
                <a:cs typeface="Times New Roman" panose="02020603050405020304" pitchFamily="18" charset="0"/>
              </a:rPr>
              <a:t>综合</a:t>
            </a:r>
            <a:r>
              <a:rPr lang="zh-CN" altLang="zh-CN" sz="2400" kern="100" dirty="0">
                <a:latin typeface="+mn-ea"/>
                <a:cs typeface="Times New Roman" panose="02020603050405020304" pitchFamily="18" charset="0"/>
              </a:rPr>
              <a:t>考虑各种筹资方式、优化资本结构</a:t>
            </a:r>
            <a:r>
              <a:rPr lang="zh-CN" altLang="zh-CN" sz="2400"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algn="just">
              <a:lnSpc>
                <a:spcPct val="120000"/>
              </a:lnSpc>
            </a:pPr>
            <a:r>
              <a:rPr lang="zh-CN" altLang="en-US" sz="2400" b="1" kern="100" dirty="0">
                <a:latin typeface="+mn-ea"/>
                <a:cs typeface="Times New Roman" panose="02020603050405020304" pitchFamily="18" charset="0"/>
              </a:rPr>
              <a:t>（四）</a:t>
            </a:r>
            <a:r>
              <a:rPr lang="zh-CN" altLang="zh-CN" sz="2400" b="1" kern="100" dirty="0">
                <a:latin typeface="+mn-ea"/>
                <a:cs typeface="Times New Roman" panose="02020603050405020304" pitchFamily="18" charset="0"/>
              </a:rPr>
              <a:t>及时性原则</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kern="100" dirty="0" smtClean="0">
                <a:latin typeface="+mn-ea"/>
                <a:cs typeface="Times New Roman" panose="02020603050405020304" pitchFamily="18" charset="0"/>
              </a:rPr>
              <a:t>要</a:t>
            </a:r>
            <a:r>
              <a:rPr lang="zh-CN" altLang="zh-CN" sz="2400" kern="100" dirty="0">
                <a:latin typeface="+mn-ea"/>
                <a:cs typeface="Times New Roman" panose="02020603050405020304" pitchFamily="18" charset="0"/>
              </a:rPr>
              <a:t>合理安排筹资时间，适时取得筹集资金</a:t>
            </a:r>
            <a:r>
              <a:rPr lang="zh-CN" altLang="zh-CN" sz="2400" kern="100" dirty="0" smtClean="0">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97548" y="1168676"/>
            <a:ext cx="9717468" cy="3637919"/>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zh-CN" altLang="en-US" sz="2400" b="1" dirty="0">
                <a:latin typeface="+mn-ea"/>
              </a:rPr>
              <a:t>融资租赁按业务的不同特点，可以分为三种具体形式：直接租赁、售后租回和杠杆租赁。</a:t>
            </a:r>
            <a:endParaRPr lang="en-US" altLang="zh-CN" sz="2400" b="1" dirty="0" smtClean="0">
              <a:latin typeface="+mn-ea"/>
            </a:endParaRPr>
          </a:p>
          <a:p>
            <a:pPr algn="just">
              <a:lnSpc>
                <a:spcPct val="120000"/>
              </a:lnSpc>
            </a:pPr>
            <a:r>
              <a:rPr lang="en-US" altLang="zh-CN" sz="2400" b="1" dirty="0" smtClean="0">
                <a:solidFill>
                  <a:srgbClr val="FF0000"/>
                </a:solidFill>
                <a:latin typeface="+mn-ea"/>
              </a:rPr>
              <a:t>1</a:t>
            </a:r>
            <a:r>
              <a:rPr lang="en-US" altLang="zh-CN" sz="2400" b="1" dirty="0">
                <a:solidFill>
                  <a:srgbClr val="FF0000"/>
                </a:solidFill>
                <a:latin typeface="+mn-ea"/>
              </a:rPr>
              <a:t>.</a:t>
            </a:r>
            <a:r>
              <a:rPr lang="zh-CN" altLang="en-US" sz="2400" b="1" dirty="0">
                <a:solidFill>
                  <a:srgbClr val="FF0000"/>
                </a:solidFill>
                <a:latin typeface="+mn-ea"/>
              </a:rPr>
              <a:t>直接租赁。</a:t>
            </a:r>
            <a:r>
              <a:rPr lang="zh-CN" altLang="en-US" sz="2400" dirty="0">
                <a:latin typeface="+mn-ea"/>
              </a:rPr>
              <a:t>直接租赁是指承租人</a:t>
            </a:r>
            <a:r>
              <a:rPr lang="zh-CN" altLang="en-US" sz="2400" b="1" dirty="0">
                <a:latin typeface="+mn-ea"/>
              </a:rPr>
              <a:t>直接向</a:t>
            </a:r>
            <a:r>
              <a:rPr lang="zh-CN" altLang="en-US" sz="2400" dirty="0">
                <a:latin typeface="+mn-ea"/>
              </a:rPr>
              <a:t>出租人租入所需要的资产。直接租赁的出租人主要是制造厂商、租赁公司。</a:t>
            </a:r>
            <a:endParaRPr lang="en-US" altLang="zh-CN" sz="2400" dirty="0">
              <a:latin typeface="+mn-ea"/>
            </a:endParaRPr>
          </a:p>
          <a:p>
            <a:pPr algn="just">
              <a:lnSpc>
                <a:spcPct val="120000"/>
              </a:lnSpc>
            </a:pPr>
            <a:r>
              <a:rPr lang="en-US" altLang="zh-CN" sz="2400" b="1" dirty="0">
                <a:solidFill>
                  <a:srgbClr val="FF0000"/>
                </a:solidFill>
                <a:latin typeface="+mn-ea"/>
              </a:rPr>
              <a:t>2.</a:t>
            </a:r>
            <a:r>
              <a:rPr lang="zh-CN" altLang="en-US" sz="2400" b="1" dirty="0">
                <a:solidFill>
                  <a:srgbClr val="FF0000"/>
                </a:solidFill>
                <a:latin typeface="+mn-ea"/>
              </a:rPr>
              <a:t>售后回租。</a:t>
            </a:r>
            <a:r>
              <a:rPr lang="zh-CN" altLang="en-US" sz="2400" dirty="0">
                <a:latin typeface="+mn-ea"/>
              </a:rPr>
              <a:t>是指承租人先把其</a:t>
            </a:r>
            <a:r>
              <a:rPr lang="zh-CN" altLang="en-US" sz="2400" b="1" dirty="0">
                <a:latin typeface="+mn-ea"/>
              </a:rPr>
              <a:t>拥有主权的资产出售</a:t>
            </a:r>
            <a:r>
              <a:rPr lang="zh-CN" altLang="en-US" sz="2400" dirty="0">
                <a:latin typeface="+mn-ea"/>
              </a:rPr>
              <a:t>给出租人，然后再将该项</a:t>
            </a:r>
            <a:r>
              <a:rPr lang="zh-CN" altLang="en-US" sz="2400" b="1" dirty="0">
                <a:latin typeface="+mn-ea"/>
              </a:rPr>
              <a:t>资产租回</a:t>
            </a:r>
            <a:r>
              <a:rPr lang="zh-CN" altLang="en-US" sz="2400" dirty="0">
                <a:latin typeface="+mn-ea"/>
              </a:rPr>
              <a:t>的租赁。</a:t>
            </a:r>
            <a:endParaRPr lang="en-US" altLang="zh-CN" sz="2400" dirty="0">
              <a:latin typeface="+mn-ea"/>
            </a:endParaRPr>
          </a:p>
          <a:p>
            <a:pPr algn="just">
              <a:lnSpc>
                <a:spcPct val="120000"/>
              </a:lnSpc>
            </a:pPr>
            <a:r>
              <a:rPr lang="en-US" altLang="zh-CN" sz="2400" b="1" dirty="0">
                <a:solidFill>
                  <a:srgbClr val="FF0000"/>
                </a:solidFill>
                <a:latin typeface="+mn-ea"/>
              </a:rPr>
              <a:t>3.</a:t>
            </a:r>
            <a:r>
              <a:rPr lang="zh-CN" altLang="en-US" sz="2400" b="1" dirty="0">
                <a:solidFill>
                  <a:srgbClr val="FF0000"/>
                </a:solidFill>
                <a:latin typeface="+mn-ea"/>
              </a:rPr>
              <a:t>杠杆租赁。</a:t>
            </a:r>
            <a:r>
              <a:rPr lang="zh-CN" altLang="en-US" sz="2400" dirty="0">
                <a:latin typeface="+mn-ea"/>
              </a:rPr>
              <a:t>杠杆租赁是由</a:t>
            </a:r>
            <a:r>
              <a:rPr lang="zh-CN" altLang="en-US" sz="2400" b="1" dirty="0">
                <a:latin typeface="+mn-ea"/>
              </a:rPr>
              <a:t>资金出借人为</a:t>
            </a:r>
            <a:r>
              <a:rPr lang="zh-CN" altLang="en-US" sz="2400" dirty="0">
                <a:latin typeface="+mn-ea"/>
              </a:rPr>
              <a:t>出租人</a:t>
            </a:r>
            <a:r>
              <a:rPr lang="zh-CN" altLang="en-US" sz="2400" b="1" dirty="0">
                <a:latin typeface="+mn-ea"/>
              </a:rPr>
              <a:t>提供部分购买资产的资金</a:t>
            </a:r>
            <a:r>
              <a:rPr lang="zh-CN" altLang="en-US" sz="2400" dirty="0">
                <a:latin typeface="+mn-ea"/>
              </a:rPr>
              <a:t>，再由</a:t>
            </a:r>
            <a:r>
              <a:rPr lang="zh-CN" altLang="en-US" sz="2400" b="1" dirty="0">
                <a:latin typeface="+mn-ea"/>
              </a:rPr>
              <a:t>出租人购入资产</a:t>
            </a:r>
            <a:r>
              <a:rPr lang="zh-CN" altLang="en-US" sz="2400" b="1" dirty="0">
                <a:solidFill>
                  <a:srgbClr val="7030A0"/>
                </a:solidFill>
                <a:latin typeface="+mn-ea"/>
              </a:rPr>
              <a:t>租给承租人</a:t>
            </a:r>
            <a:r>
              <a:rPr lang="zh-CN" altLang="en-US" sz="2400" dirty="0">
                <a:latin typeface="+mn-ea"/>
              </a:rPr>
              <a:t>的方式。</a:t>
            </a:r>
            <a:endParaRPr lang="zh-CN" altLang="en-US" sz="2400" dirty="0">
              <a:latin typeface="+mn-ea"/>
            </a:endParaRPr>
          </a:p>
        </p:txBody>
      </p:sp>
      <p:sp>
        <p:nvSpPr>
          <p:cNvPr id="3" name="矩形 2"/>
          <p:cNvSpPr/>
          <p:nvPr/>
        </p:nvSpPr>
        <p:spPr>
          <a:xfrm>
            <a:off x="315275" y="666842"/>
            <a:ext cx="3533018" cy="348813"/>
          </a:xfrm>
          <a:prstGeom prst="rect">
            <a:avLst/>
          </a:prstGeom>
        </p:spPr>
        <p:txBody>
          <a:bodyPr wrap="none">
            <a:spAutoFit/>
          </a:bodyPr>
          <a:lstStyle/>
          <a:p>
            <a:pPr indent="267970" algn="just">
              <a:lnSpc>
                <a:spcPts val="2000"/>
              </a:lnSpc>
              <a:spcAft>
                <a:spcPts val="0"/>
              </a:spcAft>
            </a:pPr>
            <a:r>
              <a:rPr lang="zh-CN" altLang="zh-CN" sz="2400" b="1" kern="100" dirty="0">
                <a:latin typeface="+mj-ea"/>
                <a:ea typeface="+mj-ea"/>
                <a:cs typeface="Times New Roman" panose="02020603050405020304" pitchFamily="18" charset="0"/>
              </a:rPr>
              <a:t>（二）融资租赁的形式</a:t>
            </a:r>
            <a:endParaRPr lang="zh-CN" altLang="zh-CN" sz="2400" kern="100" dirty="0">
              <a:effectLst/>
              <a:latin typeface="+mj-ea"/>
              <a:ea typeface="+mj-ea"/>
              <a:cs typeface="Times New Roman" panose="02020603050405020304" pitchFamily="18" charset="0"/>
            </a:endParaRPr>
          </a:p>
        </p:txBody>
      </p:sp>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743490" y="901206"/>
            <a:ext cx="10705020" cy="4967514"/>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en-US" altLang="zh-CN" sz="2400" b="1" dirty="0">
                <a:latin typeface="+mn-ea"/>
              </a:rPr>
              <a:t>1.</a:t>
            </a:r>
            <a:r>
              <a:rPr lang="zh-CN" altLang="en-US" sz="2400" b="1" dirty="0">
                <a:latin typeface="+mn-ea"/>
              </a:rPr>
              <a:t>作出租赁</a:t>
            </a:r>
            <a:r>
              <a:rPr lang="zh-CN" altLang="en-US" sz="2400" b="1" dirty="0" smtClean="0">
                <a:latin typeface="+mn-ea"/>
              </a:rPr>
              <a:t>决策</a:t>
            </a:r>
            <a:endParaRPr lang="en-US" altLang="zh-CN" sz="2400" b="1" dirty="0">
              <a:latin typeface="+mn-ea"/>
            </a:endParaRPr>
          </a:p>
          <a:p>
            <a:pPr algn="just">
              <a:lnSpc>
                <a:spcPct val="120000"/>
              </a:lnSpc>
            </a:pPr>
            <a:r>
              <a:rPr lang="zh-CN" altLang="en-US" sz="2400" dirty="0">
                <a:latin typeface="+mn-ea"/>
              </a:rPr>
              <a:t>当企业需要长期使用某项设备而又没有购买该项设备所需资金时，一般有两种选择：一是筹措资金购买该项设备；二是融资租入该项设备。</a:t>
            </a:r>
            <a:endParaRPr lang="en-US" altLang="zh-CN" sz="2400" dirty="0">
              <a:latin typeface="+mn-ea"/>
            </a:endParaRPr>
          </a:p>
          <a:p>
            <a:pPr algn="just">
              <a:lnSpc>
                <a:spcPct val="120000"/>
              </a:lnSpc>
            </a:pPr>
            <a:r>
              <a:rPr lang="en-US" altLang="zh-CN" sz="2400" b="1" dirty="0">
                <a:latin typeface="+mn-ea"/>
              </a:rPr>
              <a:t>2.</a:t>
            </a:r>
            <a:r>
              <a:rPr lang="zh-CN" altLang="en-US" sz="2400" b="1" dirty="0">
                <a:latin typeface="+mn-ea"/>
              </a:rPr>
              <a:t>选择</a:t>
            </a:r>
            <a:r>
              <a:rPr lang="zh-CN" altLang="en-US" sz="2400" b="1" dirty="0" smtClean="0">
                <a:latin typeface="+mn-ea"/>
              </a:rPr>
              <a:t>租赁公司</a:t>
            </a:r>
            <a:endParaRPr lang="en-US" altLang="zh-CN" sz="2400" b="1" dirty="0">
              <a:latin typeface="+mn-ea"/>
            </a:endParaRPr>
          </a:p>
          <a:p>
            <a:pPr algn="just">
              <a:lnSpc>
                <a:spcPct val="120000"/>
              </a:lnSpc>
            </a:pPr>
            <a:r>
              <a:rPr lang="zh-CN" altLang="en-US" sz="2400" dirty="0">
                <a:latin typeface="+mn-ea"/>
              </a:rPr>
              <a:t>当企业决定采用融资租赁方式取得某项设备时，即应开始选择租赁公司。从融资条件、租赁费率等有关资料比较，择优选定。</a:t>
            </a:r>
            <a:endParaRPr lang="zh-CN" altLang="en-US" sz="2400" dirty="0">
              <a:latin typeface="+mn-ea"/>
            </a:endParaRPr>
          </a:p>
          <a:p>
            <a:pPr algn="just">
              <a:lnSpc>
                <a:spcPct val="120000"/>
              </a:lnSpc>
            </a:pPr>
            <a:r>
              <a:rPr lang="en-US" altLang="zh-CN" sz="2400" b="1" dirty="0">
                <a:latin typeface="+mn-ea"/>
              </a:rPr>
              <a:t>3.</a:t>
            </a:r>
            <a:r>
              <a:rPr lang="zh-CN" altLang="en-US" sz="2400" b="1" dirty="0">
                <a:latin typeface="+mn-ea"/>
              </a:rPr>
              <a:t>办理租赁</a:t>
            </a:r>
            <a:r>
              <a:rPr lang="zh-CN" altLang="en-US" sz="2400" b="1" dirty="0" smtClean="0">
                <a:latin typeface="+mn-ea"/>
              </a:rPr>
              <a:t>委托</a:t>
            </a:r>
            <a:endParaRPr lang="en-US" altLang="zh-CN" sz="2400" b="1" dirty="0" smtClean="0">
              <a:latin typeface="+mn-ea"/>
            </a:endParaRPr>
          </a:p>
          <a:p>
            <a:pPr algn="just">
              <a:lnSpc>
                <a:spcPct val="120000"/>
              </a:lnSpc>
            </a:pPr>
            <a:r>
              <a:rPr lang="zh-CN" altLang="en-US" sz="2400" dirty="0" smtClean="0">
                <a:latin typeface="+mn-ea"/>
              </a:rPr>
              <a:t>当</a:t>
            </a:r>
            <a:r>
              <a:rPr lang="zh-CN" altLang="en-US" sz="2400" dirty="0">
                <a:latin typeface="+mn-ea"/>
              </a:rPr>
              <a:t>企业选定租赁公司后，便可向其提出申请，办理委托。</a:t>
            </a:r>
            <a:endParaRPr lang="en-US" altLang="zh-CN" sz="2400" dirty="0">
              <a:latin typeface="+mn-ea"/>
            </a:endParaRPr>
          </a:p>
          <a:p>
            <a:pPr algn="just">
              <a:lnSpc>
                <a:spcPct val="120000"/>
              </a:lnSpc>
            </a:pPr>
            <a:r>
              <a:rPr lang="en-US" altLang="zh-CN" sz="2400" b="1" dirty="0">
                <a:latin typeface="+mn-ea"/>
              </a:rPr>
              <a:t>4.</a:t>
            </a:r>
            <a:r>
              <a:rPr lang="zh-CN" altLang="en-US" sz="2400" b="1" dirty="0">
                <a:latin typeface="+mn-ea"/>
              </a:rPr>
              <a:t>签订购货</a:t>
            </a:r>
            <a:r>
              <a:rPr lang="zh-CN" altLang="en-US" sz="2400" b="1" dirty="0" smtClean="0">
                <a:latin typeface="+mn-ea"/>
              </a:rPr>
              <a:t>协议</a:t>
            </a:r>
            <a:endParaRPr lang="en-US" altLang="zh-CN" sz="2400" b="1" dirty="0" smtClean="0">
              <a:latin typeface="+mn-ea"/>
            </a:endParaRPr>
          </a:p>
          <a:p>
            <a:pPr algn="just">
              <a:lnSpc>
                <a:spcPct val="120000"/>
              </a:lnSpc>
            </a:pPr>
            <a:r>
              <a:rPr lang="zh-CN" altLang="en-US" sz="2400" dirty="0" smtClean="0">
                <a:latin typeface="+mn-ea"/>
              </a:rPr>
              <a:t>由</a:t>
            </a:r>
            <a:r>
              <a:rPr lang="zh-CN" altLang="en-US" sz="2400" dirty="0">
                <a:latin typeface="+mn-ea"/>
              </a:rPr>
              <a:t>租赁公司与承租企业的一方或双方选择设备的制造商或销售商，与其进行技术与商务谈判，签订购货协议。</a:t>
            </a:r>
            <a:endParaRPr lang="zh-CN" altLang="en-US" sz="2400" dirty="0">
              <a:latin typeface="+mn-ea"/>
            </a:endParaRPr>
          </a:p>
        </p:txBody>
      </p:sp>
      <p:sp>
        <p:nvSpPr>
          <p:cNvPr id="3" name="矩形 2"/>
          <p:cNvSpPr/>
          <p:nvPr/>
        </p:nvSpPr>
        <p:spPr>
          <a:xfrm>
            <a:off x="292619" y="429098"/>
            <a:ext cx="3533018" cy="348813"/>
          </a:xfrm>
          <a:prstGeom prst="rect">
            <a:avLst/>
          </a:prstGeom>
        </p:spPr>
        <p:txBody>
          <a:bodyPr wrap="none">
            <a:spAutoFit/>
          </a:bodyPr>
          <a:lstStyle/>
          <a:p>
            <a:pPr indent="267970" algn="just">
              <a:lnSpc>
                <a:spcPts val="2000"/>
              </a:lnSpc>
              <a:spcAft>
                <a:spcPts val="0"/>
              </a:spcAft>
            </a:pPr>
            <a:r>
              <a:rPr lang="zh-CN" altLang="zh-CN" sz="2400" b="1" kern="100" dirty="0">
                <a:latin typeface="+mn-ea"/>
                <a:cs typeface="Times New Roman" panose="02020603050405020304" pitchFamily="18" charset="0"/>
              </a:rPr>
              <a:t>（三）融资租赁的程序</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1054164" y="784629"/>
            <a:ext cx="9613836" cy="4486741"/>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en-US" altLang="zh-CN" sz="2400" b="1" dirty="0">
                <a:latin typeface="+mn-ea"/>
              </a:rPr>
              <a:t>5.</a:t>
            </a:r>
            <a:r>
              <a:rPr lang="zh-CN" altLang="en-US" sz="2400" b="1" dirty="0">
                <a:latin typeface="+mn-ea"/>
              </a:rPr>
              <a:t>签订租赁合同。</a:t>
            </a:r>
            <a:r>
              <a:rPr lang="zh-CN" altLang="en-US" sz="2400" dirty="0">
                <a:latin typeface="+mn-ea"/>
              </a:rPr>
              <a:t>租赁合同用以明确双方的权利与义务，它是租赁业务的最重要的文件，具有法律效力。</a:t>
            </a:r>
            <a:endParaRPr lang="zh-CN" altLang="en-US" sz="2400" dirty="0">
              <a:latin typeface="+mn-ea"/>
            </a:endParaRPr>
          </a:p>
          <a:p>
            <a:pPr algn="just">
              <a:lnSpc>
                <a:spcPct val="120000"/>
              </a:lnSpc>
            </a:pPr>
            <a:r>
              <a:rPr lang="en-US" altLang="zh-CN" sz="2400" b="1" dirty="0">
                <a:latin typeface="+mn-ea"/>
              </a:rPr>
              <a:t>6.</a:t>
            </a:r>
            <a:r>
              <a:rPr lang="zh-CN" altLang="en-US" sz="2400" b="1" dirty="0">
                <a:latin typeface="+mn-ea"/>
              </a:rPr>
              <a:t>办理验货及投保。</a:t>
            </a:r>
            <a:r>
              <a:rPr lang="zh-CN" altLang="en-US" sz="2400" dirty="0">
                <a:latin typeface="+mn-ea"/>
              </a:rPr>
              <a:t>承租企业收到租赁设备，要进行验收。验收合格，租赁公司据以向制造商或销售商付款。同时，承租企业向保险公司办理投保事宜。</a:t>
            </a:r>
            <a:endParaRPr lang="zh-CN" altLang="en-US" sz="2400" dirty="0">
              <a:latin typeface="+mn-ea"/>
            </a:endParaRPr>
          </a:p>
          <a:p>
            <a:pPr algn="just">
              <a:lnSpc>
                <a:spcPct val="120000"/>
              </a:lnSpc>
            </a:pPr>
            <a:r>
              <a:rPr lang="en-US" altLang="zh-CN" sz="2400" b="1" dirty="0">
                <a:latin typeface="+mn-ea"/>
              </a:rPr>
              <a:t>7.</a:t>
            </a:r>
            <a:r>
              <a:rPr lang="zh-CN" altLang="en-US" sz="2400" b="1" dirty="0">
                <a:latin typeface="+mn-ea"/>
              </a:rPr>
              <a:t>交付租金。</a:t>
            </a:r>
            <a:r>
              <a:rPr lang="zh-CN" altLang="en-US" sz="2400" dirty="0">
                <a:latin typeface="+mn-ea"/>
              </a:rPr>
              <a:t>承租企业在租赁期内按合同规定的租金数额、交付日期、交付方式，向租赁公司交付租金。</a:t>
            </a:r>
            <a:endParaRPr lang="zh-CN" altLang="en-US" sz="2400" dirty="0">
              <a:latin typeface="+mn-ea"/>
            </a:endParaRPr>
          </a:p>
          <a:p>
            <a:pPr algn="just">
              <a:lnSpc>
                <a:spcPct val="120000"/>
              </a:lnSpc>
            </a:pPr>
            <a:r>
              <a:rPr lang="en-US" altLang="zh-CN" sz="2400" b="1" dirty="0">
                <a:latin typeface="+mn-ea"/>
              </a:rPr>
              <a:t>8.</a:t>
            </a:r>
            <a:r>
              <a:rPr lang="zh-CN" altLang="en-US" sz="2400" b="1" dirty="0">
                <a:latin typeface="+mn-ea"/>
              </a:rPr>
              <a:t>租赁期满的设备处理。</a:t>
            </a:r>
            <a:r>
              <a:rPr lang="zh-CN" altLang="en-US" sz="2400" dirty="0">
                <a:latin typeface="+mn-ea"/>
              </a:rPr>
              <a:t>融资租赁合同期满，承租企业可按合同规定对租赁设备留购、续租或退还。一般来说，租赁公司会把租赁设备在期满时以</a:t>
            </a:r>
            <a:r>
              <a:rPr lang="zh-CN" altLang="en-US" sz="2400" b="1" dirty="0">
                <a:latin typeface="+mn-ea"/>
              </a:rPr>
              <a:t>低价甚至无偿转给</a:t>
            </a:r>
            <a:r>
              <a:rPr lang="zh-CN" altLang="en-US" sz="2400" dirty="0">
                <a:latin typeface="+mn-ea"/>
              </a:rPr>
              <a:t>承租企业。</a:t>
            </a:r>
            <a:endParaRPr lang="zh-CN" altLang="en-US" sz="2400" dirty="0">
              <a:latin typeface="+mn-ea"/>
            </a:endParaRPr>
          </a:p>
        </p:txBody>
      </p:sp>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530352" y="1424709"/>
            <a:ext cx="10137648" cy="3637919"/>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zh-CN" altLang="en-US" sz="2400" b="1" dirty="0">
                <a:solidFill>
                  <a:srgbClr val="FF0000"/>
                </a:solidFill>
                <a:latin typeface="+mn-ea"/>
              </a:rPr>
              <a:t>融资租赁租金</a:t>
            </a:r>
            <a:r>
              <a:rPr lang="zh-CN" altLang="en-US" sz="2400" dirty="0">
                <a:latin typeface="+mn-ea"/>
              </a:rPr>
              <a:t>是承租企业支付给租赁公司让渡租赁设备的使用权或价值的代价。</a:t>
            </a:r>
            <a:endParaRPr lang="en-US" altLang="zh-CN" sz="2400" dirty="0">
              <a:latin typeface="+mn-ea"/>
            </a:endParaRPr>
          </a:p>
          <a:p>
            <a:pPr algn="just">
              <a:lnSpc>
                <a:spcPct val="120000"/>
              </a:lnSpc>
            </a:pPr>
            <a:r>
              <a:rPr lang="zh-CN" altLang="en-US" sz="2400" b="1" dirty="0">
                <a:solidFill>
                  <a:srgbClr val="FF0000"/>
                </a:solidFill>
                <a:latin typeface="+mn-ea"/>
              </a:rPr>
              <a:t>（一）租金的构成</a:t>
            </a:r>
            <a:endParaRPr lang="en-US" altLang="zh-CN" sz="2400" b="1" dirty="0">
              <a:solidFill>
                <a:srgbClr val="FF0000"/>
              </a:solidFill>
              <a:latin typeface="+mn-ea"/>
            </a:endParaRPr>
          </a:p>
          <a:p>
            <a:pPr algn="just">
              <a:lnSpc>
                <a:spcPct val="120000"/>
              </a:lnSpc>
            </a:pPr>
            <a:r>
              <a:rPr lang="zh-CN" altLang="en-US" sz="2400" b="1" dirty="0">
                <a:latin typeface="+mn-ea"/>
              </a:rPr>
              <a:t>（</a:t>
            </a:r>
            <a:r>
              <a:rPr lang="en-US" altLang="zh-CN" sz="2400" b="1" dirty="0">
                <a:latin typeface="+mn-ea"/>
              </a:rPr>
              <a:t>1</a:t>
            </a:r>
            <a:r>
              <a:rPr lang="zh-CN" altLang="en-US" sz="2400" b="1" dirty="0">
                <a:latin typeface="+mn-ea"/>
              </a:rPr>
              <a:t>）租赁资产的价款</a:t>
            </a:r>
            <a:r>
              <a:rPr lang="zh-CN" altLang="en-US" sz="2400" dirty="0">
                <a:latin typeface="+mn-ea"/>
              </a:rPr>
              <a:t>。包括设备的买价、运杂费及途中保险费等。</a:t>
            </a:r>
            <a:endParaRPr lang="zh-CN" altLang="en-US" sz="2400" dirty="0">
              <a:latin typeface="+mn-ea"/>
            </a:endParaRPr>
          </a:p>
          <a:p>
            <a:pPr algn="just">
              <a:lnSpc>
                <a:spcPct val="120000"/>
              </a:lnSpc>
            </a:pPr>
            <a:r>
              <a:rPr lang="zh-CN" altLang="en-US" sz="2400" b="1" dirty="0">
                <a:latin typeface="+mn-ea"/>
              </a:rPr>
              <a:t>（</a:t>
            </a:r>
            <a:r>
              <a:rPr lang="en-US" altLang="zh-CN" sz="2400" b="1" dirty="0">
                <a:latin typeface="+mn-ea"/>
              </a:rPr>
              <a:t>2</a:t>
            </a:r>
            <a:r>
              <a:rPr lang="zh-CN" altLang="en-US" sz="2400" b="1" dirty="0">
                <a:latin typeface="+mn-ea"/>
              </a:rPr>
              <a:t>）利息</a:t>
            </a:r>
            <a:r>
              <a:rPr lang="zh-CN" altLang="en-US" sz="2400" dirty="0">
                <a:latin typeface="+mn-ea"/>
              </a:rPr>
              <a:t>。即租赁公司所垫资金的应计利息。</a:t>
            </a:r>
            <a:endParaRPr lang="zh-CN" altLang="en-US" sz="2400" dirty="0">
              <a:latin typeface="+mn-ea"/>
            </a:endParaRPr>
          </a:p>
          <a:p>
            <a:pPr algn="just">
              <a:lnSpc>
                <a:spcPct val="120000"/>
              </a:lnSpc>
            </a:pPr>
            <a:r>
              <a:rPr lang="zh-CN" altLang="en-US" sz="2400" b="1" dirty="0">
                <a:latin typeface="+mn-ea"/>
              </a:rPr>
              <a:t>（</a:t>
            </a:r>
            <a:r>
              <a:rPr lang="en-US" altLang="zh-CN" sz="2400" b="1" dirty="0">
                <a:latin typeface="+mn-ea"/>
              </a:rPr>
              <a:t>3</a:t>
            </a:r>
            <a:r>
              <a:rPr lang="zh-CN" altLang="en-US" sz="2400" b="1" dirty="0">
                <a:latin typeface="+mn-ea"/>
              </a:rPr>
              <a:t>）租赁手续费</a:t>
            </a:r>
            <a:r>
              <a:rPr lang="zh-CN" altLang="en-US" sz="2400" dirty="0">
                <a:latin typeface="+mn-ea"/>
              </a:rPr>
              <a:t>。包括租赁公司承办租赁业务的营业费用及应得到的利润。租赁手续费的高低由租赁公司与承租企业协商确定，一般以</a:t>
            </a:r>
            <a:r>
              <a:rPr lang="zh-CN" altLang="en-US" sz="2400" b="1" dirty="0">
                <a:solidFill>
                  <a:srgbClr val="7030A0"/>
                </a:solidFill>
                <a:latin typeface="+mn-ea"/>
              </a:rPr>
              <a:t>租赁资产价款的某一百分比收取</a:t>
            </a:r>
            <a:r>
              <a:rPr lang="zh-CN" altLang="en-US" sz="2400" dirty="0">
                <a:latin typeface="+mn-ea"/>
              </a:rPr>
              <a:t>。</a:t>
            </a:r>
            <a:endParaRPr lang="zh-CN" altLang="en-US" sz="2400" dirty="0">
              <a:latin typeface="+mn-ea"/>
            </a:endParaRPr>
          </a:p>
        </p:txBody>
      </p:sp>
      <p:sp>
        <p:nvSpPr>
          <p:cNvPr id="3" name="矩形 2"/>
          <p:cNvSpPr/>
          <p:nvPr/>
        </p:nvSpPr>
        <p:spPr>
          <a:xfrm>
            <a:off x="-93086" y="622582"/>
            <a:ext cx="4148572" cy="348813"/>
          </a:xfrm>
          <a:prstGeom prst="rect">
            <a:avLst/>
          </a:prstGeom>
        </p:spPr>
        <p:txBody>
          <a:bodyPr wrap="none">
            <a:spAutoFit/>
          </a:bodyPr>
          <a:lstStyle/>
          <a:p>
            <a:pPr indent="267970" algn="just">
              <a:lnSpc>
                <a:spcPts val="2000"/>
              </a:lnSpc>
              <a:spcAft>
                <a:spcPts val="0"/>
              </a:spcAft>
            </a:pPr>
            <a:r>
              <a:rPr lang="zh-CN" altLang="zh-CN" sz="2400" b="1" kern="100" dirty="0">
                <a:latin typeface="+mn-ea"/>
                <a:cs typeface="Times New Roman" panose="02020603050405020304" pitchFamily="18" charset="0"/>
              </a:rPr>
              <a:t>（四）融资租赁租金的计算</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1227900" y="1369844"/>
            <a:ext cx="8785100" cy="250158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spcBef>
                <a:spcPts val="600"/>
              </a:spcBef>
            </a:pPr>
            <a:r>
              <a:rPr lang="en-US" altLang="zh-CN" sz="2400" b="1" dirty="0" smtClean="0">
                <a:solidFill>
                  <a:srgbClr val="FF0000"/>
                </a:solidFill>
                <a:latin typeface="+mn-ea"/>
              </a:rPr>
              <a:t>2.</a:t>
            </a:r>
            <a:r>
              <a:rPr lang="zh-CN" altLang="en-US" sz="2400" b="1" dirty="0" smtClean="0">
                <a:solidFill>
                  <a:srgbClr val="FF0000"/>
                </a:solidFill>
                <a:latin typeface="+mn-ea"/>
              </a:rPr>
              <a:t>租金</a:t>
            </a:r>
            <a:r>
              <a:rPr lang="zh-CN" altLang="en-US" sz="2400" b="1" dirty="0">
                <a:solidFill>
                  <a:srgbClr val="FF0000"/>
                </a:solidFill>
                <a:latin typeface="+mn-ea"/>
              </a:rPr>
              <a:t>的支付方式</a:t>
            </a:r>
            <a:endParaRPr lang="en-US" altLang="zh-CN" sz="2400" b="1" dirty="0">
              <a:solidFill>
                <a:srgbClr val="FF0000"/>
              </a:solidFill>
              <a:latin typeface="+mn-ea"/>
            </a:endParaRPr>
          </a:p>
          <a:p>
            <a:pPr algn="just">
              <a:lnSpc>
                <a:spcPct val="120000"/>
              </a:lnSpc>
              <a:spcBef>
                <a:spcPts val="600"/>
              </a:spcBef>
            </a:pPr>
            <a:r>
              <a:rPr lang="zh-CN" altLang="en-US" sz="2400" dirty="0">
                <a:latin typeface="+mn-ea"/>
              </a:rPr>
              <a:t>（</a:t>
            </a:r>
            <a:r>
              <a:rPr lang="en-US" altLang="zh-CN" sz="2400" dirty="0">
                <a:latin typeface="+mn-ea"/>
              </a:rPr>
              <a:t>1</a:t>
            </a:r>
            <a:r>
              <a:rPr lang="zh-CN" altLang="en-US" sz="2400" dirty="0">
                <a:latin typeface="+mn-ea"/>
              </a:rPr>
              <a:t>）按支付时期长短，可分为</a:t>
            </a:r>
            <a:r>
              <a:rPr lang="zh-CN" altLang="en-US" sz="2400" b="1" dirty="0">
                <a:latin typeface="+mn-ea"/>
              </a:rPr>
              <a:t>年付、半年付、季付、月付</a:t>
            </a:r>
            <a:r>
              <a:rPr lang="zh-CN" altLang="en-US" sz="2400" dirty="0">
                <a:latin typeface="+mn-ea"/>
              </a:rPr>
              <a:t>。</a:t>
            </a:r>
            <a:endParaRPr lang="zh-CN" altLang="en-US" sz="2400" dirty="0">
              <a:latin typeface="+mn-ea"/>
            </a:endParaRPr>
          </a:p>
          <a:p>
            <a:pPr algn="just">
              <a:lnSpc>
                <a:spcPct val="120000"/>
              </a:lnSpc>
              <a:spcBef>
                <a:spcPts val="600"/>
              </a:spcBef>
            </a:pPr>
            <a:r>
              <a:rPr lang="zh-CN" altLang="en-US" sz="2400" dirty="0">
                <a:latin typeface="+mn-ea"/>
              </a:rPr>
              <a:t>（</a:t>
            </a:r>
            <a:r>
              <a:rPr lang="en-US" altLang="zh-CN" sz="2400" dirty="0">
                <a:latin typeface="+mn-ea"/>
              </a:rPr>
              <a:t>2</a:t>
            </a:r>
            <a:r>
              <a:rPr lang="zh-CN" altLang="en-US" sz="2400" dirty="0">
                <a:latin typeface="+mn-ea"/>
              </a:rPr>
              <a:t>）按每期支付租金的时间，可分为</a:t>
            </a:r>
            <a:r>
              <a:rPr lang="zh-CN" altLang="en-US" sz="2400" b="1" dirty="0">
                <a:latin typeface="+mn-ea"/>
              </a:rPr>
              <a:t>先付租金和后付租金</a:t>
            </a:r>
            <a:r>
              <a:rPr lang="zh-CN" altLang="en-US" sz="2400" dirty="0">
                <a:latin typeface="+mn-ea"/>
              </a:rPr>
              <a:t>。先付租金指在期初支付；后付租金指在期末支付。</a:t>
            </a:r>
            <a:endParaRPr lang="zh-CN" altLang="en-US" sz="2400" dirty="0">
              <a:latin typeface="+mn-ea"/>
            </a:endParaRPr>
          </a:p>
          <a:p>
            <a:pPr algn="just">
              <a:lnSpc>
                <a:spcPct val="120000"/>
              </a:lnSpc>
              <a:spcBef>
                <a:spcPts val="600"/>
              </a:spcBef>
            </a:pPr>
            <a:r>
              <a:rPr lang="zh-CN" altLang="en-US" sz="2400" dirty="0">
                <a:latin typeface="+mn-ea"/>
              </a:rPr>
              <a:t>（</a:t>
            </a:r>
            <a:r>
              <a:rPr lang="en-US" altLang="zh-CN" sz="2400" dirty="0">
                <a:latin typeface="+mn-ea"/>
              </a:rPr>
              <a:t>3</a:t>
            </a:r>
            <a:r>
              <a:rPr lang="zh-CN" altLang="en-US" sz="2400" dirty="0">
                <a:latin typeface="+mn-ea"/>
              </a:rPr>
              <a:t>）按每期支付金额，可分为</a:t>
            </a:r>
            <a:r>
              <a:rPr lang="zh-CN" altLang="en-US" sz="2400" b="1" dirty="0">
                <a:latin typeface="+mn-ea"/>
              </a:rPr>
              <a:t>等额支付和不等额支付</a:t>
            </a:r>
            <a:r>
              <a:rPr lang="zh-CN" altLang="en-US" sz="2400" dirty="0">
                <a:latin typeface="+mn-ea"/>
              </a:rPr>
              <a:t>。</a:t>
            </a:r>
            <a:endParaRPr lang="zh-CN" altLang="en-US" sz="2400" dirty="0">
              <a:latin typeface="+mn-ea"/>
            </a:endParaRPr>
          </a:p>
        </p:txBody>
      </p:sp>
    </p:spTree>
  </p:cSld>
  <p:clrMapOvr>
    <a:masterClrMapping/>
  </p:clrMapOvr>
  <p:transition spd="slow" advTm="3000">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67512" y="446300"/>
            <a:ext cx="10917936" cy="2529923"/>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20000"/>
              </a:lnSpc>
            </a:pPr>
            <a:r>
              <a:rPr lang="en-US" altLang="zh-CN" sz="2200" b="1" dirty="0" smtClean="0">
                <a:solidFill>
                  <a:srgbClr val="FF0000"/>
                </a:solidFill>
                <a:latin typeface="+mn-ea"/>
              </a:rPr>
              <a:t>3.</a:t>
            </a:r>
            <a:r>
              <a:rPr lang="zh-CN" altLang="en-US" sz="2200" b="1" dirty="0" smtClean="0">
                <a:solidFill>
                  <a:srgbClr val="FF0000"/>
                </a:solidFill>
                <a:latin typeface="+mn-ea"/>
              </a:rPr>
              <a:t>租金</a:t>
            </a:r>
            <a:r>
              <a:rPr lang="zh-CN" altLang="en-US" sz="2200" b="1" dirty="0">
                <a:solidFill>
                  <a:srgbClr val="FF0000"/>
                </a:solidFill>
                <a:latin typeface="+mn-ea"/>
              </a:rPr>
              <a:t>的计算方法（重点）</a:t>
            </a:r>
            <a:endParaRPr lang="zh-CN" altLang="en-US" sz="2200" b="1" dirty="0">
              <a:solidFill>
                <a:srgbClr val="FF0000"/>
              </a:solidFill>
              <a:latin typeface="+mn-ea"/>
            </a:endParaRPr>
          </a:p>
          <a:p>
            <a:pPr algn="just">
              <a:lnSpc>
                <a:spcPct val="120000"/>
              </a:lnSpc>
            </a:pPr>
            <a:r>
              <a:rPr lang="zh-CN" altLang="en-US" sz="2200" dirty="0">
                <a:latin typeface="+mn-ea"/>
              </a:rPr>
              <a:t>融资租赁租金计算方法较多，常用的有</a:t>
            </a:r>
            <a:r>
              <a:rPr lang="zh-CN" altLang="en-US" sz="2200" b="1" dirty="0">
                <a:solidFill>
                  <a:srgbClr val="7030A0"/>
                </a:solidFill>
                <a:latin typeface="+mn-ea"/>
              </a:rPr>
              <a:t>平均分摊法</a:t>
            </a:r>
            <a:r>
              <a:rPr lang="zh-CN" altLang="en-US" sz="2200" b="1" dirty="0">
                <a:latin typeface="+mn-ea"/>
              </a:rPr>
              <a:t>和</a:t>
            </a:r>
            <a:r>
              <a:rPr lang="zh-CN" altLang="en-US" sz="2200" b="1" dirty="0">
                <a:solidFill>
                  <a:srgbClr val="7030A0"/>
                </a:solidFill>
                <a:latin typeface="+mn-ea"/>
              </a:rPr>
              <a:t>等额年金法</a:t>
            </a:r>
            <a:r>
              <a:rPr lang="zh-CN" altLang="en-US" sz="2200" b="1" dirty="0">
                <a:latin typeface="+mn-ea"/>
              </a:rPr>
              <a:t>。</a:t>
            </a:r>
            <a:endParaRPr lang="zh-CN" altLang="en-US" sz="2200" b="1" dirty="0">
              <a:latin typeface="+mn-ea"/>
            </a:endParaRPr>
          </a:p>
          <a:p>
            <a:pPr algn="just">
              <a:lnSpc>
                <a:spcPct val="120000"/>
              </a:lnSpc>
            </a:pPr>
            <a:r>
              <a:rPr lang="zh-CN" altLang="en-US" sz="2200" b="1" dirty="0">
                <a:latin typeface="+mn-ea"/>
              </a:rPr>
              <a:t>（</a:t>
            </a:r>
            <a:r>
              <a:rPr lang="en-US" altLang="zh-CN" sz="2200" b="1" dirty="0">
                <a:latin typeface="+mn-ea"/>
              </a:rPr>
              <a:t>1</a:t>
            </a:r>
            <a:r>
              <a:rPr lang="zh-CN" altLang="en-US" sz="2200" b="1" dirty="0">
                <a:latin typeface="+mn-ea"/>
              </a:rPr>
              <a:t>）平均分摊法。</a:t>
            </a:r>
            <a:endParaRPr lang="zh-CN" altLang="en-US" sz="2200" b="1" dirty="0">
              <a:latin typeface="+mn-ea"/>
            </a:endParaRPr>
          </a:p>
          <a:p>
            <a:pPr algn="just">
              <a:lnSpc>
                <a:spcPct val="120000"/>
              </a:lnSpc>
            </a:pPr>
            <a:r>
              <a:rPr lang="zh-CN" altLang="en-US" sz="2200" b="1" dirty="0">
                <a:latin typeface="+mn-ea"/>
              </a:rPr>
              <a:t>      </a:t>
            </a:r>
            <a:r>
              <a:rPr lang="zh-CN" altLang="en-US" sz="2200" dirty="0">
                <a:latin typeface="+mn-ea"/>
              </a:rPr>
              <a:t>平均分摊法是指先以商定的利息率和手续费率</a:t>
            </a:r>
            <a:r>
              <a:rPr lang="zh-CN" altLang="en-US" sz="2200" b="1" dirty="0">
                <a:solidFill>
                  <a:srgbClr val="FF0000"/>
                </a:solidFill>
                <a:latin typeface="+mn-ea"/>
              </a:rPr>
              <a:t>计算出租赁期间的利息和手续费</a:t>
            </a:r>
            <a:r>
              <a:rPr lang="zh-CN" altLang="en-US" sz="2200" b="1" dirty="0">
                <a:latin typeface="+mn-ea"/>
              </a:rPr>
              <a:t>，然后连同租赁设备的</a:t>
            </a:r>
            <a:r>
              <a:rPr lang="zh-CN" altLang="en-US" sz="2200" b="1" dirty="0">
                <a:solidFill>
                  <a:srgbClr val="FF0000"/>
                </a:solidFill>
                <a:latin typeface="+mn-ea"/>
              </a:rPr>
              <a:t>购置成本</a:t>
            </a:r>
            <a:r>
              <a:rPr lang="zh-CN" altLang="en-US" sz="2200" b="1" dirty="0">
                <a:latin typeface="+mn-ea"/>
              </a:rPr>
              <a:t>的应该摊销总额</a:t>
            </a:r>
            <a:r>
              <a:rPr lang="zh-CN" altLang="en-US" sz="2200" b="1" dirty="0">
                <a:solidFill>
                  <a:srgbClr val="FF0000"/>
                </a:solidFill>
                <a:latin typeface="+mn-ea"/>
              </a:rPr>
              <a:t>按租金支付次数平均计算</a:t>
            </a:r>
            <a:r>
              <a:rPr lang="zh-CN" altLang="en-US" sz="2200" b="1" dirty="0">
                <a:latin typeface="+mn-ea"/>
              </a:rPr>
              <a:t>出每次应付租金的数额的方法。</a:t>
            </a:r>
            <a:r>
              <a:rPr lang="zh-CN" altLang="en-US" sz="2200" dirty="0">
                <a:latin typeface="+mn-ea"/>
              </a:rPr>
              <a:t>平均分摊法下，每次应付租金数额的计算公式为：</a:t>
            </a:r>
            <a:endParaRPr lang="zh-CN" altLang="en-US" sz="2200" dirty="0">
              <a:latin typeface="+mn-ea"/>
            </a:endParaRPr>
          </a:p>
        </p:txBody>
      </p:sp>
      <p:pic>
        <p:nvPicPr>
          <p:cNvPr id="4" name="图片 3"/>
          <p:cNvPicPr>
            <a:picLocks noChangeAspect="1"/>
          </p:cNvPicPr>
          <p:nvPr/>
        </p:nvPicPr>
        <p:blipFill>
          <a:blip r:embed="rId1"/>
          <a:stretch>
            <a:fillRect/>
          </a:stretch>
        </p:blipFill>
        <p:spPr>
          <a:xfrm>
            <a:off x="2441448" y="3052944"/>
            <a:ext cx="7571232" cy="3357000"/>
          </a:xfrm>
          <a:prstGeom prst="rect">
            <a:avLst/>
          </a:prstGeom>
        </p:spPr>
      </p:pic>
    </p:spTree>
  </p:cSld>
  <p:clrMapOvr>
    <a:masterClrMapping/>
  </p:clrMapOvr>
  <p:transition spd="slow"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mc:AlternateContent xmlns:mc="http://schemas.openxmlformats.org/markup-compatibility/2006">
        <mc:Choice xmlns:a14="http://schemas.microsoft.com/office/drawing/2010/main" Requires="a14">
          <p:sp>
            <p:nvSpPr>
              <p:cNvPr id="3" name="矩形 2"/>
              <p:cNvSpPr/>
              <p:nvPr/>
            </p:nvSpPr>
            <p:spPr>
              <a:xfrm>
                <a:off x="908304" y="649727"/>
                <a:ext cx="9945624" cy="4246868"/>
              </a:xfrm>
              <a:prstGeom prst="rect">
                <a:avLst/>
              </a:prstGeom>
            </p:spPr>
            <p:txBody>
              <a:bodyPr wrap="square">
                <a:spAutoFit/>
              </a:bodyPr>
              <a:lstStyle/>
              <a:p>
                <a:pPr indent="267970" algn="just">
                  <a:lnSpc>
                    <a:spcPct val="120000"/>
                  </a:lnSpc>
                  <a:spcAft>
                    <a:spcPts val="0"/>
                  </a:spcAft>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4-3</a:t>
                </a:r>
                <a:r>
                  <a:rPr lang="zh-CN" altLang="zh-CN" sz="2400" b="1" kern="100" dirty="0">
                    <a:solidFill>
                      <a:srgbClr val="FF0000"/>
                    </a:solidFill>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海滨公司于</a:t>
                </a:r>
                <a:r>
                  <a:rPr lang="en-US" altLang="zh-CN" sz="2400" kern="100" dirty="0">
                    <a:effectLst/>
                    <a:latin typeface="+mn-ea"/>
                    <a:cs typeface="Times New Roman" panose="02020603050405020304" pitchFamily="18" charset="0"/>
                  </a:rPr>
                  <a:t>2021</a:t>
                </a:r>
                <a:r>
                  <a:rPr lang="zh-CN" altLang="zh-CN" sz="2400" kern="100" dirty="0">
                    <a:effectLst/>
                    <a:latin typeface="+mn-ea"/>
                    <a:cs typeface="Times New Roman" panose="02020603050405020304" pitchFamily="18" charset="0"/>
                  </a:rPr>
                  <a:t>年</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月</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日从租赁公司租入一套机器设备，设备价值</a:t>
                </a:r>
                <a:r>
                  <a:rPr lang="en-US" altLang="zh-CN" sz="2400" kern="100" dirty="0">
                    <a:effectLst/>
                    <a:latin typeface="+mn-ea"/>
                    <a:cs typeface="Times New Roman" panose="02020603050405020304" pitchFamily="18" charset="0"/>
                  </a:rPr>
                  <a:t>300</a:t>
                </a:r>
                <a:r>
                  <a:rPr lang="zh-CN" altLang="zh-CN" sz="2400" kern="100" dirty="0">
                    <a:effectLst/>
                    <a:latin typeface="+mn-ea"/>
                    <a:cs typeface="Times New Roman" panose="02020603050405020304" pitchFamily="18" charset="0"/>
                  </a:rPr>
                  <a:t>万元，租期</a:t>
                </a:r>
                <a:r>
                  <a:rPr lang="en-US" altLang="zh-CN" sz="2400" kern="100" dirty="0">
                    <a:effectLst/>
                    <a:latin typeface="+mn-ea"/>
                    <a:cs typeface="Times New Roman" panose="02020603050405020304" pitchFamily="18" charset="0"/>
                  </a:rPr>
                  <a:t>5</a:t>
                </a:r>
                <a:r>
                  <a:rPr lang="zh-CN" altLang="zh-CN" sz="2400" kern="100" dirty="0">
                    <a:effectLst/>
                    <a:latin typeface="+mn-ea"/>
                    <a:cs typeface="Times New Roman" panose="02020603050405020304" pitchFamily="18" charset="0"/>
                  </a:rPr>
                  <a:t>年，预计租赁期满时海滨公司向租赁公司支付转让价需要</a:t>
                </a:r>
                <a:r>
                  <a:rPr lang="en-US" altLang="zh-CN" sz="2400" kern="100" dirty="0">
                    <a:effectLst/>
                    <a:latin typeface="+mn-ea"/>
                    <a:cs typeface="Times New Roman" panose="02020603050405020304" pitchFamily="18" charset="0"/>
                  </a:rPr>
                  <a:t>30</a:t>
                </a:r>
                <a:r>
                  <a:rPr lang="zh-CN" altLang="zh-CN" sz="2400" kern="100" dirty="0">
                    <a:effectLst/>
                    <a:latin typeface="+mn-ea"/>
                    <a:cs typeface="Times New Roman" panose="02020603050405020304" pitchFamily="18" charset="0"/>
                  </a:rPr>
                  <a:t>万元。年利率</a:t>
                </a:r>
                <a:r>
                  <a:rPr lang="en-US" altLang="zh-CN" sz="2400" kern="100" dirty="0">
                    <a:effectLst/>
                    <a:latin typeface="+mn-ea"/>
                    <a:cs typeface="Times New Roman" panose="02020603050405020304" pitchFamily="18" charset="0"/>
                  </a:rPr>
                  <a:t>10%</a:t>
                </a:r>
                <a:r>
                  <a:rPr lang="zh-CN" altLang="zh-CN" sz="2400" kern="100" dirty="0">
                    <a:effectLst/>
                    <a:latin typeface="+mn-ea"/>
                    <a:cs typeface="Times New Roman" panose="02020603050405020304" pitchFamily="18" charset="0"/>
                  </a:rPr>
                  <a:t>，手续费为设备价值的</a:t>
                </a:r>
                <a:r>
                  <a:rPr lang="en-US" altLang="zh-CN" sz="2400" kern="100" dirty="0">
                    <a:effectLst/>
                    <a:latin typeface="+mn-ea"/>
                    <a:cs typeface="Times New Roman" panose="02020603050405020304" pitchFamily="18" charset="0"/>
                  </a:rPr>
                  <a:t>2%</a:t>
                </a:r>
                <a:r>
                  <a:rPr lang="zh-CN" altLang="zh-CN" sz="2400" kern="100" dirty="0">
                    <a:effectLst/>
                    <a:latin typeface="+mn-ea"/>
                    <a:cs typeface="Times New Roman" panose="02020603050405020304" pitchFamily="18" charset="0"/>
                  </a:rPr>
                  <a:t>，租金每年年末支付一次。要求：计算该公司每年应付租金的金额。</a:t>
                </a:r>
                <a:endParaRPr lang="zh-CN" altLang="zh-CN" sz="2400" kern="100" dirty="0">
                  <a:effectLst/>
                  <a:latin typeface="+mn-ea"/>
                  <a:cs typeface="Times New Roman" panose="02020603050405020304" pitchFamily="18" charset="0"/>
                </a:endParaRPr>
              </a:p>
              <a:p>
                <a:pPr indent="266700" algn="just">
                  <a:lnSpc>
                    <a:spcPct val="120000"/>
                  </a:lnSpc>
                  <a:spcAft>
                    <a:spcPts val="0"/>
                  </a:spcAft>
                </a:pPr>
                <a:r>
                  <a:rPr lang="en-US" altLang="zh-CN" sz="2400" b="1" kern="100" dirty="0">
                    <a:effectLst/>
                    <a:latin typeface="+mn-ea"/>
                    <a:cs typeface="Times New Roman" panose="02020603050405020304" pitchFamily="18" charset="0"/>
                  </a:rPr>
                  <a:t>R</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d>
                          <m:dPr>
                            <m:ctrlPr>
                              <a:rPr lang="zh-CN" altLang="zh-CN" sz="2400" b="1" i="1" kern="100">
                                <a:effectLst/>
                                <a:latin typeface="Cambria Math" panose="02040503050406030204" pitchFamily="18" charset="0"/>
                                <a:cs typeface="Times New Roman" panose="02020603050405020304" pitchFamily="18" charset="0"/>
                              </a:rPr>
                            </m:ctrlPr>
                          </m:dPr>
                          <m:e>
                            <m:r>
                              <a:rPr lang="en-US" altLang="zh-CN" sz="2400" b="1" i="1" kern="100">
                                <a:effectLst/>
                                <a:latin typeface="Cambria Math" panose="02040503050406030204" pitchFamily="18" charset="0"/>
                                <a:cs typeface="Times New Roman" panose="02020603050405020304" pitchFamily="18" charset="0"/>
                              </a:rPr>
                              <m:t>𝟑𝟎𝟎</m:t>
                            </m:r>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𝟑𝟎</m:t>
                            </m:r>
                          </m:e>
                        </m:d>
                        <m:r>
                          <a:rPr lang="en-US" altLang="zh-CN" sz="2400" b="1" kern="100">
                            <a:effectLst/>
                            <a:latin typeface="Cambria Math" panose="02040503050406030204" pitchFamily="18" charset="0"/>
                            <a:cs typeface="Times New Roman" panose="02020603050405020304" pitchFamily="18" charset="0"/>
                          </a:rPr>
                          <m:t>+</m:t>
                        </m:r>
                        <m:d>
                          <m:dPr>
                            <m:begChr m:val="["/>
                            <m:endChr m:val="]"/>
                            <m:ctrlPr>
                              <a:rPr lang="zh-CN" altLang="zh-CN" sz="2400" b="1" i="1" kern="100">
                                <a:effectLst/>
                                <a:latin typeface="Cambria Math" panose="02040503050406030204" pitchFamily="18" charset="0"/>
                                <a:cs typeface="Times New Roman" panose="02020603050405020304" pitchFamily="18" charset="0"/>
                              </a:rPr>
                            </m:ctrlPr>
                          </m:dPr>
                          <m:e>
                            <m:r>
                              <a:rPr lang="en-US" altLang="zh-CN" sz="2400" b="1" i="1" kern="100">
                                <a:effectLst/>
                                <a:latin typeface="Cambria Math" panose="02040503050406030204" pitchFamily="18" charset="0"/>
                                <a:cs typeface="Times New Roman" panose="02020603050405020304" pitchFamily="18" charset="0"/>
                              </a:rPr>
                              <m:t>𝟑𝟎𝟎</m:t>
                            </m:r>
                            <m:r>
                              <a:rPr lang="zh-CN" altLang="zh-CN" sz="2400" b="1" kern="100">
                                <a:effectLst/>
                                <a:latin typeface="Cambria Math" panose="02040503050406030204" pitchFamily="18" charset="0"/>
                                <a:cs typeface="Times New Roman" panose="02020603050405020304" pitchFamily="18" charset="0"/>
                              </a:rPr>
                              <m:t>×</m:t>
                            </m:r>
                            <m:d>
                              <m:dPr>
                                <m:begChr m:val="（"/>
                                <m:endChr m:val="）"/>
                                <m:ctrlPr>
                                  <a:rPr lang="zh-CN" altLang="zh-CN" sz="2400" b="1" i="1" kern="100">
                                    <a:effectLst/>
                                    <a:latin typeface="Cambria Math" panose="02040503050406030204" pitchFamily="18" charset="0"/>
                                    <a:cs typeface="Times New Roman" panose="02020603050405020304" pitchFamily="18" charset="0"/>
                                  </a:rPr>
                                </m:ctrlPr>
                              </m:dPr>
                              <m:e>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𝑭</m:t>
                                    </m:r>
                                  </m:num>
                                  <m:den>
                                    <m:r>
                                      <a:rPr lang="en-US" altLang="zh-CN" sz="2400" b="1" i="1" kern="100">
                                        <a:effectLst/>
                                        <a:latin typeface="Cambria Math" panose="02040503050406030204" pitchFamily="18" charset="0"/>
                                        <a:cs typeface="Times New Roman" panose="02020603050405020304" pitchFamily="18" charset="0"/>
                                      </a:rPr>
                                      <m:t>𝑷</m:t>
                                    </m:r>
                                  </m:den>
                                </m:f>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𝟏𝟎</m:t>
                                </m:r>
                                <m:r>
                                  <a:rPr lang="en-US" altLang="zh-CN" sz="2400" b="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𝟓</m:t>
                                </m:r>
                              </m:e>
                            </m:d>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𝟑𝟎𝟎</m:t>
                            </m:r>
                          </m:e>
                        </m:d>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𝟑𝟎𝟎</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r>
                          <a:rPr lang="en-US" altLang="zh-CN" sz="2400" b="1" kern="100">
                            <a:effectLst/>
                            <a:latin typeface="Cambria Math" panose="02040503050406030204" pitchFamily="18" charset="0"/>
                            <a:cs typeface="Times New Roman" panose="02020603050405020304" pitchFamily="18" charset="0"/>
                          </a:rPr>
                          <m:t>%</m:t>
                        </m:r>
                      </m:num>
                      <m:den>
                        <m:r>
                          <a:rPr lang="en-US" altLang="zh-CN" sz="2400" b="1" i="1" kern="100">
                            <a:effectLst/>
                            <a:latin typeface="Cambria Math" panose="02040503050406030204" pitchFamily="18" charset="0"/>
                            <a:cs typeface="Times New Roman" panose="02020603050405020304" pitchFamily="18" charset="0"/>
                          </a:rPr>
                          <m:t>𝟓</m:t>
                        </m:r>
                      </m:den>
                    </m:f>
                  </m:oMath>
                </a14:m>
                <a:endParaRPr lang="zh-CN" altLang="zh-CN" sz="2400" b="1" kern="100" dirty="0">
                  <a:effectLst/>
                  <a:latin typeface="+mn-ea"/>
                  <a:cs typeface="Times New Roman" panose="02020603050405020304" pitchFamily="18" charset="0"/>
                </a:endParaRPr>
              </a:p>
              <a:p>
                <a:pPr indent="267970" algn="just">
                  <a:lnSpc>
                    <a:spcPct val="120000"/>
                  </a:lnSpc>
                  <a:spcAft>
                    <a:spcPts val="0"/>
                  </a:spcAft>
                </a:pPr>
                <a:r>
                  <a:rPr lang="en-US" altLang="zh-CN" sz="2400" b="1" kern="100" dirty="0">
                    <a:effectLst/>
                    <a:latin typeface="+mn-ea"/>
                    <a:cs typeface="Times New Roman" panose="02020603050405020304" pitchFamily="18" charset="0"/>
                  </a:rPr>
                  <a:t> </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𝟐𝟕𝟎</m:t>
                        </m:r>
                        <m:r>
                          <a:rPr lang="en-US" altLang="zh-CN" sz="2400" b="1" kern="100">
                            <a:effectLst/>
                            <a:latin typeface="Cambria Math" panose="02040503050406030204" pitchFamily="18" charset="0"/>
                            <a:cs typeface="Times New Roman" panose="02020603050405020304" pitchFamily="18" charset="0"/>
                          </a:rPr>
                          <m:t>+</m:t>
                        </m:r>
                        <m:d>
                          <m:dPr>
                            <m:begChr m:val="["/>
                            <m:endChr m:val="]"/>
                            <m:ctrlPr>
                              <a:rPr lang="zh-CN" altLang="zh-CN" sz="2400" b="1" i="1" kern="100">
                                <a:effectLst/>
                                <a:latin typeface="Cambria Math" panose="02040503050406030204" pitchFamily="18" charset="0"/>
                                <a:cs typeface="Times New Roman" panose="02020603050405020304" pitchFamily="18" charset="0"/>
                              </a:rPr>
                            </m:ctrlPr>
                          </m:dPr>
                          <m:e>
                            <m:r>
                              <a:rPr lang="en-US" altLang="zh-CN" sz="2400" b="1" i="1" kern="100">
                                <a:effectLst/>
                                <a:latin typeface="Cambria Math" panose="02040503050406030204" pitchFamily="18" charset="0"/>
                                <a:cs typeface="Times New Roman" panose="02020603050405020304" pitchFamily="18" charset="0"/>
                              </a:rPr>
                              <m:t>𝟑𝟎𝟎</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𝟔𝟏𝟎𝟓</m:t>
                            </m:r>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𝟑𝟎𝟎</m:t>
                            </m:r>
                          </m:e>
                        </m:d>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𝟔</m:t>
                        </m:r>
                      </m:num>
                      <m:den>
                        <m:r>
                          <a:rPr lang="en-US" altLang="zh-CN" sz="2400" b="1" i="1" kern="100">
                            <a:effectLst/>
                            <a:latin typeface="Cambria Math" panose="02040503050406030204" pitchFamily="18" charset="0"/>
                            <a:cs typeface="Times New Roman" panose="02020603050405020304" pitchFamily="18" charset="0"/>
                          </a:rPr>
                          <m:t>𝟓</m:t>
                        </m:r>
                      </m:den>
                    </m:f>
                  </m:oMath>
                </a14:m>
                <a:endParaRPr lang="zh-CN" altLang="zh-CN" sz="2400" b="1" kern="100" dirty="0">
                  <a:effectLst/>
                  <a:latin typeface="+mn-ea"/>
                  <a:cs typeface="Times New Roman" panose="02020603050405020304" pitchFamily="18" charset="0"/>
                </a:endParaRPr>
              </a:p>
              <a:p>
                <a:pPr indent="333375" algn="just">
                  <a:lnSpc>
                    <a:spcPct val="120000"/>
                  </a:lnSpc>
                  <a:spcAft>
                    <a:spcPts val="0"/>
                  </a:spcAft>
                </a:pPr>
                <a:r>
                  <a:rPr lang="zh-CN" altLang="zh-CN" sz="2400" b="1" kern="100" dirty="0">
                    <a:effectLst/>
                    <a:latin typeface="+mn-ea"/>
                    <a:cs typeface="Times New Roman" panose="02020603050405020304" pitchFamily="18" charset="0"/>
                  </a:rPr>
                  <a:t>＝</a:t>
                </a:r>
                <a:r>
                  <a:rPr lang="en-US" altLang="zh-CN" sz="2400" b="1" kern="100" dirty="0">
                    <a:effectLst/>
                    <a:latin typeface="+mn-ea"/>
                    <a:cs typeface="Times New Roman" panose="02020603050405020304" pitchFamily="18" charset="0"/>
                  </a:rPr>
                  <a:t>91. 83</a:t>
                </a:r>
                <a:r>
                  <a:rPr lang="zh-CN" altLang="zh-CN" sz="2400" b="1" kern="100" dirty="0">
                    <a:effectLst/>
                    <a:latin typeface="+mn-ea"/>
                    <a:cs typeface="Times New Roman" panose="02020603050405020304" pitchFamily="18" charset="0"/>
                  </a:rPr>
                  <a:t>（万元）</a:t>
                </a:r>
                <a:endParaRPr lang="zh-CN" altLang="zh-CN" sz="2400" b="1" kern="100" dirty="0">
                  <a:effectLst/>
                  <a:latin typeface="+mn-ea"/>
                  <a:cs typeface="Times New Roman" panose="02020603050405020304" pitchFamily="18" charset="0"/>
                </a:endParaRPr>
              </a:p>
              <a:p>
                <a:pPr indent="333375" algn="just">
                  <a:lnSpc>
                    <a:spcPct val="120000"/>
                  </a:lnSpc>
                  <a:spcAft>
                    <a:spcPts val="0"/>
                  </a:spcAft>
                </a:pPr>
                <a:r>
                  <a:rPr lang="zh-CN" altLang="zh-CN" sz="2400" kern="100" dirty="0">
                    <a:effectLst/>
                    <a:latin typeface="+mn-ea"/>
                    <a:cs typeface="Times New Roman" panose="02020603050405020304" pitchFamily="18" charset="0"/>
                  </a:rPr>
                  <a:t>即海滨公司每年应付租金是</a:t>
                </a:r>
                <a:r>
                  <a:rPr lang="en-US" altLang="zh-CN" sz="2400" kern="100" dirty="0">
                    <a:effectLst/>
                    <a:latin typeface="+mn-ea"/>
                    <a:cs typeface="Times New Roman" panose="02020603050405020304" pitchFamily="18" charset="0"/>
                  </a:rPr>
                  <a:t>91. 83</a:t>
                </a:r>
                <a:r>
                  <a:rPr lang="zh-CN" altLang="zh-CN" sz="2400" kern="100" dirty="0">
                    <a:effectLst/>
                    <a:latin typeface="+mn-ea"/>
                    <a:cs typeface="Times New Roman" panose="02020603050405020304" pitchFamily="18" charset="0"/>
                  </a:rPr>
                  <a:t>万元。</a:t>
                </a:r>
                <a:endParaRPr lang="zh-CN" altLang="zh-CN" sz="2400" kern="100" dirty="0">
                  <a:effectLst/>
                  <a:latin typeface="+mn-ea"/>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908304" y="649727"/>
                <a:ext cx="9945624" cy="4246868"/>
              </a:xfrm>
              <a:prstGeom prst="rect">
                <a:avLst/>
              </a:prstGeom>
              <a:blipFill rotWithShape="1">
                <a:blip r:embed="rId1"/>
                <a:stretch>
                  <a:fillRect l="-3" t="-3" r="5" b="3"/>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mc:AlternateContent xmlns:mc="http://schemas.openxmlformats.org/markup-compatibility/2006">
        <mc:Choice xmlns:a14="http://schemas.microsoft.com/office/drawing/2010/main" Requires="a14">
          <p:sp>
            <p:nvSpPr>
              <p:cNvPr id="3" name="矩形 2"/>
              <p:cNvSpPr/>
              <p:nvPr/>
            </p:nvSpPr>
            <p:spPr>
              <a:xfrm>
                <a:off x="835152" y="950265"/>
                <a:ext cx="9899904" cy="4460773"/>
              </a:xfrm>
              <a:prstGeom prst="rect">
                <a:avLst/>
              </a:prstGeom>
            </p:spPr>
            <p:txBody>
              <a:bodyPr wrap="square">
                <a:spAutoFit/>
              </a:bodyPr>
              <a:lstStyle/>
              <a:p>
                <a:pPr indent="333375" algn="just">
                  <a:lnSpc>
                    <a:spcPct val="120000"/>
                  </a:lnSpc>
                  <a:spcAft>
                    <a:spcPts val="0"/>
                  </a:spcAft>
                </a:pPr>
                <a:r>
                  <a:rPr lang="zh-CN" altLang="zh-CN" sz="2400" b="1" kern="100" dirty="0">
                    <a:latin typeface="+mn-ea"/>
                    <a:cs typeface="Times New Roman" panose="02020603050405020304" pitchFamily="18" charset="0"/>
                  </a:rPr>
                  <a:t>（</a:t>
                </a:r>
                <a:r>
                  <a:rPr lang="en-US" altLang="zh-CN" sz="2400" b="1" kern="100" dirty="0">
                    <a:effectLst/>
                    <a:latin typeface="+mn-ea"/>
                    <a:cs typeface="Times New Roman" panose="02020603050405020304" pitchFamily="18" charset="0"/>
                  </a:rPr>
                  <a:t>2</a:t>
                </a:r>
                <a:r>
                  <a:rPr lang="zh-CN" altLang="zh-CN" sz="2400" b="1" kern="100" dirty="0">
                    <a:effectLst/>
                    <a:latin typeface="+mn-ea"/>
                    <a:cs typeface="Times New Roman" panose="02020603050405020304" pitchFamily="18" charset="0"/>
                  </a:rPr>
                  <a:t>）等额年金法。</a:t>
                </a:r>
                <a:r>
                  <a:rPr lang="zh-CN" altLang="zh-CN" sz="2400" kern="100" dirty="0">
                    <a:effectLst/>
                    <a:latin typeface="+mn-ea"/>
                    <a:cs typeface="Times New Roman" panose="02020603050405020304" pitchFamily="18" charset="0"/>
                  </a:rPr>
                  <a:t>等额年金法是指运用</a:t>
                </a:r>
                <a:r>
                  <a:rPr lang="zh-CN" altLang="zh-CN" sz="2400" kern="100" dirty="0">
                    <a:solidFill>
                      <a:srgbClr val="FF0000"/>
                    </a:solidFill>
                    <a:effectLst/>
                    <a:latin typeface="+mn-ea"/>
                    <a:cs typeface="Times New Roman" panose="02020603050405020304" pitchFamily="18" charset="0"/>
                  </a:rPr>
                  <a:t>年金现值的计算原理</a:t>
                </a:r>
                <a:r>
                  <a:rPr lang="zh-CN" altLang="zh-CN" sz="2400" kern="100" dirty="0">
                    <a:effectLst/>
                    <a:latin typeface="+mn-ea"/>
                    <a:cs typeface="Times New Roman" panose="02020603050405020304" pitchFamily="18" charset="0"/>
                  </a:rPr>
                  <a:t>计算每期应当支付租金的方法。此种方法要求将</a:t>
                </a:r>
                <a:r>
                  <a:rPr lang="zh-CN" altLang="zh-CN" sz="2400" kern="100" dirty="0">
                    <a:solidFill>
                      <a:srgbClr val="FF0000"/>
                    </a:solidFill>
                    <a:effectLst/>
                    <a:latin typeface="+mn-ea"/>
                    <a:cs typeface="Times New Roman" panose="02020603050405020304" pitchFamily="18" charset="0"/>
                  </a:rPr>
                  <a:t>利息率和手续费率综合成一个租费率</a:t>
                </a:r>
                <a:r>
                  <a:rPr lang="zh-CN" altLang="zh-CN" sz="2400" kern="100" dirty="0">
                    <a:effectLst/>
                    <a:latin typeface="+mn-ea"/>
                    <a:cs typeface="Times New Roman" panose="02020603050405020304" pitchFamily="18" charset="0"/>
                  </a:rPr>
                  <a:t>，并将此作为折现率，把每期支付的等额租金看作是年金，租入设备的价值作为年金现值之和</a:t>
                </a:r>
                <a:r>
                  <a:rPr lang="zh-CN" altLang="zh-CN" sz="2400" kern="100" dirty="0" smtClean="0">
                    <a:effectLst/>
                    <a:latin typeface="+mn-ea"/>
                    <a:cs typeface="Times New Roman" panose="02020603050405020304" pitchFamily="18" charset="0"/>
                  </a:rPr>
                  <a:t>。</a:t>
                </a:r>
                <a:r>
                  <a:rPr lang="zh-CN" altLang="zh-CN" sz="2400" b="1" kern="100" dirty="0" smtClean="0">
                    <a:effectLst/>
                    <a:latin typeface="+mn-ea"/>
                    <a:cs typeface="Times New Roman" panose="02020603050405020304" pitchFamily="18" charset="0"/>
                  </a:rPr>
                  <a:t>等额</a:t>
                </a:r>
                <a:r>
                  <a:rPr lang="zh-CN" altLang="zh-CN" sz="2400" b="1" kern="100" dirty="0">
                    <a:effectLst/>
                    <a:latin typeface="+mn-ea"/>
                    <a:cs typeface="Times New Roman" panose="02020603050405020304" pitchFamily="18" charset="0"/>
                  </a:rPr>
                  <a:t>年金法下，每次应支付的租金数额的计算公式如下：</a:t>
                </a:r>
                <a:endParaRPr lang="zh-CN" altLang="zh-CN" sz="2400" b="1" kern="100" dirty="0">
                  <a:effectLst/>
                  <a:latin typeface="+mn-ea"/>
                  <a:cs typeface="Times New Roman" panose="02020603050405020304" pitchFamily="18" charset="0"/>
                </a:endParaRPr>
              </a:p>
              <a:p>
                <a:pPr indent="333375" algn="ctr">
                  <a:lnSpc>
                    <a:spcPct val="120000"/>
                  </a:lnSpc>
                  <a:spcAft>
                    <a:spcPts val="0"/>
                  </a:spcAft>
                </a:pPr>
                <a:r>
                  <a:rPr lang="en-US" altLang="zh-CN" sz="2400" b="1" kern="100" dirty="0">
                    <a:effectLst/>
                    <a:latin typeface="+mn-ea"/>
                    <a:cs typeface="Times New Roman" panose="02020603050405020304" pitchFamily="18" charset="0"/>
                  </a:rPr>
                  <a:t>R</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𝑪</m:t>
                        </m:r>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𝑺</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𝐅</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𝐢</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𝐧</m:t>
                        </m:r>
                        <m:r>
                          <a:rPr lang="zh-CN" altLang="zh-CN" sz="2400" b="1" kern="100">
                            <a:effectLst/>
                            <a:latin typeface="Cambria Math" panose="02040503050406030204" pitchFamily="18" charset="0"/>
                            <a:cs typeface="Times New Roman" panose="02020603050405020304" pitchFamily="18" charset="0"/>
                          </a:rPr>
                          <m:t>）</m:t>
                        </m:r>
                      </m:num>
                      <m:den>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𝐅</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𝐢</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𝐧</m:t>
                        </m:r>
                        <m:r>
                          <a:rPr lang="zh-CN" altLang="zh-CN" sz="2400" b="1" kern="100">
                            <a:effectLst/>
                            <a:latin typeface="Cambria Math" panose="02040503050406030204" pitchFamily="18" charset="0"/>
                            <a:cs typeface="Times New Roman" panose="02020603050405020304" pitchFamily="18" charset="0"/>
                          </a:rPr>
                          <m:t>）</m:t>
                        </m:r>
                      </m:den>
                    </m:f>
                  </m:oMath>
                </a14:m>
                <a:r>
                  <a:rPr lang="en-US" altLang="zh-CN" sz="2400" b="1" kern="100" dirty="0">
                    <a:effectLst/>
                    <a:latin typeface="+mn-ea"/>
                    <a:cs typeface="Times New Roman" panose="02020603050405020304" pitchFamily="18" charset="0"/>
                  </a:rPr>
                  <a:t>                                  </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en-US" altLang="zh-CN" sz="2400" kern="100" dirty="0" smtClean="0">
                    <a:effectLst/>
                    <a:latin typeface="+mn-ea"/>
                    <a:cs typeface="Times New Roman" panose="02020603050405020304" pitchFamily="18" charset="0"/>
                  </a:rPr>
                  <a:t>R</a:t>
                </a:r>
                <a:r>
                  <a:rPr lang="zh-CN" altLang="zh-CN" sz="2400" kern="100" dirty="0">
                    <a:effectLst/>
                    <a:latin typeface="+mn-ea"/>
                    <a:cs typeface="Times New Roman" panose="02020603050405020304" pitchFamily="18" charset="0"/>
                  </a:rPr>
                  <a:t>表示每次应付租金数额；</a:t>
                </a:r>
                <a:r>
                  <a:rPr lang="en-US" altLang="zh-CN" sz="2400" kern="100" dirty="0">
                    <a:effectLst/>
                    <a:latin typeface="+mn-ea"/>
                    <a:cs typeface="Times New Roman" panose="02020603050405020304" pitchFamily="18" charset="0"/>
                  </a:rPr>
                  <a:t>C</a:t>
                </a:r>
                <a:r>
                  <a:rPr lang="zh-CN" altLang="zh-CN" sz="2400" kern="100" dirty="0">
                    <a:effectLst/>
                    <a:latin typeface="+mn-ea"/>
                    <a:cs typeface="Times New Roman" panose="02020603050405020304" pitchFamily="18" charset="0"/>
                  </a:rPr>
                  <a:t>表示租赁设备的购置成本；</a:t>
                </a:r>
                <a:r>
                  <a:rPr lang="en-US" altLang="zh-CN" sz="2400" kern="100" dirty="0">
                    <a:effectLst/>
                    <a:latin typeface="+mn-ea"/>
                    <a:cs typeface="Times New Roman" panose="02020603050405020304" pitchFamily="18" charset="0"/>
                  </a:rPr>
                  <a:t>S</a:t>
                </a:r>
                <a:r>
                  <a:rPr lang="zh-CN" altLang="zh-CN" sz="2400" kern="100" dirty="0">
                    <a:effectLst/>
                    <a:latin typeface="+mn-ea"/>
                    <a:cs typeface="Times New Roman" panose="02020603050405020304" pitchFamily="18" charset="0"/>
                  </a:rPr>
                  <a:t>表示期满时由承租方支付给出租方的转让价（残值）；</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表示租赁费率；</a:t>
                </a:r>
                <a:r>
                  <a:rPr lang="en-US" altLang="zh-CN" sz="2400" kern="100" dirty="0">
                    <a:effectLst/>
                    <a:latin typeface="+mn-ea"/>
                    <a:cs typeface="Times New Roman" panose="02020603050405020304" pitchFamily="18" charset="0"/>
                  </a:rPr>
                  <a:t>n</a:t>
                </a:r>
                <a:r>
                  <a:rPr lang="zh-CN" altLang="zh-CN" sz="2400" kern="100" dirty="0">
                    <a:effectLst/>
                    <a:latin typeface="+mn-ea"/>
                    <a:cs typeface="Times New Roman" panose="02020603050405020304" pitchFamily="18" charset="0"/>
                  </a:rPr>
                  <a:t>表示租赁期间租金支付次数。</a:t>
                </a:r>
                <a:endParaRPr lang="zh-CN" altLang="zh-CN" sz="2400" kern="100" dirty="0">
                  <a:effectLst/>
                  <a:latin typeface="+mn-ea"/>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835152" y="950265"/>
                <a:ext cx="9899904" cy="4460773"/>
              </a:xfrm>
              <a:prstGeom prst="rect">
                <a:avLst/>
              </a:prstGeom>
              <a:blipFill rotWithShape="1">
                <a:blip r:embed="rId1"/>
                <a:stretch>
                  <a:fillRect l="-1" t="-7" r="4" b="5"/>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mc:AlternateContent xmlns:mc="http://schemas.openxmlformats.org/markup-compatibility/2006">
        <mc:Choice xmlns:a14="http://schemas.microsoft.com/office/drawing/2010/main" Requires="a14">
          <p:sp>
            <p:nvSpPr>
              <p:cNvPr id="3" name="矩形 2"/>
              <p:cNvSpPr/>
              <p:nvPr/>
            </p:nvSpPr>
            <p:spPr>
              <a:xfrm>
                <a:off x="387096" y="1025402"/>
                <a:ext cx="10485120" cy="4125873"/>
              </a:xfrm>
              <a:prstGeom prst="rect">
                <a:avLst/>
              </a:prstGeom>
            </p:spPr>
            <p:txBody>
              <a:bodyPr wrap="square">
                <a:spAutoFit/>
              </a:bodyPr>
              <a:lstStyle/>
              <a:p>
                <a:pPr algn="just">
                  <a:lnSpc>
                    <a:spcPct val="120000"/>
                  </a:lnSpc>
                  <a:spcAft>
                    <a:spcPts val="0"/>
                  </a:spcAft>
                </a:pPr>
                <a:r>
                  <a:rPr lang="zh-CN" altLang="zh-CN" sz="2400" b="1" kern="100" dirty="0">
                    <a:latin typeface="+mn-ea"/>
                    <a:cs typeface="Times New Roman" panose="02020603050405020304" pitchFamily="18" charset="0"/>
                  </a:rPr>
                  <a:t>对于等额年金法下公式的使用，需要注意几点要求：</a:t>
                </a:r>
                <a:endParaRPr lang="zh-CN" altLang="zh-CN" sz="2400" b="1" kern="100" dirty="0">
                  <a:effectLst/>
                  <a:latin typeface="+mn-ea"/>
                  <a:cs typeface="Times New Roman" panose="02020603050405020304" pitchFamily="18" charset="0"/>
                </a:endParaRPr>
              </a:p>
              <a:p>
                <a:pPr algn="just">
                  <a:lnSpc>
                    <a:spcPct val="120000"/>
                  </a:lnSpc>
                  <a:spcAft>
                    <a:spcPts val="0"/>
                  </a:spcAft>
                </a:pPr>
                <a:r>
                  <a:rPr lang="zh-CN" altLang="zh-CN" sz="2400" kern="100" dirty="0">
                    <a:effectLst/>
                    <a:latin typeface="+mn-ea"/>
                    <a:cs typeface="Times New Roman" panose="02020603050405020304" pitchFamily="18" charset="0"/>
                  </a:rPr>
                  <a:t>第一，这个计算公式假定</a:t>
                </a:r>
                <a:r>
                  <a:rPr lang="zh-CN" altLang="zh-CN" sz="2400" b="1" kern="100" dirty="0">
                    <a:effectLst/>
                    <a:latin typeface="+mn-ea"/>
                    <a:cs typeface="Times New Roman" panose="02020603050405020304" pitchFamily="18" charset="0"/>
                  </a:rPr>
                  <a:t>每期租金是期末支付的</a:t>
                </a:r>
                <a:r>
                  <a:rPr lang="zh-CN" altLang="zh-CN" sz="2400" kern="100" dirty="0">
                    <a:effectLst/>
                    <a:latin typeface="+mn-ea"/>
                    <a:cs typeface="Times New Roman" panose="02020603050405020304" pitchFamily="18" charset="0"/>
                  </a:rPr>
                  <a:t>，即表示租金是普通年金。假定每期租金是期初支付的，即表示租金是即付年金，</a:t>
                </a:r>
                <a:r>
                  <a:rPr lang="zh-CN" altLang="zh-CN" sz="2400" kern="100" dirty="0" smtClean="0">
                    <a:effectLst/>
                    <a:latin typeface="+mn-ea"/>
                    <a:cs typeface="Times New Roman" panose="02020603050405020304" pitchFamily="18" charset="0"/>
                  </a:rPr>
                  <a:t>那么计算公式如下</a:t>
                </a:r>
                <a:r>
                  <a:rPr lang="zh-CN" altLang="zh-CN" sz="2400" kern="100" dirty="0">
                    <a:effectLst/>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a:p>
                <a:pPr algn="ctr">
                  <a:lnSpc>
                    <a:spcPct val="120000"/>
                  </a:lnSpc>
                  <a:spcAft>
                    <a:spcPts val="0"/>
                  </a:spcAft>
                </a:pPr>
                <a:r>
                  <a:rPr lang="en-US" altLang="zh-CN" sz="2400" b="1" kern="100" dirty="0">
                    <a:effectLst/>
                    <a:latin typeface="+mn-ea"/>
                    <a:cs typeface="Times New Roman" panose="02020603050405020304" pitchFamily="18" charset="0"/>
                  </a:rPr>
                  <a:t>R</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𝑪</m:t>
                        </m:r>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𝑺</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𝐅</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𝐢</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𝐧</m:t>
                        </m:r>
                        <m:r>
                          <a:rPr lang="zh-CN" altLang="zh-CN" sz="2400" b="1" kern="100">
                            <a:effectLst/>
                            <a:latin typeface="Cambria Math" panose="02040503050406030204" pitchFamily="18" charset="0"/>
                            <a:cs typeface="Times New Roman" panose="02020603050405020304" pitchFamily="18" charset="0"/>
                          </a:rPr>
                          <m:t>）</m:t>
                        </m:r>
                      </m:num>
                      <m:den>
                        <m:d>
                          <m:dPr>
                            <m:begChr m:val="（"/>
                            <m:endChr m:val="）"/>
                            <m:ctrlPr>
                              <a:rPr lang="zh-CN" altLang="zh-CN" sz="2400" b="1" i="1" kern="100">
                                <a:effectLst/>
                                <a:latin typeface="Cambria Math" panose="02040503050406030204" pitchFamily="18" charset="0"/>
                                <a:cs typeface="Times New Roman" panose="02020603050405020304" pitchFamily="18" charset="0"/>
                              </a:rPr>
                            </m:ctrlPr>
                          </m:dPr>
                          <m:e>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𝑷</m:t>
                                </m:r>
                              </m:num>
                              <m:den>
                                <m:r>
                                  <a:rPr lang="en-US" altLang="zh-CN" sz="2400" b="1" i="1" kern="100">
                                    <a:effectLst/>
                                    <a:latin typeface="Cambria Math" panose="02040503050406030204" pitchFamily="18" charset="0"/>
                                    <a:cs typeface="Times New Roman" panose="02020603050405020304" pitchFamily="18" charset="0"/>
                                  </a:rPr>
                                  <m:t>𝑨</m:t>
                                </m:r>
                              </m:den>
                            </m:f>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𝐢</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𝒏</m:t>
                            </m:r>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m:t>
                            </m:r>
                          </m:e>
                        </m:d>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m:t>
                        </m:r>
                      </m:den>
                    </m:f>
                  </m:oMath>
                </a14:m>
                <a:r>
                  <a:rPr lang="en-US" altLang="zh-CN" sz="2400" b="1" kern="100" dirty="0">
                    <a:effectLst/>
                    <a:latin typeface="+mn-ea"/>
                    <a:cs typeface="Times New Roman" panose="02020603050405020304" pitchFamily="18" charset="0"/>
                  </a:rPr>
                  <a:t>                                   </a:t>
                </a:r>
                <a:endParaRPr lang="en-US" altLang="zh-CN" sz="2400" b="1" kern="100" dirty="0" smtClean="0">
                  <a:effectLst/>
                  <a:latin typeface="+mn-ea"/>
                  <a:cs typeface="Times New Roman" panose="02020603050405020304" pitchFamily="18" charset="0"/>
                </a:endParaRPr>
              </a:p>
              <a:p>
                <a:pPr algn="just">
                  <a:lnSpc>
                    <a:spcPct val="120000"/>
                  </a:lnSpc>
                  <a:spcAft>
                    <a:spcPts val="0"/>
                  </a:spcAft>
                </a:pPr>
                <a:r>
                  <a:rPr lang="zh-CN" altLang="zh-CN" sz="2400" kern="100" dirty="0" smtClean="0">
                    <a:effectLst/>
                    <a:latin typeface="+mn-ea"/>
                    <a:cs typeface="Times New Roman" panose="02020603050405020304" pitchFamily="18" charset="0"/>
                  </a:rPr>
                  <a:t>第二</a:t>
                </a:r>
                <a:r>
                  <a:rPr lang="zh-CN" altLang="zh-CN" sz="2400" kern="100" dirty="0">
                    <a:effectLst/>
                    <a:latin typeface="+mn-ea"/>
                    <a:cs typeface="Times New Roman" panose="02020603050405020304" pitchFamily="18" charset="0"/>
                  </a:rPr>
                  <a:t>，公式中的租费率</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，由租赁双方认可的，它比纯粹的借款利率要大一些，当租赁手续费是租赁开始一次付清的，表示各期租金不含手续费，即租费率与租金利息率相同。</a:t>
                </a:r>
                <a:endParaRPr lang="zh-CN" altLang="zh-CN" sz="2400" kern="100" dirty="0">
                  <a:effectLst/>
                  <a:latin typeface="+mn-ea"/>
                  <a:cs typeface="Times New Roman" panose="02020603050405020304" pitchFamily="18" charset="0"/>
                </a:endParaRPr>
              </a:p>
              <a:p>
                <a:pPr algn="just">
                  <a:lnSpc>
                    <a:spcPct val="120000"/>
                  </a:lnSpc>
                  <a:spcAft>
                    <a:spcPts val="0"/>
                  </a:spcAft>
                </a:pPr>
                <a:r>
                  <a:rPr lang="zh-CN" altLang="zh-CN" sz="2400" kern="100" dirty="0">
                    <a:effectLst/>
                    <a:latin typeface="+mn-ea"/>
                    <a:cs typeface="Times New Roman" panose="02020603050405020304" pitchFamily="18" charset="0"/>
                  </a:rPr>
                  <a:t>第三，公式中分子和分母的</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是统一的，都是租费率。</a:t>
                </a:r>
                <a:endParaRPr lang="zh-CN" altLang="zh-CN" sz="2400" kern="100" dirty="0">
                  <a:effectLst/>
                  <a:latin typeface="+mn-ea"/>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387096" y="1025402"/>
                <a:ext cx="10485120" cy="4125873"/>
              </a:xfrm>
              <a:prstGeom prst="rect">
                <a:avLst/>
              </a:prstGeom>
              <a:blipFill rotWithShape="1">
                <a:blip r:embed="rId1"/>
                <a:stretch>
                  <a:fillRect l="-4" t="-12" r="-481" b="4"/>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376" y="768096"/>
            <a:ext cx="10411968" cy="3194721"/>
          </a:xfrm>
          <a:prstGeom prst="rect">
            <a:avLst/>
          </a:prstGeom>
        </p:spPr>
        <p:txBody>
          <a:bodyPr wrap="square">
            <a:spAutoFit/>
          </a:bodyPr>
          <a:lstStyle/>
          <a:p>
            <a:pPr indent="266700" algn="just">
              <a:lnSpc>
                <a:spcPct val="120000"/>
              </a:lnSpc>
              <a:spcAft>
                <a:spcPts val="0"/>
              </a:spcAft>
            </a:pPr>
            <a:r>
              <a:rPr lang="zh-CN" altLang="zh-CN" sz="2400" kern="100" dirty="0">
                <a:solidFill>
                  <a:srgbClr val="FF0000"/>
                </a:solidFill>
                <a:latin typeface="+mn-ea"/>
                <a:cs typeface="Times New Roman" panose="02020603050405020304" pitchFamily="18" charset="0"/>
              </a:rPr>
              <a:t> </a:t>
            </a:r>
            <a:r>
              <a:rPr lang="en-US" altLang="zh-CN" sz="2400" kern="100" dirty="0" smtClean="0">
                <a:solidFill>
                  <a:srgbClr val="FF0000"/>
                </a:solidFill>
                <a:latin typeface="+mn-ea"/>
                <a:cs typeface="Times New Roman" panose="02020603050405020304" pitchFamily="18" charset="0"/>
              </a:rPr>
              <a:t>   </a:t>
            </a:r>
            <a:r>
              <a:rPr lang="zh-CN" altLang="zh-CN" sz="2400" b="1" kern="100" dirty="0" smtClean="0">
                <a:solidFill>
                  <a:srgbClr val="FF0000"/>
                </a:solidFill>
                <a:effectLst/>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4-4</a:t>
            </a:r>
            <a:r>
              <a:rPr lang="zh-CN" altLang="zh-CN" sz="2400" b="1" kern="100" dirty="0">
                <a:solidFill>
                  <a:srgbClr val="FF0000"/>
                </a:solidFill>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海滨公司于</a:t>
            </a:r>
            <a:r>
              <a:rPr lang="en-US" altLang="zh-CN" sz="2400" kern="100" dirty="0">
                <a:effectLst/>
                <a:latin typeface="+mn-ea"/>
                <a:cs typeface="Times New Roman" panose="02020603050405020304" pitchFamily="18" charset="0"/>
              </a:rPr>
              <a:t>2021</a:t>
            </a:r>
            <a:r>
              <a:rPr lang="zh-CN" altLang="zh-CN" sz="2400" kern="100" dirty="0">
                <a:effectLst/>
                <a:latin typeface="+mn-ea"/>
                <a:cs typeface="Times New Roman" panose="02020603050405020304" pitchFamily="18" charset="0"/>
              </a:rPr>
              <a:t>年</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月</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日从租赁公司租入一套机器设备，设备价值</a:t>
            </a:r>
            <a:r>
              <a:rPr lang="en-US" altLang="zh-CN" sz="2400" kern="100" dirty="0">
                <a:effectLst/>
                <a:latin typeface="+mn-ea"/>
                <a:cs typeface="Times New Roman" panose="02020603050405020304" pitchFamily="18" charset="0"/>
              </a:rPr>
              <a:t>300</a:t>
            </a:r>
            <a:r>
              <a:rPr lang="zh-CN" altLang="zh-CN" sz="2400" kern="100" dirty="0">
                <a:effectLst/>
                <a:latin typeface="+mn-ea"/>
                <a:cs typeface="Times New Roman" panose="02020603050405020304" pitchFamily="18" charset="0"/>
              </a:rPr>
              <a:t>万元，租期</a:t>
            </a:r>
            <a:r>
              <a:rPr lang="en-US" altLang="zh-CN" sz="2400" kern="100" dirty="0">
                <a:effectLst/>
                <a:latin typeface="+mn-ea"/>
                <a:cs typeface="Times New Roman" panose="02020603050405020304" pitchFamily="18" charset="0"/>
              </a:rPr>
              <a:t>5</a:t>
            </a:r>
            <a:r>
              <a:rPr lang="zh-CN" altLang="zh-CN" sz="2400" kern="100" dirty="0">
                <a:effectLst/>
                <a:latin typeface="+mn-ea"/>
                <a:cs typeface="Times New Roman" panose="02020603050405020304" pitchFamily="18" charset="0"/>
              </a:rPr>
              <a:t>年，预计租赁期满时海滨公司向租赁公司支付转让价需要</a:t>
            </a:r>
            <a:r>
              <a:rPr lang="en-US" altLang="zh-CN" sz="2400" kern="100" dirty="0">
                <a:effectLst/>
                <a:latin typeface="+mn-ea"/>
                <a:cs typeface="Times New Roman" panose="02020603050405020304" pitchFamily="18" charset="0"/>
              </a:rPr>
              <a:t>30</a:t>
            </a:r>
            <a:r>
              <a:rPr lang="zh-CN" altLang="zh-CN" sz="2400" kern="100" dirty="0">
                <a:effectLst/>
                <a:latin typeface="+mn-ea"/>
                <a:cs typeface="Times New Roman" panose="02020603050405020304" pitchFamily="18" charset="0"/>
              </a:rPr>
              <a:t>万元。年利率</a:t>
            </a:r>
            <a:r>
              <a:rPr lang="en-US" altLang="zh-CN" sz="2400" kern="100" dirty="0">
                <a:effectLst/>
                <a:latin typeface="+mn-ea"/>
                <a:cs typeface="Times New Roman" panose="02020603050405020304" pitchFamily="18" charset="0"/>
              </a:rPr>
              <a:t>10%</a:t>
            </a:r>
            <a:r>
              <a:rPr lang="zh-CN" altLang="zh-CN" sz="2400" kern="100" dirty="0">
                <a:effectLst/>
                <a:latin typeface="+mn-ea"/>
                <a:cs typeface="Times New Roman" panose="02020603050405020304" pitchFamily="18" charset="0"/>
              </a:rPr>
              <a:t>，手续费为设备价值的</a:t>
            </a:r>
            <a:r>
              <a:rPr lang="en-US" altLang="zh-CN" sz="2400" kern="100" dirty="0">
                <a:effectLst/>
                <a:latin typeface="+mn-ea"/>
                <a:cs typeface="Times New Roman" panose="02020603050405020304" pitchFamily="18" charset="0"/>
              </a:rPr>
              <a:t>2%</a:t>
            </a:r>
            <a:r>
              <a:rPr lang="zh-CN" altLang="zh-CN" sz="2400" kern="100" dirty="0">
                <a:effectLst/>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a:p>
            <a:pPr indent="266700" algn="just">
              <a:lnSpc>
                <a:spcPct val="120000"/>
              </a:lnSpc>
              <a:spcAft>
                <a:spcPts val="0"/>
              </a:spcAft>
            </a:pPr>
            <a:r>
              <a:rPr lang="zh-CN" altLang="zh-CN" sz="2400" kern="100" dirty="0">
                <a:effectLst/>
                <a:latin typeface="+mn-ea"/>
                <a:cs typeface="Times New Roman" panose="02020603050405020304" pitchFamily="18" charset="0"/>
              </a:rPr>
              <a:t>要求：分别对以下三种情况用等额年金法计算该公司每年应付租金的金额。</a:t>
            </a:r>
            <a:endParaRPr lang="zh-CN" altLang="zh-CN" sz="2400" kern="100" dirty="0">
              <a:effectLst/>
              <a:latin typeface="+mn-ea"/>
              <a:cs typeface="Times New Roman" panose="02020603050405020304" pitchFamily="18" charset="0"/>
            </a:endParaRPr>
          </a:p>
          <a:p>
            <a:pPr marL="342900" lvl="0" indent="-342900" algn="just">
              <a:lnSpc>
                <a:spcPct val="120000"/>
              </a:lnSpc>
              <a:spcAft>
                <a:spcPts val="0"/>
              </a:spcAft>
              <a:buFont typeface="+mj-lt"/>
              <a:buAutoNum type="arabicParenR"/>
            </a:pPr>
            <a:r>
              <a:rPr lang="zh-CN" altLang="zh-CN" sz="2400" kern="100" dirty="0">
                <a:effectLst/>
                <a:latin typeface="+mn-ea"/>
                <a:cs typeface="Times New Roman" panose="02020603050405020304" pitchFamily="18" charset="0"/>
              </a:rPr>
              <a:t>租费率</a:t>
            </a:r>
            <a:r>
              <a:rPr lang="en-US" altLang="zh-CN" sz="2400" kern="100" dirty="0">
                <a:effectLst/>
                <a:latin typeface="+mn-ea"/>
                <a:cs typeface="Times New Roman" panose="02020603050405020304" pitchFamily="18" charset="0"/>
              </a:rPr>
              <a:t>12%</a:t>
            </a:r>
            <a:r>
              <a:rPr lang="zh-CN" altLang="zh-CN" sz="2400" kern="100" dirty="0">
                <a:effectLst/>
                <a:latin typeface="+mn-ea"/>
                <a:cs typeface="Times New Roman" panose="02020603050405020304" pitchFamily="18" charset="0"/>
              </a:rPr>
              <a:t>，租金在每年的年末支付。</a:t>
            </a:r>
            <a:endParaRPr lang="zh-CN" altLang="zh-CN" sz="2400" kern="100" dirty="0">
              <a:effectLst/>
              <a:latin typeface="+mn-ea"/>
              <a:cs typeface="Times New Roman" panose="02020603050405020304" pitchFamily="18" charset="0"/>
            </a:endParaRPr>
          </a:p>
          <a:p>
            <a:pPr marL="342900" lvl="0" indent="-342900" algn="just">
              <a:lnSpc>
                <a:spcPct val="120000"/>
              </a:lnSpc>
              <a:spcAft>
                <a:spcPts val="0"/>
              </a:spcAft>
              <a:buFont typeface="+mj-lt"/>
              <a:buAutoNum type="arabicParenR"/>
            </a:pPr>
            <a:r>
              <a:rPr lang="zh-CN" altLang="zh-CN" sz="2400" kern="100" dirty="0">
                <a:effectLst/>
                <a:latin typeface="+mn-ea"/>
                <a:cs typeface="Times New Roman" panose="02020603050405020304" pitchFamily="18" charset="0"/>
              </a:rPr>
              <a:t>租费率</a:t>
            </a:r>
            <a:r>
              <a:rPr lang="en-US" altLang="zh-CN" sz="2400" kern="100" dirty="0">
                <a:effectLst/>
                <a:latin typeface="+mn-ea"/>
                <a:cs typeface="Times New Roman" panose="02020603050405020304" pitchFamily="18" charset="0"/>
              </a:rPr>
              <a:t>12%</a:t>
            </a:r>
            <a:r>
              <a:rPr lang="zh-CN" altLang="zh-CN" sz="2400" kern="100" dirty="0">
                <a:effectLst/>
                <a:latin typeface="+mn-ea"/>
                <a:cs typeface="Times New Roman" panose="02020603050405020304" pitchFamily="18" charset="0"/>
              </a:rPr>
              <a:t>，租金在每年的年初支付。</a:t>
            </a:r>
            <a:endParaRPr lang="zh-CN" altLang="zh-CN" sz="2400" kern="100" dirty="0">
              <a:effectLst/>
              <a:latin typeface="+mn-ea"/>
              <a:cs typeface="Times New Roman" panose="02020603050405020304" pitchFamily="18" charset="0"/>
            </a:endParaRPr>
          </a:p>
          <a:p>
            <a:pPr marL="342900" lvl="0" indent="-342900" algn="just">
              <a:lnSpc>
                <a:spcPct val="120000"/>
              </a:lnSpc>
              <a:spcAft>
                <a:spcPts val="0"/>
              </a:spcAft>
              <a:buFont typeface="+mj-lt"/>
              <a:buAutoNum type="arabicParenR"/>
            </a:pPr>
            <a:r>
              <a:rPr lang="zh-CN" altLang="zh-CN" sz="2400" kern="100" dirty="0">
                <a:effectLst/>
                <a:latin typeface="+mn-ea"/>
                <a:cs typeface="Times New Roman" panose="02020603050405020304" pitchFamily="18" charset="0"/>
              </a:rPr>
              <a:t>租金在每年年末支付，但租赁手续费在租入设备时一次付清</a:t>
            </a:r>
            <a:r>
              <a:rPr lang="zh-CN" altLang="zh-CN" sz="2400" kern="100" dirty="0" smtClean="0">
                <a:effectLst/>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二、长期筹资类型</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99578" y="1063017"/>
            <a:ext cx="10172054" cy="452431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j-ea"/>
                <a:ea typeface="+mj-ea"/>
              </a:rPr>
              <a:t>（一）直接</a:t>
            </a:r>
            <a:r>
              <a:rPr lang="zh-CN" altLang="en-US" sz="2400" b="1" dirty="0">
                <a:latin typeface="+mj-ea"/>
                <a:ea typeface="+mj-ea"/>
              </a:rPr>
              <a:t>筹资和间接</a:t>
            </a:r>
            <a:r>
              <a:rPr lang="zh-CN" altLang="en-US" sz="2400" b="1" dirty="0" smtClean="0">
                <a:latin typeface="+mj-ea"/>
                <a:ea typeface="+mj-ea"/>
              </a:rPr>
              <a:t>筹资</a:t>
            </a:r>
            <a:endParaRPr lang="en-US" altLang="zh-CN" sz="2400" b="1" dirty="0">
              <a:latin typeface="+mj-ea"/>
              <a:ea typeface="+mj-ea"/>
            </a:endParaRPr>
          </a:p>
          <a:p>
            <a:pPr lvl="0" algn="just">
              <a:lnSpc>
                <a:spcPct val="150000"/>
              </a:lnSpc>
            </a:pPr>
            <a:r>
              <a:rPr lang="zh-CN" altLang="en-US" sz="2400" dirty="0">
                <a:latin typeface="+mj-ea"/>
                <a:ea typeface="+mj-ea"/>
              </a:rPr>
              <a:t>企业筹资活动按其</a:t>
            </a:r>
            <a:r>
              <a:rPr lang="zh-CN" altLang="en-US" sz="2400" b="1" dirty="0">
                <a:latin typeface="+mj-ea"/>
                <a:ea typeface="+mj-ea"/>
              </a:rPr>
              <a:t>是否向银行等金融机构借款</a:t>
            </a:r>
            <a:r>
              <a:rPr lang="zh-CN" altLang="en-US" sz="2400" dirty="0">
                <a:latin typeface="+mj-ea"/>
                <a:ea typeface="+mj-ea"/>
              </a:rPr>
              <a:t>，可以分为直接筹资和间接筹资两种。</a:t>
            </a:r>
            <a:endParaRPr lang="en-US" altLang="zh-CN" sz="2400" dirty="0" smtClean="0">
              <a:latin typeface="+mj-ea"/>
              <a:ea typeface="+mj-ea"/>
            </a:endParaRPr>
          </a:p>
          <a:p>
            <a:pPr lvl="0" algn="just">
              <a:lnSpc>
                <a:spcPct val="150000"/>
              </a:lnSpc>
            </a:pPr>
            <a:r>
              <a:rPr lang="zh-CN" altLang="en-US" sz="2400" b="1" dirty="0" smtClean="0">
                <a:solidFill>
                  <a:srgbClr val="FF0000"/>
                </a:solidFill>
                <a:latin typeface="+mj-ea"/>
                <a:ea typeface="+mj-ea"/>
              </a:rPr>
              <a:t>直接</a:t>
            </a:r>
            <a:r>
              <a:rPr lang="zh-CN" altLang="en-US" sz="2400" b="1" dirty="0">
                <a:solidFill>
                  <a:srgbClr val="FF0000"/>
                </a:solidFill>
                <a:latin typeface="+mj-ea"/>
                <a:ea typeface="+mj-ea"/>
              </a:rPr>
              <a:t>筹资</a:t>
            </a:r>
            <a:r>
              <a:rPr lang="zh-CN" altLang="en-US" sz="2400" dirty="0">
                <a:latin typeface="+mj-ea"/>
                <a:ea typeface="+mj-ea"/>
              </a:rPr>
              <a:t>是企业不借助于银行等金融机构，直接与资金供应者协商融通资金的一种筹资活动</a:t>
            </a:r>
            <a:r>
              <a:rPr lang="zh-CN" altLang="en-US" sz="2400" dirty="0" smtClean="0">
                <a:latin typeface="+mj-ea"/>
                <a:ea typeface="+mj-ea"/>
              </a:rPr>
              <a:t>。直接</a:t>
            </a:r>
            <a:r>
              <a:rPr lang="zh-CN" altLang="en-US" sz="2400" dirty="0">
                <a:latin typeface="+mj-ea"/>
                <a:ea typeface="+mj-ea"/>
              </a:rPr>
              <a:t>筹资方式主要有</a:t>
            </a:r>
            <a:r>
              <a:rPr lang="zh-CN" altLang="en-US" sz="2400" b="1" dirty="0">
                <a:latin typeface="+mj-ea"/>
                <a:ea typeface="+mj-ea"/>
              </a:rPr>
              <a:t>发行股票、发行债券、吸收直接投资</a:t>
            </a:r>
            <a:r>
              <a:rPr lang="zh-CN" altLang="en-US" sz="2400" dirty="0">
                <a:latin typeface="+mj-ea"/>
                <a:ea typeface="+mj-ea"/>
              </a:rPr>
              <a:t>等。</a:t>
            </a:r>
            <a:endParaRPr lang="en-US" altLang="zh-CN" sz="2400" dirty="0">
              <a:latin typeface="+mj-ea"/>
              <a:ea typeface="+mj-ea"/>
            </a:endParaRPr>
          </a:p>
          <a:p>
            <a:pPr lvl="0" algn="just">
              <a:lnSpc>
                <a:spcPct val="150000"/>
              </a:lnSpc>
            </a:pPr>
            <a:r>
              <a:rPr lang="zh-CN" altLang="en-US" sz="2400" b="1" dirty="0">
                <a:solidFill>
                  <a:srgbClr val="FF0000"/>
                </a:solidFill>
                <a:latin typeface="+mj-ea"/>
                <a:ea typeface="+mj-ea"/>
              </a:rPr>
              <a:t>间接筹资</a:t>
            </a:r>
            <a:r>
              <a:rPr lang="zh-CN" altLang="en-US" sz="2400" dirty="0">
                <a:latin typeface="+mj-ea"/>
                <a:ea typeface="+mj-ea"/>
              </a:rPr>
              <a:t>是企业借助于银行和非银行金融机构而筹集资金。有银行借款，融资租赁等方式</a:t>
            </a:r>
            <a:endParaRPr lang="zh-CN" altLang="en-US" sz="2400" dirty="0">
              <a:latin typeface="+mj-ea"/>
              <a:ea typeface="+mj-ea"/>
            </a:endParaRPr>
          </a:p>
        </p:txBody>
      </p:sp>
    </p:spTree>
  </p:cSld>
  <p:clrMapOvr>
    <a:masterClrMapping/>
  </p:clrMapOvr>
  <p:transition spd="slow" advTm="3000">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515112" y="502920"/>
                <a:ext cx="10997184" cy="5067221"/>
              </a:xfrm>
              <a:prstGeom prst="rect">
                <a:avLst/>
              </a:prstGeom>
            </p:spPr>
            <p:txBody>
              <a:bodyPr wrap="square">
                <a:spAutoFit/>
              </a:bodyPr>
              <a:lstStyle/>
              <a:p>
                <a:pPr indent="266700" algn="just">
                  <a:lnSpc>
                    <a:spcPct val="120000"/>
                  </a:lnSpc>
                  <a:spcAft>
                    <a:spcPts val="0"/>
                  </a:spcAft>
                </a:pPr>
                <a:r>
                  <a:rPr lang="zh-CN" altLang="zh-CN" sz="2200" b="1" kern="100" dirty="0" smtClean="0">
                    <a:effectLst/>
                    <a:latin typeface="+mn-ea"/>
                    <a:cs typeface="Times New Roman" panose="02020603050405020304" pitchFamily="18" charset="0"/>
                  </a:rPr>
                  <a:t>租金</a:t>
                </a:r>
                <a:r>
                  <a:rPr lang="zh-CN" altLang="zh-CN" sz="2200" b="1" kern="100" dirty="0">
                    <a:effectLst/>
                    <a:latin typeface="+mn-ea"/>
                    <a:cs typeface="Times New Roman" panose="02020603050405020304" pitchFamily="18" charset="0"/>
                  </a:rPr>
                  <a:t>在年末支付</a:t>
                </a:r>
                <a:r>
                  <a:rPr lang="zh-CN" altLang="zh-CN" sz="2200" kern="100" dirty="0">
                    <a:effectLst/>
                    <a:latin typeface="+mn-ea"/>
                    <a:cs typeface="Times New Roman" panose="02020603050405020304" pitchFamily="18" charset="0"/>
                  </a:rPr>
                  <a:t>，</a:t>
                </a:r>
                <a:r>
                  <a:rPr lang="en-US" altLang="zh-CN" sz="2200" kern="100" dirty="0">
                    <a:effectLst/>
                    <a:latin typeface="+mn-ea"/>
                    <a:cs typeface="Times New Roman" panose="02020603050405020304" pitchFamily="18" charset="0"/>
                  </a:rPr>
                  <a:t>R</a:t>
                </a:r>
                <a:r>
                  <a:rPr lang="zh-CN" altLang="zh-CN" sz="2200"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i="1"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i="1"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F</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12</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m:t>
                        </m:r>
                        <m:r>
                          <a:rPr lang="zh-CN" altLang="zh-CN" sz="2200" kern="100">
                            <a:effectLst/>
                            <a:latin typeface="Cambria Math" panose="02040503050406030204" pitchFamily="18" charset="0"/>
                            <a:cs typeface="Times New Roman" panose="02020603050405020304" pitchFamily="18" charset="0"/>
                          </a:rPr>
                          <m:t>）</m:t>
                        </m:r>
                      </m:num>
                      <m:den>
                        <m:r>
                          <a:rPr lang="zh-CN" altLang="zh-CN" sz="2200" kern="100">
                            <a:effectLst/>
                            <a:latin typeface="Cambria Math" panose="02040503050406030204" pitchFamily="18" charset="0"/>
                            <a:cs typeface="Times New Roman" panose="02020603050405020304" pitchFamily="18" charset="0"/>
                          </a:rPr>
                          <m:t>（</m:t>
                        </m:r>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A</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12</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m:t>
                        </m:r>
                        <m:r>
                          <a:rPr lang="zh-CN" altLang="zh-CN" sz="2200" kern="100">
                            <a:effectLst/>
                            <a:latin typeface="Cambria Math" panose="02040503050406030204" pitchFamily="18" charset="0"/>
                            <a:cs typeface="Times New Roman" panose="02020603050405020304" pitchFamily="18" charset="0"/>
                          </a:rPr>
                          <m:t>）</m:t>
                        </m:r>
                      </m:den>
                    </m:f>
                  </m:oMath>
                </a14:m>
                <a:endParaRPr lang="zh-CN" altLang="zh-CN" sz="2200" kern="100" dirty="0">
                  <a:effectLst/>
                  <a:latin typeface="+mn-ea"/>
                  <a:cs typeface="Times New Roman" panose="02020603050405020304" pitchFamily="18" charset="0"/>
                </a:endParaRPr>
              </a:p>
              <a:p>
                <a:pPr indent="1405890" algn="just">
                  <a:lnSpc>
                    <a:spcPct val="120000"/>
                  </a:lnSpc>
                  <a:spcAft>
                    <a:spcPts val="0"/>
                  </a:spcAft>
                </a:pPr>
                <a:r>
                  <a:rPr lang="zh-CN" altLang="zh-CN" sz="2200" b="1"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0</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5674</m:t>
                        </m:r>
                      </m:num>
                      <m:den>
                        <m:r>
                          <a:rPr lang="en-US" altLang="zh-CN" sz="2200" kern="100">
                            <a:effectLst/>
                            <a:latin typeface="Cambria Math" panose="02040503050406030204" pitchFamily="18" charset="0"/>
                            <a:cs typeface="Times New Roman" panose="02020603050405020304" pitchFamily="18" charset="0"/>
                          </a:rPr>
                          <m:t>3</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6048</m:t>
                        </m:r>
                      </m:den>
                    </m:f>
                  </m:oMath>
                </a14:m>
                <a:r>
                  <a:rPr lang="zh-CN" altLang="zh-CN" sz="2200" kern="100" dirty="0" smtClean="0">
                    <a:effectLst/>
                    <a:latin typeface="+mn-ea"/>
                    <a:cs typeface="Times New Roman" panose="02020603050405020304" pitchFamily="18" charset="0"/>
                  </a:rPr>
                  <a:t>≈</a:t>
                </a:r>
                <a:r>
                  <a:rPr lang="en-US" altLang="zh-CN" sz="2200" kern="100" dirty="0">
                    <a:effectLst/>
                    <a:latin typeface="+mn-ea"/>
                    <a:cs typeface="Times New Roman" panose="02020603050405020304" pitchFamily="18" charset="0"/>
                  </a:rPr>
                  <a:t>78.50</a:t>
                </a:r>
                <a:r>
                  <a:rPr lang="zh-CN" altLang="zh-CN" sz="2200" kern="100" dirty="0">
                    <a:effectLst/>
                    <a:latin typeface="+mn-ea"/>
                    <a:cs typeface="Times New Roman" panose="02020603050405020304" pitchFamily="18" charset="0"/>
                  </a:rPr>
                  <a:t>（万元）</a:t>
                </a:r>
                <a:endParaRPr lang="zh-CN" altLang="zh-CN" sz="2200" kern="100" dirty="0">
                  <a:effectLst/>
                  <a:latin typeface="+mn-ea"/>
                  <a:cs typeface="Times New Roman" panose="02020603050405020304" pitchFamily="18" charset="0"/>
                </a:endParaRPr>
              </a:p>
              <a:p>
                <a:pPr indent="266700" algn="just">
                  <a:lnSpc>
                    <a:spcPct val="120000"/>
                  </a:lnSpc>
                  <a:spcAft>
                    <a:spcPts val="0"/>
                  </a:spcAft>
                </a:pPr>
                <a:r>
                  <a:rPr lang="zh-CN" altLang="zh-CN" sz="2200" b="1" kern="100" dirty="0">
                    <a:effectLst/>
                    <a:latin typeface="+mn-ea"/>
                    <a:cs typeface="Times New Roman" panose="02020603050405020304" pitchFamily="18" charset="0"/>
                  </a:rPr>
                  <a:t>租金在年初支付</a:t>
                </a:r>
                <a:r>
                  <a:rPr lang="zh-CN" altLang="zh-CN" sz="2200" kern="100" dirty="0">
                    <a:effectLst/>
                    <a:latin typeface="+mn-ea"/>
                    <a:cs typeface="Times New Roman" panose="02020603050405020304" pitchFamily="18" charset="0"/>
                  </a:rPr>
                  <a:t>，</a:t>
                </a:r>
                <a:r>
                  <a:rPr lang="en-US" altLang="zh-CN" sz="2200" kern="100" dirty="0">
                    <a:effectLst/>
                    <a:latin typeface="+mn-ea"/>
                    <a:cs typeface="Times New Roman" panose="02020603050405020304" pitchFamily="18" charset="0"/>
                  </a:rPr>
                  <a:t>R</a:t>
                </a:r>
                <a:r>
                  <a:rPr lang="zh-CN" altLang="zh-CN" sz="2200"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i="1"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i="1"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F</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12</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m:t>
                        </m:r>
                        <m:r>
                          <a:rPr lang="zh-CN" altLang="zh-CN" sz="2200" kern="100">
                            <a:effectLst/>
                            <a:latin typeface="Cambria Math" panose="02040503050406030204" pitchFamily="18" charset="0"/>
                            <a:cs typeface="Times New Roman" panose="02020603050405020304" pitchFamily="18" charset="0"/>
                          </a:rPr>
                          <m:t>）</m:t>
                        </m:r>
                      </m:num>
                      <m:den>
                        <m:d>
                          <m:dPr>
                            <m:begChr m:val="（"/>
                            <m:endChr m:val="）"/>
                            <m:ctrlPr>
                              <a:rPr lang="zh-CN" altLang="zh-CN" sz="2200" i="1" kern="100">
                                <a:effectLst/>
                                <a:latin typeface="Cambria Math" panose="02040503050406030204" pitchFamily="18" charset="0"/>
                                <a:cs typeface="Times New Roman" panose="02020603050405020304" pitchFamily="18" charset="0"/>
                              </a:rPr>
                            </m:ctrlPr>
                          </m:dPr>
                          <m:e>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A</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12</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4</m:t>
                            </m:r>
                          </m:e>
                        </m:d>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m:t>
                        </m:r>
                      </m:den>
                    </m:f>
                  </m:oMath>
                </a14:m>
                <a:endParaRPr lang="zh-CN" altLang="zh-CN" sz="2200" kern="100" dirty="0">
                  <a:effectLst/>
                  <a:latin typeface="+mn-ea"/>
                  <a:cs typeface="Times New Roman" panose="02020603050405020304" pitchFamily="18" charset="0"/>
                </a:endParaRPr>
              </a:p>
              <a:p>
                <a:pPr indent="1405890" algn="just">
                  <a:lnSpc>
                    <a:spcPct val="120000"/>
                  </a:lnSpc>
                  <a:spcAft>
                    <a:spcPts val="0"/>
                  </a:spcAft>
                </a:pPr>
                <a:r>
                  <a:rPr lang="zh-CN" altLang="zh-CN" sz="2200" b="1"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0</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5674</m:t>
                        </m:r>
                      </m:num>
                      <m:den>
                        <m:r>
                          <a:rPr lang="en-US" altLang="zh-CN" sz="2200" kern="100">
                            <a:effectLst/>
                            <a:latin typeface="Cambria Math" panose="02040503050406030204" pitchFamily="18" charset="0"/>
                            <a:cs typeface="Times New Roman" panose="02020603050405020304" pitchFamily="18" charset="0"/>
                          </a:rPr>
                          <m:t>3</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0373</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m:t>
                        </m:r>
                      </m:den>
                    </m:f>
                  </m:oMath>
                </a14:m>
                <a:r>
                  <a:rPr lang="zh-CN" altLang="zh-CN" sz="2200" kern="100" dirty="0" smtClean="0">
                    <a:effectLst/>
                    <a:latin typeface="+mn-ea"/>
                    <a:cs typeface="Times New Roman" panose="02020603050405020304" pitchFamily="18" charset="0"/>
                  </a:rPr>
                  <a:t>≈</a:t>
                </a:r>
                <a:r>
                  <a:rPr lang="en-US" altLang="zh-CN" sz="2200" kern="100" dirty="0">
                    <a:effectLst/>
                    <a:latin typeface="+mn-ea"/>
                    <a:cs typeface="Times New Roman" panose="02020603050405020304" pitchFamily="18" charset="0"/>
                  </a:rPr>
                  <a:t>70.09</a:t>
                </a:r>
                <a:r>
                  <a:rPr lang="zh-CN" altLang="zh-CN" sz="2200" kern="100" dirty="0">
                    <a:effectLst/>
                    <a:latin typeface="+mn-ea"/>
                    <a:cs typeface="Times New Roman" panose="02020603050405020304" pitchFamily="18" charset="0"/>
                  </a:rPr>
                  <a:t>（万元）</a:t>
                </a:r>
                <a:endParaRPr lang="zh-CN" altLang="zh-CN" sz="2200" kern="100" dirty="0">
                  <a:effectLst/>
                  <a:latin typeface="+mn-ea"/>
                  <a:cs typeface="Times New Roman" panose="02020603050405020304" pitchFamily="18" charset="0"/>
                </a:endParaRPr>
              </a:p>
              <a:p>
                <a:pPr indent="266700" algn="just">
                  <a:lnSpc>
                    <a:spcPct val="120000"/>
                  </a:lnSpc>
                  <a:spcAft>
                    <a:spcPts val="0"/>
                  </a:spcAft>
                </a:pPr>
                <a:r>
                  <a:rPr lang="zh-CN" altLang="zh-CN" sz="2200" b="1" kern="100" dirty="0">
                    <a:effectLst/>
                    <a:latin typeface="+mn-ea"/>
                    <a:cs typeface="Times New Roman" panose="02020603050405020304" pitchFamily="18" charset="0"/>
                  </a:rPr>
                  <a:t>租金在年末支付，租赁手续费在租入设备时一次付清</a:t>
                </a:r>
                <a:r>
                  <a:rPr lang="zh-CN" altLang="zh-CN" sz="2200" kern="100" dirty="0" smtClean="0">
                    <a:effectLst/>
                    <a:latin typeface="+mn-ea"/>
                    <a:cs typeface="Times New Roman" panose="02020603050405020304" pitchFamily="18" charset="0"/>
                  </a:rPr>
                  <a:t>，可知</a:t>
                </a:r>
                <a:r>
                  <a:rPr lang="zh-CN" altLang="zh-CN" sz="2200" kern="100" dirty="0">
                    <a:effectLst/>
                    <a:latin typeface="+mn-ea"/>
                    <a:cs typeface="Times New Roman" panose="02020603050405020304" pitchFamily="18" charset="0"/>
                  </a:rPr>
                  <a:t>租费率等于租金利息率。</a:t>
                </a:r>
                <a:endParaRPr lang="zh-CN" altLang="zh-CN" sz="2200" kern="100" dirty="0">
                  <a:effectLst/>
                  <a:latin typeface="+mn-ea"/>
                  <a:cs typeface="Times New Roman" panose="02020603050405020304" pitchFamily="18" charset="0"/>
                </a:endParaRPr>
              </a:p>
              <a:p>
                <a:pPr indent="1333500" algn="just">
                  <a:lnSpc>
                    <a:spcPct val="120000"/>
                  </a:lnSpc>
                  <a:spcAft>
                    <a:spcPts val="0"/>
                  </a:spcAft>
                </a:pPr>
                <a:r>
                  <a:rPr lang="en-US" altLang="zh-CN" sz="2200" kern="100" dirty="0">
                    <a:effectLst/>
                    <a:latin typeface="+mn-ea"/>
                    <a:cs typeface="Times New Roman" panose="02020603050405020304" pitchFamily="18" charset="0"/>
                  </a:rPr>
                  <a:t>R</a:t>
                </a:r>
                <a:r>
                  <a:rPr lang="zh-CN" altLang="zh-CN" sz="2200"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i="1"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i="1"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F</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10</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m:t>
                        </m:r>
                        <m:r>
                          <a:rPr lang="zh-CN" altLang="zh-CN" sz="2200" kern="100">
                            <a:effectLst/>
                            <a:latin typeface="Cambria Math" panose="02040503050406030204" pitchFamily="18" charset="0"/>
                            <a:cs typeface="Times New Roman" panose="02020603050405020304" pitchFamily="18" charset="0"/>
                          </a:rPr>
                          <m:t>）</m:t>
                        </m:r>
                      </m:num>
                      <m:den>
                        <m:d>
                          <m:dPr>
                            <m:begChr m:val="（"/>
                            <m:endChr m:val="）"/>
                            <m:ctrlPr>
                              <a:rPr lang="zh-CN" altLang="zh-CN" sz="2200" i="1" kern="100">
                                <a:effectLst/>
                                <a:latin typeface="Cambria Math" panose="02040503050406030204" pitchFamily="18" charset="0"/>
                                <a:cs typeface="Times New Roman" panose="02020603050405020304" pitchFamily="18" charset="0"/>
                              </a:rPr>
                            </m:ctrlPr>
                          </m:dPr>
                          <m:e>
                            <m:f>
                              <m:fPr>
                                <m:ctrlPr>
                                  <a:rPr lang="zh-CN" altLang="zh-CN" sz="2200" i="1" kern="100">
                                    <a:effectLst/>
                                    <a:latin typeface="Cambria Math" panose="02040503050406030204" pitchFamily="18" charset="0"/>
                                    <a:cs typeface="Times New Roman" panose="02020603050405020304" pitchFamily="18" charset="0"/>
                                  </a:rPr>
                                </m:ctrlPr>
                              </m:fPr>
                              <m:num>
                                <m:r>
                                  <m:rPr>
                                    <m:sty m:val="p"/>
                                  </m:rPr>
                                  <a:rPr lang="en-US" altLang="zh-CN" sz="2200" kern="100">
                                    <a:effectLst/>
                                    <a:latin typeface="Cambria Math" panose="02040503050406030204" pitchFamily="18" charset="0"/>
                                    <a:cs typeface="Times New Roman" panose="02020603050405020304" pitchFamily="18" charset="0"/>
                                  </a:rPr>
                                  <m:t>P</m:t>
                                </m:r>
                              </m:num>
                              <m:den>
                                <m:r>
                                  <m:rPr>
                                    <m:sty m:val="p"/>
                                  </m:rPr>
                                  <a:rPr lang="en-US" altLang="zh-CN" sz="2200" kern="100">
                                    <a:effectLst/>
                                    <a:latin typeface="Cambria Math" panose="02040503050406030204" pitchFamily="18" charset="0"/>
                                    <a:cs typeface="Times New Roman" panose="02020603050405020304" pitchFamily="18" charset="0"/>
                                  </a:rPr>
                                  <m:t>A</m:t>
                                </m:r>
                              </m:den>
                            </m:f>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10</m:t>
                            </m:r>
                            <m:r>
                              <a:rPr lang="en-US" altLang="zh-CN" sz="2200" kern="100">
                                <a:effectLst/>
                                <a:latin typeface="Cambria Math" panose="02040503050406030204" pitchFamily="18" charset="0"/>
                                <a:cs typeface="Times New Roman" panose="02020603050405020304" pitchFamily="18" charset="0"/>
                              </a:rPr>
                              <m:t>%</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5</m:t>
                            </m:r>
                          </m:e>
                        </m:d>
                      </m:den>
                    </m:f>
                  </m:oMath>
                </a14:m>
                <a:endParaRPr lang="zh-CN" altLang="zh-CN" sz="2200" kern="100" dirty="0">
                  <a:effectLst/>
                  <a:latin typeface="+mn-ea"/>
                  <a:cs typeface="Times New Roman" panose="02020603050405020304" pitchFamily="18" charset="0"/>
                </a:endParaRPr>
              </a:p>
              <a:p>
                <a:pPr indent="1405890" algn="just">
                  <a:lnSpc>
                    <a:spcPct val="120000"/>
                  </a:lnSpc>
                  <a:spcAft>
                    <a:spcPts val="0"/>
                  </a:spcAft>
                </a:pPr>
                <a:r>
                  <a:rPr lang="zh-CN" altLang="zh-CN" sz="2200" b="1" kern="100" dirty="0">
                    <a:effectLst/>
                    <a:latin typeface="+mn-ea"/>
                    <a:cs typeface="Times New Roman" panose="02020603050405020304" pitchFamily="18" charset="0"/>
                  </a:rPr>
                  <a:t>＝</a:t>
                </a:r>
                <a14:m>
                  <m:oMath xmlns:m="http://schemas.openxmlformats.org/officeDocument/2006/math">
                    <m:f>
                      <m:fPr>
                        <m:ctrlPr>
                          <a:rPr lang="zh-CN" altLang="zh-CN" sz="2200" i="1" kern="100">
                            <a:effectLst/>
                            <a:latin typeface="Cambria Math" panose="02040503050406030204" pitchFamily="18" charset="0"/>
                            <a:cs typeface="Times New Roman" panose="02020603050405020304" pitchFamily="18" charset="0"/>
                          </a:rPr>
                        </m:ctrlPr>
                      </m:fPr>
                      <m:num>
                        <m:r>
                          <a:rPr lang="en-US" altLang="zh-CN" sz="2200" kern="100">
                            <a:effectLst/>
                            <a:latin typeface="Cambria Math" panose="02040503050406030204" pitchFamily="18" charset="0"/>
                            <a:cs typeface="Times New Roman" panose="02020603050405020304" pitchFamily="18" charset="0"/>
                          </a:rPr>
                          <m:t>300</m:t>
                        </m:r>
                        <m:r>
                          <a:rPr lang="en-US" altLang="zh-CN" sz="2200" i="1"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30</m:t>
                        </m:r>
                        <m:r>
                          <a:rPr lang="zh-CN"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0</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6209</m:t>
                        </m:r>
                      </m:num>
                      <m:den>
                        <m:r>
                          <a:rPr lang="en-US" altLang="zh-CN" sz="2200" kern="100">
                            <a:effectLst/>
                            <a:latin typeface="Cambria Math" panose="02040503050406030204" pitchFamily="18" charset="0"/>
                            <a:cs typeface="Times New Roman" panose="02020603050405020304" pitchFamily="18" charset="0"/>
                          </a:rPr>
                          <m:t>3</m:t>
                        </m:r>
                        <m:r>
                          <a:rPr lang="en-US" altLang="zh-CN" sz="2200" kern="100">
                            <a:effectLst/>
                            <a:latin typeface="Cambria Math" panose="02040503050406030204" pitchFamily="18" charset="0"/>
                            <a:cs typeface="Times New Roman" panose="02020603050405020304" pitchFamily="18" charset="0"/>
                          </a:rPr>
                          <m:t>.</m:t>
                        </m:r>
                        <m:r>
                          <a:rPr lang="en-US" altLang="zh-CN" sz="2200" kern="100">
                            <a:effectLst/>
                            <a:latin typeface="Cambria Math" panose="02040503050406030204" pitchFamily="18" charset="0"/>
                            <a:cs typeface="Times New Roman" panose="02020603050405020304" pitchFamily="18" charset="0"/>
                          </a:rPr>
                          <m:t>7908</m:t>
                        </m:r>
                      </m:den>
                    </m:f>
                  </m:oMath>
                </a14:m>
                <a:r>
                  <a:rPr lang="zh-CN" altLang="zh-CN" sz="2200" kern="100" dirty="0" smtClean="0">
                    <a:effectLst/>
                    <a:latin typeface="+mn-ea"/>
                    <a:cs typeface="Times New Roman" panose="02020603050405020304" pitchFamily="18" charset="0"/>
                  </a:rPr>
                  <a:t>≈</a:t>
                </a:r>
                <a:r>
                  <a:rPr lang="en-US" altLang="zh-CN" sz="2200" kern="100" dirty="0">
                    <a:effectLst/>
                    <a:latin typeface="+mn-ea"/>
                    <a:cs typeface="Times New Roman" panose="02020603050405020304" pitchFamily="18" charset="0"/>
                  </a:rPr>
                  <a:t>74.23</a:t>
                </a:r>
                <a:r>
                  <a:rPr lang="zh-CN" altLang="zh-CN" sz="2200" kern="100" dirty="0">
                    <a:effectLst/>
                    <a:latin typeface="+mn-ea"/>
                    <a:cs typeface="Times New Roman" panose="02020603050405020304" pitchFamily="18" charset="0"/>
                  </a:rPr>
                  <a:t>（万元）</a:t>
                </a:r>
                <a:endParaRPr lang="zh-CN" altLang="zh-CN" sz="2200"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15112" y="502920"/>
                <a:ext cx="10997184" cy="5067221"/>
              </a:xfrm>
              <a:prstGeom prst="rect">
                <a:avLst/>
              </a:prstGeom>
              <a:blipFill rotWithShape="1">
                <a:blip r:embed="rId1"/>
                <a:stretch>
                  <a:fillRect l="-1" r="3" b="11"/>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61034" y="1260753"/>
            <a:ext cx="10851262" cy="3970318"/>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pPr>
            <a:r>
              <a:rPr lang="zh-CN" altLang="zh-CN" sz="2400" dirty="0" smtClean="0"/>
              <a:t>星河</a:t>
            </a:r>
            <a:r>
              <a:rPr lang="zh-CN" altLang="zh-CN" sz="2400" dirty="0"/>
              <a:t>公司向租赁公司租入一套设备，设备原价</a:t>
            </a:r>
            <a:r>
              <a:rPr lang="en-US" altLang="zh-CN" sz="2400" dirty="0"/>
              <a:t>100</a:t>
            </a:r>
            <a:r>
              <a:rPr lang="zh-CN" altLang="zh-CN" sz="2400" dirty="0"/>
              <a:t>万元，租期</a:t>
            </a:r>
            <a:r>
              <a:rPr lang="en-US" altLang="zh-CN" sz="2400" dirty="0"/>
              <a:t>5</a:t>
            </a:r>
            <a:r>
              <a:rPr lang="zh-CN" altLang="zh-CN" sz="2400" dirty="0"/>
              <a:t>年，预计租赁期满租入企业支付的转让价为</a:t>
            </a:r>
            <a:r>
              <a:rPr lang="en-US" altLang="zh-CN" sz="2400" dirty="0"/>
              <a:t>5</a:t>
            </a:r>
            <a:r>
              <a:rPr lang="zh-CN" altLang="zh-CN" sz="2400" dirty="0"/>
              <a:t>万元。年利率为</a:t>
            </a:r>
            <a:r>
              <a:rPr lang="en-US" altLang="zh-CN" sz="2400" dirty="0"/>
              <a:t>10</a:t>
            </a:r>
            <a:r>
              <a:rPr lang="zh-CN" altLang="zh-CN" sz="2400" dirty="0"/>
              <a:t>％，手续费为设备原价的</a:t>
            </a:r>
            <a:r>
              <a:rPr lang="en-US" altLang="zh-CN" sz="2400" dirty="0"/>
              <a:t>2</a:t>
            </a:r>
            <a:r>
              <a:rPr lang="zh-CN" altLang="zh-CN" sz="2400" dirty="0"/>
              <a:t>％，租金每年末支付一次。</a:t>
            </a:r>
            <a:endParaRPr lang="zh-CN" altLang="zh-CN" sz="2400" dirty="0"/>
          </a:p>
          <a:p>
            <a:pPr algn="just">
              <a:lnSpc>
                <a:spcPct val="150000"/>
              </a:lnSpc>
            </a:pPr>
            <a:r>
              <a:rPr lang="zh-CN" altLang="zh-CN" sz="2400" dirty="0"/>
              <a:t>要求：分别对以下三种情况用等额年金法计算该企业每年应付租金额。</a:t>
            </a:r>
            <a:endParaRPr lang="zh-CN" altLang="zh-CN" sz="2400" dirty="0"/>
          </a:p>
          <a:p>
            <a:pPr algn="just">
              <a:lnSpc>
                <a:spcPct val="150000"/>
              </a:lnSpc>
            </a:pPr>
            <a:r>
              <a:rPr lang="zh-CN" altLang="zh-CN" sz="2400" dirty="0"/>
              <a:t>①租费率为</a:t>
            </a:r>
            <a:r>
              <a:rPr lang="en-US" altLang="zh-CN" sz="2400" dirty="0"/>
              <a:t>12</a:t>
            </a:r>
            <a:r>
              <a:rPr lang="zh-CN" altLang="zh-CN" sz="2400" dirty="0"/>
              <a:t>％，租金在每年年末支付。</a:t>
            </a:r>
            <a:endParaRPr lang="zh-CN" altLang="zh-CN" sz="2400" dirty="0"/>
          </a:p>
          <a:p>
            <a:pPr algn="just">
              <a:lnSpc>
                <a:spcPct val="150000"/>
              </a:lnSpc>
            </a:pPr>
            <a:r>
              <a:rPr lang="zh-CN" altLang="zh-CN" sz="2400" dirty="0"/>
              <a:t>②租费率为</a:t>
            </a:r>
            <a:r>
              <a:rPr lang="en-US" altLang="zh-CN" sz="2400" dirty="0"/>
              <a:t>12</a:t>
            </a:r>
            <a:r>
              <a:rPr lang="zh-CN" altLang="zh-CN" sz="2400" dirty="0"/>
              <a:t>％，租金在</a:t>
            </a:r>
            <a:r>
              <a:rPr lang="zh-CN" altLang="zh-CN" sz="2400" b="1" dirty="0"/>
              <a:t>每年年初支付</a:t>
            </a:r>
            <a:r>
              <a:rPr lang="zh-CN" altLang="zh-CN" sz="2400" dirty="0"/>
              <a:t>。</a:t>
            </a:r>
            <a:endParaRPr lang="zh-CN" altLang="zh-CN" sz="2400" dirty="0"/>
          </a:p>
          <a:p>
            <a:pPr algn="just">
              <a:lnSpc>
                <a:spcPct val="150000"/>
              </a:lnSpc>
            </a:pPr>
            <a:r>
              <a:rPr lang="zh-CN" altLang="zh-CN" sz="2400" dirty="0"/>
              <a:t>③租金在每年年末支付，但</a:t>
            </a:r>
            <a:r>
              <a:rPr lang="zh-CN" altLang="zh-CN" sz="2400" b="1" dirty="0"/>
              <a:t>租赁手续费在租入设备时一次付清</a:t>
            </a:r>
            <a:r>
              <a:rPr lang="zh-CN" altLang="zh-CN" sz="2400" dirty="0"/>
              <a:t>。</a:t>
            </a:r>
            <a:endParaRPr lang="zh-CN" altLang="zh-CN" sz="2400" dirty="0"/>
          </a:p>
        </p:txBody>
      </p:sp>
      <p:sp>
        <p:nvSpPr>
          <p:cNvPr id="3" name="矩形 2"/>
          <p:cNvSpPr/>
          <p:nvPr/>
        </p:nvSpPr>
        <p:spPr>
          <a:xfrm>
            <a:off x="661034" y="565875"/>
            <a:ext cx="2646878" cy="584775"/>
          </a:xfrm>
          <a:prstGeom prst="rect">
            <a:avLst/>
          </a:prstGeom>
        </p:spPr>
        <p:txBody>
          <a:bodyPr wrap="none">
            <a:spAutoFit/>
          </a:bodyPr>
          <a:lstStyle/>
          <a:p>
            <a:r>
              <a:rPr lang="zh-CN" altLang="en-US" sz="3200" b="1" dirty="0">
                <a:solidFill>
                  <a:srgbClr val="FF0000"/>
                </a:solidFill>
              </a:rPr>
              <a:t>现场演练题：</a:t>
            </a:r>
            <a:endParaRPr lang="zh-CN" altLang="en-US" sz="3200" dirty="0"/>
          </a:p>
        </p:txBody>
      </p:sp>
    </p:spTree>
  </p:cSld>
  <p:clrMapOvr>
    <a:masterClrMapping/>
  </p:clrMapOvr>
  <p:transition spd="slow" advTm="3000">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mc:AlternateContent xmlns:mc="http://schemas.openxmlformats.org/markup-compatibility/2006">
        <mc:Choice xmlns:a14="http://schemas.microsoft.com/office/drawing/2010/main" Requires="a14">
          <p:sp>
            <p:nvSpPr>
              <p:cNvPr id="3" name="文本框 2"/>
              <p:cNvSpPr txBox="1"/>
              <p:nvPr/>
            </p:nvSpPr>
            <p:spPr>
              <a:xfrm>
                <a:off x="907922" y="897819"/>
                <a:ext cx="9836278" cy="4277774"/>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r>
                  <a:rPr lang="zh-CN" altLang="zh-CN" sz="2400" dirty="0"/>
                  <a:t>解：设三种情况的每年应付租金额分别为</a:t>
                </a:r>
                <a:r>
                  <a:rPr lang="en-US" altLang="zh-CN" sz="2400" dirty="0"/>
                  <a:t>R</a:t>
                </a:r>
                <a:r>
                  <a:rPr lang="en-US" altLang="zh-CN" sz="2400" baseline="-25000" dirty="0"/>
                  <a:t>1</a:t>
                </a:r>
                <a:r>
                  <a:rPr lang="zh-CN" altLang="zh-CN" sz="2400" dirty="0"/>
                  <a:t>，</a:t>
                </a:r>
                <a:r>
                  <a:rPr lang="en-US" altLang="zh-CN" sz="2400" dirty="0"/>
                  <a:t>R</a:t>
                </a:r>
                <a:r>
                  <a:rPr lang="en-US" altLang="zh-CN" sz="2400" baseline="-25000" dirty="0"/>
                  <a:t>2</a:t>
                </a:r>
                <a:r>
                  <a:rPr lang="zh-CN" altLang="zh-CN" sz="2400" dirty="0"/>
                  <a:t>，</a:t>
                </a:r>
                <a:r>
                  <a:rPr lang="en-US" altLang="zh-CN" sz="2400" dirty="0"/>
                  <a:t>R</a:t>
                </a:r>
                <a:r>
                  <a:rPr lang="en-US" altLang="zh-CN" sz="2400" baseline="-25000" dirty="0"/>
                  <a:t>3</a:t>
                </a:r>
                <a:r>
                  <a:rPr lang="zh-CN" altLang="zh-CN" sz="2400" dirty="0"/>
                  <a:t>，则：</a:t>
                </a:r>
                <a:endParaRPr lang="en-US" altLang="zh-CN" sz="2400" dirty="0"/>
              </a:p>
              <a:p>
                <a:pPr lvl="0" algn="just">
                  <a:lnSpc>
                    <a:spcPct val="120000"/>
                  </a:lnSpc>
                </a:pPr>
                <a:endParaRPr lang="en-US" altLang="zh-CN" sz="2200" dirty="0">
                  <a:solidFill>
                    <a:srgbClr val="000000"/>
                  </a:solidFill>
                </a:endParaRPr>
              </a:p>
              <a:p>
                <a:endParaRPr lang="en-US" altLang="zh-CN" sz="2400" dirty="0"/>
              </a:p>
              <a:p>
                <a:r>
                  <a:rPr lang="en-US" altLang="zh-CN" sz="2400" dirty="0"/>
                  <a:t>R</a:t>
                </a:r>
                <a:r>
                  <a:rPr lang="en-US" altLang="zh-CN" sz="2400" baseline="-25000" dirty="0"/>
                  <a:t>1</a:t>
                </a:r>
                <a14:m>
                  <m:oMath xmlns:m="http://schemas.openxmlformats.org/officeDocument/2006/math">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zh-CN" altLang="en-US"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zh-CN" altLang="zh-CN" sz="2400">
                            <a:latin typeface="Cambria Math" panose="02040503050406030204"/>
                          </a:rPr>
                          <m:t>（</m:t>
                        </m:r>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F</m:t>
                        </m:r>
                        <m:r>
                          <a:rPr lang="zh-CN" altLang="zh-CN" sz="2400">
                            <a:latin typeface="Cambria Math" panose="02040503050406030204"/>
                          </a:rPr>
                          <m:t>，</m:t>
                        </m:r>
                        <m:r>
                          <a:rPr lang="en-US" altLang="zh-CN" sz="2400">
                            <a:latin typeface="Cambria Math" panose="02040503050406030204"/>
                          </a:rPr>
                          <m:t>12</m:t>
                        </m:r>
                        <m:r>
                          <a:rPr lang="en-US" altLang="zh-CN" sz="2400">
                            <a:latin typeface="Cambria Math" panose="02040503050406030204"/>
                          </a:rPr>
                          <m:t>%</m:t>
                        </m:r>
                        <m:r>
                          <a:rPr lang="zh-CN" altLang="zh-CN" sz="2400">
                            <a:latin typeface="Cambria Math" panose="02040503050406030204"/>
                          </a:rPr>
                          <m:t>，</m:t>
                        </m:r>
                        <m:r>
                          <a:rPr lang="en-US" altLang="zh-CN" sz="2400">
                            <a:latin typeface="Cambria Math" panose="02040503050406030204"/>
                          </a:rPr>
                          <m:t>5</m:t>
                        </m:r>
                        <m:r>
                          <a:rPr lang="zh-CN" altLang="zh-CN" sz="2400">
                            <a:latin typeface="Cambria Math" panose="02040503050406030204"/>
                          </a:rPr>
                          <m:t>）</m:t>
                        </m:r>
                      </m:num>
                      <m:den>
                        <m:r>
                          <a:rPr lang="en-US" altLang="zh-CN" sz="2400">
                            <a:latin typeface="Cambria Math" panose="02040503050406030204"/>
                          </a:rPr>
                          <m:t>(</m:t>
                        </m:r>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A</m:t>
                        </m:r>
                        <m:r>
                          <a:rPr lang="en-US" altLang="zh-CN" sz="2400">
                            <a:latin typeface="Cambria Math" panose="02040503050406030204"/>
                          </a:rPr>
                          <m:t>,</m:t>
                        </m:r>
                        <m:r>
                          <a:rPr lang="en-US" altLang="zh-CN" sz="2400">
                            <a:latin typeface="Cambria Math" panose="02040503050406030204"/>
                          </a:rPr>
                          <m:t>12</m:t>
                        </m:r>
                        <m:r>
                          <a:rPr lang="en-US" altLang="zh-CN" sz="2400">
                            <a:latin typeface="Cambria Math" panose="02040503050406030204"/>
                          </a:rPr>
                          <m:t>%,</m:t>
                        </m:r>
                        <m:r>
                          <a:rPr lang="en-US" altLang="zh-CN" sz="2400">
                            <a:latin typeface="Cambria Math" panose="02040503050406030204"/>
                          </a:rPr>
                          <m:t>5</m:t>
                        </m:r>
                        <m:r>
                          <a:rPr lang="en-US" altLang="zh-CN" sz="2400">
                            <a:latin typeface="Cambria Math" panose="02040503050406030204"/>
                          </a:rPr>
                          <m:t>)</m:t>
                        </m:r>
                      </m:den>
                    </m:f>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en-US" altLang="zh-CN"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en-US" altLang="zh-CN" sz="2400">
                            <a:latin typeface="Cambria Math" panose="02040503050406030204"/>
                          </a:rPr>
                          <m:t>0</m:t>
                        </m:r>
                        <m:r>
                          <a:rPr lang="en-US" altLang="zh-CN" sz="2400">
                            <a:latin typeface="Cambria Math" panose="02040503050406030204"/>
                          </a:rPr>
                          <m:t>.</m:t>
                        </m:r>
                        <m:r>
                          <a:rPr lang="en-US" altLang="zh-CN" sz="2400">
                            <a:latin typeface="Cambria Math" panose="02040503050406030204"/>
                          </a:rPr>
                          <m:t>5674</m:t>
                        </m:r>
                      </m:num>
                      <m:den>
                        <m:r>
                          <a:rPr lang="en-US" altLang="zh-CN" sz="2400">
                            <a:latin typeface="Cambria Math" panose="02040503050406030204"/>
                          </a:rPr>
                          <m:t>3</m:t>
                        </m:r>
                        <m:r>
                          <a:rPr lang="en-US" altLang="zh-CN" sz="2400">
                            <a:latin typeface="Cambria Math" panose="02040503050406030204"/>
                          </a:rPr>
                          <m:t>.</m:t>
                        </m:r>
                        <m:r>
                          <a:rPr lang="en-US" altLang="zh-CN" sz="2400">
                            <a:latin typeface="Cambria Math" panose="02040503050406030204"/>
                          </a:rPr>
                          <m:t>6048</m:t>
                        </m:r>
                      </m:den>
                    </m:f>
                  </m:oMath>
                </a14:m>
                <a:r>
                  <a:rPr lang="zh-CN" altLang="zh-CN" sz="2400" dirty="0"/>
                  <a:t>≈</a:t>
                </a:r>
                <a:r>
                  <a:rPr lang="en-US" altLang="zh-CN" sz="2400" dirty="0"/>
                  <a:t> 26.95</a:t>
                </a:r>
                <a:r>
                  <a:rPr lang="zh-CN" altLang="zh-CN" sz="2400" dirty="0"/>
                  <a:t>（万元）</a:t>
                </a:r>
                <a:endParaRPr lang="zh-CN" altLang="zh-CN" sz="2400" dirty="0"/>
              </a:p>
              <a:p>
                <a:r>
                  <a:rPr lang="en-US" altLang="zh-CN" sz="2400" dirty="0"/>
                  <a:t>R</a:t>
                </a:r>
                <a:r>
                  <a:rPr lang="en-US" altLang="zh-CN" sz="2400" baseline="-25000" dirty="0"/>
                  <a:t>2</a:t>
                </a:r>
                <a14:m>
                  <m:oMath xmlns:m="http://schemas.openxmlformats.org/officeDocument/2006/math">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zh-CN" altLang="en-US"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zh-CN" altLang="zh-CN" sz="2400">
                            <a:latin typeface="Cambria Math" panose="02040503050406030204"/>
                          </a:rPr>
                          <m:t>（</m:t>
                        </m:r>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F</m:t>
                        </m:r>
                        <m:r>
                          <a:rPr lang="zh-CN" altLang="zh-CN" sz="2400">
                            <a:latin typeface="Cambria Math" panose="02040503050406030204"/>
                          </a:rPr>
                          <m:t>，</m:t>
                        </m:r>
                        <m:r>
                          <a:rPr lang="en-US" altLang="zh-CN" sz="2400">
                            <a:latin typeface="Cambria Math" panose="02040503050406030204"/>
                          </a:rPr>
                          <m:t>12</m:t>
                        </m:r>
                        <m:r>
                          <a:rPr lang="en-US" altLang="zh-CN" sz="2400">
                            <a:latin typeface="Cambria Math" panose="02040503050406030204"/>
                          </a:rPr>
                          <m:t>%</m:t>
                        </m:r>
                        <m:r>
                          <a:rPr lang="zh-CN" altLang="zh-CN" sz="2400">
                            <a:latin typeface="Cambria Math" panose="02040503050406030204"/>
                          </a:rPr>
                          <m:t>，</m:t>
                        </m:r>
                        <m:r>
                          <a:rPr lang="en-US" altLang="zh-CN" sz="2400">
                            <a:latin typeface="Cambria Math" panose="02040503050406030204"/>
                          </a:rPr>
                          <m:t>5</m:t>
                        </m:r>
                        <m:r>
                          <a:rPr lang="zh-CN" altLang="zh-CN" sz="2400">
                            <a:latin typeface="Cambria Math" panose="02040503050406030204"/>
                          </a:rPr>
                          <m:t>）</m:t>
                        </m:r>
                      </m:num>
                      <m:den>
                        <m:d>
                          <m:dPr>
                            <m:ctrlPr>
                              <a:rPr lang="zh-CN" altLang="zh-CN" sz="2400" i="1">
                                <a:latin typeface="Cambria Math" panose="02040503050406030204" pitchFamily="18" charset="0"/>
                              </a:rPr>
                            </m:ctrlPr>
                          </m:dPr>
                          <m:e>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A</m:t>
                            </m:r>
                            <m:r>
                              <a:rPr lang="en-US" altLang="zh-CN" sz="2400">
                                <a:latin typeface="Cambria Math" panose="02040503050406030204"/>
                              </a:rPr>
                              <m:t>,</m:t>
                            </m:r>
                            <m:r>
                              <a:rPr lang="en-US" altLang="zh-CN" sz="2400">
                                <a:latin typeface="Cambria Math" panose="02040503050406030204"/>
                              </a:rPr>
                              <m:t>12</m:t>
                            </m:r>
                            <m:r>
                              <a:rPr lang="en-US" altLang="zh-CN" sz="2400">
                                <a:latin typeface="Cambria Math" panose="02040503050406030204"/>
                              </a:rPr>
                              <m:t>%,</m:t>
                            </m:r>
                            <m:r>
                              <a:rPr lang="en-US" altLang="zh-CN" sz="2400">
                                <a:latin typeface="Cambria Math" panose="02040503050406030204"/>
                              </a:rPr>
                              <m:t>4</m:t>
                            </m:r>
                          </m:e>
                        </m:d>
                        <m:r>
                          <a:rPr lang="en-US" altLang="zh-CN" sz="2400">
                            <a:latin typeface="Cambria Math" panose="02040503050406030204"/>
                          </a:rPr>
                          <m:t>+</m:t>
                        </m:r>
                        <m:r>
                          <a:rPr lang="en-US" altLang="zh-CN" sz="2400">
                            <a:latin typeface="Cambria Math" panose="02040503050406030204"/>
                          </a:rPr>
                          <m:t>1</m:t>
                        </m:r>
                      </m:den>
                    </m:f>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en-US" altLang="zh-CN"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en-US" altLang="zh-CN" sz="2400">
                            <a:latin typeface="Cambria Math" panose="02040503050406030204"/>
                          </a:rPr>
                          <m:t>0</m:t>
                        </m:r>
                        <m:r>
                          <a:rPr lang="en-US" altLang="zh-CN" sz="2400">
                            <a:latin typeface="Cambria Math" panose="02040503050406030204"/>
                          </a:rPr>
                          <m:t>.</m:t>
                        </m:r>
                        <m:r>
                          <a:rPr lang="en-US" altLang="zh-CN" sz="2400">
                            <a:latin typeface="Cambria Math" panose="02040503050406030204"/>
                          </a:rPr>
                          <m:t>5674</m:t>
                        </m:r>
                      </m:num>
                      <m:den>
                        <m:r>
                          <a:rPr lang="en-US" altLang="zh-CN" sz="2400" i="1">
                            <a:latin typeface="Cambria Math" panose="02040503050406030204"/>
                          </a:rPr>
                          <m:t>3</m:t>
                        </m:r>
                        <m:r>
                          <a:rPr lang="en-US" altLang="zh-CN" sz="2400" i="1">
                            <a:latin typeface="Cambria Math" panose="02040503050406030204"/>
                          </a:rPr>
                          <m:t>.</m:t>
                        </m:r>
                        <m:r>
                          <a:rPr lang="en-US" altLang="zh-CN" sz="2400" i="1">
                            <a:latin typeface="Cambria Math" panose="02040503050406030204"/>
                          </a:rPr>
                          <m:t>0373</m:t>
                        </m:r>
                        <m:r>
                          <a:rPr lang="en-US" altLang="zh-CN" sz="2400" i="1">
                            <a:latin typeface="Cambria Math" panose="02040503050406030204"/>
                          </a:rPr>
                          <m:t>+</m:t>
                        </m:r>
                        <m:r>
                          <a:rPr lang="en-US" altLang="zh-CN" sz="2400" i="1">
                            <a:latin typeface="Cambria Math" panose="02040503050406030204"/>
                          </a:rPr>
                          <m:t>1</m:t>
                        </m:r>
                      </m:den>
                    </m:f>
                  </m:oMath>
                </a14:m>
                <a:r>
                  <a:rPr lang="zh-CN" altLang="zh-CN" sz="2400" dirty="0"/>
                  <a:t>≈</a:t>
                </a:r>
                <a:r>
                  <a:rPr lang="en-US" altLang="zh-CN" sz="2400" dirty="0"/>
                  <a:t> 24.07</a:t>
                </a:r>
                <a:r>
                  <a:rPr lang="zh-CN" altLang="zh-CN" sz="2400" dirty="0"/>
                  <a:t>（万元）</a:t>
                </a:r>
                <a:endParaRPr lang="zh-CN" altLang="zh-CN" sz="2400" dirty="0"/>
              </a:p>
              <a:p>
                <a:r>
                  <a:rPr lang="en-US" altLang="zh-CN" sz="2400" dirty="0"/>
                  <a:t>R</a:t>
                </a:r>
                <a:r>
                  <a:rPr lang="en-US" altLang="zh-CN" sz="2400" baseline="-25000" dirty="0"/>
                  <a:t>3</a:t>
                </a:r>
                <a14:m>
                  <m:oMath xmlns:m="http://schemas.openxmlformats.org/officeDocument/2006/math">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zh-CN" altLang="en-US"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zh-CN" altLang="zh-CN" sz="2400">
                            <a:latin typeface="Cambria Math" panose="02040503050406030204"/>
                          </a:rPr>
                          <m:t>（</m:t>
                        </m:r>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F</m:t>
                        </m:r>
                        <m:r>
                          <a:rPr lang="zh-CN" altLang="zh-CN" sz="2400">
                            <a:latin typeface="Cambria Math" panose="02040503050406030204"/>
                          </a:rPr>
                          <m:t>，</m:t>
                        </m:r>
                        <m:r>
                          <a:rPr lang="en-US" altLang="zh-CN" sz="2400" b="1" i="1">
                            <a:solidFill>
                              <a:srgbClr val="FF0000"/>
                            </a:solidFill>
                            <a:latin typeface="Cambria Math" panose="02040503050406030204"/>
                          </a:rPr>
                          <m:t>𝟏𝟎</m:t>
                        </m:r>
                        <m:r>
                          <a:rPr lang="en-US" altLang="zh-CN" sz="2400" b="1">
                            <a:solidFill>
                              <a:srgbClr val="FF0000"/>
                            </a:solidFill>
                            <a:latin typeface="Cambria Math" panose="02040503050406030204"/>
                          </a:rPr>
                          <m:t>%</m:t>
                        </m:r>
                        <m:r>
                          <a:rPr lang="zh-CN" altLang="zh-CN" sz="2400">
                            <a:latin typeface="Cambria Math" panose="02040503050406030204"/>
                          </a:rPr>
                          <m:t>，</m:t>
                        </m:r>
                        <m:r>
                          <a:rPr lang="en-US" altLang="zh-CN" sz="2400">
                            <a:latin typeface="Cambria Math" panose="02040503050406030204"/>
                          </a:rPr>
                          <m:t>5</m:t>
                        </m:r>
                        <m:r>
                          <a:rPr lang="zh-CN" altLang="zh-CN" sz="2400">
                            <a:latin typeface="Cambria Math" panose="02040503050406030204"/>
                          </a:rPr>
                          <m:t>）</m:t>
                        </m:r>
                      </m:num>
                      <m:den>
                        <m:r>
                          <a:rPr lang="en-US" altLang="zh-CN" sz="2400">
                            <a:latin typeface="Cambria Math" panose="02040503050406030204"/>
                          </a:rPr>
                          <m:t>(</m:t>
                        </m:r>
                        <m:r>
                          <m:rPr>
                            <m:sty m:val="p"/>
                          </m:rPr>
                          <a:rPr lang="en-US" altLang="zh-CN" sz="2400">
                            <a:latin typeface="Cambria Math" panose="02040503050406030204"/>
                          </a:rPr>
                          <m:t>P</m:t>
                        </m:r>
                        <m:r>
                          <a:rPr lang="en-US" altLang="zh-CN" sz="2400">
                            <a:latin typeface="Cambria Math" panose="02040503050406030204"/>
                          </a:rPr>
                          <m:t>/</m:t>
                        </m:r>
                        <m:r>
                          <m:rPr>
                            <m:sty m:val="p"/>
                          </m:rPr>
                          <a:rPr lang="en-US" altLang="zh-CN" sz="2400">
                            <a:latin typeface="Cambria Math" panose="02040503050406030204"/>
                          </a:rPr>
                          <m:t>A</m:t>
                        </m:r>
                        <m:r>
                          <a:rPr lang="en-US" altLang="zh-CN" sz="2400">
                            <a:latin typeface="Cambria Math" panose="02040503050406030204"/>
                          </a:rPr>
                          <m:t>,</m:t>
                        </m:r>
                        <m:r>
                          <a:rPr lang="en-US" altLang="zh-CN" sz="2400">
                            <a:latin typeface="Cambria Math" panose="02040503050406030204"/>
                          </a:rPr>
                          <m:t>10</m:t>
                        </m:r>
                        <m:r>
                          <a:rPr lang="en-US" altLang="zh-CN" sz="2400">
                            <a:latin typeface="Cambria Math" panose="02040503050406030204"/>
                          </a:rPr>
                          <m:t>%,</m:t>
                        </m:r>
                        <m:r>
                          <a:rPr lang="en-US" altLang="zh-CN" sz="2400">
                            <a:latin typeface="Cambria Math" panose="02040503050406030204"/>
                          </a:rPr>
                          <m:t>5</m:t>
                        </m:r>
                        <m:r>
                          <a:rPr lang="en-US" altLang="zh-CN" sz="2400">
                            <a:latin typeface="Cambria Math" panose="02040503050406030204"/>
                          </a:rPr>
                          <m:t>)</m:t>
                        </m:r>
                      </m:den>
                    </m:f>
                    <m:r>
                      <a:rPr lang="en-US" altLang="zh-CN" sz="2400">
                        <a:latin typeface="Cambria Math" panose="02040503050406030204"/>
                      </a:rPr>
                      <m:t>=</m:t>
                    </m:r>
                    <m:f>
                      <m:fPr>
                        <m:ctrlPr>
                          <a:rPr lang="zh-CN" altLang="zh-CN" sz="2400" i="1">
                            <a:latin typeface="Cambria Math" panose="02040503050406030204" pitchFamily="18" charset="0"/>
                          </a:rPr>
                        </m:ctrlPr>
                      </m:fPr>
                      <m:num>
                        <m:r>
                          <a:rPr lang="en-US" altLang="zh-CN" sz="2400">
                            <a:latin typeface="Cambria Math" panose="02040503050406030204"/>
                          </a:rPr>
                          <m:t>100</m:t>
                        </m:r>
                        <m:r>
                          <a:rPr lang="en-US" altLang="zh-CN" sz="2400" i="1">
                            <a:latin typeface="Cambria Math" panose="02040503050406030204"/>
                          </a:rPr>
                          <m:t>−</m:t>
                        </m:r>
                        <m:r>
                          <a:rPr lang="en-US" altLang="zh-CN" sz="2400">
                            <a:latin typeface="Cambria Math" panose="02040503050406030204"/>
                          </a:rPr>
                          <m:t>5</m:t>
                        </m:r>
                        <m:r>
                          <a:rPr lang="en-US" altLang="zh-CN" sz="2400">
                            <a:latin typeface="Cambria Math" panose="02040503050406030204"/>
                          </a:rPr>
                          <m:t>×</m:t>
                        </m:r>
                        <m:r>
                          <a:rPr lang="en-US" altLang="zh-CN" sz="2400">
                            <a:latin typeface="Cambria Math" panose="02040503050406030204"/>
                          </a:rPr>
                          <m:t>0</m:t>
                        </m:r>
                        <m:r>
                          <a:rPr lang="en-US" altLang="zh-CN" sz="2400">
                            <a:latin typeface="Cambria Math" panose="02040503050406030204"/>
                          </a:rPr>
                          <m:t>.</m:t>
                        </m:r>
                        <m:r>
                          <a:rPr lang="en-US" altLang="zh-CN" sz="2400">
                            <a:latin typeface="Cambria Math" panose="02040503050406030204"/>
                          </a:rPr>
                          <m:t>6209</m:t>
                        </m:r>
                      </m:num>
                      <m:den>
                        <m:r>
                          <a:rPr lang="en-US" altLang="zh-CN" sz="2400">
                            <a:latin typeface="Cambria Math" panose="02040503050406030204"/>
                          </a:rPr>
                          <m:t>3</m:t>
                        </m:r>
                        <m:r>
                          <a:rPr lang="en-US" altLang="zh-CN" sz="2400">
                            <a:latin typeface="Cambria Math" panose="02040503050406030204"/>
                          </a:rPr>
                          <m:t>.</m:t>
                        </m:r>
                        <m:r>
                          <a:rPr lang="en-US" altLang="zh-CN" sz="2400">
                            <a:latin typeface="Cambria Math" panose="02040503050406030204"/>
                          </a:rPr>
                          <m:t>7908</m:t>
                        </m:r>
                      </m:den>
                    </m:f>
                  </m:oMath>
                </a14:m>
                <a:r>
                  <a:rPr lang="zh-CN" altLang="zh-CN" sz="2400" dirty="0"/>
                  <a:t>≈</a:t>
                </a:r>
                <a:r>
                  <a:rPr lang="en-US" altLang="zh-CN" sz="2400" dirty="0"/>
                  <a:t> 25.56</a:t>
                </a:r>
                <a:r>
                  <a:rPr lang="zh-CN" altLang="zh-CN" sz="2400" dirty="0"/>
                  <a:t>（万元）</a:t>
                </a:r>
                <a:endParaRPr lang="en-US" altLang="zh-CN" sz="2400" dirty="0"/>
              </a:p>
              <a:p>
                <a:endParaRPr lang="en-US" altLang="zh-CN" sz="2400" dirty="0"/>
              </a:p>
              <a:p>
                <a:r>
                  <a:rPr lang="zh-CN" altLang="en-US" sz="2200" b="1" dirty="0">
                    <a:solidFill>
                      <a:srgbClr val="7030A0"/>
                    </a:solidFill>
                  </a:rPr>
                  <a:t>注：第三个，由于</a:t>
                </a:r>
                <a:r>
                  <a:rPr lang="zh-CN" altLang="zh-CN" sz="2200" b="1" dirty="0">
                    <a:solidFill>
                      <a:srgbClr val="7030A0"/>
                    </a:solidFill>
                  </a:rPr>
                  <a:t>租赁手续费在租入设备时一次付清</a:t>
                </a:r>
                <a:r>
                  <a:rPr lang="zh-CN" altLang="en-US" sz="2200" b="1" dirty="0">
                    <a:solidFill>
                      <a:srgbClr val="7030A0"/>
                    </a:solidFill>
                  </a:rPr>
                  <a:t>，所以</a:t>
                </a:r>
                <a:r>
                  <a:rPr lang="zh-CN" altLang="en-US" sz="2200" b="1" dirty="0">
                    <a:solidFill>
                      <a:srgbClr val="FF0000"/>
                    </a:solidFill>
                  </a:rPr>
                  <a:t>租费率＝租金利息率＝</a:t>
                </a:r>
                <a:r>
                  <a:rPr lang="en-US" altLang="zh-CN" sz="2200" b="1" dirty="0">
                    <a:solidFill>
                      <a:srgbClr val="FF0000"/>
                    </a:solidFill>
                  </a:rPr>
                  <a:t>10%</a:t>
                </a:r>
                <a:endParaRPr lang="zh-CN" altLang="zh-CN" sz="2200" dirty="0">
                  <a:solidFill>
                    <a:srgbClr val="FF0000"/>
                  </a:solidFill>
                </a:endParaRPr>
              </a:p>
            </p:txBody>
          </p:sp>
        </mc:Choice>
        <mc:Fallback>
          <p:sp>
            <p:nvSpPr>
              <p:cNvPr id="3" name="文本框 2"/>
              <p:cNvSpPr txBox="1">
                <a:spLocks noRot="1" noChangeAspect="1" noMove="1" noResize="1" noEditPoints="1" noAdjustHandles="1" noChangeArrowheads="1" noChangeShapeType="1" noTextEdit="1"/>
              </p:cNvSpPr>
              <p:nvPr/>
            </p:nvSpPr>
            <p:spPr>
              <a:xfrm>
                <a:off x="907922" y="897819"/>
                <a:ext cx="9836278" cy="4277774"/>
              </a:xfrm>
              <a:prstGeom prst="rect">
                <a:avLst/>
              </a:prstGeom>
              <a:blipFill rotWithShape="1">
                <a:blip r:embed="rId1"/>
                <a:stretch>
                  <a:fillRect l="-134" t="-310" r="-181" b="8"/>
                </a:stretch>
              </a:blipFill>
              <a:ln w="9525">
                <a:noFill/>
              </a:ln>
              <a:effectLst>
                <a:prstShdw prst="shdw17" dist="17961" dir="13499999">
                  <a:schemeClr val="accent1">
                    <a:gamma/>
                    <a:shade val="60000"/>
                    <a:invGamma/>
                  </a:schemeClr>
                </a:prstShdw>
              </a:effectLst>
            </p:spPr>
            <p:txBody>
              <a:bodyPr/>
              <a:lstStyle/>
              <a:p>
                <a:r>
                  <a:rPr lang="zh-CN" altLang="en-US">
                    <a:noFill/>
                  </a:rPr>
                  <a:t> </a:t>
                </a:r>
              </a:p>
            </p:txBody>
          </p:sp>
        </mc:Fallback>
      </mc:AlternateContent>
    </p:spTree>
  </p:cSld>
  <p:clrMapOvr>
    <a:masterClrMapping/>
  </p:clrMapOvr>
  <p:transition spd="slow" advTm="3000">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solidFill>
                <a:srgbClr val="000000"/>
              </a:solidFill>
            </a:endParaRPr>
          </a:p>
        </p:txBody>
      </p:sp>
      <p:sp>
        <p:nvSpPr>
          <p:cNvPr id="197647" name="文本框 197646"/>
          <p:cNvSpPr txBox="1"/>
          <p:nvPr/>
        </p:nvSpPr>
        <p:spPr>
          <a:xfrm>
            <a:off x="1106848" y="1381912"/>
            <a:ext cx="9801944" cy="3785652"/>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pPr>
            <a:r>
              <a:rPr lang="en-US" altLang="zh-CN" sz="2400" dirty="0">
                <a:solidFill>
                  <a:srgbClr val="000000"/>
                </a:solidFill>
                <a:latin typeface="+mn-ea"/>
              </a:rPr>
              <a:t>1.</a:t>
            </a:r>
            <a:r>
              <a:rPr lang="zh-CN" altLang="en-US" sz="2400" dirty="0">
                <a:solidFill>
                  <a:srgbClr val="000000"/>
                </a:solidFill>
                <a:latin typeface="+mn-ea"/>
              </a:rPr>
              <a:t>融资租赁的</a:t>
            </a:r>
            <a:r>
              <a:rPr lang="zh-CN" altLang="en-US" sz="2400" b="1" dirty="0">
                <a:solidFill>
                  <a:srgbClr val="FF0000"/>
                </a:solidFill>
                <a:latin typeface="+mn-ea"/>
              </a:rPr>
              <a:t>优点</a:t>
            </a:r>
            <a:endParaRPr lang="zh-CN" altLang="en-US" sz="2400" b="1" dirty="0">
              <a:solidFill>
                <a:srgbClr val="FF0000"/>
              </a:solidFill>
              <a:latin typeface="+mn-ea"/>
            </a:endParaRPr>
          </a:p>
          <a:p>
            <a:pPr algn="just">
              <a:lnSpc>
                <a:spcPct val="150000"/>
              </a:lnSpc>
            </a:pPr>
            <a:r>
              <a:rPr lang="zh-CN" altLang="en-US" sz="2400" b="1" dirty="0">
                <a:solidFill>
                  <a:srgbClr val="000000"/>
                </a:solidFill>
                <a:latin typeface="+mn-ea"/>
              </a:rPr>
              <a:t>（</a:t>
            </a:r>
            <a:r>
              <a:rPr lang="en-US" altLang="zh-CN" sz="2400" b="1" dirty="0">
                <a:solidFill>
                  <a:srgbClr val="000000"/>
                </a:solidFill>
                <a:latin typeface="+mn-ea"/>
              </a:rPr>
              <a:t>1</a:t>
            </a:r>
            <a:r>
              <a:rPr lang="zh-CN" altLang="en-US" sz="2400" b="1" dirty="0">
                <a:solidFill>
                  <a:srgbClr val="000000"/>
                </a:solidFill>
                <a:latin typeface="+mn-ea"/>
              </a:rPr>
              <a:t>）融资租赁筹资速度快</a:t>
            </a:r>
            <a:r>
              <a:rPr lang="zh-CN" altLang="en-US" sz="2400" b="1" dirty="0" smtClean="0">
                <a:solidFill>
                  <a:srgbClr val="000000"/>
                </a:solidFill>
                <a:latin typeface="+mn-ea"/>
              </a:rPr>
              <a:t>。</a:t>
            </a:r>
            <a:r>
              <a:rPr lang="zh-CN" altLang="en-US" sz="2400" dirty="0">
                <a:solidFill>
                  <a:srgbClr val="000000"/>
                </a:solidFill>
                <a:latin typeface="+mn-ea"/>
              </a:rPr>
              <a:t>租赁往往比借款购置可以更迅速的获取所需要的资产，融资租赁集“融资”与“融物”于一身</a:t>
            </a:r>
            <a:endParaRPr lang="en-US" altLang="zh-CN" sz="2400" dirty="0">
              <a:solidFill>
                <a:srgbClr val="000000"/>
              </a:solidFill>
              <a:latin typeface="+mn-ea"/>
            </a:endParaRPr>
          </a:p>
          <a:p>
            <a:pPr algn="just">
              <a:lnSpc>
                <a:spcPct val="150000"/>
              </a:lnSpc>
            </a:pPr>
            <a:r>
              <a:rPr lang="zh-CN" altLang="en-US" sz="2400" b="1" dirty="0">
                <a:solidFill>
                  <a:srgbClr val="000000"/>
                </a:solidFill>
                <a:latin typeface="+mn-ea"/>
              </a:rPr>
              <a:t>（</a:t>
            </a:r>
            <a:r>
              <a:rPr lang="en-US" altLang="zh-CN" sz="2400" b="1" dirty="0">
                <a:solidFill>
                  <a:srgbClr val="000000"/>
                </a:solidFill>
                <a:latin typeface="+mn-ea"/>
              </a:rPr>
              <a:t>2</a:t>
            </a:r>
            <a:r>
              <a:rPr lang="zh-CN" altLang="en-US" sz="2400" b="1" dirty="0">
                <a:solidFill>
                  <a:srgbClr val="000000"/>
                </a:solidFill>
                <a:latin typeface="+mn-ea"/>
              </a:rPr>
              <a:t>）筹资的限制条件较少</a:t>
            </a:r>
            <a:endParaRPr lang="en-US" altLang="zh-CN" sz="2400" b="1" dirty="0">
              <a:solidFill>
                <a:srgbClr val="000000"/>
              </a:solidFill>
              <a:latin typeface="+mn-ea"/>
            </a:endParaRPr>
          </a:p>
          <a:p>
            <a:pPr algn="just">
              <a:lnSpc>
                <a:spcPct val="150000"/>
              </a:lnSpc>
            </a:pPr>
            <a:r>
              <a:rPr lang="zh-CN" altLang="en-US" sz="2400" b="1" dirty="0">
                <a:solidFill>
                  <a:srgbClr val="000000"/>
                </a:solidFill>
                <a:latin typeface="+mn-ea"/>
              </a:rPr>
              <a:t>（</a:t>
            </a:r>
            <a:r>
              <a:rPr lang="en-US" altLang="zh-CN" sz="2400" b="1" dirty="0">
                <a:solidFill>
                  <a:srgbClr val="000000"/>
                </a:solidFill>
                <a:latin typeface="+mn-ea"/>
              </a:rPr>
              <a:t>3</a:t>
            </a:r>
            <a:r>
              <a:rPr lang="zh-CN" altLang="en-US" sz="2400" b="1" dirty="0">
                <a:solidFill>
                  <a:srgbClr val="000000"/>
                </a:solidFill>
                <a:latin typeface="+mn-ea"/>
              </a:rPr>
              <a:t>）财务风险小，财务优势明显</a:t>
            </a:r>
            <a:endParaRPr lang="en-US" altLang="zh-CN" sz="2400" b="1" dirty="0">
              <a:solidFill>
                <a:srgbClr val="000000"/>
              </a:solidFill>
              <a:latin typeface="+mn-ea"/>
            </a:endParaRPr>
          </a:p>
          <a:p>
            <a:pPr algn="just">
              <a:lnSpc>
                <a:spcPct val="150000"/>
              </a:lnSpc>
            </a:pPr>
            <a:r>
              <a:rPr lang="zh-CN" altLang="en-US" sz="2400" b="1" dirty="0">
                <a:solidFill>
                  <a:srgbClr val="000000"/>
                </a:solidFill>
                <a:latin typeface="+mn-ea"/>
              </a:rPr>
              <a:t>（</a:t>
            </a:r>
            <a:r>
              <a:rPr lang="en-US" altLang="zh-CN" sz="2400" b="1" dirty="0">
                <a:solidFill>
                  <a:srgbClr val="000000"/>
                </a:solidFill>
                <a:latin typeface="+mn-ea"/>
              </a:rPr>
              <a:t>4</a:t>
            </a:r>
            <a:r>
              <a:rPr lang="zh-CN" altLang="en-US" sz="2400" b="1" dirty="0">
                <a:solidFill>
                  <a:srgbClr val="000000"/>
                </a:solidFill>
                <a:latin typeface="+mn-ea"/>
              </a:rPr>
              <a:t>）税收负担轻。</a:t>
            </a:r>
            <a:r>
              <a:rPr lang="zh-CN" altLang="en-US" sz="2400" dirty="0">
                <a:solidFill>
                  <a:srgbClr val="000000"/>
                </a:solidFill>
                <a:latin typeface="+mn-ea"/>
              </a:rPr>
              <a:t>租金可以在乎税前扣除，具有抵免所得税的效用。</a:t>
            </a:r>
            <a:endParaRPr lang="zh-CN" altLang="zh-CN" sz="2400" kern="100" dirty="0">
              <a:solidFill>
                <a:srgbClr val="000000"/>
              </a:solidFill>
              <a:latin typeface="+mn-ea"/>
              <a:cs typeface="Times New Roman" panose="02020603050405020304"/>
            </a:endParaRPr>
          </a:p>
          <a:p>
            <a:pPr algn="just"/>
            <a:r>
              <a:rPr lang="en-US" altLang="zh-CN" sz="2400" kern="100" dirty="0">
                <a:solidFill>
                  <a:srgbClr val="000000"/>
                </a:solidFill>
                <a:latin typeface="+mn-ea"/>
                <a:cs typeface="Times New Roman" panose="02020603050405020304"/>
              </a:rPr>
              <a:t> </a:t>
            </a:r>
            <a:endParaRPr lang="zh-CN" altLang="zh-CN" sz="2400" dirty="0">
              <a:solidFill>
                <a:srgbClr val="000000"/>
              </a:solidFill>
              <a:latin typeface="+mn-ea"/>
            </a:endParaRPr>
          </a:p>
        </p:txBody>
      </p:sp>
      <p:sp>
        <p:nvSpPr>
          <p:cNvPr id="3" name="矩形 2"/>
          <p:cNvSpPr/>
          <p:nvPr/>
        </p:nvSpPr>
        <p:spPr>
          <a:xfrm>
            <a:off x="695499" y="671654"/>
            <a:ext cx="4455066" cy="348813"/>
          </a:xfrm>
          <a:prstGeom prst="rect">
            <a:avLst/>
          </a:prstGeom>
        </p:spPr>
        <p:txBody>
          <a:bodyPr wrap="none">
            <a:spAutoFit/>
          </a:bodyPr>
          <a:lstStyle/>
          <a:p>
            <a:pPr marL="266700" algn="just">
              <a:lnSpc>
                <a:spcPts val="2000"/>
              </a:lnSpc>
              <a:spcAft>
                <a:spcPts val="0"/>
              </a:spcAft>
            </a:pPr>
            <a:r>
              <a:rPr lang="zh-CN" altLang="zh-CN" sz="2400" b="1" kern="100" dirty="0">
                <a:latin typeface="+mn-ea"/>
                <a:cs typeface="Times New Roman" panose="02020603050405020304" pitchFamily="18" charset="0"/>
              </a:rPr>
              <a:t>（五）融资租赁筹资的优缺点</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1072514" y="1151024"/>
            <a:ext cx="9808846" cy="341632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pPr>
            <a:r>
              <a:rPr lang="en-US" altLang="zh-CN" sz="2400" dirty="0"/>
              <a:t>2.</a:t>
            </a:r>
            <a:r>
              <a:rPr lang="zh-CN" altLang="en-US" sz="2400" dirty="0"/>
              <a:t>融资租赁的</a:t>
            </a:r>
            <a:r>
              <a:rPr lang="zh-CN" altLang="en-US" sz="2400" b="1" dirty="0">
                <a:solidFill>
                  <a:srgbClr val="FF0000"/>
                </a:solidFill>
              </a:rPr>
              <a:t>缺点</a:t>
            </a:r>
            <a:endParaRPr lang="zh-CN" altLang="en-US" sz="2400" b="1" dirty="0">
              <a:solidFill>
                <a:srgbClr val="FF0000"/>
              </a:solidFill>
            </a:endParaRPr>
          </a:p>
          <a:p>
            <a:pPr algn="just">
              <a:lnSpc>
                <a:spcPct val="150000"/>
              </a:lnSpc>
            </a:pPr>
            <a:r>
              <a:rPr lang="zh-CN" altLang="en-US" sz="2400" dirty="0"/>
              <a:t>融资租赁的缺点主要就是</a:t>
            </a:r>
            <a:r>
              <a:rPr lang="zh-CN" altLang="en-US" sz="2400" b="1" dirty="0"/>
              <a:t>资金成本高</a:t>
            </a:r>
            <a:r>
              <a:rPr lang="zh-CN" altLang="en-US" sz="2400" dirty="0"/>
              <a:t>。</a:t>
            </a:r>
            <a:endParaRPr lang="en-US" altLang="zh-CN" sz="2400" dirty="0"/>
          </a:p>
          <a:p>
            <a:pPr algn="just">
              <a:lnSpc>
                <a:spcPct val="150000"/>
              </a:lnSpc>
            </a:pPr>
            <a:r>
              <a:rPr lang="zh-CN" altLang="en-US" sz="2400" dirty="0"/>
              <a:t>融资租赁的租金通常比银行借款或发行债券所负担的</a:t>
            </a:r>
            <a:r>
              <a:rPr lang="zh-CN" altLang="en-US" sz="2400" b="1" dirty="0"/>
              <a:t>利息高得多</a:t>
            </a:r>
            <a:r>
              <a:rPr lang="zh-CN" altLang="en-US" sz="2400" dirty="0"/>
              <a:t>，租金总额通常要比设备价值高出</a:t>
            </a:r>
            <a:r>
              <a:rPr lang="en-US" altLang="zh-CN" sz="2400" dirty="0"/>
              <a:t>30%</a:t>
            </a:r>
            <a:r>
              <a:rPr lang="zh-CN" altLang="en-US" sz="2400" dirty="0" smtClean="0"/>
              <a:t>。</a:t>
            </a:r>
            <a:endParaRPr lang="en-US" altLang="zh-CN" sz="2400" dirty="0" smtClean="0"/>
          </a:p>
          <a:p>
            <a:pPr algn="just">
              <a:lnSpc>
                <a:spcPct val="150000"/>
              </a:lnSpc>
            </a:pPr>
            <a:r>
              <a:rPr lang="zh-CN" altLang="en-US" sz="2400" dirty="0" smtClean="0"/>
              <a:t>承租人</a:t>
            </a:r>
            <a:r>
              <a:rPr lang="zh-CN" altLang="en-US" sz="2400" dirty="0"/>
              <a:t>在</a:t>
            </a:r>
            <a:r>
              <a:rPr lang="zh-CN" altLang="en-US" sz="2400" b="1" dirty="0"/>
              <a:t>租赁期内无资产所有权</a:t>
            </a:r>
            <a:r>
              <a:rPr lang="zh-CN" altLang="en-US" sz="2400" dirty="0"/>
              <a:t>，因而不能根据自身的实际情况处置租赁资产。</a:t>
            </a:r>
            <a:endParaRPr lang="zh-CN" altLang="zh-CN" sz="2400" dirty="0"/>
          </a:p>
        </p:txBody>
      </p:sp>
    </p:spTree>
  </p:cSld>
  <p:clrMapOvr>
    <a:masterClrMapping/>
  </p:clrMapOvr>
  <p:transition spd="slow" advTm="3000">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2246769"/>
          </a:xfrm>
          <a:prstGeom prst="rect">
            <a:avLst/>
          </a:prstGeom>
        </p:spPr>
        <p:txBody>
          <a:bodyPr wrap="square">
            <a:spAutoFit/>
          </a:bodyPr>
          <a:lstStyle/>
          <a:p>
            <a:pPr marL="457200" indent="-457200">
              <a:buFont typeface="Wingdings" panose="05000000000000000000" pitchFamily="2" charset="2"/>
              <a:buChar char="u"/>
              <a:defRPr/>
            </a:pPr>
            <a:r>
              <a:rPr lang="zh-CN" altLang="en-US" sz="2800" b="1" dirty="0" smtClean="0"/>
              <a:t>长期筹资概述</a:t>
            </a:r>
            <a:endParaRPr lang="en-US" altLang="zh-CN" sz="2800" b="1" dirty="0" smtClean="0"/>
          </a:p>
          <a:p>
            <a:pPr marL="457200" lvl="0" indent="-457200">
              <a:buFont typeface="Wingdings" panose="05000000000000000000" pitchFamily="2" charset="2"/>
              <a:buChar char="u"/>
              <a:defRPr/>
            </a:pPr>
            <a:r>
              <a:rPr lang="zh-CN" altLang="en-US" sz="2800" b="1" dirty="0" smtClean="0"/>
              <a:t>权益资本筹资</a:t>
            </a:r>
            <a:endParaRPr lang="en-US" altLang="zh-CN" sz="2800" b="1" dirty="0" smtClean="0"/>
          </a:p>
          <a:p>
            <a:pPr marL="457200" lvl="0" indent="-457200">
              <a:buFont typeface="Wingdings" panose="05000000000000000000" pitchFamily="2" charset="2"/>
              <a:buChar char="u"/>
              <a:defRPr/>
            </a:pPr>
            <a:r>
              <a:rPr lang="zh-CN" altLang="en-US" sz="2800" b="1" dirty="0" smtClean="0"/>
              <a:t>债权资本筹资</a:t>
            </a:r>
            <a:endParaRPr lang="en-US" altLang="zh-CN" sz="2800" b="1" dirty="0" smtClean="0"/>
          </a:p>
          <a:p>
            <a:pPr marL="457200" lvl="0" indent="-457200">
              <a:buFont typeface="Wingdings" panose="05000000000000000000" pitchFamily="2" charset="2"/>
              <a:buChar char="u"/>
              <a:defRPr/>
            </a:pPr>
            <a:r>
              <a:rPr lang="zh-CN" altLang="en-US" sz="2800" b="1" dirty="0" smtClean="0">
                <a:solidFill>
                  <a:srgbClr val="FF0000"/>
                </a:solidFill>
              </a:rPr>
              <a:t>混合资本筹资</a:t>
            </a: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一、发行优先股筹资</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12064" y="935654"/>
            <a:ext cx="9363456" cy="3970318"/>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n-ea"/>
                <a:cs typeface="Times New Roman" panose="02020603050405020304" pitchFamily="18" charset="0"/>
              </a:rPr>
              <a:t>优先股</a:t>
            </a:r>
            <a:r>
              <a:rPr lang="zh-CN" altLang="en-US" sz="2400" dirty="0">
                <a:latin typeface="+mn-ea"/>
                <a:cs typeface="Times New Roman" panose="02020603050405020304" pitchFamily="18" charset="0"/>
              </a:rPr>
              <a:t>是一种特别的股票，它同普通股有共性之处，但又具有债券的某些特征。因此，优先股被视为一种混合性证券</a:t>
            </a:r>
            <a:r>
              <a:rPr lang="zh-CN" altLang="en-US" sz="2400" dirty="0" smtClean="0">
                <a:latin typeface="+mn-ea"/>
                <a:cs typeface="Times New Roman" panose="02020603050405020304" pitchFamily="18" charset="0"/>
              </a:rPr>
              <a:t>。</a:t>
            </a:r>
            <a:endParaRPr lang="zh-CN" altLang="en-US" sz="2400" dirty="0">
              <a:latin typeface="+mn-ea"/>
              <a:cs typeface="Times New Roman" panose="02020603050405020304" pitchFamily="18" charset="0"/>
            </a:endParaRPr>
          </a:p>
          <a:p>
            <a:pPr lvl="0" algn="just">
              <a:lnSpc>
                <a:spcPct val="150000"/>
              </a:lnSpc>
            </a:pPr>
            <a:r>
              <a:rPr lang="zh-CN" altLang="en-US" sz="2400" b="1" dirty="0">
                <a:latin typeface="+mn-ea"/>
                <a:cs typeface="Times New Roman" panose="02020603050405020304" pitchFamily="18" charset="0"/>
              </a:rPr>
              <a:t>（一）优先股的特征</a:t>
            </a:r>
            <a:endParaRPr lang="zh-CN" altLang="en-US" sz="2400" b="1" dirty="0">
              <a:latin typeface="+mn-ea"/>
              <a:cs typeface="Times New Roman" panose="02020603050405020304" pitchFamily="18" charset="0"/>
            </a:endParaRPr>
          </a:p>
          <a:p>
            <a:pPr lvl="0" algn="just">
              <a:lnSpc>
                <a:spcPct val="150000"/>
              </a:lnSpc>
            </a:pPr>
            <a:r>
              <a:rPr lang="zh-CN" altLang="en-US" sz="2400" dirty="0" smtClean="0">
                <a:latin typeface="+mn-ea"/>
                <a:cs typeface="Times New Roman" panose="02020603050405020304" pitchFamily="18" charset="0"/>
              </a:rPr>
              <a:t>（</a:t>
            </a:r>
            <a:r>
              <a:rPr lang="en-US" altLang="zh-CN" sz="2400" dirty="0" smtClean="0">
                <a:latin typeface="+mn-ea"/>
                <a:cs typeface="Times New Roman" panose="02020603050405020304" pitchFamily="18" charset="0"/>
              </a:rPr>
              <a:t>1</a:t>
            </a:r>
            <a:r>
              <a:rPr lang="zh-CN" altLang="en-US" sz="2400" dirty="0" smtClean="0">
                <a:latin typeface="+mn-ea"/>
                <a:cs typeface="Times New Roman" panose="02020603050405020304" pitchFamily="18" charset="0"/>
              </a:rPr>
              <a:t>）先</a:t>
            </a:r>
            <a:r>
              <a:rPr lang="zh-CN" altLang="en-US" sz="2400" dirty="0">
                <a:latin typeface="+mn-ea"/>
                <a:cs typeface="Times New Roman" panose="02020603050405020304" pitchFamily="18" charset="0"/>
              </a:rPr>
              <a:t>于普通股股东行使利润的</a:t>
            </a:r>
            <a:r>
              <a:rPr lang="zh-CN" altLang="en-US" sz="2400" dirty="0" smtClean="0">
                <a:latin typeface="+mn-ea"/>
                <a:cs typeface="Times New Roman" panose="02020603050405020304" pitchFamily="18" charset="0"/>
              </a:rPr>
              <a:t>分配权</a:t>
            </a:r>
            <a:endParaRPr lang="en-US" altLang="zh-CN" sz="2400" dirty="0">
              <a:latin typeface="+mn-ea"/>
              <a:cs typeface="Times New Roman" panose="02020603050405020304" pitchFamily="18" charset="0"/>
            </a:endParaRPr>
          </a:p>
          <a:p>
            <a:pPr lvl="0" algn="just">
              <a:lnSpc>
                <a:spcPct val="150000"/>
              </a:lnSpc>
            </a:pPr>
            <a:r>
              <a:rPr lang="zh-CN" altLang="en-US" sz="2400" dirty="0" smtClean="0">
                <a:latin typeface="+mn-ea"/>
                <a:cs typeface="Times New Roman" panose="02020603050405020304" pitchFamily="18" charset="0"/>
              </a:rPr>
              <a:t>（</a:t>
            </a:r>
            <a:r>
              <a:rPr lang="en-US" altLang="zh-CN" sz="2400" dirty="0" smtClean="0">
                <a:latin typeface="+mn-ea"/>
                <a:cs typeface="Times New Roman" panose="02020603050405020304" pitchFamily="18" charset="0"/>
              </a:rPr>
              <a:t>2</a:t>
            </a:r>
            <a:r>
              <a:rPr lang="zh-CN" altLang="en-US" sz="2400" dirty="0" smtClean="0">
                <a:latin typeface="+mn-ea"/>
                <a:cs typeface="Times New Roman" panose="02020603050405020304" pitchFamily="18" charset="0"/>
              </a:rPr>
              <a:t>）先</a:t>
            </a:r>
            <a:r>
              <a:rPr lang="zh-CN" altLang="en-US" sz="2400" dirty="0">
                <a:latin typeface="+mn-ea"/>
                <a:cs typeface="Times New Roman" panose="02020603050405020304" pitchFamily="18" charset="0"/>
              </a:rPr>
              <a:t>于普通股股东分配剩余</a:t>
            </a:r>
            <a:r>
              <a:rPr lang="zh-CN" altLang="en-US" sz="2400" dirty="0" smtClean="0">
                <a:latin typeface="+mn-ea"/>
                <a:cs typeface="Times New Roman" panose="02020603050405020304" pitchFamily="18" charset="0"/>
              </a:rPr>
              <a:t>财产权</a:t>
            </a:r>
            <a:endParaRPr lang="en-US" altLang="zh-CN" sz="2400" dirty="0" smtClean="0">
              <a:latin typeface="+mn-ea"/>
              <a:cs typeface="Times New Roman" panose="02020603050405020304" pitchFamily="18" charset="0"/>
            </a:endParaRPr>
          </a:p>
          <a:p>
            <a:pPr lvl="0" algn="just">
              <a:lnSpc>
                <a:spcPct val="150000"/>
              </a:lnSpc>
            </a:pPr>
            <a:r>
              <a:rPr lang="zh-CN" altLang="en-US" sz="2400" dirty="0" smtClean="0">
                <a:latin typeface="+mn-ea"/>
                <a:cs typeface="Times New Roman" panose="02020603050405020304" pitchFamily="18" charset="0"/>
              </a:rPr>
              <a:t>（</a:t>
            </a:r>
            <a:r>
              <a:rPr lang="en-US" altLang="zh-CN" sz="2400" dirty="0" smtClean="0">
                <a:latin typeface="+mn-ea"/>
                <a:cs typeface="Times New Roman" panose="02020603050405020304" pitchFamily="18" charset="0"/>
              </a:rPr>
              <a:t>3</a:t>
            </a:r>
            <a:r>
              <a:rPr lang="zh-CN" altLang="en-US" sz="2400" dirty="0" smtClean="0">
                <a:latin typeface="+mn-ea"/>
                <a:cs typeface="Times New Roman" panose="02020603050405020304" pitchFamily="18" charset="0"/>
              </a:rPr>
              <a:t>）股利</a:t>
            </a:r>
            <a:r>
              <a:rPr lang="zh-CN" altLang="en-US" sz="2400" dirty="0">
                <a:latin typeface="+mn-ea"/>
                <a:cs typeface="Times New Roman" panose="02020603050405020304" pitchFamily="18" charset="0"/>
              </a:rPr>
              <a:t>相对来说比较</a:t>
            </a:r>
            <a:r>
              <a:rPr lang="zh-CN" altLang="en-US" sz="2400" dirty="0" smtClean="0">
                <a:latin typeface="+mn-ea"/>
                <a:cs typeface="Times New Roman" panose="02020603050405020304" pitchFamily="18" charset="0"/>
              </a:rPr>
              <a:t>固定</a:t>
            </a:r>
            <a:endParaRPr lang="en-US" altLang="zh-CN" sz="2400" dirty="0" smtClean="0">
              <a:latin typeface="+mn-ea"/>
              <a:cs typeface="Times New Roman" panose="02020603050405020304" pitchFamily="18" charset="0"/>
            </a:endParaRPr>
          </a:p>
          <a:p>
            <a:pPr lvl="0" algn="just">
              <a:lnSpc>
                <a:spcPct val="150000"/>
              </a:lnSpc>
            </a:pPr>
            <a:r>
              <a:rPr lang="zh-CN" altLang="en-US" sz="2400" dirty="0" smtClean="0">
                <a:latin typeface="+mn-ea"/>
                <a:cs typeface="Times New Roman" panose="02020603050405020304" pitchFamily="18" charset="0"/>
              </a:rPr>
              <a:t>（</a:t>
            </a:r>
            <a:r>
              <a:rPr lang="en-US" altLang="zh-CN" sz="2400" dirty="0" smtClean="0">
                <a:latin typeface="+mn-ea"/>
                <a:cs typeface="Times New Roman" panose="02020603050405020304" pitchFamily="18" charset="0"/>
              </a:rPr>
              <a:t>4</a:t>
            </a:r>
            <a:r>
              <a:rPr lang="zh-CN" altLang="en-US" sz="2400" dirty="0" smtClean="0">
                <a:latin typeface="+mn-ea"/>
                <a:cs typeface="Times New Roman" panose="02020603050405020304" pitchFamily="18" charset="0"/>
              </a:rPr>
              <a:t>）优先股</a:t>
            </a:r>
            <a:r>
              <a:rPr lang="zh-CN" altLang="en-US" sz="2400" dirty="0">
                <a:latin typeface="+mn-ea"/>
                <a:cs typeface="Times New Roman" panose="02020603050405020304" pitchFamily="18" charset="0"/>
              </a:rPr>
              <a:t>股东一般无</a:t>
            </a:r>
            <a:r>
              <a:rPr lang="zh-CN" altLang="en-US" sz="2400" dirty="0" smtClean="0">
                <a:latin typeface="+mn-ea"/>
                <a:cs typeface="Times New Roman" panose="02020603050405020304" pitchFamily="18" charset="0"/>
              </a:rPr>
              <a:t>表决权</a:t>
            </a:r>
            <a:endParaRPr lang="zh-CN" altLang="en-US" sz="2400" dirty="0">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256" y="566928"/>
            <a:ext cx="10183368" cy="4967514"/>
          </a:xfrm>
          <a:prstGeom prst="rect">
            <a:avLst/>
          </a:prstGeom>
        </p:spPr>
        <p:txBody>
          <a:bodyPr wrap="square">
            <a:spAutoFit/>
          </a:bodyPr>
          <a:lstStyle/>
          <a:p>
            <a:pPr indent="267970" algn="just">
              <a:lnSpc>
                <a:spcPct val="120000"/>
              </a:lnSpc>
              <a:spcAft>
                <a:spcPts val="0"/>
              </a:spcAft>
            </a:pPr>
            <a:r>
              <a:rPr lang="zh-CN" altLang="zh-CN" sz="2400" b="1" kern="100" dirty="0">
                <a:latin typeface="+mn-ea"/>
                <a:cs typeface="Times New Roman" panose="02020603050405020304" pitchFamily="18" charset="0"/>
              </a:rPr>
              <a:t>（二）优先股筹资的优缺点</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en-US" altLang="zh-CN" sz="2400" b="1" kern="100" dirty="0">
                <a:latin typeface="+mn-ea"/>
                <a:cs typeface="Times New Roman" panose="02020603050405020304" pitchFamily="18" charset="0"/>
              </a:rPr>
              <a:t>1.</a:t>
            </a:r>
            <a:r>
              <a:rPr lang="zh-CN" altLang="zh-CN" sz="2400" b="1" kern="100" dirty="0">
                <a:latin typeface="+mn-ea"/>
                <a:cs typeface="Times New Roman" panose="02020603050405020304" pitchFamily="18" charset="0"/>
              </a:rPr>
              <a:t>优先股筹资的</a:t>
            </a:r>
            <a:r>
              <a:rPr lang="zh-CN" altLang="zh-CN" sz="2400" b="1" kern="100" dirty="0" smtClean="0">
                <a:latin typeface="+mn-ea"/>
                <a:cs typeface="Times New Roman" panose="02020603050405020304" pitchFamily="18" charset="0"/>
              </a:rPr>
              <a:t>优点</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1</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有利于增强公司</a:t>
            </a:r>
            <a:r>
              <a:rPr lang="zh-CN" altLang="zh-CN" sz="2400" kern="100" dirty="0" smtClean="0">
                <a:latin typeface="+mn-ea"/>
                <a:cs typeface="Times New Roman" panose="02020603050405020304" pitchFamily="18" charset="0"/>
              </a:rPr>
              <a:t>信誉</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2</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没有固定的到期日，不用偿付</a:t>
            </a:r>
            <a:r>
              <a:rPr lang="zh-CN" altLang="zh-CN" sz="2400" kern="100" dirty="0" smtClean="0">
                <a:latin typeface="+mn-ea"/>
                <a:cs typeface="Times New Roman" panose="02020603050405020304" pitchFamily="18" charset="0"/>
              </a:rPr>
              <a:t>本金</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3</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股利具有一定的</a:t>
            </a:r>
            <a:r>
              <a:rPr lang="zh-CN" altLang="zh-CN" sz="2400" kern="100" dirty="0" smtClean="0">
                <a:latin typeface="+mn-ea"/>
                <a:cs typeface="Times New Roman" panose="02020603050405020304" pitchFamily="18" charset="0"/>
              </a:rPr>
              <a:t>灵活性</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4</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有利于</a:t>
            </a:r>
            <a:r>
              <a:rPr lang="zh-CN" altLang="zh-CN" sz="2400" kern="100" dirty="0">
                <a:latin typeface="+mn-ea"/>
                <a:cs typeface="Times New Roman" panose="02020603050405020304" pitchFamily="18" charset="0"/>
              </a:rPr>
              <a:t>保持普通股股东的控制权</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en-US" altLang="zh-CN" sz="2400" b="1" kern="100" dirty="0" smtClean="0">
                <a:latin typeface="+mn-ea"/>
                <a:cs typeface="Times New Roman" panose="02020603050405020304" pitchFamily="18" charset="0"/>
              </a:rPr>
              <a:t>2</a:t>
            </a:r>
            <a:r>
              <a:rPr lang="en-US" altLang="zh-CN" sz="2400" b="1" kern="100" dirty="0">
                <a:latin typeface="+mn-ea"/>
                <a:cs typeface="Times New Roman" panose="02020603050405020304" pitchFamily="18" charset="0"/>
              </a:rPr>
              <a:t>.</a:t>
            </a:r>
            <a:r>
              <a:rPr lang="zh-CN" altLang="zh-CN" sz="2400" b="1" kern="100" dirty="0">
                <a:latin typeface="+mn-ea"/>
                <a:cs typeface="Times New Roman" panose="02020603050405020304" pitchFamily="18" charset="0"/>
              </a:rPr>
              <a:t>优先股筹资的</a:t>
            </a:r>
            <a:r>
              <a:rPr lang="zh-CN" altLang="zh-CN" sz="2400" b="1" kern="100" dirty="0" smtClean="0">
                <a:latin typeface="+mn-ea"/>
                <a:cs typeface="Times New Roman" panose="02020603050405020304" pitchFamily="18" charset="0"/>
              </a:rPr>
              <a:t>缺点</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1</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的筹资成本</a:t>
            </a:r>
            <a:r>
              <a:rPr lang="zh-CN" altLang="zh-CN" sz="2400" kern="100" dirty="0" smtClean="0">
                <a:latin typeface="+mn-ea"/>
                <a:cs typeface="Times New Roman" panose="02020603050405020304" pitchFamily="18" charset="0"/>
              </a:rPr>
              <a:t>较高</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2</a:t>
            </a:r>
            <a:r>
              <a:rPr lang="zh-CN" altLang="en-US" sz="2400" kern="100" dirty="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的</a:t>
            </a:r>
            <a:r>
              <a:rPr lang="zh-CN" altLang="zh-CN" sz="2400" kern="100" dirty="0" smtClean="0">
                <a:latin typeface="+mn-ea"/>
                <a:cs typeface="Times New Roman" panose="02020603050405020304" pitchFamily="18" charset="0"/>
              </a:rPr>
              <a:t>成本</a:t>
            </a:r>
            <a:r>
              <a:rPr lang="zh-CN" altLang="zh-CN" sz="2400" kern="100" dirty="0">
                <a:latin typeface="+mn-ea"/>
                <a:cs typeface="Times New Roman" panose="02020603050405020304" pitchFamily="18" charset="0"/>
              </a:rPr>
              <a:t>要高于</a:t>
            </a:r>
            <a:r>
              <a:rPr lang="zh-CN" altLang="zh-CN" sz="2400" kern="100" dirty="0" smtClean="0">
                <a:latin typeface="+mn-ea"/>
                <a:cs typeface="Times New Roman" panose="02020603050405020304" pitchFamily="18" charset="0"/>
              </a:rPr>
              <a:t>债券</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不具有抵税作用</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3</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优先股</a:t>
            </a:r>
            <a:r>
              <a:rPr lang="zh-CN" altLang="zh-CN" sz="2400" kern="100" dirty="0">
                <a:latin typeface="+mn-ea"/>
                <a:cs typeface="Times New Roman" panose="02020603050405020304" pitchFamily="18" charset="0"/>
              </a:rPr>
              <a:t>可能形成较重</a:t>
            </a:r>
            <a:r>
              <a:rPr lang="zh-CN" altLang="zh-CN" sz="2400" kern="100" dirty="0" smtClean="0">
                <a:latin typeface="+mn-ea"/>
                <a:cs typeface="Times New Roman" panose="02020603050405020304" pitchFamily="18" charset="0"/>
              </a:rPr>
              <a:t>的财务负担</a:t>
            </a:r>
            <a:r>
              <a:rPr lang="zh-CN" altLang="en-US"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4</a:t>
            </a:r>
            <a:r>
              <a:rPr lang="zh-CN" altLang="en-US" sz="2400" kern="100" dirty="0" smtClean="0">
                <a:latin typeface="+mn-ea"/>
                <a:cs typeface="Times New Roman" panose="02020603050405020304" pitchFamily="18" charset="0"/>
              </a:rPr>
              <a:t>）</a:t>
            </a:r>
            <a:r>
              <a:rPr lang="zh-CN" altLang="en-US" sz="2400" dirty="0" smtClean="0"/>
              <a:t>筹资</a:t>
            </a:r>
            <a:r>
              <a:rPr lang="zh-CN" altLang="en-US" sz="2400" dirty="0"/>
              <a:t>制约因素较多</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7330" y="191559"/>
            <a:ext cx="4691054" cy="523220"/>
          </a:xfrm>
          <a:prstGeom prst="rect">
            <a:avLst/>
          </a:prstGeom>
        </p:spPr>
        <p:txBody>
          <a:bodyPr wrap="square">
            <a:spAutoFit/>
          </a:bodyPr>
          <a:lstStyle/>
          <a:p>
            <a:pPr>
              <a:defRPr/>
            </a:pPr>
            <a:r>
              <a:rPr lang="zh-CN" altLang="en-US" sz="2800" b="1" dirty="0"/>
              <a:t>二、发行可转换债券</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12064" y="935654"/>
            <a:ext cx="10735056" cy="4755148"/>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n-ea"/>
                <a:cs typeface="Times New Roman" panose="02020603050405020304" pitchFamily="18" charset="0"/>
              </a:rPr>
              <a:t>可</a:t>
            </a:r>
            <a:r>
              <a:rPr lang="zh-CN" altLang="en-US" sz="2400" b="1" dirty="0">
                <a:latin typeface="+mn-ea"/>
                <a:cs typeface="Times New Roman" panose="02020603050405020304" pitchFamily="18" charset="0"/>
              </a:rPr>
              <a:t>转换债券</a:t>
            </a:r>
            <a:r>
              <a:rPr lang="zh-CN" altLang="en-US" sz="2400" dirty="0">
                <a:latin typeface="+mn-ea"/>
                <a:cs typeface="Times New Roman" panose="02020603050405020304" pitchFamily="18" charset="0"/>
              </a:rPr>
              <a:t>是指债券持有人在约定的期限内可将其转换为普通股的</a:t>
            </a:r>
            <a:r>
              <a:rPr lang="zh-CN" altLang="en-US" sz="2400" dirty="0" smtClean="0">
                <a:latin typeface="+mn-ea"/>
                <a:cs typeface="Times New Roman" panose="02020603050405020304" pitchFamily="18" charset="0"/>
              </a:rPr>
              <a:t>债券。</a:t>
            </a:r>
            <a:endParaRPr lang="en-US" altLang="zh-CN" sz="2400" dirty="0" smtClean="0">
              <a:latin typeface="+mn-ea"/>
              <a:cs typeface="Times New Roman" panose="02020603050405020304" pitchFamily="18" charset="0"/>
            </a:endParaRPr>
          </a:p>
          <a:p>
            <a:pPr lvl="0" algn="just">
              <a:lnSpc>
                <a:spcPct val="150000"/>
              </a:lnSpc>
            </a:pPr>
            <a:r>
              <a:rPr lang="zh-CN" altLang="en-US" sz="2400" b="1" dirty="0">
                <a:latin typeface="+mn-ea"/>
                <a:cs typeface="Times New Roman" panose="02020603050405020304" pitchFamily="18" charset="0"/>
              </a:rPr>
              <a:t>（一）可转换债券的转股</a:t>
            </a:r>
            <a:endParaRPr lang="zh-CN" altLang="en-US" sz="2400" b="1" dirty="0">
              <a:latin typeface="+mn-ea"/>
              <a:cs typeface="Times New Roman" panose="02020603050405020304" pitchFamily="18" charset="0"/>
            </a:endParaRPr>
          </a:p>
          <a:p>
            <a:pPr lvl="0" algn="just">
              <a:lnSpc>
                <a:spcPct val="150000"/>
              </a:lnSpc>
            </a:pPr>
            <a:r>
              <a:rPr lang="en-US" altLang="zh-CN" sz="2200" dirty="0">
                <a:solidFill>
                  <a:srgbClr val="7030A0"/>
                </a:solidFill>
                <a:latin typeface="+mn-ea"/>
                <a:cs typeface="Times New Roman" panose="02020603050405020304" pitchFamily="18" charset="0"/>
              </a:rPr>
              <a:t>1.</a:t>
            </a:r>
            <a:r>
              <a:rPr lang="zh-CN" altLang="en-US" sz="2200" dirty="0">
                <a:solidFill>
                  <a:srgbClr val="7030A0"/>
                </a:solidFill>
                <a:latin typeface="+mn-ea"/>
                <a:cs typeface="Times New Roman" panose="02020603050405020304" pitchFamily="18" charset="0"/>
              </a:rPr>
              <a:t>转股</a:t>
            </a:r>
            <a:r>
              <a:rPr lang="zh-CN" altLang="en-US" sz="2200" dirty="0" smtClean="0">
                <a:solidFill>
                  <a:srgbClr val="7030A0"/>
                </a:solidFill>
                <a:latin typeface="+mn-ea"/>
                <a:cs typeface="Times New Roman" panose="02020603050405020304" pitchFamily="18" charset="0"/>
              </a:rPr>
              <a:t>期限。</a:t>
            </a:r>
            <a:r>
              <a:rPr lang="zh-CN" altLang="en-US" sz="2200" dirty="0" smtClean="0">
                <a:latin typeface="+mn-ea"/>
                <a:cs typeface="Times New Roman" panose="02020603050405020304" pitchFamily="18" charset="0"/>
              </a:rPr>
              <a:t>是</a:t>
            </a:r>
            <a:r>
              <a:rPr lang="zh-CN" altLang="en-US" sz="2200" dirty="0">
                <a:latin typeface="+mn-ea"/>
                <a:cs typeface="Times New Roman" panose="02020603050405020304" pitchFamily="18" charset="0"/>
              </a:rPr>
              <a:t>指持有人将可转换债券转换为普通股的期限</a:t>
            </a:r>
            <a:r>
              <a:rPr lang="zh-CN" altLang="en-US" sz="2200" dirty="0" smtClean="0">
                <a:latin typeface="+mn-ea"/>
                <a:cs typeface="Times New Roman" panose="02020603050405020304" pitchFamily="18" charset="0"/>
              </a:rPr>
              <a:t>。我国</a:t>
            </a:r>
            <a:r>
              <a:rPr lang="zh-CN" altLang="en-US" sz="2200" dirty="0">
                <a:latin typeface="+mn-ea"/>
                <a:cs typeface="Times New Roman" panose="02020603050405020304" pitchFamily="18" charset="0"/>
              </a:rPr>
              <a:t>可转换债券的期限最短为</a:t>
            </a:r>
            <a:r>
              <a:rPr lang="en-US" altLang="zh-CN" sz="2200" dirty="0">
                <a:latin typeface="+mn-ea"/>
                <a:cs typeface="Times New Roman" panose="02020603050405020304" pitchFamily="18" charset="0"/>
              </a:rPr>
              <a:t>1</a:t>
            </a:r>
            <a:r>
              <a:rPr lang="zh-CN" altLang="en-US" sz="2200" dirty="0">
                <a:latin typeface="+mn-ea"/>
                <a:cs typeface="Times New Roman" panose="02020603050405020304" pitchFamily="18" charset="0"/>
              </a:rPr>
              <a:t>年，最长为</a:t>
            </a:r>
            <a:r>
              <a:rPr lang="en-US" altLang="zh-CN" sz="2200" dirty="0">
                <a:latin typeface="+mn-ea"/>
                <a:cs typeface="Times New Roman" panose="02020603050405020304" pitchFamily="18" charset="0"/>
              </a:rPr>
              <a:t>6</a:t>
            </a:r>
            <a:r>
              <a:rPr lang="zh-CN" altLang="en-US" sz="2200" dirty="0">
                <a:latin typeface="+mn-ea"/>
                <a:cs typeface="Times New Roman" panose="02020603050405020304" pitchFamily="18" charset="0"/>
              </a:rPr>
              <a:t>年。</a:t>
            </a:r>
            <a:endParaRPr lang="zh-CN" altLang="en-US" sz="2200" dirty="0">
              <a:latin typeface="+mn-ea"/>
              <a:cs typeface="Times New Roman" panose="02020603050405020304" pitchFamily="18" charset="0"/>
            </a:endParaRPr>
          </a:p>
          <a:p>
            <a:pPr lvl="0" algn="just">
              <a:lnSpc>
                <a:spcPct val="150000"/>
              </a:lnSpc>
            </a:pPr>
            <a:r>
              <a:rPr lang="en-US" altLang="zh-CN" sz="2200" dirty="0">
                <a:solidFill>
                  <a:srgbClr val="7030A0"/>
                </a:solidFill>
                <a:latin typeface="+mn-ea"/>
                <a:cs typeface="Times New Roman" panose="02020603050405020304" pitchFamily="18" charset="0"/>
              </a:rPr>
              <a:t>2.</a:t>
            </a:r>
            <a:r>
              <a:rPr lang="zh-CN" altLang="en-US" sz="2200" dirty="0">
                <a:solidFill>
                  <a:srgbClr val="7030A0"/>
                </a:solidFill>
                <a:latin typeface="+mn-ea"/>
                <a:cs typeface="Times New Roman" panose="02020603050405020304" pitchFamily="18" charset="0"/>
              </a:rPr>
              <a:t>转股价</a:t>
            </a:r>
            <a:r>
              <a:rPr lang="zh-CN" altLang="en-US" sz="2200" dirty="0" smtClean="0">
                <a:solidFill>
                  <a:srgbClr val="7030A0"/>
                </a:solidFill>
                <a:latin typeface="+mn-ea"/>
                <a:cs typeface="Times New Roman" panose="02020603050405020304" pitchFamily="18" charset="0"/>
              </a:rPr>
              <a:t>格。</a:t>
            </a:r>
            <a:r>
              <a:rPr lang="zh-CN" altLang="en-US" sz="2200" dirty="0" smtClean="0">
                <a:latin typeface="+mn-ea"/>
                <a:cs typeface="Times New Roman" panose="02020603050405020304" pitchFamily="18" charset="0"/>
              </a:rPr>
              <a:t>是</a:t>
            </a:r>
            <a:r>
              <a:rPr lang="zh-CN" altLang="en-US" sz="2200" dirty="0">
                <a:latin typeface="+mn-ea"/>
                <a:cs typeface="Times New Roman" panose="02020603050405020304" pitchFamily="18" charset="0"/>
              </a:rPr>
              <a:t>指可转换债券转换为普通股时采用的每股价格。转股价格由发行企业在发行可转换债券时约定</a:t>
            </a:r>
            <a:r>
              <a:rPr lang="zh-CN" altLang="en-US" sz="2200" dirty="0" smtClean="0">
                <a:latin typeface="+mn-ea"/>
                <a:cs typeface="Times New Roman" panose="02020603050405020304" pitchFamily="18" charset="0"/>
              </a:rPr>
              <a:t>。</a:t>
            </a:r>
            <a:endParaRPr lang="en-US" altLang="zh-CN" sz="2200" dirty="0" smtClean="0">
              <a:latin typeface="+mn-ea"/>
              <a:cs typeface="Times New Roman" panose="02020603050405020304" pitchFamily="18" charset="0"/>
            </a:endParaRPr>
          </a:p>
          <a:p>
            <a:pPr lvl="0" algn="just">
              <a:lnSpc>
                <a:spcPct val="150000"/>
              </a:lnSpc>
            </a:pPr>
            <a:r>
              <a:rPr lang="zh-CN" altLang="en-US" sz="2200" b="1" dirty="0" smtClean="0">
                <a:solidFill>
                  <a:srgbClr val="FF0000"/>
                </a:solidFill>
                <a:latin typeface="+mn-ea"/>
                <a:cs typeface="Times New Roman" panose="02020603050405020304" pitchFamily="18" charset="0"/>
              </a:rPr>
              <a:t>例题</a:t>
            </a:r>
            <a:r>
              <a:rPr lang="en-US" altLang="zh-CN" sz="2200" b="1" dirty="0" smtClean="0">
                <a:solidFill>
                  <a:srgbClr val="FF0000"/>
                </a:solidFill>
                <a:latin typeface="+mn-ea"/>
                <a:cs typeface="Times New Roman" panose="02020603050405020304" pitchFamily="18" charset="0"/>
              </a:rPr>
              <a:t>4-5</a:t>
            </a:r>
            <a:r>
              <a:rPr lang="zh-CN" altLang="en-US" sz="2200" b="1" dirty="0" smtClean="0">
                <a:solidFill>
                  <a:srgbClr val="FF0000"/>
                </a:solidFill>
                <a:latin typeface="+mn-ea"/>
                <a:cs typeface="Times New Roman" panose="02020603050405020304" pitchFamily="18" charset="0"/>
              </a:rPr>
              <a:t>：</a:t>
            </a:r>
            <a:r>
              <a:rPr lang="zh-CN" altLang="en-US" sz="2200" dirty="0" smtClean="0">
                <a:latin typeface="+mn-ea"/>
                <a:cs typeface="Times New Roman" panose="02020603050405020304" pitchFamily="18" charset="0"/>
              </a:rPr>
              <a:t>星海公司拟发行可转换债券，发行前一个月该公司普通股的平均价格经测算为每股</a:t>
            </a:r>
            <a:r>
              <a:rPr lang="en-US" altLang="zh-CN" sz="2200" dirty="0" smtClean="0">
                <a:latin typeface="+mn-ea"/>
                <a:cs typeface="Times New Roman" panose="02020603050405020304" pitchFamily="18" charset="0"/>
              </a:rPr>
              <a:t>20</a:t>
            </a:r>
            <a:r>
              <a:rPr lang="zh-CN" altLang="en-US" sz="2200" dirty="0" smtClean="0">
                <a:latin typeface="+mn-ea"/>
                <a:cs typeface="Times New Roman" panose="02020603050405020304" pitchFamily="18" charset="0"/>
              </a:rPr>
              <a:t>元，预计该公司股票未来价格会有明显的上升空间，经确定上调的幅度达到</a:t>
            </a:r>
            <a:r>
              <a:rPr lang="en-US" altLang="zh-CN" sz="2200" dirty="0" smtClean="0">
                <a:latin typeface="+mn-ea"/>
                <a:cs typeface="Times New Roman" panose="02020603050405020304" pitchFamily="18" charset="0"/>
              </a:rPr>
              <a:t>20%</a:t>
            </a:r>
            <a:r>
              <a:rPr lang="zh-CN" altLang="en-US" sz="2200" dirty="0" smtClean="0">
                <a:latin typeface="+mn-ea"/>
                <a:cs typeface="Times New Roman" panose="02020603050405020304" pitchFamily="18" charset="0"/>
              </a:rPr>
              <a:t>，则该公司可转换债券的转换价格测算为：</a:t>
            </a:r>
            <a:r>
              <a:rPr lang="en-US" altLang="zh-CN" sz="2200" dirty="0" smtClean="0">
                <a:latin typeface="+mn-ea"/>
                <a:cs typeface="Times New Roman" panose="02020603050405020304" pitchFamily="18" charset="0"/>
              </a:rPr>
              <a:t>20×</a:t>
            </a:r>
            <a:r>
              <a:rPr lang="zh-CN" altLang="en-US" sz="2200" dirty="0" smtClean="0">
                <a:latin typeface="+mn-ea"/>
                <a:cs typeface="Times New Roman" panose="02020603050405020304" pitchFamily="18" charset="0"/>
              </a:rPr>
              <a:t>（</a:t>
            </a:r>
            <a:r>
              <a:rPr lang="en-US" altLang="zh-CN" sz="2200" dirty="0" smtClean="0">
                <a:latin typeface="+mn-ea"/>
                <a:cs typeface="Times New Roman" panose="02020603050405020304" pitchFamily="18" charset="0"/>
              </a:rPr>
              <a:t>1+20%</a:t>
            </a:r>
            <a:r>
              <a:rPr lang="zh-CN" altLang="en-US" sz="2200" dirty="0" smtClean="0">
                <a:latin typeface="+mn-ea"/>
                <a:cs typeface="Times New Roman" panose="02020603050405020304" pitchFamily="18" charset="0"/>
              </a:rPr>
              <a:t>）＝</a:t>
            </a:r>
            <a:r>
              <a:rPr lang="en-US" altLang="zh-CN" sz="2200" dirty="0" smtClean="0">
                <a:latin typeface="+mn-ea"/>
                <a:cs typeface="Times New Roman" panose="02020603050405020304" pitchFamily="18" charset="0"/>
              </a:rPr>
              <a:t>24</a:t>
            </a:r>
            <a:r>
              <a:rPr lang="zh-CN" altLang="en-US" sz="2200" dirty="0" smtClean="0">
                <a:latin typeface="+mn-ea"/>
                <a:cs typeface="Times New Roman" panose="02020603050405020304" pitchFamily="18" charset="0"/>
              </a:rPr>
              <a:t>元。</a:t>
            </a:r>
            <a:endParaRPr lang="zh-CN" altLang="en-US" sz="2200" dirty="0" smtClean="0">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8096" y="1097593"/>
            <a:ext cx="9656064" cy="3139321"/>
          </a:xfrm>
          <a:prstGeom prst="rect">
            <a:avLst/>
          </a:prstGeom>
        </p:spPr>
        <p:txBody>
          <a:bodyPr wrap="square">
            <a:spAutoFit/>
          </a:bodyPr>
          <a:lstStyle/>
          <a:p>
            <a:pPr lvl="0" algn="just">
              <a:lnSpc>
                <a:spcPct val="150000"/>
              </a:lnSpc>
            </a:pPr>
            <a:r>
              <a:rPr lang="en-US" altLang="zh-CN" sz="2200" dirty="0">
                <a:solidFill>
                  <a:srgbClr val="7030A0"/>
                </a:solidFill>
                <a:latin typeface="微软雅黑" panose="020B0503020204020204" pitchFamily="34" charset="-122"/>
                <a:cs typeface="Times New Roman" panose="02020603050405020304" pitchFamily="18" charset="0"/>
              </a:rPr>
              <a:t>3.</a:t>
            </a:r>
            <a:r>
              <a:rPr lang="zh-CN" altLang="en-US" sz="2200" dirty="0">
                <a:solidFill>
                  <a:srgbClr val="7030A0"/>
                </a:solidFill>
                <a:latin typeface="微软雅黑" panose="020B0503020204020204" pitchFamily="34" charset="-122"/>
                <a:cs typeface="Times New Roman" panose="02020603050405020304" pitchFamily="18" charset="0"/>
              </a:rPr>
              <a:t>转股</a:t>
            </a:r>
            <a:r>
              <a:rPr lang="zh-CN" altLang="en-US" sz="2200" dirty="0" smtClean="0">
                <a:solidFill>
                  <a:srgbClr val="7030A0"/>
                </a:solidFill>
                <a:latin typeface="微软雅黑" panose="020B0503020204020204" pitchFamily="34" charset="-122"/>
                <a:cs typeface="Times New Roman" panose="02020603050405020304" pitchFamily="18" charset="0"/>
              </a:rPr>
              <a:t>比率。</a:t>
            </a:r>
            <a:r>
              <a:rPr lang="zh-CN" altLang="en-US" sz="2200" dirty="0" smtClean="0">
                <a:solidFill>
                  <a:srgbClr val="000000"/>
                </a:solidFill>
                <a:latin typeface="微软雅黑" panose="020B0503020204020204" pitchFamily="34" charset="-122"/>
                <a:cs typeface="Times New Roman" panose="02020603050405020304" pitchFamily="18" charset="0"/>
              </a:rPr>
              <a:t>是</a:t>
            </a:r>
            <a:r>
              <a:rPr lang="zh-CN" altLang="en-US" sz="2200" dirty="0">
                <a:solidFill>
                  <a:srgbClr val="000000"/>
                </a:solidFill>
                <a:latin typeface="微软雅黑" panose="020B0503020204020204" pitchFamily="34" charset="-122"/>
                <a:cs typeface="Times New Roman" panose="02020603050405020304" pitchFamily="18" charset="0"/>
              </a:rPr>
              <a:t>指每份可转换债券可转换成普通股的股数，它等于可转换债券的面值除以转股价格。如果出现不足以转换</a:t>
            </a:r>
            <a:r>
              <a:rPr lang="en-US" altLang="zh-CN" sz="2200" dirty="0">
                <a:solidFill>
                  <a:srgbClr val="000000"/>
                </a:solidFill>
                <a:latin typeface="微软雅黑" panose="020B0503020204020204" pitchFamily="34" charset="-122"/>
                <a:cs typeface="Times New Roman" panose="02020603050405020304" pitchFamily="18" charset="0"/>
              </a:rPr>
              <a:t>1</a:t>
            </a:r>
            <a:r>
              <a:rPr lang="zh-CN" altLang="en-US" sz="2200" dirty="0">
                <a:solidFill>
                  <a:srgbClr val="000000"/>
                </a:solidFill>
                <a:latin typeface="微软雅黑" panose="020B0503020204020204" pitchFamily="34" charset="-122"/>
                <a:cs typeface="Times New Roman" panose="02020603050405020304" pitchFamily="18" charset="0"/>
              </a:rPr>
              <a:t>股股票的余额，发行企业应当以现金偿付。</a:t>
            </a:r>
            <a:endParaRPr lang="zh-CN" altLang="en-US" sz="2200" dirty="0">
              <a:solidFill>
                <a:srgbClr val="000000"/>
              </a:solidFill>
              <a:latin typeface="微软雅黑" panose="020B0503020204020204" pitchFamily="34" charset="-122"/>
              <a:cs typeface="Times New Roman" panose="02020603050405020304" pitchFamily="18" charset="0"/>
            </a:endParaRPr>
          </a:p>
          <a:p>
            <a:pPr lvl="0" algn="just">
              <a:lnSpc>
                <a:spcPct val="150000"/>
              </a:lnSpc>
            </a:pPr>
            <a:r>
              <a:rPr lang="zh-CN" altLang="en-US" sz="2200" b="1" dirty="0">
                <a:solidFill>
                  <a:srgbClr val="FF0000"/>
                </a:solidFill>
                <a:latin typeface="微软雅黑" panose="020B0503020204020204" pitchFamily="34" charset="-122"/>
                <a:cs typeface="Times New Roman" panose="02020603050405020304" pitchFamily="18" charset="0"/>
              </a:rPr>
              <a:t>例题</a:t>
            </a:r>
            <a:r>
              <a:rPr lang="en-US" altLang="zh-CN" sz="2200" b="1" dirty="0">
                <a:solidFill>
                  <a:srgbClr val="FF0000"/>
                </a:solidFill>
                <a:latin typeface="微软雅黑" panose="020B0503020204020204" pitchFamily="34" charset="-122"/>
                <a:cs typeface="Times New Roman" panose="02020603050405020304" pitchFamily="18" charset="0"/>
              </a:rPr>
              <a:t>4-6</a:t>
            </a:r>
            <a:r>
              <a:rPr lang="zh-CN" altLang="en-US" sz="2200" b="1" dirty="0">
                <a:solidFill>
                  <a:srgbClr val="FF0000"/>
                </a:solidFill>
                <a:latin typeface="微软雅黑" panose="020B0503020204020204" pitchFamily="34" charset="-122"/>
                <a:cs typeface="Times New Roman" panose="02020603050405020304" pitchFamily="18" charset="0"/>
              </a:rPr>
              <a:t>：</a:t>
            </a:r>
            <a:r>
              <a:rPr lang="zh-CN" altLang="en-US" sz="2200" dirty="0">
                <a:solidFill>
                  <a:srgbClr val="000000"/>
                </a:solidFill>
                <a:latin typeface="微软雅黑" panose="020B0503020204020204" pitchFamily="34" charset="-122"/>
                <a:cs typeface="Times New Roman" panose="02020603050405020304" pitchFamily="18" charset="0"/>
              </a:rPr>
              <a:t>星海公司发行的可转换债券每份面值</a:t>
            </a:r>
            <a:r>
              <a:rPr lang="en-US" altLang="zh-CN" sz="2200" dirty="0">
                <a:solidFill>
                  <a:srgbClr val="000000"/>
                </a:solidFill>
                <a:latin typeface="微软雅黑" panose="020B0503020204020204" pitchFamily="34" charset="-122"/>
                <a:cs typeface="Times New Roman" panose="02020603050405020304" pitchFamily="18" charset="0"/>
              </a:rPr>
              <a:t>1000</a:t>
            </a:r>
            <a:r>
              <a:rPr lang="zh-CN" altLang="en-US" sz="2200" dirty="0">
                <a:solidFill>
                  <a:srgbClr val="000000"/>
                </a:solidFill>
                <a:latin typeface="微软雅黑" panose="020B0503020204020204" pitchFamily="34" charset="-122"/>
                <a:cs typeface="Times New Roman" panose="02020603050405020304" pitchFamily="18" charset="0"/>
              </a:rPr>
              <a:t>元，转换价格为每股</a:t>
            </a:r>
            <a:r>
              <a:rPr lang="en-US" altLang="zh-CN" sz="2200" dirty="0">
                <a:solidFill>
                  <a:srgbClr val="000000"/>
                </a:solidFill>
                <a:latin typeface="微软雅黑" panose="020B0503020204020204" pitchFamily="34" charset="-122"/>
                <a:cs typeface="Times New Roman" panose="02020603050405020304" pitchFamily="18" charset="0"/>
              </a:rPr>
              <a:t>10</a:t>
            </a:r>
            <a:r>
              <a:rPr lang="zh-CN" altLang="en-US" sz="2200" dirty="0">
                <a:solidFill>
                  <a:srgbClr val="000000"/>
                </a:solidFill>
                <a:latin typeface="微软雅黑" panose="020B0503020204020204" pitchFamily="34" charset="-122"/>
                <a:cs typeface="Times New Roman" panose="02020603050405020304" pitchFamily="18" charset="0"/>
              </a:rPr>
              <a:t>元，转换比率为：</a:t>
            </a:r>
            <a:r>
              <a:rPr lang="en-US" altLang="zh-CN" sz="2200" dirty="0">
                <a:solidFill>
                  <a:srgbClr val="000000"/>
                </a:solidFill>
                <a:latin typeface="微软雅黑" panose="020B0503020204020204" pitchFamily="34" charset="-122"/>
                <a:cs typeface="Times New Roman" panose="02020603050405020304" pitchFamily="18" charset="0"/>
              </a:rPr>
              <a:t>1000/10=100</a:t>
            </a:r>
            <a:r>
              <a:rPr lang="zh-CN" altLang="en-US" sz="2200" dirty="0">
                <a:solidFill>
                  <a:srgbClr val="000000"/>
                </a:solidFill>
                <a:latin typeface="微软雅黑" panose="020B0503020204020204" pitchFamily="34" charset="-122"/>
                <a:cs typeface="Times New Roman" panose="02020603050405020304" pitchFamily="18" charset="0"/>
              </a:rPr>
              <a:t>（股），即每份可转换债券可以转换成普通股的股数是</a:t>
            </a:r>
            <a:r>
              <a:rPr lang="en-US" altLang="zh-CN" sz="2200" dirty="0">
                <a:solidFill>
                  <a:srgbClr val="000000"/>
                </a:solidFill>
                <a:latin typeface="微软雅黑" panose="020B0503020204020204" pitchFamily="34" charset="-122"/>
                <a:cs typeface="Times New Roman" panose="02020603050405020304" pitchFamily="18" charset="0"/>
              </a:rPr>
              <a:t>100</a:t>
            </a:r>
            <a:r>
              <a:rPr lang="zh-CN" altLang="en-US" sz="2200" dirty="0">
                <a:solidFill>
                  <a:srgbClr val="000000"/>
                </a:solidFill>
                <a:latin typeface="微软雅黑" panose="020B0503020204020204" pitchFamily="34" charset="-122"/>
                <a:cs typeface="Times New Roman" panose="02020603050405020304" pitchFamily="18" charset="0"/>
              </a:rPr>
              <a:t>股。</a:t>
            </a:r>
            <a:endParaRPr lang="zh-CN" altLang="en-US" sz="2200" dirty="0">
              <a:solidFill>
                <a:srgbClr val="000000"/>
              </a:solidFill>
              <a:latin typeface="微软雅黑" panose="020B0503020204020204" pitchFamily="34" charset="-122"/>
              <a:cs typeface="Times New Roman" panose="02020603050405020304" pitchFamily="18" charset="0"/>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685800" y="1333904"/>
            <a:ext cx="10232136" cy="341632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pPr>
            <a:r>
              <a:rPr lang="zh-CN" altLang="en-US" sz="2400" b="1" dirty="0" smtClean="0">
                <a:latin typeface="+mj-ea"/>
              </a:rPr>
              <a:t>（二）</a:t>
            </a:r>
            <a:r>
              <a:rPr lang="zh-CN" altLang="en-US" sz="2400" b="1" dirty="0">
                <a:latin typeface="+mj-ea"/>
              </a:rPr>
              <a:t>内部筹资和外部筹资</a:t>
            </a:r>
            <a:endParaRPr lang="en-US" altLang="zh-CN" sz="2400" b="1" dirty="0">
              <a:ea typeface="宋体" panose="02010600030101010101" pitchFamily="2" charset="-122"/>
            </a:endParaRPr>
          </a:p>
          <a:p>
            <a:pPr lvl="0" algn="just">
              <a:lnSpc>
                <a:spcPct val="150000"/>
              </a:lnSpc>
            </a:pPr>
            <a:r>
              <a:rPr lang="zh-CN" altLang="en-US" sz="2400" dirty="0" smtClean="0">
                <a:latin typeface="+mn-ea"/>
              </a:rPr>
              <a:t>按</a:t>
            </a:r>
            <a:r>
              <a:rPr lang="zh-CN" altLang="en-US" sz="2400" b="1" dirty="0">
                <a:latin typeface="+mn-ea"/>
              </a:rPr>
              <a:t>资本来源的范围</a:t>
            </a:r>
            <a:r>
              <a:rPr lang="zh-CN" altLang="en-US" sz="2400" dirty="0">
                <a:latin typeface="+mn-ea"/>
              </a:rPr>
              <a:t>不同，企业筹资可分为内部筹资和外部筹资。 </a:t>
            </a:r>
            <a:endParaRPr lang="en-US" altLang="zh-CN" sz="2400" dirty="0">
              <a:latin typeface="+mn-ea"/>
            </a:endParaRPr>
          </a:p>
          <a:p>
            <a:pPr lvl="0" algn="just">
              <a:lnSpc>
                <a:spcPct val="150000"/>
              </a:lnSpc>
            </a:pPr>
            <a:r>
              <a:rPr lang="zh-CN" altLang="en-US" sz="2400" b="1" dirty="0">
                <a:solidFill>
                  <a:srgbClr val="FF0000"/>
                </a:solidFill>
                <a:latin typeface="+mn-ea"/>
              </a:rPr>
              <a:t>内部筹资</a:t>
            </a:r>
            <a:r>
              <a:rPr lang="zh-CN" altLang="en-US" sz="2400" dirty="0">
                <a:latin typeface="+mn-ea"/>
              </a:rPr>
              <a:t>是指企业通过</a:t>
            </a:r>
            <a:r>
              <a:rPr lang="zh-CN" altLang="en-US" sz="2400" b="1" dirty="0">
                <a:latin typeface="+mn-ea"/>
              </a:rPr>
              <a:t>利润留存</a:t>
            </a:r>
            <a:r>
              <a:rPr lang="zh-CN" altLang="en-US" sz="2400" dirty="0">
                <a:latin typeface="+mn-ea"/>
              </a:rPr>
              <a:t>而形成的筹资来源。内部筹资数额大小主要取决于企业可分配利润的多少和利润分配政策，一般无须花费筹资费用，从而降低了资本成本。</a:t>
            </a:r>
            <a:endParaRPr lang="en-US" altLang="zh-CN" sz="2400" dirty="0">
              <a:latin typeface="+mn-ea"/>
            </a:endParaRPr>
          </a:p>
          <a:p>
            <a:pPr lvl="0" algn="just">
              <a:lnSpc>
                <a:spcPct val="150000"/>
              </a:lnSpc>
            </a:pPr>
            <a:r>
              <a:rPr lang="zh-CN" altLang="en-US" sz="2400" b="1" dirty="0">
                <a:solidFill>
                  <a:srgbClr val="FF0000"/>
                </a:solidFill>
                <a:latin typeface="+mn-ea"/>
              </a:rPr>
              <a:t>外部筹资</a:t>
            </a:r>
            <a:r>
              <a:rPr lang="zh-CN" altLang="en-US" sz="2400" dirty="0">
                <a:latin typeface="+mn-ea"/>
              </a:rPr>
              <a:t>是指企业向</a:t>
            </a:r>
            <a:r>
              <a:rPr lang="zh-CN" altLang="en-US" sz="2400" b="1" dirty="0">
                <a:latin typeface="+mn-ea"/>
              </a:rPr>
              <a:t>外部筹措</a:t>
            </a:r>
            <a:r>
              <a:rPr lang="zh-CN" altLang="en-US" sz="2400" dirty="0">
                <a:latin typeface="+mn-ea"/>
              </a:rPr>
              <a:t>资金而形成的筹资来源。</a:t>
            </a:r>
            <a:endParaRPr lang="zh-CN" altLang="en-US" sz="2400" dirty="0">
              <a:latin typeface="+mn-ea"/>
            </a:endParaRPr>
          </a:p>
        </p:txBody>
      </p:sp>
    </p:spTree>
  </p:cSld>
  <p:clrMapOvr>
    <a:masterClrMapping/>
  </p:clrMapOvr>
  <p:transition spd="slow" advTm="3000">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3984" y="507806"/>
            <a:ext cx="9872472" cy="4967514"/>
          </a:xfrm>
          <a:prstGeom prst="rect">
            <a:avLst/>
          </a:prstGeom>
        </p:spPr>
        <p:txBody>
          <a:bodyPr wrap="square">
            <a:spAutoFit/>
          </a:bodyPr>
          <a:lstStyle/>
          <a:p>
            <a:pPr indent="267970" algn="just">
              <a:lnSpc>
                <a:spcPct val="120000"/>
              </a:lnSpc>
              <a:spcAft>
                <a:spcPts val="0"/>
              </a:spcAft>
            </a:pPr>
            <a:r>
              <a:rPr lang="zh-CN" altLang="zh-CN" sz="2400" b="1" kern="100" dirty="0">
                <a:latin typeface="+mn-ea"/>
                <a:cs typeface="Times New Roman" panose="02020603050405020304" pitchFamily="18" charset="0"/>
              </a:rPr>
              <a:t>（二）可转换债券筹资的优缺点</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en-US" altLang="zh-CN" sz="2400" b="1" kern="100" dirty="0">
                <a:latin typeface="+mn-ea"/>
                <a:cs typeface="Times New Roman" panose="02020603050405020304" pitchFamily="18" charset="0"/>
              </a:rPr>
              <a:t>1.</a:t>
            </a:r>
            <a:r>
              <a:rPr lang="zh-CN" altLang="zh-CN" sz="2400" b="1" kern="100" dirty="0">
                <a:latin typeface="+mn-ea"/>
                <a:cs typeface="Times New Roman" panose="02020603050405020304" pitchFamily="18" charset="0"/>
              </a:rPr>
              <a:t>发行可转换债券的优点</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1</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筹资</a:t>
            </a:r>
            <a:r>
              <a:rPr lang="zh-CN" altLang="zh-CN" sz="2400" kern="100" dirty="0">
                <a:latin typeface="+mn-ea"/>
                <a:cs typeface="Times New Roman" panose="02020603050405020304" pitchFamily="18" charset="0"/>
              </a:rPr>
              <a:t>成本较低</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2</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有利于</a:t>
            </a:r>
            <a:r>
              <a:rPr lang="zh-CN" altLang="zh-CN" sz="2400" kern="100" dirty="0">
                <a:latin typeface="+mn-ea"/>
                <a:cs typeface="Times New Roman" panose="02020603050405020304" pitchFamily="18" charset="0"/>
              </a:rPr>
              <a:t>调整资本结构</a:t>
            </a:r>
            <a:r>
              <a:rPr lang="zh-CN" altLang="zh-CN" sz="2400" kern="100" dirty="0" smtClean="0">
                <a:latin typeface="+mn-ea"/>
                <a:cs typeface="Times New Roman" panose="02020603050405020304" pitchFamily="18" charset="0"/>
              </a:rPr>
              <a:t>。</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3</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有利于</a:t>
            </a:r>
            <a:r>
              <a:rPr lang="zh-CN" altLang="zh-CN" sz="2400" kern="100" dirty="0">
                <a:latin typeface="+mn-ea"/>
                <a:cs typeface="Times New Roman" panose="02020603050405020304" pitchFamily="18" charset="0"/>
              </a:rPr>
              <a:t>稳定股票</a:t>
            </a:r>
            <a:r>
              <a:rPr lang="zh-CN" altLang="zh-CN" sz="2400" kern="100" dirty="0" smtClean="0">
                <a:latin typeface="+mn-ea"/>
                <a:cs typeface="Times New Roman" panose="02020603050405020304" pitchFamily="18" charset="0"/>
              </a:rPr>
              <a:t>价格。</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zh-CN" altLang="en-US" sz="2400" kern="100" dirty="0" smtClean="0">
                <a:latin typeface="+mn-ea"/>
                <a:cs typeface="Times New Roman" panose="02020603050405020304" pitchFamily="18" charset="0"/>
              </a:rPr>
              <a:t>（</a:t>
            </a:r>
            <a:r>
              <a:rPr lang="en-US" altLang="zh-CN" sz="2400" kern="100" dirty="0" smtClean="0">
                <a:latin typeface="+mn-ea"/>
                <a:cs typeface="Times New Roman" panose="02020603050405020304" pitchFamily="18" charset="0"/>
              </a:rPr>
              <a:t>4</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有利于</a:t>
            </a:r>
            <a:r>
              <a:rPr lang="zh-CN" altLang="zh-CN" sz="2400" kern="100" dirty="0">
                <a:latin typeface="+mn-ea"/>
                <a:cs typeface="Times New Roman" panose="02020603050405020304" pitchFamily="18" charset="0"/>
              </a:rPr>
              <a:t>筹集更多资金</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en-US" altLang="zh-CN" sz="2400" b="1" kern="100" dirty="0" smtClean="0">
                <a:latin typeface="+mn-ea"/>
                <a:cs typeface="Times New Roman" panose="02020603050405020304" pitchFamily="18" charset="0"/>
              </a:rPr>
              <a:t>2</a:t>
            </a:r>
            <a:r>
              <a:rPr lang="en-US" altLang="zh-CN" sz="2400" b="1" kern="100" dirty="0">
                <a:latin typeface="+mn-ea"/>
                <a:cs typeface="Times New Roman" panose="02020603050405020304" pitchFamily="18" charset="0"/>
              </a:rPr>
              <a:t>.</a:t>
            </a:r>
            <a:r>
              <a:rPr lang="zh-CN" altLang="zh-CN" sz="2400" b="1" kern="100" dirty="0">
                <a:latin typeface="+mn-ea"/>
                <a:cs typeface="Times New Roman" panose="02020603050405020304" pitchFamily="18" charset="0"/>
              </a:rPr>
              <a:t>可转换债券的缺点</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en-US" altLang="zh-CN" sz="2400"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主要</a:t>
            </a:r>
            <a:r>
              <a:rPr lang="zh-CN" altLang="zh-CN" sz="2400" kern="100" dirty="0">
                <a:latin typeface="+mn-ea"/>
                <a:cs typeface="Times New Roman" panose="02020603050405020304" pitchFamily="18" charset="0"/>
              </a:rPr>
              <a:t>体现在不确定性</a:t>
            </a:r>
            <a:r>
              <a:rPr lang="zh-CN" altLang="zh-CN" sz="2400" kern="100" dirty="0" smtClean="0">
                <a:latin typeface="+mn-ea"/>
                <a:cs typeface="Times New Roman" panose="02020603050405020304" pitchFamily="18" charset="0"/>
              </a:rPr>
              <a:t>上</a:t>
            </a:r>
            <a:r>
              <a:rPr lang="zh-CN" altLang="en-US"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如果</a:t>
            </a:r>
            <a:r>
              <a:rPr lang="zh-CN" altLang="zh-CN" sz="2400" kern="100" dirty="0">
                <a:latin typeface="+mn-ea"/>
                <a:cs typeface="Times New Roman" panose="02020603050405020304" pitchFamily="18" charset="0"/>
              </a:rPr>
              <a:t>发行人发行可转换债券的目的在于变相进行普通股筹资，但是当普通股价格并未如期上升时，那么债券持有人就不会实行债转股，则发行人将被迫承受偿债压力。如果可转换债券转股时股价大大高于转换价格，则发行人将承担溢价损失。</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31747"/>
          <p:cNvSpPr/>
          <p:nvPr/>
        </p:nvSpPr>
        <p:spPr>
          <a:xfrm>
            <a:off x="1847850" y="2349500"/>
            <a:ext cx="5181600" cy="685800"/>
          </a:xfrm>
          <a:prstGeom prst="rect">
            <a:avLst/>
          </a:prstGeom>
        </p:spPr>
        <p:txBody>
          <a:bodyPr wrap="none" fromWordArt="1">
            <a:prstTxWarp prst="textDeflate">
              <a:avLst>
                <a:gd name="adj" fmla="val 0"/>
              </a:avLst>
            </a:prstTxWarp>
            <a:normAutofit fontScale="85000" lnSpcReduction="20000"/>
          </a:bodyPr>
          <a:lstStyle/>
          <a:p>
            <a:pPr algn="ctr"/>
            <a:r>
              <a:rPr lang="zh-CN" altLang="en-US" sz="5400" b="1">
                <a:ln w="25400" cap="flat" cmpd="sng">
                  <a:solidFill>
                    <a:srgbClr val="FFFFFF"/>
                  </a:solidFill>
                  <a:prstDash val="solid"/>
                  <a:headEnd type="none" w="med" len="med"/>
                  <a:tailEnd type="none" w="med" len="med"/>
                </a:ln>
                <a:solidFill>
                  <a:srgbClr val="7030A0"/>
                </a:solidFill>
                <a:effectLst>
                  <a:outerShdw dist="71842" dir="2699999" algn="ctr" rotWithShape="0">
                    <a:schemeClr val="tx1">
                      <a:alpha val="50000"/>
                    </a:schemeClr>
                  </a:outerShdw>
                </a:effectLst>
                <a:latin typeface="Verdana" panose="020B0604030504040204" pitchFamily="34" charset="0"/>
                <a:ea typeface="Verdana" panose="020B0604030504040204" pitchFamily="34" charset="0"/>
              </a:rPr>
              <a:t>Thank You!</a:t>
            </a:r>
            <a:endParaRPr lang="zh-CN" altLang="en-US" sz="5400" b="1">
              <a:ln w="25400" cap="flat" cmpd="sng">
                <a:solidFill>
                  <a:srgbClr val="FFFFFF"/>
                </a:solidFill>
                <a:prstDash val="solid"/>
                <a:headEnd type="none" w="med" len="med"/>
                <a:tailEnd type="none" w="med" len="med"/>
              </a:ln>
              <a:solidFill>
                <a:srgbClr val="7030A0"/>
              </a:solidFill>
              <a:effectLst>
                <a:outerShdw dist="71842" dir="2699999" algn="ctr" rotWithShape="0">
                  <a:schemeClr val="tx1">
                    <a:alpha val="50000"/>
                  </a:schemeClr>
                </a:outerShdw>
              </a:effectLst>
              <a:latin typeface="Verdana" panose="020B0604030504040204" pitchFamily="34" charset="0"/>
              <a:ea typeface="Verdana" panose="020B0604030504040204" pitchFamily="34" charset="0"/>
            </a:endParaRP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3" name="矩形 197642"/>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4" name="矩形 197643"/>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5" name="矩形 197644"/>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6" name="矩形 19764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97647" name="文本框 197646"/>
          <p:cNvSpPr txBox="1"/>
          <p:nvPr/>
        </p:nvSpPr>
        <p:spPr>
          <a:xfrm>
            <a:off x="713233" y="1181889"/>
            <a:ext cx="10506455" cy="4524315"/>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nSpc>
                <a:spcPct val="150000"/>
              </a:lnSpc>
            </a:pPr>
            <a:r>
              <a:rPr lang="zh-CN" altLang="en-US" sz="2400" dirty="0" smtClean="0">
                <a:latin typeface="+mn-ea"/>
              </a:rPr>
              <a:t>按照</a:t>
            </a:r>
            <a:r>
              <a:rPr lang="zh-CN" altLang="en-US" sz="2400" b="1" dirty="0">
                <a:latin typeface="+mn-ea"/>
              </a:rPr>
              <a:t>资本属性的不同</a:t>
            </a:r>
            <a:r>
              <a:rPr lang="zh-CN" altLang="en-US" sz="2400" dirty="0">
                <a:latin typeface="+mn-ea"/>
              </a:rPr>
              <a:t>，</a:t>
            </a:r>
            <a:r>
              <a:rPr lang="zh-CN" altLang="en-US" sz="2400" dirty="0" smtClean="0">
                <a:latin typeface="+mn-ea"/>
              </a:rPr>
              <a:t>企业长期</a:t>
            </a:r>
            <a:r>
              <a:rPr lang="zh-CN" altLang="en-US" sz="2400" dirty="0">
                <a:latin typeface="+mn-ea"/>
              </a:rPr>
              <a:t>筹资可以分为</a:t>
            </a:r>
            <a:r>
              <a:rPr lang="zh-CN" altLang="en-US" sz="2400" b="1" dirty="0" smtClean="0">
                <a:latin typeface="+mn-ea"/>
              </a:rPr>
              <a:t>权益资本筹资</a:t>
            </a:r>
            <a:r>
              <a:rPr lang="zh-CN" altLang="en-US" sz="2400" b="1" dirty="0">
                <a:latin typeface="+mn-ea"/>
              </a:rPr>
              <a:t>、</a:t>
            </a:r>
            <a:r>
              <a:rPr lang="zh-CN" altLang="en-US" sz="2400" b="1" dirty="0" smtClean="0">
                <a:latin typeface="+mn-ea"/>
              </a:rPr>
              <a:t>债权</a:t>
            </a:r>
            <a:r>
              <a:rPr lang="zh-CN" altLang="en-US" sz="2400" b="1" dirty="0">
                <a:latin typeface="+mn-ea"/>
              </a:rPr>
              <a:t>资本</a:t>
            </a:r>
            <a:r>
              <a:rPr lang="zh-CN" altLang="en-US" sz="2400" b="1" dirty="0" smtClean="0">
                <a:latin typeface="+mn-ea"/>
              </a:rPr>
              <a:t>筹资</a:t>
            </a:r>
            <a:r>
              <a:rPr lang="zh-CN" altLang="en-US" sz="2400" b="1" dirty="0">
                <a:latin typeface="+mn-ea"/>
              </a:rPr>
              <a:t>和</a:t>
            </a:r>
            <a:r>
              <a:rPr lang="zh-CN" altLang="en-US" sz="2400" b="1" dirty="0" smtClean="0">
                <a:latin typeface="+mn-ea"/>
              </a:rPr>
              <a:t>混合</a:t>
            </a:r>
            <a:r>
              <a:rPr lang="zh-CN" altLang="en-US" sz="2400" b="1" dirty="0">
                <a:latin typeface="+mn-ea"/>
              </a:rPr>
              <a:t>资本</a:t>
            </a:r>
            <a:r>
              <a:rPr lang="zh-CN" altLang="en-US" sz="2400" b="1" dirty="0" smtClean="0">
                <a:latin typeface="+mn-ea"/>
              </a:rPr>
              <a:t>筹资</a:t>
            </a:r>
            <a:r>
              <a:rPr lang="zh-CN" altLang="en-US" sz="2400" dirty="0">
                <a:latin typeface="+mn-ea"/>
              </a:rPr>
              <a:t>三种类型。</a:t>
            </a:r>
            <a:endParaRPr lang="en-US" altLang="zh-CN" sz="2400" dirty="0">
              <a:latin typeface="+mn-ea"/>
            </a:endParaRPr>
          </a:p>
          <a:p>
            <a:pPr lvl="0">
              <a:lnSpc>
                <a:spcPct val="150000"/>
              </a:lnSpc>
            </a:pPr>
            <a:r>
              <a:rPr lang="zh-CN" altLang="en-US" sz="2400" b="1" dirty="0" smtClean="0">
                <a:solidFill>
                  <a:srgbClr val="FF0000"/>
                </a:solidFill>
                <a:latin typeface="+mn-ea"/>
              </a:rPr>
              <a:t>权益</a:t>
            </a:r>
            <a:r>
              <a:rPr lang="zh-CN" altLang="en-US" sz="2400" b="1" dirty="0">
                <a:solidFill>
                  <a:srgbClr val="FF0000"/>
                </a:solidFill>
                <a:latin typeface="+mn-ea"/>
              </a:rPr>
              <a:t>资本</a:t>
            </a:r>
            <a:r>
              <a:rPr lang="zh-CN" altLang="en-US" sz="2400" b="1" dirty="0" smtClean="0">
                <a:solidFill>
                  <a:srgbClr val="FF0000"/>
                </a:solidFill>
                <a:latin typeface="+mn-ea"/>
              </a:rPr>
              <a:t>筹资</a:t>
            </a:r>
            <a:r>
              <a:rPr lang="zh-CN" altLang="en-US" sz="2400" dirty="0">
                <a:latin typeface="+mn-ea"/>
              </a:rPr>
              <a:t>也称为自有资金筹资，是指企业通过吸收直接投资、发行股票、留存收益等方式筹集资金。</a:t>
            </a:r>
            <a:endParaRPr lang="en-US" altLang="zh-CN" sz="2400" dirty="0">
              <a:latin typeface="+mn-ea"/>
            </a:endParaRPr>
          </a:p>
          <a:p>
            <a:pPr lvl="0">
              <a:lnSpc>
                <a:spcPct val="150000"/>
              </a:lnSpc>
            </a:pPr>
            <a:r>
              <a:rPr lang="zh-CN" altLang="en-US" sz="2400" b="1" dirty="0">
                <a:solidFill>
                  <a:srgbClr val="FF0000"/>
                </a:solidFill>
                <a:latin typeface="+mn-ea"/>
              </a:rPr>
              <a:t>债权资本筹资</a:t>
            </a:r>
            <a:r>
              <a:rPr lang="zh-CN" altLang="en-US" sz="2400" dirty="0">
                <a:latin typeface="+mn-ea"/>
              </a:rPr>
              <a:t>又称为借入资金筹资，是指企业通过向银行借款、发行债券、融资租赁等方式筹集资金。</a:t>
            </a:r>
            <a:endParaRPr lang="en-US" altLang="zh-CN" sz="2400" dirty="0">
              <a:latin typeface="+mn-ea"/>
            </a:endParaRPr>
          </a:p>
          <a:p>
            <a:pPr lvl="0">
              <a:lnSpc>
                <a:spcPct val="150000"/>
              </a:lnSpc>
            </a:pPr>
            <a:r>
              <a:rPr lang="zh-CN" altLang="en-US" sz="2400" b="1" dirty="0">
                <a:solidFill>
                  <a:srgbClr val="FF0000"/>
                </a:solidFill>
                <a:latin typeface="+mn-ea"/>
              </a:rPr>
              <a:t>混合资本</a:t>
            </a:r>
            <a:r>
              <a:rPr lang="zh-CN" altLang="en-US" sz="2400" b="1" dirty="0" smtClean="0">
                <a:solidFill>
                  <a:srgbClr val="FF0000"/>
                </a:solidFill>
                <a:latin typeface="+mn-ea"/>
              </a:rPr>
              <a:t>筹资</a:t>
            </a:r>
            <a:r>
              <a:rPr lang="zh-CN" altLang="en-US" sz="2400" dirty="0" smtClean="0">
                <a:latin typeface="+mn-ea"/>
              </a:rPr>
              <a:t>是</a:t>
            </a:r>
            <a:r>
              <a:rPr lang="zh-CN" altLang="en-US" sz="2400" dirty="0">
                <a:latin typeface="+mn-ea"/>
              </a:rPr>
              <a:t>指企业发行可转换公司债券，这种筹资方式有权益筹资的特性也具有负债筹资的特性。</a:t>
            </a:r>
            <a:endParaRPr lang="en-US" altLang="zh-CN" sz="2400" dirty="0">
              <a:latin typeface="+mn-ea"/>
            </a:endParaRPr>
          </a:p>
        </p:txBody>
      </p:sp>
      <p:sp>
        <p:nvSpPr>
          <p:cNvPr id="3" name="矩形 2"/>
          <p:cNvSpPr/>
          <p:nvPr/>
        </p:nvSpPr>
        <p:spPr>
          <a:xfrm>
            <a:off x="520623" y="574385"/>
            <a:ext cx="7534114" cy="357918"/>
          </a:xfrm>
          <a:prstGeom prst="rect">
            <a:avLst/>
          </a:prstGeom>
        </p:spPr>
        <p:txBody>
          <a:bodyPr wrap="none">
            <a:spAutoFit/>
          </a:bodyPr>
          <a:lstStyle/>
          <a:p>
            <a:pPr indent="267970">
              <a:lnSpc>
                <a:spcPts val="2000"/>
              </a:lnSpc>
              <a:spcAft>
                <a:spcPts val="0"/>
              </a:spcAft>
            </a:pPr>
            <a:r>
              <a:rPr lang="zh-CN" altLang="zh-CN" sz="2400" b="1" dirty="0">
                <a:latin typeface="+mj-ea"/>
              </a:rPr>
              <a:t>（三）权益资本筹资、债权资本筹资与混合资本筹资</a:t>
            </a:r>
            <a:endParaRPr lang="zh-CN" altLang="zh-CN" sz="2400" b="1" dirty="0">
              <a:latin typeface="+mj-ea"/>
            </a:endParaRPr>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2246769"/>
          </a:xfrm>
          <a:prstGeom prst="rect">
            <a:avLst/>
          </a:prstGeom>
        </p:spPr>
        <p:txBody>
          <a:bodyPr wrap="square">
            <a:spAutoFit/>
          </a:bodyPr>
          <a:lstStyle/>
          <a:p>
            <a:pPr marL="457200" indent="-457200">
              <a:buFont typeface="Wingdings" panose="05000000000000000000" pitchFamily="2" charset="2"/>
              <a:buChar char="u"/>
              <a:defRPr/>
            </a:pPr>
            <a:r>
              <a:rPr lang="zh-CN" altLang="en-US" sz="2800" b="1" dirty="0" smtClean="0"/>
              <a:t>长期筹资概述</a:t>
            </a:r>
            <a:endParaRPr lang="en-US" altLang="zh-CN" sz="2800" b="1" dirty="0" smtClean="0"/>
          </a:p>
          <a:p>
            <a:pPr marL="457200" lvl="0" indent="-457200">
              <a:buFont typeface="Wingdings" panose="05000000000000000000" pitchFamily="2" charset="2"/>
              <a:buChar char="u"/>
              <a:defRPr/>
            </a:pPr>
            <a:r>
              <a:rPr lang="zh-CN" altLang="en-US" sz="2800" b="1" dirty="0" smtClean="0">
                <a:solidFill>
                  <a:srgbClr val="FF0000"/>
                </a:solidFill>
              </a:rPr>
              <a:t>权益资本筹资</a:t>
            </a:r>
            <a:endParaRPr lang="en-US" altLang="zh-CN" sz="2800" b="1" dirty="0" smtClean="0">
              <a:solidFill>
                <a:srgbClr val="FF0000"/>
              </a:solidFill>
            </a:endParaRPr>
          </a:p>
          <a:p>
            <a:pPr marL="457200" lvl="0" indent="-457200">
              <a:buFont typeface="Wingdings" panose="05000000000000000000" pitchFamily="2" charset="2"/>
              <a:buChar char="u"/>
              <a:defRPr/>
            </a:pPr>
            <a:r>
              <a:rPr lang="zh-CN" altLang="en-US" sz="2800" b="1" dirty="0" smtClean="0"/>
              <a:t>债权资本筹资</a:t>
            </a:r>
            <a:endParaRPr lang="en-US" altLang="zh-CN" sz="2800" b="1" dirty="0" smtClean="0"/>
          </a:p>
          <a:p>
            <a:pPr marL="457200" lvl="0" indent="-457200">
              <a:buFont typeface="Wingdings" panose="05000000000000000000" pitchFamily="2" charset="2"/>
              <a:buChar char="u"/>
              <a:defRPr/>
            </a:pPr>
            <a:r>
              <a:rPr lang="zh-CN" altLang="en-US" sz="2800" b="1" dirty="0" smtClean="0"/>
              <a:t>混合资本筹资</a:t>
            </a: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一、</a:t>
            </a:r>
            <a:r>
              <a:rPr lang="zh-CN" altLang="en-US" sz="2800" b="1" dirty="0"/>
              <a:t>吸收直接投资</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文本框 5"/>
          <p:cNvSpPr txBox="1"/>
          <p:nvPr/>
        </p:nvSpPr>
        <p:spPr>
          <a:xfrm>
            <a:off x="599578" y="1063017"/>
            <a:ext cx="8562710" cy="3416320"/>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lvl="0" algn="just">
              <a:lnSpc>
                <a:spcPct val="150000"/>
              </a:lnSpc>
            </a:pPr>
            <a:r>
              <a:rPr lang="zh-CN" altLang="en-US" sz="2400" b="1" dirty="0" smtClean="0">
                <a:latin typeface="+mj-ea"/>
                <a:ea typeface="+mj-ea"/>
              </a:rPr>
              <a:t>吸收</a:t>
            </a:r>
            <a:r>
              <a:rPr lang="zh-CN" altLang="en-US" sz="2400" b="1" dirty="0">
                <a:latin typeface="+mj-ea"/>
                <a:ea typeface="+mj-ea"/>
              </a:rPr>
              <a:t>直接投资</a:t>
            </a:r>
            <a:r>
              <a:rPr lang="zh-CN" altLang="en-US" sz="2400" dirty="0">
                <a:latin typeface="+mj-ea"/>
                <a:ea typeface="+mj-ea"/>
              </a:rPr>
              <a:t>是指企业以协议等形式吸收国家、法人、个人和外商等直接投入企业资金的一种筹资方式。从法律形式上看，企业分为独资企业、合伙企业和公司。在我国，公司包括股份有限公司和有限责任公司，吸收直接投资这种筹资方式适用于</a:t>
            </a:r>
            <a:r>
              <a:rPr lang="zh-CN" altLang="en-US" sz="2400" b="1" dirty="0">
                <a:latin typeface="+mj-ea"/>
                <a:ea typeface="+mj-ea"/>
              </a:rPr>
              <a:t>非股份制企业</a:t>
            </a:r>
            <a:r>
              <a:rPr lang="zh-CN" altLang="en-US" sz="2400" dirty="0">
                <a:latin typeface="+mj-ea"/>
                <a:ea typeface="+mj-ea"/>
              </a:rPr>
              <a:t>，因此可以采取吸收投入资本这种筹资方式的企业包括独资企业、合伙企业和有限责任公司。</a:t>
            </a:r>
            <a:endParaRPr lang="zh-CN" altLang="en-US" sz="2400" dirty="0">
              <a:latin typeface="+mj-ea"/>
              <a:ea typeface="+mj-ea"/>
            </a:endParaRPr>
          </a:p>
        </p:txBody>
      </p:sp>
    </p:spTree>
  </p:cSld>
  <p:clrMapOvr>
    <a:masterClrMapping/>
  </p:clrMapOvr>
  <p:transition spd="slow" advTm="3000">
    <p:random/>
  </p:transition>
  <p:timing>
    <p:tnLst>
      <p:par>
        <p:cTn id="1" dur="indefinite" restart="never" nodeType="tmRoot"/>
      </p:par>
    </p:tnLst>
  </p:timing>
</p:sld>
</file>

<file path=ppt/tags/tag1.xml><?xml version="1.0" encoding="utf-8"?>
<p:tagLst xmlns:p="http://schemas.openxmlformats.org/presentationml/2006/main">
  <p:tag name="ISPRING_PRESENTATION_TITLE" val="PowerPoint 演示文稿"/>
  <p:tag name="ISPRING_FIRST_PUBLISH" val="1"/>
  <p:tag name="KSO_WPP_MARK_KEY" val="4e38600d-30e9-4bb1-b19d-97a733fc0653"/>
  <p:tag name="COMMONDATA" val="eyJoZGlkIjoiNjJiYzE4YWY2N2RlZDk4MjUwNWNhZmM3MmU1ZWIzM2QifQ=="/>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10783</Words>
  <Application>WPS 演示</Application>
  <PresentationFormat>宽屏</PresentationFormat>
  <Paragraphs>448</Paragraphs>
  <Slides>61</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61</vt:i4>
      </vt:variant>
    </vt:vector>
  </HeadingPairs>
  <TitlesOfParts>
    <vt:vector size="74" baseType="lpstr">
      <vt:lpstr>Arial</vt:lpstr>
      <vt:lpstr>宋体</vt:lpstr>
      <vt:lpstr>Wingdings</vt:lpstr>
      <vt:lpstr>Times New Roman</vt:lpstr>
      <vt:lpstr>Century Gothic</vt:lpstr>
      <vt:lpstr>微软雅黑</vt:lpstr>
      <vt:lpstr>等线</vt:lpstr>
      <vt:lpstr>Arial Unicode MS</vt:lpstr>
      <vt:lpstr>Cambria Math</vt:lpstr>
      <vt:lpstr>Cambria Math</vt:lpstr>
      <vt:lpstr>Times New Roman</vt:lpstr>
      <vt:lpstr>Verdana</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473</cp:revision>
  <dcterms:created xsi:type="dcterms:W3CDTF">2017-08-18T03:02:00Z</dcterms:created>
  <dcterms:modified xsi:type="dcterms:W3CDTF">2023-07-06T13:33:27Z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2B94E0064013424B8A52BE7E83ADAF1C_12</vt:lpwstr>
  </property>
</Properties>
</file>