
<file path=[Content_Types].xml><?xml version="1.0" encoding="utf-8"?>
<Types xmlns="http://schemas.openxmlformats.org/package/2006/content-types">
  <Default Extension="jpeg" ContentType="image/jpeg"/>
  <Default Extension="JPG" ContentType="image/.jpg"/>
  <Default Extension="wav" ContentType="audio/x-wav"/>
  <Default Extension="png" ContentType="image/png"/>
  <Default Extension="emf" ContentType="image/x-emf"/>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43"/>
  </p:notesMasterIdLst>
  <p:handoutMasterIdLst>
    <p:handoutMasterId r:id="rId85"/>
  </p:handoutMasterIdLst>
  <p:sldIdLst>
    <p:sldId id="810" r:id="rId4"/>
    <p:sldId id="808" r:id="rId5"/>
    <p:sldId id="859" r:id="rId6"/>
    <p:sldId id="858" r:id="rId7"/>
    <p:sldId id="809" r:id="rId8"/>
    <p:sldId id="861" r:id="rId9"/>
    <p:sldId id="862" r:id="rId10"/>
    <p:sldId id="863" r:id="rId11"/>
    <p:sldId id="812" r:id="rId12"/>
    <p:sldId id="814" r:id="rId13"/>
    <p:sldId id="815" r:id="rId14"/>
    <p:sldId id="1043" r:id="rId15"/>
    <p:sldId id="821" r:id="rId16"/>
    <p:sldId id="865" r:id="rId17"/>
    <p:sldId id="824" r:id="rId18"/>
    <p:sldId id="896" r:id="rId19"/>
    <p:sldId id="826" r:id="rId20"/>
    <p:sldId id="897" r:id="rId21"/>
    <p:sldId id="900" r:id="rId22"/>
    <p:sldId id="942" r:id="rId23"/>
    <p:sldId id="943" r:id="rId24"/>
    <p:sldId id="899" r:id="rId25"/>
    <p:sldId id="944" r:id="rId26"/>
    <p:sldId id="905" r:id="rId27"/>
    <p:sldId id="907" r:id="rId28"/>
    <p:sldId id="904" r:id="rId29"/>
    <p:sldId id="909" r:id="rId30"/>
    <p:sldId id="911" r:id="rId31"/>
    <p:sldId id="945" r:id="rId32"/>
    <p:sldId id="908" r:id="rId33"/>
    <p:sldId id="913" r:id="rId34"/>
    <p:sldId id="915" r:id="rId35"/>
    <p:sldId id="916" r:id="rId36"/>
    <p:sldId id="898" r:id="rId37"/>
    <p:sldId id="829" r:id="rId38"/>
    <p:sldId id="946" r:id="rId39"/>
    <p:sldId id="947" r:id="rId40"/>
    <p:sldId id="948" r:id="rId41"/>
    <p:sldId id="949" r:id="rId42"/>
    <p:sldId id="950" r:id="rId44"/>
    <p:sldId id="833" r:id="rId45"/>
    <p:sldId id="989" r:id="rId46"/>
    <p:sldId id="991" r:id="rId47"/>
    <p:sldId id="992" r:id="rId48"/>
    <p:sldId id="988" r:id="rId49"/>
    <p:sldId id="834" r:id="rId50"/>
    <p:sldId id="835" r:id="rId51"/>
    <p:sldId id="994" r:id="rId52"/>
    <p:sldId id="995" r:id="rId53"/>
    <p:sldId id="998" r:id="rId54"/>
    <p:sldId id="997" r:id="rId55"/>
    <p:sldId id="1000" r:id="rId56"/>
    <p:sldId id="841" r:id="rId57"/>
    <p:sldId id="842" r:id="rId58"/>
    <p:sldId id="843" r:id="rId59"/>
    <p:sldId id="844" r:id="rId60"/>
    <p:sldId id="845" r:id="rId61"/>
    <p:sldId id="1002" r:id="rId62"/>
    <p:sldId id="1003" r:id="rId63"/>
    <p:sldId id="1005" r:id="rId64"/>
    <p:sldId id="1006" r:id="rId65"/>
    <p:sldId id="1008" r:id="rId66"/>
    <p:sldId id="1024" r:id="rId67"/>
    <p:sldId id="1025" r:id="rId68"/>
    <p:sldId id="1026" r:id="rId69"/>
    <p:sldId id="1027" r:id="rId70"/>
    <p:sldId id="1028" r:id="rId71"/>
    <p:sldId id="849" r:id="rId72"/>
    <p:sldId id="851" r:id="rId73"/>
    <p:sldId id="853" r:id="rId74"/>
    <p:sldId id="854" r:id="rId75"/>
    <p:sldId id="855" r:id="rId76"/>
    <p:sldId id="856" r:id="rId77"/>
    <p:sldId id="1029" r:id="rId78"/>
    <p:sldId id="1030" r:id="rId79"/>
    <p:sldId id="1031" r:id="rId80"/>
    <p:sldId id="1032" r:id="rId81"/>
    <p:sldId id="1033" r:id="rId82"/>
    <p:sldId id="1034" r:id="rId83"/>
    <p:sldId id="717" r:id="rId84"/>
  </p:sldIdLst>
  <p:sldSz cx="9144000" cy="6858000" type="screen4x3"/>
  <p:notesSz cx="6858000" cy="9144000"/>
  <p:custDataLst>
    <p:tags r:id="rId89"/>
  </p:custDataLst>
  <p:defaultTextStyle>
    <a:defPPr>
      <a:defRPr lang="en-US"/>
    </a:defPPr>
    <a:lvl1pPr marL="0" lvl="0" indent="0" algn="l" defTabSz="914400" rtl="0" eaLnBrk="1" fontAlgn="base" latinLnBrk="0" hangingPunct="1">
      <a:lnSpc>
        <a:spcPct val="100000"/>
      </a:lnSpc>
      <a:spcBef>
        <a:spcPct val="5000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5000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5000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5000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5000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5000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5000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5000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5000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205" userDrawn="1">
          <p15:clr>
            <a:srgbClr val="A4A3A4"/>
          </p15:clr>
        </p15:guide>
        <p15:guide id="2" pos="281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3366CC"/>
    <a:srgbClr val="0099CC"/>
    <a:srgbClr val="0099FF"/>
    <a:srgbClr val="FFFF66"/>
    <a:srgbClr val="003399"/>
    <a:srgbClr val="FF3300"/>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00"/>
    <p:restoredTop sz="94500"/>
  </p:normalViewPr>
  <p:slideViewPr>
    <p:cSldViewPr showGuides="1">
      <p:cViewPr varScale="1">
        <p:scale>
          <a:sx n="65" d="100"/>
          <a:sy n="65" d="100"/>
        </p:scale>
        <p:origin x="-1300" y="-72"/>
      </p:cViewPr>
      <p:guideLst>
        <p:guide orient="horz" pos="2205"/>
        <p:guide pos="2814"/>
      </p:guideLst>
    </p:cSldViewPr>
  </p:slideViewPr>
  <p:notesTextViewPr>
    <p:cViewPr>
      <p:scale>
        <a:sx n="100" d="100"/>
        <a:sy n="100" d="100"/>
      </p:scale>
      <p:origin x="0" y="0"/>
    </p:cViewPr>
  </p:notesTextViewPr>
  <p:sorterViewPr showFormatting="0">
    <p:cViewPr>
      <p:scale>
        <a:sx n="66" d="100"/>
        <a:sy n="66" d="100"/>
      </p:scale>
      <p:origin x="0" y="1992"/>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9" Type="http://schemas.openxmlformats.org/officeDocument/2006/relationships/tags" Target="tags/tag101.xml"/><Relationship Id="rId88" Type="http://schemas.openxmlformats.org/officeDocument/2006/relationships/tableStyles" Target="tableStyles.xml"/><Relationship Id="rId87" Type="http://schemas.openxmlformats.org/officeDocument/2006/relationships/viewProps" Target="viewProps.xml"/><Relationship Id="rId86" Type="http://schemas.openxmlformats.org/officeDocument/2006/relationships/presProps" Target="presProps.xml"/><Relationship Id="rId85" Type="http://schemas.openxmlformats.org/officeDocument/2006/relationships/handoutMaster" Target="handoutMasters/handoutMaster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5.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4.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3.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notesMaster" Target="notesMasters/notesMaster1.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1878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spcBef>
                <a:spcPct val="0"/>
              </a:spcBef>
              <a:defRPr sz="1200" smtClean="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8787"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spcBef>
                <a:spcPct val="0"/>
              </a:spcBef>
              <a:defRPr sz="1200" smtClean="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8788"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spcBef>
                <a:spcPct val="0"/>
              </a:spcBef>
              <a:defRPr sz="1200" smtClean="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8789"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
            <a:pPr lvl="0" algn="r" eaLnBrk="1" hangingPunct="1">
              <a:spcBef>
                <a:spcPct val="0"/>
              </a:spcBef>
              <a:buNone/>
            </a:pPr>
            <a:fld id="{9A0DB2DC-4C9A-4742-B13C-FB6460FD3503}" type="slidenum">
              <a:rPr lang="en-US" altLang="zh-CN" sz="1200" dirty="0">
                <a:latin typeface="Arial" panose="020B0604020202020204" pitchFamily="34" charset="0"/>
              </a:rPr>
            </a:fld>
            <a:endParaRPr lang="en-US" altLang="zh-CN" sz="1200" dirty="0">
              <a:latin typeface="Arial" panose="020B0604020202020204"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14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spcBef>
                <a:spcPct val="0"/>
              </a:spcBef>
              <a:defRPr sz="1200" smtClean="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47"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spcBef>
                <a:spcPct val="0"/>
              </a:spcBef>
              <a:defRPr sz="1200" smtClean="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868" name="Rectangle 4"/>
          <p:cNvSpPr>
            <a:spLocks noRot="1" noTextEdit="1"/>
          </p:cNvSpPr>
          <p:nvPr>
            <p:ph type="sldImg" idx="2"/>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6149"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第二级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第三级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第四级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第五级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50"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spcBef>
                <a:spcPct val="0"/>
              </a:spcBef>
              <a:defRPr sz="1200" smtClean="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51"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
            <a:pPr lvl="0" algn="r" eaLnBrk="1" hangingPunct="1">
              <a:spcBef>
                <a:spcPct val="0"/>
              </a:spcBef>
              <a:buNone/>
            </a:pPr>
            <a:fld id="{9A0DB2DC-4C9A-4742-B13C-FB6460FD3503}" type="slidenum">
              <a:rPr lang="en-US" altLang="zh-CN" sz="1200" dirty="0">
                <a:latin typeface="Arial" panose="020B0604020202020204" pitchFamily="34" charset="0"/>
              </a:rPr>
            </a:fld>
            <a:endParaRPr lang="en-US" altLang="zh-CN" sz="1200" dirty="0">
              <a:latin typeface="Arial" panose="020B0604020202020204" pitchFamily="34"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幻灯片图像占位符 1"/>
          <p:cNvSpPr>
            <a:spLocks noGrp="1" noRot="1" noChangeAspect="1" noTextEdit="1"/>
          </p:cNvSpPr>
          <p:nvPr>
            <p:ph type="sldImg"/>
          </p:nvPr>
        </p:nvSpPr>
        <p:spPr/>
      </p:sp>
      <p:sp>
        <p:nvSpPr>
          <p:cNvPr id="29699" name="备注占位符 2"/>
          <p:cNvSpPr>
            <a:spLocks noGrp="1"/>
          </p:cNvSpPr>
          <p:nvPr>
            <p:ph type="body" idx="1"/>
          </p:nvPr>
        </p:nvSpPr>
        <p:spPr/>
        <p:txBody>
          <a:bodyPr wrap="square" lIns="91440" tIns="45720" rIns="91440" bIns="45720" anchor="t" anchorCtr="0"/>
          <a:p>
            <a:pPr lvl="0"/>
            <a:endParaRPr lang="zh-CN" altLang="en-US" dirty="0"/>
          </a:p>
        </p:txBody>
      </p:sp>
      <p:sp>
        <p:nvSpPr>
          <p:cNvPr id="2970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b="0" dirty="0">
                <a:ea typeface="宋体" panose="02010600030101010101" pitchFamily="2" charset="-122"/>
              </a:rPr>
            </a:fld>
            <a:endParaRPr lang="en-US" altLang="zh-CN" sz="1200" b="0" dirty="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spcBef>
                <a:spcPct val="0"/>
              </a:spcBef>
            </a:pPr>
            <a:fld id="{9A0DB2DC-4C9A-4742-B13C-FB6460FD3503}" type="slidenum">
              <a:rPr lang="en-US" altLang="zh-CN" dirty="0"/>
            </a:fld>
            <a:endParaRPr lang="en-US" altLang="zh-CN" dirty="0"/>
          </a:p>
        </p:txBody>
      </p:sp>
      <p:sp>
        <p:nvSpPr>
          <p:cNvPr id="37891" name="Rectangle 2"/>
          <p:cNvSpPr>
            <a:spLocks noRot="1" noTextEdit="1"/>
          </p:cNvSpPr>
          <p:nvPr>
            <p:ph type="sldImg"/>
          </p:nvPr>
        </p:nvSpPr>
        <p:spPr/>
      </p:sp>
      <p:sp>
        <p:nvSpPr>
          <p:cNvPr id="37892" name="Rectangle 3"/>
          <p:cNvSpPr>
            <a:spLocks noGrp="1"/>
          </p:cNvSpPr>
          <p:nvPr>
            <p:ph type="body" idx="1"/>
          </p:nvPr>
        </p:nvSpPr>
        <p:spPr>
          <a:xfrm>
            <a:off x="914400" y="4343400"/>
            <a:ext cx="5029200" cy="4114800"/>
          </a:xfrm>
        </p:spPr>
        <p:txBody>
          <a:bodyPr wrap="square" lIns="91440" tIns="45720" rIns="91440" bIns="45720" anchor="t" anchorCtr="0"/>
          <a:p>
            <a:pPr lvl="0" eaLnBrk="1" hangingPunct="1"/>
            <a:endParaRPr lang="en-US" altLang="en-US" dirty="0"/>
          </a:p>
        </p:txBody>
      </p:sp>
    </p:spTree>
  </p:cSld>
  <p:clrMapOvr>
    <a:masterClrMapping/>
  </p:clrMapOvr>
</p:notes>
</file>

<file path=ppt/slideLayouts/_rels/slideLayout1.xml.rels><?xml version="1.0" encoding="UTF-8" standalone="yes"?>
<Relationships xmlns="http://schemas.openxmlformats.org/package/2006/relationships"><Relationship Id="rId5" Type="http://schemas.openxmlformats.org/officeDocument/2006/relationships/audio" Target="../media/audio1.wav"/><Relationship Id="rId4" Type="http://schemas.openxmlformats.org/officeDocument/2006/relationships/image" Target="../media/image2.wmf"/><Relationship Id="rId3" Type="http://schemas.openxmlformats.org/officeDocument/2006/relationships/image" Target="NULL" TargetMode="Externa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5" Type="http://schemas.openxmlformats.org/officeDocument/2006/relationships/audio" Target="../media/audio1.wav"/><Relationship Id="rId4" Type="http://schemas.openxmlformats.org/officeDocument/2006/relationships/image" Target="../media/image2.wmf"/><Relationship Id="rId3" Type="http://schemas.openxmlformats.org/officeDocument/2006/relationships/image" Target="NULL" TargetMode="External"/><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Title Slide">
    <p:bg>
      <p:bgPr>
        <a:solidFill>
          <a:schemeClr val="bg1"/>
        </a:solidFill>
        <a:effectLst/>
      </p:bgPr>
    </p:bg>
    <p:spTree>
      <p:nvGrpSpPr>
        <p:cNvPr id="1" name=""/>
        <p:cNvGrpSpPr/>
        <p:nvPr/>
      </p:nvGrpSpPr>
      <p:grpSpPr>
        <a:xfrm>
          <a:off x="0" y="0"/>
          <a:ext cx="0" cy="0"/>
          <a:chOff x="0" y="0"/>
          <a:chExt cx="0" cy="0"/>
        </a:xfrm>
      </p:grpSpPr>
      <p:sp>
        <p:nvSpPr>
          <p:cNvPr id="9" name="Rectangle 32"/>
          <p:cNvSpPr>
            <a:spLocks noChangeArrowheads="1"/>
          </p:cNvSpPr>
          <p:nvPr/>
        </p:nvSpPr>
        <p:spPr bwMode="auto">
          <a:xfrm>
            <a:off x="179388" y="260350"/>
            <a:ext cx="50403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Verdana" panose="020B060403050404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en-US" altLang="zh-CN" sz="2400" b="1" i="0" u="none" strike="noStrike" kern="1200" cap="none" spc="0" normalizeH="0" baseline="0" noProof="0" smtClean="0">
                <a:ln>
                  <a:noFill/>
                </a:ln>
                <a:solidFill>
                  <a:srgbClr val="FF3300"/>
                </a:solidFill>
                <a:effectLst/>
                <a:uLnTx/>
                <a:uFillTx/>
                <a:latin typeface="黑体" panose="02010609060101010101" pitchFamily="2" charset="-122"/>
                <a:ea typeface="黑体" panose="02010609060101010101" pitchFamily="2" charset="-122"/>
                <a:cs typeface="+mn-cs"/>
              </a:rPr>
              <a:t>MBA</a:t>
            </a:r>
            <a:r>
              <a:rPr kumimoji="0" lang="zh-CN" altLang="en-US" sz="2400" b="1" i="0" u="none" strike="noStrike" kern="1200" cap="none" spc="0" normalizeH="0" baseline="0" noProof="0" smtClean="0">
                <a:ln>
                  <a:noFill/>
                </a:ln>
                <a:solidFill>
                  <a:srgbClr val="FF3300"/>
                </a:solidFill>
                <a:effectLst/>
                <a:uLnTx/>
                <a:uFillTx/>
                <a:latin typeface="黑体" panose="02010609060101010101" pitchFamily="2" charset="-122"/>
                <a:ea typeface="黑体" panose="02010609060101010101" pitchFamily="2" charset="-122"/>
                <a:cs typeface="+mn-cs"/>
              </a:rPr>
              <a:t>财务管理课程</a:t>
            </a:r>
            <a:endParaRPr kumimoji="0" lang="zh-CN" altLang="en-US" sz="2400" b="1" i="0" u="none" strike="noStrike" kern="1200" cap="none" spc="0" normalizeH="0" baseline="0" noProof="0" smtClean="0">
              <a:ln>
                <a:noFill/>
              </a:ln>
              <a:solidFill>
                <a:srgbClr val="FF3300"/>
              </a:solidFill>
              <a:effectLst/>
              <a:uLnTx/>
              <a:uFillTx/>
              <a:latin typeface="黑体" panose="02010609060101010101" pitchFamily="2" charset="-122"/>
              <a:ea typeface="黑体" panose="02010609060101010101" pitchFamily="2" charset="-122"/>
              <a:cs typeface="+mn-cs"/>
            </a:endParaRPr>
          </a:p>
        </p:txBody>
      </p:sp>
      <p:sp>
        <p:nvSpPr>
          <p:cNvPr id="2051" name="Line 33"/>
          <p:cNvSpPr/>
          <p:nvPr userDrawn="1"/>
        </p:nvSpPr>
        <p:spPr>
          <a:xfrm>
            <a:off x="0" y="692150"/>
            <a:ext cx="3059113" cy="0"/>
          </a:xfrm>
          <a:prstGeom prst="line">
            <a:avLst/>
          </a:prstGeom>
          <a:ln w="38100" cap="flat" cmpd="sng">
            <a:solidFill>
              <a:schemeClr val="tx1"/>
            </a:solidFill>
            <a:prstDash val="solid"/>
            <a:headEnd type="none" w="med" len="med"/>
            <a:tailEnd type="none" w="med" len="med"/>
          </a:ln>
        </p:spPr>
      </p:sp>
      <p:pic>
        <p:nvPicPr>
          <p:cNvPr id="2052" name="Picture 34" descr="C:\기술정보\구름.JPG"/>
          <p:cNvPicPr>
            <a:picLocks noChangeAspect="1"/>
          </p:cNvPicPr>
          <p:nvPr userDrawn="1"/>
        </p:nvPicPr>
        <p:blipFill>
          <a:blip r:embed="rId2" r:link="rId3"/>
          <a:stretch>
            <a:fillRect/>
          </a:stretch>
        </p:blipFill>
        <p:spPr>
          <a:xfrm>
            <a:off x="0" y="0"/>
            <a:ext cx="3659188" cy="1516063"/>
          </a:xfrm>
          <a:prstGeom prst="rect">
            <a:avLst/>
          </a:prstGeom>
          <a:noFill/>
          <a:ln w="9525">
            <a:noFill/>
          </a:ln>
        </p:spPr>
      </p:pic>
      <p:sp>
        <p:nvSpPr>
          <p:cNvPr id="2053" name="Line 35"/>
          <p:cNvSpPr/>
          <p:nvPr userDrawn="1"/>
        </p:nvSpPr>
        <p:spPr>
          <a:xfrm>
            <a:off x="3527425" y="6308725"/>
            <a:ext cx="5616575" cy="0"/>
          </a:xfrm>
          <a:prstGeom prst="line">
            <a:avLst/>
          </a:prstGeom>
          <a:ln w="57150" cap="flat" cmpd="thickThin">
            <a:solidFill>
              <a:srgbClr val="0000FF"/>
            </a:solidFill>
            <a:prstDash val="solid"/>
            <a:headEnd type="none" w="med" len="med"/>
            <a:tailEnd type="none" w="med" len="med"/>
          </a:ln>
        </p:spPr>
      </p:sp>
      <p:pic>
        <p:nvPicPr>
          <p:cNvPr id="2054" name="Picture 36" descr="BS00554_"/>
          <p:cNvPicPr>
            <a:picLocks noChangeAspect="1"/>
          </p:cNvPicPr>
          <p:nvPr userDrawn="1"/>
        </p:nvPicPr>
        <p:blipFill>
          <a:blip r:embed="rId4"/>
          <a:stretch>
            <a:fillRect/>
          </a:stretch>
        </p:blipFill>
        <p:spPr>
          <a:xfrm>
            <a:off x="7904163" y="5961063"/>
            <a:ext cx="1239837" cy="896937"/>
          </a:xfrm>
          <a:prstGeom prst="rect">
            <a:avLst/>
          </a:prstGeom>
          <a:noFill/>
          <a:ln w="9525">
            <a:noFill/>
          </a:ln>
        </p:spPr>
      </p:pic>
      <p:sp>
        <p:nvSpPr>
          <p:cNvPr id="290820" name="Rectangle 4"/>
          <p:cNvSpPr>
            <a:spLocks noGrp="1" noChangeArrowheads="1"/>
          </p:cNvSpPr>
          <p:nvPr>
            <p:ph type="ctrTitle"/>
          </p:nvPr>
        </p:nvSpPr>
        <p:spPr>
          <a:xfrm>
            <a:off x="685800" y="990600"/>
            <a:ext cx="7772400" cy="1371600"/>
          </a:xfrm>
        </p:spPr>
        <p:txBody>
          <a:bodyPr/>
          <a:lstStyle>
            <a:lvl1pPr>
              <a:defRPr sz="4000"/>
            </a:lvl1pPr>
          </a:lstStyle>
          <a:p>
            <a:pPr lvl="0"/>
            <a:r>
              <a:rPr lang="zh-CN" altLang="en-US" noProof="0" smtClean="0"/>
              <a:t>单击此处编辑母版标题样式</a:t>
            </a:r>
            <a:endParaRPr lang="zh-CN" altLang="en-US" noProof="0" smtClean="0"/>
          </a:p>
        </p:txBody>
      </p:sp>
      <p:sp>
        <p:nvSpPr>
          <p:cNvPr id="290821" name="Rectangle 5"/>
          <p:cNvSpPr>
            <a:spLocks noGrp="1" noChangeArrowheads="1"/>
          </p:cNvSpPr>
          <p:nvPr>
            <p:ph type="subTitle" idx="1"/>
          </p:nvPr>
        </p:nvSpPr>
        <p:spPr>
          <a:xfrm>
            <a:off x="1447800" y="3429000"/>
            <a:ext cx="7010400" cy="1600200"/>
          </a:xfrm>
        </p:spPr>
        <p:txBody>
          <a:bodyPr/>
          <a:lstStyle>
            <a:lvl1pPr marL="0" indent="0">
              <a:defRPr sz="2800"/>
            </a:lvl1pPr>
          </a:lstStyle>
          <a:p>
            <a:pPr lvl="0"/>
            <a:r>
              <a:rPr lang="zh-CN" altLang="en-US" noProof="0" smtClean="0"/>
              <a:t>单击此处编辑母版副标题样式</a:t>
            </a:r>
            <a:endParaRPr lang="zh-CN" altLang="en-US" noProof="0" smtClean="0"/>
          </a:p>
        </p:txBody>
      </p:sp>
      <p:sp>
        <p:nvSpPr>
          <p:cNvPr id="14" name="Rectangle 6"/>
          <p:cNvSpPr>
            <a:spLocks noGrp="1" noChangeArrowheads="1"/>
          </p:cNvSpPr>
          <p:nvPr>
            <p:ph type="dt" sz="half" idx="2"/>
          </p:nvPr>
        </p:nvSpPr>
        <p:spPr bwMode="auto">
          <a:xfrm>
            <a:off x="685800" y="6248400"/>
            <a:ext cx="1905000" cy="4572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spcBef>
                <a:spcPct val="0"/>
              </a:spcBef>
              <a:defRPr sz="1200" smtClean="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15" name="Rectangle 7"/>
          <p:cNvSpPr>
            <a:spLocks noGrp="1" noChangeArrowheads="1"/>
          </p:cNvSpPr>
          <p:nvPr>
            <p:ph type="ftr" sz="quarter" idx="3"/>
          </p:nvPr>
        </p:nvSpPr>
        <p:spPr bwMode="auto">
          <a:xfrm>
            <a:off x="3124200" y="6248400"/>
            <a:ext cx="2895600" cy="4572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spcBef>
                <a:spcPct val="0"/>
              </a:spcBef>
              <a:defRPr sz="1200" smtClean="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Tree>
  </p:cSld>
  <p:clrMapOvr>
    <a:masterClrMapping/>
  </p:clrMapOvr>
  <p:transition spd="med">
    <p:blinds dir="vert"/>
    <p:sndAc>
      <p:stSnd>
        <p:snd r:embed="rId5" name="chimes.wav"/>
      </p:stSnd>
    </p:sndAc>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spd="med">
    <p:blinds dir="vert"/>
    <p:sndAc>
      <p:stSnd>
        <p:snd r:embed="rId2" name="chimes.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3838" y="304800"/>
            <a:ext cx="2001837" cy="5715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66738" y="304800"/>
            <a:ext cx="5854700" cy="5715000"/>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spd="med">
    <p:blinds dir="vert"/>
    <p:sndAc>
      <p:stSnd>
        <p:snd r:embed="rId2" name="chimes.wav"/>
      </p:stSnd>
    </p:sndAc>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内容模板二">
    <p:bg>
      <p:bgPr>
        <a:solidFill>
          <a:schemeClr val="bg1"/>
        </a:solidFill>
        <a:effectLst/>
      </p:bgPr>
    </p:bg>
    <p:spTree>
      <p:nvGrpSpPr>
        <p:cNvPr id="1" name=""/>
        <p:cNvGrpSpPr/>
        <p:nvPr/>
      </p:nvGrpSpPr>
      <p:grpSpPr>
        <a:xfrm>
          <a:off x="0" y="0"/>
          <a:ext cx="0" cy="0"/>
          <a:chOff x="0" y="0"/>
          <a:chExt cx="0" cy="0"/>
        </a:xfrm>
      </p:grpSpPr>
      <p:sp>
        <p:nvSpPr>
          <p:cNvPr id="40" name="矩形 39"/>
          <p:cNvSpPr/>
          <p:nvPr/>
        </p:nvSpPr>
        <p:spPr>
          <a:xfrm>
            <a:off x="179388" y="436563"/>
            <a:ext cx="300038" cy="400050"/>
          </a:xfrm>
          <a:prstGeom prst="rect">
            <a:avLst/>
          </a:prstGeom>
          <a:solidFill>
            <a:srgbClr val="CFB31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1" i="0" u="none" strike="noStrike" kern="1200" cap="none" spc="0" normalizeH="0" baseline="0" noProof="0">
              <a:ln>
                <a:noFill/>
              </a:ln>
              <a:solidFill>
                <a:schemeClr val="lt1"/>
              </a:solidFill>
              <a:effectLst/>
              <a:uLnTx/>
              <a:uFillTx/>
              <a:latin typeface="+mn-lt"/>
              <a:ea typeface="+mn-ea"/>
              <a:cs typeface="+mn-cs"/>
            </a:endParaRPr>
          </a:p>
        </p:txBody>
      </p:sp>
      <p:sp>
        <p:nvSpPr>
          <p:cNvPr id="42" name="矩形 41"/>
          <p:cNvSpPr/>
          <p:nvPr/>
        </p:nvSpPr>
        <p:spPr>
          <a:xfrm>
            <a:off x="446088" y="214313"/>
            <a:ext cx="165100" cy="222250"/>
          </a:xfrm>
          <a:prstGeom prst="rect">
            <a:avLst/>
          </a:prstGeom>
          <a:solidFill>
            <a:srgbClr val="CFB31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1" i="0" u="none" strike="noStrike" kern="1200" cap="none" spc="0" normalizeH="0" baseline="0" noProof="0">
              <a:ln>
                <a:noFill/>
              </a:ln>
              <a:solidFill>
                <a:schemeClr val="lt1"/>
              </a:solidFill>
              <a:effectLst/>
              <a:uLnTx/>
              <a:uFillTx/>
              <a:latin typeface="+mn-lt"/>
              <a:ea typeface="+mn-ea"/>
              <a:cs typeface="+mn-cs"/>
            </a:endParaRPr>
          </a:p>
        </p:txBody>
      </p:sp>
      <p:sp>
        <p:nvSpPr>
          <p:cNvPr id="2" name="日期占位符 1"/>
          <p:cNvSpPr>
            <a:spLocks noGrp="1"/>
          </p:cNvSpPr>
          <p:nvPr>
            <p:ph type="dt" sz="half" idx="10"/>
          </p:nvPr>
        </p:nvSpPr>
        <p:spPr>
          <a:xfrm>
            <a:off x="457200" y="6248400"/>
            <a:ext cx="2133600" cy="457200"/>
          </a:xfrm>
        </p:spPr>
        <p:txBody>
          <a:bodyPr/>
          <a:p>
            <a:pPr marL="0" marR="0" lvl="0" indent="0" algn="l" defTabSz="914400" rtl="0" eaLnBrk="1" fontAlgn="base" latinLnBrk="0" hangingPunct="1">
              <a:lnSpc>
                <a:spcPct val="100000"/>
              </a:lnSpc>
              <a:spcBef>
                <a:spcPct val="0"/>
              </a:spcBef>
              <a:spcAft>
                <a:spcPct val="0"/>
              </a:spcAft>
              <a:buClrTx/>
              <a:buSzTx/>
              <a:buFontTx/>
              <a:buNone/>
              <a:defRPr/>
            </a:pPr>
            <a:fld id="{B7E2CA68-75A6-4DB7-9A5C-818EF91F93AB}" type="datetime1">
              <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灯片编号占位符 2"/>
          <p:cNvSpPr>
            <a:spLocks noGrp="1"/>
          </p:cNvSpPr>
          <p:nvPr>
            <p:ph type="sldNum" sz="quarter" idx="11"/>
          </p:nvPr>
        </p:nvSpPr>
        <p:spPr>
          <a:xfrm>
            <a:off x="6553200" y="6248400"/>
            <a:ext cx="2133600" cy="457200"/>
          </a:xfrm>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spd="med">
    <p:blinds dir="vert"/>
    <p:sndAc>
      <p:stSnd>
        <p:snd r:embed="rId2" name="chimes.wav"/>
      </p:stSnd>
    </p:sndAc>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showMasterSp="0">
  <p:cSld name="Title Slide">
    <p:bg>
      <p:bgPr>
        <a:solidFill>
          <a:schemeClr val="bg1"/>
        </a:solidFill>
        <a:effectLst/>
      </p:bgPr>
    </p:bg>
    <p:spTree>
      <p:nvGrpSpPr>
        <p:cNvPr id="1" name=""/>
        <p:cNvGrpSpPr/>
        <p:nvPr/>
      </p:nvGrpSpPr>
      <p:grpSpPr>
        <a:xfrm>
          <a:off x="0" y="0"/>
          <a:ext cx="0" cy="0"/>
          <a:chOff x="0" y="0"/>
          <a:chExt cx="0" cy="0"/>
        </a:xfrm>
      </p:grpSpPr>
      <p:sp>
        <p:nvSpPr>
          <p:cNvPr id="9" name="Rectangle 32"/>
          <p:cNvSpPr>
            <a:spLocks noChangeArrowheads="1"/>
          </p:cNvSpPr>
          <p:nvPr/>
        </p:nvSpPr>
        <p:spPr bwMode="auto">
          <a:xfrm>
            <a:off x="179388" y="260350"/>
            <a:ext cx="50403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Verdana" panose="020B060403050404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en-US" altLang="zh-CN" sz="2400" b="1" i="0" u="none" strike="noStrike" kern="1200" cap="none" spc="0" normalizeH="0" baseline="0" noProof="0" smtClean="0">
                <a:ln>
                  <a:noFill/>
                </a:ln>
                <a:solidFill>
                  <a:srgbClr val="FF3300"/>
                </a:solidFill>
                <a:effectLst/>
                <a:uLnTx/>
                <a:uFillTx/>
                <a:latin typeface="黑体" panose="02010609060101010101" pitchFamily="2" charset="-122"/>
                <a:ea typeface="黑体" panose="02010609060101010101" pitchFamily="2" charset="-122"/>
                <a:cs typeface="+mn-cs"/>
              </a:rPr>
              <a:t>MBA</a:t>
            </a:r>
            <a:r>
              <a:rPr kumimoji="0" lang="zh-CN" altLang="en-US" sz="2400" b="1" i="0" u="none" strike="noStrike" kern="1200" cap="none" spc="0" normalizeH="0" baseline="0" noProof="0" smtClean="0">
                <a:ln>
                  <a:noFill/>
                </a:ln>
                <a:solidFill>
                  <a:srgbClr val="FF3300"/>
                </a:solidFill>
                <a:effectLst/>
                <a:uLnTx/>
                <a:uFillTx/>
                <a:latin typeface="黑体" panose="02010609060101010101" pitchFamily="2" charset="-122"/>
                <a:ea typeface="黑体" panose="02010609060101010101" pitchFamily="2" charset="-122"/>
                <a:cs typeface="+mn-cs"/>
              </a:rPr>
              <a:t>财务管理课程</a:t>
            </a:r>
            <a:endParaRPr kumimoji="0" lang="zh-CN" altLang="en-US" sz="2400" b="1" i="0" u="none" strike="noStrike" kern="1200" cap="none" spc="0" normalizeH="0" baseline="0" noProof="0" smtClean="0">
              <a:ln>
                <a:noFill/>
              </a:ln>
              <a:solidFill>
                <a:srgbClr val="FF3300"/>
              </a:solidFill>
              <a:effectLst/>
              <a:uLnTx/>
              <a:uFillTx/>
              <a:latin typeface="黑体" panose="02010609060101010101" pitchFamily="2" charset="-122"/>
              <a:ea typeface="黑体" panose="02010609060101010101" pitchFamily="2" charset="-122"/>
              <a:cs typeface="+mn-cs"/>
            </a:endParaRPr>
          </a:p>
        </p:txBody>
      </p:sp>
      <p:sp>
        <p:nvSpPr>
          <p:cNvPr id="2051" name="Line 33"/>
          <p:cNvSpPr/>
          <p:nvPr userDrawn="1"/>
        </p:nvSpPr>
        <p:spPr>
          <a:xfrm>
            <a:off x="0" y="692150"/>
            <a:ext cx="3059113" cy="0"/>
          </a:xfrm>
          <a:prstGeom prst="line">
            <a:avLst/>
          </a:prstGeom>
          <a:ln w="38100" cap="flat" cmpd="sng">
            <a:solidFill>
              <a:schemeClr val="tx1"/>
            </a:solidFill>
            <a:prstDash val="solid"/>
            <a:headEnd type="none" w="med" len="med"/>
            <a:tailEnd type="none" w="med" len="med"/>
          </a:ln>
        </p:spPr>
      </p:sp>
      <p:pic>
        <p:nvPicPr>
          <p:cNvPr id="2052" name="Picture 34" descr="C:\기술정보\구름.JPG"/>
          <p:cNvPicPr>
            <a:picLocks noChangeAspect="1"/>
          </p:cNvPicPr>
          <p:nvPr userDrawn="1"/>
        </p:nvPicPr>
        <p:blipFill>
          <a:blip r:embed="rId2" r:link="rId3"/>
          <a:stretch>
            <a:fillRect/>
          </a:stretch>
        </p:blipFill>
        <p:spPr>
          <a:xfrm>
            <a:off x="0" y="0"/>
            <a:ext cx="3659188" cy="1516063"/>
          </a:xfrm>
          <a:prstGeom prst="rect">
            <a:avLst/>
          </a:prstGeom>
          <a:noFill/>
          <a:ln w="9525">
            <a:noFill/>
          </a:ln>
        </p:spPr>
      </p:pic>
      <p:sp>
        <p:nvSpPr>
          <p:cNvPr id="2053" name="Line 35"/>
          <p:cNvSpPr/>
          <p:nvPr userDrawn="1"/>
        </p:nvSpPr>
        <p:spPr>
          <a:xfrm>
            <a:off x="3527425" y="6308725"/>
            <a:ext cx="5616575" cy="0"/>
          </a:xfrm>
          <a:prstGeom prst="line">
            <a:avLst/>
          </a:prstGeom>
          <a:ln w="57150" cap="flat" cmpd="thickThin">
            <a:solidFill>
              <a:srgbClr val="0000FF"/>
            </a:solidFill>
            <a:prstDash val="solid"/>
            <a:headEnd type="none" w="med" len="med"/>
            <a:tailEnd type="none" w="med" len="med"/>
          </a:ln>
        </p:spPr>
      </p:sp>
      <p:pic>
        <p:nvPicPr>
          <p:cNvPr id="2054" name="Picture 36" descr="BS00554_"/>
          <p:cNvPicPr>
            <a:picLocks noChangeAspect="1"/>
          </p:cNvPicPr>
          <p:nvPr userDrawn="1"/>
        </p:nvPicPr>
        <p:blipFill>
          <a:blip r:embed="rId4"/>
          <a:stretch>
            <a:fillRect/>
          </a:stretch>
        </p:blipFill>
        <p:spPr>
          <a:xfrm>
            <a:off x="7904163" y="5961063"/>
            <a:ext cx="1239837" cy="896937"/>
          </a:xfrm>
          <a:prstGeom prst="rect">
            <a:avLst/>
          </a:prstGeom>
          <a:noFill/>
          <a:ln w="9525">
            <a:noFill/>
          </a:ln>
        </p:spPr>
      </p:pic>
      <p:sp>
        <p:nvSpPr>
          <p:cNvPr id="290820" name="Rectangle 4"/>
          <p:cNvSpPr>
            <a:spLocks noGrp="1" noChangeArrowheads="1"/>
          </p:cNvSpPr>
          <p:nvPr>
            <p:ph type="ctrTitle"/>
          </p:nvPr>
        </p:nvSpPr>
        <p:spPr>
          <a:xfrm>
            <a:off x="685800" y="990600"/>
            <a:ext cx="7772400" cy="1371600"/>
          </a:xfrm>
        </p:spPr>
        <p:txBody>
          <a:bodyPr/>
          <a:lstStyle>
            <a:lvl1pPr>
              <a:defRPr sz="4000"/>
            </a:lvl1pPr>
          </a:lstStyle>
          <a:p>
            <a:pPr lvl="0"/>
            <a:r>
              <a:rPr lang="zh-CN" altLang="en-US" noProof="0" smtClean="0"/>
              <a:t>单击此处编辑母版标题样式</a:t>
            </a:r>
            <a:endParaRPr lang="zh-CN" altLang="en-US" noProof="0" smtClean="0"/>
          </a:p>
        </p:txBody>
      </p:sp>
      <p:sp>
        <p:nvSpPr>
          <p:cNvPr id="290821" name="Rectangle 5"/>
          <p:cNvSpPr>
            <a:spLocks noGrp="1" noChangeArrowheads="1"/>
          </p:cNvSpPr>
          <p:nvPr>
            <p:ph type="subTitle" idx="1"/>
          </p:nvPr>
        </p:nvSpPr>
        <p:spPr>
          <a:xfrm>
            <a:off x="1447800" y="3429000"/>
            <a:ext cx="7010400" cy="1600200"/>
          </a:xfrm>
        </p:spPr>
        <p:txBody>
          <a:bodyPr/>
          <a:lstStyle>
            <a:lvl1pPr marL="0" indent="0">
              <a:defRPr sz="2800"/>
            </a:lvl1pPr>
          </a:lstStyle>
          <a:p>
            <a:pPr lvl="0"/>
            <a:r>
              <a:rPr lang="zh-CN" altLang="en-US" noProof="0" smtClean="0"/>
              <a:t>单击此处编辑母版副标题样式</a:t>
            </a:r>
            <a:endParaRPr lang="zh-CN" altLang="en-US" noProof="0" smtClean="0"/>
          </a:p>
        </p:txBody>
      </p:sp>
      <p:sp>
        <p:nvSpPr>
          <p:cNvPr id="14" name="Rectangle 6"/>
          <p:cNvSpPr>
            <a:spLocks noGrp="1" noChangeArrowheads="1"/>
          </p:cNvSpPr>
          <p:nvPr>
            <p:ph type="dt" sz="half" idx="2"/>
          </p:nvPr>
        </p:nvSpPr>
        <p:spPr bwMode="auto">
          <a:xfrm>
            <a:off x="685800" y="6248400"/>
            <a:ext cx="1905000" cy="4572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spcBef>
                <a:spcPct val="0"/>
              </a:spcBef>
              <a:defRPr sz="1200" smtClean="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15" name="Rectangle 7"/>
          <p:cNvSpPr>
            <a:spLocks noGrp="1" noChangeArrowheads="1"/>
          </p:cNvSpPr>
          <p:nvPr>
            <p:ph type="ftr" sz="quarter" idx="3"/>
          </p:nvPr>
        </p:nvSpPr>
        <p:spPr bwMode="auto">
          <a:xfrm>
            <a:off x="3124200" y="6248400"/>
            <a:ext cx="2895600" cy="4572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spcBef>
                <a:spcPct val="0"/>
              </a:spcBef>
              <a:defRPr sz="1200" smtClean="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Tree>
  </p:cSld>
  <p:clrMapOvr>
    <a:masterClrMapping/>
  </p:clrMapOvr>
  <p:transition spd="med">
    <p:blinds dir="vert"/>
    <p:sndAc>
      <p:stSnd>
        <p:snd r:embed="rId5" name="chimes.wav"/>
      </p:stSnd>
    </p:sndAc>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spd="med">
    <p:blinds dir="vert"/>
    <p:sndAc>
      <p:stSnd>
        <p:snd r:embed="rId2" name="chimes.wav"/>
      </p:stSnd>
    </p:sndAc>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endParaRPr lang="en-US" smtClean="0"/>
          </a:p>
        </p:txBody>
      </p:sp>
    </p:spTree>
  </p:cSld>
  <p:clrMapOvr>
    <a:masterClrMapping/>
  </p:clrMapOvr>
  <p:transition spd="med">
    <p:blinds dir="vert"/>
    <p:sndAc>
      <p:stSnd>
        <p:snd r:embed="rId2" name="chimes.wav"/>
      </p:stSnd>
    </p:sndAc>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66738" y="1752600"/>
            <a:ext cx="39243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43438" y="1752600"/>
            <a:ext cx="39243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spd="med">
    <p:blinds dir="vert"/>
    <p:sndAc>
      <p:stSnd>
        <p:snd r:embed="rId2" name="chimes.wav"/>
      </p:stSnd>
    </p:sndAc>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spd="med">
    <p:blinds dir="vert"/>
    <p:sndAc>
      <p:stSnd>
        <p:snd r:embed="rId2" name="chimes.wav"/>
      </p:stSnd>
    </p:sndAc>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spd="med">
    <p:blinds dir="vert"/>
    <p:sndAc>
      <p:stSnd>
        <p:snd r:embed="rId2" name="chimes.wav"/>
      </p:stSnd>
    </p:sndAc>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spd="med">
    <p:blinds dir="vert"/>
    <p:sndAc>
      <p:stSnd>
        <p:snd r:embed="rId2" name="chimes.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spd="med">
    <p:blinds dir="vert"/>
    <p:sndAc>
      <p:stSnd>
        <p:snd r:embed="rId2" name="chimes.wav"/>
      </p:stSnd>
    </p:sndAc>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Tree>
  </p:cSld>
  <p:clrMapOvr>
    <a:masterClrMapping/>
  </p:clrMapOvr>
  <p:transition spd="med">
    <p:blinds dir="vert"/>
    <p:sndAc>
      <p:stSnd>
        <p:snd r:embed="rId2" name="chimes.wav"/>
      </p:stSnd>
    </p:sndAc>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endParaRPr kumimoji="0" 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Tree>
  </p:cSld>
  <p:clrMapOvr>
    <a:masterClrMapping/>
  </p:clrMapOvr>
  <p:transition spd="med">
    <p:blinds dir="vert"/>
    <p:sndAc>
      <p:stSnd>
        <p:snd r:embed="rId2" name="chimes.wav"/>
      </p:stSnd>
    </p:sndAc>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spd="med">
    <p:blinds dir="vert"/>
    <p:sndAc>
      <p:stSnd>
        <p:snd r:embed="rId2" name="chimes.wav"/>
      </p:stSnd>
    </p:sndAc>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3838" y="304800"/>
            <a:ext cx="2001837" cy="5715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66738" y="304800"/>
            <a:ext cx="5854700" cy="5715000"/>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spd="med">
    <p:blinds dir="vert"/>
    <p:sndAc>
      <p:stSnd>
        <p:snd r:embed="rId2" name="chimes.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endParaRPr lang="en-US" smtClean="0"/>
          </a:p>
        </p:txBody>
      </p:sp>
    </p:spTree>
  </p:cSld>
  <p:clrMapOvr>
    <a:masterClrMapping/>
  </p:clrMapOvr>
  <p:transition spd="med">
    <p:blinds dir="vert"/>
    <p:sndAc>
      <p:stSnd>
        <p:snd r:embed="rId2" name="chimes.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66738" y="1752600"/>
            <a:ext cx="39243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43438" y="1752600"/>
            <a:ext cx="39243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spd="med">
    <p:blinds dir="vert"/>
    <p:sndAc>
      <p:stSnd>
        <p:snd r:embed="rId2" name="chimes.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Tree>
  </p:cSld>
  <p:clrMapOvr>
    <a:masterClrMapping/>
  </p:clrMapOvr>
  <p:transition spd="med">
    <p:blinds dir="vert"/>
    <p:sndAc>
      <p:stSnd>
        <p:snd r:embed="rId2" name="chimes.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spd="med">
    <p:blinds dir="vert"/>
    <p:sndAc>
      <p:stSnd>
        <p:snd r:embed="rId2" name="chimes.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spd="med">
    <p:blinds dir="vert"/>
    <p:sndAc>
      <p:stSnd>
        <p:snd r:embed="rId2" name="chimes.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Tree>
  </p:cSld>
  <p:clrMapOvr>
    <a:masterClrMapping/>
  </p:clrMapOvr>
  <p:transition spd="med">
    <p:blinds dir="vert"/>
    <p:sndAc>
      <p:stSnd>
        <p:snd r:embed="rId2" name="chimes.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endParaRPr kumimoji="0" 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Tree>
  </p:cSld>
  <p:clrMapOvr>
    <a:masterClrMapping/>
  </p:clrMapOvr>
  <p:transition spd="med">
    <p:blinds dir="vert"/>
    <p:sndAc>
      <p:stSnd>
        <p:snd r:embed="rId2" name="chimes.wav"/>
      </p:stSnd>
    </p:sndAc>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audio" Target="../media/audio1.wav"/><Relationship Id="rId15" Type="http://schemas.openxmlformats.org/officeDocument/2006/relationships/image" Target="../media/image2.wmf"/><Relationship Id="rId14" Type="http://schemas.openxmlformats.org/officeDocument/2006/relationships/image" Target="NULL" TargetMode="External"/><Relationship Id="rId13" Type="http://schemas.openxmlformats.org/officeDocument/2006/relationships/image" Target="../media/image1.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6" Type="http://schemas.openxmlformats.org/officeDocument/2006/relationships/theme" Target="../theme/theme2.xml"/><Relationship Id="rId15" Type="http://schemas.openxmlformats.org/officeDocument/2006/relationships/audio" Target="../media/audio1.wav"/><Relationship Id="rId14" Type="http://schemas.openxmlformats.org/officeDocument/2006/relationships/image" Target="../media/image2.wmf"/><Relationship Id="rId13" Type="http://schemas.openxmlformats.org/officeDocument/2006/relationships/image" Target="NULL" TargetMode="External"/><Relationship Id="rId12" Type="http://schemas.openxmlformats.org/officeDocument/2006/relationships/image" Target="../media/image1.jpeg"/><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Rectangle 3"/>
          <p:cNvSpPr>
            <a:spLocks noGrp="1"/>
          </p:cNvSpPr>
          <p:nvPr>
            <p:ph type="title"/>
          </p:nvPr>
        </p:nvSpPr>
        <p:spPr>
          <a:xfrm>
            <a:off x="574675" y="304800"/>
            <a:ext cx="8001000" cy="1216025"/>
          </a:xfrm>
          <a:prstGeom prst="rect">
            <a:avLst/>
          </a:prstGeom>
          <a:noFill/>
          <a:ln w="9525">
            <a:noFill/>
          </a:ln>
        </p:spPr>
        <p:txBody>
          <a:bodyPr anchor="b" anchorCtr="0"/>
          <a:p>
            <a:pPr lvl="0"/>
            <a:r>
              <a:rPr lang="zh-CN" altLang="en-US" dirty="0"/>
              <a:t>单击此处编辑母版标题样式</a:t>
            </a:r>
            <a:endParaRPr lang="zh-CN" altLang="en-US" dirty="0"/>
          </a:p>
        </p:txBody>
      </p:sp>
      <p:sp>
        <p:nvSpPr>
          <p:cNvPr id="1027" name="Rectangle 4"/>
          <p:cNvSpPr>
            <a:spLocks noGrp="1"/>
          </p:cNvSpPr>
          <p:nvPr>
            <p:ph type="body" idx="1"/>
          </p:nvPr>
        </p:nvSpPr>
        <p:spPr>
          <a:xfrm>
            <a:off x="566738" y="1752600"/>
            <a:ext cx="8001000" cy="42672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Rectangle 28"/>
          <p:cNvSpPr>
            <a:spLocks noChangeArrowheads="1"/>
          </p:cNvSpPr>
          <p:nvPr/>
        </p:nvSpPr>
        <p:spPr bwMode="auto">
          <a:xfrm>
            <a:off x="179388" y="260350"/>
            <a:ext cx="50403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Verdana" panose="020B060403050404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en-US" altLang="zh-CN" sz="2400" b="1" i="0" u="none" strike="noStrike" kern="1200" cap="none" spc="0" normalizeH="0" baseline="0" noProof="0" smtClean="0">
                <a:ln>
                  <a:noFill/>
                </a:ln>
                <a:solidFill>
                  <a:srgbClr val="FF3300"/>
                </a:solidFill>
                <a:effectLst/>
                <a:uLnTx/>
                <a:uFillTx/>
                <a:latin typeface="黑体" panose="02010609060101010101" pitchFamily="2" charset="-122"/>
                <a:ea typeface="黑体" panose="02010609060101010101" pitchFamily="2" charset="-122"/>
                <a:cs typeface="+mn-cs"/>
              </a:rPr>
              <a:t>MBA</a:t>
            </a:r>
            <a:r>
              <a:rPr kumimoji="0" lang="zh-CN" altLang="en-US" sz="2400" b="1" i="0" u="none" strike="noStrike" kern="1200" cap="none" spc="0" normalizeH="0" baseline="0" noProof="0" smtClean="0">
                <a:ln>
                  <a:noFill/>
                </a:ln>
                <a:solidFill>
                  <a:srgbClr val="FF3300"/>
                </a:solidFill>
                <a:effectLst/>
                <a:uLnTx/>
                <a:uFillTx/>
                <a:latin typeface="黑体" panose="02010609060101010101" pitchFamily="2" charset="-122"/>
                <a:ea typeface="黑体" panose="02010609060101010101" pitchFamily="2" charset="-122"/>
                <a:cs typeface="+mn-cs"/>
              </a:rPr>
              <a:t>财务管理课程</a:t>
            </a:r>
            <a:endParaRPr kumimoji="0" lang="zh-CN" altLang="en-US" sz="2400" b="1" i="0" u="none" strike="noStrike" kern="1200" cap="none" spc="0" normalizeH="0" baseline="0" noProof="0" smtClean="0">
              <a:ln>
                <a:noFill/>
              </a:ln>
              <a:solidFill>
                <a:srgbClr val="FF3300"/>
              </a:solidFill>
              <a:effectLst/>
              <a:uLnTx/>
              <a:uFillTx/>
              <a:latin typeface="黑体" panose="02010609060101010101" pitchFamily="2" charset="-122"/>
              <a:ea typeface="黑体" panose="02010609060101010101" pitchFamily="2" charset="-122"/>
              <a:cs typeface="+mn-cs"/>
            </a:endParaRPr>
          </a:p>
        </p:txBody>
      </p:sp>
      <p:sp>
        <p:nvSpPr>
          <p:cNvPr id="1029" name="Line 29"/>
          <p:cNvSpPr/>
          <p:nvPr userDrawn="1"/>
        </p:nvSpPr>
        <p:spPr>
          <a:xfrm>
            <a:off x="0" y="692150"/>
            <a:ext cx="3059113" cy="0"/>
          </a:xfrm>
          <a:prstGeom prst="line">
            <a:avLst/>
          </a:prstGeom>
          <a:ln w="38100" cap="flat" cmpd="sng">
            <a:solidFill>
              <a:schemeClr val="tx1"/>
            </a:solidFill>
            <a:prstDash val="solid"/>
            <a:headEnd type="none" w="med" len="med"/>
            <a:tailEnd type="none" w="med" len="med"/>
          </a:ln>
        </p:spPr>
      </p:sp>
      <p:pic>
        <p:nvPicPr>
          <p:cNvPr id="1030" name="Picture 30" descr="C:\기술정보\구름.JPG"/>
          <p:cNvPicPr>
            <a:picLocks noChangeAspect="1"/>
          </p:cNvPicPr>
          <p:nvPr userDrawn="1"/>
        </p:nvPicPr>
        <p:blipFill>
          <a:blip r:embed="rId13" r:link="rId14"/>
          <a:stretch>
            <a:fillRect/>
          </a:stretch>
        </p:blipFill>
        <p:spPr>
          <a:xfrm>
            <a:off x="0" y="0"/>
            <a:ext cx="3659188" cy="1516063"/>
          </a:xfrm>
          <a:prstGeom prst="rect">
            <a:avLst/>
          </a:prstGeom>
          <a:noFill/>
          <a:ln w="9525">
            <a:noFill/>
          </a:ln>
        </p:spPr>
      </p:pic>
      <p:sp>
        <p:nvSpPr>
          <p:cNvPr id="1031" name="Line 32"/>
          <p:cNvSpPr/>
          <p:nvPr userDrawn="1"/>
        </p:nvSpPr>
        <p:spPr>
          <a:xfrm>
            <a:off x="3527425" y="6308725"/>
            <a:ext cx="5616575" cy="0"/>
          </a:xfrm>
          <a:prstGeom prst="line">
            <a:avLst/>
          </a:prstGeom>
          <a:ln w="57150" cap="flat" cmpd="thickThin">
            <a:solidFill>
              <a:srgbClr val="0000FF"/>
            </a:solidFill>
            <a:prstDash val="solid"/>
            <a:headEnd type="none" w="med" len="med"/>
            <a:tailEnd type="none" w="med" len="med"/>
          </a:ln>
        </p:spPr>
      </p:sp>
      <p:pic>
        <p:nvPicPr>
          <p:cNvPr id="1032" name="Picture 33" descr="BS00554_"/>
          <p:cNvPicPr>
            <a:picLocks noChangeAspect="1"/>
          </p:cNvPicPr>
          <p:nvPr userDrawn="1"/>
        </p:nvPicPr>
        <p:blipFill>
          <a:blip r:embed="rId15"/>
          <a:stretch>
            <a:fillRect/>
          </a:stretch>
        </p:blipFill>
        <p:spPr>
          <a:xfrm>
            <a:off x="7904163" y="5961063"/>
            <a:ext cx="1239837" cy="896937"/>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blinds dir="vert"/>
    <p:sndAc>
      <p:stSnd>
        <p:snd r:embed="rId16" name="chimes.wav"/>
      </p:stSnd>
    </p:sndAc>
  </p:transition>
  <p:timing>
    <p:tnLst>
      <p:par>
        <p:cTn id="1" dur="indefinite" restart="never" nodeType="tmRoot"/>
      </p:par>
    </p:tnLst>
  </p:timing>
  <p:hf sldNum="0" hdr="0" ftr="0" dt="0"/>
  <p:txStyles>
    <p:title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2pPr>
      <a:lvl3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3pPr>
      <a:lvl4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4pPr>
      <a:lvl5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p:titleStyle>
    <p:body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Rectangle 3"/>
          <p:cNvSpPr>
            <a:spLocks noGrp="1"/>
          </p:cNvSpPr>
          <p:nvPr>
            <p:ph type="title"/>
          </p:nvPr>
        </p:nvSpPr>
        <p:spPr>
          <a:xfrm>
            <a:off x="574675" y="304800"/>
            <a:ext cx="8001000" cy="1216025"/>
          </a:xfrm>
          <a:prstGeom prst="rect">
            <a:avLst/>
          </a:prstGeom>
          <a:noFill/>
          <a:ln w="9525">
            <a:noFill/>
          </a:ln>
        </p:spPr>
        <p:txBody>
          <a:bodyPr anchor="b" anchorCtr="0"/>
          <a:p>
            <a:pPr lvl="0"/>
            <a:r>
              <a:rPr lang="zh-CN" altLang="en-US" dirty="0"/>
              <a:t>单击此处编辑母版标题样式</a:t>
            </a:r>
            <a:endParaRPr lang="zh-CN" altLang="en-US" dirty="0"/>
          </a:p>
        </p:txBody>
      </p:sp>
      <p:sp>
        <p:nvSpPr>
          <p:cNvPr id="1027" name="Rectangle 4"/>
          <p:cNvSpPr>
            <a:spLocks noGrp="1"/>
          </p:cNvSpPr>
          <p:nvPr>
            <p:ph type="body" idx="1"/>
          </p:nvPr>
        </p:nvSpPr>
        <p:spPr>
          <a:xfrm>
            <a:off x="566738" y="1752600"/>
            <a:ext cx="8001000" cy="42672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Rectangle 28"/>
          <p:cNvSpPr>
            <a:spLocks noChangeArrowheads="1"/>
          </p:cNvSpPr>
          <p:nvPr/>
        </p:nvSpPr>
        <p:spPr bwMode="auto">
          <a:xfrm>
            <a:off x="179388" y="260350"/>
            <a:ext cx="50403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Verdana" panose="020B060403050404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en-US" altLang="zh-CN" sz="2400" b="1" i="0" u="none" strike="noStrike" kern="1200" cap="none" spc="0" normalizeH="0" baseline="0" noProof="0" smtClean="0">
                <a:ln>
                  <a:noFill/>
                </a:ln>
                <a:solidFill>
                  <a:srgbClr val="FF3300"/>
                </a:solidFill>
                <a:effectLst/>
                <a:uLnTx/>
                <a:uFillTx/>
                <a:latin typeface="黑体" panose="02010609060101010101" pitchFamily="2" charset="-122"/>
                <a:ea typeface="黑体" panose="02010609060101010101" pitchFamily="2" charset="-122"/>
                <a:cs typeface="+mn-cs"/>
              </a:rPr>
              <a:t>MBA</a:t>
            </a:r>
            <a:r>
              <a:rPr kumimoji="0" lang="zh-CN" altLang="en-US" sz="2400" b="1" i="0" u="none" strike="noStrike" kern="1200" cap="none" spc="0" normalizeH="0" baseline="0" noProof="0" smtClean="0">
                <a:ln>
                  <a:noFill/>
                </a:ln>
                <a:solidFill>
                  <a:srgbClr val="FF3300"/>
                </a:solidFill>
                <a:effectLst/>
                <a:uLnTx/>
                <a:uFillTx/>
                <a:latin typeface="黑体" panose="02010609060101010101" pitchFamily="2" charset="-122"/>
                <a:ea typeface="黑体" panose="02010609060101010101" pitchFamily="2" charset="-122"/>
                <a:cs typeface="+mn-cs"/>
              </a:rPr>
              <a:t>财务管理课程</a:t>
            </a:r>
            <a:endParaRPr kumimoji="0" lang="zh-CN" altLang="en-US" sz="2400" b="1" i="0" u="none" strike="noStrike" kern="1200" cap="none" spc="0" normalizeH="0" baseline="0" noProof="0" smtClean="0">
              <a:ln>
                <a:noFill/>
              </a:ln>
              <a:solidFill>
                <a:srgbClr val="FF3300"/>
              </a:solidFill>
              <a:effectLst/>
              <a:uLnTx/>
              <a:uFillTx/>
              <a:latin typeface="黑体" panose="02010609060101010101" pitchFamily="2" charset="-122"/>
              <a:ea typeface="黑体" panose="02010609060101010101" pitchFamily="2" charset="-122"/>
              <a:cs typeface="+mn-cs"/>
            </a:endParaRPr>
          </a:p>
        </p:txBody>
      </p:sp>
      <p:sp>
        <p:nvSpPr>
          <p:cNvPr id="1029" name="Line 29"/>
          <p:cNvSpPr/>
          <p:nvPr userDrawn="1"/>
        </p:nvSpPr>
        <p:spPr>
          <a:xfrm>
            <a:off x="0" y="692150"/>
            <a:ext cx="3059113" cy="0"/>
          </a:xfrm>
          <a:prstGeom prst="line">
            <a:avLst/>
          </a:prstGeom>
          <a:ln w="38100" cap="flat" cmpd="sng">
            <a:solidFill>
              <a:schemeClr val="tx1"/>
            </a:solidFill>
            <a:prstDash val="solid"/>
            <a:headEnd type="none" w="med" len="med"/>
            <a:tailEnd type="none" w="med" len="med"/>
          </a:ln>
        </p:spPr>
      </p:sp>
      <p:pic>
        <p:nvPicPr>
          <p:cNvPr id="1030" name="Picture 30" descr="C:\기술정보\구름.JPG"/>
          <p:cNvPicPr>
            <a:picLocks noChangeAspect="1"/>
          </p:cNvPicPr>
          <p:nvPr userDrawn="1"/>
        </p:nvPicPr>
        <p:blipFill>
          <a:blip r:embed="rId12" r:link="rId13"/>
          <a:stretch>
            <a:fillRect/>
          </a:stretch>
        </p:blipFill>
        <p:spPr>
          <a:xfrm>
            <a:off x="0" y="0"/>
            <a:ext cx="3659188" cy="1516063"/>
          </a:xfrm>
          <a:prstGeom prst="rect">
            <a:avLst/>
          </a:prstGeom>
          <a:noFill/>
          <a:ln w="9525">
            <a:noFill/>
          </a:ln>
        </p:spPr>
      </p:pic>
      <p:sp>
        <p:nvSpPr>
          <p:cNvPr id="1031" name="Line 32"/>
          <p:cNvSpPr/>
          <p:nvPr userDrawn="1"/>
        </p:nvSpPr>
        <p:spPr>
          <a:xfrm>
            <a:off x="3527425" y="6308725"/>
            <a:ext cx="5616575" cy="0"/>
          </a:xfrm>
          <a:prstGeom prst="line">
            <a:avLst/>
          </a:prstGeom>
          <a:ln w="57150" cap="flat" cmpd="thickThin">
            <a:solidFill>
              <a:srgbClr val="0000FF"/>
            </a:solidFill>
            <a:prstDash val="solid"/>
            <a:headEnd type="none" w="med" len="med"/>
            <a:tailEnd type="none" w="med" len="med"/>
          </a:ln>
        </p:spPr>
      </p:sp>
      <p:pic>
        <p:nvPicPr>
          <p:cNvPr id="1032" name="Picture 33" descr="BS00554_"/>
          <p:cNvPicPr>
            <a:picLocks noChangeAspect="1"/>
          </p:cNvPicPr>
          <p:nvPr userDrawn="1"/>
        </p:nvPicPr>
        <p:blipFill>
          <a:blip r:embed="rId14"/>
          <a:stretch>
            <a:fillRect/>
          </a:stretch>
        </p:blipFill>
        <p:spPr>
          <a:xfrm>
            <a:off x="7904163" y="5961063"/>
            <a:ext cx="1239837" cy="896937"/>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ransition spd="med">
    <p:blinds dir="vert"/>
    <p:sndAc>
      <p:stSnd>
        <p:snd r:embed="rId15" name="chimes.wav"/>
      </p:stSnd>
    </p:sndAc>
  </p:transition>
  <p:timing>
    <p:tnLst>
      <p:par>
        <p:cTn id="1" dur="indefinite" restart="never" nodeType="tmRoot"/>
      </p:par>
    </p:tnLst>
  </p:timing>
  <p:hf sldNum="0" hdr="0" ftr="0" dt="0"/>
  <p:txStyles>
    <p:title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2pPr>
      <a:lvl3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3pPr>
      <a:lvl4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4pPr>
      <a:lvl5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p:titleStyle>
    <p:body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tags" Target="../tags/tag1.xml"/><Relationship Id="rId1" Type="http://schemas.openxmlformats.org/officeDocument/2006/relationships/image" Target="../media/image3.wmf"/></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tags" Target="../tags/tag15.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tags" Target="../tags/tag16.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hyperlink" Target="http://www.rapidesign.cn/" TargetMode="External"/><Relationship Id="rId1" Type="http://schemas.openxmlformats.org/officeDocument/2006/relationships/tags" Target="../tags/tag17.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audio" Target="../media/audio1.wav"/><Relationship Id="rId1" Type="http://schemas.openxmlformats.org/officeDocument/2006/relationships/tags" Target="../tags/tag18.xml"/></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audio" Target="../media/audio1.wav"/><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tags" Target="../tags/tag23.xml"/><Relationship Id="rId1" Type="http://schemas.openxmlformats.org/officeDocument/2006/relationships/tags" Target="../tags/tag2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tags" Target="../tags/tag24.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tags" Target="../tags/tag26.xml"/><Relationship Id="rId1" Type="http://schemas.openxmlformats.org/officeDocument/2006/relationships/tags" Target="../tags/tag25.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tags" Target="../tags/tag28.xml"/><Relationship Id="rId1" Type="http://schemas.openxmlformats.org/officeDocument/2006/relationships/tags" Target="../tags/tag2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audio" Target="../media/audio1.wav"/><Relationship Id="rId2" Type="http://schemas.openxmlformats.org/officeDocument/2006/relationships/tags" Target="../tags/tag29.xml"/><Relationship Id="rId1" Type="http://schemas.openxmlformats.org/officeDocument/2006/relationships/image" Target="../media/image5.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audio" Target="../media/audio1.wav"/><Relationship Id="rId2" Type="http://schemas.openxmlformats.org/officeDocument/2006/relationships/tags" Target="../tags/tag30.xml"/><Relationship Id="rId1"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tags" Target="../tags/tag31.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tags" Target="../tags/tag32.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tags" Target="../tags/tag34.xml"/><Relationship Id="rId1" Type="http://schemas.openxmlformats.org/officeDocument/2006/relationships/tags" Target="../tags/tag33.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tags" Target="../tags/tag36.xml"/><Relationship Id="rId1" Type="http://schemas.openxmlformats.org/officeDocument/2006/relationships/tags" Target="../tags/tag35.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tags" Target="../tags/tag37.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tags" Target="../tags/tag39.xml"/><Relationship Id="rId1" Type="http://schemas.openxmlformats.org/officeDocument/2006/relationships/tags" Target="../tags/tag38.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tags" Target="../tags/tag41.xml"/><Relationship Id="rId1" Type="http://schemas.openxmlformats.org/officeDocument/2006/relationships/tags" Target="../tags/tag40.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tags" Target="../tags/tag42.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audio" Target="../media/audio1.wav"/><Relationship Id="rId2" Type="http://schemas.openxmlformats.org/officeDocument/2006/relationships/tags" Target="../tags/tag4.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tags" Target="../tags/tag44.xml"/><Relationship Id="rId1" Type="http://schemas.openxmlformats.org/officeDocument/2006/relationships/tags" Target="../tags/tag43.xml"/></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audio" Target="../media/audio1.wav"/><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tags" Target="../tags/tag45.xml"/></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audio" Target="../media/audio1.wav"/><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tags" Target="../tags/tag48.xml"/></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audio" Target="../media/audio1.wav"/><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tags" Target="../tags/tag51.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tags" Target="../tags/tag54.xml"/></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tags" Target="../tags/tag56.xml"/><Relationship Id="rId1" Type="http://schemas.openxmlformats.org/officeDocument/2006/relationships/tags" Target="../tags/tag55.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image" Target="../media/image7.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audio" Target="../media/audio1.wav"/><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tags" Target="../tags/tag58.xml"/><Relationship Id="rId1" Type="http://schemas.openxmlformats.org/officeDocument/2006/relationships/tags" Target="../tags/tag57.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tags" Target="../tags/tag59.xml"/></Relationships>
</file>

<file path=ppt/slides/_rels/slide4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audio" Target="../media/audio1.wav"/><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tags" Target="../tags/tag60.xml"/></Relationships>
</file>

<file path=ppt/slides/_rels/slide4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audio" Target="../media/audio1.wav"/><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s>
</file>

<file path=ppt/slides/_rels/slide4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tags" Target="../tags/tag68.xml"/><Relationship Id="rId1" Type="http://schemas.openxmlformats.org/officeDocument/2006/relationships/tags" Target="../tags/tag67.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image" Target="../media/image8.png"/></Relationships>
</file>

<file path=ppt/slides/_rels/slide4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audio" Target="../media/audio1.wav"/><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s>
</file>

<file path=ppt/slides/_rels/slide4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audio" Target="../media/audio1.wav"/><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s>
</file>

<file path=ppt/slides/_rels/slide49.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audio" Target="../media/audio1.wav"/><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tags" Target="../tags/tag9.xml"/><Relationship Id="rId1" Type="http://schemas.openxmlformats.org/officeDocument/2006/relationships/tags" Target="../tags/tag8.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audio" Target="../media/audio1.wav"/></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tags" Target="../tags/tag79.xml"/></Relationships>
</file>

<file path=ppt/slides/_rels/slide5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audio" Target="../media/audio1.wav"/><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s>
</file>

<file path=ppt/slides/_rels/slide5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tags" Target="../tags/tag84.xml"/><Relationship Id="rId1" Type="http://schemas.openxmlformats.org/officeDocument/2006/relationships/tags" Target="../tags/tag83.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image" Target="../media/image9.png"/></Relationships>
</file>

<file path=ppt/slides/_rels/slide5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tags" Target="../tags/tag85.xml"/><Relationship Id="rId1" Type="http://schemas.openxmlformats.org/officeDocument/2006/relationships/image" Target="../media/image10.png"/></Relationships>
</file>

<file path=ppt/slides/_rels/slide5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12.png"/><Relationship Id="rId1" Type="http://schemas.openxmlformats.org/officeDocument/2006/relationships/image" Target="../media/image11.png"/></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tags" Target="../tags/tag86.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tags" Target="../tags/tag87.xml"/></Relationships>
</file>

<file path=ppt/slides/_rels/slide5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audio" Target="../media/audio1.wav"/><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audio" Target="../media/audio1.wav"/><Relationship Id="rId2" Type="http://schemas.openxmlformats.org/officeDocument/2006/relationships/tags" Target="../tags/tag11.xml"/><Relationship Id="rId1" Type="http://schemas.openxmlformats.org/officeDocument/2006/relationships/tags" Target="../tags/tag10.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image" Target="../media/image13.png"/></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audio" Target="../media/audio1.wav"/></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tags" Target="../tags/tag91.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audio" Target="../media/audio1.wav"/></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audio" Target="../media/audio1.wav"/></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audio1.wav"/><Relationship Id="rId1" Type="http://schemas.openxmlformats.org/officeDocument/2006/relationships/image" Target="../media/image14.emf"/></Relationships>
</file>

<file path=ppt/slides/_rels/slide66.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audio" Target="../media/audio1.wav"/><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tags" Target="../tags/tag92.xml"/></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image" Target="../media/image15.jpeg"/></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image" Target="../media/image16.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audio" Target="../media/audio1.wav"/><Relationship Id="rId2" Type="http://schemas.openxmlformats.org/officeDocument/2006/relationships/tags" Target="../tags/tag13.xml"/><Relationship Id="rId1" Type="http://schemas.openxmlformats.org/officeDocument/2006/relationships/tags" Target="../tags/tag12.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7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tags" Target="../tags/tag96.xml"/></Relationships>
</file>

<file path=ppt/slides/_rels/slide7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tags" Target="../tags/tag97.xml"/></Relationships>
</file>

<file path=ppt/slides/_rels/slide7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tags" Target="../tags/tag98.xml"/></Relationships>
</file>

<file path=ppt/slides/_rels/slide7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tags" Target="../tags/tag99.xml"/></Relationships>
</file>

<file path=ppt/slides/_rels/slide7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tags" Target="../tags/tag100.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audio" Target="../media/audio1.wav"/><Relationship Id="rId1" Type="http://schemas.openxmlformats.org/officeDocument/2006/relationships/tags" Target="../tags/tag14.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70086" name="Picture 6" descr="PE01561_"/>
          <p:cNvPicPr>
            <a:picLocks noChangeAspect="1"/>
          </p:cNvPicPr>
          <p:nvPr/>
        </p:nvPicPr>
        <p:blipFill>
          <a:blip r:embed="rId1"/>
          <a:stretch>
            <a:fillRect/>
          </a:stretch>
        </p:blipFill>
        <p:spPr>
          <a:xfrm>
            <a:off x="2627313" y="4437063"/>
            <a:ext cx="3886200" cy="2028825"/>
          </a:xfrm>
          <a:prstGeom prst="rect">
            <a:avLst/>
          </a:prstGeom>
          <a:noFill/>
          <a:ln w="9525">
            <a:noFill/>
          </a:ln>
        </p:spPr>
      </p:pic>
      <p:sp>
        <p:nvSpPr>
          <p:cNvPr id="2" name="Text Box 2"/>
          <p:cNvSpPr txBox="1">
            <a:spLocks noChangeArrowheads="1"/>
          </p:cNvSpPr>
          <p:nvPr>
            <p:custDataLst>
              <p:tags r:id="rId2"/>
            </p:custDataLst>
          </p:nvPr>
        </p:nvSpPr>
        <p:spPr bwMode="auto">
          <a:xfrm>
            <a:off x="611188" y="1556385"/>
            <a:ext cx="7391400" cy="583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p>
            <a:pPr marR="0" algn="ctr" defTabSz="914400">
              <a:buClrTx/>
              <a:buSzTx/>
              <a:buFontTx/>
              <a:buNone/>
              <a:defRPr/>
            </a:pPr>
            <a:r>
              <a:rPr kumimoji="1" lang="en-US" altLang="zh-CN" sz="3200" b="1" kern="1200" cap="none" spc="0" normalizeH="0" baseline="0" noProof="0" dirty="0">
                <a:solidFill>
                  <a:schemeClr val="tx1"/>
                </a:solidFill>
                <a:effectLst>
                  <a:outerShdw blurRad="38100" dist="38100" dir="2700000" algn="tl">
                    <a:srgbClr val="C0C0C0"/>
                  </a:outerShdw>
                </a:effectLst>
                <a:latin typeface="Times New Roman" panose="02020603050405020304" pitchFamily="18" charset="0"/>
                <a:ea typeface="华文中宋" pitchFamily="2" charset="-122"/>
                <a:cs typeface="+mn-cs"/>
              </a:rPr>
              <a:t>    </a:t>
            </a:r>
            <a:r>
              <a:rPr lang="zh-CN" altLang="en-US" sz="3200" b="1" kern="1200" cap="none" spc="0" normalizeH="0" baseline="0" dirty="0">
                <a:solidFill>
                  <a:schemeClr val="tx1"/>
                </a:solidFill>
                <a:latin typeface="黑体" panose="02010609060101010101" pitchFamily="2" charset="-122"/>
                <a:ea typeface="黑体" panose="02010609060101010101" pitchFamily="2" charset="-122"/>
                <a:cs typeface="+mn-cs"/>
              </a:rPr>
              <a:t>第一章 总论</a:t>
            </a:r>
            <a:endParaRPr lang="zh-CN" altLang="en-US" sz="3200" b="1" kern="1200" cap="none" spc="0" normalizeH="0" baseline="0" dirty="0">
              <a:solidFill>
                <a:schemeClr val="tx1"/>
              </a:solidFill>
              <a:latin typeface="黑体" panose="02010609060101010101" pitchFamily="2" charset="-122"/>
              <a:ea typeface="黑体" panose="02010609060101010101" pitchFamily="2" charset="-122"/>
              <a:cs typeface="+mn-cs"/>
            </a:endParaRPr>
          </a:p>
        </p:txBody>
      </p:sp>
    </p:spTree>
  </p:cSld>
  <p:clrMapOvr>
    <a:masterClrMapping/>
  </p:clrMapOvr>
  <p:transition spd="med">
    <p:blinds dir="vert"/>
    <p:sndAc>
      <p:stSnd>
        <p:snd r:embed="rId3"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1070086"/>
                                        </p:tgtEl>
                                        <p:attrNameLst>
                                          <p:attrName>style.visibility</p:attrName>
                                        </p:attrNameLst>
                                      </p:cBhvr>
                                      <p:to>
                                        <p:strVal val="visible"/>
                                      </p:to>
                                    </p:set>
                                    <p:anim calcmode="lin" valueType="num">
                                      <p:cBhvr>
                                        <p:cTn id="7" dur="500" fill="hold"/>
                                        <p:tgtEl>
                                          <p:spTgt spid="1070086"/>
                                        </p:tgtEl>
                                        <p:attrNameLst>
                                          <p:attrName>ppt_w</p:attrName>
                                        </p:attrNameLst>
                                      </p:cBhvr>
                                      <p:tavLst>
                                        <p:tav tm="0">
                                          <p:val>
                                            <p:fltVal val="0.000000"/>
                                          </p:val>
                                        </p:tav>
                                        <p:tav tm="100000">
                                          <p:val>
                                            <p:strVal val="#ppt_w"/>
                                          </p:val>
                                        </p:tav>
                                      </p:tavLst>
                                    </p:anim>
                                    <p:anim calcmode="lin" valueType="num">
                                      <p:cBhvr>
                                        <p:cTn id="8" dur="500" fill="hold"/>
                                        <p:tgtEl>
                                          <p:spTgt spid="107008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70" name="Picture 3" descr="Image1"/>
          <p:cNvPicPr>
            <a:picLocks noChangeAspect="1"/>
          </p:cNvPicPr>
          <p:nvPr/>
        </p:nvPicPr>
        <p:blipFill>
          <a:blip r:embed="rId1"/>
          <a:stretch>
            <a:fillRect/>
          </a:stretch>
        </p:blipFill>
        <p:spPr>
          <a:xfrm>
            <a:off x="299085" y="351790"/>
            <a:ext cx="8536305" cy="5287010"/>
          </a:xfrm>
          <a:prstGeom prst="rect">
            <a:avLst/>
          </a:prstGeom>
          <a:noFill/>
          <a:ln w="9525">
            <a:noFill/>
          </a:ln>
        </p:spPr>
      </p:pic>
      <p:sp>
        <p:nvSpPr>
          <p:cNvPr id="7171" name="Rectangle 1"/>
          <p:cNvSpPr/>
          <p:nvPr/>
        </p:nvSpPr>
        <p:spPr>
          <a:xfrm>
            <a:off x="3132138" y="5805488"/>
            <a:ext cx="2481262" cy="369887"/>
          </a:xfrm>
          <a:prstGeom prst="rect">
            <a:avLst/>
          </a:prstGeom>
          <a:noFill/>
          <a:ln w="9525">
            <a:noFill/>
          </a:ln>
        </p:spPr>
        <p:txBody>
          <a:bodyPr wrap="none">
            <a:spAutoFit/>
          </a:bodyPr>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stStyle>
          <a:p>
            <a:pPr marL="0" lvl="0" indent="0" eaLnBrk="1" hangingPunct="1">
              <a:spcBef>
                <a:spcPct val="50000"/>
              </a:spcBef>
              <a:buClrTx/>
              <a:buFontTx/>
              <a:buNone/>
            </a:pPr>
            <a:r>
              <a:rPr lang="zh-CN" altLang="en-US" sz="1800" b="1" dirty="0">
                <a:latin typeface="黑体" panose="02010609060101010101" pitchFamily="2" charset="-122"/>
                <a:ea typeface="黑体" panose="02010609060101010101" pitchFamily="2" charset="-122"/>
              </a:rPr>
              <a:t>图</a:t>
            </a:r>
            <a:r>
              <a:rPr lang="en-US" altLang="en-US" sz="1800" b="1" dirty="0">
                <a:latin typeface="黑体" panose="02010609060101010101" pitchFamily="2" charset="-122"/>
                <a:ea typeface="黑体" panose="02010609060101010101" pitchFamily="2" charset="-122"/>
              </a:rPr>
              <a:t>1-1</a:t>
            </a:r>
            <a:r>
              <a:rPr lang="zh-CN" altLang="en-US" sz="1800" b="1" dirty="0">
                <a:latin typeface="黑体" panose="02010609060101010101" pitchFamily="2" charset="-122"/>
                <a:ea typeface="黑体" panose="02010609060101010101" pitchFamily="2" charset="-122"/>
              </a:rPr>
              <a:t>　企业财务活动</a:t>
            </a:r>
            <a:endParaRPr lang="en-US" altLang="en-US" sz="1800" b="1" dirty="0">
              <a:latin typeface="黑体" panose="02010609060101010101" pitchFamily="2" charset="-122"/>
              <a:ea typeface="黑体" panose="02010609060101010101" pitchFamily="2" charset="-122"/>
            </a:endParaRPr>
          </a:p>
        </p:txBody>
      </p:sp>
    </p:spTree>
  </p:cSld>
  <p:clrMapOvr>
    <a:masterClrMapping/>
  </p:clrMapOvr>
  <p:transition spd="med">
    <p:blinds dir="vert"/>
    <p:sndAc>
      <p:stSnd>
        <p:snd r:embed="rId2" name="chimes.wav"/>
      </p:stSnd>
    </p:sndAc>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Rectangle 2"/>
          <p:cNvSpPr>
            <a:spLocks noGrp="1"/>
          </p:cNvSpPr>
          <p:nvPr>
            <p:ph idx="1"/>
          </p:nvPr>
        </p:nvSpPr>
        <p:spPr>
          <a:xfrm>
            <a:off x="179705" y="1340485"/>
            <a:ext cx="8839835" cy="4372610"/>
          </a:xfrm>
        </p:spPr>
        <p:txBody>
          <a:bodyPr vert="horz" wrap="square" lIns="91440" tIns="45720" rIns="91440" bIns="45720" anchor="t" anchorCtr="0"/>
          <a:p>
            <a:pPr eaLnBrk="1" hangingPunct="1">
              <a:lnSpc>
                <a:spcPct val="150000"/>
              </a:lnSpc>
            </a:pPr>
            <a:r>
              <a:rPr lang="en-US" altLang="zh-CN" sz="2000" b="1" dirty="0">
                <a:solidFill>
                  <a:srgbClr val="0000CC"/>
                </a:solidFill>
                <a:latin typeface="宋体" panose="02010600030101010101" pitchFamily="2" charset="-122"/>
                <a:ea typeface="宋体" panose="02010600030101010101" pitchFamily="2" charset="-122"/>
                <a:cs typeface="宋体" panose="02010600030101010101" pitchFamily="2" charset="-122"/>
              </a:rPr>
              <a:t> </a:t>
            </a:r>
            <a:r>
              <a:rPr lang="zh-CN" altLang="en-US" sz="2000" b="1" dirty="0">
                <a:latin typeface="宋体" panose="02010600030101010101" pitchFamily="2" charset="-122"/>
                <a:ea typeface="宋体" panose="02010600030101010101" pitchFamily="2" charset="-122"/>
                <a:cs typeface="宋体" panose="02010600030101010101" pitchFamily="2" charset="-122"/>
              </a:rPr>
              <a:t>企业财务关系是指企业在组织财务活动过程中与各有关方面发生的经济关系。</a:t>
            </a:r>
            <a:endParaRPr lang="zh-CN" altLang="en-US" sz="2000" b="1"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en-US" altLang="zh-CN" sz="2000" b="1" dirty="0">
                <a:latin typeface="宋体" panose="02010600030101010101" pitchFamily="2" charset="-122"/>
                <a:ea typeface="宋体" panose="02010600030101010101" pitchFamily="2" charset="-122"/>
                <a:cs typeface="宋体" panose="02010600030101010101" pitchFamily="2" charset="-122"/>
              </a:rPr>
              <a:t>   </a:t>
            </a:r>
            <a:r>
              <a:rPr lang="zh-CN" altLang="en-US" sz="2000" b="1" dirty="0">
                <a:latin typeface="宋体" panose="02010600030101010101" pitchFamily="2" charset="-122"/>
                <a:ea typeface="宋体" panose="02010600030101010101" pitchFamily="2" charset="-122"/>
                <a:cs typeface="宋体" panose="02010600030101010101" pitchFamily="2" charset="-122"/>
              </a:rPr>
              <a:t>企业的筹资活动、投资活动、经营活动、利润分配活动与企业内部和外部的各方面都有着广泛的联系。企业的财务关系可概括为以下几个方面。</a:t>
            </a:r>
            <a:endParaRPr lang="zh-CN" altLang="en-US" sz="2000" b="1"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000" b="1" dirty="0">
                <a:latin typeface="宋体" panose="02010600030101010101" pitchFamily="2" charset="-122"/>
                <a:ea typeface="宋体" panose="02010600030101010101" pitchFamily="2" charset="-122"/>
                <a:cs typeface="宋体" panose="02010600030101010101" pitchFamily="2" charset="-122"/>
              </a:rPr>
              <a:t>    </a:t>
            </a:r>
            <a:r>
              <a:rPr lang="en-US" altLang="zh-CN" sz="2000" b="1" dirty="0">
                <a:latin typeface="宋体" panose="02010600030101010101" pitchFamily="2" charset="-122"/>
                <a:ea typeface="宋体" panose="02010600030101010101" pitchFamily="2" charset="-122"/>
                <a:cs typeface="宋体" panose="02010600030101010101" pitchFamily="2" charset="-122"/>
              </a:rPr>
              <a:t>(1)</a:t>
            </a:r>
            <a:r>
              <a:rPr lang="zh-CN" altLang="en-US" sz="2000" b="1" dirty="0">
                <a:solidFill>
                  <a:srgbClr val="0000CC"/>
                </a:solidFill>
                <a:latin typeface="宋体" panose="02010600030101010101" pitchFamily="2" charset="-122"/>
                <a:ea typeface="宋体" panose="02010600030101010101" pitchFamily="2" charset="-122"/>
                <a:cs typeface="宋体" panose="02010600030101010101" pitchFamily="2" charset="-122"/>
              </a:rPr>
              <a:t>企业与投资者之间的财务关系</a:t>
            </a:r>
            <a:endParaRPr lang="zh-CN" altLang="en-US" sz="2000" b="1"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000" b="1" dirty="0">
                <a:latin typeface="宋体" panose="02010600030101010101" pitchFamily="2" charset="-122"/>
                <a:ea typeface="宋体" panose="02010600030101010101" pitchFamily="2" charset="-122"/>
                <a:cs typeface="宋体" panose="02010600030101010101" pitchFamily="2" charset="-122"/>
              </a:rPr>
              <a:t>    </a:t>
            </a:r>
            <a:r>
              <a:rPr lang="en-US" altLang="zh-CN" sz="2000" b="1" dirty="0">
                <a:latin typeface="宋体" panose="02010600030101010101" pitchFamily="2" charset="-122"/>
                <a:ea typeface="宋体" panose="02010600030101010101" pitchFamily="2" charset="-122"/>
                <a:cs typeface="宋体" panose="02010600030101010101" pitchFamily="2" charset="-122"/>
              </a:rPr>
              <a:t>(2)</a:t>
            </a:r>
            <a:r>
              <a:rPr lang="zh-CN" altLang="en-US" sz="2000" b="1" dirty="0">
                <a:solidFill>
                  <a:srgbClr val="0000CC"/>
                </a:solidFill>
                <a:latin typeface="宋体" panose="02010600030101010101" pitchFamily="2" charset="-122"/>
                <a:ea typeface="宋体" panose="02010600030101010101" pitchFamily="2" charset="-122"/>
                <a:cs typeface="宋体" panose="02010600030101010101" pitchFamily="2" charset="-122"/>
              </a:rPr>
              <a:t>企业与债权人之间的财务关系</a:t>
            </a:r>
            <a:r>
              <a:rPr lang="en-US" altLang="zh-CN" sz="2000" b="1" dirty="0">
                <a:solidFill>
                  <a:srgbClr val="0000CC"/>
                </a:solidFill>
                <a:latin typeface="宋体" panose="02010600030101010101" pitchFamily="2" charset="-122"/>
                <a:ea typeface="宋体" panose="02010600030101010101" pitchFamily="2" charset="-122"/>
                <a:cs typeface="宋体" panose="02010600030101010101" pitchFamily="2" charset="-122"/>
              </a:rPr>
              <a:t>-</a:t>
            </a:r>
            <a:r>
              <a:rPr lang="zh-CN" altLang="en-US" sz="2000" b="1" dirty="0">
                <a:solidFill>
                  <a:srgbClr val="0000CC"/>
                </a:solidFill>
                <a:latin typeface="宋体" panose="02010600030101010101" pitchFamily="2" charset="-122"/>
                <a:ea typeface="宋体" panose="02010600030101010101" pitchFamily="2" charset="-122"/>
                <a:cs typeface="宋体" panose="02010600030101010101" pitchFamily="2" charset="-122"/>
              </a:rPr>
              <a:t>欠人</a:t>
            </a:r>
            <a:endParaRPr lang="zh-CN" altLang="en-US" sz="2000" b="1" dirty="0">
              <a:solidFill>
                <a:srgbClr val="0000CC"/>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en-US" altLang="zh-CN" sz="2000" b="1" dirty="0">
                <a:latin typeface="宋体" panose="02010600030101010101" pitchFamily="2" charset="-122"/>
                <a:ea typeface="宋体" panose="02010600030101010101" pitchFamily="2" charset="-122"/>
                <a:cs typeface="宋体" panose="02010600030101010101" pitchFamily="2" charset="-122"/>
                <a:sym typeface="+mn-ea"/>
              </a:rPr>
              <a:t>    (3)</a:t>
            </a:r>
            <a:r>
              <a:rPr lang="zh-CN" altLang="en-US" sz="2000" b="1" dirty="0">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企业与债务人之间的财务关系</a:t>
            </a:r>
            <a:r>
              <a:rPr lang="en-US" altLang="zh-CN" sz="2000" b="1" dirty="0">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000" b="1" dirty="0">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人欠</a:t>
            </a:r>
            <a:endParaRPr lang="zh-CN" altLang="en-US" sz="2000" b="1" dirty="0">
              <a:solidFill>
                <a:srgbClr val="0000CC"/>
              </a:solidFill>
              <a:latin typeface="宋体" panose="02010600030101010101" pitchFamily="2" charset="-122"/>
              <a:ea typeface="宋体" panose="02010600030101010101" pitchFamily="2" charset="-122"/>
              <a:cs typeface="宋体" panose="02010600030101010101" pitchFamily="2" charset="-122"/>
              <a:sym typeface="+mn-ea"/>
            </a:endParaRPr>
          </a:p>
          <a:p>
            <a:pPr eaLnBrk="1" hangingPunct="1">
              <a:lnSpc>
                <a:spcPct val="150000"/>
              </a:lnSpc>
            </a:pPr>
            <a:r>
              <a:rPr lang="en-US" altLang="zh-CN" sz="2000" b="1" dirty="0">
                <a:latin typeface="宋体" panose="02010600030101010101" pitchFamily="2" charset="-122"/>
                <a:ea typeface="宋体" panose="02010600030101010101" pitchFamily="2" charset="-122"/>
                <a:cs typeface="宋体" panose="02010600030101010101" pitchFamily="2" charset="-122"/>
                <a:sym typeface="+mn-ea"/>
              </a:rPr>
              <a:t>    (4)</a:t>
            </a:r>
            <a:r>
              <a:rPr lang="zh-CN" altLang="en-US" sz="2000" b="1" dirty="0">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企业与其被投资单位（即受资者）之间的财务关系</a:t>
            </a:r>
            <a:endParaRPr lang="zh-CN" altLang="en-US" sz="2000" b="1" dirty="0">
              <a:solidFill>
                <a:srgbClr val="0000CC"/>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000" b="1" dirty="0">
                <a:latin typeface="宋体" panose="02010600030101010101" pitchFamily="2" charset="-122"/>
                <a:ea typeface="宋体" panose="02010600030101010101" pitchFamily="2" charset="-122"/>
                <a:cs typeface="宋体" panose="02010600030101010101" pitchFamily="2" charset="-122"/>
                <a:sym typeface="+mn-ea"/>
              </a:rPr>
              <a:t> </a:t>
            </a:r>
            <a:r>
              <a:rPr lang="en-US" altLang="zh-CN" sz="2000" b="1" dirty="0">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000" b="1" dirty="0">
              <a:solidFill>
                <a:srgbClr val="0000CC"/>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000" b="1" dirty="0">
                <a:latin typeface="宋体" panose="02010600030101010101" pitchFamily="2" charset="-122"/>
                <a:ea typeface="宋体" panose="02010600030101010101" pitchFamily="2" charset="-122"/>
                <a:cs typeface="宋体" panose="02010600030101010101" pitchFamily="2" charset="-122"/>
              </a:rPr>
              <a:t>        </a:t>
            </a:r>
            <a:endParaRPr lang="zh-CN" altLang="en-US" sz="2000" b="1"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90000"/>
              </a:lnSpc>
            </a:pPr>
            <a:endParaRPr lang="zh-CN" altLang="en-US" sz="2000" b="1" dirty="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683895" y="764540"/>
            <a:ext cx="4572000" cy="491490"/>
          </a:xfrm>
          <a:prstGeom prst="rect">
            <a:avLst/>
          </a:prstGeom>
          <a:noFill/>
        </p:spPr>
        <p:txBody>
          <a:bodyPr wrap="square" rtlCol="0" anchor="t">
            <a:spAutoFit/>
          </a:bodyPr>
          <a:p>
            <a:r>
              <a:rPr lang="zh-CN" altLang="en-US" sz="2600" b="1" dirty="0">
                <a:solidFill>
                  <a:srgbClr val="0000CC"/>
                </a:solidFill>
                <a:ea typeface="黑体" panose="02010609060101010101" pitchFamily="2" charset="-122"/>
                <a:sym typeface="+mn-ea"/>
              </a:rPr>
              <a:t>  </a:t>
            </a:r>
            <a:r>
              <a:rPr lang="en-US" altLang="zh-CN" sz="2600" b="1" dirty="0">
                <a:solidFill>
                  <a:schemeClr val="tx1"/>
                </a:solidFill>
                <a:ea typeface="黑体" panose="02010609060101010101" pitchFamily="2" charset="-122"/>
                <a:sym typeface="+mn-ea"/>
              </a:rPr>
              <a:t>2.</a:t>
            </a:r>
            <a:r>
              <a:rPr lang="zh-CN" altLang="en-US" sz="2600" b="1" dirty="0">
                <a:solidFill>
                  <a:schemeClr val="tx1"/>
                </a:solidFill>
                <a:ea typeface="黑体" panose="02010609060101010101" pitchFamily="2" charset="-122"/>
                <a:sym typeface="+mn-ea"/>
              </a:rPr>
              <a:t>财务关系</a:t>
            </a:r>
            <a:endParaRPr lang="zh-CN" altLang="en-US" sz="2600" b="1" dirty="0">
              <a:solidFill>
                <a:schemeClr val="tx1"/>
              </a:solidFill>
              <a:ea typeface="黑体" panose="02010609060101010101" pitchFamily="2" charset="-122"/>
              <a:sym typeface="+mn-ea"/>
            </a:endParaRPr>
          </a:p>
        </p:txBody>
      </p:sp>
    </p:spTree>
  </p:cSld>
  <p:clrMapOvr>
    <a:masterClrMapping/>
  </p:clrMapOvr>
  <p:transition spd="med">
    <p:blinds dir="vert"/>
    <p:sndAc>
      <p:stSnd>
        <p:snd r:embed="rId2" name="chimes.wav"/>
      </p:stSnd>
    </p:sndAc>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Rectangle 2"/>
          <p:cNvSpPr>
            <a:spLocks noGrp="1"/>
          </p:cNvSpPr>
          <p:nvPr>
            <p:ph idx="1"/>
          </p:nvPr>
        </p:nvSpPr>
        <p:spPr>
          <a:xfrm>
            <a:off x="179705" y="1340485"/>
            <a:ext cx="8839835" cy="4372610"/>
          </a:xfrm>
        </p:spPr>
        <p:txBody>
          <a:bodyPr vert="horz" wrap="square" lIns="91440" tIns="45720" rIns="91440" bIns="45720" anchor="t" anchorCtr="0"/>
          <a:p>
            <a:pPr eaLnBrk="1" hangingPunct="1">
              <a:lnSpc>
                <a:spcPct val="150000"/>
              </a:lnSpc>
            </a:pPr>
            <a:r>
              <a:rPr lang="en-US" altLang="zh-CN" sz="2000" b="1" dirty="0">
                <a:solidFill>
                  <a:srgbClr val="0000CC"/>
                </a:solidFill>
                <a:latin typeface="宋体" panose="02010600030101010101" pitchFamily="2" charset="-122"/>
                <a:ea typeface="宋体" panose="02010600030101010101" pitchFamily="2" charset="-122"/>
                <a:cs typeface="宋体" panose="02010600030101010101" pitchFamily="2" charset="-122"/>
              </a:rPr>
              <a:t>  </a:t>
            </a:r>
            <a:r>
              <a:rPr lang="zh-CN" altLang="en-US" sz="2000" b="1" dirty="0">
                <a:latin typeface="宋体" panose="02010600030101010101" pitchFamily="2" charset="-122"/>
                <a:ea typeface="宋体" panose="02010600030101010101" pitchFamily="2" charset="-122"/>
                <a:cs typeface="宋体" panose="02010600030101010101" pitchFamily="2" charset="-122"/>
              </a:rPr>
              <a:t> </a:t>
            </a:r>
            <a:r>
              <a:rPr lang="zh-CN" altLang="en-US" sz="20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000" b="1" dirty="0">
                <a:latin typeface="宋体" panose="02010600030101010101" pitchFamily="2" charset="-122"/>
                <a:ea typeface="宋体" panose="02010600030101010101" pitchFamily="2" charset="-122"/>
                <a:cs typeface="宋体" panose="02010600030101010101" pitchFamily="2" charset="-122"/>
                <a:sym typeface="+mn-ea"/>
              </a:rPr>
              <a:t>5</a:t>
            </a:r>
            <a:r>
              <a:rPr lang="zh-CN" altLang="en-US" sz="20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000" b="1" dirty="0">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企业与政府之间的财务关系</a:t>
            </a:r>
            <a:endParaRPr lang="zh-CN" altLang="en-US" sz="2000" b="1" dirty="0">
              <a:solidFill>
                <a:srgbClr val="0000CC"/>
              </a:solidFill>
              <a:latin typeface="宋体" panose="02010600030101010101" pitchFamily="2" charset="-122"/>
              <a:ea typeface="宋体" panose="02010600030101010101" pitchFamily="2" charset="-122"/>
              <a:cs typeface="宋体" panose="02010600030101010101" pitchFamily="2" charset="-122"/>
              <a:sym typeface="+mn-ea"/>
            </a:endParaRPr>
          </a:p>
          <a:p>
            <a:pPr eaLnBrk="1" hangingPunct="1">
              <a:lnSpc>
                <a:spcPct val="150000"/>
              </a:lnSpc>
            </a:pPr>
            <a:r>
              <a:rPr lang="en-US" altLang="zh-CN" sz="2000" b="1" dirty="0">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000" b="1" dirty="0">
                <a:latin typeface="宋体" panose="02010600030101010101" pitchFamily="2" charset="-122"/>
                <a:ea typeface="宋体" panose="02010600030101010101" pitchFamily="2" charset="-122"/>
                <a:cs typeface="宋体" panose="02010600030101010101" pitchFamily="2" charset="-122"/>
                <a:sym typeface="+mn-ea"/>
              </a:rPr>
              <a:t>6</a:t>
            </a:r>
            <a:r>
              <a:rPr lang="zh-CN" altLang="en-US" sz="20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000" b="1" dirty="0">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企业与客户之间的财务关系</a:t>
            </a:r>
            <a:endParaRPr lang="zh-CN" altLang="en-US" sz="2000" b="1" dirty="0">
              <a:solidFill>
                <a:srgbClr val="0000CC"/>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en-US" altLang="zh-CN" sz="2000" b="1" dirty="0">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b="1" dirty="0">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000" b="1" dirty="0">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7</a:t>
            </a:r>
            <a:r>
              <a:rPr lang="zh-CN" altLang="en-US" sz="2000" b="1" dirty="0">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）企业内部各单位之间的财务关系</a:t>
            </a:r>
            <a:endParaRPr lang="zh-CN" altLang="en-US" sz="2000" b="1" dirty="0">
              <a:solidFill>
                <a:srgbClr val="0000CC"/>
              </a:solidFill>
              <a:latin typeface="宋体" panose="02010600030101010101" pitchFamily="2" charset="-122"/>
              <a:ea typeface="宋体" panose="02010600030101010101" pitchFamily="2" charset="-122"/>
              <a:cs typeface="宋体" panose="02010600030101010101" pitchFamily="2" charset="-122"/>
              <a:sym typeface="+mn-ea"/>
            </a:endParaRPr>
          </a:p>
          <a:p>
            <a:pPr eaLnBrk="1" hangingPunct="1">
              <a:lnSpc>
                <a:spcPct val="150000"/>
              </a:lnSpc>
            </a:pPr>
            <a:r>
              <a:rPr lang="en-US" altLang="zh-CN" sz="2000" b="1" dirty="0">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b="1" dirty="0">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000" b="1" dirty="0">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8</a:t>
            </a:r>
            <a:r>
              <a:rPr lang="zh-CN" altLang="en-US" sz="2000" b="1" dirty="0">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）企业与职工之间的财务关系</a:t>
            </a:r>
            <a:endParaRPr lang="zh-CN" altLang="en-US" sz="2000" b="1" dirty="0">
              <a:solidFill>
                <a:srgbClr val="0000CC"/>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endParaRPr lang="zh-CN" altLang="en-US" sz="2000" b="1" dirty="0">
              <a:latin typeface="宋体" panose="02010600030101010101" pitchFamily="2" charset="-122"/>
              <a:ea typeface="宋体" panose="02010600030101010101" pitchFamily="2" charset="-122"/>
              <a:cs typeface="宋体" panose="02010600030101010101" pitchFamily="2" charset="-122"/>
              <a:sym typeface="+mn-ea"/>
            </a:endParaRPr>
          </a:p>
          <a:p>
            <a:pPr eaLnBrk="1" hangingPunct="1">
              <a:lnSpc>
                <a:spcPct val="150000"/>
              </a:lnSpc>
            </a:pPr>
            <a:r>
              <a:rPr lang="zh-CN" altLang="en-US" sz="2000" b="1" dirty="0">
                <a:latin typeface="宋体" panose="02010600030101010101" pitchFamily="2" charset="-122"/>
                <a:ea typeface="宋体" panose="02010600030101010101" pitchFamily="2" charset="-122"/>
                <a:cs typeface="宋体" panose="02010600030101010101" pitchFamily="2" charset="-122"/>
                <a:sym typeface="+mn-ea"/>
              </a:rPr>
              <a:t> </a:t>
            </a:r>
            <a:r>
              <a:rPr lang="en-US" altLang="zh-CN" sz="2000" b="1" dirty="0">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b="1" dirty="0">
                <a:latin typeface="宋体" panose="02010600030101010101" pitchFamily="2" charset="-122"/>
                <a:ea typeface="宋体" panose="02010600030101010101" pitchFamily="2" charset="-122"/>
                <a:cs typeface="宋体" panose="02010600030101010101" pitchFamily="2" charset="-122"/>
                <a:sym typeface="+mn-ea"/>
              </a:rPr>
              <a:t>综上所述，我们可以给财务管理下一个定义：财务管理是基于企业再生产过程中客观存在的财务活动和财务关系而产生的，是企业组织财务活动、处理与各方面财务关系的一项经济管理工作。</a:t>
            </a:r>
            <a:endParaRPr lang="zh-CN" altLang="en-US" sz="2000" b="1" dirty="0">
              <a:solidFill>
                <a:srgbClr val="0000CC"/>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000" b="1" dirty="0">
                <a:latin typeface="宋体" panose="02010600030101010101" pitchFamily="2" charset="-122"/>
                <a:ea typeface="宋体" panose="02010600030101010101" pitchFamily="2" charset="-122"/>
                <a:cs typeface="宋体" panose="02010600030101010101" pitchFamily="2" charset="-122"/>
              </a:rPr>
              <a:t>        </a:t>
            </a:r>
            <a:endParaRPr lang="zh-CN" altLang="en-US" sz="2000" b="1"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90000"/>
              </a:lnSpc>
            </a:pPr>
            <a:endParaRPr lang="zh-CN" altLang="en-US" sz="2000" b="1" dirty="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1"/>
            </p:custDataLst>
          </p:nvPr>
        </p:nvSpPr>
        <p:spPr>
          <a:xfrm>
            <a:off x="683895" y="764540"/>
            <a:ext cx="4572000" cy="491490"/>
          </a:xfrm>
          <a:prstGeom prst="rect">
            <a:avLst/>
          </a:prstGeom>
          <a:noFill/>
        </p:spPr>
        <p:txBody>
          <a:bodyPr wrap="square" rtlCol="0" anchor="t">
            <a:spAutoFit/>
          </a:bodyPr>
          <a:p>
            <a:r>
              <a:rPr lang="zh-CN" altLang="en-US" sz="2600" b="1" dirty="0">
                <a:solidFill>
                  <a:srgbClr val="0000CC"/>
                </a:solidFill>
                <a:ea typeface="黑体" panose="02010609060101010101" pitchFamily="2" charset="-122"/>
                <a:sym typeface="+mn-ea"/>
              </a:rPr>
              <a:t>  </a:t>
            </a:r>
            <a:r>
              <a:rPr lang="en-US" altLang="zh-CN" sz="2600" b="1" dirty="0">
                <a:solidFill>
                  <a:schemeClr val="tx1"/>
                </a:solidFill>
                <a:ea typeface="黑体" panose="02010609060101010101" pitchFamily="2" charset="-122"/>
                <a:sym typeface="+mn-ea"/>
              </a:rPr>
              <a:t>2.</a:t>
            </a:r>
            <a:r>
              <a:rPr lang="zh-CN" altLang="en-US" sz="2600" b="1" dirty="0">
                <a:solidFill>
                  <a:schemeClr val="tx1"/>
                </a:solidFill>
                <a:ea typeface="黑体" panose="02010609060101010101" pitchFamily="2" charset="-122"/>
                <a:sym typeface="+mn-ea"/>
              </a:rPr>
              <a:t>财务关系</a:t>
            </a:r>
            <a:endParaRPr lang="zh-CN" altLang="en-US" sz="2600" b="1" dirty="0">
              <a:solidFill>
                <a:schemeClr val="tx1"/>
              </a:solidFill>
              <a:ea typeface="黑体" panose="02010609060101010101" pitchFamily="2" charset="-122"/>
              <a:sym typeface="+mn-ea"/>
            </a:endParaRPr>
          </a:p>
        </p:txBody>
      </p:sp>
    </p:spTree>
  </p:cSld>
  <p:clrMapOvr>
    <a:masterClrMapping/>
  </p:clrMapOvr>
  <p:transition spd="med">
    <p:blinds dir="vert"/>
    <p:sndAc>
      <p:stSnd>
        <p:snd r:embed="rId2" name="chimes.wav"/>
      </p:stSnd>
    </p:sndAc>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2"/>
          <p:cNvSpPr>
            <a:spLocks noGrp="1"/>
          </p:cNvSpPr>
          <p:nvPr>
            <p:custDataLst>
              <p:tags r:id="rId1"/>
            </p:custDataLst>
          </p:nvPr>
        </p:nvSpPr>
        <p:spPr>
          <a:xfrm>
            <a:off x="467360" y="692785"/>
            <a:ext cx="6587490" cy="472440"/>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r>
              <a:rPr lang="en-US" altLang="zh-CN" sz="2400" b="1" dirty="0">
                <a:solidFill>
                  <a:srgbClr val="0000CC"/>
                </a:solidFill>
              </a:rPr>
              <a:t>    </a:t>
            </a:r>
            <a:r>
              <a:rPr lang="zh-CN" altLang="en-US" sz="2400" b="1" dirty="0">
                <a:solidFill>
                  <a:srgbClr val="0000CC"/>
                </a:solidFill>
                <a:latin typeface="黑体" panose="02010609060101010101" pitchFamily="2" charset="-122"/>
                <a:ea typeface="黑体" panose="02010609060101010101" pitchFamily="2" charset="-122"/>
              </a:rPr>
              <a:t>三、企业财务管理的特点</a:t>
            </a:r>
            <a:endParaRPr lang="zh-CN" altLang="en-US" sz="2400" b="1" dirty="0">
              <a:solidFill>
                <a:srgbClr val="0000CC"/>
              </a:solidFill>
              <a:latin typeface="黑体" panose="02010609060101010101" pitchFamily="2" charset="-122"/>
              <a:ea typeface="黑体" panose="02010609060101010101" pitchFamily="2" charset="-122"/>
            </a:endParaRPr>
          </a:p>
          <a:p>
            <a:pPr eaLnBrk="1" hangingPunct="1"/>
            <a:r>
              <a:rPr lang="zh-CN" altLang="en-US" sz="2400" b="1" dirty="0">
                <a:ea typeface="黑体" panose="02010609060101010101" pitchFamily="2" charset="-122"/>
              </a:rPr>
              <a:t>         </a:t>
            </a:r>
            <a:r>
              <a:rPr lang="zh-CN" altLang="en-US" sz="2400" b="1" dirty="0">
                <a:latin typeface="黑体" panose="02010609060101010101" pitchFamily="2" charset="-122"/>
                <a:ea typeface="黑体" panose="02010609060101010101" pitchFamily="2" charset="-122"/>
              </a:rPr>
              <a:t>  </a:t>
            </a:r>
            <a:endParaRPr lang="zh-CN" altLang="en-US" sz="2400" b="1" dirty="0">
              <a:latin typeface="黑体" panose="02010609060101010101" pitchFamily="2" charset="-122"/>
              <a:ea typeface="黑体" panose="02010609060101010101" pitchFamily="2" charset="-122"/>
            </a:endParaRPr>
          </a:p>
        </p:txBody>
      </p:sp>
      <p:grpSp>
        <p:nvGrpSpPr>
          <p:cNvPr id="3" name="组合 7"/>
          <p:cNvGrpSpPr/>
          <p:nvPr/>
        </p:nvGrpSpPr>
        <p:grpSpPr>
          <a:xfrm>
            <a:off x="1241425" y="2049463"/>
            <a:ext cx="1658938" cy="936625"/>
            <a:chOff x="0" y="0"/>
            <a:chExt cx="1657658" cy="937201"/>
          </a:xfrm>
        </p:grpSpPr>
        <p:grpSp>
          <p:nvGrpSpPr>
            <p:cNvPr id="12305" name="组合 8"/>
            <p:cNvGrpSpPr/>
            <p:nvPr/>
          </p:nvGrpSpPr>
          <p:grpSpPr>
            <a:xfrm>
              <a:off x="748003" y="0"/>
              <a:ext cx="909655" cy="937201"/>
              <a:chOff x="0" y="0"/>
              <a:chExt cx="909655" cy="937201"/>
            </a:xfrm>
          </p:grpSpPr>
          <p:sp>
            <p:nvSpPr>
              <p:cNvPr id="12307" name="椭圆形标注 11">
                <a:hlinkClick r:id="rId2"/>
              </p:cNvPr>
              <p:cNvSpPr/>
              <p:nvPr/>
            </p:nvSpPr>
            <p:spPr>
              <a:xfrm>
                <a:off x="0" y="75809"/>
                <a:ext cx="907774" cy="861392"/>
              </a:xfrm>
              <a:prstGeom prst="wedgeEllipseCallout">
                <a:avLst>
                  <a:gd name="adj1" fmla="val -71926"/>
                  <a:gd name="adj2" fmla="val -1347"/>
                </a:avLst>
              </a:prstGeom>
              <a:solidFill>
                <a:srgbClr val="3C8C93"/>
              </a:solidFill>
              <a:ln w="12700" cap="flat" cmpd="sng">
                <a:solidFill>
                  <a:schemeClr val="bg1"/>
                </a:solidFill>
                <a:prstDash val="solid"/>
                <a:bevel/>
                <a:headEnd type="none" w="med" len="med"/>
                <a:tailEnd type="none" w="med" len="med"/>
              </a:ln>
            </p:spPr>
            <p:txBody>
              <a:bodyPr anchor="ctr" anchorCtr="0"/>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algn="ctr" eaLnBrk="1" hangingPunct="1">
                  <a:spcBef>
                    <a:spcPct val="0"/>
                  </a:spcBef>
                  <a:buClrTx/>
                  <a:buSzTx/>
                  <a:buFontTx/>
                  <a:buNone/>
                </a:pPr>
                <a:endParaRPr lang="zh-CN" altLang="zh-CN" sz="3200" b="1" dirty="0">
                  <a:solidFill>
                    <a:schemeClr val="bg1"/>
                  </a:solidFill>
                  <a:latin typeface="宋体" panose="02010600030101010101" pitchFamily="2" charset="-122"/>
                  <a:sym typeface="宋体" panose="02010600030101010101" pitchFamily="2" charset="-122"/>
                </a:endParaRPr>
              </a:p>
            </p:txBody>
          </p:sp>
          <p:sp>
            <p:nvSpPr>
              <p:cNvPr id="12308" name="矩形 12"/>
              <p:cNvSpPr/>
              <p:nvPr/>
            </p:nvSpPr>
            <p:spPr>
              <a:xfrm>
                <a:off x="90882" y="0"/>
                <a:ext cx="818773" cy="744444"/>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algn="just" eaLnBrk="1" hangingPunct="1">
                  <a:lnSpc>
                    <a:spcPct val="150000"/>
                  </a:lnSpc>
                  <a:spcBef>
                    <a:spcPct val="0"/>
                  </a:spcBef>
                  <a:buClr>
                    <a:srgbClr val="0070C0"/>
                  </a:buClr>
                  <a:buSzTx/>
                  <a:buFontTx/>
                  <a:buNone/>
                </a:pPr>
                <a:r>
                  <a:rPr lang="en-US" altLang="zh-CN" sz="3200" b="1" dirty="0">
                    <a:solidFill>
                      <a:srgbClr val="FDE9D9"/>
                    </a:solidFill>
                    <a:latin typeface="微软雅黑" panose="020B0503020204020204" charset="-122"/>
                    <a:ea typeface="微软雅黑" panose="020B0503020204020204" charset="-122"/>
                    <a:sym typeface="微软雅黑" panose="020B0503020204020204" charset="-122"/>
                  </a:rPr>
                  <a:t>01</a:t>
                </a:r>
                <a:endParaRPr lang="zh-CN" altLang="en-US" sz="3200" b="1" dirty="0">
                  <a:solidFill>
                    <a:srgbClr val="FDE9D9"/>
                  </a:solidFill>
                  <a:latin typeface="微软雅黑" panose="020B0503020204020204" charset="-122"/>
                  <a:ea typeface="微软雅黑" panose="020B0503020204020204" charset="-122"/>
                  <a:sym typeface="微软雅黑" panose="020B0503020204020204" charset="-122"/>
                </a:endParaRPr>
              </a:p>
            </p:txBody>
          </p:sp>
        </p:grpSp>
        <p:sp>
          <p:nvSpPr>
            <p:cNvPr id="12306" name="Freeform 38">
              <a:hlinkClick r:id="rId2"/>
            </p:cNvPr>
            <p:cNvSpPr>
              <a:spLocks noEditPoints="1"/>
            </p:cNvSpPr>
            <p:nvPr/>
          </p:nvSpPr>
          <p:spPr>
            <a:xfrm>
              <a:off x="0" y="282298"/>
              <a:ext cx="416698" cy="416698"/>
            </a:xfrm>
            <a:custGeom>
              <a:avLst/>
              <a:gdLst>
                <a:gd name="txL" fmla="*/ 0 w 144"/>
                <a:gd name="txT" fmla="*/ 0 h 144"/>
                <a:gd name="txR" fmla="*/ 144 w 144"/>
                <a:gd name="txB" fmla="*/ 144 h 144"/>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44" h="144">
                  <a:moveTo>
                    <a:pt x="138" y="61"/>
                  </a:moveTo>
                  <a:cubicBezTo>
                    <a:pt x="132" y="61"/>
                    <a:pt x="132" y="61"/>
                    <a:pt x="132" y="61"/>
                  </a:cubicBezTo>
                  <a:cubicBezTo>
                    <a:pt x="129" y="61"/>
                    <a:pt x="126" y="59"/>
                    <a:pt x="125" y="56"/>
                  </a:cubicBezTo>
                  <a:cubicBezTo>
                    <a:pt x="121" y="46"/>
                    <a:pt x="121" y="46"/>
                    <a:pt x="121" y="46"/>
                  </a:cubicBezTo>
                  <a:cubicBezTo>
                    <a:pt x="119" y="44"/>
                    <a:pt x="120" y="40"/>
                    <a:pt x="122" y="38"/>
                  </a:cubicBezTo>
                  <a:cubicBezTo>
                    <a:pt x="127" y="33"/>
                    <a:pt x="127" y="33"/>
                    <a:pt x="127" y="33"/>
                  </a:cubicBezTo>
                  <a:cubicBezTo>
                    <a:pt x="129" y="31"/>
                    <a:pt x="129" y="27"/>
                    <a:pt x="127" y="25"/>
                  </a:cubicBezTo>
                  <a:cubicBezTo>
                    <a:pt x="119" y="17"/>
                    <a:pt x="119" y="17"/>
                    <a:pt x="119" y="17"/>
                  </a:cubicBezTo>
                  <a:cubicBezTo>
                    <a:pt x="117" y="15"/>
                    <a:pt x="113" y="15"/>
                    <a:pt x="111" y="17"/>
                  </a:cubicBezTo>
                  <a:cubicBezTo>
                    <a:pt x="106" y="22"/>
                    <a:pt x="106" y="22"/>
                    <a:pt x="106" y="22"/>
                  </a:cubicBezTo>
                  <a:cubicBezTo>
                    <a:pt x="104" y="24"/>
                    <a:pt x="100" y="25"/>
                    <a:pt x="98" y="23"/>
                  </a:cubicBezTo>
                  <a:cubicBezTo>
                    <a:pt x="88" y="19"/>
                    <a:pt x="88" y="19"/>
                    <a:pt x="88" y="19"/>
                  </a:cubicBezTo>
                  <a:cubicBezTo>
                    <a:pt x="85" y="18"/>
                    <a:pt x="83" y="15"/>
                    <a:pt x="83" y="12"/>
                  </a:cubicBezTo>
                  <a:cubicBezTo>
                    <a:pt x="83" y="6"/>
                    <a:pt x="83" y="6"/>
                    <a:pt x="83" y="6"/>
                  </a:cubicBezTo>
                  <a:cubicBezTo>
                    <a:pt x="83" y="2"/>
                    <a:pt x="81" y="0"/>
                    <a:pt x="78" y="0"/>
                  </a:cubicBezTo>
                  <a:cubicBezTo>
                    <a:pt x="66" y="0"/>
                    <a:pt x="66" y="0"/>
                    <a:pt x="66" y="0"/>
                  </a:cubicBezTo>
                  <a:cubicBezTo>
                    <a:pt x="63" y="0"/>
                    <a:pt x="61" y="2"/>
                    <a:pt x="61" y="6"/>
                  </a:cubicBezTo>
                  <a:cubicBezTo>
                    <a:pt x="61" y="12"/>
                    <a:pt x="61" y="12"/>
                    <a:pt x="61" y="12"/>
                  </a:cubicBezTo>
                  <a:cubicBezTo>
                    <a:pt x="61" y="15"/>
                    <a:pt x="59" y="18"/>
                    <a:pt x="56" y="19"/>
                  </a:cubicBezTo>
                  <a:cubicBezTo>
                    <a:pt x="46" y="23"/>
                    <a:pt x="46" y="23"/>
                    <a:pt x="46" y="23"/>
                  </a:cubicBezTo>
                  <a:cubicBezTo>
                    <a:pt x="44" y="25"/>
                    <a:pt x="40" y="24"/>
                    <a:pt x="38" y="22"/>
                  </a:cubicBezTo>
                  <a:cubicBezTo>
                    <a:pt x="33" y="17"/>
                    <a:pt x="33" y="17"/>
                    <a:pt x="33" y="17"/>
                  </a:cubicBezTo>
                  <a:cubicBezTo>
                    <a:pt x="31" y="15"/>
                    <a:pt x="27" y="15"/>
                    <a:pt x="25" y="17"/>
                  </a:cubicBezTo>
                  <a:cubicBezTo>
                    <a:pt x="17" y="25"/>
                    <a:pt x="17" y="25"/>
                    <a:pt x="17" y="25"/>
                  </a:cubicBezTo>
                  <a:cubicBezTo>
                    <a:pt x="15" y="27"/>
                    <a:pt x="15" y="31"/>
                    <a:pt x="17" y="33"/>
                  </a:cubicBezTo>
                  <a:cubicBezTo>
                    <a:pt x="22" y="38"/>
                    <a:pt x="22" y="38"/>
                    <a:pt x="22" y="38"/>
                  </a:cubicBezTo>
                  <a:cubicBezTo>
                    <a:pt x="24" y="40"/>
                    <a:pt x="25" y="44"/>
                    <a:pt x="23" y="46"/>
                  </a:cubicBezTo>
                  <a:cubicBezTo>
                    <a:pt x="19" y="56"/>
                    <a:pt x="19" y="56"/>
                    <a:pt x="19" y="56"/>
                  </a:cubicBezTo>
                  <a:cubicBezTo>
                    <a:pt x="18" y="59"/>
                    <a:pt x="15" y="61"/>
                    <a:pt x="12" y="61"/>
                  </a:cubicBezTo>
                  <a:cubicBezTo>
                    <a:pt x="6" y="61"/>
                    <a:pt x="6" y="61"/>
                    <a:pt x="6" y="61"/>
                  </a:cubicBezTo>
                  <a:cubicBezTo>
                    <a:pt x="2" y="61"/>
                    <a:pt x="0" y="63"/>
                    <a:pt x="0" y="66"/>
                  </a:cubicBezTo>
                  <a:cubicBezTo>
                    <a:pt x="0" y="78"/>
                    <a:pt x="0" y="78"/>
                    <a:pt x="0" y="78"/>
                  </a:cubicBezTo>
                  <a:cubicBezTo>
                    <a:pt x="0" y="81"/>
                    <a:pt x="2" y="83"/>
                    <a:pt x="6" y="83"/>
                  </a:cubicBezTo>
                  <a:cubicBezTo>
                    <a:pt x="12" y="83"/>
                    <a:pt x="12" y="83"/>
                    <a:pt x="12" y="83"/>
                  </a:cubicBezTo>
                  <a:cubicBezTo>
                    <a:pt x="15" y="83"/>
                    <a:pt x="18" y="85"/>
                    <a:pt x="19" y="88"/>
                  </a:cubicBezTo>
                  <a:cubicBezTo>
                    <a:pt x="23" y="98"/>
                    <a:pt x="23" y="98"/>
                    <a:pt x="23" y="98"/>
                  </a:cubicBezTo>
                  <a:cubicBezTo>
                    <a:pt x="25" y="100"/>
                    <a:pt x="24" y="104"/>
                    <a:pt x="22" y="106"/>
                  </a:cubicBezTo>
                  <a:cubicBezTo>
                    <a:pt x="17" y="111"/>
                    <a:pt x="17" y="111"/>
                    <a:pt x="17" y="111"/>
                  </a:cubicBezTo>
                  <a:cubicBezTo>
                    <a:pt x="15" y="113"/>
                    <a:pt x="15" y="117"/>
                    <a:pt x="17" y="119"/>
                  </a:cubicBezTo>
                  <a:cubicBezTo>
                    <a:pt x="25" y="127"/>
                    <a:pt x="25" y="127"/>
                    <a:pt x="25" y="127"/>
                  </a:cubicBezTo>
                  <a:cubicBezTo>
                    <a:pt x="27" y="129"/>
                    <a:pt x="31" y="129"/>
                    <a:pt x="33" y="127"/>
                  </a:cubicBezTo>
                  <a:cubicBezTo>
                    <a:pt x="38" y="122"/>
                    <a:pt x="38" y="122"/>
                    <a:pt x="38" y="122"/>
                  </a:cubicBezTo>
                  <a:cubicBezTo>
                    <a:pt x="40" y="120"/>
                    <a:pt x="44" y="119"/>
                    <a:pt x="46" y="121"/>
                  </a:cubicBezTo>
                  <a:cubicBezTo>
                    <a:pt x="56" y="125"/>
                    <a:pt x="56" y="125"/>
                    <a:pt x="56" y="125"/>
                  </a:cubicBezTo>
                  <a:cubicBezTo>
                    <a:pt x="59" y="126"/>
                    <a:pt x="61" y="129"/>
                    <a:pt x="61" y="132"/>
                  </a:cubicBezTo>
                  <a:cubicBezTo>
                    <a:pt x="61" y="138"/>
                    <a:pt x="61" y="138"/>
                    <a:pt x="61" y="138"/>
                  </a:cubicBezTo>
                  <a:cubicBezTo>
                    <a:pt x="61" y="142"/>
                    <a:pt x="63" y="144"/>
                    <a:pt x="66" y="144"/>
                  </a:cubicBezTo>
                  <a:cubicBezTo>
                    <a:pt x="78" y="144"/>
                    <a:pt x="78" y="144"/>
                    <a:pt x="78" y="144"/>
                  </a:cubicBezTo>
                  <a:cubicBezTo>
                    <a:pt x="81" y="144"/>
                    <a:pt x="83" y="142"/>
                    <a:pt x="83" y="138"/>
                  </a:cubicBezTo>
                  <a:cubicBezTo>
                    <a:pt x="83" y="132"/>
                    <a:pt x="83" y="132"/>
                    <a:pt x="83" y="132"/>
                  </a:cubicBezTo>
                  <a:cubicBezTo>
                    <a:pt x="83" y="129"/>
                    <a:pt x="85" y="126"/>
                    <a:pt x="88" y="125"/>
                  </a:cubicBezTo>
                  <a:cubicBezTo>
                    <a:pt x="98" y="121"/>
                    <a:pt x="98" y="121"/>
                    <a:pt x="98" y="121"/>
                  </a:cubicBezTo>
                  <a:cubicBezTo>
                    <a:pt x="100" y="119"/>
                    <a:pt x="104" y="120"/>
                    <a:pt x="106" y="122"/>
                  </a:cubicBezTo>
                  <a:cubicBezTo>
                    <a:pt x="111" y="127"/>
                    <a:pt x="111" y="127"/>
                    <a:pt x="111" y="127"/>
                  </a:cubicBezTo>
                  <a:cubicBezTo>
                    <a:pt x="113" y="129"/>
                    <a:pt x="117" y="129"/>
                    <a:pt x="119" y="127"/>
                  </a:cubicBezTo>
                  <a:cubicBezTo>
                    <a:pt x="127" y="119"/>
                    <a:pt x="127" y="119"/>
                    <a:pt x="127" y="119"/>
                  </a:cubicBezTo>
                  <a:cubicBezTo>
                    <a:pt x="129" y="117"/>
                    <a:pt x="129" y="113"/>
                    <a:pt x="127" y="111"/>
                  </a:cubicBezTo>
                  <a:cubicBezTo>
                    <a:pt x="122" y="106"/>
                    <a:pt x="122" y="106"/>
                    <a:pt x="122" y="106"/>
                  </a:cubicBezTo>
                  <a:cubicBezTo>
                    <a:pt x="120" y="104"/>
                    <a:pt x="119" y="100"/>
                    <a:pt x="121" y="98"/>
                  </a:cubicBezTo>
                  <a:cubicBezTo>
                    <a:pt x="125" y="88"/>
                    <a:pt x="125" y="88"/>
                    <a:pt x="125" y="88"/>
                  </a:cubicBezTo>
                  <a:cubicBezTo>
                    <a:pt x="126" y="85"/>
                    <a:pt x="129" y="83"/>
                    <a:pt x="132" y="83"/>
                  </a:cubicBezTo>
                  <a:cubicBezTo>
                    <a:pt x="138" y="83"/>
                    <a:pt x="138" y="83"/>
                    <a:pt x="138" y="83"/>
                  </a:cubicBezTo>
                  <a:cubicBezTo>
                    <a:pt x="142" y="83"/>
                    <a:pt x="144" y="81"/>
                    <a:pt x="144" y="78"/>
                  </a:cubicBezTo>
                  <a:cubicBezTo>
                    <a:pt x="144" y="66"/>
                    <a:pt x="144" y="66"/>
                    <a:pt x="144" y="66"/>
                  </a:cubicBezTo>
                  <a:cubicBezTo>
                    <a:pt x="144" y="63"/>
                    <a:pt x="142" y="61"/>
                    <a:pt x="138" y="61"/>
                  </a:cubicBezTo>
                  <a:moveTo>
                    <a:pt x="100" y="72"/>
                  </a:moveTo>
                  <a:cubicBezTo>
                    <a:pt x="100" y="87"/>
                    <a:pt x="87" y="100"/>
                    <a:pt x="72" y="100"/>
                  </a:cubicBezTo>
                  <a:cubicBezTo>
                    <a:pt x="57" y="100"/>
                    <a:pt x="44" y="87"/>
                    <a:pt x="44" y="72"/>
                  </a:cubicBezTo>
                  <a:cubicBezTo>
                    <a:pt x="44" y="57"/>
                    <a:pt x="57" y="44"/>
                    <a:pt x="72" y="44"/>
                  </a:cubicBezTo>
                  <a:cubicBezTo>
                    <a:pt x="87" y="44"/>
                    <a:pt x="100" y="57"/>
                    <a:pt x="100" y="72"/>
                  </a:cubicBezTo>
                </a:path>
              </a:pathLst>
            </a:custGeom>
            <a:solidFill>
              <a:srgbClr val="3C8C93">
                <a:alpha val="100000"/>
              </a:srgbClr>
            </a:solidFill>
            <a:ln w="12700" cap="flat" cmpd="sng">
              <a:solidFill>
                <a:schemeClr val="bg1">
                  <a:alpha val="100000"/>
                </a:schemeClr>
              </a:solidFill>
              <a:prstDash val="solid"/>
              <a:bevel/>
              <a:headEnd type="none" w="med" len="med"/>
              <a:tailEnd type="none" w="med" len="med"/>
            </a:ln>
          </p:spPr>
          <p:txBody>
            <a:bodyPr/>
            <a:p>
              <a:endParaRPr lang="zh-CN" altLang="en-US"/>
            </a:p>
          </p:txBody>
        </p:sp>
      </p:grpSp>
      <p:grpSp>
        <p:nvGrpSpPr>
          <p:cNvPr id="7" name="组合 13"/>
          <p:cNvGrpSpPr/>
          <p:nvPr/>
        </p:nvGrpSpPr>
        <p:grpSpPr>
          <a:xfrm>
            <a:off x="5826125" y="3244850"/>
            <a:ext cx="1476375" cy="939800"/>
            <a:chOff x="4596980" y="0"/>
            <a:chExt cx="1476863" cy="940115"/>
          </a:xfrm>
        </p:grpSpPr>
        <p:grpSp>
          <p:nvGrpSpPr>
            <p:cNvPr id="12301" name="组合 14"/>
            <p:cNvGrpSpPr/>
            <p:nvPr/>
          </p:nvGrpSpPr>
          <p:grpSpPr>
            <a:xfrm>
              <a:off x="4596980" y="0"/>
              <a:ext cx="907774" cy="940115"/>
              <a:chOff x="0" y="0"/>
              <a:chExt cx="907774" cy="940115"/>
            </a:xfrm>
          </p:grpSpPr>
          <p:sp>
            <p:nvSpPr>
              <p:cNvPr id="12303" name="椭圆形标注 17">
                <a:hlinkClick r:id="rId2"/>
              </p:cNvPr>
              <p:cNvSpPr/>
              <p:nvPr/>
            </p:nvSpPr>
            <p:spPr>
              <a:xfrm>
                <a:off x="0" y="78723"/>
                <a:ext cx="907774" cy="861392"/>
              </a:xfrm>
              <a:prstGeom prst="wedgeEllipseCallout">
                <a:avLst>
                  <a:gd name="adj1" fmla="val 68944"/>
                  <a:gd name="adj2" fmla="val -579"/>
                </a:avLst>
              </a:prstGeom>
              <a:solidFill>
                <a:srgbClr val="3C8C93"/>
              </a:solidFill>
              <a:ln w="12700" cap="flat" cmpd="sng">
                <a:solidFill>
                  <a:schemeClr val="bg1"/>
                </a:solidFill>
                <a:prstDash val="solid"/>
                <a:bevel/>
                <a:headEnd type="none" w="med" len="med"/>
                <a:tailEnd type="none" w="med" len="med"/>
              </a:ln>
            </p:spPr>
            <p:txBody>
              <a:bodyPr anchor="ctr" anchorCtr="0"/>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algn="ctr" eaLnBrk="1" hangingPunct="1">
                  <a:spcBef>
                    <a:spcPct val="0"/>
                  </a:spcBef>
                  <a:buClrTx/>
                  <a:buSzTx/>
                  <a:buFontTx/>
                  <a:buNone/>
                </a:pPr>
                <a:endParaRPr lang="zh-CN" altLang="zh-CN" sz="3200" b="1" dirty="0">
                  <a:solidFill>
                    <a:schemeClr val="bg1"/>
                  </a:solidFill>
                  <a:latin typeface="宋体" panose="02010600030101010101" pitchFamily="2" charset="-122"/>
                  <a:sym typeface="宋体" panose="02010600030101010101" pitchFamily="2" charset="-122"/>
                </a:endParaRPr>
              </a:p>
            </p:txBody>
          </p:sp>
          <p:sp>
            <p:nvSpPr>
              <p:cNvPr id="12304" name="矩形 18">
                <a:hlinkClick r:id="rId2"/>
              </p:cNvPr>
              <p:cNvSpPr/>
              <p:nvPr/>
            </p:nvSpPr>
            <p:spPr>
              <a:xfrm>
                <a:off x="95627" y="0"/>
                <a:ext cx="729772" cy="74423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algn="just" eaLnBrk="1" hangingPunct="1">
                  <a:lnSpc>
                    <a:spcPct val="150000"/>
                  </a:lnSpc>
                  <a:spcBef>
                    <a:spcPct val="0"/>
                  </a:spcBef>
                  <a:buClr>
                    <a:srgbClr val="0070C0"/>
                  </a:buClr>
                  <a:buSzTx/>
                  <a:buFontTx/>
                  <a:buNone/>
                </a:pPr>
                <a:r>
                  <a:rPr lang="en-US" altLang="zh-CN" sz="3200" b="1" dirty="0">
                    <a:solidFill>
                      <a:srgbClr val="FDE9D9"/>
                    </a:solidFill>
                    <a:latin typeface="微软雅黑" panose="020B0503020204020204" charset="-122"/>
                    <a:ea typeface="微软雅黑" panose="020B0503020204020204" charset="-122"/>
                    <a:sym typeface="微软雅黑" panose="020B0503020204020204" charset="-122"/>
                  </a:rPr>
                  <a:t>02</a:t>
                </a:r>
                <a:endParaRPr lang="zh-CN" altLang="en-US" sz="3200" b="1" dirty="0">
                  <a:solidFill>
                    <a:srgbClr val="FDE9D9"/>
                  </a:solidFill>
                  <a:latin typeface="微软雅黑" panose="020B0503020204020204" charset="-122"/>
                  <a:ea typeface="微软雅黑" panose="020B0503020204020204" charset="-122"/>
                  <a:sym typeface="微软雅黑" panose="020B0503020204020204" charset="-122"/>
                </a:endParaRPr>
              </a:p>
            </p:txBody>
          </p:sp>
        </p:grpSp>
        <p:sp>
          <p:nvSpPr>
            <p:cNvPr id="12302" name="Freeform 30">
              <a:hlinkClick r:id="rId2"/>
            </p:cNvPr>
            <p:cNvSpPr>
              <a:spLocks noEditPoints="1"/>
            </p:cNvSpPr>
            <p:nvPr/>
          </p:nvSpPr>
          <p:spPr>
            <a:xfrm>
              <a:off x="5784879" y="276641"/>
              <a:ext cx="288964" cy="464319"/>
            </a:xfrm>
            <a:custGeom>
              <a:avLst/>
              <a:gdLst>
                <a:gd name="txL" fmla="*/ 0 w 96"/>
                <a:gd name="txT" fmla="*/ 0 h 156"/>
                <a:gd name="txR" fmla="*/ 96 w 96"/>
                <a:gd name="txB" fmla="*/ 156 h 156"/>
              </a:gdLst>
              <a:ahLst/>
              <a:cxnLst>
                <a:cxn ang="0">
                  <a:pos x="2147483646" y="2147483646"/>
                </a:cxn>
                <a:cxn ang="0">
                  <a:pos x="2147483646"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96" h="156">
                  <a:moveTo>
                    <a:pt x="96" y="48"/>
                  </a:moveTo>
                  <a:cubicBezTo>
                    <a:pt x="96" y="21"/>
                    <a:pt x="75" y="0"/>
                    <a:pt x="48" y="0"/>
                  </a:cubicBezTo>
                  <a:cubicBezTo>
                    <a:pt x="21" y="0"/>
                    <a:pt x="0" y="21"/>
                    <a:pt x="0" y="48"/>
                  </a:cubicBezTo>
                  <a:cubicBezTo>
                    <a:pt x="0" y="57"/>
                    <a:pt x="2" y="65"/>
                    <a:pt x="6" y="72"/>
                  </a:cubicBezTo>
                  <a:cubicBezTo>
                    <a:pt x="6" y="72"/>
                    <a:pt x="6" y="72"/>
                    <a:pt x="6" y="72"/>
                  </a:cubicBezTo>
                  <a:cubicBezTo>
                    <a:pt x="48" y="156"/>
                    <a:pt x="48" y="156"/>
                    <a:pt x="48" y="156"/>
                  </a:cubicBezTo>
                  <a:cubicBezTo>
                    <a:pt x="90" y="72"/>
                    <a:pt x="90" y="72"/>
                    <a:pt x="90" y="72"/>
                  </a:cubicBezTo>
                  <a:cubicBezTo>
                    <a:pt x="90" y="72"/>
                    <a:pt x="90" y="72"/>
                    <a:pt x="90" y="72"/>
                  </a:cubicBezTo>
                  <a:cubicBezTo>
                    <a:pt x="94" y="65"/>
                    <a:pt x="96" y="57"/>
                    <a:pt x="96" y="48"/>
                  </a:cubicBezTo>
                  <a:moveTo>
                    <a:pt x="48" y="72"/>
                  </a:moveTo>
                  <a:cubicBezTo>
                    <a:pt x="35" y="72"/>
                    <a:pt x="24" y="61"/>
                    <a:pt x="24" y="48"/>
                  </a:cubicBezTo>
                  <a:cubicBezTo>
                    <a:pt x="24" y="35"/>
                    <a:pt x="35" y="24"/>
                    <a:pt x="48" y="24"/>
                  </a:cubicBezTo>
                  <a:cubicBezTo>
                    <a:pt x="61" y="24"/>
                    <a:pt x="72" y="35"/>
                    <a:pt x="72" y="48"/>
                  </a:cubicBezTo>
                  <a:cubicBezTo>
                    <a:pt x="72" y="61"/>
                    <a:pt x="61" y="72"/>
                    <a:pt x="48" y="72"/>
                  </a:cubicBezTo>
                </a:path>
              </a:pathLst>
            </a:custGeom>
            <a:solidFill>
              <a:srgbClr val="3C8C93">
                <a:alpha val="100000"/>
              </a:srgbClr>
            </a:solidFill>
            <a:ln w="12700" cap="flat" cmpd="sng">
              <a:solidFill>
                <a:schemeClr val="bg1">
                  <a:alpha val="100000"/>
                </a:schemeClr>
              </a:solidFill>
              <a:prstDash val="solid"/>
              <a:bevel/>
              <a:headEnd type="none" w="med" len="med"/>
              <a:tailEnd type="none" w="med" len="med"/>
            </a:ln>
          </p:spPr>
          <p:txBody>
            <a:bodyPr/>
            <a:p>
              <a:endParaRPr lang="zh-CN" altLang="en-US"/>
            </a:p>
          </p:txBody>
        </p:sp>
      </p:grpSp>
      <p:grpSp>
        <p:nvGrpSpPr>
          <p:cNvPr id="12" name="组合 19"/>
          <p:cNvGrpSpPr/>
          <p:nvPr/>
        </p:nvGrpSpPr>
        <p:grpSpPr>
          <a:xfrm>
            <a:off x="1198563" y="4540250"/>
            <a:ext cx="1700212" cy="946150"/>
            <a:chOff x="0" y="0"/>
            <a:chExt cx="1699546" cy="945324"/>
          </a:xfrm>
        </p:grpSpPr>
        <p:grpSp>
          <p:nvGrpSpPr>
            <p:cNvPr id="12297" name="组合 20"/>
            <p:cNvGrpSpPr/>
            <p:nvPr/>
          </p:nvGrpSpPr>
          <p:grpSpPr>
            <a:xfrm>
              <a:off x="791772" y="0"/>
              <a:ext cx="907774" cy="945324"/>
              <a:chOff x="0" y="0"/>
              <a:chExt cx="907774" cy="945324"/>
            </a:xfrm>
          </p:grpSpPr>
          <p:sp>
            <p:nvSpPr>
              <p:cNvPr id="12299" name="椭圆形标注 23">
                <a:hlinkClick r:id="rId2"/>
              </p:cNvPr>
              <p:cNvSpPr/>
              <p:nvPr/>
            </p:nvSpPr>
            <p:spPr>
              <a:xfrm>
                <a:off x="0" y="83932"/>
                <a:ext cx="907774" cy="861392"/>
              </a:xfrm>
              <a:prstGeom prst="wedgeEllipseCallout">
                <a:avLst>
                  <a:gd name="adj1" fmla="val -71926"/>
                  <a:gd name="adj2" fmla="val -1347"/>
                </a:avLst>
              </a:prstGeom>
              <a:solidFill>
                <a:srgbClr val="3C8C93"/>
              </a:solidFill>
              <a:ln w="12700" cap="flat" cmpd="sng">
                <a:solidFill>
                  <a:schemeClr val="bg1"/>
                </a:solidFill>
                <a:prstDash val="solid"/>
                <a:bevel/>
                <a:headEnd type="none" w="med" len="med"/>
                <a:tailEnd type="none" w="med" len="med"/>
              </a:ln>
            </p:spPr>
            <p:txBody>
              <a:bodyPr anchor="ctr" anchorCtr="0"/>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algn="ctr" eaLnBrk="1" hangingPunct="1">
                  <a:spcBef>
                    <a:spcPct val="0"/>
                  </a:spcBef>
                  <a:buClrTx/>
                  <a:buSzTx/>
                  <a:buFontTx/>
                  <a:buNone/>
                </a:pPr>
                <a:endParaRPr lang="zh-CN" altLang="zh-CN" sz="3200" b="1" dirty="0">
                  <a:solidFill>
                    <a:schemeClr val="bg1"/>
                  </a:solidFill>
                  <a:latin typeface="宋体" panose="02010600030101010101" pitchFamily="2" charset="-122"/>
                  <a:sym typeface="宋体" panose="02010600030101010101" pitchFamily="2" charset="-122"/>
                </a:endParaRPr>
              </a:p>
            </p:txBody>
          </p:sp>
          <p:sp>
            <p:nvSpPr>
              <p:cNvPr id="12300" name="矩形 24">
                <a:hlinkClick r:id="rId2"/>
              </p:cNvPr>
              <p:cNvSpPr/>
              <p:nvPr/>
            </p:nvSpPr>
            <p:spPr>
              <a:xfrm>
                <a:off x="89001" y="0"/>
                <a:ext cx="729772" cy="743336"/>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algn="just" eaLnBrk="1" hangingPunct="1">
                  <a:lnSpc>
                    <a:spcPct val="150000"/>
                  </a:lnSpc>
                  <a:spcBef>
                    <a:spcPct val="0"/>
                  </a:spcBef>
                  <a:buClr>
                    <a:srgbClr val="0070C0"/>
                  </a:buClr>
                  <a:buSzTx/>
                  <a:buFontTx/>
                  <a:buNone/>
                </a:pPr>
                <a:r>
                  <a:rPr lang="en-US" altLang="zh-CN" sz="3200" b="1" dirty="0">
                    <a:solidFill>
                      <a:srgbClr val="FDE9D9"/>
                    </a:solidFill>
                    <a:latin typeface="微软雅黑" panose="020B0503020204020204" charset="-122"/>
                    <a:ea typeface="微软雅黑" panose="020B0503020204020204" charset="-122"/>
                    <a:sym typeface="微软雅黑" panose="020B0503020204020204" charset="-122"/>
                  </a:rPr>
                  <a:t>03</a:t>
                </a:r>
                <a:endParaRPr lang="zh-CN" altLang="en-US" sz="3200" b="1" dirty="0">
                  <a:solidFill>
                    <a:srgbClr val="FDE9D9"/>
                  </a:solidFill>
                  <a:latin typeface="微软雅黑" panose="020B0503020204020204" charset="-122"/>
                  <a:ea typeface="微软雅黑" panose="020B0503020204020204" charset="-122"/>
                  <a:sym typeface="微软雅黑" panose="020B0503020204020204" charset="-122"/>
                </a:endParaRPr>
              </a:p>
            </p:txBody>
          </p:sp>
        </p:grpSp>
        <p:sp>
          <p:nvSpPr>
            <p:cNvPr id="12298" name="Freeform 5">
              <a:hlinkClick r:id="rId2"/>
            </p:cNvPr>
            <p:cNvSpPr/>
            <p:nvPr/>
          </p:nvSpPr>
          <p:spPr>
            <a:xfrm rot="-870355">
              <a:off x="0" y="293318"/>
              <a:ext cx="504236" cy="423324"/>
            </a:xfrm>
            <a:custGeom>
              <a:avLst/>
              <a:gdLst>
                <a:gd name="txL" fmla="*/ 0 w 179"/>
                <a:gd name="txT" fmla="*/ 0 h 150"/>
                <a:gd name="txR" fmla="*/ 179 w 179"/>
                <a:gd name="txB" fmla="*/ 150 h 150"/>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rect l="txL" t="txT" r="txR" b="txB"/>
              <a:pathLst>
                <a:path w="179" h="150">
                  <a:moveTo>
                    <a:pt x="108" y="0"/>
                  </a:moveTo>
                  <a:cubicBezTo>
                    <a:pt x="114" y="11"/>
                    <a:pt x="124" y="33"/>
                    <a:pt x="132" y="36"/>
                  </a:cubicBezTo>
                  <a:cubicBezTo>
                    <a:pt x="133" y="36"/>
                    <a:pt x="134" y="35"/>
                    <a:pt x="135" y="34"/>
                  </a:cubicBezTo>
                  <a:cubicBezTo>
                    <a:pt x="137" y="14"/>
                    <a:pt x="168" y="6"/>
                    <a:pt x="173" y="33"/>
                  </a:cubicBezTo>
                  <a:cubicBezTo>
                    <a:pt x="179" y="61"/>
                    <a:pt x="154" y="50"/>
                    <a:pt x="142" y="58"/>
                  </a:cubicBezTo>
                  <a:cubicBezTo>
                    <a:pt x="148" y="71"/>
                    <a:pt x="155" y="84"/>
                    <a:pt x="161" y="97"/>
                  </a:cubicBezTo>
                  <a:cubicBezTo>
                    <a:pt x="152" y="102"/>
                    <a:pt x="137" y="114"/>
                    <a:pt x="127" y="116"/>
                  </a:cubicBezTo>
                  <a:cubicBezTo>
                    <a:pt x="125" y="116"/>
                    <a:pt x="125" y="114"/>
                    <a:pt x="124" y="113"/>
                  </a:cubicBezTo>
                  <a:cubicBezTo>
                    <a:pt x="128" y="90"/>
                    <a:pt x="112" y="72"/>
                    <a:pt x="90" y="96"/>
                  </a:cubicBezTo>
                  <a:cubicBezTo>
                    <a:pt x="72" y="115"/>
                    <a:pt x="109" y="125"/>
                    <a:pt x="107" y="130"/>
                  </a:cubicBezTo>
                  <a:cubicBezTo>
                    <a:pt x="96" y="137"/>
                    <a:pt x="85" y="143"/>
                    <a:pt x="74" y="150"/>
                  </a:cubicBezTo>
                  <a:cubicBezTo>
                    <a:pt x="66" y="138"/>
                    <a:pt x="59" y="125"/>
                    <a:pt x="51" y="113"/>
                  </a:cubicBezTo>
                  <a:cubicBezTo>
                    <a:pt x="50" y="114"/>
                    <a:pt x="48" y="115"/>
                    <a:pt x="47" y="115"/>
                  </a:cubicBezTo>
                  <a:cubicBezTo>
                    <a:pt x="42" y="132"/>
                    <a:pt x="18" y="149"/>
                    <a:pt x="8" y="119"/>
                  </a:cubicBezTo>
                  <a:cubicBezTo>
                    <a:pt x="0" y="94"/>
                    <a:pt x="22" y="96"/>
                    <a:pt x="36" y="94"/>
                  </a:cubicBezTo>
                  <a:cubicBezTo>
                    <a:pt x="37" y="93"/>
                    <a:pt x="38" y="93"/>
                    <a:pt x="38" y="92"/>
                  </a:cubicBezTo>
                  <a:cubicBezTo>
                    <a:pt x="32" y="79"/>
                    <a:pt x="24" y="66"/>
                    <a:pt x="18" y="53"/>
                  </a:cubicBezTo>
                  <a:cubicBezTo>
                    <a:pt x="29" y="47"/>
                    <a:pt x="41" y="40"/>
                    <a:pt x="53" y="33"/>
                  </a:cubicBezTo>
                  <a:cubicBezTo>
                    <a:pt x="62" y="42"/>
                    <a:pt x="48" y="65"/>
                    <a:pt x="72" y="65"/>
                  </a:cubicBezTo>
                  <a:cubicBezTo>
                    <a:pt x="87" y="64"/>
                    <a:pt x="100" y="45"/>
                    <a:pt x="90" y="31"/>
                  </a:cubicBezTo>
                  <a:cubicBezTo>
                    <a:pt x="84" y="28"/>
                    <a:pt x="76" y="28"/>
                    <a:pt x="74" y="24"/>
                  </a:cubicBezTo>
                  <a:cubicBezTo>
                    <a:pt x="72" y="19"/>
                    <a:pt x="74" y="21"/>
                    <a:pt x="75" y="19"/>
                  </a:cubicBezTo>
                  <a:cubicBezTo>
                    <a:pt x="86" y="13"/>
                    <a:pt x="97" y="6"/>
                    <a:pt x="108" y="0"/>
                  </a:cubicBezTo>
                </a:path>
              </a:pathLst>
            </a:custGeom>
            <a:solidFill>
              <a:srgbClr val="3C8C93">
                <a:alpha val="100000"/>
              </a:srgbClr>
            </a:solidFill>
            <a:ln w="12700" cap="flat" cmpd="sng">
              <a:solidFill>
                <a:schemeClr val="bg1">
                  <a:alpha val="100000"/>
                </a:schemeClr>
              </a:solidFill>
              <a:prstDash val="solid"/>
              <a:bevel/>
              <a:headEnd type="none" w="med" len="med"/>
              <a:tailEnd type="none" w="med" len="med"/>
            </a:ln>
          </p:spPr>
          <p:txBody>
            <a:bodyPr/>
            <a:p>
              <a:endParaRPr lang="zh-CN" altLang="en-US"/>
            </a:p>
          </p:txBody>
        </p:sp>
      </p:grpSp>
      <p:sp>
        <p:nvSpPr>
          <p:cNvPr id="17" name="文本占位符 1"/>
          <p:cNvSpPr txBox="1"/>
          <p:nvPr/>
        </p:nvSpPr>
        <p:spPr>
          <a:xfrm>
            <a:off x="2987675" y="4770438"/>
            <a:ext cx="4681538" cy="674687"/>
          </a:xfrm>
          <a:prstGeom prst="rect">
            <a:avLst/>
          </a:prstGeom>
          <a:noFill/>
          <a:ln w="9525">
            <a:noFill/>
          </a:ln>
        </p:spPr>
        <p:txBody>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eaLnBrk="1" hangingPunct="1">
              <a:lnSpc>
                <a:spcPct val="150000"/>
              </a:lnSpc>
              <a:spcBef>
                <a:spcPct val="0"/>
              </a:spcBef>
              <a:buClr>
                <a:srgbClr val="0070C0"/>
              </a:buClr>
              <a:buSzTx/>
              <a:buFontTx/>
              <a:buNone/>
            </a:pPr>
            <a:r>
              <a:rPr lang="zh-CN" altLang="en-US" sz="2000" b="1" dirty="0">
                <a:solidFill>
                  <a:schemeClr val="tx1"/>
                </a:solidFill>
                <a:latin typeface="宋体" panose="02010600030101010101" pitchFamily="2" charset="-122"/>
                <a:ea typeface="宋体" panose="02010600030101010101" pitchFamily="2" charset="-122"/>
              </a:rPr>
              <a:t>财务管理能迅速反映企业生产经营状况</a:t>
            </a:r>
            <a:endParaRPr lang="zh-CN" altLang="en-US" sz="2000" b="1" dirty="0">
              <a:solidFill>
                <a:schemeClr val="tx1"/>
              </a:solidFill>
              <a:latin typeface="宋体" panose="02010600030101010101" pitchFamily="2" charset="-122"/>
              <a:ea typeface="宋体" panose="02010600030101010101" pitchFamily="2" charset="-122"/>
            </a:endParaRPr>
          </a:p>
        </p:txBody>
      </p:sp>
      <p:sp>
        <p:nvSpPr>
          <p:cNvPr id="18" name="文本占位符 1"/>
          <p:cNvSpPr txBox="1"/>
          <p:nvPr/>
        </p:nvSpPr>
        <p:spPr>
          <a:xfrm>
            <a:off x="1116013" y="3443288"/>
            <a:ext cx="4462462" cy="706437"/>
          </a:xfrm>
          <a:prstGeom prst="rect">
            <a:avLst/>
          </a:prstGeom>
          <a:noFill/>
          <a:ln w="9525">
            <a:noFill/>
          </a:ln>
        </p:spPr>
        <p:txBody>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algn="r" eaLnBrk="1" hangingPunct="1">
              <a:lnSpc>
                <a:spcPct val="150000"/>
              </a:lnSpc>
              <a:spcBef>
                <a:spcPct val="0"/>
              </a:spcBef>
              <a:buClr>
                <a:srgbClr val="0070C0"/>
              </a:buClr>
              <a:buSzTx/>
              <a:buFontTx/>
              <a:buNone/>
            </a:pPr>
            <a:r>
              <a:rPr lang="zh-CN" altLang="en-US" sz="2000" b="1" dirty="0">
                <a:solidFill>
                  <a:schemeClr val="tx1"/>
                </a:solidFill>
                <a:latin typeface="宋体" panose="02010600030101010101" pitchFamily="2" charset="-122"/>
                <a:ea typeface="宋体" panose="02010600030101010101" pitchFamily="2" charset="-122"/>
              </a:rPr>
              <a:t>财务管理与企业各方面有着广泛联系</a:t>
            </a:r>
            <a:endParaRPr lang="zh-CN" altLang="en-US" sz="2000" b="1" dirty="0">
              <a:solidFill>
                <a:schemeClr val="tx1"/>
              </a:solidFill>
              <a:latin typeface="宋体" panose="02010600030101010101" pitchFamily="2" charset="-122"/>
              <a:ea typeface="宋体" panose="02010600030101010101" pitchFamily="2" charset="-122"/>
            </a:endParaRPr>
          </a:p>
        </p:txBody>
      </p:sp>
      <p:sp>
        <p:nvSpPr>
          <p:cNvPr id="19" name="文本占位符 1"/>
          <p:cNvSpPr txBox="1"/>
          <p:nvPr/>
        </p:nvSpPr>
        <p:spPr>
          <a:xfrm>
            <a:off x="2987675" y="2276475"/>
            <a:ext cx="4391025" cy="647700"/>
          </a:xfrm>
          <a:prstGeom prst="rect">
            <a:avLst/>
          </a:prstGeom>
          <a:noFill/>
          <a:ln w="9525">
            <a:noFill/>
          </a:ln>
        </p:spPr>
        <p:txBody>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eaLnBrk="1" hangingPunct="1">
              <a:lnSpc>
                <a:spcPct val="150000"/>
              </a:lnSpc>
              <a:spcBef>
                <a:spcPct val="0"/>
              </a:spcBef>
              <a:buClr>
                <a:srgbClr val="0070C0"/>
              </a:buClr>
              <a:buSzTx/>
              <a:buFontTx/>
              <a:buNone/>
            </a:pPr>
            <a:r>
              <a:rPr lang="zh-CN" altLang="en-US" sz="2000" b="1" dirty="0">
                <a:solidFill>
                  <a:schemeClr val="tx1"/>
                </a:solidFill>
                <a:latin typeface="宋体" panose="02010600030101010101" pitchFamily="2" charset="-122"/>
                <a:ea typeface="宋体" panose="02010600030101010101" pitchFamily="2" charset="-122"/>
              </a:rPr>
              <a:t>财务管理是一项综合性管理工作</a:t>
            </a:r>
            <a:endParaRPr lang="zh-CN" altLang="en-US" sz="2000" b="1" dirty="0">
              <a:solidFill>
                <a:schemeClr val="tx1"/>
              </a:solidFill>
              <a:latin typeface="宋体" panose="02010600030101010101" pitchFamily="2" charset="-122"/>
              <a:ea typeface="宋体" panose="02010600030101010101" pitchFamily="2" charset="-122"/>
            </a:endParaRPr>
          </a:p>
        </p:txBody>
      </p:sp>
    </p:spTree>
  </p:cSld>
  <p:clrMapOvr>
    <a:masterClrMapping/>
  </p:clrMapOvr>
  <p:transition spd="med">
    <p:blinds dir="vert"/>
    <p:sndAc>
      <p:stSnd>
        <p:snd r:embed="rId3"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p:cTn id="14" dur="1000" fill="hold"/>
                                        <p:tgtEl>
                                          <p:spTgt spid="19"/>
                                        </p:tgtEl>
                                        <p:attrNameLst>
                                          <p:attrName>ppt_x</p:attrName>
                                        </p:attrNameLst>
                                      </p:cBhvr>
                                      <p:tavLst>
                                        <p:tav tm="0">
                                          <p:val>
                                            <p:strVal val="#ppt_x-.2"/>
                                          </p:val>
                                        </p:tav>
                                        <p:tav tm="100000">
                                          <p:val>
                                            <p:strVal val="#ppt_x"/>
                                          </p:val>
                                        </p:tav>
                                      </p:tavLst>
                                    </p:anim>
                                    <p:anim calcmode="lin" valueType="num">
                                      <p:cBhvr>
                                        <p:cTn id="15" dur="1000" fill="hold"/>
                                        <p:tgtEl>
                                          <p:spTgt spid="19"/>
                                        </p:tgtEl>
                                        <p:attrNameLst>
                                          <p:attrName>ppt_y</p:attrName>
                                        </p:attrNameLst>
                                      </p:cBhvr>
                                      <p:tavLst>
                                        <p:tav tm="0">
                                          <p:val>
                                            <p:strVal val="#ppt_y"/>
                                          </p:val>
                                        </p:tav>
                                        <p:tav tm="100000">
                                          <p:val>
                                            <p:strVal val="#ppt_y"/>
                                          </p:val>
                                        </p:tav>
                                      </p:tavLst>
                                    </p:anim>
                                    <p:animEffect transition="in" filter="wipe(right)" prLst="gradientSize: 0.1">
                                      <p:cBhvr>
                                        <p:cTn id="16" dur="1000"/>
                                        <p:tgtEl>
                                          <p:spTgt spid="19"/>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000" fill="hold"/>
                                        <p:tgtEl>
                                          <p:spTgt spid="7"/>
                                        </p:tgtEl>
                                        <p:attrNameLst>
                                          <p:attrName>ppt_x</p:attrName>
                                        </p:attrNameLst>
                                      </p:cBhvr>
                                      <p:tavLst>
                                        <p:tav tm="0">
                                          <p:val>
                                            <p:strVal val="#ppt_x-.2"/>
                                          </p:val>
                                        </p:tav>
                                        <p:tav tm="100000">
                                          <p:val>
                                            <p:strVal val="#ppt_x"/>
                                          </p:val>
                                        </p:tav>
                                      </p:tavLst>
                                    </p:anim>
                                    <p:anim calcmode="lin" valueType="num">
                                      <p:cBhvr>
                                        <p:cTn id="22"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3" dur="1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p:cTn id="28" dur="1000" fill="hold"/>
                                        <p:tgtEl>
                                          <p:spTgt spid="18"/>
                                        </p:tgtEl>
                                        <p:attrNameLst>
                                          <p:attrName>ppt_x</p:attrName>
                                        </p:attrNameLst>
                                      </p:cBhvr>
                                      <p:tavLst>
                                        <p:tav tm="0">
                                          <p:val>
                                            <p:strVal val="#ppt_x-.2"/>
                                          </p:val>
                                        </p:tav>
                                        <p:tav tm="100000">
                                          <p:val>
                                            <p:strVal val="#ppt_x"/>
                                          </p:val>
                                        </p:tav>
                                      </p:tavLst>
                                    </p:anim>
                                    <p:anim calcmode="lin" valueType="num">
                                      <p:cBhvr>
                                        <p:cTn id="29" dur="1000" fill="hold"/>
                                        <p:tgtEl>
                                          <p:spTgt spid="18"/>
                                        </p:tgtEl>
                                        <p:attrNameLst>
                                          <p:attrName>ppt_y</p:attrName>
                                        </p:attrNameLst>
                                      </p:cBhvr>
                                      <p:tavLst>
                                        <p:tav tm="0">
                                          <p:val>
                                            <p:strVal val="#ppt_y"/>
                                          </p:val>
                                        </p:tav>
                                        <p:tav tm="100000">
                                          <p:val>
                                            <p:strVal val="#ppt_y"/>
                                          </p:val>
                                        </p:tav>
                                      </p:tavLst>
                                    </p:anim>
                                    <p:animEffect transition="in" filter="wipe(right)" prLst="gradientSize: 0.1">
                                      <p:cBhvr>
                                        <p:cTn id="30" dur="1000"/>
                                        <p:tgtEl>
                                          <p:spTgt spid="18"/>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1000" fill="hold"/>
                                        <p:tgtEl>
                                          <p:spTgt spid="12"/>
                                        </p:tgtEl>
                                        <p:attrNameLst>
                                          <p:attrName>ppt_x</p:attrName>
                                        </p:attrNameLst>
                                      </p:cBhvr>
                                      <p:tavLst>
                                        <p:tav tm="0">
                                          <p:val>
                                            <p:strVal val="#ppt_x-.2"/>
                                          </p:val>
                                        </p:tav>
                                        <p:tav tm="100000">
                                          <p:val>
                                            <p:strVal val="#ppt_x"/>
                                          </p:val>
                                        </p:tav>
                                      </p:tavLst>
                                    </p:anim>
                                    <p:anim calcmode="lin" valueType="num">
                                      <p:cBhvr>
                                        <p:cTn id="36"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1000" fill="hold"/>
                                        <p:tgtEl>
                                          <p:spTgt spid="17"/>
                                        </p:tgtEl>
                                        <p:attrNameLst>
                                          <p:attrName>ppt_x</p:attrName>
                                        </p:attrNameLst>
                                      </p:cBhvr>
                                      <p:tavLst>
                                        <p:tav tm="0">
                                          <p:val>
                                            <p:strVal val="#ppt_x-.2"/>
                                          </p:val>
                                        </p:tav>
                                        <p:tav tm="100000">
                                          <p:val>
                                            <p:strVal val="#ppt_x"/>
                                          </p:val>
                                        </p:tav>
                                      </p:tavLst>
                                    </p:anim>
                                    <p:anim calcmode="lin" valueType="num">
                                      <p:cBhvr>
                                        <p:cTn id="43" dur="10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44"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Rectangle 2"/>
          <p:cNvSpPr>
            <a:spLocks noGrp="1"/>
          </p:cNvSpPr>
          <p:nvPr>
            <p:ph idx="1"/>
          </p:nvPr>
        </p:nvSpPr>
        <p:spPr>
          <a:xfrm>
            <a:off x="179705" y="1772285"/>
            <a:ext cx="8785225" cy="2552065"/>
          </a:xfrm>
        </p:spPr>
        <p:txBody>
          <a:bodyPr vert="horz" wrap="square" lIns="91440" tIns="45720" rIns="91440" bIns="45720" anchor="t" anchorCtr="0"/>
          <a:p>
            <a:pPr eaLnBrk="1" hangingPunct="1">
              <a:lnSpc>
                <a:spcPct val="150000"/>
              </a:lnSpc>
            </a:pPr>
            <a:r>
              <a:rPr lang="en-US" altLang="zh-CN" sz="2400" b="1" dirty="0">
                <a:solidFill>
                  <a:srgbClr val="0000CC"/>
                </a:solidFill>
                <a:latin typeface="宋体" panose="02010600030101010101" pitchFamily="2" charset="-122"/>
                <a:ea typeface="宋体" panose="02010600030101010101" pitchFamily="2" charset="-122"/>
                <a:cs typeface="宋体" panose="02010600030101010101" pitchFamily="2" charset="-122"/>
              </a:rPr>
              <a:t>    </a:t>
            </a:r>
            <a:r>
              <a:rPr lang="zh-CN" altLang="en-US" sz="2400" b="1" dirty="0">
                <a:latin typeface="宋体" panose="02010600030101010101" pitchFamily="2" charset="-122"/>
                <a:ea typeface="宋体" panose="02010600030101010101" pitchFamily="2" charset="-122"/>
                <a:cs typeface="宋体" panose="02010600030101010101" pitchFamily="2" charset="-122"/>
              </a:rPr>
              <a:t>    财务管理和经济学、会计学、管理学及数学这四门学科的关系最为密切。它是建立在经济学的理论基础之上，利用会计提供的信息资料，运用数学方法和手段，按照管理学的一般原则进行研究的科学。</a:t>
            </a:r>
            <a:endParaRPr lang="zh-CN" altLang="en-US" sz="2400" b="1"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400" b="1" dirty="0">
                <a:latin typeface="宋体" panose="02010600030101010101" pitchFamily="2" charset="-122"/>
                <a:ea typeface="宋体" panose="02010600030101010101" pitchFamily="2" charset="-122"/>
                <a:cs typeface="宋体" panose="02010600030101010101" pitchFamily="2" charset="-122"/>
              </a:rPr>
              <a:t>  </a:t>
            </a:r>
            <a:endParaRPr lang="zh-CN" altLang="en-US" sz="2400" b="1" dirty="0">
              <a:latin typeface="宋体" panose="02010600030101010101" pitchFamily="2" charset="-122"/>
              <a:ea typeface="宋体" panose="02010600030101010101" pitchFamily="2" charset="-122"/>
              <a:cs typeface="宋体" panose="02010600030101010101" pitchFamily="2" charset="-122"/>
            </a:endParaRPr>
          </a:p>
        </p:txBody>
      </p:sp>
      <p:sp>
        <p:nvSpPr>
          <p:cNvPr id="2" name="Rectangle 2"/>
          <p:cNvSpPr>
            <a:spLocks noGrp="1"/>
          </p:cNvSpPr>
          <p:nvPr>
            <p:custDataLst>
              <p:tags r:id="rId1"/>
            </p:custDataLst>
          </p:nvPr>
        </p:nvSpPr>
        <p:spPr>
          <a:xfrm>
            <a:off x="467360" y="692785"/>
            <a:ext cx="6587490" cy="472440"/>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r>
              <a:rPr lang="en-US" altLang="zh-CN" sz="2400" b="1" dirty="0">
                <a:solidFill>
                  <a:srgbClr val="0000CC"/>
                </a:solidFill>
              </a:rPr>
              <a:t>    </a:t>
            </a:r>
            <a:r>
              <a:rPr lang="zh-CN" altLang="en-US" sz="2400" b="1" dirty="0">
                <a:solidFill>
                  <a:srgbClr val="0000CC"/>
                </a:solidFill>
                <a:sym typeface="+mn-ea"/>
              </a:rPr>
              <a:t>四、</a:t>
            </a:r>
            <a:r>
              <a:rPr lang="zh-CN" altLang="en-US" sz="2400" b="1" dirty="0">
                <a:solidFill>
                  <a:srgbClr val="0000CC"/>
                </a:solidFill>
                <a:latin typeface="黑体" panose="02010609060101010101" pitchFamily="2" charset="-122"/>
                <a:ea typeface="黑体" panose="02010609060101010101" pitchFamily="2" charset="-122"/>
                <a:sym typeface="+mn-ea"/>
              </a:rPr>
              <a:t>财务管理与其他学科的</a:t>
            </a:r>
            <a:r>
              <a:rPr lang="zh-CN" altLang="en-US" sz="2400" b="1" dirty="0">
                <a:solidFill>
                  <a:srgbClr val="0000CC"/>
                </a:solidFill>
                <a:latin typeface="黑体" panose="02010609060101010101" pitchFamily="2" charset="-122"/>
                <a:ea typeface="黑体" panose="02010609060101010101" pitchFamily="2" charset="-122"/>
                <a:sym typeface="+mn-ea"/>
              </a:rPr>
              <a:t>关系</a:t>
            </a:r>
            <a:endParaRPr lang="zh-CN" altLang="en-US" sz="2400" b="1" dirty="0">
              <a:solidFill>
                <a:srgbClr val="0000CC"/>
              </a:solidFill>
              <a:latin typeface="黑体" panose="02010609060101010101" pitchFamily="2" charset="-122"/>
              <a:ea typeface="黑体" panose="02010609060101010101" pitchFamily="2" charset="-122"/>
              <a:sym typeface="+mn-ea"/>
            </a:endParaRPr>
          </a:p>
        </p:txBody>
      </p:sp>
    </p:spTree>
  </p:cSld>
  <p:clrMapOvr>
    <a:masterClrMapping/>
  </p:clrMapOvr>
  <p:transition spd="med">
    <p:blinds dir="vert"/>
    <p:sndAc>
      <p:stSnd>
        <p:snd r:embed="rId2" name="chimes.wav"/>
      </p:stSnd>
    </p:sndAc>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Rectangle 2"/>
          <p:cNvSpPr>
            <a:spLocks noGrp="1"/>
          </p:cNvSpPr>
          <p:nvPr>
            <p:ph idx="1"/>
          </p:nvPr>
        </p:nvSpPr>
        <p:spPr>
          <a:xfrm>
            <a:off x="323850" y="476250"/>
            <a:ext cx="8785225" cy="574040"/>
          </a:xfrm>
        </p:spPr>
        <p:txBody>
          <a:bodyPr vert="horz" wrap="square" lIns="91440" tIns="45720" rIns="91440" bIns="45720" anchor="t" anchorCtr="0"/>
          <a:p>
            <a:pPr eaLnBrk="1" hangingPunct="1"/>
            <a:r>
              <a:rPr lang="en-US" altLang="zh-CN" sz="2800" b="1" dirty="0">
                <a:solidFill>
                  <a:srgbClr val="FF0000"/>
                </a:solidFill>
                <a:ea typeface="黑体" panose="02010609060101010101" pitchFamily="2" charset="-122"/>
              </a:rPr>
              <a:t>    </a:t>
            </a:r>
            <a:r>
              <a:rPr lang="en-US" altLang="zh-CN" sz="2800" b="1" dirty="0">
                <a:solidFill>
                  <a:srgbClr val="FF0000"/>
                </a:solidFill>
                <a:latin typeface="黑体" panose="02010609060101010101" pitchFamily="2" charset="-122"/>
                <a:ea typeface="黑体" panose="02010609060101010101" pitchFamily="2" charset="-122"/>
              </a:rPr>
              <a:t>        </a:t>
            </a:r>
            <a:r>
              <a:rPr lang="zh-CN" altLang="en-US" sz="2800" b="1" dirty="0">
                <a:solidFill>
                  <a:srgbClr val="FF0000"/>
                </a:solidFill>
                <a:latin typeface="黑体" panose="02010609060101010101" pitchFamily="2" charset="-122"/>
                <a:ea typeface="黑体" panose="02010609060101010101" pitchFamily="2" charset="-122"/>
              </a:rPr>
              <a:t>第二节</a:t>
            </a:r>
            <a:r>
              <a:rPr lang="en-US" altLang="zh-CN" sz="2800" b="1" dirty="0">
                <a:solidFill>
                  <a:srgbClr val="FF0000"/>
                </a:solidFill>
                <a:latin typeface="黑体" panose="02010609060101010101" pitchFamily="2" charset="-122"/>
                <a:ea typeface="黑体" panose="02010609060101010101" pitchFamily="2" charset="-122"/>
              </a:rPr>
              <a:t> </a:t>
            </a:r>
            <a:r>
              <a:rPr lang="zh-CN" altLang="en-US" sz="2800" b="1" dirty="0">
                <a:solidFill>
                  <a:srgbClr val="FF0000"/>
                </a:solidFill>
                <a:latin typeface="黑体" panose="02010609060101010101" pitchFamily="2" charset="-122"/>
                <a:ea typeface="黑体" panose="02010609060101010101" pitchFamily="2" charset="-122"/>
              </a:rPr>
              <a:t>财务管理目标</a:t>
            </a:r>
            <a:endParaRPr lang="zh-CN" altLang="en-US" sz="2800" b="1" dirty="0">
              <a:solidFill>
                <a:srgbClr val="FF0000"/>
              </a:solidFill>
              <a:latin typeface="黑体" panose="02010609060101010101" pitchFamily="2" charset="-122"/>
              <a:ea typeface="黑体" panose="02010609060101010101" pitchFamily="2" charset="-122"/>
            </a:endParaRPr>
          </a:p>
        </p:txBody>
      </p:sp>
      <p:sp>
        <p:nvSpPr>
          <p:cNvPr id="2" name="Rectangle 2"/>
          <p:cNvSpPr>
            <a:spLocks noGrp="1"/>
          </p:cNvSpPr>
          <p:nvPr>
            <p:custDataLst>
              <p:tags r:id="rId1"/>
            </p:custDataLst>
          </p:nvPr>
        </p:nvSpPr>
        <p:spPr>
          <a:xfrm>
            <a:off x="358775" y="1412875"/>
            <a:ext cx="8785225" cy="672465"/>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r>
              <a:rPr lang="en-US" altLang="zh-CN" sz="2800" b="1" dirty="0">
                <a:solidFill>
                  <a:srgbClr val="0000CC"/>
                </a:solidFill>
                <a:ea typeface="黑体" panose="02010609060101010101" pitchFamily="2" charset="-122"/>
              </a:rPr>
              <a:t> </a:t>
            </a:r>
            <a:r>
              <a:rPr lang="zh-CN" sz="2600" b="1" dirty="0">
                <a:solidFill>
                  <a:srgbClr val="0000CC"/>
                </a:solidFill>
                <a:ea typeface="黑体" panose="02010609060101010101" pitchFamily="2" charset="-122"/>
              </a:rPr>
              <a:t>一、企业财务管理目标的概念</a:t>
            </a:r>
            <a:endParaRPr lang="zh-CN" altLang="en-US" sz="2600" b="1" dirty="0">
              <a:ea typeface="黑体" panose="02010609060101010101" pitchFamily="2" charset="-122"/>
            </a:endParaRPr>
          </a:p>
        </p:txBody>
      </p:sp>
      <p:sp>
        <p:nvSpPr>
          <p:cNvPr id="3" name="Rectangle 2"/>
          <p:cNvSpPr>
            <a:spLocks noGrp="1"/>
          </p:cNvSpPr>
          <p:nvPr>
            <p:custDataLst>
              <p:tags r:id="rId2"/>
            </p:custDataLst>
          </p:nvPr>
        </p:nvSpPr>
        <p:spPr>
          <a:xfrm>
            <a:off x="189230" y="2085340"/>
            <a:ext cx="9063990" cy="1483995"/>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pPr>
            <a:r>
              <a:rPr lang="en-US" altLang="zh-CN" sz="2000" b="1" dirty="0">
                <a:solidFill>
                  <a:srgbClr val="0000CC"/>
                </a:solidFill>
                <a:latin typeface="宋体" panose="02010600030101010101" pitchFamily="2" charset="-122"/>
                <a:ea typeface="宋体" panose="02010600030101010101" pitchFamily="2" charset="-122"/>
                <a:cs typeface="宋体" panose="02010600030101010101" pitchFamily="2" charset="-122"/>
              </a:rPr>
              <a:t>     </a:t>
            </a:r>
            <a:r>
              <a:rPr lang="zh-CN" altLang="en-US" sz="2000" b="1" dirty="0">
                <a:latin typeface="宋体" panose="02010600030101010101" pitchFamily="2" charset="-122"/>
                <a:ea typeface="宋体" panose="02010600030101010101" pitchFamily="2" charset="-122"/>
                <a:cs typeface="宋体" panose="02010600030101010101" pitchFamily="2" charset="-122"/>
              </a:rPr>
              <a:t>财务管理目标也称理财目标，是指在特定的理财环境中，企业通过有效地组织财务活动、正确处理财务关系所要达到的根本目的。</a:t>
            </a:r>
            <a:endParaRPr lang="zh-CN" altLang="en-US" sz="2000" b="1" dirty="0">
              <a:latin typeface="宋体" panose="02010600030101010101" pitchFamily="2" charset="-122"/>
              <a:ea typeface="宋体" panose="02010600030101010101" pitchFamily="2" charset="-122"/>
              <a:cs typeface="宋体" panose="02010600030101010101" pitchFamily="2" charset="-122"/>
            </a:endParaRPr>
          </a:p>
        </p:txBody>
      </p:sp>
      <p:sp>
        <p:nvSpPr>
          <p:cNvPr id="4" name="Rectangle 2"/>
          <p:cNvSpPr>
            <a:spLocks noGrp="1"/>
          </p:cNvSpPr>
          <p:nvPr>
            <p:custDataLst>
              <p:tags r:id="rId3"/>
            </p:custDataLst>
          </p:nvPr>
        </p:nvSpPr>
        <p:spPr>
          <a:xfrm>
            <a:off x="179705" y="3500755"/>
            <a:ext cx="8785225" cy="1483995"/>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pPr>
            <a:r>
              <a:rPr lang="en-US" altLang="zh-CN" sz="2000" b="1" dirty="0">
                <a:solidFill>
                  <a:srgbClr val="0000CC"/>
                </a:solidFill>
                <a:latin typeface="宋体" panose="02010600030101010101" pitchFamily="2" charset="-122"/>
                <a:ea typeface="宋体" panose="02010600030101010101" pitchFamily="2" charset="-122"/>
                <a:cs typeface="宋体" panose="02010600030101010101" pitchFamily="2" charset="-122"/>
              </a:rPr>
              <a:t>    </a:t>
            </a:r>
            <a:r>
              <a:rPr lang="zh-CN" altLang="en-US" sz="2000" b="1" dirty="0">
                <a:latin typeface="宋体" panose="02010600030101010101" pitchFamily="2" charset="-122"/>
                <a:ea typeface="宋体" panose="02010600030101010101" pitchFamily="2" charset="-122"/>
                <a:cs typeface="宋体" panose="02010600030101010101" pitchFamily="2" charset="-122"/>
              </a:rPr>
              <a:t>财务管理目标是一切财务活动的出发点和归宿。是评价企业理财活动是否合理的基本标准。财务管理是企业管理的一部分，财务管理目标取决于企业的总目标，同时受到财务管理自身特地的制约。</a:t>
            </a:r>
            <a:endParaRPr lang="zh-CN" altLang="en-US" sz="2000" b="1" dirty="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blinds dir="vert"/>
    <p:sndAc>
      <p:stSnd>
        <p:snd r:embed="rId4" name="chimes.wav"/>
      </p:stSnd>
    </p:sndAc>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Rectangle 2"/>
          <p:cNvSpPr>
            <a:spLocks noGrp="1"/>
          </p:cNvSpPr>
          <p:nvPr>
            <p:ph idx="1"/>
          </p:nvPr>
        </p:nvSpPr>
        <p:spPr>
          <a:xfrm>
            <a:off x="107950" y="1988820"/>
            <a:ext cx="8785225" cy="4370070"/>
          </a:xfrm>
        </p:spPr>
        <p:txBody>
          <a:bodyPr vert="horz" wrap="square" lIns="91440" tIns="45720" rIns="91440" bIns="45720" anchor="t" anchorCtr="0"/>
          <a:p>
            <a:pPr eaLnBrk="1" hangingPunct="1">
              <a:lnSpc>
                <a:spcPct val="150000"/>
              </a:lnSpc>
            </a:pPr>
            <a:r>
              <a:rPr lang="en-US" altLang="zh-CN" sz="2000" b="1" dirty="0">
                <a:solidFill>
                  <a:srgbClr val="FF0000"/>
                </a:solidFill>
                <a:latin typeface="宋体" panose="02010600030101010101" pitchFamily="2" charset="-122"/>
                <a:ea typeface="宋体" panose="02010600030101010101" pitchFamily="2" charset="-122"/>
                <a:cs typeface="宋体" panose="02010600030101010101" pitchFamily="2" charset="-122"/>
              </a:rPr>
              <a:t> 1.</a:t>
            </a:r>
            <a:r>
              <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rPr>
              <a:t>生存</a:t>
            </a:r>
            <a:endParaRPr lang="zh-CN" altLang="en-US" sz="2000" b="1" dirty="0">
              <a:solidFill>
                <a:srgbClr val="0000CC"/>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000" b="1" dirty="0">
                <a:latin typeface="宋体" panose="02010600030101010101" pitchFamily="2" charset="-122"/>
                <a:ea typeface="宋体" panose="02010600030101010101" pitchFamily="2" charset="-122"/>
                <a:cs typeface="宋体" panose="02010600030101010101" pitchFamily="2" charset="-122"/>
              </a:rPr>
              <a:t>   </a:t>
            </a:r>
            <a:r>
              <a:rPr lang="en-US" altLang="zh-CN" sz="2000" b="1" dirty="0">
                <a:latin typeface="宋体" panose="02010600030101010101" pitchFamily="2" charset="-122"/>
                <a:ea typeface="宋体" panose="02010600030101010101" pitchFamily="2" charset="-122"/>
                <a:cs typeface="宋体" panose="02010600030101010101" pitchFamily="2" charset="-122"/>
              </a:rPr>
              <a:t> </a:t>
            </a:r>
            <a:r>
              <a:rPr lang="zh-CN" altLang="en-US" sz="2000" b="1" dirty="0">
                <a:latin typeface="宋体" panose="02010600030101010101" pitchFamily="2" charset="-122"/>
                <a:ea typeface="宋体" panose="02010600030101010101" pitchFamily="2" charset="-122"/>
                <a:cs typeface="宋体" panose="02010600030101010101" pitchFamily="2" charset="-122"/>
              </a:rPr>
              <a:t>企业在市场中生存下去的基本条件是</a:t>
            </a:r>
            <a:r>
              <a:rPr lang="zh-CN" altLang="en-US" sz="2000" b="1" dirty="0">
                <a:latin typeface="宋体" panose="02010600030101010101" pitchFamily="2" charset="-122"/>
                <a:ea typeface="宋体" panose="02010600030101010101" pitchFamily="2" charset="-122"/>
                <a:cs typeface="宋体" panose="02010600030101010101" pitchFamily="2" charset="-122"/>
              </a:rPr>
              <a:t>“以收抵支</a:t>
            </a:r>
            <a:r>
              <a:rPr lang="zh-CN" altLang="en-US" sz="2000" b="1" dirty="0">
                <a:latin typeface="宋体" panose="02010600030101010101" pitchFamily="2" charset="-122"/>
                <a:ea typeface="宋体" panose="02010600030101010101" pitchFamily="2" charset="-122"/>
                <a:cs typeface="宋体" panose="02010600030101010101" pitchFamily="2" charset="-122"/>
              </a:rPr>
              <a:t>”和</a:t>
            </a:r>
            <a:r>
              <a:rPr lang="zh-CN" altLang="en-US" sz="2000" b="1" dirty="0">
                <a:latin typeface="宋体" panose="02010600030101010101" pitchFamily="2" charset="-122"/>
                <a:ea typeface="宋体" panose="02010600030101010101" pitchFamily="2" charset="-122"/>
                <a:cs typeface="宋体" panose="02010600030101010101" pitchFamily="2" charset="-122"/>
              </a:rPr>
              <a:t>“到期偿债</a:t>
            </a:r>
            <a:r>
              <a:rPr lang="zh-CN" altLang="en-US" sz="2000" b="1" dirty="0">
                <a:latin typeface="宋体" panose="02010600030101010101" pitchFamily="2" charset="-122"/>
                <a:ea typeface="宋体" panose="02010600030101010101" pitchFamily="2" charset="-122"/>
                <a:cs typeface="宋体" panose="02010600030101010101" pitchFamily="2" charset="-122"/>
              </a:rPr>
              <a:t>”。</a:t>
            </a:r>
            <a:endParaRPr lang="en-US" altLang="zh-CN" sz="2000" b="1"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en-US" altLang="zh-CN" sz="2000" b="1" dirty="0">
                <a:solidFill>
                  <a:srgbClr val="0000CC"/>
                </a:solidFill>
                <a:latin typeface="宋体" panose="02010600030101010101" pitchFamily="2" charset="-122"/>
                <a:ea typeface="宋体" panose="02010600030101010101" pitchFamily="2" charset="-122"/>
                <a:cs typeface="宋体" panose="02010600030101010101" pitchFamily="2" charset="-122"/>
              </a:rPr>
              <a:t> </a:t>
            </a:r>
            <a:r>
              <a:rPr lang="en-US" altLang="zh-CN" sz="2000" b="1" dirty="0">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rPr>
              <a:t>发展</a:t>
            </a:r>
            <a:endParaRPr lang="zh-CN" altLang="en-US" sz="2000" b="1" dirty="0">
              <a:solidFill>
                <a:srgbClr val="0000CC"/>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000" b="1" dirty="0">
                <a:latin typeface="宋体" panose="02010600030101010101" pitchFamily="2" charset="-122"/>
                <a:ea typeface="宋体" panose="02010600030101010101" pitchFamily="2" charset="-122"/>
                <a:cs typeface="宋体" panose="02010600030101010101" pitchFamily="2" charset="-122"/>
              </a:rPr>
              <a:t>     企业是在发展中求得生存的。企业发展表现为产品和服务质量的提高，市场份额和收入的扩大。</a:t>
            </a:r>
            <a:endParaRPr lang="en-US" altLang="zh-CN" sz="2000" b="1"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en-US" altLang="zh-CN" sz="2000" b="1" dirty="0">
                <a:solidFill>
                  <a:srgbClr val="FF0000"/>
                </a:solidFill>
                <a:latin typeface="宋体" panose="02010600030101010101" pitchFamily="2" charset="-122"/>
                <a:ea typeface="宋体" panose="02010600030101010101" pitchFamily="2" charset="-122"/>
                <a:cs typeface="宋体" panose="02010600030101010101" pitchFamily="2" charset="-122"/>
              </a:rPr>
              <a:t> 3.</a:t>
            </a:r>
            <a:r>
              <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rPr>
              <a:t>获利</a:t>
            </a:r>
            <a:endPar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000" b="1" dirty="0">
                <a:latin typeface="宋体" panose="02010600030101010101" pitchFamily="2" charset="-122"/>
                <a:ea typeface="宋体" panose="02010600030101010101" pitchFamily="2" charset="-122"/>
                <a:cs typeface="宋体" panose="02010600030101010101" pitchFamily="2" charset="-122"/>
              </a:rPr>
              <a:t>    企业只有能够获利，才有存在的价值。从理财的角度看，盈利就是使资产获得超过企业投资的回报。</a:t>
            </a:r>
            <a:endParaRPr lang="en-US" altLang="zh-CN" sz="2000" b="1"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endParaRPr lang="zh-CN" altLang="en-US" sz="2000" b="1" dirty="0">
              <a:latin typeface="宋体" panose="02010600030101010101" pitchFamily="2" charset="-122"/>
              <a:ea typeface="宋体" panose="02010600030101010101" pitchFamily="2" charset="-122"/>
              <a:cs typeface="宋体" panose="02010600030101010101" pitchFamily="2" charset="-122"/>
            </a:endParaRPr>
          </a:p>
          <a:p>
            <a:pPr eaLnBrk="1" hangingPunct="1"/>
            <a:endParaRPr lang="zh-CN" altLang="en-US" sz="2000" b="1" dirty="0">
              <a:latin typeface="宋体" panose="02010600030101010101" pitchFamily="2" charset="-122"/>
              <a:ea typeface="宋体" panose="02010600030101010101" pitchFamily="2" charset="-122"/>
              <a:cs typeface="宋体" panose="02010600030101010101" pitchFamily="2" charset="-122"/>
            </a:endParaRPr>
          </a:p>
        </p:txBody>
      </p:sp>
      <p:sp>
        <p:nvSpPr>
          <p:cNvPr id="2" name="Rectangle 2"/>
          <p:cNvSpPr>
            <a:spLocks noGrp="1"/>
          </p:cNvSpPr>
          <p:nvPr>
            <p:custDataLst>
              <p:tags r:id="rId1"/>
            </p:custDataLst>
          </p:nvPr>
        </p:nvSpPr>
        <p:spPr>
          <a:xfrm>
            <a:off x="323850" y="476250"/>
            <a:ext cx="8785225" cy="574040"/>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r>
              <a:rPr lang="en-US" altLang="zh-CN" sz="2800" b="1" dirty="0">
                <a:solidFill>
                  <a:schemeClr val="tx1"/>
                </a:solidFill>
                <a:ea typeface="黑体" panose="02010609060101010101" pitchFamily="2" charset="-122"/>
              </a:rPr>
              <a:t>    </a:t>
            </a:r>
            <a:r>
              <a:rPr lang="en-US" altLang="zh-CN" sz="2800" b="1" dirty="0">
                <a:solidFill>
                  <a:schemeClr val="tx1"/>
                </a:solidFill>
                <a:latin typeface="黑体" panose="02010609060101010101" pitchFamily="2" charset="-122"/>
                <a:ea typeface="黑体" panose="02010609060101010101" pitchFamily="2" charset="-122"/>
              </a:rPr>
              <a:t>        </a:t>
            </a:r>
            <a:r>
              <a:rPr lang="zh-CN" altLang="en-US" sz="2800" b="1" dirty="0">
                <a:solidFill>
                  <a:schemeClr val="tx1"/>
                </a:solidFill>
                <a:latin typeface="黑体" panose="02010609060101010101" pitchFamily="2" charset="-122"/>
                <a:ea typeface="黑体" panose="02010609060101010101" pitchFamily="2" charset="-122"/>
              </a:rPr>
              <a:t>第二节</a:t>
            </a:r>
            <a:r>
              <a:rPr lang="en-US" altLang="zh-CN" sz="2800" b="1" dirty="0">
                <a:solidFill>
                  <a:schemeClr val="tx1"/>
                </a:solidFill>
                <a:latin typeface="黑体" panose="02010609060101010101" pitchFamily="2" charset="-122"/>
                <a:ea typeface="黑体" panose="02010609060101010101" pitchFamily="2" charset="-122"/>
              </a:rPr>
              <a:t> </a:t>
            </a:r>
            <a:r>
              <a:rPr lang="zh-CN" altLang="en-US" sz="2800" b="1" dirty="0">
                <a:solidFill>
                  <a:schemeClr val="tx1"/>
                </a:solidFill>
                <a:latin typeface="黑体" panose="02010609060101010101" pitchFamily="2" charset="-122"/>
                <a:ea typeface="黑体" panose="02010609060101010101" pitchFamily="2" charset="-122"/>
              </a:rPr>
              <a:t>财务管理目标</a:t>
            </a:r>
            <a:endParaRPr lang="zh-CN" altLang="en-US" sz="2800" b="1" dirty="0">
              <a:solidFill>
                <a:schemeClr val="tx1"/>
              </a:solidFill>
              <a:latin typeface="黑体" panose="02010609060101010101" pitchFamily="2" charset="-122"/>
              <a:ea typeface="黑体" panose="02010609060101010101" pitchFamily="2" charset="-122"/>
            </a:endParaRPr>
          </a:p>
        </p:txBody>
      </p:sp>
      <p:sp>
        <p:nvSpPr>
          <p:cNvPr id="3" name="Rectangle 2"/>
          <p:cNvSpPr>
            <a:spLocks noGrp="1"/>
          </p:cNvSpPr>
          <p:nvPr>
            <p:custDataLst>
              <p:tags r:id="rId2"/>
            </p:custDataLst>
          </p:nvPr>
        </p:nvSpPr>
        <p:spPr>
          <a:xfrm>
            <a:off x="323850" y="1268730"/>
            <a:ext cx="8785225" cy="672465"/>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r>
              <a:rPr lang="en-US" altLang="zh-CN" sz="2400" b="1" dirty="0">
                <a:solidFill>
                  <a:srgbClr val="0000CC"/>
                </a:solidFill>
                <a:ea typeface="黑体" panose="02010609060101010101" pitchFamily="2" charset="-122"/>
              </a:rPr>
              <a:t> </a:t>
            </a:r>
            <a:r>
              <a:rPr lang="zh-CN" altLang="en-US" sz="2400" b="1" dirty="0">
                <a:solidFill>
                  <a:srgbClr val="0000CC"/>
                </a:solidFill>
                <a:ea typeface="黑体" panose="02010609060101010101" pitchFamily="2" charset="-122"/>
              </a:rPr>
              <a:t>二</a:t>
            </a:r>
            <a:r>
              <a:rPr lang="zh-CN" sz="2400" b="1" dirty="0">
                <a:solidFill>
                  <a:srgbClr val="0000CC"/>
                </a:solidFill>
                <a:ea typeface="黑体" panose="02010609060101010101" pitchFamily="2" charset="-122"/>
              </a:rPr>
              <a:t>、企业目标及其对财务管理目标的要求</a:t>
            </a:r>
            <a:endParaRPr lang="zh-CN" altLang="en-US" sz="2400" b="1" dirty="0">
              <a:ea typeface="黑体" panose="02010609060101010101" pitchFamily="2" charset="-122"/>
            </a:endParaRPr>
          </a:p>
        </p:txBody>
      </p:sp>
    </p:spTree>
  </p:cSld>
  <p:clrMapOvr>
    <a:masterClrMapping/>
  </p:clrMapOvr>
  <p:transition spd="med">
    <p:blinds dir="vert"/>
    <p:sndAc>
      <p:stSnd>
        <p:snd r:embed="rId3" name="chimes.wav"/>
      </p:stSnd>
    </p:sndAc>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Rectangle 2"/>
          <p:cNvSpPr>
            <a:spLocks noGrp="1"/>
          </p:cNvSpPr>
          <p:nvPr>
            <p:ph idx="1"/>
          </p:nvPr>
        </p:nvSpPr>
        <p:spPr>
          <a:xfrm>
            <a:off x="251460" y="1412240"/>
            <a:ext cx="8785225" cy="3599180"/>
          </a:xfrm>
        </p:spPr>
        <p:txBody>
          <a:bodyPr vert="horz" wrap="square" lIns="91440" tIns="45720" rIns="91440" bIns="45720" anchor="t" anchorCtr="0"/>
          <a:p>
            <a:pPr eaLnBrk="1" hangingPunct="1">
              <a:lnSpc>
                <a:spcPct val="150000"/>
              </a:lnSpc>
            </a:pPr>
            <a:r>
              <a:rPr lang="en-US" altLang="zh-CN" sz="2400" b="1" dirty="0">
                <a:solidFill>
                  <a:srgbClr val="0000CC"/>
                </a:solidFill>
                <a:latin typeface="宋体" panose="02010600030101010101" pitchFamily="2" charset="-122"/>
                <a:ea typeface="宋体" panose="02010600030101010101" pitchFamily="2" charset="-122"/>
                <a:cs typeface="宋体" panose="02010600030101010101" pitchFamily="2" charset="-122"/>
              </a:rPr>
              <a:t>   </a:t>
            </a:r>
            <a:r>
              <a:rPr lang="zh-CN" altLang="en-US" sz="2400" b="1" dirty="0">
                <a:latin typeface="宋体" panose="02010600030101010101" pitchFamily="2" charset="-122"/>
                <a:ea typeface="宋体" panose="02010600030101010101" pitchFamily="2" charset="-122"/>
                <a:cs typeface="宋体" panose="02010600030101010101" pitchFamily="2" charset="-122"/>
              </a:rPr>
              <a:t>   从根本上来说，企业财务管理目标取决于企业目标。根据现代企业财务管理理论和实践</a:t>
            </a:r>
            <a:r>
              <a:rPr lang="en-US" altLang="en-US" sz="2400" b="1" dirty="0">
                <a:latin typeface="宋体" panose="02010600030101010101" pitchFamily="2" charset="-122"/>
                <a:ea typeface="宋体" panose="02010600030101010101" pitchFamily="2" charset="-122"/>
                <a:cs typeface="宋体" panose="02010600030101010101" pitchFamily="2" charset="-122"/>
              </a:rPr>
              <a:t>,</a:t>
            </a:r>
            <a:r>
              <a:rPr lang="zh-CN" altLang="en-US" sz="2400" b="1" dirty="0">
                <a:latin typeface="宋体" panose="02010600030101010101" pitchFamily="2" charset="-122"/>
                <a:ea typeface="宋体" panose="02010600030101010101" pitchFamily="2" charset="-122"/>
                <a:cs typeface="宋体" panose="02010600030101010101" pitchFamily="2" charset="-122"/>
              </a:rPr>
              <a:t>最具代表性的财务管理目标主要有以下几种观点：</a:t>
            </a:r>
            <a:endParaRPr lang="en-US" altLang="zh-CN" sz="2400" b="1"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en-US" altLang="zh-CN" sz="2400" dirty="0">
                <a:solidFill>
                  <a:srgbClr val="0000CC"/>
                </a:solidFill>
                <a:latin typeface="宋体" panose="02010600030101010101" pitchFamily="2" charset="-122"/>
                <a:ea typeface="宋体" panose="02010600030101010101" pitchFamily="2" charset="-122"/>
                <a:cs typeface="宋体" panose="02010600030101010101" pitchFamily="2" charset="-122"/>
              </a:rPr>
              <a:t>    </a:t>
            </a:r>
            <a:r>
              <a:rPr lang="en-US" altLang="zh-CN" sz="2400" b="1" dirty="0">
                <a:solidFill>
                  <a:srgbClr val="0000CC"/>
                </a:solidFill>
                <a:latin typeface="宋体" panose="02010600030101010101" pitchFamily="2" charset="-122"/>
                <a:ea typeface="宋体" panose="02010600030101010101" pitchFamily="2" charset="-122"/>
                <a:cs typeface="宋体" panose="02010600030101010101" pitchFamily="2" charset="-122"/>
              </a:rPr>
              <a:t>★</a:t>
            </a:r>
            <a:r>
              <a:rPr lang="zh-CN" altLang="en-US" sz="2400" b="1" dirty="0">
                <a:solidFill>
                  <a:srgbClr val="0000CC"/>
                </a:solidFill>
                <a:latin typeface="宋体" panose="02010600030101010101" pitchFamily="2" charset="-122"/>
                <a:ea typeface="宋体" panose="02010600030101010101" pitchFamily="2" charset="-122"/>
                <a:cs typeface="宋体" panose="02010600030101010101" pitchFamily="2" charset="-122"/>
              </a:rPr>
              <a:t>利润最大化</a:t>
            </a:r>
            <a:endParaRPr lang="en-US" altLang="zh-CN" sz="2400" b="1" dirty="0">
              <a:solidFill>
                <a:srgbClr val="0000CC"/>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en-US" altLang="en-US" sz="2400" b="1" dirty="0">
                <a:solidFill>
                  <a:srgbClr val="0000CC"/>
                </a:solidFill>
                <a:latin typeface="宋体" panose="02010600030101010101" pitchFamily="2" charset="-122"/>
                <a:ea typeface="宋体" panose="02010600030101010101" pitchFamily="2" charset="-122"/>
                <a:cs typeface="宋体" panose="02010600030101010101" pitchFamily="2" charset="-122"/>
              </a:rPr>
              <a:t>   </a:t>
            </a:r>
            <a:r>
              <a:rPr lang="en-US" altLang="zh-CN" sz="2400" b="1" dirty="0">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dirty="0">
                <a:solidFill>
                  <a:srgbClr val="0000CC"/>
                </a:solidFill>
                <a:latin typeface="宋体" panose="02010600030101010101" pitchFamily="2" charset="-122"/>
                <a:ea typeface="宋体" panose="02010600030101010101" pitchFamily="2" charset="-122"/>
                <a:cs typeface="宋体" panose="02010600030101010101" pitchFamily="2" charset="-122"/>
              </a:rPr>
              <a:t>股东财富最大化</a:t>
            </a:r>
            <a:endParaRPr lang="en-US" altLang="en-US" sz="2400" b="1" dirty="0">
              <a:solidFill>
                <a:srgbClr val="0000CC"/>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en-US" altLang="en-US" sz="2400" b="1" dirty="0">
                <a:solidFill>
                  <a:srgbClr val="0000CC"/>
                </a:solidFill>
                <a:latin typeface="宋体" panose="02010600030101010101" pitchFamily="2" charset="-122"/>
                <a:ea typeface="宋体" panose="02010600030101010101" pitchFamily="2" charset="-122"/>
                <a:cs typeface="宋体" panose="02010600030101010101" pitchFamily="2" charset="-122"/>
              </a:rPr>
              <a:t>   </a:t>
            </a:r>
            <a:r>
              <a:rPr lang="en-US" altLang="zh-CN" sz="2400" b="1" dirty="0">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dirty="0">
                <a:solidFill>
                  <a:srgbClr val="0000CC"/>
                </a:solidFill>
                <a:latin typeface="宋体" panose="02010600030101010101" pitchFamily="2" charset="-122"/>
                <a:ea typeface="宋体" panose="02010600030101010101" pitchFamily="2" charset="-122"/>
                <a:cs typeface="宋体" panose="02010600030101010101" pitchFamily="2" charset="-122"/>
              </a:rPr>
              <a:t>企业价值最大化</a:t>
            </a:r>
            <a:endParaRPr lang="en-US" altLang="en-US" sz="2400" b="1" dirty="0">
              <a:solidFill>
                <a:srgbClr val="0000CC"/>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en-US" altLang="en-US" sz="2400" b="1" dirty="0">
                <a:solidFill>
                  <a:srgbClr val="0000CC"/>
                </a:solidFill>
                <a:latin typeface="宋体" panose="02010600030101010101" pitchFamily="2" charset="-122"/>
                <a:ea typeface="宋体" panose="02010600030101010101" pitchFamily="2" charset="-122"/>
                <a:cs typeface="宋体" panose="02010600030101010101" pitchFamily="2" charset="-122"/>
              </a:rPr>
              <a:t>   </a:t>
            </a:r>
            <a:r>
              <a:rPr lang="en-US" altLang="zh-CN" sz="2400" b="1" dirty="0">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dirty="0">
                <a:solidFill>
                  <a:srgbClr val="0000CC"/>
                </a:solidFill>
                <a:latin typeface="宋体" panose="02010600030101010101" pitchFamily="2" charset="-122"/>
                <a:ea typeface="宋体" panose="02010600030101010101" pitchFamily="2" charset="-122"/>
                <a:cs typeface="宋体" panose="02010600030101010101" pitchFamily="2" charset="-122"/>
              </a:rPr>
              <a:t>相关者利益最大化</a:t>
            </a:r>
            <a:endParaRPr lang="en-US" altLang="en-US" sz="2400" b="1" dirty="0">
              <a:solidFill>
                <a:srgbClr val="0000CC"/>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endParaRPr lang="en-US" altLang="en-US" sz="2400" dirty="0">
              <a:latin typeface="宋体" panose="02010600030101010101" pitchFamily="2" charset="-122"/>
              <a:ea typeface="宋体" panose="02010600030101010101" pitchFamily="2" charset="-122"/>
              <a:cs typeface="宋体" panose="02010600030101010101" pitchFamily="2" charset="-122"/>
            </a:endParaRPr>
          </a:p>
          <a:p>
            <a:pPr eaLnBrk="1" hangingPunct="1"/>
            <a:endParaRPr lang="zh-CN" altLang="en-US" sz="2400" b="1" dirty="0">
              <a:latin typeface="宋体" panose="02010600030101010101" pitchFamily="2" charset="-122"/>
              <a:ea typeface="宋体" panose="02010600030101010101" pitchFamily="2" charset="-122"/>
              <a:cs typeface="宋体" panose="02010600030101010101" pitchFamily="2" charset="-122"/>
            </a:endParaRPr>
          </a:p>
        </p:txBody>
      </p:sp>
      <p:sp>
        <p:nvSpPr>
          <p:cNvPr id="3" name="Rectangle 2"/>
          <p:cNvSpPr>
            <a:spLocks noGrp="1"/>
          </p:cNvSpPr>
          <p:nvPr>
            <p:custDataLst>
              <p:tags r:id="rId1"/>
            </p:custDataLst>
          </p:nvPr>
        </p:nvSpPr>
        <p:spPr>
          <a:xfrm>
            <a:off x="467360" y="739775"/>
            <a:ext cx="8785225" cy="672465"/>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r>
              <a:rPr lang="en-US" altLang="zh-CN" sz="2400" b="1" dirty="0">
                <a:solidFill>
                  <a:schemeClr val="tx1"/>
                </a:solidFill>
                <a:ea typeface="黑体" panose="02010609060101010101" pitchFamily="2" charset="-122"/>
              </a:rPr>
              <a:t> </a:t>
            </a:r>
            <a:r>
              <a:rPr lang="zh-CN" altLang="en-US" sz="2400" b="1" dirty="0">
                <a:solidFill>
                  <a:schemeClr val="tx1"/>
                </a:solidFill>
                <a:ea typeface="黑体" panose="02010609060101010101" pitchFamily="2" charset="-122"/>
              </a:rPr>
              <a:t>三</a:t>
            </a:r>
            <a:r>
              <a:rPr lang="zh-CN" sz="2400" b="1" dirty="0">
                <a:solidFill>
                  <a:schemeClr val="tx1"/>
                </a:solidFill>
                <a:ea typeface="黑体" panose="02010609060101010101" pitchFamily="2" charset="-122"/>
              </a:rPr>
              <a:t>、企业财务管理目标的主要观点</a:t>
            </a:r>
            <a:endParaRPr lang="zh-CN" altLang="en-US" sz="2400" b="1" dirty="0">
              <a:solidFill>
                <a:schemeClr val="tx1"/>
              </a:solidFill>
              <a:ea typeface="黑体" panose="02010609060101010101" pitchFamily="2" charset="-122"/>
            </a:endParaRPr>
          </a:p>
        </p:txBody>
      </p:sp>
    </p:spTree>
  </p:cSld>
  <p:clrMapOvr>
    <a:masterClrMapping/>
  </p:clrMapOvr>
  <p:transition spd="med">
    <p:blinds dir="vert"/>
    <p:sndAc>
      <p:stSnd>
        <p:snd r:embed="rId2" name="chimes.wav"/>
      </p:stSnd>
    </p:sndAc>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2"/>
          <p:cNvSpPr>
            <a:spLocks noGrp="1"/>
          </p:cNvSpPr>
          <p:nvPr>
            <p:custDataLst>
              <p:tags r:id="rId1"/>
            </p:custDataLst>
          </p:nvPr>
        </p:nvSpPr>
        <p:spPr>
          <a:xfrm>
            <a:off x="467995" y="2204720"/>
            <a:ext cx="8167370" cy="3964940"/>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pPr>
            <a:r>
              <a:rPr lang="en-US" altLang="zh-CN" sz="2400" b="1" dirty="0">
                <a:solidFill>
                  <a:srgbClr val="0000CC"/>
                </a:solidFill>
                <a:latin typeface="宋体" panose="02010600030101010101" pitchFamily="2" charset="-122"/>
                <a:ea typeface="宋体" panose="02010600030101010101" pitchFamily="2" charset="-122"/>
                <a:cs typeface="宋体" panose="02010600030101010101" pitchFamily="2" charset="-122"/>
              </a:rPr>
              <a:t>  </a:t>
            </a:r>
            <a:r>
              <a:rPr lang="en-US" altLang="zh-CN" sz="2400" b="1" dirty="0">
                <a:latin typeface="宋体" panose="02010600030101010101" pitchFamily="2" charset="-122"/>
                <a:ea typeface="宋体" panose="02010600030101010101" pitchFamily="2" charset="-122"/>
                <a:cs typeface="宋体" panose="02010600030101010101" pitchFamily="2" charset="-122"/>
              </a:rPr>
              <a:t>  </a:t>
            </a:r>
            <a:r>
              <a:rPr lang="zh-CN" altLang="en-US" sz="2400" b="1" dirty="0">
                <a:latin typeface="宋体" panose="02010600030101010101" pitchFamily="2" charset="-122"/>
                <a:ea typeface="宋体" panose="02010600030101010101" pitchFamily="2" charset="-122"/>
                <a:cs typeface="宋体" panose="02010600030101010101" pitchFamily="2" charset="-122"/>
              </a:rPr>
              <a:t>利润最大化是西方微观经济学的理论基础。持这种观点的学者认为：利润代表着企业新创造的财富，利润越多则企业的财富增加得越多，越接近企业的目标。</a:t>
            </a:r>
            <a:endParaRPr lang="zh-CN" altLang="en-US" sz="2400" b="1" dirty="0">
              <a:latin typeface="宋体" panose="02010600030101010101" pitchFamily="2" charset="-122"/>
              <a:ea typeface="宋体" panose="02010600030101010101" pitchFamily="2" charset="-122"/>
              <a:cs typeface="宋体" panose="02010600030101010101" pitchFamily="2" charset="-122"/>
            </a:endParaRPr>
          </a:p>
        </p:txBody>
      </p:sp>
      <p:sp>
        <p:nvSpPr>
          <p:cNvPr id="4" name="Rectangle 2"/>
          <p:cNvSpPr>
            <a:spLocks noGrp="1"/>
          </p:cNvSpPr>
          <p:nvPr>
            <p:custDataLst>
              <p:tags r:id="rId2"/>
            </p:custDataLst>
          </p:nvPr>
        </p:nvSpPr>
        <p:spPr>
          <a:xfrm>
            <a:off x="611505" y="1364615"/>
            <a:ext cx="8785225" cy="648970"/>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pPr>
            <a:r>
              <a:rPr lang="en-US" altLang="zh-CN" sz="2400" b="1" dirty="0">
                <a:solidFill>
                  <a:srgbClr val="0000CC"/>
                </a:solidFill>
              </a:rPr>
              <a:t> </a:t>
            </a:r>
            <a:r>
              <a:rPr lang="en-US" altLang="zh-CN" sz="2400" b="1" dirty="0">
                <a:solidFill>
                  <a:srgbClr val="FF0000"/>
                </a:solidFill>
              </a:rPr>
              <a:t> </a:t>
            </a:r>
            <a:r>
              <a:rPr lang="zh-CN" altLang="en-US" sz="2400" b="1" dirty="0">
                <a:solidFill>
                  <a:srgbClr val="FF0000"/>
                </a:solidFill>
              </a:rPr>
              <a:t>（一）</a:t>
            </a:r>
            <a:r>
              <a:rPr lang="zh-CN" altLang="en-US" sz="2400" b="1" dirty="0">
                <a:solidFill>
                  <a:srgbClr val="FF0000"/>
                </a:solidFill>
                <a:ea typeface="黑体" panose="02010609060101010101" pitchFamily="2" charset="-122"/>
              </a:rPr>
              <a:t>利润最大化</a:t>
            </a:r>
            <a:endParaRPr lang="en-US" altLang="en-US" sz="2400" b="1" dirty="0">
              <a:solidFill>
                <a:srgbClr val="FF0000"/>
              </a:solidFill>
              <a:latin typeface="黑体" panose="02010609060101010101" pitchFamily="2" charset="-122"/>
              <a:ea typeface="黑体" panose="02010609060101010101" pitchFamily="2" charset="-122"/>
            </a:endParaRPr>
          </a:p>
          <a:p>
            <a:pPr eaLnBrk="1" hangingPunct="1"/>
            <a:endParaRPr lang="en-US" altLang="en-US" sz="2400" b="1" dirty="0">
              <a:solidFill>
                <a:srgbClr val="FF0000"/>
              </a:solidFill>
              <a:latin typeface="黑体" panose="02010609060101010101" pitchFamily="2" charset="-122"/>
              <a:ea typeface="黑体" panose="02010609060101010101" pitchFamily="2" charset="-122"/>
            </a:endParaRPr>
          </a:p>
        </p:txBody>
      </p:sp>
    </p:spTree>
  </p:cSld>
  <p:clrMapOvr>
    <a:masterClrMapping/>
  </p:clrMapOvr>
  <p:transition spd="med">
    <p:blinds dir="vert"/>
    <p:sndAc>
      <p:stSnd>
        <p:snd r:embed="rId3" name="chimes.wav"/>
      </p:stSnd>
    </p:sndAc>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Rectangle 2"/>
          <p:cNvSpPr>
            <a:spLocks noGrp="1"/>
          </p:cNvSpPr>
          <p:nvPr>
            <p:ph idx="1"/>
          </p:nvPr>
        </p:nvSpPr>
        <p:spPr>
          <a:xfrm>
            <a:off x="395605" y="1916430"/>
            <a:ext cx="3862705" cy="648970"/>
          </a:xfrm>
        </p:spPr>
        <p:txBody>
          <a:bodyPr vert="horz" wrap="square" lIns="91440" tIns="45720" rIns="91440" bIns="45720" anchor="t" anchorCtr="0"/>
          <a:p>
            <a:pPr eaLnBrk="1" hangingPunct="1">
              <a:lnSpc>
                <a:spcPct val="150000"/>
              </a:lnSpc>
            </a:pPr>
            <a:r>
              <a:rPr lang="en-US" altLang="zh-CN" sz="2400" b="1" dirty="0">
                <a:solidFill>
                  <a:srgbClr val="0000CC"/>
                </a:solidFill>
                <a:latin typeface="宋体" panose="02010600030101010101" pitchFamily="2" charset="-122"/>
                <a:ea typeface="宋体" panose="02010600030101010101" pitchFamily="2" charset="-122"/>
                <a:cs typeface="宋体" panose="02010600030101010101" pitchFamily="2" charset="-122"/>
              </a:rPr>
              <a:t>  1.</a:t>
            </a:r>
            <a:r>
              <a:rPr lang="zh-CN" sz="2400" b="1" dirty="0">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理由</a:t>
            </a:r>
            <a:endParaRPr lang="zh-CN" sz="2400" b="1" dirty="0">
              <a:solidFill>
                <a:srgbClr val="0000CC"/>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endParaRPr lang="zh-CN" altLang="en-US" sz="2400" b="1" dirty="0">
              <a:latin typeface="宋体" panose="02010600030101010101" pitchFamily="2" charset="-122"/>
              <a:ea typeface="宋体" panose="02010600030101010101" pitchFamily="2" charset="-122"/>
              <a:cs typeface="宋体" panose="02010600030101010101" pitchFamily="2" charset="-122"/>
            </a:endParaRPr>
          </a:p>
        </p:txBody>
      </p:sp>
      <p:sp>
        <p:nvSpPr>
          <p:cNvPr id="4" name="Rectangle 2"/>
          <p:cNvSpPr>
            <a:spLocks noGrp="1"/>
          </p:cNvSpPr>
          <p:nvPr>
            <p:custDataLst>
              <p:tags r:id="rId1"/>
            </p:custDataLst>
          </p:nvPr>
        </p:nvSpPr>
        <p:spPr>
          <a:xfrm>
            <a:off x="539750" y="1148715"/>
            <a:ext cx="8785225" cy="648970"/>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pPr>
            <a:r>
              <a:rPr lang="en-US" altLang="zh-CN" sz="2400" b="1" dirty="0">
                <a:solidFill>
                  <a:srgbClr val="0000CC"/>
                </a:solidFill>
              </a:rPr>
              <a:t>  </a:t>
            </a:r>
            <a:r>
              <a:rPr lang="zh-CN" altLang="en-US" sz="2400" b="1" dirty="0">
                <a:solidFill>
                  <a:srgbClr val="FF0000"/>
                </a:solidFill>
              </a:rPr>
              <a:t>（一）</a:t>
            </a:r>
            <a:r>
              <a:rPr lang="zh-CN" altLang="en-US" sz="2400" b="1" dirty="0">
                <a:solidFill>
                  <a:srgbClr val="FF0000"/>
                </a:solidFill>
                <a:ea typeface="黑体" panose="02010609060101010101" pitchFamily="2" charset="-122"/>
              </a:rPr>
              <a:t>利润最大化</a:t>
            </a:r>
            <a:endParaRPr lang="zh-CN" altLang="en-US" sz="2400" b="1" dirty="0">
              <a:solidFill>
                <a:srgbClr val="FF0000"/>
              </a:solidFill>
              <a:ea typeface="黑体" panose="02010609060101010101" pitchFamily="2" charset="-122"/>
            </a:endParaRPr>
          </a:p>
        </p:txBody>
      </p:sp>
      <p:sp>
        <p:nvSpPr>
          <p:cNvPr id="5" name="Rectangle 2"/>
          <p:cNvSpPr>
            <a:spLocks noGrp="1"/>
          </p:cNvSpPr>
          <p:nvPr>
            <p:custDataLst>
              <p:tags r:id="rId2"/>
            </p:custDataLst>
          </p:nvPr>
        </p:nvSpPr>
        <p:spPr>
          <a:xfrm>
            <a:off x="358775" y="2852420"/>
            <a:ext cx="8785225" cy="2125345"/>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pPr>
            <a:r>
              <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000" b="1" dirty="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sz="2000" b="1" dirty="0">
                <a:solidFill>
                  <a:schemeClr val="tx1"/>
                </a:solidFill>
                <a:latin typeface="宋体" panose="02010600030101010101" pitchFamily="2" charset="-122"/>
                <a:ea typeface="宋体" panose="02010600030101010101" pitchFamily="2" charset="-122"/>
                <a:cs typeface="宋体" panose="02010600030101010101" pitchFamily="2" charset="-122"/>
              </a:rPr>
              <a:t>人类从事生产经营活动的目的是创造更多的剩余产品，在市场经济条件下，剩余产品的多少可以用利润指标来衡量。</a:t>
            </a:r>
            <a:endParaRPr lang="zh-CN" sz="20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0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000" b="1" dirty="0">
                <a:latin typeface="宋体" panose="02010600030101010101" pitchFamily="2" charset="-122"/>
                <a:ea typeface="宋体" panose="02010600030101010101" pitchFamily="2" charset="-122"/>
                <a:cs typeface="宋体" panose="02010600030101010101" pitchFamily="2" charset="-122"/>
                <a:sym typeface="+mn-ea"/>
              </a:rPr>
              <a:t>2</a:t>
            </a:r>
            <a:r>
              <a:rPr lang="zh-CN" altLang="en-US" sz="2000" b="1" dirty="0">
                <a:latin typeface="宋体" panose="02010600030101010101" pitchFamily="2" charset="-122"/>
                <a:ea typeface="宋体" panose="02010600030101010101" pitchFamily="2" charset="-122"/>
                <a:cs typeface="宋体" panose="02010600030101010101" pitchFamily="2" charset="-122"/>
                <a:sym typeface="+mn-ea"/>
              </a:rPr>
              <a:t>）在自由竞争的资本市场中，资本的使用权最终属于获利最多的企业。</a:t>
            </a:r>
            <a:endParaRPr lang="zh-CN" altLang="en-US" sz="2000" b="1" dirty="0">
              <a:latin typeface="宋体" panose="02010600030101010101" pitchFamily="2" charset="-122"/>
              <a:ea typeface="宋体" panose="02010600030101010101" pitchFamily="2" charset="-122"/>
              <a:cs typeface="宋体" panose="02010600030101010101" pitchFamily="2" charset="-122"/>
              <a:sym typeface="+mn-ea"/>
            </a:endParaRPr>
          </a:p>
          <a:p>
            <a:pPr eaLnBrk="1" hangingPunct="1">
              <a:lnSpc>
                <a:spcPct val="150000"/>
              </a:lnSpc>
            </a:pPr>
            <a:r>
              <a:rPr lang="zh-CN" altLang="en-US" sz="20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000" b="1" dirty="0">
                <a:latin typeface="宋体" panose="02010600030101010101" pitchFamily="2" charset="-122"/>
                <a:ea typeface="宋体" panose="02010600030101010101" pitchFamily="2" charset="-122"/>
                <a:cs typeface="宋体" panose="02010600030101010101" pitchFamily="2" charset="-122"/>
                <a:sym typeface="+mn-ea"/>
              </a:rPr>
              <a:t>3</a:t>
            </a:r>
            <a:r>
              <a:rPr lang="zh-CN" altLang="en-US" sz="2000" b="1" dirty="0">
                <a:latin typeface="宋体" panose="02010600030101010101" pitchFamily="2" charset="-122"/>
                <a:ea typeface="宋体" panose="02010600030101010101" pitchFamily="2" charset="-122"/>
                <a:cs typeface="宋体" panose="02010600030101010101" pitchFamily="2" charset="-122"/>
                <a:sym typeface="+mn-ea"/>
              </a:rPr>
              <a:t>）</a:t>
            </a:r>
            <a:r>
              <a:rPr lang="zh-CN" sz="2000" b="1" dirty="0">
                <a:latin typeface="宋体" panose="02010600030101010101" pitchFamily="2" charset="-122"/>
                <a:ea typeface="宋体" panose="02010600030101010101" pitchFamily="2" charset="-122"/>
                <a:cs typeface="宋体" panose="02010600030101010101" pitchFamily="2" charset="-122"/>
                <a:sym typeface="+mn-ea"/>
              </a:rPr>
              <a:t>只有每一个企业都最大限度获利，整个社会的财富才可能实现最大化。</a:t>
            </a:r>
            <a:endParaRPr lang="zh-CN" sz="20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0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000" b="1" dirty="0">
                <a:latin typeface="宋体" panose="02010600030101010101" pitchFamily="2" charset="-122"/>
                <a:ea typeface="宋体" panose="02010600030101010101" pitchFamily="2" charset="-122"/>
                <a:cs typeface="宋体" panose="02010600030101010101" pitchFamily="2" charset="-122"/>
                <a:sym typeface="+mn-ea"/>
              </a:rPr>
              <a:t>4</a:t>
            </a:r>
            <a:r>
              <a:rPr lang="zh-CN" altLang="en-US" sz="2000" b="1" dirty="0">
                <a:latin typeface="宋体" panose="02010600030101010101" pitchFamily="2" charset="-122"/>
                <a:ea typeface="宋体" panose="02010600030101010101" pitchFamily="2" charset="-122"/>
                <a:cs typeface="宋体" panose="02010600030101010101" pitchFamily="2" charset="-122"/>
                <a:sym typeface="+mn-ea"/>
              </a:rPr>
              <a:t>）要实现利润最大化，必须加强管理、改造技术、提高劳动生产率、降低产品成本，提高企业的经济效益。</a:t>
            </a:r>
            <a:endPar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eaLnBrk="1" hangingPunct="1">
              <a:lnSpc>
                <a:spcPct val="150000"/>
              </a:lnSpc>
            </a:pPr>
            <a:endPar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med">
    <p:blinds dir="vert"/>
    <p:sndAc>
      <p:stSnd>
        <p:snd r:embed="rId3" name="chimes.wav"/>
      </p:stSnd>
    </p:sndAc>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65987" name="Rectangle 3"/>
          <p:cNvSpPr>
            <a:spLocks noGrp="1" noChangeArrowheads="1"/>
          </p:cNvSpPr>
          <p:nvPr>
            <p:ph idx="1"/>
          </p:nvPr>
        </p:nvSpPr>
        <p:spPr>
          <a:xfrm>
            <a:off x="323850" y="1412240"/>
            <a:ext cx="8785225" cy="486410"/>
          </a:xfrm>
        </p:spPr>
        <p:txBody>
          <a:bodyPr vert="horz" wrap="square" lIns="91440" tIns="45720" rIns="91440" bIns="45720" numCol="1" anchor="t" anchorCtr="0" compatLnSpc="1"/>
          <a:lstStyle/>
          <a:p>
            <a:pPr marL="469900" marR="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defRPr/>
            </a:pPr>
            <a:r>
              <a:rPr kumimoji="1" lang="en-US" altLang="zh-CN" sz="2400" b="1" i="0" u="none" strike="noStrike" kern="0" cap="none" spc="0" normalizeH="0" baseline="0" noProof="0" dirty="0" smtClean="0">
                <a:ln>
                  <a:noFill/>
                </a:ln>
                <a:solidFill>
                  <a:srgbClr val="0000CC"/>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n-cs"/>
              </a:rPr>
              <a:t>【</a:t>
            </a:r>
            <a:r>
              <a:rPr kumimoji="1" lang="zh-CN" altLang="en-US" sz="2400" b="1" i="0" u="none" strike="noStrike" kern="0" cap="none" spc="0" normalizeH="0" baseline="0" noProof="0" dirty="0" smtClean="0">
                <a:ln>
                  <a:noFill/>
                </a:ln>
                <a:solidFill>
                  <a:srgbClr val="0000CC"/>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n-cs"/>
              </a:rPr>
              <a:t>学习目标</a:t>
            </a:r>
            <a:r>
              <a:rPr kumimoji="1" lang="en-US" altLang="zh-CN" sz="2400" b="1" i="0" u="none" strike="noStrike" kern="0" cap="none" spc="0" normalizeH="0" baseline="0" noProof="0" dirty="0" smtClean="0">
                <a:ln>
                  <a:noFill/>
                </a:ln>
                <a:solidFill>
                  <a:srgbClr val="0000CC"/>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n-cs"/>
              </a:rPr>
              <a:t>】</a:t>
            </a:r>
            <a:endParaRPr kumimoji="1" lang="zh-CN" altLang="en-US" sz="24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n-cs"/>
            </a:endParaRPr>
          </a:p>
        </p:txBody>
      </p:sp>
      <p:sp>
        <p:nvSpPr>
          <p:cNvPr id="2" name="Rectangle 3"/>
          <p:cNvSpPr>
            <a:spLocks noGrp="1" noChangeArrowheads="1"/>
          </p:cNvSpPr>
          <p:nvPr>
            <p:custDataLst>
              <p:tags r:id="rId1"/>
            </p:custDataLst>
          </p:nvPr>
        </p:nvSpPr>
        <p:spPr>
          <a:xfrm>
            <a:off x="1763395" y="1963420"/>
            <a:ext cx="6489700" cy="2860040"/>
          </a:xfrm>
          <a:prstGeom prst="rect">
            <a:avLst/>
          </a:prstGeom>
          <a:noFill/>
          <a:ln w="9525">
            <a:noFill/>
          </a:ln>
        </p:spPr>
        <p:txBody>
          <a:bodyPr vert="horz" wrap="square" lIns="91440" tIns="45720" rIns="91440" bIns="45720" numCol="1" anchor="t" anchorCtr="0" compatLnSpc="1"/>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marL="469900" marR="0" lvl="0" indent="-469900" algn="l" defTabSz="914400" rtl="0" eaLnBrk="1" fontAlgn="base" latinLnBrk="0" hangingPunct="1">
              <a:lnSpc>
                <a:spcPct val="150000"/>
              </a:lnSpc>
              <a:spcBef>
                <a:spcPct val="20000"/>
              </a:spcBef>
              <a:buClr>
                <a:schemeClr val="accent2"/>
              </a:buClr>
              <a:buSzTx/>
              <a:buFont typeface="Wingdings" panose="05000000000000000000" pitchFamily="2" charset="2"/>
              <a:buNone/>
              <a:defRPr/>
            </a:pPr>
            <a:r>
              <a:rPr kumimoji="1" lang="zh-CN" sz="2400" b="1" i="0" u="none" strike="noStrike" kern="0" cap="none" spc="0" normalizeH="0" baseline="0" noProof="0" dirty="0" smtClean="0">
                <a:ln>
                  <a:noFill/>
                </a:ln>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★理解财务管理的概念；</a:t>
            </a:r>
            <a:endParaRPr kumimoji="1" lang="zh-CN" sz="2400" b="1" i="0" u="none" strike="noStrike" kern="0" cap="none" spc="0" normalizeH="0" baseline="0" noProof="0" dirty="0" smtClean="0">
              <a:ln>
                <a:noFill/>
              </a:ln>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endParaRPr>
          </a:p>
          <a:p>
            <a:pPr marL="469900" marR="0" lvl="0" indent="-469900" algn="l" defTabSz="914400" rtl="0" eaLnBrk="1" fontAlgn="base" latinLnBrk="0" hangingPunct="1">
              <a:lnSpc>
                <a:spcPct val="150000"/>
              </a:lnSpc>
              <a:spcBef>
                <a:spcPct val="20000"/>
              </a:spcBef>
              <a:spcAft>
                <a:spcPct val="0"/>
              </a:spcAft>
              <a:buClr>
                <a:schemeClr val="accent2"/>
              </a:buClr>
              <a:buSzTx/>
              <a:buFont typeface="Wingdings" panose="05000000000000000000" pitchFamily="2" charset="2"/>
              <a:buNone/>
              <a:defRPr/>
            </a:pPr>
            <a:r>
              <a:rPr kumimoji="1" lang="zh-CN" sz="2400" b="1" kern="0" noProof="0" dirty="0" smtClean="0">
                <a:ln>
                  <a:noFill/>
                </a:ln>
                <a:effectLst>
                  <a:outerShdw blurRad="38100" dist="38100" dir="2700000" algn="tl">
                    <a:srgbClr val="C0C0C0"/>
                  </a:outerShdw>
                </a:effectLst>
                <a:uLnTx/>
                <a:uFillTx/>
                <a:latin typeface="宋体" panose="02010600030101010101" pitchFamily="2" charset="-122"/>
                <a:ea typeface="宋体" panose="02010600030101010101" pitchFamily="2" charset="-122"/>
                <a:sym typeface="+mn-ea"/>
              </a:rPr>
              <a:t>★</a:t>
            </a:r>
            <a:r>
              <a:rPr kumimoji="1" lang="zh-CN" sz="24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掌握财务管理的对象和内容；</a:t>
            </a:r>
            <a:endParaRPr kumimoji="1" lang="zh-CN" sz="24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endParaRPr>
          </a:p>
          <a:p>
            <a:pPr marL="469900" marR="0" lvl="0" indent="-469900" algn="l" defTabSz="914400" rtl="0" eaLnBrk="1" fontAlgn="base" latinLnBrk="0" hangingPunct="1">
              <a:lnSpc>
                <a:spcPct val="150000"/>
              </a:lnSpc>
              <a:spcBef>
                <a:spcPct val="20000"/>
              </a:spcBef>
              <a:spcAft>
                <a:spcPct val="0"/>
              </a:spcAft>
              <a:buClr>
                <a:schemeClr val="accent2"/>
              </a:buClr>
              <a:buSzTx/>
              <a:buFont typeface="Wingdings" panose="05000000000000000000" pitchFamily="2" charset="2"/>
              <a:buNone/>
              <a:defRPr/>
            </a:pPr>
            <a:r>
              <a:rPr kumimoji="1" lang="zh-CN" sz="2400" b="1" kern="0" noProof="0" dirty="0" smtClean="0">
                <a:ln>
                  <a:noFill/>
                </a:ln>
                <a:effectLst>
                  <a:outerShdw blurRad="38100" dist="38100" dir="2700000" algn="tl">
                    <a:srgbClr val="C0C0C0"/>
                  </a:outerShdw>
                </a:effectLst>
                <a:uLnTx/>
                <a:uFillTx/>
                <a:latin typeface="宋体" panose="02010600030101010101" pitchFamily="2" charset="-122"/>
                <a:ea typeface="宋体" panose="02010600030101010101" pitchFamily="2" charset="-122"/>
                <a:sym typeface="+mn-ea"/>
              </a:rPr>
              <a:t>★</a:t>
            </a:r>
            <a:r>
              <a:rPr kumimoji="1" lang="zh-CN" sz="24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了解财务管理的特点；</a:t>
            </a:r>
            <a:endParaRPr kumimoji="1" lang="zh-CN" sz="24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endParaRPr>
          </a:p>
          <a:p>
            <a:pPr marL="469900" marR="0" lvl="0" indent="-469900" algn="l" defTabSz="914400" rtl="0" eaLnBrk="1" fontAlgn="base" latinLnBrk="0" hangingPunct="1">
              <a:lnSpc>
                <a:spcPct val="150000"/>
              </a:lnSpc>
              <a:spcBef>
                <a:spcPct val="20000"/>
              </a:spcBef>
              <a:spcAft>
                <a:spcPct val="0"/>
              </a:spcAft>
              <a:buClr>
                <a:schemeClr val="accent2"/>
              </a:buClr>
              <a:buSzTx/>
              <a:buFont typeface="Wingdings" panose="05000000000000000000" pitchFamily="2" charset="2"/>
              <a:buNone/>
              <a:defRPr/>
            </a:pPr>
            <a:r>
              <a:rPr kumimoji="1" lang="zh-CN" sz="2400" b="1" kern="0" noProof="0" dirty="0" smtClean="0">
                <a:ln>
                  <a:noFill/>
                </a:ln>
                <a:effectLst>
                  <a:outerShdw blurRad="38100" dist="38100" dir="2700000" algn="tl">
                    <a:srgbClr val="C0C0C0"/>
                  </a:outerShdw>
                </a:effectLst>
                <a:uLnTx/>
                <a:uFillTx/>
                <a:latin typeface="宋体" panose="02010600030101010101" pitchFamily="2" charset="-122"/>
                <a:ea typeface="宋体" panose="02010600030101010101" pitchFamily="2" charset="-122"/>
                <a:sym typeface="+mn-ea"/>
              </a:rPr>
              <a:t>★</a:t>
            </a:r>
            <a:r>
              <a:rPr kumimoji="1" lang="zh-CN" sz="24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掌握财务管理目标的主要观点；</a:t>
            </a:r>
            <a:endParaRPr kumimoji="1" lang="zh-CN" sz="24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endParaRPr>
          </a:p>
          <a:p>
            <a:pPr marL="469900" marR="0" lvl="0" indent="-469900" algn="l" defTabSz="914400" rtl="0" eaLnBrk="1" fontAlgn="base" latinLnBrk="0" hangingPunct="1">
              <a:lnSpc>
                <a:spcPct val="150000"/>
              </a:lnSpc>
              <a:spcBef>
                <a:spcPct val="20000"/>
              </a:spcBef>
              <a:spcAft>
                <a:spcPct val="0"/>
              </a:spcAft>
              <a:buClr>
                <a:schemeClr val="accent2"/>
              </a:buClr>
              <a:buSzTx/>
              <a:buFont typeface="Wingdings" panose="05000000000000000000" pitchFamily="2" charset="2"/>
              <a:buNone/>
              <a:defRPr/>
            </a:pPr>
            <a:r>
              <a:rPr kumimoji="1" lang="zh-CN" sz="2400" b="1" kern="0" noProof="0" dirty="0" smtClean="0">
                <a:ln>
                  <a:noFill/>
                </a:ln>
                <a:effectLst>
                  <a:outerShdw blurRad="38100" dist="38100" dir="2700000" algn="tl">
                    <a:srgbClr val="C0C0C0"/>
                  </a:outerShdw>
                </a:effectLst>
                <a:uLnTx/>
                <a:uFillTx/>
                <a:latin typeface="宋体" panose="02010600030101010101" pitchFamily="2" charset="-122"/>
                <a:ea typeface="宋体" panose="02010600030101010101" pitchFamily="2" charset="-122"/>
                <a:sym typeface="+mn-ea"/>
              </a:rPr>
              <a:t>★</a:t>
            </a:r>
            <a:r>
              <a:rPr kumimoji="1" lang="zh-CN" sz="24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理解财务管理目标的协调；</a:t>
            </a:r>
            <a:endParaRPr kumimoji="1" lang="zh-CN" sz="24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endParaRPr>
          </a:p>
          <a:p>
            <a:pPr marL="469900" marR="0" lvl="0" indent="-469900" algn="l" defTabSz="914400" rtl="0" eaLnBrk="1" fontAlgn="base" latinLnBrk="0" hangingPunct="1">
              <a:lnSpc>
                <a:spcPct val="150000"/>
              </a:lnSpc>
              <a:spcBef>
                <a:spcPct val="20000"/>
              </a:spcBef>
              <a:spcAft>
                <a:spcPct val="0"/>
              </a:spcAft>
              <a:buClr>
                <a:schemeClr val="accent2"/>
              </a:buClr>
              <a:buSzTx/>
              <a:buFont typeface="Wingdings" panose="05000000000000000000" pitchFamily="2" charset="2"/>
              <a:buNone/>
              <a:defRPr/>
            </a:pPr>
            <a:r>
              <a:rPr kumimoji="1" lang="zh-CN" sz="2400" b="1" kern="0" noProof="0" dirty="0" smtClean="0">
                <a:ln>
                  <a:noFill/>
                </a:ln>
                <a:effectLst>
                  <a:outerShdw blurRad="38100" dist="38100" dir="2700000" algn="tl">
                    <a:srgbClr val="C0C0C0"/>
                  </a:outerShdw>
                </a:effectLst>
                <a:uLnTx/>
                <a:uFillTx/>
                <a:latin typeface="宋体" panose="02010600030101010101" pitchFamily="2" charset="-122"/>
                <a:ea typeface="宋体" panose="02010600030101010101" pitchFamily="2" charset="-122"/>
                <a:sym typeface="+mn-ea"/>
              </a:rPr>
              <a:t>★</a:t>
            </a:r>
            <a:r>
              <a:rPr kumimoji="1" lang="zh-CN" sz="24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理解并掌握财务管理的宏观环境。</a:t>
            </a:r>
            <a:endParaRPr kumimoji="1" lang="zh-CN" sz="24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endParaRPr>
          </a:p>
        </p:txBody>
      </p:sp>
    </p:spTree>
  </p:cSld>
  <p:clrMapOvr>
    <a:masterClrMapping/>
  </p:clrMapOvr>
  <p:transition spd="med">
    <p:blinds dir="vert"/>
    <p:sndAc>
      <p:stSnd>
        <p:snd r:embed="rId2" name="chimes.wav"/>
      </p:stSnd>
    </p:sndAc>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矩形 1"/>
          <p:cNvSpPr/>
          <p:nvPr/>
        </p:nvSpPr>
        <p:spPr>
          <a:xfrm>
            <a:off x="-16351" y="2060575"/>
            <a:ext cx="3171190" cy="645160"/>
          </a:xfrm>
          <a:prstGeom prst="rect">
            <a:avLst/>
          </a:prstGeom>
          <a:noFill/>
          <a:ln w="9525">
            <a:noFill/>
          </a:ln>
        </p:spPr>
        <p:txBody>
          <a:bodyPr wrap="none">
            <a:spAutoFit/>
          </a:bodyPr>
          <a:p>
            <a:pPr indent="539750" algn="ctr" eaLnBrk="1" hangingPunct="1">
              <a:lnSpc>
                <a:spcPct val="150000"/>
              </a:lnSpc>
            </a:pPr>
            <a:r>
              <a:rPr lang="zh-CN" altLang="en-US" sz="2400" b="1" dirty="0">
                <a:latin typeface="宋体" panose="02010600030101010101" pitchFamily="2" charset="-122"/>
              </a:rPr>
              <a:t>具有一定合理性。</a:t>
            </a:r>
            <a:endParaRPr lang="zh-CN" altLang="en-US" sz="2400" b="1" dirty="0">
              <a:latin typeface="宋体" panose="02010600030101010101" pitchFamily="2" charset="-122"/>
            </a:endParaRPr>
          </a:p>
        </p:txBody>
      </p:sp>
      <p:sp>
        <p:nvSpPr>
          <p:cNvPr id="16387" name="矩形 2"/>
          <p:cNvSpPr/>
          <p:nvPr/>
        </p:nvSpPr>
        <p:spPr>
          <a:xfrm>
            <a:off x="1043305" y="3212465"/>
            <a:ext cx="7087235" cy="829945"/>
          </a:xfrm>
          <a:prstGeom prst="rect">
            <a:avLst/>
          </a:prstGeom>
          <a:noFill/>
          <a:ln w="9525">
            <a:noFill/>
          </a:ln>
        </p:spPr>
        <p:txBody>
          <a:bodyPr wrap="square">
            <a:spAutoFit/>
          </a:bodyPr>
          <a:p>
            <a:pPr algn="just" eaLnBrk="1" hangingPunct="1"/>
            <a:r>
              <a:rPr lang="zh-CN" altLang="en-US" sz="2400" b="1" dirty="0">
                <a:latin typeface="宋体" panose="02010600030101010101" pitchFamily="2" charset="-122"/>
              </a:rPr>
              <a:t>目前，我国企业的业绩评价在很多情况下还是以利润为基础。</a:t>
            </a:r>
            <a:endParaRPr lang="zh-CN" altLang="en-US" sz="2400" b="1" dirty="0">
              <a:latin typeface="宋体" panose="02010600030101010101" pitchFamily="2" charset="-122"/>
            </a:endParaRPr>
          </a:p>
        </p:txBody>
      </p:sp>
      <p:pic>
        <p:nvPicPr>
          <p:cNvPr id="16388" name="图片 5"/>
          <p:cNvPicPr>
            <a:picLocks noChangeAspect="1"/>
          </p:cNvPicPr>
          <p:nvPr/>
        </p:nvPicPr>
        <p:blipFill>
          <a:blip r:embed="rId1"/>
          <a:stretch>
            <a:fillRect/>
          </a:stretch>
        </p:blipFill>
        <p:spPr>
          <a:xfrm>
            <a:off x="6443980" y="980440"/>
            <a:ext cx="1595755" cy="1633220"/>
          </a:xfrm>
          <a:prstGeom prst="rect">
            <a:avLst/>
          </a:prstGeom>
          <a:noFill/>
          <a:ln w="9525">
            <a:noFill/>
          </a:ln>
        </p:spPr>
      </p:pic>
      <p:sp>
        <p:nvSpPr>
          <p:cNvPr id="4" name="Rectangle 2"/>
          <p:cNvSpPr>
            <a:spLocks noGrp="1"/>
          </p:cNvSpPr>
          <p:nvPr>
            <p:custDataLst>
              <p:tags r:id="rId2"/>
            </p:custDataLst>
          </p:nvPr>
        </p:nvSpPr>
        <p:spPr>
          <a:xfrm>
            <a:off x="611505" y="712470"/>
            <a:ext cx="5676265" cy="648970"/>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pPr>
            <a:r>
              <a:rPr lang="en-US" altLang="zh-CN" b="1" dirty="0">
                <a:solidFill>
                  <a:srgbClr val="0000CC"/>
                </a:solidFill>
              </a:rPr>
              <a:t>  </a:t>
            </a:r>
            <a:r>
              <a:rPr lang="zh-CN" altLang="en-US" b="1" dirty="0">
                <a:solidFill>
                  <a:srgbClr val="FF0000"/>
                </a:solidFill>
              </a:rPr>
              <a:t>（一）</a:t>
            </a:r>
            <a:r>
              <a:rPr lang="zh-CN" altLang="en-US" sz="2800" dirty="0">
                <a:solidFill>
                  <a:srgbClr val="FF0000"/>
                </a:solidFill>
                <a:ea typeface="黑体" panose="02010609060101010101" pitchFamily="2" charset="-122"/>
              </a:rPr>
              <a:t>利润最大化</a:t>
            </a:r>
            <a:endParaRPr lang="zh-CN" altLang="en-US" sz="2800" b="1" dirty="0">
              <a:solidFill>
                <a:srgbClr val="FF0000"/>
              </a:solidFill>
              <a:ea typeface="黑体" panose="02010609060101010101" pitchFamily="2" charset="-122"/>
            </a:endParaRPr>
          </a:p>
        </p:txBody>
      </p:sp>
    </p:spTree>
  </p:cSld>
  <p:clrMapOvr>
    <a:masterClrMapping/>
  </p:clrMapOvr>
  <p:transition spd="med">
    <p:blinds dir="vert"/>
    <p:sndAc>
      <p:stSnd>
        <p:snd r:embed="rId3" name="chimes.wav"/>
      </p:stSnd>
    </p:sndAc>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410" name="图片 8"/>
          <p:cNvPicPr>
            <a:picLocks noChangeAspect="1"/>
          </p:cNvPicPr>
          <p:nvPr/>
        </p:nvPicPr>
        <p:blipFill>
          <a:blip r:embed="rId1"/>
          <a:stretch>
            <a:fillRect/>
          </a:stretch>
        </p:blipFill>
        <p:spPr>
          <a:xfrm>
            <a:off x="7091998" y="705168"/>
            <a:ext cx="1116012" cy="1077912"/>
          </a:xfrm>
          <a:prstGeom prst="rect">
            <a:avLst/>
          </a:prstGeom>
          <a:noFill/>
          <a:ln w="9525">
            <a:noFill/>
          </a:ln>
        </p:spPr>
      </p:pic>
      <p:sp>
        <p:nvSpPr>
          <p:cNvPr id="28" name="TextBox 6"/>
          <p:cNvSpPr/>
          <p:nvPr/>
        </p:nvSpPr>
        <p:spPr>
          <a:xfrm>
            <a:off x="557530" y="1348105"/>
            <a:ext cx="3917950" cy="1014730"/>
          </a:xfrm>
          <a:prstGeom prst="rect">
            <a:avLst/>
          </a:prstGeom>
          <a:noFill/>
          <a:ln w="9525">
            <a:gradFill>
              <a:gsLst>
                <a:gs pos="0">
                  <a:srgbClr val="FBFB11"/>
                </a:gs>
                <a:gs pos="100000">
                  <a:srgbClr val="838309"/>
                </a:gs>
              </a:gsLst>
            </a:gradFill>
          </a:ln>
        </p:spPr>
        <p:txBody>
          <a:bodyPr wrap="square">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eaLnBrk="1" hangingPunct="1">
              <a:lnSpc>
                <a:spcPct val="150000"/>
              </a:lnSpc>
              <a:spcBef>
                <a:spcPts val="1000"/>
              </a:spcBef>
              <a:buClr>
                <a:srgbClr val="0070C0"/>
              </a:buClr>
              <a:buSzTx/>
              <a:buFontTx/>
              <a:buChar char="•"/>
            </a:pPr>
            <a:r>
              <a:rPr lang="zh-CN" altLang="zh-CN" sz="2000" b="1" dirty="0">
                <a:latin typeface="Calibri" panose="020F0502020204030204" pitchFamily="34" charset="0"/>
                <a:sym typeface="Calibri" panose="020F0502020204030204" pitchFamily="34" charset="0"/>
              </a:rPr>
              <a:t>没有考虑利润实现的时间</a:t>
            </a:r>
            <a:r>
              <a:rPr lang="zh-CN" altLang="en-US" sz="2000" b="1" dirty="0">
                <a:latin typeface="Calibri" panose="020F0502020204030204" pitchFamily="34" charset="0"/>
                <a:sym typeface="Calibri" panose="020F0502020204030204" pitchFamily="34" charset="0"/>
              </a:rPr>
              <a:t>，</a:t>
            </a:r>
            <a:r>
              <a:rPr lang="zh-CN" altLang="zh-CN" sz="2000" b="1" dirty="0">
                <a:latin typeface="Calibri" panose="020F0502020204030204" pitchFamily="34" charset="0"/>
                <a:sym typeface="Calibri" panose="020F0502020204030204" pitchFamily="34" charset="0"/>
              </a:rPr>
              <a:t>没有考虑项目报酬的时间价值。</a:t>
            </a:r>
            <a:endParaRPr lang="zh-CN" altLang="en-US" sz="2000" b="1" dirty="0">
              <a:solidFill>
                <a:srgbClr val="FFCC99"/>
              </a:solidFill>
              <a:latin typeface="微软雅黑" panose="020B0503020204020204" charset="-122"/>
              <a:ea typeface="微软雅黑" panose="020B0503020204020204" charset="-122"/>
              <a:sym typeface="Calibri" panose="020F0502020204030204" pitchFamily="34" charset="0"/>
            </a:endParaRPr>
          </a:p>
        </p:txBody>
      </p:sp>
      <p:sp>
        <p:nvSpPr>
          <p:cNvPr id="29" name="TextBox 6"/>
          <p:cNvSpPr/>
          <p:nvPr/>
        </p:nvSpPr>
        <p:spPr>
          <a:xfrm>
            <a:off x="5900738" y="3529013"/>
            <a:ext cx="2089150" cy="922020"/>
          </a:xfrm>
          <a:prstGeom prst="rect">
            <a:avLst/>
          </a:prstGeom>
          <a:noFill/>
          <a:ln w="9525">
            <a:solidFill>
              <a:srgbClr val="00B0F0"/>
            </a:solidFill>
          </a:ln>
        </p:spPr>
        <p:txBody>
          <a:bodyPr>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eaLnBrk="1" hangingPunct="1">
              <a:lnSpc>
                <a:spcPct val="150000"/>
              </a:lnSpc>
              <a:spcBef>
                <a:spcPts val="1000"/>
              </a:spcBef>
              <a:buClr>
                <a:srgbClr val="0070C0"/>
              </a:buClr>
              <a:buSzTx/>
              <a:buFontTx/>
              <a:buChar char="•"/>
            </a:pPr>
            <a:r>
              <a:rPr lang="zh-CN" altLang="zh-CN" sz="1800" b="1" dirty="0">
                <a:latin typeface="Calibri" panose="020F0502020204030204" pitchFamily="34" charset="0"/>
                <a:sym typeface="Calibri" panose="020F0502020204030204" pitchFamily="34" charset="0"/>
              </a:rPr>
              <a:t>没有考虑利润和投入资本的关系。</a:t>
            </a:r>
            <a:endParaRPr lang="zh-CN" altLang="zh-CN" sz="1800" b="1" dirty="0">
              <a:solidFill>
                <a:srgbClr val="FFCC99"/>
              </a:solidFill>
              <a:latin typeface="Calibri" panose="020F0502020204030204" pitchFamily="34" charset="0"/>
              <a:ea typeface="微软雅黑" panose="020B0503020204020204" charset="-122"/>
              <a:sym typeface="Calibri" panose="020F0502020204030204" pitchFamily="34" charset="0"/>
            </a:endParaRPr>
          </a:p>
        </p:txBody>
      </p:sp>
      <p:sp>
        <p:nvSpPr>
          <p:cNvPr id="30" name="TextBox 6"/>
          <p:cNvSpPr/>
          <p:nvPr/>
        </p:nvSpPr>
        <p:spPr>
          <a:xfrm>
            <a:off x="5889625" y="2644775"/>
            <a:ext cx="3101975" cy="506730"/>
          </a:xfrm>
          <a:prstGeom prst="rect">
            <a:avLst/>
          </a:prstGeom>
          <a:noFill/>
          <a:ln w="9525">
            <a:solidFill>
              <a:srgbClr val="00B0F0"/>
            </a:solidFill>
          </a:ln>
        </p:spPr>
        <p:txBody>
          <a:bodyPr wrap="square">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eaLnBrk="1" hangingPunct="1">
              <a:lnSpc>
                <a:spcPct val="150000"/>
              </a:lnSpc>
              <a:spcBef>
                <a:spcPts val="1000"/>
              </a:spcBef>
              <a:buClr>
                <a:srgbClr val="0070C0"/>
              </a:buClr>
              <a:buSzTx/>
              <a:buFontTx/>
              <a:buChar char="•"/>
            </a:pPr>
            <a:r>
              <a:rPr lang="zh-CN" altLang="zh-CN" sz="1800" b="1" dirty="0">
                <a:latin typeface="Calibri" panose="020F0502020204030204" pitchFamily="34" charset="0"/>
                <a:sym typeface="Calibri" panose="020F0502020204030204" pitchFamily="34" charset="0"/>
              </a:rPr>
              <a:t>没能有效地考虑风险问题。</a:t>
            </a:r>
            <a:endParaRPr lang="zh-CN" altLang="zh-CN" sz="1800" b="1" dirty="0">
              <a:solidFill>
                <a:srgbClr val="FFCC99"/>
              </a:solidFill>
              <a:latin typeface="Calibri" panose="020F0502020204030204" pitchFamily="34" charset="0"/>
              <a:ea typeface="微软雅黑" panose="020B0503020204020204" charset="-122"/>
              <a:sym typeface="Calibri" panose="020F0502020204030204" pitchFamily="34" charset="0"/>
            </a:endParaRPr>
          </a:p>
        </p:txBody>
      </p:sp>
      <p:sp>
        <p:nvSpPr>
          <p:cNvPr id="31" name="TextBox 6"/>
          <p:cNvSpPr/>
          <p:nvPr/>
        </p:nvSpPr>
        <p:spPr>
          <a:xfrm>
            <a:off x="4859655" y="4733608"/>
            <a:ext cx="2433638" cy="922020"/>
          </a:xfrm>
          <a:prstGeom prst="rect">
            <a:avLst/>
          </a:prstGeom>
          <a:noFill/>
          <a:ln w="9525">
            <a:solidFill>
              <a:srgbClr val="00B0F0"/>
            </a:solidFill>
          </a:ln>
        </p:spPr>
        <p:txBody>
          <a:bodyPr>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eaLnBrk="1" hangingPunct="1">
              <a:lnSpc>
                <a:spcPct val="150000"/>
              </a:lnSpc>
              <a:spcBef>
                <a:spcPts val="1000"/>
              </a:spcBef>
              <a:buClr>
                <a:srgbClr val="0070C0"/>
              </a:buClr>
              <a:buSzTx/>
              <a:buFontTx/>
              <a:buChar char="•"/>
            </a:pPr>
            <a:r>
              <a:rPr lang="zh-CN" altLang="zh-CN" sz="1800" b="1" dirty="0">
                <a:latin typeface="Calibri" panose="020F0502020204030204" pitchFamily="34" charset="0"/>
                <a:sym typeface="Calibri" panose="020F0502020204030204" pitchFamily="34" charset="0"/>
              </a:rPr>
              <a:t>不能反映企业未来的盈利能力。</a:t>
            </a:r>
            <a:endParaRPr lang="zh-CN" altLang="zh-CN" sz="1800" b="1" dirty="0">
              <a:solidFill>
                <a:srgbClr val="FFCC99"/>
              </a:solidFill>
              <a:latin typeface="Calibri" panose="020F0502020204030204" pitchFamily="34" charset="0"/>
              <a:ea typeface="微软雅黑" panose="020B0503020204020204" charset="-122"/>
              <a:sym typeface="Calibri" panose="020F0502020204030204" pitchFamily="34" charset="0"/>
            </a:endParaRPr>
          </a:p>
        </p:txBody>
      </p:sp>
      <p:sp>
        <p:nvSpPr>
          <p:cNvPr id="32" name="TextBox 6"/>
          <p:cNvSpPr/>
          <p:nvPr/>
        </p:nvSpPr>
        <p:spPr>
          <a:xfrm>
            <a:off x="395605" y="4292600"/>
            <a:ext cx="3302000" cy="922020"/>
          </a:xfrm>
          <a:prstGeom prst="rect">
            <a:avLst/>
          </a:prstGeom>
          <a:noFill/>
          <a:ln w="9525">
            <a:solidFill>
              <a:srgbClr val="00B0F0"/>
            </a:solidFill>
          </a:ln>
        </p:spPr>
        <p:txBody>
          <a:bodyPr wrap="square">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eaLnBrk="1" hangingPunct="1">
              <a:lnSpc>
                <a:spcPct val="150000"/>
              </a:lnSpc>
              <a:spcBef>
                <a:spcPts val="1000"/>
              </a:spcBef>
              <a:buClr>
                <a:srgbClr val="0070C0"/>
              </a:buClr>
              <a:buSzTx/>
              <a:buFontTx/>
              <a:buChar char="•"/>
            </a:pPr>
            <a:r>
              <a:rPr lang="zh-CN" altLang="zh-CN" sz="1800" b="1" dirty="0">
                <a:latin typeface="Calibri" panose="020F0502020204030204" pitchFamily="34" charset="0"/>
                <a:sym typeface="Calibri" panose="020F0502020204030204" pitchFamily="34" charset="0"/>
              </a:rPr>
              <a:t>会使企业财务决策带有短期行为的倾向。</a:t>
            </a:r>
            <a:endParaRPr lang="zh-CN" altLang="zh-CN" sz="1800" b="1" dirty="0">
              <a:solidFill>
                <a:srgbClr val="FFCC99"/>
              </a:solidFill>
              <a:latin typeface="Calibri" panose="020F0502020204030204" pitchFamily="34" charset="0"/>
              <a:ea typeface="微软雅黑" panose="020B0503020204020204" charset="-122"/>
              <a:sym typeface="Calibri" panose="020F0502020204030204" pitchFamily="34" charset="0"/>
            </a:endParaRPr>
          </a:p>
        </p:txBody>
      </p:sp>
      <p:sp>
        <p:nvSpPr>
          <p:cNvPr id="33" name="Line 30"/>
          <p:cNvSpPr/>
          <p:nvPr/>
        </p:nvSpPr>
        <p:spPr>
          <a:xfrm flipH="1">
            <a:off x="2130425" y="2549525"/>
            <a:ext cx="1784350" cy="7938"/>
          </a:xfrm>
          <a:prstGeom prst="line">
            <a:avLst/>
          </a:prstGeom>
          <a:ln w="9525" cap="flat" cmpd="sng">
            <a:solidFill>
              <a:srgbClr val="3C8C93"/>
            </a:solidFill>
            <a:prstDash val="sysDot"/>
            <a:headEnd type="none" w="med" len="med"/>
            <a:tailEnd type="none" w="med" len="med"/>
          </a:ln>
        </p:spPr>
      </p:sp>
      <p:sp>
        <p:nvSpPr>
          <p:cNvPr id="34" name="Line 31"/>
          <p:cNvSpPr/>
          <p:nvPr/>
        </p:nvSpPr>
        <p:spPr>
          <a:xfrm flipH="1">
            <a:off x="5953125" y="3186113"/>
            <a:ext cx="1784350" cy="7937"/>
          </a:xfrm>
          <a:prstGeom prst="line">
            <a:avLst/>
          </a:prstGeom>
          <a:ln w="9525" cap="flat" cmpd="sng">
            <a:solidFill>
              <a:srgbClr val="3C8C93"/>
            </a:solidFill>
            <a:prstDash val="sysDot"/>
            <a:headEnd type="none" w="med" len="med"/>
            <a:tailEnd type="none" w="med" len="med"/>
          </a:ln>
        </p:spPr>
      </p:sp>
      <p:sp>
        <p:nvSpPr>
          <p:cNvPr id="35" name="Line 32"/>
          <p:cNvSpPr/>
          <p:nvPr/>
        </p:nvSpPr>
        <p:spPr>
          <a:xfrm flipH="1">
            <a:off x="1397000" y="3322638"/>
            <a:ext cx="1784350" cy="9525"/>
          </a:xfrm>
          <a:prstGeom prst="line">
            <a:avLst/>
          </a:prstGeom>
          <a:ln w="9525" cap="flat" cmpd="sng">
            <a:solidFill>
              <a:srgbClr val="3C8C93"/>
            </a:solidFill>
            <a:prstDash val="sysDot"/>
            <a:headEnd type="none" w="med" len="med"/>
            <a:tailEnd type="none" w="med" len="med"/>
          </a:ln>
        </p:spPr>
      </p:sp>
      <p:sp>
        <p:nvSpPr>
          <p:cNvPr id="36" name="Line 33"/>
          <p:cNvSpPr/>
          <p:nvPr/>
        </p:nvSpPr>
        <p:spPr>
          <a:xfrm flipH="1">
            <a:off x="1187450" y="4310380"/>
            <a:ext cx="1784350" cy="9525"/>
          </a:xfrm>
          <a:prstGeom prst="line">
            <a:avLst/>
          </a:prstGeom>
          <a:ln w="9525" cap="flat" cmpd="sng">
            <a:solidFill>
              <a:srgbClr val="3C8C93"/>
            </a:solidFill>
            <a:prstDash val="sysDot"/>
            <a:headEnd type="none" w="med" len="med"/>
            <a:tailEnd type="none" w="med" len="med"/>
          </a:ln>
        </p:spPr>
      </p:sp>
      <p:sp>
        <p:nvSpPr>
          <p:cNvPr id="37" name="Line 34"/>
          <p:cNvSpPr/>
          <p:nvPr/>
        </p:nvSpPr>
        <p:spPr>
          <a:xfrm flipH="1">
            <a:off x="5942013" y="4041775"/>
            <a:ext cx="1784350" cy="9525"/>
          </a:xfrm>
          <a:prstGeom prst="line">
            <a:avLst/>
          </a:prstGeom>
          <a:ln w="9525" cap="flat" cmpd="sng">
            <a:solidFill>
              <a:srgbClr val="3C8C93"/>
            </a:solidFill>
            <a:prstDash val="sysDot"/>
            <a:headEnd type="none" w="med" len="med"/>
            <a:tailEnd type="none" w="med" len="med"/>
          </a:ln>
        </p:spPr>
      </p:sp>
      <p:sp>
        <p:nvSpPr>
          <p:cNvPr id="38" name="Line 35"/>
          <p:cNvSpPr/>
          <p:nvPr/>
        </p:nvSpPr>
        <p:spPr>
          <a:xfrm flipH="1">
            <a:off x="5054600" y="4876800"/>
            <a:ext cx="1784350" cy="9525"/>
          </a:xfrm>
          <a:prstGeom prst="line">
            <a:avLst/>
          </a:prstGeom>
          <a:ln w="9525" cap="flat" cmpd="sng">
            <a:solidFill>
              <a:srgbClr val="3C8C93"/>
            </a:solidFill>
            <a:prstDash val="sysDot"/>
            <a:headEnd type="none" w="med" len="med"/>
            <a:tailEnd type="none" w="med" len="med"/>
          </a:ln>
        </p:spPr>
      </p:sp>
      <p:sp>
        <p:nvSpPr>
          <p:cNvPr id="39" name="Freeform 5"/>
          <p:cNvSpPr>
            <a:spLocks noEditPoints="1"/>
          </p:cNvSpPr>
          <p:nvPr/>
        </p:nvSpPr>
        <p:spPr>
          <a:xfrm>
            <a:off x="4108450" y="2224088"/>
            <a:ext cx="831850" cy="1266825"/>
          </a:xfrm>
          <a:custGeom>
            <a:avLst/>
            <a:gdLst>
              <a:gd name="txL" fmla="*/ 0 w 34"/>
              <a:gd name="txT" fmla="*/ 0 h 52"/>
              <a:gd name="txR" fmla="*/ 34 w 34"/>
              <a:gd name="txB" fmla="*/ 52 h 52"/>
            </a:gdLst>
            <a:ahLst/>
            <a:cxnLst>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4" h="52">
                <a:moveTo>
                  <a:pt x="34" y="18"/>
                </a:moveTo>
                <a:cubicBezTo>
                  <a:pt x="34" y="8"/>
                  <a:pt x="27" y="1"/>
                  <a:pt x="17" y="1"/>
                </a:cubicBezTo>
                <a:cubicBezTo>
                  <a:pt x="8" y="0"/>
                  <a:pt x="0" y="8"/>
                  <a:pt x="0" y="18"/>
                </a:cubicBezTo>
                <a:cubicBezTo>
                  <a:pt x="0" y="21"/>
                  <a:pt x="1" y="24"/>
                  <a:pt x="2" y="26"/>
                </a:cubicBezTo>
                <a:cubicBezTo>
                  <a:pt x="2" y="26"/>
                  <a:pt x="2" y="26"/>
                  <a:pt x="2" y="26"/>
                </a:cubicBezTo>
                <a:cubicBezTo>
                  <a:pt x="17" y="52"/>
                  <a:pt x="17" y="52"/>
                  <a:pt x="17" y="52"/>
                </a:cubicBezTo>
                <a:cubicBezTo>
                  <a:pt x="32" y="26"/>
                  <a:pt x="32" y="26"/>
                  <a:pt x="32" y="26"/>
                </a:cubicBezTo>
                <a:cubicBezTo>
                  <a:pt x="32" y="26"/>
                  <a:pt x="32" y="26"/>
                  <a:pt x="32" y="26"/>
                </a:cubicBezTo>
                <a:cubicBezTo>
                  <a:pt x="33" y="24"/>
                  <a:pt x="34" y="21"/>
                  <a:pt x="34" y="18"/>
                </a:cubicBezTo>
                <a:close/>
                <a:moveTo>
                  <a:pt x="17" y="32"/>
                </a:moveTo>
                <a:cubicBezTo>
                  <a:pt x="9" y="32"/>
                  <a:pt x="3" y="26"/>
                  <a:pt x="3" y="18"/>
                </a:cubicBezTo>
                <a:cubicBezTo>
                  <a:pt x="3" y="10"/>
                  <a:pt x="9" y="3"/>
                  <a:pt x="17" y="3"/>
                </a:cubicBezTo>
                <a:cubicBezTo>
                  <a:pt x="25" y="3"/>
                  <a:pt x="31" y="10"/>
                  <a:pt x="31" y="18"/>
                </a:cubicBezTo>
                <a:cubicBezTo>
                  <a:pt x="31" y="26"/>
                  <a:pt x="25" y="32"/>
                  <a:pt x="17" y="32"/>
                </a:cubicBezTo>
                <a:close/>
              </a:path>
            </a:pathLst>
          </a:custGeom>
          <a:solidFill>
            <a:srgbClr val="3C8C93">
              <a:alpha val="100000"/>
            </a:srgbClr>
          </a:solidFill>
          <a:ln w="9525">
            <a:noFill/>
          </a:ln>
        </p:spPr>
        <p:txBody>
          <a:bodyPr/>
          <a:p>
            <a:endParaRPr lang="zh-CN" altLang="en-US"/>
          </a:p>
        </p:txBody>
      </p:sp>
      <p:sp>
        <p:nvSpPr>
          <p:cNvPr id="40" name="Freeform 6"/>
          <p:cNvSpPr>
            <a:spLocks noEditPoints="1"/>
          </p:cNvSpPr>
          <p:nvPr/>
        </p:nvSpPr>
        <p:spPr>
          <a:xfrm>
            <a:off x="4108450" y="3611563"/>
            <a:ext cx="831850" cy="1266825"/>
          </a:xfrm>
          <a:custGeom>
            <a:avLst/>
            <a:gdLst>
              <a:gd name="txL" fmla="*/ 0 w 34"/>
              <a:gd name="txT" fmla="*/ 0 h 52"/>
              <a:gd name="txR" fmla="*/ 34 w 34"/>
              <a:gd name="txB" fmla="*/ 52 h 52"/>
            </a:gdLst>
            <a:ahLst/>
            <a:cxnLst>
              <a:cxn ang="0">
                <a:pos x="0"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4" h="52">
                <a:moveTo>
                  <a:pt x="0" y="35"/>
                </a:moveTo>
                <a:cubicBezTo>
                  <a:pt x="0" y="44"/>
                  <a:pt x="8" y="52"/>
                  <a:pt x="17" y="52"/>
                </a:cubicBezTo>
                <a:cubicBezTo>
                  <a:pt x="27" y="52"/>
                  <a:pt x="34" y="44"/>
                  <a:pt x="34" y="35"/>
                </a:cubicBezTo>
                <a:cubicBezTo>
                  <a:pt x="34" y="32"/>
                  <a:pt x="34" y="29"/>
                  <a:pt x="32" y="26"/>
                </a:cubicBezTo>
                <a:cubicBezTo>
                  <a:pt x="32" y="26"/>
                  <a:pt x="32" y="26"/>
                  <a:pt x="32" y="26"/>
                </a:cubicBezTo>
                <a:cubicBezTo>
                  <a:pt x="17" y="0"/>
                  <a:pt x="17" y="0"/>
                  <a:pt x="17" y="0"/>
                </a:cubicBezTo>
                <a:cubicBezTo>
                  <a:pt x="2" y="26"/>
                  <a:pt x="2" y="26"/>
                  <a:pt x="2" y="26"/>
                </a:cubicBezTo>
                <a:cubicBezTo>
                  <a:pt x="2" y="26"/>
                  <a:pt x="2" y="26"/>
                  <a:pt x="2" y="26"/>
                </a:cubicBezTo>
                <a:cubicBezTo>
                  <a:pt x="1" y="29"/>
                  <a:pt x="0" y="32"/>
                  <a:pt x="0" y="35"/>
                </a:cubicBezTo>
                <a:close/>
                <a:moveTo>
                  <a:pt x="17" y="21"/>
                </a:moveTo>
                <a:cubicBezTo>
                  <a:pt x="25" y="21"/>
                  <a:pt x="31" y="27"/>
                  <a:pt x="31" y="35"/>
                </a:cubicBezTo>
                <a:cubicBezTo>
                  <a:pt x="31" y="43"/>
                  <a:pt x="25" y="49"/>
                  <a:pt x="17" y="49"/>
                </a:cubicBezTo>
                <a:cubicBezTo>
                  <a:pt x="9" y="49"/>
                  <a:pt x="3" y="43"/>
                  <a:pt x="3" y="35"/>
                </a:cubicBezTo>
                <a:cubicBezTo>
                  <a:pt x="3" y="27"/>
                  <a:pt x="9" y="21"/>
                  <a:pt x="17" y="21"/>
                </a:cubicBezTo>
                <a:close/>
              </a:path>
            </a:pathLst>
          </a:custGeom>
          <a:solidFill>
            <a:srgbClr val="FBCE45">
              <a:alpha val="100000"/>
            </a:srgbClr>
          </a:solidFill>
          <a:ln w="9525">
            <a:noFill/>
          </a:ln>
        </p:spPr>
        <p:txBody>
          <a:bodyPr/>
          <a:p>
            <a:endParaRPr lang="zh-CN" altLang="en-US"/>
          </a:p>
        </p:txBody>
      </p:sp>
      <p:sp>
        <p:nvSpPr>
          <p:cNvPr id="41" name="Freeform 7"/>
          <p:cNvSpPr>
            <a:spLocks noEditPoints="1"/>
          </p:cNvSpPr>
          <p:nvPr/>
        </p:nvSpPr>
        <p:spPr>
          <a:xfrm>
            <a:off x="3254375" y="2636838"/>
            <a:ext cx="1220788" cy="901700"/>
          </a:xfrm>
          <a:custGeom>
            <a:avLst/>
            <a:gdLst>
              <a:gd name="txL" fmla="*/ 0 w 50"/>
              <a:gd name="txT" fmla="*/ 0 h 37"/>
              <a:gd name="txR" fmla="*/ 50 w 50"/>
              <a:gd name="txB" fmla="*/ 37 h 37"/>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50" h="37">
                <a:moveTo>
                  <a:pt x="29" y="4"/>
                </a:moveTo>
                <a:cubicBezTo>
                  <a:pt x="20" y="0"/>
                  <a:pt x="10" y="2"/>
                  <a:pt x="5" y="11"/>
                </a:cubicBezTo>
                <a:cubicBezTo>
                  <a:pt x="0" y="19"/>
                  <a:pt x="3" y="29"/>
                  <a:pt x="11" y="34"/>
                </a:cubicBezTo>
                <a:cubicBezTo>
                  <a:pt x="14" y="36"/>
                  <a:pt x="17" y="37"/>
                  <a:pt x="20" y="37"/>
                </a:cubicBezTo>
                <a:cubicBezTo>
                  <a:pt x="20" y="37"/>
                  <a:pt x="20" y="37"/>
                  <a:pt x="20" y="37"/>
                </a:cubicBezTo>
                <a:cubicBezTo>
                  <a:pt x="50" y="37"/>
                  <a:pt x="50" y="37"/>
                  <a:pt x="50" y="37"/>
                </a:cubicBezTo>
                <a:cubicBezTo>
                  <a:pt x="35" y="11"/>
                  <a:pt x="35" y="11"/>
                  <a:pt x="35" y="11"/>
                </a:cubicBezTo>
                <a:cubicBezTo>
                  <a:pt x="35" y="11"/>
                  <a:pt x="35" y="11"/>
                  <a:pt x="35" y="11"/>
                </a:cubicBezTo>
                <a:cubicBezTo>
                  <a:pt x="34" y="8"/>
                  <a:pt x="31" y="6"/>
                  <a:pt x="29" y="4"/>
                </a:cubicBezTo>
                <a:close/>
                <a:moveTo>
                  <a:pt x="32" y="26"/>
                </a:moveTo>
                <a:cubicBezTo>
                  <a:pt x="28" y="33"/>
                  <a:pt x="20" y="36"/>
                  <a:pt x="13" y="32"/>
                </a:cubicBezTo>
                <a:cubicBezTo>
                  <a:pt x="6" y="28"/>
                  <a:pt x="4" y="19"/>
                  <a:pt x="8" y="12"/>
                </a:cubicBezTo>
                <a:cubicBezTo>
                  <a:pt x="12" y="5"/>
                  <a:pt x="20" y="3"/>
                  <a:pt x="27" y="7"/>
                </a:cubicBezTo>
                <a:cubicBezTo>
                  <a:pt x="34" y="11"/>
                  <a:pt x="36" y="20"/>
                  <a:pt x="32" y="26"/>
                </a:cubicBezTo>
                <a:close/>
              </a:path>
            </a:pathLst>
          </a:custGeom>
          <a:solidFill>
            <a:srgbClr val="FBCE45">
              <a:alpha val="100000"/>
            </a:srgbClr>
          </a:solidFill>
          <a:ln w="9525">
            <a:noFill/>
          </a:ln>
        </p:spPr>
        <p:txBody>
          <a:bodyPr/>
          <a:p>
            <a:endParaRPr lang="zh-CN" altLang="en-US"/>
          </a:p>
        </p:txBody>
      </p:sp>
      <p:sp>
        <p:nvSpPr>
          <p:cNvPr id="42" name="Freeform 8"/>
          <p:cNvSpPr>
            <a:spLocks noEditPoints="1"/>
          </p:cNvSpPr>
          <p:nvPr/>
        </p:nvSpPr>
        <p:spPr>
          <a:xfrm>
            <a:off x="4572000" y="3587750"/>
            <a:ext cx="1220788" cy="901700"/>
          </a:xfrm>
          <a:custGeom>
            <a:avLst/>
            <a:gdLst>
              <a:gd name="txL" fmla="*/ 0 w 50"/>
              <a:gd name="txT" fmla="*/ 0 h 37"/>
              <a:gd name="txR" fmla="*/ 50 w 50"/>
              <a:gd name="txB" fmla="*/ 37 h 37"/>
            </a:gdLst>
            <a:ahLst/>
            <a:cxnLst>
              <a:cxn ang="0">
                <a:pos x="2147483646" y="2147483646"/>
              </a:cxn>
              <a:cxn ang="0">
                <a:pos x="2147483646" y="2147483646"/>
              </a:cxn>
              <a:cxn ang="0">
                <a:pos x="2147483646" y="2147483646"/>
              </a:cxn>
              <a:cxn ang="0">
                <a:pos x="2147483646" y="0"/>
              </a:cxn>
              <a:cxn ang="0">
                <a:pos x="2147483646" y="0"/>
              </a:cxn>
              <a:cxn ang="0">
                <a:pos x="0"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50" h="37">
                <a:moveTo>
                  <a:pt x="22" y="32"/>
                </a:moveTo>
                <a:cubicBezTo>
                  <a:pt x="30" y="37"/>
                  <a:pt x="40" y="34"/>
                  <a:pt x="45" y="26"/>
                </a:cubicBezTo>
                <a:cubicBezTo>
                  <a:pt x="50" y="18"/>
                  <a:pt x="47" y="7"/>
                  <a:pt x="39" y="2"/>
                </a:cubicBezTo>
                <a:cubicBezTo>
                  <a:pt x="36" y="1"/>
                  <a:pt x="33" y="0"/>
                  <a:pt x="30" y="0"/>
                </a:cubicBezTo>
                <a:cubicBezTo>
                  <a:pt x="30" y="0"/>
                  <a:pt x="30" y="0"/>
                  <a:pt x="30" y="0"/>
                </a:cubicBezTo>
                <a:cubicBezTo>
                  <a:pt x="0" y="0"/>
                  <a:pt x="0" y="0"/>
                  <a:pt x="0" y="0"/>
                </a:cubicBezTo>
                <a:cubicBezTo>
                  <a:pt x="15" y="26"/>
                  <a:pt x="15" y="26"/>
                  <a:pt x="15" y="26"/>
                </a:cubicBezTo>
                <a:cubicBezTo>
                  <a:pt x="15" y="26"/>
                  <a:pt x="15" y="26"/>
                  <a:pt x="15" y="26"/>
                </a:cubicBezTo>
                <a:cubicBezTo>
                  <a:pt x="17" y="28"/>
                  <a:pt x="19" y="31"/>
                  <a:pt x="22" y="32"/>
                </a:cubicBezTo>
                <a:close/>
                <a:moveTo>
                  <a:pt x="18" y="10"/>
                </a:moveTo>
                <a:cubicBezTo>
                  <a:pt x="22" y="3"/>
                  <a:pt x="31" y="1"/>
                  <a:pt x="37" y="5"/>
                </a:cubicBezTo>
                <a:cubicBezTo>
                  <a:pt x="44" y="9"/>
                  <a:pt x="47" y="18"/>
                  <a:pt x="43" y="25"/>
                </a:cubicBezTo>
                <a:cubicBezTo>
                  <a:pt x="39" y="31"/>
                  <a:pt x="30" y="34"/>
                  <a:pt x="23" y="30"/>
                </a:cubicBezTo>
                <a:cubicBezTo>
                  <a:pt x="16" y="26"/>
                  <a:pt x="14" y="17"/>
                  <a:pt x="18" y="10"/>
                </a:cubicBezTo>
                <a:close/>
              </a:path>
            </a:pathLst>
          </a:custGeom>
          <a:solidFill>
            <a:srgbClr val="3C8C93">
              <a:alpha val="100000"/>
            </a:srgbClr>
          </a:solidFill>
          <a:ln w="9525">
            <a:noFill/>
          </a:ln>
        </p:spPr>
        <p:txBody>
          <a:bodyPr/>
          <a:p>
            <a:endParaRPr lang="zh-CN" altLang="en-US"/>
          </a:p>
        </p:txBody>
      </p:sp>
      <p:sp>
        <p:nvSpPr>
          <p:cNvPr id="43" name="Freeform 9"/>
          <p:cNvSpPr>
            <a:spLocks noEditPoints="1"/>
          </p:cNvSpPr>
          <p:nvPr/>
        </p:nvSpPr>
        <p:spPr>
          <a:xfrm>
            <a:off x="3254375" y="3587750"/>
            <a:ext cx="1220788" cy="901700"/>
          </a:xfrm>
          <a:custGeom>
            <a:avLst/>
            <a:gdLst>
              <a:gd name="txL" fmla="*/ 0 w 50"/>
              <a:gd name="txT" fmla="*/ 0 h 37"/>
              <a:gd name="txR" fmla="*/ 50 w 50"/>
              <a:gd name="txB" fmla="*/ 37 h 37"/>
            </a:gdLst>
            <a:ahLst/>
            <a:cxnLst>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50" h="37">
                <a:moveTo>
                  <a:pt x="11" y="2"/>
                </a:moveTo>
                <a:cubicBezTo>
                  <a:pt x="3" y="6"/>
                  <a:pt x="0" y="17"/>
                  <a:pt x="5" y="25"/>
                </a:cubicBezTo>
                <a:cubicBezTo>
                  <a:pt x="9" y="34"/>
                  <a:pt x="20" y="37"/>
                  <a:pt x="28" y="32"/>
                </a:cubicBezTo>
                <a:cubicBezTo>
                  <a:pt x="31" y="30"/>
                  <a:pt x="33" y="28"/>
                  <a:pt x="35" y="26"/>
                </a:cubicBezTo>
                <a:cubicBezTo>
                  <a:pt x="35" y="26"/>
                  <a:pt x="35" y="26"/>
                  <a:pt x="35" y="26"/>
                </a:cubicBezTo>
                <a:cubicBezTo>
                  <a:pt x="50" y="0"/>
                  <a:pt x="50" y="0"/>
                  <a:pt x="50" y="0"/>
                </a:cubicBezTo>
                <a:cubicBezTo>
                  <a:pt x="20" y="0"/>
                  <a:pt x="20" y="0"/>
                  <a:pt x="20" y="0"/>
                </a:cubicBezTo>
                <a:cubicBezTo>
                  <a:pt x="20" y="0"/>
                  <a:pt x="20" y="0"/>
                  <a:pt x="20" y="0"/>
                </a:cubicBezTo>
                <a:cubicBezTo>
                  <a:pt x="17" y="0"/>
                  <a:pt x="14" y="0"/>
                  <a:pt x="11" y="2"/>
                </a:cubicBezTo>
                <a:close/>
                <a:moveTo>
                  <a:pt x="32" y="10"/>
                </a:moveTo>
                <a:cubicBezTo>
                  <a:pt x="36" y="17"/>
                  <a:pt x="34" y="26"/>
                  <a:pt x="27" y="29"/>
                </a:cubicBezTo>
                <a:cubicBezTo>
                  <a:pt x="20" y="33"/>
                  <a:pt x="11" y="31"/>
                  <a:pt x="7" y="24"/>
                </a:cubicBezTo>
                <a:cubicBezTo>
                  <a:pt x="3" y="17"/>
                  <a:pt x="6" y="8"/>
                  <a:pt x="13" y="4"/>
                </a:cubicBezTo>
                <a:cubicBezTo>
                  <a:pt x="20" y="0"/>
                  <a:pt x="28" y="3"/>
                  <a:pt x="32" y="10"/>
                </a:cubicBezTo>
                <a:close/>
              </a:path>
            </a:pathLst>
          </a:custGeom>
          <a:solidFill>
            <a:srgbClr val="3C8C93">
              <a:alpha val="100000"/>
            </a:srgbClr>
          </a:solidFill>
          <a:ln w="9525">
            <a:noFill/>
          </a:ln>
        </p:spPr>
        <p:txBody>
          <a:bodyPr/>
          <a:p>
            <a:endParaRPr lang="zh-CN" altLang="en-US"/>
          </a:p>
        </p:txBody>
      </p:sp>
      <p:sp>
        <p:nvSpPr>
          <p:cNvPr id="44" name="Freeform 10"/>
          <p:cNvSpPr>
            <a:spLocks noEditPoints="1"/>
          </p:cNvSpPr>
          <p:nvPr/>
        </p:nvSpPr>
        <p:spPr>
          <a:xfrm>
            <a:off x="4572000" y="2636838"/>
            <a:ext cx="1220788" cy="901700"/>
          </a:xfrm>
          <a:custGeom>
            <a:avLst/>
            <a:gdLst>
              <a:gd name="txL" fmla="*/ 0 w 50"/>
              <a:gd name="txT" fmla="*/ 0 h 37"/>
              <a:gd name="txR" fmla="*/ 50 w 50"/>
              <a:gd name="txB" fmla="*/ 37 h 37"/>
            </a:gdLst>
            <a:ahLst/>
            <a:cxnLst>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50" h="37">
                <a:moveTo>
                  <a:pt x="39" y="35"/>
                </a:moveTo>
                <a:cubicBezTo>
                  <a:pt x="47" y="30"/>
                  <a:pt x="50" y="20"/>
                  <a:pt x="46" y="11"/>
                </a:cubicBezTo>
                <a:cubicBezTo>
                  <a:pt x="41" y="3"/>
                  <a:pt x="30" y="0"/>
                  <a:pt x="22" y="5"/>
                </a:cubicBezTo>
                <a:cubicBezTo>
                  <a:pt x="19" y="6"/>
                  <a:pt x="17" y="8"/>
                  <a:pt x="16" y="11"/>
                </a:cubicBezTo>
                <a:cubicBezTo>
                  <a:pt x="16" y="11"/>
                  <a:pt x="16" y="11"/>
                  <a:pt x="16" y="11"/>
                </a:cubicBezTo>
                <a:cubicBezTo>
                  <a:pt x="0" y="37"/>
                  <a:pt x="0" y="37"/>
                  <a:pt x="0" y="37"/>
                </a:cubicBezTo>
                <a:cubicBezTo>
                  <a:pt x="30" y="37"/>
                  <a:pt x="30" y="37"/>
                  <a:pt x="30" y="37"/>
                </a:cubicBezTo>
                <a:cubicBezTo>
                  <a:pt x="30" y="37"/>
                  <a:pt x="30" y="37"/>
                  <a:pt x="30" y="37"/>
                </a:cubicBezTo>
                <a:cubicBezTo>
                  <a:pt x="33" y="37"/>
                  <a:pt x="36" y="36"/>
                  <a:pt x="39" y="35"/>
                </a:cubicBezTo>
                <a:close/>
                <a:moveTo>
                  <a:pt x="18" y="27"/>
                </a:moveTo>
                <a:cubicBezTo>
                  <a:pt x="14" y="20"/>
                  <a:pt x="17" y="11"/>
                  <a:pt x="24" y="7"/>
                </a:cubicBezTo>
                <a:cubicBezTo>
                  <a:pt x="30" y="3"/>
                  <a:pt x="39" y="6"/>
                  <a:pt x="43" y="13"/>
                </a:cubicBezTo>
                <a:cubicBezTo>
                  <a:pt x="47" y="20"/>
                  <a:pt x="44" y="28"/>
                  <a:pt x="37" y="32"/>
                </a:cubicBezTo>
                <a:cubicBezTo>
                  <a:pt x="31" y="36"/>
                  <a:pt x="22" y="34"/>
                  <a:pt x="18" y="27"/>
                </a:cubicBezTo>
                <a:close/>
              </a:path>
            </a:pathLst>
          </a:custGeom>
          <a:solidFill>
            <a:srgbClr val="FBCE45">
              <a:alpha val="100000"/>
            </a:srgbClr>
          </a:solidFill>
          <a:ln w="9525">
            <a:noFill/>
          </a:ln>
        </p:spPr>
        <p:txBody>
          <a:bodyPr/>
          <a:p>
            <a:endParaRPr lang="zh-CN" altLang="en-US"/>
          </a:p>
        </p:txBody>
      </p:sp>
      <p:sp>
        <p:nvSpPr>
          <p:cNvPr id="17428" name="Freeform 49"/>
          <p:cNvSpPr>
            <a:spLocks noEditPoints="1"/>
          </p:cNvSpPr>
          <p:nvPr/>
        </p:nvSpPr>
        <p:spPr>
          <a:xfrm>
            <a:off x="3938588" y="3222625"/>
            <a:ext cx="23812" cy="23813"/>
          </a:xfrm>
          <a:custGeom>
            <a:avLst/>
            <a:gdLst>
              <a:gd name="txL" fmla="*/ 0 w 1"/>
              <a:gd name="txT" fmla="*/ 0 h 1"/>
              <a:gd name="txR" fmla="*/ 1 w 1"/>
              <a:gd name="txB" fmla="*/ 1 h 1"/>
            </a:gdLst>
            <a:ahLst/>
            <a:cxnLst>
              <a:cxn ang="0">
                <a:pos x="0" y="2147483646"/>
              </a:cxn>
              <a:cxn ang="0">
                <a:pos x="0" y="2147483646"/>
              </a:cxn>
              <a:cxn ang="0">
                <a:pos x="0" y="2147483646"/>
              </a:cxn>
              <a:cxn ang="0">
                <a:pos x="0"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0" y="2147483646"/>
              </a:cxn>
              <a:cxn ang="0">
                <a:pos x="0" y="2147483646"/>
              </a:cxn>
              <a:cxn ang="0">
                <a:pos x="0" y="2147483646"/>
              </a:cxn>
              <a:cxn ang="0">
                <a:pos x="0" y="0"/>
              </a:cxn>
              <a:cxn ang="0">
                <a:pos x="0" y="0"/>
              </a:cxn>
              <a:cxn ang="0">
                <a:pos x="2147483646" y="0"/>
              </a:cxn>
              <a:cxn ang="0">
                <a:pos x="2147483646" y="0"/>
              </a:cxn>
              <a:cxn ang="0">
                <a:pos x="2147483646" y="0"/>
              </a:cxn>
              <a:cxn ang="0">
                <a:pos x="2147483646" y="0"/>
              </a:cxn>
              <a:cxn ang="0">
                <a:pos x="2147483646" y="2147483646"/>
              </a:cxn>
              <a:cxn ang="0">
                <a:pos x="0" y="2147483646"/>
              </a:cxn>
              <a:cxn ang="0">
                <a:pos x="2147483646" y="2147483646"/>
              </a:cxn>
              <a:cxn ang="0">
                <a:pos x="2147483646" y="0"/>
              </a:cxn>
              <a:cxn ang="0">
                <a:pos x="2147483646" y="0"/>
              </a:cxn>
              <a:cxn ang="0">
                <a:pos x="0" y="0"/>
              </a:cxn>
              <a:cxn ang="0">
                <a:pos x="0" y="2147483646"/>
              </a:cxn>
              <a:cxn ang="0">
                <a:pos x="2147483646" y="2147483646"/>
              </a:cxn>
            </a:cxnLst>
            <a:rect l="txL" t="txT" r="txR" b="txB"/>
            <a:pathLst>
              <a:path w="1" h="1">
                <a:moveTo>
                  <a:pt x="0" y="1"/>
                </a:move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0"/>
                  <a:pt x="0" y="0"/>
                </a:cubicBezTo>
                <a:cubicBezTo>
                  <a:pt x="0" y="0"/>
                  <a:pt x="0" y="0"/>
                  <a:pt x="0" y="0"/>
                </a:cubicBezTo>
                <a:cubicBezTo>
                  <a:pt x="0" y="0"/>
                  <a:pt x="1" y="0"/>
                  <a:pt x="1" y="0"/>
                </a:cubicBezTo>
                <a:cubicBezTo>
                  <a:pt x="1" y="0"/>
                  <a:pt x="1" y="0"/>
                  <a:pt x="1" y="0"/>
                </a:cubicBezTo>
                <a:cubicBezTo>
                  <a:pt x="1" y="0"/>
                  <a:pt x="1" y="0"/>
                  <a:pt x="1" y="0"/>
                </a:cubicBezTo>
                <a:cubicBezTo>
                  <a:pt x="1" y="0"/>
                  <a:pt x="1" y="0"/>
                  <a:pt x="1" y="0"/>
                </a:cubicBezTo>
                <a:cubicBezTo>
                  <a:pt x="1" y="1"/>
                  <a:pt x="1" y="1"/>
                  <a:pt x="1" y="1"/>
                </a:cubicBezTo>
                <a:lnTo>
                  <a:pt x="0" y="1"/>
                </a:lnTo>
                <a:close/>
                <a:moveTo>
                  <a:pt x="1" y="1"/>
                </a:moveTo>
                <a:cubicBezTo>
                  <a:pt x="1" y="1"/>
                  <a:pt x="1" y="0"/>
                  <a:pt x="1" y="0"/>
                </a:cubicBezTo>
                <a:cubicBezTo>
                  <a:pt x="1" y="0"/>
                  <a:pt x="1" y="0"/>
                  <a:pt x="1" y="0"/>
                </a:cubicBezTo>
                <a:cubicBezTo>
                  <a:pt x="1" y="0"/>
                  <a:pt x="0" y="0"/>
                  <a:pt x="0" y="0"/>
                </a:cubicBezTo>
                <a:cubicBezTo>
                  <a:pt x="0" y="0"/>
                  <a:pt x="0" y="1"/>
                  <a:pt x="0" y="1"/>
                </a:cubicBezTo>
                <a:lnTo>
                  <a:pt x="1" y="1"/>
                </a:lnTo>
                <a:close/>
              </a:path>
            </a:pathLst>
          </a:custGeom>
          <a:solidFill>
            <a:srgbClr val="4C4C4C">
              <a:alpha val="100000"/>
            </a:srgbClr>
          </a:solidFill>
          <a:ln w="9525">
            <a:noFill/>
          </a:ln>
        </p:spPr>
        <p:txBody>
          <a:bodyPr/>
          <a:p>
            <a:endParaRPr lang="zh-CN" altLang="en-US"/>
          </a:p>
        </p:txBody>
      </p:sp>
      <p:sp>
        <p:nvSpPr>
          <p:cNvPr id="17429" name="Rectangle 50"/>
          <p:cNvSpPr/>
          <p:nvPr/>
        </p:nvSpPr>
        <p:spPr>
          <a:xfrm>
            <a:off x="3962400" y="3222625"/>
            <a:ext cx="1588" cy="23813"/>
          </a:xfrm>
          <a:prstGeom prst="rect">
            <a:avLst/>
          </a:prstGeom>
          <a:solidFill>
            <a:srgbClr val="4C4C4C"/>
          </a:solidFill>
          <a:ln w="9525">
            <a:noFill/>
          </a:ln>
        </p:spPr>
        <p:txBody>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SzTx/>
              <a:buFont typeface="Arial" panose="020B0604020202020204" pitchFamily="34" charset="0"/>
              <a:buNone/>
            </a:pPr>
            <a:endParaRPr lang="zh-CN" altLang="en-US" sz="1600" b="1" dirty="0">
              <a:latin typeface="微软雅黑" panose="020B0503020204020204" charset="-122"/>
              <a:ea typeface="微软雅黑" panose="020B0503020204020204" charset="-122"/>
              <a:sym typeface="宋体" panose="02010600030101010101" pitchFamily="2" charset="-122"/>
            </a:endParaRPr>
          </a:p>
        </p:txBody>
      </p:sp>
      <p:sp>
        <p:nvSpPr>
          <p:cNvPr id="17430" name="Freeform 51"/>
          <p:cNvSpPr>
            <a:spLocks noEditPoints="1"/>
          </p:cNvSpPr>
          <p:nvPr/>
        </p:nvSpPr>
        <p:spPr>
          <a:xfrm>
            <a:off x="3986213" y="3222625"/>
            <a:ext cx="0" cy="23813"/>
          </a:xfrm>
          <a:custGeom>
            <a:avLst/>
            <a:gdLst>
              <a:gd name="txL" fmla="*/ 0 w 635"/>
              <a:gd name="txT" fmla="*/ 0 h 1"/>
              <a:gd name="txR" fmla="*/ 0 w 635"/>
              <a:gd name="txB" fmla="*/ 1 h 1"/>
            </a:gdLst>
            <a:ahLst/>
            <a:cxnLst>
              <a:cxn ang="0">
                <a:pos x="0" y="0"/>
              </a:cxn>
              <a:cxn ang="0">
                <a:pos x="0" y="0"/>
              </a:cxn>
              <a:cxn ang="0">
                <a:pos x="0" y="0"/>
              </a:cxn>
              <a:cxn ang="0">
                <a:pos x="0" y="0"/>
              </a:cxn>
              <a:cxn ang="0">
                <a:pos x="0" y="0"/>
              </a:cxn>
              <a:cxn ang="0">
                <a:pos x="0" y="0"/>
              </a:cxn>
              <a:cxn ang="0">
                <a:pos x="0" y="0"/>
              </a:cxn>
              <a:cxn ang="0">
                <a:pos x="0" y="0"/>
              </a:cxn>
              <a:cxn ang="0">
                <a:pos x="0" y="0"/>
              </a:cxn>
              <a:cxn ang="0">
                <a:pos x="0" y="2147483646"/>
              </a:cxn>
              <a:cxn ang="0">
                <a:pos x="0" y="0"/>
              </a:cxn>
              <a:cxn ang="0">
                <a:pos x="0" y="0"/>
              </a:cxn>
              <a:cxn ang="0">
                <a:pos x="0" y="2147483646"/>
              </a:cxn>
            </a:cxnLst>
            <a:rect l="txL" t="txT" r="txR" b="txB"/>
            <a:pathLst>
              <a:path w="635" h="1">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moveTo>
                  <a:pt x="0" y="1"/>
                </a:moveTo>
                <a:cubicBezTo>
                  <a:pt x="0" y="0"/>
                  <a:pt x="0" y="0"/>
                  <a:pt x="0" y="0"/>
                </a:cubicBezTo>
                <a:cubicBezTo>
                  <a:pt x="0" y="0"/>
                  <a:pt x="0" y="0"/>
                  <a:pt x="0" y="0"/>
                </a:cubicBezTo>
                <a:cubicBezTo>
                  <a:pt x="0" y="1"/>
                  <a:pt x="0" y="1"/>
                  <a:pt x="0" y="1"/>
                </a:cubicBezTo>
                <a:close/>
              </a:path>
            </a:pathLst>
          </a:custGeom>
          <a:solidFill>
            <a:srgbClr val="4C4C4C">
              <a:alpha val="100000"/>
            </a:srgbClr>
          </a:solidFill>
          <a:ln w="9525">
            <a:noFill/>
          </a:ln>
        </p:spPr>
        <p:txBody>
          <a:bodyPr/>
          <a:p>
            <a:endParaRPr lang="zh-CN" altLang="en-US"/>
          </a:p>
        </p:txBody>
      </p:sp>
      <p:sp>
        <p:nvSpPr>
          <p:cNvPr id="17431" name="Freeform 52"/>
          <p:cNvSpPr/>
          <p:nvPr/>
        </p:nvSpPr>
        <p:spPr>
          <a:xfrm>
            <a:off x="4083050" y="3319463"/>
            <a:ext cx="0" cy="23812"/>
          </a:xfrm>
          <a:custGeom>
            <a:avLst/>
            <a:gdLst>
              <a:gd name="txL" fmla="*/ 0 w 635"/>
              <a:gd name="txT" fmla="*/ 0 h 1"/>
              <a:gd name="txR" fmla="*/ 0 w 635"/>
              <a:gd name="txB" fmla="*/ 1 h 1"/>
            </a:gdLst>
            <a:ahLst/>
            <a:cxnLst>
              <a:cxn ang="0">
                <a:pos x="0" y="2147483646"/>
              </a:cxn>
              <a:cxn ang="0">
                <a:pos x="0" y="2147483646"/>
              </a:cxn>
              <a:cxn ang="0">
                <a:pos x="0" y="2147483646"/>
              </a:cxn>
              <a:cxn ang="0">
                <a:pos x="0" y="2147483646"/>
              </a:cxn>
              <a:cxn ang="0">
                <a:pos x="0" y="2147483646"/>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147483646"/>
              </a:cxn>
              <a:cxn ang="0">
                <a:pos x="0" y="2147483646"/>
              </a:cxn>
              <a:cxn ang="0">
                <a:pos x="0" y="2147483646"/>
              </a:cxn>
              <a:cxn ang="0">
                <a:pos x="0" y="2147483646"/>
              </a:cxn>
              <a:cxn ang="0">
                <a:pos x="0" y="2147483646"/>
              </a:cxn>
              <a:cxn ang="0">
                <a:pos x="0" y="2147483646"/>
              </a:cxn>
              <a:cxn ang="0">
                <a:pos x="0" y="2147483646"/>
              </a:cxn>
              <a:cxn ang="0">
                <a:pos x="0" y="2147483646"/>
              </a:cxn>
              <a:cxn ang="0">
                <a:pos x="0" y="2147483646"/>
              </a:cxn>
            </a:cxnLst>
            <a:rect l="txL" t="txT" r="txR" b="txB"/>
            <a:pathLst>
              <a:path w="635" h="1">
                <a:moveTo>
                  <a:pt x="0" y="1"/>
                </a:moveTo>
                <a:cubicBezTo>
                  <a:pt x="0" y="1"/>
                  <a:pt x="0" y="1"/>
                  <a:pt x="0" y="1"/>
                </a:cubicBezTo>
                <a:cubicBezTo>
                  <a:pt x="0" y="1"/>
                  <a:pt x="0" y="1"/>
                  <a:pt x="0" y="1"/>
                </a:cubicBezTo>
                <a:cubicBezTo>
                  <a:pt x="0" y="1"/>
                  <a:pt x="0" y="1"/>
                  <a:pt x="0" y="1"/>
                </a:cubicBezTo>
                <a:cubicBezTo>
                  <a:pt x="0" y="1"/>
                  <a:pt x="0" y="1"/>
                  <a:pt x="0" y="1"/>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lose/>
              </a:path>
            </a:pathLst>
          </a:custGeom>
          <a:solidFill>
            <a:srgbClr val="4C4C4C">
              <a:alpha val="100000"/>
            </a:srgbClr>
          </a:solidFill>
          <a:ln w="9525">
            <a:noFill/>
          </a:ln>
        </p:spPr>
        <p:txBody>
          <a:bodyPr/>
          <a:p>
            <a:endParaRPr lang="zh-CN" altLang="en-US"/>
          </a:p>
        </p:txBody>
      </p:sp>
      <p:sp>
        <p:nvSpPr>
          <p:cNvPr id="17432" name="Freeform 72"/>
          <p:cNvSpPr/>
          <p:nvPr/>
        </p:nvSpPr>
        <p:spPr>
          <a:xfrm>
            <a:off x="3938588" y="3148013"/>
            <a:ext cx="23812" cy="25400"/>
          </a:xfrm>
          <a:custGeom>
            <a:avLst/>
            <a:gdLst>
              <a:gd name="txL" fmla="*/ 0 w 1"/>
              <a:gd name="txT" fmla="*/ 0 h 1"/>
              <a:gd name="txR" fmla="*/ 1 w 1"/>
              <a:gd name="txB" fmla="*/ 1 h 1"/>
            </a:gdLst>
            <a:ahLst/>
            <a:cxnLst>
              <a:cxn ang="0">
                <a:pos x="2147483646" y="2147483646"/>
              </a:cxn>
              <a:cxn ang="0">
                <a:pos x="2147483646" y="2147483646"/>
              </a:cxn>
              <a:cxn ang="0">
                <a:pos x="2147483646" y="0"/>
              </a:cxn>
              <a:cxn ang="0">
                <a:pos x="2147483646" y="0"/>
              </a:cxn>
              <a:cxn ang="0">
                <a:pos x="0" y="0"/>
              </a:cxn>
              <a:cxn ang="0">
                <a:pos x="0" y="2147483646"/>
              </a:cxn>
              <a:cxn ang="0">
                <a:pos x="0" y="2147483646"/>
              </a:cxn>
              <a:cxn ang="0">
                <a:pos x="0" y="2147483646"/>
              </a:cxn>
              <a:cxn ang="0">
                <a:pos x="0" y="2147483646"/>
              </a:cxn>
              <a:cxn ang="0">
                <a:pos x="0" y="2147483646"/>
              </a:cxn>
              <a:cxn ang="0">
                <a:pos x="0" y="2147483646"/>
              </a:cxn>
              <a:cxn ang="0">
                <a:pos x="0" y="2147483646"/>
              </a:cxn>
              <a:cxn ang="0">
                <a:pos x="0" y="2147483646"/>
              </a:cxn>
              <a:cxn ang="0">
                <a:pos x="0" y="0"/>
              </a:cxn>
              <a:cxn ang="0">
                <a:pos x="0" y="0"/>
              </a:cxn>
              <a:cxn ang="0">
                <a:pos x="0" y="0"/>
              </a:cxn>
              <a:cxn ang="0">
                <a:pos x="0" y="0"/>
              </a:cxn>
              <a:cxn ang="0">
                <a:pos x="0" y="2147483646"/>
              </a:cxn>
              <a:cxn ang="0">
                <a:pos x="0" y="2147483646"/>
              </a:cxn>
              <a:cxn ang="0">
                <a:pos x="0" y="2147483646"/>
              </a:cxn>
              <a:cxn ang="0">
                <a:pos x="0" y="2147483646"/>
              </a:cxn>
              <a:cxn ang="0">
                <a:pos x="0" y="2147483646"/>
              </a:cxn>
              <a:cxn ang="0">
                <a:pos x="0" y="2147483646"/>
              </a:cxn>
              <a:cxn ang="0">
                <a:pos x="0" y="2147483646"/>
              </a:cxn>
              <a:cxn ang="0">
                <a:pos x="0" y="0"/>
              </a:cxn>
              <a:cxn ang="0">
                <a:pos x="0" y="0"/>
              </a:cxn>
              <a:cxn ang="0">
                <a:pos x="0" y="2147483646"/>
              </a:cxn>
              <a:cxn ang="0">
                <a:pos x="0" y="0"/>
              </a:cxn>
              <a:cxn ang="0">
                <a:pos x="0" y="0"/>
              </a:cxn>
              <a:cxn ang="0">
                <a:pos x="0" y="0"/>
              </a:cxn>
              <a:cxn ang="0">
                <a:pos x="0" y="2147483646"/>
              </a:cxn>
              <a:cxn ang="0">
                <a:pos x="0" y="0"/>
              </a:cxn>
              <a:cxn ang="0">
                <a:pos x="2147483646" y="0"/>
              </a:cxn>
              <a:cxn ang="0">
                <a:pos x="2147483646" y="0"/>
              </a:cxn>
              <a:cxn ang="0">
                <a:pos x="2147483646" y="0"/>
              </a:cxn>
              <a:cxn ang="0">
                <a:pos x="2147483646" y="2147483646"/>
              </a:cxn>
              <a:cxn ang="0">
                <a:pos x="2147483646" y="2147483646"/>
              </a:cxn>
              <a:cxn ang="0">
                <a:pos x="2147483646" y="2147483646"/>
              </a:cxn>
            </a:cxnLst>
            <a:rect l="txL" t="txT" r="txR" b="txB"/>
            <a:pathLst>
              <a:path w="1" h="1">
                <a:moveTo>
                  <a:pt x="1" y="1"/>
                </a:moveTo>
                <a:cubicBezTo>
                  <a:pt x="1" y="1"/>
                  <a:pt x="1" y="1"/>
                  <a:pt x="1" y="1"/>
                </a:cubicBezTo>
                <a:cubicBezTo>
                  <a:pt x="1" y="1"/>
                  <a:pt x="1" y="1"/>
                  <a:pt x="1" y="0"/>
                </a:cubicBezTo>
                <a:cubicBezTo>
                  <a:pt x="1" y="0"/>
                  <a:pt x="1" y="0"/>
                  <a:pt x="1" y="0"/>
                </a:cubicBezTo>
                <a:cubicBezTo>
                  <a:pt x="1" y="0"/>
                  <a:pt x="0" y="0"/>
                  <a:pt x="0" y="0"/>
                </a:cubicBezTo>
                <a:cubicBezTo>
                  <a:pt x="0" y="0"/>
                  <a:pt x="0" y="0"/>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0"/>
                  <a:pt x="0" y="0"/>
                  <a:pt x="0" y="0"/>
                </a:cubicBezTo>
                <a:cubicBezTo>
                  <a:pt x="0" y="0"/>
                  <a:pt x="0" y="0"/>
                  <a:pt x="0" y="0"/>
                </a:cubicBezTo>
                <a:cubicBezTo>
                  <a:pt x="0" y="0"/>
                  <a:pt x="0" y="0"/>
                  <a:pt x="0" y="0"/>
                </a:cubicBezTo>
                <a:cubicBezTo>
                  <a:pt x="0" y="0"/>
                  <a:pt x="0" y="0"/>
                  <a:pt x="0" y="0"/>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0"/>
                  <a:pt x="0" y="0"/>
                  <a:pt x="0" y="0"/>
                </a:cubicBezTo>
                <a:cubicBezTo>
                  <a:pt x="0" y="0"/>
                  <a:pt x="0" y="0"/>
                  <a:pt x="0" y="0"/>
                </a:cubicBezTo>
                <a:cubicBezTo>
                  <a:pt x="0" y="1"/>
                  <a:pt x="0" y="1"/>
                  <a:pt x="0" y="1"/>
                </a:cubicBezTo>
                <a:cubicBezTo>
                  <a:pt x="0" y="0"/>
                  <a:pt x="0" y="0"/>
                  <a:pt x="0" y="0"/>
                </a:cubicBezTo>
                <a:cubicBezTo>
                  <a:pt x="0" y="0"/>
                  <a:pt x="0" y="0"/>
                  <a:pt x="0" y="0"/>
                </a:cubicBezTo>
                <a:cubicBezTo>
                  <a:pt x="0" y="0"/>
                  <a:pt x="0" y="0"/>
                  <a:pt x="0" y="0"/>
                </a:cubicBezTo>
                <a:cubicBezTo>
                  <a:pt x="0" y="0"/>
                  <a:pt x="0" y="0"/>
                  <a:pt x="0" y="1"/>
                </a:cubicBezTo>
                <a:cubicBezTo>
                  <a:pt x="0" y="0"/>
                  <a:pt x="0" y="0"/>
                  <a:pt x="0" y="0"/>
                </a:cubicBezTo>
                <a:cubicBezTo>
                  <a:pt x="0" y="0"/>
                  <a:pt x="0" y="0"/>
                  <a:pt x="1" y="0"/>
                </a:cubicBezTo>
                <a:cubicBezTo>
                  <a:pt x="1" y="0"/>
                  <a:pt x="1" y="0"/>
                  <a:pt x="1" y="0"/>
                </a:cubicBezTo>
                <a:cubicBezTo>
                  <a:pt x="1" y="0"/>
                  <a:pt x="1" y="0"/>
                  <a:pt x="1" y="0"/>
                </a:cubicBezTo>
                <a:cubicBezTo>
                  <a:pt x="1" y="0"/>
                  <a:pt x="1" y="0"/>
                  <a:pt x="1" y="1"/>
                </a:cubicBezTo>
                <a:cubicBezTo>
                  <a:pt x="1" y="1"/>
                  <a:pt x="1" y="1"/>
                  <a:pt x="1" y="1"/>
                </a:cubicBezTo>
                <a:cubicBezTo>
                  <a:pt x="1" y="1"/>
                  <a:pt x="1" y="1"/>
                  <a:pt x="1" y="1"/>
                </a:cubicBezTo>
                <a:close/>
              </a:path>
            </a:pathLst>
          </a:custGeom>
          <a:solidFill>
            <a:srgbClr val="4C4C4C">
              <a:alpha val="100000"/>
            </a:srgbClr>
          </a:solidFill>
          <a:ln w="9525">
            <a:noFill/>
          </a:ln>
        </p:spPr>
        <p:txBody>
          <a:bodyPr/>
          <a:p>
            <a:endParaRPr lang="zh-CN" altLang="en-US"/>
          </a:p>
        </p:txBody>
      </p:sp>
      <p:sp>
        <p:nvSpPr>
          <p:cNvPr id="17433" name="Freeform 73"/>
          <p:cNvSpPr>
            <a:spLocks noEditPoints="1"/>
          </p:cNvSpPr>
          <p:nvPr/>
        </p:nvSpPr>
        <p:spPr>
          <a:xfrm>
            <a:off x="3962400" y="3148013"/>
            <a:ext cx="23813" cy="25400"/>
          </a:xfrm>
          <a:custGeom>
            <a:avLst/>
            <a:gdLst>
              <a:gd name="txL" fmla="*/ 0 w 1"/>
              <a:gd name="txT" fmla="*/ 0 h 1"/>
              <a:gd name="txR" fmla="*/ 1 w 1"/>
              <a:gd name="txB" fmla="*/ 1 h 1"/>
            </a:gdLst>
            <a:ahLst/>
            <a:cxnLst>
              <a:cxn ang="0">
                <a:pos x="0" y="2147483646"/>
              </a:cxn>
              <a:cxn ang="0">
                <a:pos x="0" y="2147483646"/>
              </a:cxn>
              <a:cxn ang="0">
                <a:pos x="0" y="2147483646"/>
              </a:cxn>
              <a:cxn ang="0">
                <a:pos x="0"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0" y="2147483646"/>
              </a:cxn>
              <a:cxn ang="0">
                <a:pos x="0" y="2147483646"/>
              </a:cxn>
              <a:cxn ang="0">
                <a:pos x="0" y="2147483646"/>
              </a:cxn>
              <a:cxn ang="0">
                <a:pos x="0" y="0"/>
              </a:cxn>
              <a:cxn ang="0">
                <a:pos x="0" y="0"/>
              </a:cxn>
              <a:cxn ang="0">
                <a:pos x="2147483646" y="0"/>
              </a:cxn>
              <a:cxn ang="0">
                <a:pos x="2147483646" y="0"/>
              </a:cxn>
              <a:cxn ang="0">
                <a:pos x="2147483646" y="0"/>
              </a:cxn>
              <a:cxn ang="0">
                <a:pos x="2147483646" y="2147483646"/>
              </a:cxn>
              <a:cxn ang="0">
                <a:pos x="2147483646" y="2147483646"/>
              </a:cxn>
              <a:cxn ang="0">
                <a:pos x="0" y="2147483646"/>
              </a:cxn>
              <a:cxn ang="0">
                <a:pos x="2147483646" y="2147483646"/>
              </a:cxn>
              <a:cxn ang="0">
                <a:pos x="2147483646" y="0"/>
              </a:cxn>
              <a:cxn ang="0">
                <a:pos x="2147483646" y="0"/>
              </a:cxn>
              <a:cxn ang="0">
                <a:pos x="0" y="0"/>
              </a:cxn>
              <a:cxn ang="0">
                <a:pos x="0" y="2147483646"/>
              </a:cxn>
              <a:cxn ang="0">
                <a:pos x="2147483646" y="2147483646"/>
              </a:cxn>
            </a:cxnLst>
            <a:rect l="txL" t="txT" r="txR" b="txB"/>
            <a:pathLst>
              <a:path w="1" h="1">
                <a:moveTo>
                  <a:pt x="0" y="1"/>
                </a:move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0"/>
                </a:cubicBezTo>
                <a:cubicBezTo>
                  <a:pt x="0" y="0"/>
                  <a:pt x="0" y="0"/>
                  <a:pt x="0" y="0"/>
                </a:cubicBezTo>
                <a:cubicBezTo>
                  <a:pt x="0" y="0"/>
                  <a:pt x="0" y="0"/>
                  <a:pt x="1" y="0"/>
                </a:cubicBezTo>
                <a:cubicBezTo>
                  <a:pt x="1" y="0"/>
                  <a:pt x="1" y="0"/>
                  <a:pt x="1" y="0"/>
                </a:cubicBezTo>
                <a:cubicBezTo>
                  <a:pt x="1" y="0"/>
                  <a:pt x="1" y="0"/>
                  <a:pt x="1" y="0"/>
                </a:cubicBezTo>
                <a:cubicBezTo>
                  <a:pt x="1" y="0"/>
                  <a:pt x="1" y="0"/>
                  <a:pt x="1" y="1"/>
                </a:cubicBezTo>
                <a:cubicBezTo>
                  <a:pt x="1" y="1"/>
                  <a:pt x="1" y="1"/>
                  <a:pt x="1" y="1"/>
                </a:cubicBezTo>
                <a:lnTo>
                  <a:pt x="0" y="1"/>
                </a:lnTo>
                <a:close/>
                <a:moveTo>
                  <a:pt x="1" y="1"/>
                </a:moveTo>
                <a:cubicBezTo>
                  <a:pt x="1" y="1"/>
                  <a:pt x="1" y="0"/>
                  <a:pt x="1" y="0"/>
                </a:cubicBezTo>
                <a:cubicBezTo>
                  <a:pt x="1" y="0"/>
                  <a:pt x="1" y="0"/>
                  <a:pt x="1" y="0"/>
                </a:cubicBezTo>
                <a:cubicBezTo>
                  <a:pt x="0" y="0"/>
                  <a:pt x="0" y="0"/>
                  <a:pt x="0" y="0"/>
                </a:cubicBezTo>
                <a:cubicBezTo>
                  <a:pt x="0" y="1"/>
                  <a:pt x="0" y="1"/>
                  <a:pt x="0" y="1"/>
                </a:cubicBezTo>
                <a:lnTo>
                  <a:pt x="1" y="1"/>
                </a:lnTo>
                <a:close/>
              </a:path>
            </a:pathLst>
          </a:custGeom>
          <a:solidFill>
            <a:srgbClr val="4C4C4C">
              <a:alpha val="100000"/>
            </a:srgbClr>
          </a:solidFill>
          <a:ln w="9525">
            <a:noFill/>
          </a:ln>
        </p:spPr>
        <p:txBody>
          <a:bodyPr/>
          <a:p>
            <a:endParaRPr lang="zh-CN" altLang="en-US"/>
          </a:p>
        </p:txBody>
      </p:sp>
      <p:sp>
        <p:nvSpPr>
          <p:cNvPr id="17434" name="Freeform 74"/>
          <p:cNvSpPr/>
          <p:nvPr/>
        </p:nvSpPr>
        <p:spPr>
          <a:xfrm>
            <a:off x="3986213" y="3148013"/>
            <a:ext cx="25400" cy="25400"/>
          </a:xfrm>
          <a:custGeom>
            <a:avLst/>
            <a:gdLst>
              <a:gd name="txL" fmla="*/ 0 w 1"/>
              <a:gd name="txT" fmla="*/ 0 h 1"/>
              <a:gd name="txR" fmla="*/ 1 w 1"/>
              <a:gd name="txB" fmla="*/ 1 h 1"/>
            </a:gdLst>
            <a:ahLst/>
            <a:cxnLst>
              <a:cxn ang="0">
                <a:pos x="0" y="2147483646"/>
              </a:cxn>
              <a:cxn ang="0">
                <a:pos x="0" y="2147483646"/>
              </a:cxn>
              <a:cxn ang="0">
                <a:pos x="0" y="2147483646"/>
              </a:cxn>
              <a:cxn ang="0">
                <a:pos x="0" y="2147483646"/>
              </a:cxn>
              <a:cxn ang="0">
                <a:pos x="0" y="2147483646"/>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147483646"/>
              </a:cxn>
              <a:cxn ang="0">
                <a:pos x="0" y="2147483646"/>
              </a:cxn>
              <a:cxn ang="0">
                <a:pos x="0" y="2147483646"/>
              </a:cxn>
              <a:cxn ang="0">
                <a:pos x="0" y="2147483646"/>
              </a:cxn>
              <a:cxn ang="0">
                <a:pos x="0" y="2147483646"/>
              </a:cxn>
              <a:cxn ang="0">
                <a:pos x="0" y="2147483646"/>
              </a:cxn>
              <a:cxn ang="0">
                <a:pos x="2147483646" y="2147483646"/>
              </a:cxn>
              <a:cxn ang="0">
                <a:pos x="2147483646" y="2147483646"/>
              </a:cxn>
              <a:cxn ang="0">
                <a:pos x="0" y="2147483646"/>
              </a:cxn>
            </a:cxnLst>
            <a:rect l="txL" t="txT" r="txR" b="txB"/>
            <a:pathLst>
              <a:path w="1" h="1">
                <a:moveTo>
                  <a:pt x="0" y="1"/>
                </a:moveTo>
                <a:cubicBezTo>
                  <a:pt x="0" y="1"/>
                  <a:pt x="0" y="1"/>
                  <a:pt x="0" y="1"/>
                </a:cubicBezTo>
                <a:cubicBezTo>
                  <a:pt x="0" y="1"/>
                  <a:pt x="0" y="1"/>
                  <a:pt x="0" y="1"/>
                </a:cubicBezTo>
                <a:cubicBezTo>
                  <a:pt x="0" y="1"/>
                  <a:pt x="0" y="1"/>
                  <a:pt x="0" y="1"/>
                </a:cubicBezTo>
                <a:cubicBezTo>
                  <a:pt x="0" y="1"/>
                  <a:pt x="0" y="1"/>
                  <a:pt x="0" y="1"/>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1" y="1"/>
                </a:cubicBezTo>
                <a:cubicBezTo>
                  <a:pt x="1" y="1"/>
                  <a:pt x="1" y="1"/>
                  <a:pt x="1" y="1"/>
                </a:cubicBezTo>
                <a:cubicBezTo>
                  <a:pt x="0" y="1"/>
                  <a:pt x="0" y="1"/>
                  <a:pt x="0" y="1"/>
                </a:cubicBezTo>
                <a:close/>
              </a:path>
            </a:pathLst>
          </a:custGeom>
          <a:solidFill>
            <a:srgbClr val="4C4C4C">
              <a:alpha val="100000"/>
            </a:srgbClr>
          </a:solidFill>
          <a:ln w="9525">
            <a:noFill/>
          </a:ln>
        </p:spPr>
        <p:txBody>
          <a:bodyPr/>
          <a:p>
            <a:endParaRPr lang="zh-CN" altLang="en-US"/>
          </a:p>
        </p:txBody>
      </p:sp>
      <p:sp>
        <p:nvSpPr>
          <p:cNvPr id="17435" name="Freeform 86"/>
          <p:cNvSpPr>
            <a:spLocks noEditPoints="1"/>
          </p:cNvSpPr>
          <p:nvPr/>
        </p:nvSpPr>
        <p:spPr>
          <a:xfrm>
            <a:off x="4524375" y="2857500"/>
            <a:ext cx="23813" cy="23813"/>
          </a:xfrm>
          <a:custGeom>
            <a:avLst/>
            <a:gdLst>
              <a:gd name="txL" fmla="*/ 0 w 1"/>
              <a:gd name="txT" fmla="*/ 0 h 1"/>
              <a:gd name="txR" fmla="*/ 1 w 1"/>
              <a:gd name="txB" fmla="*/ 1 h 1"/>
            </a:gdLst>
            <a:ahLst/>
            <a:cxnLst>
              <a:cxn ang="0">
                <a:pos x="2147483646" y="2147483646"/>
              </a:cxn>
              <a:cxn ang="0">
                <a:pos x="2147483646" y="0"/>
              </a:cxn>
              <a:cxn ang="0">
                <a:pos x="2147483646" y="0"/>
              </a:cxn>
              <a:cxn ang="0">
                <a:pos x="0" y="0"/>
              </a:cxn>
              <a:cxn ang="0">
                <a:pos x="0" y="0"/>
              </a:cxn>
              <a:cxn ang="0">
                <a:pos x="0" y="0"/>
              </a:cxn>
              <a:cxn ang="0">
                <a:pos x="0" y="0"/>
              </a:cxn>
              <a:cxn ang="0">
                <a:pos x="0" y="0"/>
              </a:cxn>
              <a:cxn ang="0">
                <a:pos x="0" y="0"/>
              </a:cxn>
              <a:cxn ang="0">
                <a:pos x="0" y="0"/>
              </a:cxn>
              <a:cxn ang="0">
                <a:pos x="0" y="0"/>
              </a:cxn>
              <a:cxn ang="0">
                <a:pos x="0" y="0"/>
              </a:cxn>
              <a:cxn ang="0">
                <a:pos x="2147483646" y="0"/>
              </a:cxn>
              <a:cxn ang="0">
                <a:pos x="2147483646" y="0"/>
              </a:cxn>
              <a:cxn ang="0">
                <a:pos x="2147483646" y="0"/>
              </a:cxn>
              <a:cxn ang="0">
                <a:pos x="2147483646" y="0"/>
              </a:cxn>
              <a:cxn ang="0">
                <a:pos x="2147483646" y="2147483646"/>
              </a:cxn>
              <a:cxn ang="0">
                <a:pos x="2147483646" y="0"/>
              </a:cxn>
              <a:cxn ang="0">
                <a:pos x="2147483646" y="0"/>
              </a:cxn>
              <a:cxn ang="0">
                <a:pos x="2147483646" y="0"/>
              </a:cxn>
              <a:cxn ang="0">
                <a:pos x="2147483646" y="0"/>
              </a:cxn>
              <a:cxn ang="0">
                <a:pos x="0" y="0"/>
              </a:cxn>
              <a:cxn ang="0">
                <a:pos x="0" y="0"/>
              </a:cxn>
              <a:cxn ang="0">
                <a:pos x="0" y="0"/>
              </a:cxn>
              <a:cxn ang="0">
                <a:pos x="0" y="0"/>
              </a:cxn>
              <a:cxn ang="0">
                <a:pos x="0" y="0"/>
              </a:cxn>
              <a:cxn ang="0">
                <a:pos x="0" y="0"/>
              </a:cxn>
              <a:cxn ang="0">
                <a:pos x="0" y="0"/>
              </a:cxn>
              <a:cxn ang="0">
                <a:pos x="0" y="0"/>
              </a:cxn>
              <a:cxn ang="0">
                <a:pos x="0" y="0"/>
              </a:cxn>
              <a:cxn ang="0">
                <a:pos x="2147483646" y="0"/>
              </a:cxn>
              <a:cxn ang="0">
                <a:pos x="2147483646" y="0"/>
              </a:cxn>
              <a:cxn ang="0">
                <a:pos x="2147483646" y="0"/>
              </a:cxn>
              <a:cxn ang="0">
                <a:pos x="2147483646" y="0"/>
              </a:cxn>
            </a:cxnLst>
            <a:rect l="txL" t="txT" r="txR" b="txB"/>
            <a:pathLst>
              <a:path w="1" h="1">
                <a:moveTo>
                  <a:pt x="1" y="1"/>
                </a:move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1" y="0"/>
                  <a:pt x="1" y="0"/>
                  <a:pt x="1" y="0"/>
                </a:cubicBezTo>
                <a:cubicBezTo>
                  <a:pt x="1" y="1"/>
                  <a:pt x="1" y="1"/>
                  <a:pt x="1" y="1"/>
                </a:cubicBezTo>
                <a:close/>
                <a:moveTo>
                  <a:pt x="1" y="0"/>
                </a:moveTo>
                <a:cubicBezTo>
                  <a:pt x="1" y="0"/>
                  <a:pt x="1" y="0"/>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ubicBezTo>
                  <a:pt x="1" y="0"/>
                  <a:pt x="1" y="0"/>
                  <a:pt x="1" y="0"/>
                </a:cubicBezTo>
                <a:close/>
              </a:path>
            </a:pathLst>
          </a:custGeom>
          <a:solidFill>
            <a:srgbClr val="4C4C4C">
              <a:alpha val="100000"/>
            </a:srgbClr>
          </a:solidFill>
          <a:ln w="9525">
            <a:noFill/>
          </a:ln>
        </p:spPr>
        <p:txBody>
          <a:bodyPr/>
          <a:p>
            <a:endParaRPr lang="zh-CN" altLang="en-US"/>
          </a:p>
        </p:txBody>
      </p:sp>
      <p:sp>
        <p:nvSpPr>
          <p:cNvPr id="17436" name="Freeform 89"/>
          <p:cNvSpPr>
            <a:spLocks noEditPoints="1"/>
          </p:cNvSpPr>
          <p:nvPr/>
        </p:nvSpPr>
        <p:spPr>
          <a:xfrm>
            <a:off x="4619625" y="2857500"/>
            <a:ext cx="1588" cy="23813"/>
          </a:xfrm>
          <a:custGeom>
            <a:avLst/>
            <a:gdLst>
              <a:gd name="txL" fmla="*/ 0 w 635"/>
              <a:gd name="txT" fmla="*/ 0 h 1"/>
              <a:gd name="txR" fmla="*/ 635 w 635"/>
              <a:gd name="txB" fmla="*/ 1 h 1"/>
            </a:gdLst>
            <a:ahLst/>
            <a:cxnLst>
              <a:cxn ang="0">
                <a:pos x="0" y="0"/>
              </a:cxn>
              <a:cxn ang="0">
                <a:pos x="0" y="0"/>
              </a:cxn>
              <a:cxn ang="0">
                <a:pos x="0" y="0"/>
              </a:cxn>
              <a:cxn ang="0">
                <a:pos x="0" y="0"/>
              </a:cxn>
              <a:cxn ang="0">
                <a:pos x="0" y="0"/>
              </a:cxn>
              <a:cxn ang="0">
                <a:pos x="0" y="0"/>
              </a:cxn>
              <a:cxn ang="0">
                <a:pos x="0" y="0"/>
              </a:cxn>
              <a:cxn ang="0">
                <a:pos x="0" y="2147483646"/>
              </a:cxn>
              <a:cxn ang="0">
                <a:pos x="0" y="2147483646"/>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txL" t="txT" r="txR" b="txB"/>
            <a:pathLst>
              <a:path w="635" h="1">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1"/>
                  <a:pt x="0" y="1"/>
                  <a:pt x="0" y="1"/>
                </a:cubicBezTo>
                <a:cubicBezTo>
                  <a:pt x="0" y="1"/>
                  <a:pt x="0" y="1"/>
                  <a:pt x="0" y="1"/>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solidFill>
            <a:srgbClr val="4C4C4C">
              <a:alpha val="100000"/>
            </a:srgbClr>
          </a:solidFill>
          <a:ln w="9525">
            <a:noFill/>
          </a:ln>
        </p:spPr>
        <p:txBody>
          <a:bodyPr/>
          <a:p>
            <a:endParaRPr lang="zh-CN" altLang="en-US"/>
          </a:p>
        </p:txBody>
      </p:sp>
      <p:sp>
        <p:nvSpPr>
          <p:cNvPr id="17437" name="Freeform 405"/>
          <p:cNvSpPr/>
          <p:nvPr/>
        </p:nvSpPr>
        <p:spPr>
          <a:xfrm>
            <a:off x="3962400" y="4075113"/>
            <a:ext cx="23813" cy="25400"/>
          </a:xfrm>
          <a:custGeom>
            <a:avLst/>
            <a:gdLst>
              <a:gd name="txL" fmla="*/ 0 w 1"/>
              <a:gd name="txT" fmla="*/ 0 h 1"/>
              <a:gd name="txR" fmla="*/ 1 w 1"/>
              <a:gd name="txB" fmla="*/ 1 h 1"/>
            </a:gdLst>
            <a:ahLst/>
            <a:cxnLst>
              <a:cxn ang="0">
                <a:pos x="2147483646" y="2147483646"/>
              </a:cxn>
              <a:cxn ang="0">
                <a:pos x="0" y="2147483646"/>
              </a:cxn>
              <a:cxn ang="0">
                <a:pos x="0" y="2147483646"/>
              </a:cxn>
              <a:cxn ang="0">
                <a:pos x="0" y="2147483646"/>
              </a:cxn>
              <a:cxn ang="0">
                <a:pos x="0" y="2147483646"/>
              </a:cxn>
              <a:cxn ang="0">
                <a:pos x="0" y="0"/>
              </a:cxn>
              <a:cxn ang="0">
                <a:pos x="0" y="0"/>
              </a:cxn>
              <a:cxn ang="0">
                <a:pos x="0" y="0"/>
              </a:cxn>
              <a:cxn ang="0">
                <a:pos x="0" y="0"/>
              </a:cxn>
              <a:cxn ang="0">
                <a:pos x="0" y="0"/>
              </a:cxn>
              <a:cxn ang="0">
                <a:pos x="0" y="0"/>
              </a:cxn>
              <a:cxn ang="0">
                <a:pos x="0" y="0"/>
              </a:cxn>
              <a:cxn ang="0">
                <a:pos x="2147483646" y="0"/>
              </a:cxn>
              <a:cxn ang="0">
                <a:pos x="2147483646" y="0"/>
              </a:cxn>
              <a:cxn ang="0">
                <a:pos x="0" y="0"/>
              </a:cxn>
              <a:cxn ang="0">
                <a:pos x="0" y="2147483646"/>
              </a:cxn>
              <a:cxn ang="0">
                <a:pos x="0"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 h="1">
                <a:moveTo>
                  <a:pt x="1" y="1"/>
                </a:moveTo>
                <a:cubicBezTo>
                  <a:pt x="0" y="1"/>
                  <a:pt x="0" y="1"/>
                  <a:pt x="0" y="1"/>
                </a:cubicBezTo>
                <a:cubicBezTo>
                  <a:pt x="0" y="1"/>
                  <a:pt x="0" y="1"/>
                  <a:pt x="0" y="1"/>
                </a:cubicBezTo>
                <a:cubicBezTo>
                  <a:pt x="0" y="1"/>
                  <a:pt x="0" y="1"/>
                  <a:pt x="0" y="1"/>
                </a:cubicBezTo>
                <a:cubicBezTo>
                  <a:pt x="0" y="1"/>
                  <a:pt x="0" y="1"/>
                  <a:pt x="0" y="1"/>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0" y="0"/>
                  <a:pt x="0" y="0"/>
                  <a:pt x="0" y="0"/>
                </a:cubicBezTo>
                <a:cubicBezTo>
                  <a:pt x="0" y="1"/>
                  <a:pt x="0" y="1"/>
                  <a:pt x="0" y="1"/>
                </a:cubicBezTo>
                <a:cubicBezTo>
                  <a:pt x="0" y="1"/>
                  <a:pt x="0" y="1"/>
                  <a:pt x="0" y="1"/>
                </a:cubicBezTo>
                <a:cubicBezTo>
                  <a:pt x="0" y="1"/>
                  <a:pt x="0" y="1"/>
                  <a:pt x="0" y="1"/>
                </a:cubicBezTo>
                <a:cubicBezTo>
                  <a:pt x="0" y="1"/>
                  <a:pt x="0" y="1"/>
                  <a:pt x="0" y="1"/>
                </a:cubicBezTo>
                <a:cubicBezTo>
                  <a:pt x="0" y="1"/>
                  <a:pt x="1" y="1"/>
                  <a:pt x="1" y="1"/>
                </a:cubicBezTo>
                <a:cubicBezTo>
                  <a:pt x="1" y="1"/>
                  <a:pt x="1" y="1"/>
                  <a:pt x="1" y="1"/>
                </a:cubicBezTo>
                <a:cubicBezTo>
                  <a:pt x="1" y="1"/>
                  <a:pt x="1" y="1"/>
                  <a:pt x="1" y="1"/>
                </a:cubicBezTo>
                <a:cubicBezTo>
                  <a:pt x="1" y="1"/>
                  <a:pt x="1" y="1"/>
                  <a:pt x="1" y="1"/>
                </a:cubicBezTo>
                <a:cubicBezTo>
                  <a:pt x="1" y="1"/>
                  <a:pt x="1" y="1"/>
                  <a:pt x="1" y="1"/>
                </a:cubicBezTo>
                <a:close/>
              </a:path>
            </a:pathLst>
          </a:custGeom>
          <a:solidFill>
            <a:srgbClr val="4C4C4C">
              <a:alpha val="100000"/>
            </a:srgbClr>
          </a:solidFill>
          <a:ln w="9525">
            <a:noFill/>
          </a:ln>
        </p:spPr>
        <p:txBody>
          <a:bodyPr/>
          <a:p>
            <a:endParaRPr lang="zh-CN" altLang="en-US"/>
          </a:p>
        </p:txBody>
      </p:sp>
      <p:sp>
        <p:nvSpPr>
          <p:cNvPr id="17438" name="Oval 39"/>
          <p:cNvSpPr/>
          <p:nvPr/>
        </p:nvSpPr>
        <p:spPr>
          <a:xfrm flipV="1">
            <a:off x="4003675" y="3333750"/>
            <a:ext cx="927735" cy="485775"/>
          </a:xfrm>
          <a:prstGeom prst="ellipse">
            <a:avLst/>
          </a:prstGeom>
          <a:solidFill>
            <a:srgbClr val="276F6F"/>
          </a:solidFill>
          <a:ln w="9525">
            <a:noFill/>
          </a:ln>
        </p:spPr>
        <p:txBody>
          <a:bodyPr rot="10800000" wrap="none" anchor="ctr" anchorCtr="0"/>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algn="ctr" eaLnBrk="1" hangingPunct="1">
              <a:spcBef>
                <a:spcPct val="0"/>
              </a:spcBef>
              <a:buClrTx/>
              <a:buSzTx/>
              <a:buFont typeface="Arial" panose="020B0604020202020204" pitchFamily="34" charset="0"/>
              <a:buNone/>
            </a:pPr>
            <a:r>
              <a:rPr lang="en-US" altLang="zh-CN" sz="2000" b="1" dirty="0">
                <a:solidFill>
                  <a:srgbClr val="FF0000"/>
                </a:solidFill>
                <a:ea typeface="微软雅黑" panose="020B0503020204020204" charset="-122"/>
                <a:sym typeface="Calibri" panose="020F0502020204030204" pitchFamily="34" charset="0"/>
              </a:rPr>
              <a:t>2.</a:t>
            </a:r>
            <a:r>
              <a:rPr lang="zh-CN" altLang="en-US" sz="2000" b="1" dirty="0">
                <a:solidFill>
                  <a:srgbClr val="FF0000"/>
                </a:solidFill>
                <a:ea typeface="微软雅黑" panose="020B0503020204020204" charset="-122"/>
                <a:sym typeface="Calibri" panose="020F0502020204030204" pitchFamily="34" charset="0"/>
              </a:rPr>
              <a:t>缺点</a:t>
            </a:r>
            <a:endParaRPr lang="zh-CN" altLang="en-US" sz="2000" b="1" dirty="0">
              <a:solidFill>
                <a:srgbClr val="FF0000"/>
              </a:solidFill>
              <a:ea typeface="微软雅黑" panose="020B0503020204020204" charset="-122"/>
              <a:sym typeface="Calibri" panose="020F0502020204030204" pitchFamily="34" charset="0"/>
            </a:endParaRPr>
          </a:p>
        </p:txBody>
      </p:sp>
      <p:sp>
        <p:nvSpPr>
          <p:cNvPr id="56" name="矩形 5"/>
          <p:cNvSpPr/>
          <p:nvPr/>
        </p:nvSpPr>
        <p:spPr>
          <a:xfrm>
            <a:off x="4376738" y="2452688"/>
            <a:ext cx="277812" cy="350837"/>
          </a:xfrm>
          <a:prstGeom prst="rect">
            <a:avLst/>
          </a:prstGeom>
          <a:noFill/>
          <a:ln w="9525">
            <a:noFill/>
          </a:ln>
        </p:spPr>
        <p:txBody>
          <a:bodyPr wrap="none">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SzTx/>
              <a:buFontTx/>
              <a:buNone/>
            </a:pPr>
            <a:r>
              <a:rPr lang="en-US" altLang="zh-CN" sz="2400" b="1" dirty="0">
                <a:solidFill>
                  <a:schemeClr val="bg1"/>
                </a:solidFill>
                <a:latin typeface="微软雅黑" panose="020B0503020204020204" charset="-122"/>
                <a:ea typeface="微软雅黑" panose="020B0503020204020204" charset="-122"/>
                <a:sym typeface="微软雅黑" panose="020B0503020204020204" charset="-122"/>
              </a:rPr>
              <a:t>1</a:t>
            </a:r>
            <a:endParaRPr lang="zh-CN" altLang="en-US" sz="1600" b="1" dirty="0"/>
          </a:p>
        </p:txBody>
      </p:sp>
      <p:sp>
        <p:nvSpPr>
          <p:cNvPr id="57" name="矩形 5"/>
          <p:cNvSpPr/>
          <p:nvPr/>
        </p:nvSpPr>
        <p:spPr>
          <a:xfrm>
            <a:off x="5189538" y="2955925"/>
            <a:ext cx="279400" cy="352425"/>
          </a:xfrm>
          <a:prstGeom prst="rect">
            <a:avLst/>
          </a:prstGeom>
          <a:noFill/>
          <a:ln w="9525">
            <a:noFill/>
          </a:ln>
        </p:spPr>
        <p:txBody>
          <a:bodyPr wrap="none">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SzTx/>
              <a:buFontTx/>
              <a:buNone/>
            </a:pPr>
            <a:r>
              <a:rPr lang="en-US" altLang="zh-CN" sz="2400" b="1" dirty="0">
                <a:solidFill>
                  <a:schemeClr val="bg1"/>
                </a:solidFill>
                <a:latin typeface="微软雅黑" panose="020B0503020204020204" charset="-122"/>
                <a:ea typeface="微软雅黑" panose="020B0503020204020204" charset="-122"/>
                <a:sym typeface="微软雅黑" panose="020B0503020204020204" charset="-122"/>
              </a:rPr>
              <a:t>2</a:t>
            </a:r>
            <a:endParaRPr lang="zh-CN" altLang="en-US" sz="1600" b="1" dirty="0"/>
          </a:p>
        </p:txBody>
      </p:sp>
      <p:sp>
        <p:nvSpPr>
          <p:cNvPr id="58" name="矩形 5"/>
          <p:cNvSpPr/>
          <p:nvPr/>
        </p:nvSpPr>
        <p:spPr>
          <a:xfrm>
            <a:off x="5189538" y="3870325"/>
            <a:ext cx="279400" cy="352425"/>
          </a:xfrm>
          <a:prstGeom prst="rect">
            <a:avLst/>
          </a:prstGeom>
          <a:noFill/>
          <a:ln w="9525">
            <a:noFill/>
          </a:ln>
        </p:spPr>
        <p:txBody>
          <a:bodyPr wrap="none">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SzTx/>
              <a:buFontTx/>
              <a:buNone/>
            </a:pPr>
            <a:r>
              <a:rPr lang="en-US" altLang="zh-CN" sz="2400" b="1" dirty="0">
                <a:solidFill>
                  <a:schemeClr val="bg1"/>
                </a:solidFill>
                <a:latin typeface="微软雅黑" panose="020B0503020204020204" charset="-122"/>
                <a:ea typeface="微软雅黑" panose="020B0503020204020204" charset="-122"/>
                <a:sym typeface="微软雅黑" panose="020B0503020204020204" charset="-122"/>
              </a:rPr>
              <a:t>3</a:t>
            </a:r>
            <a:endParaRPr lang="zh-CN" altLang="en-US" sz="1600" b="1" dirty="0"/>
          </a:p>
        </p:txBody>
      </p:sp>
      <p:sp>
        <p:nvSpPr>
          <p:cNvPr id="59" name="矩形 5"/>
          <p:cNvSpPr/>
          <p:nvPr/>
        </p:nvSpPr>
        <p:spPr>
          <a:xfrm>
            <a:off x="4378325" y="4310063"/>
            <a:ext cx="277813" cy="350837"/>
          </a:xfrm>
          <a:prstGeom prst="rect">
            <a:avLst/>
          </a:prstGeom>
          <a:noFill/>
          <a:ln w="9525">
            <a:noFill/>
          </a:ln>
        </p:spPr>
        <p:txBody>
          <a:bodyPr wrap="none">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SzTx/>
              <a:buFontTx/>
              <a:buNone/>
            </a:pPr>
            <a:r>
              <a:rPr lang="en-US" altLang="zh-CN" sz="2400" b="1" dirty="0">
                <a:solidFill>
                  <a:schemeClr val="bg1"/>
                </a:solidFill>
                <a:latin typeface="微软雅黑" panose="020B0503020204020204" charset="-122"/>
                <a:ea typeface="微软雅黑" panose="020B0503020204020204" charset="-122"/>
                <a:sym typeface="微软雅黑" panose="020B0503020204020204" charset="-122"/>
              </a:rPr>
              <a:t>4</a:t>
            </a:r>
            <a:endParaRPr lang="zh-CN" altLang="en-US" sz="1600" b="1" dirty="0"/>
          </a:p>
        </p:txBody>
      </p:sp>
      <p:sp>
        <p:nvSpPr>
          <p:cNvPr id="60" name="矩形 5"/>
          <p:cNvSpPr/>
          <p:nvPr/>
        </p:nvSpPr>
        <p:spPr>
          <a:xfrm>
            <a:off x="3559175" y="3856038"/>
            <a:ext cx="277813" cy="350837"/>
          </a:xfrm>
          <a:prstGeom prst="rect">
            <a:avLst/>
          </a:prstGeom>
          <a:noFill/>
          <a:ln w="9525">
            <a:noFill/>
          </a:ln>
        </p:spPr>
        <p:txBody>
          <a:bodyPr wrap="none">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SzTx/>
              <a:buFontTx/>
              <a:buNone/>
            </a:pPr>
            <a:r>
              <a:rPr lang="en-US" altLang="zh-CN" sz="2400" b="1" dirty="0">
                <a:solidFill>
                  <a:schemeClr val="bg1"/>
                </a:solidFill>
                <a:latin typeface="微软雅黑" panose="020B0503020204020204" charset="-122"/>
                <a:ea typeface="微软雅黑" panose="020B0503020204020204" charset="-122"/>
                <a:sym typeface="微软雅黑" panose="020B0503020204020204" charset="-122"/>
              </a:rPr>
              <a:t>5</a:t>
            </a:r>
            <a:endParaRPr lang="zh-CN" altLang="en-US" sz="1600" b="1" dirty="0"/>
          </a:p>
        </p:txBody>
      </p:sp>
      <p:sp>
        <p:nvSpPr>
          <p:cNvPr id="61" name="矩形 5"/>
          <p:cNvSpPr/>
          <p:nvPr/>
        </p:nvSpPr>
        <p:spPr>
          <a:xfrm>
            <a:off x="3586163" y="2954338"/>
            <a:ext cx="277812" cy="350837"/>
          </a:xfrm>
          <a:prstGeom prst="rect">
            <a:avLst/>
          </a:prstGeom>
          <a:noFill/>
          <a:ln w="9525">
            <a:noFill/>
          </a:ln>
        </p:spPr>
        <p:txBody>
          <a:bodyPr wrap="none">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SzTx/>
              <a:buFontTx/>
              <a:buNone/>
            </a:pPr>
            <a:r>
              <a:rPr lang="en-US" altLang="zh-CN" sz="2400" b="1" dirty="0">
                <a:solidFill>
                  <a:schemeClr val="bg1"/>
                </a:solidFill>
                <a:latin typeface="微软雅黑" panose="020B0503020204020204" charset="-122"/>
                <a:ea typeface="微软雅黑" panose="020B0503020204020204" charset="-122"/>
                <a:sym typeface="微软雅黑" panose="020B0503020204020204" charset="-122"/>
              </a:rPr>
              <a:t>6</a:t>
            </a:r>
            <a:endParaRPr lang="zh-CN" altLang="en-US" sz="1600" b="1" dirty="0"/>
          </a:p>
        </p:txBody>
      </p:sp>
      <p:sp>
        <p:nvSpPr>
          <p:cNvPr id="62" name="TextBox 6"/>
          <p:cNvSpPr/>
          <p:nvPr/>
        </p:nvSpPr>
        <p:spPr>
          <a:xfrm>
            <a:off x="194945" y="2693670"/>
            <a:ext cx="3184525" cy="1337945"/>
          </a:xfrm>
          <a:prstGeom prst="rect">
            <a:avLst/>
          </a:prstGeom>
          <a:noFill/>
          <a:ln w="9525">
            <a:solidFill>
              <a:srgbClr val="00B0F0"/>
            </a:solidFill>
          </a:ln>
        </p:spPr>
        <p:txBody>
          <a:bodyPr wrap="square">
            <a:sp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b="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stStyle>
          <a:p>
            <a:pPr marL="0" lvl="0" indent="0" eaLnBrk="1" hangingPunct="1">
              <a:lnSpc>
                <a:spcPct val="150000"/>
              </a:lnSpc>
              <a:spcBef>
                <a:spcPts val="1000"/>
              </a:spcBef>
              <a:buClr>
                <a:srgbClr val="0070C0"/>
              </a:buClr>
              <a:buSzTx/>
              <a:buFontTx/>
              <a:buChar char="•"/>
            </a:pPr>
            <a:r>
              <a:rPr lang="zh-CN" altLang="zh-CN" sz="1800" b="1" dirty="0">
                <a:latin typeface="Calibri" panose="020F0502020204030204" pitchFamily="34" charset="0"/>
                <a:sym typeface="Calibri" panose="020F0502020204030204" pitchFamily="34" charset="0"/>
              </a:rPr>
              <a:t>对同一经济问题的会计处理方法的多样性和灵活性可以使利润并不反映企业的真实情况。</a:t>
            </a:r>
            <a:endParaRPr lang="zh-CN" altLang="zh-CN" sz="1800" b="1" dirty="0">
              <a:solidFill>
                <a:srgbClr val="FFCC99"/>
              </a:solidFill>
              <a:latin typeface="Calibri" panose="020F0502020204030204" pitchFamily="34" charset="0"/>
              <a:ea typeface="微软雅黑" panose="020B0503020204020204" charset="-122"/>
              <a:sym typeface="Calibri" panose="020F0502020204030204" pitchFamily="34" charset="0"/>
            </a:endParaRPr>
          </a:p>
        </p:txBody>
      </p:sp>
      <p:sp>
        <p:nvSpPr>
          <p:cNvPr id="4" name="Rectangle 2"/>
          <p:cNvSpPr>
            <a:spLocks noGrp="1"/>
          </p:cNvSpPr>
          <p:nvPr>
            <p:custDataLst>
              <p:tags r:id="rId2"/>
            </p:custDataLst>
          </p:nvPr>
        </p:nvSpPr>
        <p:spPr>
          <a:xfrm>
            <a:off x="1043305" y="332740"/>
            <a:ext cx="5507990" cy="648970"/>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pPr>
            <a:r>
              <a:rPr lang="en-US" altLang="zh-CN" sz="2400" b="1" dirty="0">
                <a:solidFill>
                  <a:srgbClr val="0000CC"/>
                </a:solidFill>
              </a:rPr>
              <a:t>  </a:t>
            </a:r>
            <a:r>
              <a:rPr lang="zh-CN" altLang="en-US" sz="2400" b="1" dirty="0">
                <a:solidFill>
                  <a:srgbClr val="FF0000"/>
                </a:solidFill>
              </a:rPr>
              <a:t>（一）</a:t>
            </a:r>
            <a:r>
              <a:rPr lang="zh-CN" altLang="en-US" sz="2400" dirty="0">
                <a:solidFill>
                  <a:srgbClr val="FF0000"/>
                </a:solidFill>
                <a:ea typeface="黑体" panose="02010609060101010101" pitchFamily="2" charset="-122"/>
              </a:rPr>
              <a:t>利润最大化</a:t>
            </a:r>
            <a:endParaRPr lang="zh-CN" altLang="en-US" sz="2400" b="1" dirty="0">
              <a:solidFill>
                <a:srgbClr val="FF0000"/>
              </a:solidFill>
              <a:ea typeface="黑体" panose="02010609060101010101" pitchFamily="2" charset="-122"/>
            </a:endParaRPr>
          </a:p>
        </p:txBody>
      </p:sp>
    </p:spTree>
  </p:cSld>
  <p:clrMapOvr>
    <a:masterClrMapping/>
  </p:clrMapOvr>
  <p:transition spd="med">
    <p:blinds dir="vert"/>
    <p:sndAc>
      <p:stSnd>
        <p:snd r:embed="rId3"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4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1"/>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3"/>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60"/>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2"/>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36"/>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61"/>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41"/>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62"/>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P spid="29" grpId="0" bldLvl="0" animBg="1"/>
      <p:bldP spid="30" grpId="0" bldLvl="0" animBg="1"/>
      <p:bldP spid="31" grpId="0" bldLvl="0" animBg="1"/>
      <p:bldP spid="32" grpId="0" bldLvl="0" animBg="1"/>
      <p:bldP spid="56" grpId="0"/>
      <p:bldP spid="57" grpId="0"/>
      <p:bldP spid="58" grpId="0"/>
      <p:bldP spid="59" grpId="0"/>
      <p:bldP spid="60" grpId="0"/>
      <p:bldP spid="61" grpId="0"/>
      <p:bldP spid="62"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Rectangle 2"/>
          <p:cNvSpPr>
            <a:spLocks noGrp="1"/>
          </p:cNvSpPr>
          <p:nvPr>
            <p:ph idx="1"/>
          </p:nvPr>
        </p:nvSpPr>
        <p:spPr>
          <a:xfrm>
            <a:off x="251460" y="1124585"/>
            <a:ext cx="8785225" cy="961390"/>
          </a:xfrm>
        </p:spPr>
        <p:txBody>
          <a:bodyPr vert="horz" wrap="square" lIns="91440" tIns="45720" rIns="91440" bIns="45720" anchor="t" anchorCtr="0"/>
          <a:p>
            <a:pPr eaLnBrk="1" hangingPunct="1">
              <a:lnSpc>
                <a:spcPct val="150000"/>
              </a:lnSpc>
            </a:pPr>
            <a:r>
              <a:rPr lang="en-US" altLang="zh-CN" sz="2400" b="1" dirty="0">
                <a:solidFill>
                  <a:srgbClr val="0000CC"/>
                </a:solidFill>
              </a:rPr>
              <a:t> </a:t>
            </a:r>
            <a:r>
              <a:rPr lang="zh-CN" altLang="en-US" sz="2400" b="1" dirty="0">
                <a:solidFill>
                  <a:srgbClr val="FF0000"/>
                </a:solidFill>
              </a:rPr>
              <a:t>（二）</a:t>
            </a:r>
            <a:r>
              <a:rPr lang="zh-CN" altLang="en-US" sz="2400" dirty="0">
                <a:solidFill>
                  <a:srgbClr val="FF0000"/>
                </a:solidFill>
                <a:latin typeface="黑体" panose="02010609060101010101" pitchFamily="2" charset="-122"/>
                <a:ea typeface="黑体" panose="02010609060101010101" pitchFamily="2" charset="-122"/>
              </a:rPr>
              <a:t>股东财富最大化</a:t>
            </a:r>
            <a:endParaRPr lang="en-US" altLang="en-US" sz="2400" dirty="0">
              <a:solidFill>
                <a:srgbClr val="FF0000"/>
              </a:solidFill>
              <a:latin typeface="黑体" panose="02010609060101010101" pitchFamily="2" charset="-122"/>
              <a:ea typeface="黑体" panose="02010609060101010101" pitchFamily="2" charset="-122"/>
            </a:endParaRPr>
          </a:p>
          <a:p>
            <a:pPr eaLnBrk="1" hangingPunct="1"/>
            <a:endParaRPr lang="en-US" altLang="en-US" sz="2400" b="1" dirty="0">
              <a:solidFill>
                <a:srgbClr val="FF0000"/>
              </a:solidFill>
              <a:latin typeface="黑体" panose="02010609060101010101" pitchFamily="2" charset="-122"/>
              <a:ea typeface="黑体" panose="02010609060101010101" pitchFamily="2" charset="-122"/>
            </a:endParaRPr>
          </a:p>
        </p:txBody>
      </p:sp>
      <p:sp>
        <p:nvSpPr>
          <p:cNvPr id="2" name="Rectangle 2"/>
          <p:cNvSpPr>
            <a:spLocks noGrp="1"/>
          </p:cNvSpPr>
          <p:nvPr>
            <p:custDataLst>
              <p:tags r:id="rId1"/>
            </p:custDataLst>
          </p:nvPr>
        </p:nvSpPr>
        <p:spPr>
          <a:xfrm>
            <a:off x="395605" y="2085975"/>
            <a:ext cx="8785225" cy="961390"/>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pPr>
            <a:r>
              <a:rPr lang="en-US" alt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rPr>
              <a:t>股东财富最大化是指通过财务上的合理运营，为股东创造最多的财富。</a:t>
            </a: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rPr>
              <a:t>如果股票数量一定，当股票价格达到最高时，股东财富就达到最大。</a:t>
            </a: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rPr>
              <a:t>股东财富最大化又演变为股票价格最大化。</a:t>
            </a:r>
            <a:endParaRPr lang="en-US"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endParaRPr lang="en-US"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blinds dir="vert"/>
    <p:sndAc>
      <p:stSnd>
        <p:snd r:embed="rId2" name="chimes.wav"/>
      </p:stSnd>
    </p:sndAc>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 name="文本占位符 1"/>
          <p:cNvSpPr txBox="1"/>
          <p:nvPr/>
        </p:nvSpPr>
        <p:spPr bwMode="auto">
          <a:xfrm>
            <a:off x="399415" y="1772920"/>
            <a:ext cx="7145655" cy="1224280"/>
          </a:xfrm>
          <a:prstGeom prst="rect">
            <a:avLst/>
          </a:prstGeom>
          <a:noFill/>
          <a:ln>
            <a:miter lim="800000"/>
          </a:ln>
        </p:spPr>
        <p:txBody>
          <a:bodyPr/>
          <a:lstStyle>
            <a:defPPr>
              <a:defRPr lang="zh-CN"/>
            </a:defPPr>
            <a:lvl1pPr marL="0" algn="l"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539750" algn="l" defTabSz="685800" rtl="0" eaLnBrk="1" fontAlgn="auto" latinLnBrk="0" hangingPunct="1">
              <a:lnSpc>
                <a:spcPct val="150000"/>
              </a:lnSpc>
              <a:spcBef>
                <a:spcPts val="0"/>
              </a:spcBef>
              <a:spcAft>
                <a:spcPts val="0"/>
              </a:spcAft>
              <a:buClrTx/>
              <a:buSzTx/>
              <a:buFontTx/>
              <a:buNone/>
              <a:defRPr/>
            </a:pPr>
            <a:r>
              <a:rPr kumimoji="0" lang="zh-CN" altLang="en-US" sz="2400"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 股东财富最大化指的是通过财务上的合理运营，为股东创造最多的财富。</a:t>
            </a:r>
            <a:endParaRPr kumimoji="0" lang="zh-CN" altLang="en-US" sz="2400"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endParaRPr>
          </a:p>
        </p:txBody>
      </p:sp>
      <p:sp>
        <p:nvSpPr>
          <p:cNvPr id="5" name="椭圆 4"/>
          <p:cNvSpPr/>
          <p:nvPr/>
        </p:nvSpPr>
        <p:spPr>
          <a:xfrm>
            <a:off x="2915285" y="2420620"/>
            <a:ext cx="806450" cy="51435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lt1"/>
              </a:solidFill>
              <a:effectLst/>
              <a:uLnTx/>
              <a:uFillTx/>
              <a:latin typeface="+mn-lt"/>
              <a:ea typeface="+mn-ea"/>
              <a:cs typeface="+mn-cs"/>
            </a:endParaRPr>
          </a:p>
        </p:txBody>
      </p:sp>
      <p:sp>
        <p:nvSpPr>
          <p:cNvPr id="2" name="矩形 1"/>
          <p:cNvSpPr/>
          <p:nvPr/>
        </p:nvSpPr>
        <p:spPr>
          <a:xfrm>
            <a:off x="4853623" y="2924175"/>
            <a:ext cx="1452880" cy="398780"/>
          </a:xfrm>
          <a:prstGeom prst="rect">
            <a:avLst/>
          </a:prstGeom>
          <a:noFill/>
          <a:ln w="9525">
            <a:noFill/>
          </a:ln>
        </p:spPr>
        <p:txBody>
          <a:bodyPr wrap="none">
            <a:spAutoFit/>
          </a:bodyPr>
          <a:p>
            <a:pPr algn="ctr" eaLnBrk="1" hangingPunct="1"/>
            <a:r>
              <a:rPr lang="zh-CN" altLang="en-US" sz="2000" dirty="0">
                <a:latin typeface="微软雅黑" panose="020B0503020204020204" charset="-122"/>
                <a:ea typeface="微软雅黑" panose="020B0503020204020204" charset="-122"/>
              </a:rPr>
              <a:t>如何度量？</a:t>
            </a:r>
            <a:endParaRPr lang="zh-CN" altLang="en-US" sz="2000" dirty="0">
              <a:latin typeface="微软雅黑" panose="020B0503020204020204" charset="-122"/>
              <a:ea typeface="微软雅黑" panose="020B0503020204020204" charset="-122"/>
            </a:endParaRPr>
          </a:p>
        </p:txBody>
      </p:sp>
      <p:sp>
        <p:nvSpPr>
          <p:cNvPr id="4" name="箭头: 下 3"/>
          <p:cNvSpPr/>
          <p:nvPr/>
        </p:nvSpPr>
        <p:spPr>
          <a:xfrm rot="2182874">
            <a:off x="3100705" y="3159760"/>
            <a:ext cx="408940" cy="617855"/>
          </a:xfrm>
          <a:prstGeom prst="downArrow">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mn-lt"/>
              <a:ea typeface="+mn-ea"/>
              <a:cs typeface="+mn-cs"/>
            </a:endParaRPr>
          </a:p>
        </p:txBody>
      </p:sp>
      <p:sp>
        <p:nvSpPr>
          <p:cNvPr id="9" name="箭头: 下 8"/>
          <p:cNvSpPr/>
          <p:nvPr/>
        </p:nvSpPr>
        <p:spPr>
          <a:xfrm rot="19568568">
            <a:off x="3959225" y="3166745"/>
            <a:ext cx="496570" cy="603250"/>
          </a:xfrm>
          <a:prstGeom prst="downArrow">
            <a:avLst>
              <a:gd name="adj1" fmla="val 43202"/>
              <a:gd name="adj2" fmla="val 50000"/>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mn-lt"/>
              <a:ea typeface="+mn-ea"/>
              <a:cs typeface="+mn-cs"/>
            </a:endParaRPr>
          </a:p>
        </p:txBody>
      </p:sp>
      <p:sp>
        <p:nvSpPr>
          <p:cNvPr id="10" name="矩形 9"/>
          <p:cNvSpPr/>
          <p:nvPr/>
        </p:nvSpPr>
        <p:spPr>
          <a:xfrm>
            <a:off x="2210436" y="3778250"/>
            <a:ext cx="1198880" cy="398780"/>
          </a:xfrm>
          <a:prstGeom prst="rect">
            <a:avLst/>
          </a:prstGeom>
          <a:noFill/>
          <a:ln w="9525">
            <a:noFill/>
          </a:ln>
        </p:spPr>
        <p:txBody>
          <a:bodyPr wrap="none">
            <a:spAutoFit/>
          </a:bodyPr>
          <a:p>
            <a:pPr algn="ctr" eaLnBrk="1" hangingPunct="1"/>
            <a:r>
              <a:rPr lang="zh-CN" altLang="en-US" sz="2000" dirty="0">
                <a:latin typeface="微软雅黑" panose="020B0503020204020204" charset="-122"/>
                <a:ea typeface="微软雅黑" panose="020B0503020204020204" charset="-122"/>
              </a:rPr>
              <a:t>股票数量</a:t>
            </a:r>
            <a:endParaRPr lang="zh-CN" altLang="en-US" sz="2000" dirty="0">
              <a:latin typeface="微软雅黑" panose="020B0503020204020204" charset="-122"/>
              <a:ea typeface="微软雅黑" panose="020B0503020204020204" charset="-122"/>
            </a:endParaRPr>
          </a:p>
        </p:txBody>
      </p:sp>
      <p:sp>
        <p:nvSpPr>
          <p:cNvPr id="11" name="矩形 10"/>
          <p:cNvSpPr/>
          <p:nvPr/>
        </p:nvSpPr>
        <p:spPr>
          <a:xfrm>
            <a:off x="4082098" y="3778250"/>
            <a:ext cx="1198880" cy="398780"/>
          </a:xfrm>
          <a:prstGeom prst="rect">
            <a:avLst/>
          </a:prstGeom>
          <a:noFill/>
          <a:ln w="9525">
            <a:noFill/>
          </a:ln>
        </p:spPr>
        <p:txBody>
          <a:bodyPr wrap="none">
            <a:spAutoFit/>
          </a:bodyPr>
          <a:p>
            <a:pPr algn="ctr" eaLnBrk="1" hangingPunct="1"/>
            <a:r>
              <a:rPr lang="zh-CN" altLang="en-US" sz="2000" dirty="0">
                <a:latin typeface="微软雅黑" panose="020B0503020204020204" charset="-122"/>
                <a:ea typeface="微软雅黑" panose="020B0503020204020204" charset="-122"/>
              </a:rPr>
              <a:t>股票价格</a:t>
            </a:r>
            <a:endParaRPr lang="zh-CN" altLang="en-US" sz="2000" dirty="0">
              <a:latin typeface="微软雅黑" panose="020B0503020204020204" charset="-122"/>
              <a:ea typeface="微软雅黑" panose="020B0503020204020204" charset="-122"/>
            </a:endParaRPr>
          </a:p>
        </p:txBody>
      </p:sp>
      <p:sp>
        <p:nvSpPr>
          <p:cNvPr id="12" name="矩形 11"/>
          <p:cNvSpPr/>
          <p:nvPr/>
        </p:nvSpPr>
        <p:spPr>
          <a:xfrm>
            <a:off x="3521710" y="3821113"/>
            <a:ext cx="379730" cy="460375"/>
          </a:xfrm>
          <a:prstGeom prst="rect">
            <a:avLst/>
          </a:prstGeom>
          <a:noFill/>
          <a:ln w="9525">
            <a:noFill/>
          </a:ln>
        </p:spPr>
        <p:txBody>
          <a:bodyPr wrap="none">
            <a:spAutoFit/>
          </a:bodyPr>
          <a:p>
            <a:pPr algn="ctr" eaLnBrk="1" hangingPunct="1"/>
            <a:r>
              <a:rPr lang="en-US" altLang="zh-CN" sz="2400" dirty="0">
                <a:latin typeface="微软雅黑" panose="020B0503020204020204" charset="-122"/>
                <a:ea typeface="微软雅黑" panose="020B0503020204020204" charset="-122"/>
              </a:rPr>
              <a:t>X</a:t>
            </a:r>
            <a:endParaRPr lang="zh-CN" altLang="en-US" sz="2400" dirty="0">
              <a:latin typeface="Arial" panose="020B0604020202020204" pitchFamily="34" charset="0"/>
              <a:ea typeface="宋体" panose="02010600030101010101" pitchFamily="2" charset="-122"/>
            </a:endParaRPr>
          </a:p>
        </p:txBody>
      </p:sp>
      <p:sp>
        <p:nvSpPr>
          <p:cNvPr id="13" name="箭头: 下 12"/>
          <p:cNvSpPr/>
          <p:nvPr/>
        </p:nvSpPr>
        <p:spPr>
          <a:xfrm>
            <a:off x="3495675" y="4291330"/>
            <a:ext cx="431800" cy="588645"/>
          </a:xfrm>
          <a:prstGeom prst="downArrow">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600" b="1" i="0" u="none" strike="noStrike" kern="1200" cap="none" spc="0" normalizeH="0" baseline="0" noProof="0" dirty="0">
              <a:ln>
                <a:noFill/>
              </a:ln>
              <a:solidFill>
                <a:schemeClr val="tx1"/>
              </a:solidFill>
              <a:effectLst/>
              <a:uLnTx/>
              <a:uFillTx/>
              <a:latin typeface="+mn-lt"/>
              <a:ea typeface="+mn-ea"/>
              <a:cs typeface="+mn-cs"/>
            </a:endParaRPr>
          </a:p>
        </p:txBody>
      </p:sp>
      <p:sp>
        <p:nvSpPr>
          <p:cNvPr id="14" name="矩形 13"/>
          <p:cNvSpPr/>
          <p:nvPr/>
        </p:nvSpPr>
        <p:spPr>
          <a:xfrm>
            <a:off x="2455863" y="5019993"/>
            <a:ext cx="2722880" cy="398780"/>
          </a:xfrm>
          <a:prstGeom prst="rect">
            <a:avLst/>
          </a:prstGeom>
          <a:noFill/>
          <a:ln w="9525">
            <a:noFill/>
          </a:ln>
        </p:spPr>
        <p:txBody>
          <a:bodyPr wrap="none">
            <a:spAutoFit/>
          </a:bodyPr>
          <a:p>
            <a:pPr algn="ctr" eaLnBrk="1" hangingPunct="1"/>
            <a:r>
              <a:rPr lang="zh-CN" altLang="en-US" sz="2000" dirty="0">
                <a:latin typeface="微软雅黑" panose="020B0503020204020204" charset="-122"/>
                <a:ea typeface="微软雅黑" panose="020B0503020204020204" charset="-122"/>
              </a:rPr>
              <a:t>转化为股票价格最大化</a:t>
            </a:r>
            <a:endParaRPr lang="zh-CN" altLang="en-US" sz="2000" dirty="0">
              <a:latin typeface="微软雅黑" panose="020B0503020204020204" charset="-122"/>
              <a:ea typeface="微软雅黑" panose="020B0503020204020204" charset="-122"/>
            </a:endParaRPr>
          </a:p>
        </p:txBody>
      </p:sp>
      <p:sp>
        <p:nvSpPr>
          <p:cNvPr id="15" name="矩形 14"/>
          <p:cNvSpPr/>
          <p:nvPr/>
        </p:nvSpPr>
        <p:spPr>
          <a:xfrm>
            <a:off x="4211797" y="4398963"/>
            <a:ext cx="1960880" cy="398780"/>
          </a:xfrm>
          <a:prstGeom prst="rect">
            <a:avLst/>
          </a:prstGeom>
          <a:noFill/>
          <a:ln w="9525">
            <a:noFill/>
          </a:ln>
        </p:spPr>
        <p:txBody>
          <a:bodyPr wrap="none">
            <a:spAutoFit/>
          </a:bodyPr>
          <a:p>
            <a:pPr algn="ctr" eaLnBrk="1" hangingPunct="1"/>
            <a:r>
              <a:rPr lang="zh-CN" altLang="en-US" sz="2000" dirty="0">
                <a:latin typeface="微软雅黑" panose="020B0503020204020204" charset="-122"/>
                <a:ea typeface="微软雅黑" panose="020B0503020204020204" charset="-122"/>
              </a:rPr>
              <a:t>股票数量一定时</a:t>
            </a:r>
            <a:endParaRPr lang="zh-CN" altLang="en-US" sz="2000" dirty="0">
              <a:latin typeface="微软雅黑" panose="020B0503020204020204" charset="-122"/>
              <a:ea typeface="微软雅黑" panose="020B0503020204020204" charset="-122"/>
            </a:endParaRPr>
          </a:p>
        </p:txBody>
      </p:sp>
      <p:sp>
        <p:nvSpPr>
          <p:cNvPr id="16386" name="Rectangle 2"/>
          <p:cNvSpPr>
            <a:spLocks noGrp="1"/>
          </p:cNvSpPr>
          <p:nvPr>
            <p:custDataLst>
              <p:tags r:id="rId1"/>
            </p:custDataLst>
          </p:nvPr>
        </p:nvSpPr>
        <p:spPr>
          <a:xfrm>
            <a:off x="251460" y="404495"/>
            <a:ext cx="8785225" cy="961390"/>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pPr>
            <a:r>
              <a:rPr lang="en-US" altLang="zh-CN" b="1" dirty="0">
                <a:solidFill>
                  <a:srgbClr val="0000CC"/>
                </a:solidFill>
              </a:rPr>
              <a:t> </a:t>
            </a:r>
            <a:r>
              <a:rPr lang="zh-CN" altLang="en-US" b="1" dirty="0">
                <a:solidFill>
                  <a:srgbClr val="FF0000"/>
                </a:solidFill>
              </a:rPr>
              <a:t>（二）</a:t>
            </a:r>
            <a:r>
              <a:rPr lang="zh-CN" altLang="en-US" sz="2800" dirty="0">
                <a:solidFill>
                  <a:srgbClr val="FF0000"/>
                </a:solidFill>
                <a:latin typeface="黑体" panose="02010609060101010101" pitchFamily="2" charset="-122"/>
                <a:ea typeface="黑体" panose="02010609060101010101" pitchFamily="2" charset="-122"/>
              </a:rPr>
              <a:t>股东财富最大化</a:t>
            </a:r>
            <a:endParaRPr lang="en-US" altLang="en-US" sz="2800" dirty="0">
              <a:latin typeface="黑体" panose="02010609060101010101" pitchFamily="2" charset="-122"/>
              <a:ea typeface="黑体" panose="02010609060101010101" pitchFamily="2" charset="-122"/>
            </a:endParaRPr>
          </a:p>
          <a:p>
            <a:pPr eaLnBrk="1" hangingPunct="1"/>
            <a:endParaRPr lang="zh-CN" altLang="en-US" b="1" dirty="0"/>
          </a:p>
        </p:txBody>
      </p:sp>
    </p:spTree>
  </p:cSld>
  <p:clrMapOvr>
    <a:masterClrMapping/>
  </p:clrMapOvr>
  <p:transition spd="med">
    <p:blinds dir="vert"/>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3"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1+#ppt_w/2"/>
                                          </p:val>
                                        </p:tav>
                                        <p:tav tm="100000">
                                          <p:val>
                                            <p:strVal val="#ppt_x"/>
                                          </p:val>
                                        </p:tav>
                                      </p:tavLst>
                                    </p:anim>
                                    <p:anim calcmode="lin" valueType="num">
                                      <p:cBhvr additive="base">
                                        <p:cTn id="18" dur="500" fill="hold"/>
                                        <p:tgtEl>
                                          <p:spTgt spid="4"/>
                                        </p:tgtEl>
                                        <p:attrNameLst>
                                          <p:attrName>ppt_y</p:attrName>
                                        </p:attrNameLst>
                                      </p:cBhvr>
                                      <p:tavLst>
                                        <p:tav tm="0">
                                          <p:val>
                                            <p:strVal val="0-#ppt_h/2"/>
                                          </p:val>
                                        </p:tav>
                                        <p:tav tm="100000">
                                          <p:val>
                                            <p:strVal val="#ppt_y"/>
                                          </p:val>
                                        </p:tav>
                                      </p:tavLst>
                                    </p:anim>
                                  </p:childTnLst>
                                </p:cTn>
                              </p:par>
                              <p:par>
                                <p:cTn id="19" presetID="2" presetClass="entr" presetSubtype="3"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1+#ppt_w/2"/>
                                          </p:val>
                                        </p:tav>
                                        <p:tav tm="100000">
                                          <p:val>
                                            <p:strVal val="#ppt_x"/>
                                          </p:val>
                                        </p:tav>
                                      </p:tavLst>
                                    </p:anim>
                                    <p:anim calcmode="lin" valueType="num">
                                      <p:cBhvr additive="base">
                                        <p:cTn id="22"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9"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0-#ppt_h/2"/>
                                          </p:val>
                                        </p:tav>
                                        <p:tav tm="100000">
                                          <p:val>
                                            <p:strVal val="#ppt_y"/>
                                          </p:val>
                                        </p:tav>
                                      </p:tavLst>
                                    </p:anim>
                                  </p:childTnLst>
                                </p:cTn>
                              </p:par>
                              <p:par>
                                <p:cTn id="29" presetID="2" presetClass="entr" presetSubtype="9"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0-#ppt_w/2"/>
                                          </p:val>
                                        </p:tav>
                                        <p:tav tm="100000">
                                          <p:val>
                                            <p:strVal val="#ppt_x"/>
                                          </p:val>
                                        </p:tav>
                                      </p:tavLst>
                                    </p:anim>
                                    <p:anim calcmode="lin" valueType="num">
                                      <p:cBhvr additive="base">
                                        <p:cTn id="32"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3"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1+#ppt_w/2"/>
                                          </p:val>
                                        </p:tav>
                                        <p:tav tm="100000">
                                          <p:val>
                                            <p:strVal val="#ppt_x"/>
                                          </p:val>
                                        </p:tav>
                                      </p:tavLst>
                                    </p:anim>
                                    <p:anim calcmode="lin" valueType="num">
                                      <p:cBhvr additive="base">
                                        <p:cTn id="38"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1"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ppt_x"/>
                                          </p:val>
                                        </p:tav>
                                        <p:tav tm="100000">
                                          <p:val>
                                            <p:strVal val="#ppt_x"/>
                                          </p:val>
                                        </p:tav>
                                      </p:tavLst>
                                    </p:anim>
                                    <p:anim calcmode="lin" valueType="num">
                                      <p:cBhvr additive="base">
                                        <p:cTn id="44" dur="500" fill="hold"/>
                                        <p:tgtEl>
                                          <p:spTgt spid="13"/>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500" fill="hold"/>
                                        <p:tgtEl>
                                          <p:spTgt spid="15"/>
                                        </p:tgtEl>
                                        <p:attrNameLst>
                                          <p:attrName>ppt_x</p:attrName>
                                        </p:attrNameLst>
                                      </p:cBhvr>
                                      <p:tavLst>
                                        <p:tav tm="0">
                                          <p:val>
                                            <p:strVal val="#ppt_x"/>
                                          </p:val>
                                        </p:tav>
                                        <p:tav tm="100000">
                                          <p:val>
                                            <p:strVal val="#ppt_x"/>
                                          </p:val>
                                        </p:tav>
                                      </p:tavLst>
                                    </p:anim>
                                    <p:anim calcmode="lin" valueType="num">
                                      <p:cBhvr additive="base">
                                        <p:cTn id="48"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9" fill="hold" grpId="0" nodeType="click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500" fill="hold"/>
                                        <p:tgtEl>
                                          <p:spTgt spid="14"/>
                                        </p:tgtEl>
                                        <p:attrNameLst>
                                          <p:attrName>ppt_x</p:attrName>
                                        </p:attrNameLst>
                                      </p:cBhvr>
                                      <p:tavLst>
                                        <p:tav tm="0">
                                          <p:val>
                                            <p:strVal val="0-#ppt_w/2"/>
                                          </p:val>
                                        </p:tav>
                                        <p:tav tm="100000">
                                          <p:val>
                                            <p:strVal val="#ppt_x"/>
                                          </p:val>
                                        </p:tav>
                                      </p:tavLst>
                                    </p:anim>
                                    <p:anim calcmode="lin" valueType="num">
                                      <p:cBhvr additive="base">
                                        <p:cTn id="54"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 grpId="0"/>
      <p:bldP spid="4" grpId="0" bldLvl="0" animBg="1"/>
      <p:bldP spid="9" grpId="0" bldLvl="0" animBg="1"/>
      <p:bldP spid="10" grpId="0"/>
      <p:bldP spid="11" grpId="0"/>
      <p:bldP spid="12" grpId="0"/>
      <p:bldP spid="13" grpId="0" bldLvl="0" animBg="1"/>
      <p:bldP spid="14" grpId="0"/>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Rectangle 2"/>
          <p:cNvSpPr>
            <a:spLocks noGrp="1"/>
          </p:cNvSpPr>
          <p:nvPr>
            <p:ph idx="1"/>
          </p:nvPr>
        </p:nvSpPr>
        <p:spPr>
          <a:xfrm>
            <a:off x="323850" y="764540"/>
            <a:ext cx="8785225" cy="961390"/>
          </a:xfrm>
        </p:spPr>
        <p:txBody>
          <a:bodyPr vert="horz" wrap="square" lIns="91440" tIns="45720" rIns="91440" bIns="45720" anchor="t" anchorCtr="0"/>
          <a:p>
            <a:pPr eaLnBrk="1" hangingPunct="1">
              <a:lnSpc>
                <a:spcPct val="150000"/>
              </a:lnSpc>
            </a:pPr>
            <a:r>
              <a:rPr lang="en-US" altLang="zh-CN" sz="2400" b="1" dirty="0">
                <a:solidFill>
                  <a:srgbClr val="0000CC"/>
                </a:solidFill>
              </a:rPr>
              <a:t> </a:t>
            </a:r>
            <a:r>
              <a:rPr lang="zh-CN" altLang="en-US" sz="2400" b="1" dirty="0">
                <a:solidFill>
                  <a:srgbClr val="FF0000"/>
                </a:solidFill>
              </a:rPr>
              <a:t>（二）</a:t>
            </a:r>
            <a:r>
              <a:rPr lang="zh-CN" altLang="en-US" sz="2400" b="1" dirty="0">
                <a:solidFill>
                  <a:srgbClr val="FF0000"/>
                </a:solidFill>
                <a:latin typeface="黑体" panose="02010609060101010101" pitchFamily="2" charset="-122"/>
                <a:ea typeface="黑体" panose="02010609060101010101" pitchFamily="2" charset="-122"/>
              </a:rPr>
              <a:t>股东财富最大化</a:t>
            </a:r>
            <a:endParaRPr lang="en-US" altLang="en-US" sz="2400" b="1" dirty="0">
              <a:solidFill>
                <a:srgbClr val="FF0000"/>
              </a:solidFill>
              <a:latin typeface="黑体" panose="02010609060101010101" pitchFamily="2" charset="-122"/>
              <a:ea typeface="黑体" panose="02010609060101010101" pitchFamily="2" charset="-122"/>
            </a:endParaRPr>
          </a:p>
          <a:p>
            <a:pPr eaLnBrk="1" hangingPunct="1"/>
            <a:endParaRPr lang="en-US" altLang="en-US" sz="2400" b="1" dirty="0">
              <a:solidFill>
                <a:srgbClr val="FF0000"/>
              </a:solidFill>
              <a:latin typeface="黑体" panose="02010609060101010101" pitchFamily="2" charset="-122"/>
              <a:ea typeface="黑体" panose="02010609060101010101" pitchFamily="2" charset="-122"/>
            </a:endParaRPr>
          </a:p>
        </p:txBody>
      </p:sp>
      <p:sp>
        <p:nvSpPr>
          <p:cNvPr id="2" name="Rectangle 2"/>
          <p:cNvSpPr>
            <a:spLocks noGrp="1"/>
          </p:cNvSpPr>
          <p:nvPr>
            <p:custDataLst>
              <p:tags r:id="rId1"/>
            </p:custDataLst>
          </p:nvPr>
        </p:nvSpPr>
        <p:spPr>
          <a:xfrm>
            <a:off x="467995" y="1844675"/>
            <a:ext cx="8785225" cy="765810"/>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pPr>
            <a:r>
              <a:rPr lang="en-US" altLang="zh-CN" sz="2400" b="1" dirty="0">
                <a:solidFill>
                  <a:srgbClr val="0000CC"/>
                </a:solidFill>
              </a:rPr>
              <a:t> </a:t>
            </a:r>
            <a:r>
              <a:rPr lang="en-US" sz="2400" dirty="0">
                <a:solidFill>
                  <a:srgbClr val="0000CC"/>
                </a:solidFill>
                <a:latin typeface="黑体" panose="02010609060101010101" pitchFamily="2" charset="-122"/>
                <a:ea typeface="黑体" panose="02010609060101010101" pitchFamily="2" charset="-122"/>
              </a:rPr>
              <a:t>1.</a:t>
            </a:r>
            <a:r>
              <a:rPr lang="zh-CN" altLang="en-US" sz="2400" b="1" dirty="0">
                <a:solidFill>
                  <a:srgbClr val="0000CC"/>
                </a:solidFill>
                <a:latin typeface="宋体" panose="02010600030101010101" pitchFamily="2" charset="-122"/>
                <a:ea typeface="宋体" panose="02010600030101010101" pitchFamily="2" charset="-122"/>
              </a:rPr>
              <a:t>优点</a:t>
            </a:r>
            <a:endParaRPr lang="zh-CN" altLang="en-US" sz="2400" b="1" dirty="0">
              <a:solidFill>
                <a:srgbClr val="0000CC"/>
              </a:solidFill>
              <a:latin typeface="宋体" panose="02010600030101010101" pitchFamily="2" charset="-122"/>
              <a:ea typeface="宋体" panose="02010600030101010101" pitchFamily="2" charset="-122"/>
            </a:endParaRPr>
          </a:p>
        </p:txBody>
      </p:sp>
      <p:sp>
        <p:nvSpPr>
          <p:cNvPr id="4" name="Rectangle 2"/>
          <p:cNvSpPr>
            <a:spLocks noGrp="1"/>
          </p:cNvSpPr>
          <p:nvPr>
            <p:custDataLst>
              <p:tags r:id="rId2"/>
            </p:custDataLst>
          </p:nvPr>
        </p:nvSpPr>
        <p:spPr>
          <a:xfrm>
            <a:off x="323850" y="2708910"/>
            <a:ext cx="8227695" cy="2241550"/>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pPr>
            <a:r>
              <a:rPr lang="en-US" altLang="zh-CN" sz="2000" b="1" dirty="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sz="1800" b="1" dirty="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1800" b="1" dirty="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1800" b="1" dirty="0">
                <a:solidFill>
                  <a:schemeClr val="tx1"/>
                </a:solidFill>
                <a:latin typeface="宋体" panose="02010600030101010101" pitchFamily="2" charset="-122"/>
                <a:ea typeface="宋体" panose="02010600030101010101" pitchFamily="2" charset="-122"/>
                <a:cs typeface="宋体" panose="02010600030101010101" pitchFamily="2" charset="-122"/>
              </a:rPr>
              <a:t>）股东财富最大化目标考虑了现金流量的时间价值和风险因素，因为现金流量获得时间的早晚和风险的高低，会对股票价格产生重要影响。</a:t>
            </a:r>
            <a:endParaRPr lang="zh-CN" altLang="en-US" sz="18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1800" b="1" dirty="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1800" b="1" dirty="0">
                <a:solidFill>
                  <a:schemeClr val="tx1"/>
                </a:solidFill>
                <a:latin typeface="宋体" panose="02010600030101010101" pitchFamily="2" charset="-122"/>
                <a:ea typeface="宋体" panose="02010600030101010101" pitchFamily="2" charset="-122"/>
                <a:cs typeface="宋体" panose="02010600030101010101" pitchFamily="2" charset="-122"/>
              </a:rPr>
              <a:t>股东财富最大化目标在一定程度上能够减少企业在追求利润方面的短期行为，因为股票的价格很大程度上取决于企业未来获取现金流量的能力。</a:t>
            </a:r>
            <a:endParaRPr lang="en-US" altLang="zh-CN" sz="18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sz="18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1800" b="1" dirty="0">
                <a:latin typeface="宋体" panose="02010600030101010101" pitchFamily="2" charset="-122"/>
                <a:ea typeface="宋体" panose="02010600030101010101" pitchFamily="2" charset="-122"/>
                <a:cs typeface="宋体" panose="02010600030101010101" pitchFamily="2" charset="-122"/>
                <a:sym typeface="+mn-ea"/>
              </a:rPr>
              <a:t>3</a:t>
            </a:r>
            <a:r>
              <a:rPr lang="zh-CN" altLang="en-US" sz="1800" b="1" dirty="0">
                <a:latin typeface="宋体" panose="02010600030101010101" pitchFamily="2" charset="-122"/>
                <a:ea typeface="宋体" panose="02010600030101010101" pitchFamily="2" charset="-122"/>
                <a:cs typeface="宋体" panose="02010600030101010101" pitchFamily="2" charset="-122"/>
                <a:sym typeface="+mn-ea"/>
              </a:rPr>
              <a:t>）股东财富最大化目标反映了资本与报酬之间的关系。因为股票价格是对每股股份的一个标价，反映的是单位投入资本的生产价格。</a:t>
            </a:r>
            <a:endParaRPr lang="zh-CN" altLang="en-US" sz="18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endParaRPr lang="zh-CN" altLang="en-US" sz="18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blinds dir="vert"/>
    <p:sndAc>
      <p:stSnd>
        <p:snd r:embed="rId3" name="chimes.wav"/>
      </p:stSnd>
    </p:sndAc>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Rectangle 2"/>
          <p:cNvSpPr>
            <a:spLocks noGrp="1"/>
          </p:cNvSpPr>
          <p:nvPr>
            <p:ph idx="1"/>
          </p:nvPr>
        </p:nvSpPr>
        <p:spPr>
          <a:xfrm>
            <a:off x="251460" y="908685"/>
            <a:ext cx="8785225" cy="961390"/>
          </a:xfrm>
        </p:spPr>
        <p:txBody>
          <a:bodyPr vert="horz" wrap="square" lIns="91440" tIns="45720" rIns="91440" bIns="45720" anchor="t" anchorCtr="0"/>
          <a:p>
            <a:pPr eaLnBrk="1" hangingPunct="1">
              <a:lnSpc>
                <a:spcPct val="150000"/>
              </a:lnSpc>
            </a:pPr>
            <a:r>
              <a:rPr lang="en-US" altLang="zh-CN" sz="2400" b="1" dirty="0">
                <a:solidFill>
                  <a:srgbClr val="0000CC"/>
                </a:solidFill>
              </a:rPr>
              <a:t> </a:t>
            </a:r>
            <a:r>
              <a:rPr lang="zh-CN" altLang="en-US" sz="2400" b="1" dirty="0">
                <a:solidFill>
                  <a:srgbClr val="FF0000"/>
                </a:solidFill>
              </a:rPr>
              <a:t>（二）</a:t>
            </a:r>
            <a:r>
              <a:rPr lang="zh-CN" altLang="en-US" sz="2400" dirty="0">
                <a:solidFill>
                  <a:srgbClr val="FF0000"/>
                </a:solidFill>
                <a:latin typeface="黑体" panose="02010609060101010101" pitchFamily="2" charset="-122"/>
                <a:ea typeface="黑体" panose="02010609060101010101" pitchFamily="2" charset="-122"/>
              </a:rPr>
              <a:t>股东财富最大化</a:t>
            </a:r>
            <a:endParaRPr lang="en-US" altLang="en-US" sz="2400" dirty="0">
              <a:solidFill>
                <a:srgbClr val="FF0000"/>
              </a:solidFill>
              <a:latin typeface="黑体" panose="02010609060101010101" pitchFamily="2" charset="-122"/>
              <a:ea typeface="黑体" panose="02010609060101010101" pitchFamily="2" charset="-122"/>
            </a:endParaRPr>
          </a:p>
          <a:p>
            <a:pPr eaLnBrk="1" hangingPunct="1"/>
            <a:endParaRPr lang="en-US" altLang="en-US" sz="2400" b="1" dirty="0">
              <a:solidFill>
                <a:srgbClr val="FF0000"/>
              </a:solidFill>
              <a:latin typeface="黑体" panose="02010609060101010101" pitchFamily="2" charset="-122"/>
              <a:ea typeface="黑体" panose="02010609060101010101" pitchFamily="2" charset="-122"/>
            </a:endParaRPr>
          </a:p>
        </p:txBody>
      </p:sp>
      <p:sp>
        <p:nvSpPr>
          <p:cNvPr id="2" name="Rectangle 2"/>
          <p:cNvSpPr>
            <a:spLocks noGrp="1"/>
          </p:cNvSpPr>
          <p:nvPr>
            <p:custDataLst>
              <p:tags r:id="rId1"/>
            </p:custDataLst>
          </p:nvPr>
        </p:nvSpPr>
        <p:spPr>
          <a:xfrm>
            <a:off x="539750" y="1844675"/>
            <a:ext cx="8785225" cy="765810"/>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pPr>
            <a:r>
              <a:rPr lang="en-US" altLang="zh-CN" sz="2400" b="1" dirty="0">
                <a:solidFill>
                  <a:srgbClr val="0000CC"/>
                </a:solidFill>
              </a:rPr>
              <a:t> 2</a:t>
            </a:r>
            <a:r>
              <a:rPr lang="en-US" sz="2400" dirty="0">
                <a:solidFill>
                  <a:srgbClr val="0000CC"/>
                </a:solidFill>
                <a:latin typeface="黑体" panose="02010609060101010101" pitchFamily="2" charset="-122"/>
                <a:ea typeface="黑体" panose="02010609060101010101" pitchFamily="2" charset="-122"/>
              </a:rPr>
              <a:t>.</a:t>
            </a:r>
            <a:r>
              <a:rPr lang="zh-CN" altLang="en-US" sz="2400" dirty="0">
                <a:solidFill>
                  <a:srgbClr val="0000CC"/>
                </a:solidFill>
                <a:latin typeface="黑体" panose="02010609060101010101" pitchFamily="2" charset="-122"/>
                <a:ea typeface="黑体" panose="02010609060101010101" pitchFamily="2" charset="-122"/>
              </a:rPr>
              <a:t>缺点</a:t>
            </a:r>
            <a:endParaRPr lang="zh-CN" altLang="en-US" sz="2400" b="1" dirty="0">
              <a:solidFill>
                <a:srgbClr val="0000CC"/>
              </a:solidFill>
              <a:latin typeface="黑体" panose="02010609060101010101" pitchFamily="2" charset="-122"/>
              <a:ea typeface="黑体" panose="02010609060101010101" pitchFamily="2" charset="-122"/>
            </a:endParaRPr>
          </a:p>
        </p:txBody>
      </p:sp>
      <p:sp>
        <p:nvSpPr>
          <p:cNvPr id="4" name="Rectangle 2"/>
          <p:cNvSpPr>
            <a:spLocks noGrp="1"/>
          </p:cNvSpPr>
          <p:nvPr>
            <p:custDataLst>
              <p:tags r:id="rId2"/>
            </p:custDataLst>
          </p:nvPr>
        </p:nvSpPr>
        <p:spPr>
          <a:xfrm>
            <a:off x="323850" y="2708910"/>
            <a:ext cx="8396605" cy="2241550"/>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pPr>
            <a:r>
              <a:rPr lang="zh-CN" sz="2000" b="1" dirty="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000" b="1" dirty="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rPr>
              <a:t>）它只适用于上市公司，非上市公司难于应用。</a:t>
            </a:r>
            <a:endPar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rPr>
              <a:t>（2）股票价格的变化可能与公司业绩并不存在必然的联系，股票价格受多种因素影响，并非都是企业所能控制的，把不可控因素引入财务管理目标是不合理的。</a:t>
            </a:r>
            <a:endPar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rPr>
              <a:t>（3）片面强调股东财富可能会损害企业其他利益相关者，不利于财务管理目标的协调与整合。</a:t>
            </a:r>
            <a:endPar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blinds dir="vert"/>
    <p:sndAc>
      <p:stSnd>
        <p:snd r:embed="rId3" name="chimes.wav"/>
      </p:stSnd>
    </p:sndAc>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Rectangle 2"/>
          <p:cNvSpPr>
            <a:spLocks noGrp="1"/>
          </p:cNvSpPr>
          <p:nvPr>
            <p:ph idx="1"/>
          </p:nvPr>
        </p:nvSpPr>
        <p:spPr>
          <a:xfrm>
            <a:off x="251460" y="980440"/>
            <a:ext cx="8785225" cy="969010"/>
          </a:xfrm>
        </p:spPr>
        <p:txBody>
          <a:bodyPr vert="horz" wrap="square" lIns="91440" tIns="45720" rIns="91440" bIns="45720" anchor="t" anchorCtr="0"/>
          <a:p>
            <a:pPr eaLnBrk="1" hangingPunct="1">
              <a:lnSpc>
                <a:spcPct val="150000"/>
              </a:lnSpc>
            </a:pPr>
            <a:r>
              <a:rPr lang="en-US" altLang="zh-CN" sz="2400" b="1" dirty="0">
                <a:solidFill>
                  <a:srgbClr val="0000CC"/>
                </a:solidFill>
              </a:rPr>
              <a:t>  </a:t>
            </a:r>
            <a:r>
              <a:rPr lang="zh-CN" altLang="en-US" sz="2400" b="1" dirty="0">
                <a:solidFill>
                  <a:srgbClr val="FF0000"/>
                </a:solidFill>
              </a:rPr>
              <a:t>（三）</a:t>
            </a:r>
            <a:r>
              <a:rPr lang="zh-CN" altLang="en-US" sz="2400" dirty="0">
                <a:solidFill>
                  <a:srgbClr val="FF0000"/>
                </a:solidFill>
                <a:latin typeface="黑体" panose="02010609060101010101" pitchFamily="2" charset="-122"/>
                <a:ea typeface="黑体" panose="02010609060101010101" pitchFamily="2" charset="-122"/>
              </a:rPr>
              <a:t>企业价值最大化</a:t>
            </a:r>
            <a:endParaRPr lang="en-US" altLang="en-US" sz="2400" dirty="0">
              <a:solidFill>
                <a:srgbClr val="FF0000"/>
              </a:solidFill>
              <a:latin typeface="黑体" panose="02010609060101010101" pitchFamily="2" charset="-122"/>
              <a:ea typeface="黑体" panose="02010609060101010101" pitchFamily="2" charset="-122"/>
            </a:endParaRPr>
          </a:p>
          <a:p>
            <a:pPr eaLnBrk="1" hangingPunct="1"/>
            <a:endParaRPr lang="en-US" altLang="en-US" sz="2400" b="1" dirty="0">
              <a:solidFill>
                <a:srgbClr val="FF0000"/>
              </a:solidFill>
              <a:latin typeface="黑体" panose="02010609060101010101" pitchFamily="2" charset="-122"/>
              <a:ea typeface="黑体" panose="02010609060101010101" pitchFamily="2" charset="-122"/>
            </a:endParaRPr>
          </a:p>
        </p:txBody>
      </p:sp>
      <p:sp>
        <p:nvSpPr>
          <p:cNvPr id="2" name="Rectangle 2"/>
          <p:cNvSpPr>
            <a:spLocks noGrp="1"/>
          </p:cNvSpPr>
          <p:nvPr>
            <p:custDataLst>
              <p:tags r:id="rId1"/>
            </p:custDataLst>
          </p:nvPr>
        </p:nvSpPr>
        <p:spPr>
          <a:xfrm>
            <a:off x="287655" y="2060575"/>
            <a:ext cx="8560435" cy="969010"/>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pPr>
            <a:r>
              <a:rPr lang="en-US" alt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企业价值最大化就是通过财务上的合理经营，采用最优的财务政策，充分考虑资金时间价值和风险与报酬的关系，在保证企业长远稳定发展的基础上使企业总价值达到最大。</a:t>
            </a:r>
            <a:endParaRPr 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l" eaLnBrk="1" hangingPunct="1">
              <a:lnSpc>
                <a:spcPct val="150000"/>
              </a:lnSpc>
              <a:buSzTx/>
            </a:pPr>
            <a:r>
              <a:rPr lang="en-US" alt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理论上，企业价值是该企业预期自由现金流量以其加权平均资本成本为贴现率折现的现值。</a:t>
            </a:r>
            <a:endParaRPr 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blinds dir="vert"/>
    <p:sndAc>
      <p:stSnd>
        <p:snd r:embed="rId2" name="chimes.wav"/>
      </p:stSnd>
    </p:sndAc>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Rectangle 2"/>
          <p:cNvSpPr>
            <a:spLocks noGrp="1"/>
          </p:cNvSpPr>
          <p:nvPr>
            <p:ph idx="1"/>
          </p:nvPr>
        </p:nvSpPr>
        <p:spPr>
          <a:xfrm>
            <a:off x="323215" y="908685"/>
            <a:ext cx="8785225" cy="969010"/>
          </a:xfrm>
        </p:spPr>
        <p:txBody>
          <a:bodyPr vert="horz" wrap="square" lIns="91440" tIns="45720" rIns="91440" bIns="45720" anchor="t" anchorCtr="0"/>
          <a:p>
            <a:pPr eaLnBrk="1" hangingPunct="1">
              <a:lnSpc>
                <a:spcPct val="150000"/>
              </a:lnSpc>
            </a:pPr>
            <a:r>
              <a:rPr lang="en-US" altLang="zh-CN" sz="2400" b="1" dirty="0">
                <a:solidFill>
                  <a:srgbClr val="0000CC"/>
                </a:solidFill>
              </a:rPr>
              <a:t> </a:t>
            </a:r>
            <a:r>
              <a:rPr lang="en-US" altLang="zh-CN" sz="2400" b="1" dirty="0">
                <a:solidFill>
                  <a:srgbClr val="FF0000"/>
                </a:solidFill>
              </a:rPr>
              <a:t> </a:t>
            </a:r>
            <a:r>
              <a:rPr lang="zh-CN" altLang="en-US" sz="2400" b="1" dirty="0">
                <a:solidFill>
                  <a:srgbClr val="FF0000"/>
                </a:solidFill>
              </a:rPr>
              <a:t>（三）</a:t>
            </a:r>
            <a:r>
              <a:rPr lang="zh-CN" altLang="en-US" sz="2400" dirty="0">
                <a:solidFill>
                  <a:srgbClr val="FF0000"/>
                </a:solidFill>
                <a:latin typeface="黑体" panose="02010609060101010101" pitchFamily="2" charset="-122"/>
                <a:ea typeface="黑体" panose="02010609060101010101" pitchFamily="2" charset="-122"/>
              </a:rPr>
              <a:t>企业价值最大化</a:t>
            </a:r>
            <a:endParaRPr lang="en-US" altLang="en-US" sz="2400" dirty="0">
              <a:solidFill>
                <a:srgbClr val="FF0000"/>
              </a:solidFill>
              <a:latin typeface="黑体" panose="02010609060101010101" pitchFamily="2" charset="-122"/>
              <a:ea typeface="黑体" panose="02010609060101010101" pitchFamily="2" charset="-122"/>
            </a:endParaRPr>
          </a:p>
          <a:p>
            <a:pPr eaLnBrk="1" hangingPunct="1"/>
            <a:endParaRPr lang="en-US" altLang="en-US" sz="2400" b="1" dirty="0">
              <a:solidFill>
                <a:srgbClr val="FF0000"/>
              </a:solidFill>
              <a:latin typeface="黑体" panose="02010609060101010101" pitchFamily="2" charset="-122"/>
              <a:ea typeface="黑体" panose="02010609060101010101" pitchFamily="2" charset="-122"/>
            </a:endParaRPr>
          </a:p>
        </p:txBody>
      </p:sp>
      <p:sp>
        <p:nvSpPr>
          <p:cNvPr id="2" name="Rectangle 2"/>
          <p:cNvSpPr>
            <a:spLocks noGrp="1"/>
          </p:cNvSpPr>
          <p:nvPr>
            <p:custDataLst>
              <p:tags r:id="rId1"/>
            </p:custDataLst>
          </p:nvPr>
        </p:nvSpPr>
        <p:spPr>
          <a:xfrm>
            <a:off x="378460" y="2060575"/>
            <a:ext cx="7706995" cy="795020"/>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pPr>
            <a:r>
              <a:rPr lang="en-US" altLang="zh-CN" sz="2400" b="1" dirty="0">
                <a:solidFill>
                  <a:schemeClr val="tx1"/>
                </a:solidFill>
              </a:rPr>
              <a:t>  1.</a:t>
            </a:r>
            <a:r>
              <a:rPr lang="zh-CN" altLang="en-US" sz="2400" b="1" dirty="0">
                <a:solidFill>
                  <a:schemeClr val="tx1"/>
                </a:solidFill>
              </a:rPr>
              <a:t>理由</a:t>
            </a:r>
            <a:endParaRPr lang="zh-CN" altLang="en-US" sz="2400" b="1" dirty="0">
              <a:solidFill>
                <a:schemeClr val="tx1"/>
              </a:solidFill>
            </a:endParaRPr>
          </a:p>
        </p:txBody>
      </p:sp>
      <p:sp>
        <p:nvSpPr>
          <p:cNvPr id="4" name="Rectangle 2"/>
          <p:cNvSpPr>
            <a:spLocks noGrp="1"/>
          </p:cNvSpPr>
          <p:nvPr>
            <p:custDataLst>
              <p:tags r:id="rId2"/>
            </p:custDataLst>
          </p:nvPr>
        </p:nvSpPr>
        <p:spPr>
          <a:xfrm>
            <a:off x="252095" y="2708910"/>
            <a:ext cx="8622030" cy="3564890"/>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pPr>
            <a:r>
              <a:rPr lang="en-US" alt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rPr>
              <a:t>）充分考虑了资金的时间价值和风险价值，强调了时间价值和风险对企业价值实现的重要影响作用。</a:t>
            </a: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rPr>
              <a:t>）充分考虑了企业对资本的优化配置和合理使用，体现了投资者对资本保值增值的要求。</a:t>
            </a: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sz="24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3</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）克服了企业在经营管理和财务行为上的短期行为，体现了企业长期稳定可持续发展的要求。</a:t>
            </a: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blinds dir="vert"/>
    <p:sndAc>
      <p:stSnd>
        <p:snd r:embed="rId3" name="chimes.wav"/>
      </p:stSnd>
    </p:sndAc>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Rectangle 2"/>
          <p:cNvSpPr>
            <a:spLocks noGrp="1"/>
          </p:cNvSpPr>
          <p:nvPr>
            <p:ph idx="1"/>
          </p:nvPr>
        </p:nvSpPr>
        <p:spPr>
          <a:xfrm>
            <a:off x="252095" y="764540"/>
            <a:ext cx="8785225" cy="969010"/>
          </a:xfrm>
        </p:spPr>
        <p:txBody>
          <a:bodyPr vert="horz" wrap="square" lIns="91440" tIns="45720" rIns="91440" bIns="45720" anchor="t" anchorCtr="0"/>
          <a:p>
            <a:pPr eaLnBrk="1" hangingPunct="1">
              <a:lnSpc>
                <a:spcPct val="150000"/>
              </a:lnSpc>
            </a:pPr>
            <a:r>
              <a:rPr lang="en-US" altLang="zh-CN" sz="2400" b="1" dirty="0">
                <a:solidFill>
                  <a:srgbClr val="0000CC"/>
                </a:solidFill>
              </a:rPr>
              <a:t>  </a:t>
            </a:r>
            <a:r>
              <a:rPr lang="zh-CN" altLang="en-US" sz="2400" b="1" dirty="0">
                <a:solidFill>
                  <a:srgbClr val="FF0000"/>
                </a:solidFill>
              </a:rPr>
              <a:t>（三）</a:t>
            </a:r>
            <a:r>
              <a:rPr lang="zh-CN" altLang="en-US" sz="2400" dirty="0">
                <a:solidFill>
                  <a:srgbClr val="FF0000"/>
                </a:solidFill>
                <a:latin typeface="黑体" panose="02010609060101010101" pitchFamily="2" charset="-122"/>
                <a:ea typeface="黑体" panose="02010609060101010101" pitchFamily="2" charset="-122"/>
              </a:rPr>
              <a:t>企业价值最大化</a:t>
            </a:r>
            <a:endParaRPr lang="en-US" altLang="en-US" sz="2400" dirty="0">
              <a:solidFill>
                <a:srgbClr val="FF0000"/>
              </a:solidFill>
              <a:latin typeface="黑体" panose="02010609060101010101" pitchFamily="2" charset="-122"/>
              <a:ea typeface="黑体" panose="02010609060101010101" pitchFamily="2" charset="-122"/>
            </a:endParaRPr>
          </a:p>
          <a:p>
            <a:pPr eaLnBrk="1" hangingPunct="1"/>
            <a:endParaRPr lang="en-US" altLang="en-US" sz="2400" b="1" dirty="0">
              <a:solidFill>
                <a:srgbClr val="FF0000"/>
              </a:solidFill>
              <a:latin typeface="黑体" panose="02010609060101010101" pitchFamily="2" charset="-122"/>
              <a:ea typeface="黑体" panose="02010609060101010101" pitchFamily="2" charset="-122"/>
            </a:endParaRPr>
          </a:p>
        </p:txBody>
      </p:sp>
      <p:sp>
        <p:nvSpPr>
          <p:cNvPr id="2" name="Rectangle 2"/>
          <p:cNvSpPr>
            <a:spLocks noGrp="1"/>
          </p:cNvSpPr>
          <p:nvPr>
            <p:custDataLst>
              <p:tags r:id="rId1"/>
            </p:custDataLst>
          </p:nvPr>
        </p:nvSpPr>
        <p:spPr>
          <a:xfrm>
            <a:off x="467360" y="1844675"/>
            <a:ext cx="7706995" cy="795020"/>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pPr>
            <a:r>
              <a:rPr lang="en-US" altLang="zh-CN" sz="2400" b="1" dirty="0">
                <a:solidFill>
                  <a:schemeClr val="tx1"/>
                </a:solidFill>
              </a:rPr>
              <a:t>  2.</a:t>
            </a:r>
            <a:r>
              <a:rPr lang="zh-CN" altLang="en-US" sz="2400" b="1" dirty="0">
                <a:solidFill>
                  <a:schemeClr val="tx1"/>
                </a:solidFill>
              </a:rPr>
              <a:t>问题</a:t>
            </a:r>
            <a:endParaRPr lang="zh-CN" altLang="en-US" sz="2400" b="1" dirty="0">
              <a:solidFill>
                <a:schemeClr val="tx1"/>
              </a:solidFill>
            </a:endParaRPr>
          </a:p>
        </p:txBody>
      </p:sp>
      <p:sp>
        <p:nvSpPr>
          <p:cNvPr id="4" name="Rectangle 2"/>
          <p:cNvSpPr>
            <a:spLocks noGrp="1"/>
          </p:cNvSpPr>
          <p:nvPr>
            <p:custDataLst>
              <p:tags r:id="rId2"/>
            </p:custDataLst>
          </p:nvPr>
        </p:nvSpPr>
        <p:spPr>
          <a:xfrm>
            <a:off x="252095" y="2639695"/>
            <a:ext cx="8622030" cy="3564890"/>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pPr>
            <a:r>
              <a:rPr lang="en-US" altLang="zh-CN" sz="2000" b="1" dirty="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sz="2000" b="1" dirty="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000" b="1" dirty="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rPr>
              <a:t>）企业价值是一个比较抽象的概念，不如利润、股东财富等直观具体，因而不易被人们接受和理解。</a:t>
            </a:r>
            <a:endPar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en-US" altLang="zh-CN" sz="2000" b="1" dirty="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000" b="1" dirty="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rPr>
              <a:t>）在计算企业价值时涉及的许多参数，如未来现金流量、折现率、折现期等存在预计上的困难。</a:t>
            </a:r>
            <a:endPar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en-US" altLang="zh-CN" sz="2000" b="1" dirty="0">
                <a:latin typeface="宋体" panose="02010600030101010101" pitchFamily="2" charset="-122"/>
                <a:ea typeface="宋体" panose="02010600030101010101" pitchFamily="2" charset="-122"/>
                <a:cs typeface="宋体" panose="02010600030101010101" pitchFamily="2" charset="-122"/>
                <a:sym typeface="+mn-ea"/>
              </a:rPr>
              <a:t> </a:t>
            </a:r>
            <a:r>
              <a:rPr lang="zh-CN" sz="2000" b="1" dirty="0">
                <a:latin typeface="宋体" panose="02010600030101010101" pitchFamily="2" charset="-122"/>
                <a:ea typeface="宋体" panose="02010600030101010101" pitchFamily="2" charset="-122"/>
                <a:cs typeface="宋体" panose="02010600030101010101" pitchFamily="2" charset="-122"/>
                <a:sym typeface="+mn-ea"/>
              </a:rPr>
              <a:t>（</a:t>
            </a:r>
            <a:r>
              <a:rPr lang="en-US" sz="2000" b="1" dirty="0">
                <a:latin typeface="宋体" panose="02010600030101010101" pitchFamily="2" charset="-122"/>
                <a:ea typeface="宋体" panose="02010600030101010101" pitchFamily="2" charset="-122"/>
                <a:cs typeface="宋体" panose="02010600030101010101" pitchFamily="2" charset="-122"/>
                <a:sym typeface="+mn-ea"/>
              </a:rPr>
              <a:t>3</a:t>
            </a:r>
            <a:r>
              <a:rPr lang="zh-CN" altLang="en-US" sz="2000" b="1" dirty="0">
                <a:latin typeface="宋体" panose="02010600030101010101" pitchFamily="2" charset="-122"/>
                <a:ea typeface="宋体" panose="02010600030101010101" pitchFamily="2" charset="-122"/>
                <a:cs typeface="宋体" panose="02010600030101010101" pitchFamily="2" charset="-122"/>
                <a:sym typeface="+mn-ea"/>
              </a:rPr>
              <a:t>）企业价值的确定是否客观、公正，能否被企业接受，还受到评估机构、评估方法、评估标准、评估日期等一系列因素的影响，具有一定的主观性。</a:t>
            </a:r>
            <a:endPar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blinds dir="vert"/>
    <p:sndAc>
      <p:stSnd>
        <p:snd r:embed="rId3" name="chimes.wav"/>
      </p:stSnd>
    </p:sndAc>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矩形 4"/>
          <p:cNvSpPr/>
          <p:nvPr/>
        </p:nvSpPr>
        <p:spPr>
          <a:xfrm>
            <a:off x="611505" y="1700530"/>
            <a:ext cx="7555865" cy="2861310"/>
          </a:xfrm>
          <a:prstGeom prst="rect">
            <a:avLst/>
          </a:prstGeom>
          <a:noFill/>
          <a:ln w="9525">
            <a:noFill/>
          </a:ln>
        </p:spPr>
        <p:txBody>
          <a:bodyPr wrap="square">
            <a:spAutoFit/>
          </a:bodyPr>
          <a:p>
            <a:pPr>
              <a:lnSpc>
                <a:spcPct val="150000"/>
              </a:lnSpc>
              <a:buNone/>
            </a:pPr>
            <a:r>
              <a:rPr lang="en-US" altLang="zh-CN" sz="2400" b="1" dirty="0">
                <a:solidFill>
                  <a:srgbClr val="000000"/>
                </a:solidFill>
                <a:latin typeface="宋体" panose="02010600030101010101" pitchFamily="2" charset="-122"/>
                <a:cs typeface="宋体" panose="02010600030101010101" pitchFamily="2" charset="-122"/>
              </a:rPr>
              <a:t>    </a:t>
            </a:r>
            <a:r>
              <a:rPr lang="zh-CN" altLang="zh-CN" sz="2400" b="1" dirty="0">
                <a:solidFill>
                  <a:srgbClr val="000000"/>
                </a:solidFill>
                <a:latin typeface="宋体" panose="02010600030101010101" pitchFamily="2" charset="-122"/>
                <a:cs typeface="宋体" panose="02010600030101010101" pitchFamily="2" charset="-122"/>
              </a:rPr>
              <a:t>持相关者利益最大化观点的学者认为</a:t>
            </a:r>
            <a:r>
              <a:rPr lang="zh-CN" altLang="en-US" sz="2400" b="1" dirty="0">
                <a:solidFill>
                  <a:srgbClr val="000000"/>
                </a:solidFill>
                <a:latin typeface="宋体" panose="02010600030101010101" pitchFamily="2" charset="-122"/>
                <a:cs typeface="宋体" panose="02010600030101010101" pitchFamily="2" charset="-122"/>
              </a:rPr>
              <a:t>，</a:t>
            </a:r>
            <a:r>
              <a:rPr lang="zh-CN" altLang="zh-CN" sz="2400" b="1" dirty="0">
                <a:solidFill>
                  <a:srgbClr val="000000"/>
                </a:solidFill>
                <a:latin typeface="宋体" panose="02010600030101010101" pitchFamily="2" charset="-122"/>
                <a:cs typeface="宋体" panose="02010600030101010101" pitchFamily="2" charset="-122"/>
              </a:rPr>
              <a:t>企业不能单纯以实现股东利益为目标</a:t>
            </a:r>
            <a:r>
              <a:rPr lang="zh-CN" altLang="en-US" sz="2400" b="1" dirty="0">
                <a:solidFill>
                  <a:srgbClr val="000000"/>
                </a:solidFill>
                <a:latin typeface="宋体" panose="02010600030101010101" pitchFamily="2" charset="-122"/>
                <a:cs typeface="宋体" panose="02010600030101010101" pitchFamily="2" charset="-122"/>
              </a:rPr>
              <a:t>，</a:t>
            </a:r>
            <a:r>
              <a:rPr lang="zh-CN" altLang="zh-CN" sz="2400" b="1" dirty="0">
                <a:solidFill>
                  <a:srgbClr val="000000"/>
                </a:solidFill>
                <a:latin typeface="宋体" panose="02010600030101010101" pitchFamily="2" charset="-122"/>
                <a:cs typeface="宋体" panose="02010600030101010101" pitchFamily="2" charset="-122"/>
              </a:rPr>
              <a:t>而应把股东利益放在与利益相关者</a:t>
            </a:r>
            <a:r>
              <a:rPr lang="en-US" altLang="zh-CN" sz="2400" b="1" dirty="0">
                <a:solidFill>
                  <a:srgbClr val="000000"/>
                </a:solidFill>
                <a:latin typeface="宋体" panose="02010600030101010101" pitchFamily="2" charset="-122"/>
                <a:cs typeface="宋体" panose="02010600030101010101" pitchFamily="2" charset="-122"/>
              </a:rPr>
              <a:t>(</a:t>
            </a:r>
            <a:r>
              <a:rPr lang="zh-CN" altLang="zh-CN" sz="2400" b="1" dirty="0">
                <a:solidFill>
                  <a:srgbClr val="000000"/>
                </a:solidFill>
                <a:latin typeface="宋体" panose="02010600030101010101" pitchFamily="2" charset="-122"/>
                <a:cs typeface="宋体" panose="02010600030101010101" pitchFamily="2" charset="-122"/>
              </a:rPr>
              <a:t>如借款人、政府、管理者、员工、供应商等</a:t>
            </a:r>
            <a:r>
              <a:rPr lang="en-US" altLang="zh-CN" sz="2400" b="1" dirty="0">
                <a:solidFill>
                  <a:srgbClr val="000000"/>
                </a:solidFill>
                <a:latin typeface="宋体" panose="02010600030101010101" pitchFamily="2" charset="-122"/>
                <a:cs typeface="宋体" panose="02010600030101010101" pitchFamily="2" charset="-122"/>
              </a:rPr>
              <a:t>)</a:t>
            </a:r>
            <a:r>
              <a:rPr lang="zh-CN" altLang="zh-CN" sz="2400" b="1" dirty="0">
                <a:solidFill>
                  <a:srgbClr val="000000"/>
                </a:solidFill>
                <a:latin typeface="宋体" panose="02010600030101010101" pitchFamily="2" charset="-122"/>
                <a:cs typeface="宋体" panose="02010600030101010101" pitchFamily="2" charset="-122"/>
              </a:rPr>
              <a:t>相同的位置上</a:t>
            </a:r>
            <a:r>
              <a:rPr lang="zh-CN" altLang="en-US" sz="2400" b="1" dirty="0">
                <a:solidFill>
                  <a:srgbClr val="000000"/>
                </a:solidFill>
                <a:latin typeface="宋体" panose="02010600030101010101" pitchFamily="2" charset="-122"/>
                <a:cs typeface="宋体" panose="02010600030101010101" pitchFamily="2" charset="-122"/>
              </a:rPr>
              <a:t>，</a:t>
            </a:r>
            <a:r>
              <a:rPr lang="zh-CN" altLang="zh-CN" sz="2400" b="1" dirty="0">
                <a:solidFill>
                  <a:srgbClr val="000000"/>
                </a:solidFill>
                <a:latin typeface="宋体" panose="02010600030101010101" pitchFamily="2" charset="-122"/>
                <a:cs typeface="宋体" panose="02010600030101010101" pitchFamily="2" charset="-122"/>
              </a:rPr>
              <a:t>即要实现包括股东在内的所有利益相关者的利益。</a:t>
            </a:r>
            <a:endParaRPr lang="zh-CN" altLang="en-US" sz="2400" b="1" dirty="0">
              <a:latin typeface="宋体" panose="02010600030101010101" pitchFamily="2" charset="-122"/>
              <a:cs typeface="宋体" panose="02010600030101010101" pitchFamily="2" charset="-122"/>
            </a:endParaRPr>
          </a:p>
        </p:txBody>
      </p:sp>
      <p:sp>
        <p:nvSpPr>
          <p:cNvPr id="16386" name="Rectangle 2"/>
          <p:cNvSpPr>
            <a:spLocks noGrp="1"/>
          </p:cNvSpPr>
          <p:nvPr>
            <p:ph idx="1"/>
            <p:custDataLst>
              <p:tags r:id="rId1"/>
            </p:custDataLst>
          </p:nvPr>
        </p:nvSpPr>
        <p:spPr>
          <a:xfrm>
            <a:off x="251460" y="404495"/>
            <a:ext cx="8785225" cy="888365"/>
          </a:xfrm>
        </p:spPr>
        <p:txBody>
          <a:bodyPr vert="horz" wrap="square" lIns="91440" tIns="45720" rIns="91440" bIns="45720" anchor="t" anchorCtr="0"/>
          <a:p>
            <a:pPr eaLnBrk="1" hangingPunct="1">
              <a:lnSpc>
                <a:spcPct val="150000"/>
              </a:lnSpc>
            </a:pPr>
            <a:r>
              <a:rPr lang="en-US" altLang="zh-CN" b="1" dirty="0">
                <a:solidFill>
                  <a:srgbClr val="0000CC"/>
                </a:solidFill>
              </a:rPr>
              <a:t>  </a:t>
            </a:r>
            <a:r>
              <a:rPr lang="en-US" altLang="zh-CN" b="1" dirty="0">
                <a:solidFill>
                  <a:srgbClr val="FF0000"/>
                </a:solidFill>
              </a:rPr>
              <a:t> </a:t>
            </a:r>
            <a:r>
              <a:rPr lang="zh-CN" altLang="en-US" b="1" dirty="0">
                <a:solidFill>
                  <a:srgbClr val="FF0000"/>
                </a:solidFill>
              </a:rPr>
              <a:t>（四）</a:t>
            </a:r>
            <a:r>
              <a:rPr lang="zh-CN" altLang="en-US" sz="2800" dirty="0">
                <a:solidFill>
                  <a:srgbClr val="FF0000"/>
                </a:solidFill>
                <a:latin typeface="黑体" panose="02010609060101010101" pitchFamily="2" charset="-122"/>
                <a:ea typeface="黑体" panose="02010609060101010101" pitchFamily="2" charset="-122"/>
              </a:rPr>
              <a:t>相关者利益最大化</a:t>
            </a:r>
            <a:endParaRPr lang="zh-CN" altLang="en-US" sz="2800" b="1" dirty="0">
              <a:solidFill>
                <a:srgbClr val="FF0000"/>
              </a:solidFill>
              <a:latin typeface="黑体" panose="02010609060101010101" pitchFamily="2" charset="-122"/>
              <a:ea typeface="黑体" panose="02010609060101010101" pitchFamily="2" charset="-122"/>
            </a:endParaRPr>
          </a:p>
        </p:txBody>
      </p:sp>
    </p:spTree>
  </p:cSld>
  <p:clrMapOvr>
    <a:masterClrMapping/>
  </p:clrMapOvr>
  <p:transition spd="med">
    <p:blinds dir="vert"/>
    <p:sndAc>
      <p:stSnd>
        <p:snd r:embed="rId2" name="chimes.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70082" name="Text Box 2"/>
          <p:cNvSpPr txBox="1">
            <a:spLocks noChangeArrowheads="1"/>
          </p:cNvSpPr>
          <p:nvPr>
            <p:custDataLst>
              <p:tags r:id="rId1"/>
            </p:custDataLst>
          </p:nvPr>
        </p:nvSpPr>
        <p:spPr bwMode="auto">
          <a:xfrm>
            <a:off x="828040" y="692150"/>
            <a:ext cx="2852420"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marR="0" algn="ctr" defTabSz="914400">
              <a:buClrTx/>
              <a:buSzTx/>
              <a:buFontTx/>
              <a:buNone/>
              <a:defRPr/>
            </a:pPr>
            <a:r>
              <a:rPr kumimoji="1" lang="en-US" altLang="zh-CN" sz="2800" b="1" kern="1200" cap="none" spc="0" normalizeH="0" baseline="0" noProof="0" dirty="0">
                <a:solidFill>
                  <a:srgbClr val="0000FF"/>
                </a:solidFill>
                <a:effectLst>
                  <a:outerShdw blurRad="38100" dist="38100" dir="2700000" algn="tl">
                    <a:srgbClr val="C0C0C0"/>
                  </a:outerShdw>
                </a:effectLst>
                <a:latin typeface="Times New Roman" panose="02020603050405020304" pitchFamily="18" charset="0"/>
                <a:ea typeface="华文中宋" pitchFamily="2" charset="-122"/>
                <a:cs typeface="+mn-cs"/>
              </a:rPr>
              <a:t>    </a:t>
            </a:r>
            <a:r>
              <a:rPr lang="zh-CN" altLang="en-US" sz="2800" b="1" kern="1200" cap="none" spc="0" normalizeH="0" baseline="0" dirty="0">
                <a:solidFill>
                  <a:srgbClr val="FF3300"/>
                </a:solidFill>
                <a:latin typeface="黑体" panose="02010609060101010101" pitchFamily="2" charset="-122"/>
                <a:ea typeface="黑体" panose="02010609060101010101" pitchFamily="2" charset="-122"/>
                <a:cs typeface="+mn-cs"/>
              </a:rPr>
              <a:t>目录</a:t>
            </a:r>
            <a:endParaRPr lang="zh-CN" altLang="en-US" sz="2800" b="1" kern="1200" cap="none" spc="0" normalizeH="0" baseline="0" dirty="0">
              <a:solidFill>
                <a:srgbClr val="FF3300"/>
              </a:solidFill>
              <a:latin typeface="黑体" panose="02010609060101010101" pitchFamily="2" charset="-122"/>
              <a:ea typeface="黑体" panose="02010609060101010101" pitchFamily="2" charset="-122"/>
              <a:cs typeface="+mn-cs"/>
            </a:endParaRPr>
          </a:p>
        </p:txBody>
      </p:sp>
      <p:sp>
        <p:nvSpPr>
          <p:cNvPr id="2" name="Rectangle 3"/>
          <p:cNvSpPr>
            <a:spLocks noGrp="1" noChangeArrowheads="1"/>
          </p:cNvSpPr>
          <p:nvPr>
            <p:custDataLst>
              <p:tags r:id="rId2"/>
            </p:custDataLst>
          </p:nvPr>
        </p:nvSpPr>
        <p:spPr>
          <a:xfrm>
            <a:off x="1657350" y="1916430"/>
            <a:ext cx="6489700" cy="2860040"/>
          </a:xfrm>
          <a:prstGeom prst="rect">
            <a:avLst/>
          </a:prstGeom>
          <a:noFill/>
          <a:ln w="9525">
            <a:noFill/>
          </a:ln>
        </p:spPr>
        <p:txBody>
          <a:bodyPr vert="horz" wrap="square" lIns="91440" tIns="45720" rIns="91440" bIns="45720" numCol="1" anchor="t" anchorCtr="0" compatLnSpc="1"/>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marL="469900" marR="0" lvl="0" indent="-469900" algn="l" defTabSz="914400" rtl="0" eaLnBrk="1" fontAlgn="base" latinLnBrk="0" hangingPunct="1">
              <a:lnSpc>
                <a:spcPct val="150000"/>
              </a:lnSpc>
              <a:spcBef>
                <a:spcPct val="20000"/>
              </a:spcBef>
              <a:spcAft>
                <a:spcPct val="0"/>
              </a:spcAft>
              <a:buClr>
                <a:schemeClr val="accent2"/>
              </a:buClr>
              <a:buSzTx/>
              <a:buFont typeface="Wingdings" panose="05000000000000000000" pitchFamily="2" charset="2"/>
              <a:buNone/>
              <a:defRPr/>
            </a:pPr>
            <a:r>
              <a:rPr kumimoji="1" lang="zh-CN" sz="2400" b="1" i="0" u="none" strike="noStrike" kern="0" cap="none" spc="0" normalizeH="0" baseline="0" noProof="0" dirty="0" smtClean="0">
                <a:ln>
                  <a:noFill/>
                </a:ln>
                <a:effectLst>
                  <a:outerShdw blurRad="38100" dist="38100" dir="2700000" algn="tl">
                    <a:srgbClr val="C0C0C0"/>
                  </a:outerShdw>
                </a:effectLst>
                <a:uLnTx/>
                <a:uFillTx/>
                <a:latin typeface="宋体" panose="02010600030101010101" pitchFamily="2" charset="-122"/>
                <a:ea typeface="宋体" panose="02010600030101010101" pitchFamily="2" charset="-122"/>
                <a:cs typeface="宋体" panose="02010600030101010101" pitchFamily="2" charset="-122"/>
              </a:rPr>
              <a:t>第一节</a:t>
            </a:r>
            <a:r>
              <a:rPr kumimoji="1" lang="en-US" altLang="zh-CN" sz="24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宋体" panose="02010600030101010101" pitchFamily="2" charset="-122"/>
              </a:rPr>
              <a:t> </a:t>
            </a:r>
            <a:r>
              <a:rPr kumimoji="1" lang="zh-CN" altLang="en-US" sz="24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宋体" panose="02010600030101010101" pitchFamily="2" charset="-122"/>
              </a:rPr>
              <a:t>财务管理概述</a:t>
            </a:r>
            <a:endParaRPr kumimoji="1" lang="zh-CN" sz="24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宋体" panose="02010600030101010101" pitchFamily="2" charset="-122"/>
            </a:endParaRPr>
          </a:p>
          <a:p>
            <a:pPr marL="469900" marR="0" lvl="0" indent="-469900" algn="l" defTabSz="914400" rtl="0" eaLnBrk="1" fontAlgn="base" latinLnBrk="0" hangingPunct="1">
              <a:lnSpc>
                <a:spcPct val="150000"/>
              </a:lnSpc>
              <a:spcBef>
                <a:spcPct val="20000"/>
              </a:spcBef>
              <a:spcAft>
                <a:spcPct val="0"/>
              </a:spcAft>
              <a:buClr>
                <a:schemeClr val="accent2"/>
              </a:buClr>
              <a:buSzTx/>
              <a:buFont typeface="Wingdings" panose="05000000000000000000" pitchFamily="2" charset="2"/>
              <a:buNone/>
              <a:defRPr/>
            </a:pPr>
            <a:r>
              <a:rPr kumimoji="1" lang="zh-CN" sz="24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宋体" panose="02010600030101010101" pitchFamily="2" charset="-122"/>
              </a:rPr>
              <a:t>第二节</a:t>
            </a:r>
            <a:r>
              <a:rPr kumimoji="1" lang="en-US" altLang="zh-CN" sz="24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宋体" panose="02010600030101010101" pitchFamily="2" charset="-122"/>
              </a:rPr>
              <a:t> </a:t>
            </a:r>
            <a:r>
              <a:rPr kumimoji="1" lang="zh-CN" sz="24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宋体" panose="02010600030101010101" pitchFamily="2" charset="-122"/>
              </a:rPr>
              <a:t>财务管理目标</a:t>
            </a:r>
            <a:endParaRPr kumimoji="1" lang="zh-CN" sz="24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宋体" panose="02010600030101010101" pitchFamily="2" charset="-122"/>
            </a:endParaRPr>
          </a:p>
          <a:p>
            <a:pPr marL="469900" marR="0" lvl="0" indent="-469900" algn="l" defTabSz="914400" rtl="0" eaLnBrk="1" fontAlgn="base" latinLnBrk="0" hangingPunct="1">
              <a:lnSpc>
                <a:spcPct val="150000"/>
              </a:lnSpc>
              <a:spcBef>
                <a:spcPct val="20000"/>
              </a:spcBef>
              <a:spcAft>
                <a:spcPct val="0"/>
              </a:spcAft>
              <a:buClr>
                <a:schemeClr val="accent2"/>
              </a:buClr>
              <a:buSzTx/>
              <a:buFont typeface="Wingdings" panose="05000000000000000000" pitchFamily="2" charset="2"/>
              <a:buNone/>
              <a:defRPr/>
            </a:pPr>
            <a:r>
              <a:rPr kumimoji="1" lang="zh-CN" sz="24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宋体" panose="02010600030101010101" pitchFamily="2" charset="-122"/>
              </a:rPr>
              <a:t>第三节</a:t>
            </a:r>
            <a:r>
              <a:rPr kumimoji="1" lang="en-US" altLang="zh-CN" sz="24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宋体" panose="02010600030101010101" pitchFamily="2" charset="-122"/>
              </a:rPr>
              <a:t> </a:t>
            </a:r>
            <a:r>
              <a:rPr kumimoji="1" lang="zh-CN" sz="24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宋体" panose="02010600030101010101" pitchFamily="2" charset="-122"/>
              </a:rPr>
              <a:t>财务管理环境</a:t>
            </a:r>
            <a:endParaRPr kumimoji="1" lang="zh-CN" sz="24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宋体" panose="02010600030101010101" pitchFamily="2" charset="-122"/>
            </a:endParaRPr>
          </a:p>
          <a:p>
            <a:pPr marL="469900" marR="0" lvl="0" indent="-469900" algn="l" defTabSz="914400" rtl="0" eaLnBrk="1" fontAlgn="base" latinLnBrk="0" hangingPunct="1">
              <a:lnSpc>
                <a:spcPct val="150000"/>
              </a:lnSpc>
              <a:spcBef>
                <a:spcPct val="20000"/>
              </a:spcBef>
              <a:spcAft>
                <a:spcPct val="0"/>
              </a:spcAft>
              <a:buClr>
                <a:schemeClr val="accent2"/>
              </a:buClr>
              <a:buSzTx/>
              <a:buFont typeface="Wingdings" panose="05000000000000000000" pitchFamily="2" charset="2"/>
              <a:buNone/>
              <a:defRPr/>
            </a:pPr>
            <a:r>
              <a:rPr kumimoji="1" lang="zh-CN" sz="24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宋体" panose="02010600030101010101" pitchFamily="2" charset="-122"/>
              </a:rPr>
              <a:t>第四节</a:t>
            </a:r>
            <a:r>
              <a:rPr kumimoji="1" lang="en-US" altLang="zh-CN" sz="24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宋体" panose="02010600030101010101" pitchFamily="2" charset="-122"/>
              </a:rPr>
              <a:t> </a:t>
            </a:r>
            <a:r>
              <a:rPr kumimoji="1" lang="zh-CN" sz="24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宋体" panose="02010600030101010101" pitchFamily="2" charset="-122"/>
              </a:rPr>
              <a:t>财务管理环节</a:t>
            </a:r>
            <a:endParaRPr kumimoji="1" lang="zh-CN" sz="24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blinds dir="vert"/>
    <p:sndAc>
      <p:stSnd>
        <p:snd r:embed="rId3" name="chimes.wav"/>
      </p:stSnd>
    </p:sndAc>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Rectangle 2"/>
          <p:cNvSpPr>
            <a:spLocks noGrp="1"/>
          </p:cNvSpPr>
          <p:nvPr>
            <p:ph idx="1"/>
          </p:nvPr>
        </p:nvSpPr>
        <p:spPr>
          <a:xfrm>
            <a:off x="323850" y="908685"/>
            <a:ext cx="8785225" cy="888365"/>
          </a:xfrm>
        </p:spPr>
        <p:txBody>
          <a:bodyPr vert="horz" wrap="square" lIns="91440" tIns="45720" rIns="91440" bIns="45720" anchor="t" anchorCtr="0"/>
          <a:p>
            <a:pPr eaLnBrk="1" hangingPunct="1">
              <a:lnSpc>
                <a:spcPct val="150000"/>
              </a:lnSpc>
            </a:pPr>
            <a:r>
              <a:rPr lang="en-US" altLang="zh-CN" sz="2400" b="1" dirty="0">
                <a:solidFill>
                  <a:srgbClr val="0000CC"/>
                </a:solidFill>
              </a:rPr>
              <a:t>   </a:t>
            </a:r>
            <a:r>
              <a:rPr lang="zh-CN" altLang="en-US" sz="2400" b="1" dirty="0">
                <a:solidFill>
                  <a:srgbClr val="FF0000"/>
                </a:solidFill>
              </a:rPr>
              <a:t>（四）</a:t>
            </a:r>
            <a:r>
              <a:rPr lang="zh-CN" altLang="en-US" sz="2400" dirty="0">
                <a:solidFill>
                  <a:srgbClr val="FF0000"/>
                </a:solidFill>
                <a:latin typeface="黑体" panose="02010609060101010101" pitchFamily="2" charset="-122"/>
                <a:ea typeface="黑体" panose="02010609060101010101" pitchFamily="2" charset="-122"/>
              </a:rPr>
              <a:t>相关者利益最大化</a:t>
            </a:r>
            <a:endParaRPr lang="en-US" altLang="en-US" sz="2400" dirty="0">
              <a:solidFill>
                <a:srgbClr val="FF0000"/>
              </a:solidFill>
              <a:latin typeface="黑体" panose="02010609060101010101" pitchFamily="2" charset="-122"/>
              <a:ea typeface="黑体" panose="02010609060101010101" pitchFamily="2" charset="-122"/>
            </a:endParaRPr>
          </a:p>
          <a:p>
            <a:pPr eaLnBrk="1" hangingPunct="1">
              <a:lnSpc>
                <a:spcPct val="150000"/>
              </a:lnSpc>
            </a:pPr>
            <a:endParaRPr lang="en-US" altLang="en-US" sz="2400" dirty="0">
              <a:latin typeface="黑体" panose="02010609060101010101" pitchFamily="2" charset="-122"/>
              <a:ea typeface="黑体" panose="02010609060101010101" pitchFamily="2" charset="-122"/>
            </a:endParaRPr>
          </a:p>
          <a:p>
            <a:pPr eaLnBrk="1" hangingPunct="1"/>
            <a:endParaRPr lang="zh-CN" altLang="en-US" sz="2400" b="1" dirty="0"/>
          </a:p>
        </p:txBody>
      </p:sp>
      <p:sp>
        <p:nvSpPr>
          <p:cNvPr id="2" name="Rectangle 2"/>
          <p:cNvSpPr>
            <a:spLocks noGrp="1"/>
          </p:cNvSpPr>
          <p:nvPr>
            <p:custDataLst>
              <p:tags r:id="rId1"/>
            </p:custDataLst>
          </p:nvPr>
        </p:nvSpPr>
        <p:spPr>
          <a:xfrm>
            <a:off x="395605" y="1844675"/>
            <a:ext cx="8785225" cy="888365"/>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pPr>
            <a:r>
              <a:rPr lang="en-US" altLang="zh-CN" sz="2400" b="1" dirty="0">
                <a:solidFill>
                  <a:schemeClr val="tx1"/>
                </a:solidFill>
              </a:rPr>
              <a:t>   1.</a:t>
            </a:r>
            <a:r>
              <a:rPr lang="zh-CN" sz="2400" b="1" dirty="0">
                <a:solidFill>
                  <a:schemeClr val="tx1"/>
                </a:solidFill>
              </a:rPr>
              <a:t>具体内容</a:t>
            </a:r>
            <a:endParaRPr lang="en-US" altLang="en-US" sz="2400" dirty="0">
              <a:solidFill>
                <a:schemeClr val="tx1"/>
              </a:solidFill>
              <a:latin typeface="黑体" panose="02010609060101010101" pitchFamily="2" charset="-122"/>
              <a:ea typeface="黑体" panose="02010609060101010101" pitchFamily="2" charset="-122"/>
            </a:endParaRPr>
          </a:p>
          <a:p>
            <a:pPr eaLnBrk="1" hangingPunct="1"/>
            <a:endParaRPr lang="en-US" altLang="en-US" sz="2400" b="1" dirty="0">
              <a:solidFill>
                <a:schemeClr val="tx1"/>
              </a:solidFill>
              <a:latin typeface="黑体" panose="02010609060101010101" pitchFamily="2" charset="-122"/>
              <a:ea typeface="黑体" panose="02010609060101010101" pitchFamily="2" charset="-122"/>
            </a:endParaRPr>
          </a:p>
        </p:txBody>
      </p:sp>
      <p:sp>
        <p:nvSpPr>
          <p:cNvPr id="4" name="Rectangle 2"/>
          <p:cNvSpPr>
            <a:spLocks noGrp="1"/>
          </p:cNvSpPr>
          <p:nvPr>
            <p:custDataLst>
              <p:tags r:id="rId2"/>
            </p:custDataLst>
          </p:nvPr>
        </p:nvSpPr>
        <p:spPr>
          <a:xfrm>
            <a:off x="360045" y="2564765"/>
            <a:ext cx="8785225" cy="888365"/>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pPr>
            <a:r>
              <a:rPr lang="en-US" altLang="zh-CN" sz="2400" b="1" dirty="0">
                <a:solidFill>
                  <a:schemeClr val="tx1"/>
                </a:solidFill>
              </a:rPr>
              <a:t>   </a:t>
            </a:r>
            <a:r>
              <a:rPr lang="zh-CN" sz="2400" b="1" dirty="0">
                <a:solidFill>
                  <a:schemeClr val="tx1"/>
                </a:solidFill>
              </a:rPr>
              <a:t>相关者利益最大化目标的具体内容包括以下几点：</a:t>
            </a:r>
            <a:endParaRPr lang="zh-CN" sz="2400" b="1" dirty="0">
              <a:solidFill>
                <a:schemeClr val="tx1"/>
              </a:solidFill>
            </a:endParaRPr>
          </a:p>
          <a:p>
            <a:pPr eaLnBrk="1" hangingPunct="1">
              <a:lnSpc>
                <a:spcPct val="150000"/>
              </a:lnSpc>
            </a:pPr>
            <a:r>
              <a:rPr 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rPr>
              <a:t>）强调风险与报酬的权衡，将风险控制在企业可以承受的范围内。</a:t>
            </a: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rPr>
              <a:t>）强调股东的首要地位，协调好企业与股东之间的关系。</a:t>
            </a: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sz="24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3</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）强调对经理人的监管与控制，建立有效的激励机制。</a:t>
            </a: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blinds dir="vert"/>
    <p:sndAc>
      <p:stSnd>
        <p:snd r:embed="rId3" name="chimes.wav"/>
      </p:stSnd>
    </p:sndAc>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Rectangle 2"/>
          <p:cNvSpPr>
            <a:spLocks noGrp="1"/>
          </p:cNvSpPr>
          <p:nvPr>
            <p:ph idx="1"/>
          </p:nvPr>
        </p:nvSpPr>
        <p:spPr>
          <a:xfrm>
            <a:off x="251460" y="1196340"/>
            <a:ext cx="8785225" cy="888365"/>
          </a:xfrm>
        </p:spPr>
        <p:txBody>
          <a:bodyPr vert="horz" wrap="square" lIns="91440" tIns="45720" rIns="91440" bIns="45720" anchor="t" anchorCtr="0"/>
          <a:p>
            <a:pPr eaLnBrk="1" hangingPunct="1">
              <a:lnSpc>
                <a:spcPct val="150000"/>
              </a:lnSpc>
            </a:pPr>
            <a:r>
              <a:rPr lang="en-US" altLang="zh-CN" sz="2400" b="1" dirty="0">
                <a:solidFill>
                  <a:srgbClr val="0000CC"/>
                </a:solidFill>
              </a:rPr>
              <a:t>   </a:t>
            </a:r>
            <a:r>
              <a:rPr lang="zh-CN" altLang="en-US" sz="2400" b="1" dirty="0">
                <a:solidFill>
                  <a:srgbClr val="0000CC"/>
                </a:solidFill>
              </a:rPr>
              <a:t>（四）</a:t>
            </a:r>
            <a:r>
              <a:rPr lang="zh-CN" altLang="en-US" sz="2400" dirty="0">
                <a:solidFill>
                  <a:srgbClr val="0000CC"/>
                </a:solidFill>
                <a:latin typeface="黑体" panose="02010609060101010101" pitchFamily="2" charset="-122"/>
                <a:ea typeface="黑体" panose="02010609060101010101" pitchFamily="2" charset="-122"/>
              </a:rPr>
              <a:t>相关者利益最大化</a:t>
            </a:r>
            <a:endParaRPr lang="en-US" altLang="en-US" sz="2400" dirty="0">
              <a:solidFill>
                <a:srgbClr val="0000CC"/>
              </a:solidFill>
              <a:latin typeface="黑体" panose="02010609060101010101" pitchFamily="2" charset="-122"/>
              <a:ea typeface="黑体" panose="02010609060101010101" pitchFamily="2" charset="-122"/>
            </a:endParaRPr>
          </a:p>
          <a:p>
            <a:pPr eaLnBrk="1" hangingPunct="1">
              <a:lnSpc>
                <a:spcPct val="150000"/>
              </a:lnSpc>
            </a:pPr>
            <a:endParaRPr lang="en-US" altLang="en-US" sz="2400" dirty="0">
              <a:latin typeface="黑体" panose="02010609060101010101" pitchFamily="2" charset="-122"/>
              <a:ea typeface="黑体" panose="02010609060101010101" pitchFamily="2" charset="-122"/>
            </a:endParaRPr>
          </a:p>
          <a:p>
            <a:pPr eaLnBrk="1" hangingPunct="1"/>
            <a:endParaRPr lang="zh-CN" altLang="en-US" sz="2400" b="1" dirty="0"/>
          </a:p>
        </p:txBody>
      </p:sp>
      <p:sp>
        <p:nvSpPr>
          <p:cNvPr id="3" name="Rectangle 2"/>
          <p:cNvSpPr>
            <a:spLocks noGrp="1"/>
          </p:cNvSpPr>
          <p:nvPr>
            <p:custDataLst>
              <p:tags r:id="rId1"/>
            </p:custDataLst>
          </p:nvPr>
        </p:nvSpPr>
        <p:spPr>
          <a:xfrm>
            <a:off x="395605" y="476250"/>
            <a:ext cx="8785225" cy="672465"/>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r>
              <a:rPr lang="en-US" altLang="zh-CN" sz="2800" b="1" dirty="0">
                <a:solidFill>
                  <a:srgbClr val="0000CC"/>
                </a:solidFill>
                <a:ea typeface="黑体" panose="02010609060101010101" pitchFamily="2" charset="-122"/>
              </a:rPr>
              <a:t> </a:t>
            </a:r>
            <a:r>
              <a:rPr lang="zh-CN" altLang="en-US" sz="2800" b="1" dirty="0">
                <a:solidFill>
                  <a:srgbClr val="0000CC"/>
                </a:solidFill>
                <a:ea typeface="黑体" panose="02010609060101010101" pitchFamily="2" charset="-122"/>
              </a:rPr>
              <a:t>三</a:t>
            </a:r>
            <a:r>
              <a:rPr lang="zh-CN" sz="2600" b="1" dirty="0">
                <a:solidFill>
                  <a:srgbClr val="0000CC"/>
                </a:solidFill>
                <a:ea typeface="黑体" panose="02010609060101010101" pitchFamily="2" charset="-122"/>
              </a:rPr>
              <a:t>、企业财务管理目标的主要观点</a:t>
            </a:r>
            <a:endParaRPr lang="zh-CN" altLang="en-US" sz="2600" b="1" dirty="0">
              <a:ea typeface="黑体" panose="02010609060101010101" pitchFamily="2" charset="-122"/>
            </a:endParaRPr>
          </a:p>
        </p:txBody>
      </p:sp>
      <p:sp>
        <p:nvSpPr>
          <p:cNvPr id="2" name="Rectangle 2"/>
          <p:cNvSpPr>
            <a:spLocks noGrp="1"/>
          </p:cNvSpPr>
          <p:nvPr>
            <p:custDataLst>
              <p:tags r:id="rId2"/>
            </p:custDataLst>
          </p:nvPr>
        </p:nvSpPr>
        <p:spPr>
          <a:xfrm>
            <a:off x="358775" y="2060575"/>
            <a:ext cx="8785225" cy="888365"/>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pPr>
            <a:r>
              <a:rPr lang="en-US" altLang="zh-CN" sz="2400" b="1" dirty="0">
                <a:solidFill>
                  <a:schemeClr val="tx1"/>
                </a:solidFill>
              </a:rPr>
              <a:t>   1.</a:t>
            </a:r>
            <a:r>
              <a:rPr lang="zh-CN" sz="2400" b="1" dirty="0">
                <a:solidFill>
                  <a:schemeClr val="tx1"/>
                </a:solidFill>
              </a:rPr>
              <a:t>具体内容</a:t>
            </a:r>
            <a:endParaRPr lang="en-US" altLang="en-US" sz="2400" dirty="0">
              <a:solidFill>
                <a:schemeClr val="tx1"/>
              </a:solidFill>
              <a:latin typeface="黑体" panose="02010609060101010101" pitchFamily="2" charset="-122"/>
              <a:ea typeface="黑体" panose="02010609060101010101" pitchFamily="2" charset="-122"/>
            </a:endParaRPr>
          </a:p>
          <a:p>
            <a:pPr eaLnBrk="1" hangingPunct="1"/>
            <a:endParaRPr lang="en-US" altLang="en-US" sz="2400" b="1" dirty="0">
              <a:solidFill>
                <a:schemeClr val="tx1"/>
              </a:solidFill>
              <a:latin typeface="黑体" panose="02010609060101010101" pitchFamily="2" charset="-122"/>
              <a:ea typeface="黑体" panose="02010609060101010101" pitchFamily="2" charset="-122"/>
            </a:endParaRPr>
          </a:p>
        </p:txBody>
      </p:sp>
      <p:sp>
        <p:nvSpPr>
          <p:cNvPr id="4" name="Rectangle 2"/>
          <p:cNvSpPr>
            <a:spLocks noGrp="1"/>
          </p:cNvSpPr>
          <p:nvPr>
            <p:custDataLst>
              <p:tags r:id="rId3"/>
            </p:custDataLst>
          </p:nvPr>
        </p:nvSpPr>
        <p:spPr>
          <a:xfrm>
            <a:off x="403225" y="2852420"/>
            <a:ext cx="8740775" cy="2478405"/>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pPr>
            <a:r>
              <a:rPr lang="en-US" altLang="zh-CN" sz="2400" b="1" dirty="0">
                <a:solidFill>
                  <a:schemeClr val="tx1"/>
                </a:solidFill>
              </a:rPr>
              <a:t>   </a:t>
            </a:r>
            <a:r>
              <a:rPr lang="zh-CN" sz="2400" b="1" dirty="0">
                <a:solidFill>
                  <a:schemeClr val="tx1"/>
                </a:solidFill>
              </a:rPr>
              <a:t>相关者利益最大化目标的具体内容包括以下几点：</a:t>
            </a: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4</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rPr>
              <a:t>）关心普通员工的利益，创造良好的工作环境和提供合理的福利待遇，提供培训、继续教育、升职等机会。</a:t>
            </a: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（5）切实保障债权人的利益，培养可靠的资金供应者。</a:t>
            </a: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（6）关心客户的长期利益，确保销售收入的长期稳定增长。</a:t>
            </a: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blinds dir="vert"/>
    <p:sndAc>
      <p:stSnd>
        <p:snd r:embed="rId4" name="chimes.wav"/>
      </p:stSnd>
    </p:sndAc>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Rectangle 2"/>
          <p:cNvSpPr>
            <a:spLocks noGrp="1"/>
          </p:cNvSpPr>
          <p:nvPr>
            <p:ph idx="1"/>
          </p:nvPr>
        </p:nvSpPr>
        <p:spPr>
          <a:xfrm>
            <a:off x="251460" y="1196340"/>
            <a:ext cx="8785225" cy="888365"/>
          </a:xfrm>
        </p:spPr>
        <p:txBody>
          <a:bodyPr vert="horz" wrap="square" lIns="91440" tIns="45720" rIns="91440" bIns="45720" anchor="t" anchorCtr="0"/>
          <a:p>
            <a:pPr eaLnBrk="1" hangingPunct="1">
              <a:lnSpc>
                <a:spcPct val="150000"/>
              </a:lnSpc>
            </a:pPr>
            <a:r>
              <a:rPr lang="en-US" altLang="zh-CN" sz="2400" b="1" dirty="0">
                <a:solidFill>
                  <a:srgbClr val="0000CC"/>
                </a:solidFill>
              </a:rPr>
              <a:t>   </a:t>
            </a:r>
            <a:r>
              <a:rPr lang="zh-CN" altLang="en-US" sz="2400" b="1" dirty="0">
                <a:solidFill>
                  <a:srgbClr val="0000CC"/>
                </a:solidFill>
              </a:rPr>
              <a:t>（四）</a:t>
            </a:r>
            <a:r>
              <a:rPr lang="zh-CN" altLang="en-US" sz="2400" dirty="0">
                <a:solidFill>
                  <a:srgbClr val="0000CC"/>
                </a:solidFill>
                <a:latin typeface="黑体" panose="02010609060101010101" pitchFamily="2" charset="-122"/>
                <a:ea typeface="黑体" panose="02010609060101010101" pitchFamily="2" charset="-122"/>
              </a:rPr>
              <a:t>相关者利益最大化</a:t>
            </a:r>
            <a:endParaRPr lang="en-US" altLang="en-US" sz="2400" dirty="0">
              <a:solidFill>
                <a:srgbClr val="0000CC"/>
              </a:solidFill>
              <a:latin typeface="黑体" panose="02010609060101010101" pitchFamily="2" charset="-122"/>
              <a:ea typeface="黑体" panose="02010609060101010101" pitchFamily="2" charset="-122"/>
            </a:endParaRPr>
          </a:p>
          <a:p>
            <a:pPr eaLnBrk="1" hangingPunct="1">
              <a:lnSpc>
                <a:spcPct val="150000"/>
              </a:lnSpc>
            </a:pPr>
            <a:endParaRPr lang="en-US" altLang="en-US" sz="2400" dirty="0">
              <a:latin typeface="黑体" panose="02010609060101010101" pitchFamily="2" charset="-122"/>
              <a:ea typeface="黑体" panose="02010609060101010101" pitchFamily="2" charset="-122"/>
            </a:endParaRPr>
          </a:p>
          <a:p>
            <a:pPr eaLnBrk="1" hangingPunct="1"/>
            <a:endParaRPr lang="zh-CN" altLang="en-US" sz="2400" b="1" dirty="0"/>
          </a:p>
        </p:txBody>
      </p:sp>
      <p:sp>
        <p:nvSpPr>
          <p:cNvPr id="3" name="Rectangle 2"/>
          <p:cNvSpPr>
            <a:spLocks noGrp="1"/>
          </p:cNvSpPr>
          <p:nvPr>
            <p:custDataLst>
              <p:tags r:id="rId1"/>
            </p:custDataLst>
          </p:nvPr>
        </p:nvSpPr>
        <p:spPr>
          <a:xfrm>
            <a:off x="395605" y="476250"/>
            <a:ext cx="8785225" cy="672465"/>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r>
              <a:rPr lang="en-US" altLang="zh-CN" sz="2800" b="1" dirty="0">
                <a:solidFill>
                  <a:srgbClr val="0000CC"/>
                </a:solidFill>
                <a:ea typeface="黑体" panose="02010609060101010101" pitchFamily="2" charset="-122"/>
              </a:rPr>
              <a:t> </a:t>
            </a:r>
            <a:r>
              <a:rPr lang="zh-CN" altLang="en-US" sz="2800" b="1" dirty="0">
                <a:solidFill>
                  <a:srgbClr val="0000CC"/>
                </a:solidFill>
                <a:ea typeface="黑体" panose="02010609060101010101" pitchFamily="2" charset="-122"/>
              </a:rPr>
              <a:t>三</a:t>
            </a:r>
            <a:r>
              <a:rPr lang="zh-CN" sz="2600" b="1" dirty="0">
                <a:solidFill>
                  <a:srgbClr val="0000CC"/>
                </a:solidFill>
                <a:ea typeface="黑体" panose="02010609060101010101" pitchFamily="2" charset="-122"/>
              </a:rPr>
              <a:t>、企业财务管理目标的主要观点</a:t>
            </a:r>
            <a:endParaRPr lang="zh-CN" altLang="en-US" sz="2600" b="1" dirty="0">
              <a:ea typeface="黑体" panose="02010609060101010101" pitchFamily="2" charset="-122"/>
            </a:endParaRPr>
          </a:p>
        </p:txBody>
      </p:sp>
      <p:sp>
        <p:nvSpPr>
          <p:cNvPr id="2" name="Rectangle 2"/>
          <p:cNvSpPr>
            <a:spLocks noGrp="1"/>
          </p:cNvSpPr>
          <p:nvPr>
            <p:custDataLst>
              <p:tags r:id="rId2"/>
            </p:custDataLst>
          </p:nvPr>
        </p:nvSpPr>
        <p:spPr>
          <a:xfrm>
            <a:off x="395605" y="2036445"/>
            <a:ext cx="8785225" cy="888365"/>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pPr>
            <a:r>
              <a:rPr lang="en-US" altLang="zh-CN" sz="2400" b="1" dirty="0">
                <a:solidFill>
                  <a:schemeClr val="tx1"/>
                </a:solidFill>
              </a:rPr>
              <a:t>   1.</a:t>
            </a:r>
            <a:r>
              <a:rPr lang="zh-CN" sz="2400" b="1" dirty="0">
                <a:solidFill>
                  <a:schemeClr val="tx1"/>
                </a:solidFill>
              </a:rPr>
              <a:t>具体内容</a:t>
            </a:r>
            <a:endParaRPr lang="en-US" altLang="en-US" sz="2400" dirty="0">
              <a:solidFill>
                <a:schemeClr val="tx1"/>
              </a:solidFill>
              <a:latin typeface="黑体" panose="02010609060101010101" pitchFamily="2" charset="-122"/>
              <a:ea typeface="黑体" panose="02010609060101010101" pitchFamily="2" charset="-122"/>
            </a:endParaRPr>
          </a:p>
          <a:p>
            <a:pPr eaLnBrk="1" hangingPunct="1"/>
            <a:endParaRPr lang="en-US" altLang="en-US" sz="2400" b="1" dirty="0">
              <a:solidFill>
                <a:schemeClr val="tx1"/>
              </a:solidFill>
              <a:latin typeface="黑体" panose="02010609060101010101" pitchFamily="2" charset="-122"/>
              <a:ea typeface="黑体" panose="02010609060101010101" pitchFamily="2" charset="-122"/>
            </a:endParaRPr>
          </a:p>
        </p:txBody>
      </p:sp>
      <p:sp>
        <p:nvSpPr>
          <p:cNvPr id="4" name="Rectangle 2"/>
          <p:cNvSpPr>
            <a:spLocks noGrp="1"/>
          </p:cNvSpPr>
          <p:nvPr>
            <p:custDataLst>
              <p:tags r:id="rId3"/>
            </p:custDataLst>
          </p:nvPr>
        </p:nvSpPr>
        <p:spPr>
          <a:xfrm>
            <a:off x="323850" y="2852420"/>
            <a:ext cx="8785225" cy="888365"/>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pPr>
            <a:r>
              <a:rPr lang="en-US" altLang="zh-CN" sz="2400" b="1" dirty="0">
                <a:solidFill>
                  <a:schemeClr val="tx1"/>
                </a:solidFill>
              </a:rPr>
              <a:t>   </a:t>
            </a:r>
            <a:r>
              <a:rPr lang="zh-CN" sz="2400" b="1" dirty="0">
                <a:solidFill>
                  <a:schemeClr val="tx1"/>
                </a:solidFill>
              </a:rPr>
              <a:t>相关者利益最大化目标的具体内容包括以下几点：</a:t>
            </a:r>
            <a:endParaRPr lang="zh-CN" sz="2400" b="1" dirty="0">
              <a:solidFill>
                <a:schemeClr val="tx1"/>
              </a:solidFill>
            </a:endParaRPr>
          </a:p>
          <a:p>
            <a:pPr eaLnBrk="1" hangingPunct="1">
              <a:lnSpc>
                <a:spcPct val="150000"/>
              </a:lnSpc>
            </a:pPr>
            <a:r>
              <a:rPr lang="zh-CN" sz="2400" b="1" dirty="0">
                <a:solidFill>
                  <a:schemeClr val="tx1"/>
                </a:solidFill>
              </a:rPr>
              <a:t>（7）加强与供应商的协作，共同面对市场竞争，注重企业形象的宣传，信守承诺。</a:t>
            </a:r>
            <a:endParaRPr lang="zh-CN" sz="2400" b="1" dirty="0">
              <a:solidFill>
                <a:schemeClr val="tx1"/>
              </a:solidFill>
            </a:endParaRPr>
          </a:p>
          <a:p>
            <a:pPr eaLnBrk="1" hangingPunct="1">
              <a:lnSpc>
                <a:spcPct val="150000"/>
              </a:lnSpc>
            </a:pPr>
            <a:r>
              <a:rPr lang="zh-CN" sz="2400" b="1" dirty="0">
                <a:solidFill>
                  <a:schemeClr val="tx1"/>
                </a:solidFill>
              </a:rPr>
              <a:t>（8）保持与政府部门的良好关系。</a:t>
            </a:r>
            <a:endParaRPr lang="zh-CN" sz="2400" b="1" dirty="0">
              <a:solidFill>
                <a:schemeClr val="tx1"/>
              </a:solidFill>
            </a:endParaRPr>
          </a:p>
        </p:txBody>
      </p:sp>
    </p:spTree>
  </p:cSld>
  <p:clrMapOvr>
    <a:masterClrMapping/>
  </p:clrMapOvr>
  <p:transition spd="med">
    <p:blinds dir="vert"/>
    <p:sndAc>
      <p:stSnd>
        <p:snd r:embed="rId4" name="chimes.wav"/>
      </p:stSnd>
    </p:sndAc>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Rectangle 2"/>
          <p:cNvSpPr>
            <a:spLocks noGrp="1"/>
          </p:cNvSpPr>
          <p:nvPr>
            <p:ph idx="1"/>
          </p:nvPr>
        </p:nvSpPr>
        <p:spPr>
          <a:xfrm>
            <a:off x="251460" y="1148715"/>
            <a:ext cx="8785225" cy="888365"/>
          </a:xfrm>
        </p:spPr>
        <p:txBody>
          <a:bodyPr vert="horz" wrap="square" lIns="91440" tIns="45720" rIns="91440" bIns="45720" anchor="t" anchorCtr="0"/>
          <a:p>
            <a:pPr eaLnBrk="1" hangingPunct="1">
              <a:lnSpc>
                <a:spcPct val="150000"/>
              </a:lnSpc>
            </a:pPr>
            <a:r>
              <a:rPr lang="en-US" altLang="zh-CN" sz="2400" b="1" dirty="0">
                <a:solidFill>
                  <a:srgbClr val="0000CC"/>
                </a:solidFill>
              </a:rPr>
              <a:t>   </a:t>
            </a:r>
            <a:r>
              <a:rPr lang="zh-CN" altLang="en-US" sz="2400" b="1" dirty="0">
                <a:solidFill>
                  <a:srgbClr val="0000CC"/>
                </a:solidFill>
              </a:rPr>
              <a:t>（四）</a:t>
            </a:r>
            <a:r>
              <a:rPr lang="zh-CN" altLang="en-US" sz="2400" dirty="0">
                <a:solidFill>
                  <a:srgbClr val="0000CC"/>
                </a:solidFill>
                <a:latin typeface="黑体" panose="02010609060101010101" pitchFamily="2" charset="-122"/>
                <a:ea typeface="黑体" panose="02010609060101010101" pitchFamily="2" charset="-122"/>
              </a:rPr>
              <a:t>相关者利益最大化</a:t>
            </a:r>
            <a:endParaRPr lang="en-US" altLang="en-US" sz="2400" dirty="0">
              <a:solidFill>
                <a:srgbClr val="0000CC"/>
              </a:solidFill>
              <a:latin typeface="黑体" panose="02010609060101010101" pitchFamily="2" charset="-122"/>
              <a:ea typeface="黑体" panose="02010609060101010101" pitchFamily="2" charset="-122"/>
            </a:endParaRPr>
          </a:p>
          <a:p>
            <a:pPr eaLnBrk="1" hangingPunct="1">
              <a:lnSpc>
                <a:spcPct val="150000"/>
              </a:lnSpc>
            </a:pPr>
            <a:endParaRPr lang="en-US" altLang="en-US" sz="2400" dirty="0">
              <a:latin typeface="黑体" panose="02010609060101010101" pitchFamily="2" charset="-122"/>
              <a:ea typeface="黑体" panose="02010609060101010101" pitchFamily="2" charset="-122"/>
            </a:endParaRPr>
          </a:p>
          <a:p>
            <a:pPr eaLnBrk="1" hangingPunct="1"/>
            <a:endParaRPr lang="zh-CN" altLang="en-US" sz="2400" b="1" dirty="0"/>
          </a:p>
        </p:txBody>
      </p:sp>
      <p:sp>
        <p:nvSpPr>
          <p:cNvPr id="3" name="Rectangle 2"/>
          <p:cNvSpPr>
            <a:spLocks noGrp="1"/>
          </p:cNvSpPr>
          <p:nvPr>
            <p:custDataLst>
              <p:tags r:id="rId1"/>
            </p:custDataLst>
          </p:nvPr>
        </p:nvSpPr>
        <p:spPr>
          <a:xfrm>
            <a:off x="395605" y="476250"/>
            <a:ext cx="8785225" cy="672465"/>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r>
              <a:rPr lang="en-US" altLang="zh-CN" sz="2800" b="1" dirty="0">
                <a:solidFill>
                  <a:srgbClr val="0000CC"/>
                </a:solidFill>
                <a:ea typeface="黑体" panose="02010609060101010101" pitchFamily="2" charset="-122"/>
              </a:rPr>
              <a:t> </a:t>
            </a:r>
            <a:r>
              <a:rPr lang="zh-CN" altLang="en-US" sz="2800" b="1" dirty="0">
                <a:solidFill>
                  <a:srgbClr val="0000CC"/>
                </a:solidFill>
                <a:ea typeface="黑体" panose="02010609060101010101" pitchFamily="2" charset="-122"/>
              </a:rPr>
              <a:t>三</a:t>
            </a:r>
            <a:r>
              <a:rPr lang="zh-CN" sz="2600" b="1" dirty="0">
                <a:solidFill>
                  <a:srgbClr val="0000CC"/>
                </a:solidFill>
                <a:ea typeface="黑体" panose="02010609060101010101" pitchFamily="2" charset="-122"/>
              </a:rPr>
              <a:t>、企业财务管理目标的主要观点</a:t>
            </a:r>
            <a:endParaRPr lang="zh-CN" altLang="en-US" sz="2600" b="1" dirty="0">
              <a:ea typeface="黑体" panose="02010609060101010101" pitchFamily="2" charset="-122"/>
            </a:endParaRPr>
          </a:p>
        </p:txBody>
      </p:sp>
      <p:sp>
        <p:nvSpPr>
          <p:cNvPr id="2" name="Rectangle 2"/>
          <p:cNvSpPr>
            <a:spLocks noGrp="1"/>
          </p:cNvSpPr>
          <p:nvPr>
            <p:custDataLst>
              <p:tags r:id="rId2"/>
            </p:custDataLst>
          </p:nvPr>
        </p:nvSpPr>
        <p:spPr>
          <a:xfrm>
            <a:off x="395605" y="1916430"/>
            <a:ext cx="8785225" cy="888365"/>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pPr>
            <a:r>
              <a:rPr lang="en-US" altLang="zh-CN" sz="2400" b="1" dirty="0">
                <a:solidFill>
                  <a:schemeClr val="tx1"/>
                </a:solidFill>
              </a:rPr>
              <a:t>   2.</a:t>
            </a:r>
            <a:r>
              <a:rPr lang="zh-CN" sz="2400" b="1" dirty="0">
                <a:solidFill>
                  <a:schemeClr val="tx1"/>
                </a:solidFill>
              </a:rPr>
              <a:t>优点</a:t>
            </a:r>
            <a:endParaRPr lang="zh-CN" sz="2400" b="1" dirty="0">
              <a:solidFill>
                <a:schemeClr val="tx1"/>
              </a:solidFill>
              <a:latin typeface="黑体" panose="02010609060101010101" pitchFamily="2" charset="-122"/>
              <a:ea typeface="黑体" panose="02010609060101010101" pitchFamily="2" charset="-122"/>
            </a:endParaRPr>
          </a:p>
        </p:txBody>
      </p:sp>
      <p:sp>
        <p:nvSpPr>
          <p:cNvPr id="4" name="Rectangle 2"/>
          <p:cNvSpPr>
            <a:spLocks noGrp="1"/>
          </p:cNvSpPr>
          <p:nvPr>
            <p:custDataLst>
              <p:tags r:id="rId3"/>
            </p:custDataLst>
          </p:nvPr>
        </p:nvSpPr>
        <p:spPr>
          <a:xfrm>
            <a:off x="358775" y="2636520"/>
            <a:ext cx="8785225" cy="2934970"/>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pPr>
            <a:r>
              <a:rPr 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rPr>
              <a:t>）有利于企业长期稳定发展。</a:t>
            </a: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rPr>
              <a:t>）体现了合作共赢的价值观念，有利于实现企业经济效益和社会效益的统一。</a:t>
            </a: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rPr>
              <a:t>）这一目标是一个多元化、多层次的目标体系，较好地兼顾各利益主体的利益。</a:t>
            </a: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l" eaLnBrk="1" hangingPunct="1">
              <a:lnSpc>
                <a:spcPct val="150000"/>
              </a:lnSpc>
              <a:buSzTx/>
              <a:buNone/>
            </a:pP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（4）体现了前瞻性和现实性的统一。</a:t>
            </a: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blinds dir="vert"/>
    <p:sndAc>
      <p:stSnd>
        <p:snd r:embed="rId4" name="chimes.wav"/>
      </p:stSnd>
    </p:sndAc>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Rectangle 2"/>
          <p:cNvSpPr>
            <a:spLocks noGrp="1"/>
          </p:cNvSpPr>
          <p:nvPr>
            <p:ph idx="1"/>
          </p:nvPr>
        </p:nvSpPr>
        <p:spPr>
          <a:xfrm>
            <a:off x="287655" y="1412240"/>
            <a:ext cx="8053705" cy="1998980"/>
          </a:xfrm>
        </p:spPr>
        <p:txBody>
          <a:bodyPr vert="horz" wrap="square" lIns="91440" tIns="45720" rIns="91440" bIns="45720" anchor="t" anchorCtr="0"/>
          <a:p>
            <a:pPr eaLnBrk="1" hangingPunct="1">
              <a:lnSpc>
                <a:spcPct val="150000"/>
              </a:lnSpc>
            </a:pPr>
            <a:r>
              <a:rPr lang="en-US" altLang="zh-CN" sz="2400" b="1" dirty="0">
                <a:solidFill>
                  <a:srgbClr val="0000CC"/>
                </a:solidFill>
                <a:latin typeface="宋体" panose="02010600030101010101" pitchFamily="2" charset="-122"/>
                <a:ea typeface="宋体" panose="02010600030101010101" pitchFamily="2" charset="-122"/>
                <a:cs typeface="宋体" panose="02010600030101010101" pitchFamily="2" charset="-122"/>
              </a:rPr>
              <a:t>   </a:t>
            </a:r>
            <a:r>
              <a:rPr lang="zh-CN" altLang="en-US" sz="2400" b="1" dirty="0">
                <a:latin typeface="宋体" panose="02010600030101010101" pitchFamily="2" charset="-122"/>
                <a:ea typeface="宋体" panose="02010600030101010101" pitchFamily="2" charset="-122"/>
                <a:cs typeface="宋体" panose="02010600030101010101" pitchFamily="2" charset="-122"/>
              </a:rPr>
              <a:t>  </a:t>
            </a:r>
            <a:r>
              <a:rPr lang="zh-CN" sz="2400" b="1" dirty="0">
                <a:latin typeface="宋体" panose="02010600030101010101" pitchFamily="2" charset="-122"/>
                <a:ea typeface="宋体" panose="02010600030101010101" pitchFamily="2" charset="-122"/>
                <a:cs typeface="宋体" panose="02010600030101010101" pitchFamily="2" charset="-122"/>
              </a:rPr>
              <a:t>企业的财务活动涉及诸多利益主体，其中最重要的是股东、经营者和债权人。这三者之间的目标并非完全一致，为了实现企业财务管理目标，必须协调好这三者之间的利益关系。</a:t>
            </a:r>
            <a:endParaRPr lang="en-US" altLang="en-US" sz="2400" dirty="0">
              <a:solidFill>
                <a:srgbClr val="0000CC"/>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endParaRPr lang="en-US" altLang="en-US" sz="2400" dirty="0">
              <a:latin typeface="宋体" panose="02010600030101010101" pitchFamily="2" charset="-122"/>
              <a:ea typeface="宋体" panose="02010600030101010101" pitchFamily="2" charset="-122"/>
              <a:cs typeface="宋体" panose="02010600030101010101" pitchFamily="2" charset="-122"/>
            </a:endParaRPr>
          </a:p>
          <a:p>
            <a:pPr eaLnBrk="1" hangingPunct="1"/>
            <a:endParaRPr lang="zh-CN" altLang="en-US" sz="2400" b="1" dirty="0">
              <a:latin typeface="宋体" panose="02010600030101010101" pitchFamily="2" charset="-122"/>
              <a:ea typeface="宋体" panose="02010600030101010101" pitchFamily="2" charset="-122"/>
              <a:cs typeface="宋体" panose="02010600030101010101" pitchFamily="2" charset="-122"/>
            </a:endParaRPr>
          </a:p>
        </p:txBody>
      </p:sp>
      <p:sp>
        <p:nvSpPr>
          <p:cNvPr id="3" name="Rectangle 2"/>
          <p:cNvSpPr>
            <a:spLocks noGrp="1"/>
          </p:cNvSpPr>
          <p:nvPr>
            <p:custDataLst>
              <p:tags r:id="rId1"/>
            </p:custDataLst>
          </p:nvPr>
        </p:nvSpPr>
        <p:spPr>
          <a:xfrm>
            <a:off x="395605" y="476250"/>
            <a:ext cx="8785225" cy="672465"/>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r>
              <a:rPr lang="en-US" altLang="zh-CN" sz="2800" b="1" dirty="0">
                <a:solidFill>
                  <a:srgbClr val="0000CC"/>
                </a:solidFill>
                <a:ea typeface="黑体" panose="02010609060101010101" pitchFamily="2" charset="-122"/>
              </a:rPr>
              <a:t> </a:t>
            </a:r>
            <a:r>
              <a:rPr lang="zh-CN" altLang="en-US" sz="2800" b="1" dirty="0">
                <a:solidFill>
                  <a:srgbClr val="0000CC"/>
                </a:solidFill>
                <a:ea typeface="黑体" panose="02010609060101010101" pitchFamily="2" charset="-122"/>
              </a:rPr>
              <a:t>四</a:t>
            </a:r>
            <a:r>
              <a:rPr lang="zh-CN" sz="2600" b="1" dirty="0">
                <a:solidFill>
                  <a:srgbClr val="0000CC"/>
                </a:solidFill>
                <a:ea typeface="黑体" panose="02010609060101010101" pitchFamily="2" charset="-122"/>
              </a:rPr>
              <a:t>、企业财务管理目标的协调</a:t>
            </a:r>
            <a:endParaRPr lang="zh-CN" altLang="en-US" sz="2600" b="1" dirty="0">
              <a:ea typeface="黑体" panose="02010609060101010101" pitchFamily="2" charset="-122"/>
            </a:endParaRPr>
          </a:p>
        </p:txBody>
      </p:sp>
    </p:spTree>
  </p:cSld>
  <p:clrMapOvr>
    <a:masterClrMapping/>
  </p:clrMapOvr>
  <p:transition spd="med">
    <p:blinds dir="vert"/>
    <p:sndAc>
      <p:stSnd>
        <p:snd r:embed="rId2" name="chimes.wav"/>
      </p:stSnd>
    </p:sndAc>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Rectangle 2"/>
          <p:cNvSpPr>
            <a:spLocks noGrp="1"/>
          </p:cNvSpPr>
          <p:nvPr>
            <p:ph idx="1"/>
          </p:nvPr>
        </p:nvSpPr>
        <p:spPr>
          <a:xfrm>
            <a:off x="323850" y="1628775"/>
            <a:ext cx="8785225" cy="521970"/>
          </a:xfrm>
        </p:spPr>
        <p:txBody>
          <a:bodyPr vert="horz" wrap="square" lIns="91440" tIns="45720" rIns="91440" bIns="45720" anchor="t" anchorCtr="0"/>
          <a:p>
            <a:pPr eaLnBrk="1" hangingPunct="1"/>
            <a:r>
              <a:rPr lang="en-US" altLang="zh-CN" sz="2400" b="1" dirty="0">
                <a:latin typeface="宋体" panose="02010600030101010101" pitchFamily="2" charset="-122"/>
                <a:ea typeface="宋体" panose="02010600030101010101" pitchFamily="2" charset="-122"/>
                <a:cs typeface="宋体" panose="02010600030101010101" pitchFamily="2" charset="-122"/>
              </a:rPr>
              <a:t> </a:t>
            </a:r>
            <a:r>
              <a:rPr lang="en-US" sz="2400" b="1" dirty="0">
                <a:solidFill>
                  <a:srgbClr val="0000CC"/>
                </a:solidFill>
                <a:latin typeface="宋体" panose="02010600030101010101" pitchFamily="2" charset="-122"/>
                <a:ea typeface="宋体" panose="02010600030101010101" pitchFamily="2" charset="-122"/>
                <a:cs typeface="宋体" panose="02010600030101010101" pitchFamily="2" charset="-122"/>
              </a:rPr>
              <a:t>1.</a:t>
            </a:r>
            <a:r>
              <a:rPr lang="zh-CN" altLang="en-US" sz="2400" b="1" dirty="0">
                <a:solidFill>
                  <a:srgbClr val="0000CC"/>
                </a:solidFill>
                <a:latin typeface="宋体" panose="02010600030101010101" pitchFamily="2" charset="-122"/>
                <a:ea typeface="宋体" panose="02010600030101010101" pitchFamily="2" charset="-122"/>
                <a:cs typeface="宋体" panose="02010600030101010101" pitchFamily="2" charset="-122"/>
              </a:rPr>
              <a:t>委托</a:t>
            </a:r>
            <a:r>
              <a:rPr lang="en-US" altLang="zh-CN" sz="2400" b="1" dirty="0">
                <a:solidFill>
                  <a:srgbClr val="0000CC"/>
                </a:solidFill>
                <a:latin typeface="宋体" panose="02010600030101010101" pitchFamily="2" charset="-122"/>
                <a:ea typeface="宋体" panose="02010600030101010101" pitchFamily="2" charset="-122"/>
                <a:cs typeface="宋体" panose="02010600030101010101" pitchFamily="2" charset="-122"/>
              </a:rPr>
              <a:t>—</a:t>
            </a:r>
            <a:r>
              <a:rPr lang="zh-CN" altLang="en-US" sz="2400" b="1" dirty="0">
                <a:solidFill>
                  <a:srgbClr val="0000CC"/>
                </a:solidFill>
                <a:latin typeface="宋体" panose="02010600030101010101" pitchFamily="2" charset="-122"/>
                <a:ea typeface="宋体" panose="02010600030101010101" pitchFamily="2" charset="-122"/>
                <a:cs typeface="宋体" panose="02010600030101010101" pitchFamily="2" charset="-122"/>
              </a:rPr>
              <a:t>代理关系</a:t>
            </a:r>
            <a:endParaRPr lang="zh-CN" altLang="en-US" sz="2400" b="1" dirty="0">
              <a:latin typeface="宋体" panose="02010600030101010101" pitchFamily="2" charset="-122"/>
              <a:ea typeface="宋体" panose="02010600030101010101" pitchFamily="2" charset="-122"/>
              <a:cs typeface="宋体" panose="02010600030101010101" pitchFamily="2" charset="-122"/>
            </a:endParaRPr>
          </a:p>
        </p:txBody>
      </p:sp>
      <p:sp>
        <p:nvSpPr>
          <p:cNvPr id="3" name="Rectangle 2"/>
          <p:cNvSpPr>
            <a:spLocks noGrp="1"/>
          </p:cNvSpPr>
          <p:nvPr>
            <p:custDataLst>
              <p:tags r:id="rId1"/>
            </p:custDataLst>
          </p:nvPr>
        </p:nvSpPr>
        <p:spPr>
          <a:xfrm>
            <a:off x="395605" y="476250"/>
            <a:ext cx="8785225" cy="672465"/>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r>
              <a:rPr lang="en-US" altLang="zh-CN" sz="2800" b="1" dirty="0">
                <a:solidFill>
                  <a:srgbClr val="0000CC"/>
                </a:solidFill>
                <a:ea typeface="黑体" panose="02010609060101010101" pitchFamily="2" charset="-122"/>
              </a:rPr>
              <a:t> </a:t>
            </a:r>
            <a:r>
              <a:rPr lang="zh-CN" altLang="en-US" sz="2800" b="1" dirty="0">
                <a:solidFill>
                  <a:srgbClr val="0000CC"/>
                </a:solidFill>
                <a:ea typeface="黑体" panose="02010609060101010101" pitchFamily="2" charset="-122"/>
              </a:rPr>
              <a:t>（一）</a:t>
            </a:r>
            <a:r>
              <a:rPr lang="zh-CN" sz="2600" b="1" dirty="0">
                <a:solidFill>
                  <a:srgbClr val="0000CC"/>
                </a:solidFill>
                <a:ea typeface="黑体" panose="02010609060101010101" pitchFamily="2" charset="-122"/>
              </a:rPr>
              <a:t>财务管理目标的利益冲突</a:t>
            </a:r>
            <a:endParaRPr lang="zh-CN" altLang="en-US" sz="2600" b="1" dirty="0">
              <a:ea typeface="黑体" panose="02010609060101010101" pitchFamily="2" charset="-122"/>
            </a:endParaRPr>
          </a:p>
        </p:txBody>
      </p:sp>
      <p:sp>
        <p:nvSpPr>
          <p:cNvPr id="2" name="Rectangle 2"/>
          <p:cNvSpPr>
            <a:spLocks noGrp="1"/>
          </p:cNvSpPr>
          <p:nvPr>
            <p:custDataLst>
              <p:tags r:id="rId2"/>
            </p:custDataLst>
          </p:nvPr>
        </p:nvSpPr>
        <p:spPr>
          <a:xfrm>
            <a:off x="234950" y="2276475"/>
            <a:ext cx="8785225" cy="2795270"/>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pPr>
            <a:r>
              <a:rPr lang="en-US" alt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传统的委托</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代理问题是指由于企业所有权与经营权的分离产生的股东与管理层之间、股东与债权人之间的代理问题。随着公司治理情况的变化，目前大股东与中小股东之间的关系也成为一种主要的代理问题。</a:t>
            </a: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blinds dir="vert"/>
    <p:sndAc>
      <p:stSnd>
        <p:snd r:embed="rId3" name="chimes.wav"/>
      </p:stSnd>
    </p:sndAc>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Rectangle 4"/>
          <p:cNvSpPr/>
          <p:nvPr/>
        </p:nvSpPr>
        <p:spPr>
          <a:xfrm>
            <a:off x="588645" y="5229225"/>
            <a:ext cx="8003540" cy="645160"/>
          </a:xfrm>
          <a:prstGeom prst="rect">
            <a:avLst/>
          </a:prstGeom>
          <a:solidFill>
            <a:srgbClr val="FFFF00"/>
          </a:solidFill>
          <a:ln w="9525">
            <a:solidFill>
              <a:srgbClr val="00B0F0"/>
            </a:solidFill>
          </a:ln>
        </p:spPr>
        <p:txBody>
          <a:bodyPr wrap="square">
            <a:spAutoFit/>
          </a:bodyPr>
          <a:p>
            <a:pPr>
              <a:lnSpc>
                <a:spcPct val="150000"/>
              </a:lnSpc>
            </a:pPr>
            <a:r>
              <a:rPr lang="zh-CN" altLang="zh-CN" sz="2400" dirty="0">
                <a:latin typeface="Arial" panose="020B0604020202020204" pitchFamily="34" charset="0"/>
              </a:rPr>
              <a:t>这种冲突可以通过一套激励、约束和惩罚机制来协调解决。</a:t>
            </a:r>
            <a:endParaRPr lang="zh-CN" altLang="zh-CN" sz="2400" dirty="0">
              <a:latin typeface="Arial" panose="020B0604020202020204" pitchFamily="34" charset="0"/>
            </a:endParaRPr>
          </a:p>
        </p:txBody>
      </p:sp>
      <p:grpSp>
        <p:nvGrpSpPr>
          <p:cNvPr id="25603" name="组合 8"/>
          <p:cNvGrpSpPr/>
          <p:nvPr/>
        </p:nvGrpSpPr>
        <p:grpSpPr>
          <a:xfrm>
            <a:off x="827247" y="980125"/>
            <a:ext cx="5439568" cy="565148"/>
            <a:chOff x="959728" y="728666"/>
            <a:chExt cx="5439449" cy="565147"/>
          </a:xfrm>
        </p:grpSpPr>
        <p:grpSp>
          <p:nvGrpSpPr>
            <p:cNvPr id="25605" name="组合 4"/>
            <p:cNvGrpSpPr/>
            <p:nvPr/>
          </p:nvGrpSpPr>
          <p:grpSpPr>
            <a:xfrm>
              <a:off x="959728" y="728666"/>
              <a:ext cx="5439449" cy="565147"/>
              <a:chOff x="959728" y="728666"/>
              <a:chExt cx="5439449" cy="565147"/>
            </a:xfrm>
          </p:grpSpPr>
          <p:sp>
            <p:nvSpPr>
              <p:cNvPr id="12" name="Rectangle 7"/>
              <p:cNvSpPr>
                <a:spLocks noChangeArrowheads="1"/>
              </p:cNvSpPr>
              <p:nvPr/>
            </p:nvSpPr>
            <p:spPr bwMode="gray">
              <a:xfrm rot="3419336">
                <a:off x="1208161" y="708033"/>
                <a:ext cx="479424" cy="520689"/>
              </a:xfrm>
              <a:prstGeom prst="rect">
                <a:avLst/>
              </a:prstGeom>
              <a:gradFill rotWithShape="1">
                <a:gsLst>
                  <a:gs pos="0">
                    <a:srgbClr val="D87AA5"/>
                  </a:gs>
                  <a:gs pos="100000">
                    <a:srgbClr val="D87AA5">
                      <a:gamma/>
                      <a:shade val="46275"/>
                      <a:invGamma/>
                    </a:srgbClr>
                  </a:gs>
                </a:gsLst>
                <a:lin ang="5400000" scaled="1"/>
              </a:gradFill>
              <a:ln w="9525">
                <a:miter lim="800000"/>
              </a:ln>
              <a:effectLst/>
              <a:scene3d>
                <a:camera prst="legacyPerspectiveFront">
                  <a:rot lat="0" lon="1500000" rev="0"/>
                </a:camera>
                <a:lightRig rig="legacyFlat4" dir="b"/>
              </a:scene3d>
              <a:sp3d extrusionH="430200" prstMaterial="legacyMatte">
                <a:bevelT w="13500" h="13500" prst="angle"/>
                <a:bevelB w="13500" h="13500" prst="angle"/>
                <a:extrusionClr>
                  <a:srgbClr val="D87AA5"/>
                </a:extrusionClr>
              </a:sp3d>
            </p:spPr>
            <p:txBody>
              <a:bodyPr wrap="none" anchor="ctr">
                <a:flatTx/>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0" cap="none" spc="0" normalizeH="0" baseline="0" noProof="0">
                  <a:ln>
                    <a:noFill/>
                  </a:ln>
                  <a:solidFill>
                    <a:srgbClr val="000000"/>
                  </a:solidFill>
                  <a:effectLst/>
                  <a:uLnTx/>
                  <a:uFillTx/>
                  <a:latin typeface="宋体" panose="02010600030101010101" pitchFamily="2" charset="-122"/>
                  <a:cs typeface="+mn-cs"/>
                </a:endParaRPr>
              </a:p>
            </p:txBody>
          </p:sp>
          <p:sp>
            <p:nvSpPr>
              <p:cNvPr id="25608" name="Text Box 8"/>
              <p:cNvSpPr txBox="1"/>
              <p:nvPr/>
            </p:nvSpPr>
            <p:spPr>
              <a:xfrm>
                <a:off x="1691649" y="833439"/>
                <a:ext cx="4707528" cy="460374"/>
              </a:xfrm>
              <a:prstGeom prst="rect">
                <a:avLst/>
              </a:prstGeom>
              <a:noFill/>
              <a:ln w="9525">
                <a:noFill/>
              </a:ln>
            </p:spPr>
            <p:txBody>
              <a:bodyPr>
                <a:spAutoFit/>
              </a:bodyPr>
              <a:p>
                <a:pPr marL="342900" lvl="1" indent="0"/>
                <a:r>
                  <a:rPr lang="zh-CN" altLang="en-US" sz="2400" b="1" dirty="0">
                    <a:solidFill>
                      <a:srgbClr val="00B0F0"/>
                    </a:solidFill>
                    <a:latin typeface="宋体" panose="02010600030101010101" pitchFamily="2" charset="-122"/>
                  </a:rPr>
                  <a:t>冲突之一：股东与管理层</a:t>
                </a:r>
                <a:endParaRPr lang="zh-CN" altLang="en-US" sz="2400" b="1" dirty="0">
                  <a:solidFill>
                    <a:srgbClr val="00B0F0"/>
                  </a:solidFill>
                  <a:latin typeface="宋体" panose="02010600030101010101" pitchFamily="2" charset="-122"/>
                </a:endParaRPr>
              </a:p>
            </p:txBody>
          </p:sp>
          <p:sp>
            <p:nvSpPr>
              <p:cNvPr id="14" name="Text Box 9"/>
              <p:cNvSpPr txBox="1">
                <a:spLocks noChangeArrowheads="1"/>
              </p:cNvSpPr>
              <p:nvPr/>
            </p:nvSpPr>
            <p:spPr bwMode="gray">
              <a:xfrm>
                <a:off x="959728" y="750889"/>
                <a:ext cx="962004" cy="460374"/>
              </a:xfrm>
              <a:prstGeom prst="rect">
                <a:avLst/>
              </a:prstGeom>
              <a:noFill/>
              <a:ln>
                <a:noFill/>
              </a:ln>
              <a:effectLst/>
            </p:spPr>
            <p:txBody>
              <a:bodyPr wrap="none">
                <a:spAutoFit/>
              </a:bodyPr>
              <a:lstStyle/>
              <a:p>
                <a:pPr marR="0" algn="ctr" defTabSz="914400" fontAlgn="auto">
                  <a:spcBef>
                    <a:spcPts val="0"/>
                  </a:spcBef>
                  <a:spcAft>
                    <a:spcPts val="0"/>
                  </a:spcAft>
                  <a:buClrTx/>
                  <a:buSzTx/>
                  <a:buFontTx/>
                  <a:buNone/>
                  <a:defRPr/>
                </a:pPr>
                <a:r>
                  <a:rPr kumimoji="0" lang="zh-CN" altLang="en-US" sz="2400" kern="0" cap="none" spc="0" normalizeH="0" baseline="0" noProof="0" dirty="0">
                    <a:solidFill>
                      <a:srgbClr val="FFFFFF"/>
                    </a:solidFill>
                    <a:latin typeface="宋体" panose="02010600030101010101" pitchFamily="2" charset="-122"/>
                    <a:cs typeface="宋体" panose="02010600030101010101" pitchFamily="2" charset="-122"/>
                  </a:rPr>
                  <a:t>（</a:t>
                </a:r>
                <a:r>
                  <a:rPr kumimoji="0" lang="en-US" altLang="zh-CN" sz="2400" kern="0" cap="none" spc="0" normalizeH="0" baseline="0" noProof="0" dirty="0">
                    <a:solidFill>
                      <a:srgbClr val="FFFFFF"/>
                    </a:solidFill>
                    <a:latin typeface="宋体" panose="02010600030101010101" pitchFamily="2" charset="-122"/>
                    <a:cs typeface="宋体" panose="02010600030101010101" pitchFamily="2" charset="-122"/>
                  </a:rPr>
                  <a:t>1</a:t>
                </a:r>
                <a:r>
                  <a:rPr kumimoji="0" lang="zh-CN" altLang="en-US" sz="2400" kern="0" cap="none" spc="0" normalizeH="0" baseline="0" noProof="0" dirty="0">
                    <a:solidFill>
                      <a:srgbClr val="FFFFFF"/>
                    </a:solidFill>
                    <a:latin typeface="宋体" panose="02010600030101010101" pitchFamily="2" charset="-122"/>
                    <a:cs typeface="宋体" panose="02010600030101010101" pitchFamily="2" charset="-122"/>
                  </a:rPr>
                  <a:t>）</a:t>
                </a:r>
                <a:endParaRPr kumimoji="0" lang="zh-CN" altLang="en-US" sz="2400" kern="0" cap="none" spc="0" normalizeH="0" baseline="0" noProof="0" dirty="0">
                  <a:solidFill>
                    <a:srgbClr val="FFFFFF"/>
                  </a:solidFill>
                  <a:latin typeface="宋体" panose="02010600030101010101" pitchFamily="2" charset="-122"/>
                  <a:cs typeface="宋体" panose="02010600030101010101" pitchFamily="2" charset="-122"/>
                </a:endParaRPr>
              </a:p>
            </p:txBody>
          </p:sp>
        </p:grpSp>
        <p:sp>
          <p:nvSpPr>
            <p:cNvPr id="11" name="Line 6"/>
            <p:cNvSpPr>
              <a:spLocks noChangeShapeType="1"/>
            </p:cNvSpPr>
            <p:nvPr/>
          </p:nvSpPr>
          <p:spPr bwMode="gray">
            <a:xfrm flipV="1">
              <a:off x="1492322" y="1279525"/>
              <a:ext cx="3800392" cy="4763"/>
            </a:xfrm>
            <a:prstGeom prst="line">
              <a:avLst/>
            </a:prstGeom>
            <a:noFill/>
            <a:ln w="25400">
              <a:solidFill>
                <a:srgbClr val="FFCC99"/>
              </a:solidFill>
              <a:prstDash val="sysDot"/>
              <a:round/>
              <a:tailEnd type="oval" w="med" len="med"/>
            </a:ln>
            <a:effec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1" i="0" u="none" strike="noStrike" kern="0" cap="none" spc="0" normalizeH="0" baseline="0" noProof="0">
                <a:ln>
                  <a:noFill/>
                </a:ln>
                <a:solidFill>
                  <a:srgbClr val="000000"/>
                </a:solidFill>
                <a:effectLst/>
                <a:uLnTx/>
                <a:uFillTx/>
                <a:latin typeface="Arial" panose="020B0604020202020204" pitchFamily="34" charset="0"/>
                <a:ea typeface="楷体_GB2312" pitchFamily="49" charset="-122"/>
                <a:cs typeface="+mn-cs"/>
              </a:endParaRPr>
            </a:p>
          </p:txBody>
        </p:sp>
      </p:grpSp>
      <p:sp>
        <p:nvSpPr>
          <p:cNvPr id="25604" name="文本框 12"/>
          <p:cNvSpPr txBox="1"/>
          <p:nvPr/>
        </p:nvSpPr>
        <p:spPr>
          <a:xfrm>
            <a:off x="966470" y="2060575"/>
            <a:ext cx="7340600" cy="2861310"/>
          </a:xfrm>
          <a:prstGeom prst="rect">
            <a:avLst/>
          </a:prstGeom>
          <a:noFill/>
          <a:ln w="9525">
            <a:noFill/>
          </a:ln>
        </p:spPr>
        <p:txBody>
          <a:bodyPr wrap="square">
            <a:spAutoFit/>
          </a:bodyPr>
          <a:p>
            <a:pPr>
              <a:lnSpc>
                <a:spcPct val="150000"/>
              </a:lnSpc>
              <a:buNone/>
            </a:pPr>
            <a:r>
              <a:rPr lang="zh-CN" altLang="en-US" sz="2000" b="1" dirty="0">
                <a:latin typeface="Arial" panose="020B0604020202020204" pitchFamily="34" charset="0"/>
              </a:rPr>
              <a:t>股东作为企业的所有者，委托管理层经营管理企业，但是管理层努力工作创造的财富不能由其单独享有，而是由全体股东分享，因此，管理层希望在增加股东财富的同时获得更多的利益 （如增加报酬、 闲暇时间和在职消费等）。但是，所有者则希望以最小的管理成本获得最大的股东财富报酬，由此便产生了管理层个人目标与股东目标的冲突。</a:t>
            </a:r>
            <a:endParaRPr lang="zh-CN" altLang="en-US" sz="2000" b="1" dirty="0">
              <a:latin typeface="Arial" panose="020B0604020202020204" pitchFamily="34" charset="0"/>
            </a:endParaRPr>
          </a:p>
        </p:txBody>
      </p:sp>
    </p:spTree>
  </p:cSld>
  <p:clrMapOvr>
    <a:masterClrMapping/>
  </p:clrMapOvr>
  <p:transition spd="med">
    <p:blinds dir="vert"/>
    <p:sndAc>
      <p:stSnd>
        <p:snd r:embed="rId1" name="chimes.wav"/>
      </p:stSnd>
    </p:sndAc>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Text Box 5"/>
          <p:cNvSpPr txBox="1"/>
          <p:nvPr/>
        </p:nvSpPr>
        <p:spPr>
          <a:xfrm>
            <a:off x="1098550" y="1592263"/>
            <a:ext cx="1943100" cy="276225"/>
          </a:xfrm>
          <a:prstGeom prst="rect">
            <a:avLst/>
          </a:prstGeom>
          <a:noFill/>
          <a:ln w="9525">
            <a:noFill/>
          </a:ln>
        </p:spPr>
        <p:txBody>
          <a:bodyPr>
            <a:spAutoFit/>
          </a:bodyPr>
          <a:p>
            <a:pPr eaLnBrk="1" hangingPunct="1">
              <a:spcBef>
                <a:spcPct val="50000"/>
              </a:spcBef>
            </a:pPr>
            <a:endParaRPr lang="zh-CN" altLang="en-US" sz="1200" dirty="0">
              <a:latin typeface="Arial" panose="020B0604020202020204" pitchFamily="34" charset="0"/>
            </a:endParaRPr>
          </a:p>
        </p:txBody>
      </p:sp>
      <p:sp>
        <p:nvSpPr>
          <p:cNvPr id="26627" name="Text Box 6"/>
          <p:cNvSpPr txBox="1"/>
          <p:nvPr/>
        </p:nvSpPr>
        <p:spPr>
          <a:xfrm>
            <a:off x="1115695" y="1124268"/>
            <a:ext cx="1619250" cy="386080"/>
          </a:xfrm>
          <a:prstGeom prst="rect">
            <a:avLst/>
          </a:prstGeom>
          <a:noFill/>
          <a:ln w="9525">
            <a:noFill/>
          </a:ln>
        </p:spPr>
        <p:txBody>
          <a:bodyPr>
            <a:spAutoFit/>
          </a:bodyPr>
          <a:p>
            <a:pPr>
              <a:lnSpc>
                <a:spcPct val="80000"/>
              </a:lnSpc>
              <a:spcBef>
                <a:spcPct val="20000"/>
              </a:spcBef>
            </a:pPr>
            <a:r>
              <a:rPr lang="zh-CN" altLang="en-US" sz="2400" dirty="0">
                <a:latin typeface="微软雅黑" panose="020B0503020204020204" charset="-122"/>
                <a:ea typeface="微软雅黑" panose="020B0503020204020204" charset="-122"/>
              </a:rPr>
              <a:t>解决机制：</a:t>
            </a:r>
            <a:endParaRPr lang="zh-CN" altLang="en-US" sz="2400" dirty="0">
              <a:latin typeface="微软雅黑" panose="020B0503020204020204" charset="-122"/>
              <a:ea typeface="微软雅黑" panose="020B0503020204020204" charset="-122"/>
            </a:endParaRPr>
          </a:p>
        </p:txBody>
      </p:sp>
      <p:pic>
        <p:nvPicPr>
          <p:cNvPr id="51206" name="Picture 6" descr="http://img.zcool.cn/community/0136625548cd4d0000019ae9dc1730.jpg"/>
          <p:cNvPicPr>
            <a:picLocks noChangeAspect="1"/>
          </p:cNvPicPr>
          <p:nvPr/>
        </p:nvPicPr>
        <p:blipFill>
          <a:blip r:embed="rId1"/>
          <a:stretch>
            <a:fillRect/>
          </a:stretch>
        </p:blipFill>
        <p:spPr>
          <a:xfrm>
            <a:off x="3164840" y="1794510"/>
            <a:ext cx="2205990" cy="1975485"/>
          </a:xfrm>
          <a:prstGeom prst="rect">
            <a:avLst/>
          </a:prstGeom>
          <a:noFill/>
          <a:ln w="9525">
            <a:noFill/>
          </a:ln>
        </p:spPr>
      </p:pic>
      <p:sp>
        <p:nvSpPr>
          <p:cNvPr id="3" name="箭头: 右 2"/>
          <p:cNvSpPr/>
          <p:nvPr/>
        </p:nvSpPr>
        <p:spPr>
          <a:xfrm>
            <a:off x="3996055" y="3644900"/>
            <a:ext cx="1675130" cy="400685"/>
          </a:xfrm>
          <a:prstGeom prst="rightArrow">
            <a:avLst/>
          </a:prstGeom>
          <a:gradFill>
            <a:gsLst>
              <a:gs pos="0">
                <a:srgbClr val="14CD68"/>
              </a:gs>
              <a:gs pos="100000">
                <a:srgbClr val="0B6E38"/>
              </a:gs>
            </a:gsLst>
            <a:lin scaled="0"/>
          </a:gra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mn-lt"/>
              <a:ea typeface="+mn-ea"/>
              <a:cs typeface="+mn-cs"/>
            </a:endParaRPr>
          </a:p>
        </p:txBody>
      </p:sp>
      <p:sp>
        <p:nvSpPr>
          <p:cNvPr id="5" name="矩形 4"/>
          <p:cNvSpPr/>
          <p:nvPr/>
        </p:nvSpPr>
        <p:spPr>
          <a:xfrm>
            <a:off x="5076825" y="4221480"/>
            <a:ext cx="2061845" cy="1599565"/>
          </a:xfrm>
          <a:prstGeom prst="rect">
            <a:avLst/>
          </a:prstGeom>
          <a:noFill/>
          <a:ln w="9525">
            <a:solidFill>
              <a:srgbClr val="00B0F0"/>
            </a:solidFill>
          </a:ln>
        </p:spPr>
        <p:txBody>
          <a:bodyPr wrap="square">
            <a:spAutoFit/>
          </a:bodyPr>
          <a:p>
            <a:pPr marL="557530" lvl="1" indent="-214630">
              <a:lnSpc>
                <a:spcPct val="130000"/>
              </a:lnSpc>
              <a:buSzPct val="60000"/>
            </a:pPr>
            <a:r>
              <a:rPr lang="zh-CN" altLang="en-US" sz="2000" dirty="0">
                <a:latin typeface="微软雅黑" panose="020B0503020204020204" charset="-122"/>
                <a:ea typeface="微软雅黑" panose="020B0503020204020204" charset="-122"/>
              </a:rPr>
              <a:t>绩效股</a:t>
            </a:r>
            <a:endParaRPr lang="zh-CN" altLang="en-US" sz="2000" dirty="0">
              <a:latin typeface="微软雅黑" panose="020B0503020204020204" charset="-122"/>
              <a:ea typeface="微软雅黑" panose="020B0503020204020204" charset="-122"/>
            </a:endParaRPr>
          </a:p>
          <a:p>
            <a:pPr marL="557530" lvl="1" indent="-214630">
              <a:lnSpc>
                <a:spcPct val="130000"/>
              </a:lnSpc>
              <a:buSzPct val="60000"/>
            </a:pPr>
            <a:r>
              <a:rPr lang="zh-CN" altLang="en-US" sz="2000" dirty="0">
                <a:latin typeface="微软雅黑" panose="020B0503020204020204" charset="-122"/>
                <a:ea typeface="微软雅黑" panose="020B0503020204020204" charset="-122"/>
              </a:rPr>
              <a:t>股票期权</a:t>
            </a:r>
            <a:endParaRPr lang="en-US" altLang="zh-CN" sz="2000" dirty="0">
              <a:latin typeface="微软雅黑" panose="020B0503020204020204" charset="-122"/>
              <a:ea typeface="微软雅黑" panose="020B0503020204020204" charset="-122"/>
            </a:endParaRPr>
          </a:p>
          <a:p>
            <a:pPr marL="557530" lvl="1" indent="-214630">
              <a:lnSpc>
                <a:spcPct val="130000"/>
              </a:lnSpc>
              <a:buSzPct val="60000"/>
            </a:pPr>
            <a:r>
              <a:rPr lang="en-US" altLang="zh-CN" sz="2000" dirty="0">
                <a:latin typeface="微软雅黑" panose="020B0503020204020204" charset="-122"/>
                <a:ea typeface="微软雅黑" panose="020B0503020204020204" charset="-122"/>
              </a:rPr>
              <a:t>……</a:t>
            </a:r>
            <a:endParaRPr lang="zh-CN" altLang="en-US" sz="2000" dirty="0">
              <a:latin typeface="Arial" panose="020B0604020202020204" pitchFamily="34" charset="0"/>
              <a:ea typeface="宋体" panose="02010600030101010101" pitchFamily="2" charset="-122"/>
            </a:endParaRPr>
          </a:p>
        </p:txBody>
      </p:sp>
      <p:sp>
        <p:nvSpPr>
          <p:cNvPr id="6" name="矩形 5"/>
          <p:cNvSpPr/>
          <p:nvPr/>
        </p:nvSpPr>
        <p:spPr>
          <a:xfrm>
            <a:off x="5795963" y="3500438"/>
            <a:ext cx="690880" cy="491490"/>
          </a:xfrm>
          <a:prstGeom prst="rect">
            <a:avLst/>
          </a:prstGeom>
          <a:noFill/>
          <a:ln w="9525">
            <a:noFill/>
          </a:ln>
        </p:spPr>
        <p:txBody>
          <a:bodyPr wrap="none">
            <a:spAutoFit/>
          </a:bodyPr>
          <a:p>
            <a:pPr>
              <a:lnSpc>
                <a:spcPct val="130000"/>
              </a:lnSpc>
            </a:pPr>
            <a:r>
              <a:rPr lang="zh-CN" altLang="en-US" sz="2000" dirty="0">
                <a:latin typeface="微软雅黑" panose="020B0503020204020204" charset="-122"/>
                <a:ea typeface="微软雅黑" panose="020B0503020204020204" charset="-122"/>
              </a:rPr>
              <a:t>激励</a:t>
            </a:r>
            <a:endParaRPr lang="zh-CN" altLang="en-US" sz="2000" dirty="0">
              <a:latin typeface="微软雅黑" panose="020B0503020204020204" charset="-122"/>
              <a:ea typeface="微软雅黑" panose="020B0503020204020204" charset="-122"/>
            </a:endParaRPr>
          </a:p>
        </p:txBody>
      </p:sp>
      <p:sp>
        <p:nvSpPr>
          <p:cNvPr id="11" name="箭头: 右 10"/>
          <p:cNvSpPr/>
          <p:nvPr/>
        </p:nvSpPr>
        <p:spPr>
          <a:xfrm rot="10800000">
            <a:off x="2051685" y="2886075"/>
            <a:ext cx="1196975" cy="457835"/>
          </a:xfrm>
          <a:prstGeom prst="rightArrow">
            <a:avLst/>
          </a:prstGeom>
          <a:solidFill>
            <a:schemeClr val="accent2"/>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mn-lt"/>
              <a:ea typeface="+mn-ea"/>
              <a:cs typeface="+mn-cs"/>
            </a:endParaRPr>
          </a:p>
        </p:txBody>
      </p:sp>
      <p:sp>
        <p:nvSpPr>
          <p:cNvPr id="12" name="矩形 11"/>
          <p:cNvSpPr/>
          <p:nvPr/>
        </p:nvSpPr>
        <p:spPr>
          <a:xfrm>
            <a:off x="1259523" y="2852420"/>
            <a:ext cx="690880" cy="491490"/>
          </a:xfrm>
          <a:prstGeom prst="rect">
            <a:avLst/>
          </a:prstGeom>
          <a:noFill/>
          <a:ln w="9525">
            <a:noFill/>
          </a:ln>
        </p:spPr>
        <p:txBody>
          <a:bodyPr wrap="none">
            <a:spAutoFit/>
          </a:bodyPr>
          <a:p>
            <a:pPr>
              <a:lnSpc>
                <a:spcPct val="130000"/>
              </a:lnSpc>
            </a:pPr>
            <a:r>
              <a:rPr lang="zh-CN" altLang="en-US" sz="2000" dirty="0">
                <a:latin typeface="微软雅黑" panose="020B0503020204020204" charset="-122"/>
                <a:ea typeface="微软雅黑" panose="020B0503020204020204" charset="-122"/>
              </a:rPr>
              <a:t>监督</a:t>
            </a:r>
            <a:endParaRPr lang="zh-CN" altLang="en-US" sz="2000" dirty="0">
              <a:latin typeface="微软雅黑" panose="020B0503020204020204" charset="-122"/>
              <a:ea typeface="微软雅黑" panose="020B0503020204020204" charset="-122"/>
            </a:endParaRPr>
          </a:p>
        </p:txBody>
      </p:sp>
      <p:sp>
        <p:nvSpPr>
          <p:cNvPr id="7" name="矩形 6"/>
          <p:cNvSpPr/>
          <p:nvPr/>
        </p:nvSpPr>
        <p:spPr>
          <a:xfrm>
            <a:off x="922020" y="3489325"/>
            <a:ext cx="1795780" cy="1045210"/>
          </a:xfrm>
          <a:prstGeom prst="rect">
            <a:avLst/>
          </a:prstGeom>
          <a:noFill/>
          <a:ln w="9525">
            <a:solidFill>
              <a:srgbClr val="00B0F0"/>
            </a:solidFill>
          </a:ln>
        </p:spPr>
        <p:txBody>
          <a:bodyPr wrap="square">
            <a:spAutoFit/>
          </a:bodyPr>
          <a:p>
            <a:pPr>
              <a:lnSpc>
                <a:spcPct val="130000"/>
              </a:lnSpc>
            </a:pPr>
            <a:r>
              <a:rPr lang="zh-CN" altLang="en-US" sz="2000" dirty="0">
                <a:latin typeface="微软雅黑" panose="020B0503020204020204" charset="-122"/>
                <a:ea typeface="微软雅黑" panose="020B0503020204020204" charset="-122"/>
              </a:rPr>
              <a:t>股东直接干预</a:t>
            </a:r>
            <a:endParaRPr lang="en-US" altLang="zh-CN" sz="2000" dirty="0">
              <a:latin typeface="微软雅黑" panose="020B0503020204020204" charset="-122"/>
              <a:ea typeface="微软雅黑" panose="020B0503020204020204" charset="-122"/>
            </a:endParaRPr>
          </a:p>
          <a:p>
            <a:pPr>
              <a:lnSpc>
                <a:spcPct val="130000"/>
              </a:lnSpc>
            </a:pPr>
            <a:r>
              <a:rPr lang="zh-CN" altLang="en-US" sz="2000" dirty="0">
                <a:latin typeface="微软雅黑" panose="020B0503020204020204" charset="-122"/>
                <a:ea typeface="微软雅黑" panose="020B0503020204020204" charset="-122"/>
              </a:rPr>
              <a:t>解聘</a:t>
            </a:r>
            <a:r>
              <a:rPr lang="en-US" altLang="zh-CN" sz="2000" dirty="0">
                <a:latin typeface="微软雅黑" panose="020B0503020204020204" charset="-122"/>
                <a:ea typeface="微软雅黑" panose="020B0503020204020204" charset="-122"/>
              </a:rPr>
              <a:t>……</a:t>
            </a:r>
            <a:endParaRPr lang="zh-CN" altLang="en-US" sz="2000" dirty="0">
              <a:latin typeface="楷体_GB2312" pitchFamily="49" charset="-122"/>
            </a:endParaRPr>
          </a:p>
        </p:txBody>
      </p:sp>
    </p:spTree>
  </p:cSld>
  <p:clrMapOvr>
    <a:masterClrMapping/>
  </p:clrMapOvr>
  <p:transition spd="med">
    <p:blinds dir="vert"/>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06"/>
                                        </p:tgtEl>
                                        <p:attrNameLst>
                                          <p:attrName>style.visibility</p:attrName>
                                        </p:attrNameLst>
                                      </p:cBhvr>
                                      <p:to>
                                        <p:strVal val="visible"/>
                                      </p:to>
                                    </p:set>
                                    <p:animEffect transition="in" filter="fade">
                                      <p:cBhvr>
                                        <p:cTn id="7" dur="500"/>
                                        <p:tgtEl>
                                          <p:spTgt spid="5120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bldLvl="0" animBg="1"/>
      <p:bldP spid="6" grpId="0"/>
      <p:bldP spid="11" grpId="0" bldLvl="0" animBg="1"/>
      <p:bldP spid="12" grpId="0"/>
      <p:bldP spid="7"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5" name="Rectangle 3"/>
          <p:cNvSpPr>
            <a:spLocks noGrp="1" noChangeArrowheads="1"/>
          </p:cNvSpPr>
          <p:nvPr>
            <p:ph type="body" idx="1"/>
          </p:nvPr>
        </p:nvSpPr>
        <p:spPr>
          <a:xfrm>
            <a:off x="1106805" y="2924810"/>
            <a:ext cx="6877050" cy="1779270"/>
          </a:xfrm>
          <a:solidFill>
            <a:srgbClr val="FFFF99"/>
          </a:solidFill>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
                <a:schemeClr val="accent2"/>
              </a:buClr>
              <a:buSzPct val="60000"/>
              <a:buFont typeface="Wingdings" panose="05000000000000000000" pitchFamily="2" charset="2"/>
              <a:buChar char="l"/>
              <a:defRPr/>
            </a:pPr>
            <a:r>
              <a:rPr kumimoji="0" lang="zh-CN" altLang="en-US" sz="18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关联交易转移利润</a:t>
            </a:r>
            <a:endParaRPr kumimoji="0" lang="zh-CN" altLang="en-US" sz="18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a:p>
            <a:pPr marL="342900" marR="0" lvl="0" indent="-342900" algn="l" defTabSz="914400" rtl="0" eaLnBrk="0" fontAlgn="base" latinLnBrk="0" hangingPunct="0">
              <a:lnSpc>
                <a:spcPct val="100000"/>
              </a:lnSpc>
              <a:spcBef>
                <a:spcPct val="20000"/>
              </a:spcBef>
              <a:spcAft>
                <a:spcPct val="0"/>
              </a:spcAft>
              <a:buClr>
                <a:schemeClr val="accent2"/>
              </a:buClr>
              <a:buSzPct val="60000"/>
              <a:buFont typeface="Wingdings" panose="05000000000000000000" pitchFamily="2" charset="2"/>
              <a:buChar char="l"/>
              <a:defRPr/>
            </a:pPr>
            <a:r>
              <a:rPr kumimoji="0" lang="zh-CN" altLang="en-US" sz="18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非法占用巨额资金、或以上市公司名义进行担保和恶意筹资</a:t>
            </a:r>
            <a:endParaRPr kumimoji="0" lang="zh-CN" altLang="en-US" sz="18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Wingdings" panose="05000000000000000000" pitchFamily="2" charset="2"/>
            </a:endParaRPr>
          </a:p>
          <a:p>
            <a:pPr marL="342900" marR="0" lvl="0" indent="-342900" algn="l" defTabSz="914400" rtl="0" eaLnBrk="0" fontAlgn="base" latinLnBrk="0" hangingPunct="0">
              <a:lnSpc>
                <a:spcPct val="100000"/>
              </a:lnSpc>
              <a:spcBef>
                <a:spcPct val="20000"/>
              </a:spcBef>
              <a:spcAft>
                <a:spcPct val="0"/>
              </a:spcAft>
              <a:buClr>
                <a:schemeClr val="accent2"/>
              </a:buClr>
              <a:buSzPct val="60000"/>
              <a:buFont typeface="Wingdings" panose="05000000000000000000" pitchFamily="2" charset="2"/>
              <a:buChar char="l"/>
              <a:defRPr/>
            </a:pPr>
            <a:r>
              <a:rPr kumimoji="0" lang="zh-CN" altLang="en-US" sz="18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发布虚假信息，操纵股价</a:t>
            </a:r>
            <a:endParaRPr kumimoji="0" lang="zh-CN" altLang="en-US" sz="18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Wingdings" panose="05000000000000000000" pitchFamily="2" charset="2"/>
            </a:endParaRPr>
          </a:p>
          <a:p>
            <a:pPr marL="342900" marR="0" lvl="0" indent="-342900" algn="l" defTabSz="914400" rtl="0" eaLnBrk="0" fontAlgn="base" latinLnBrk="0" hangingPunct="0">
              <a:lnSpc>
                <a:spcPct val="100000"/>
              </a:lnSpc>
              <a:spcBef>
                <a:spcPct val="20000"/>
              </a:spcBef>
              <a:spcAft>
                <a:spcPct val="0"/>
              </a:spcAft>
              <a:buClr>
                <a:schemeClr val="accent2"/>
              </a:buClr>
              <a:buSzPct val="60000"/>
              <a:buFont typeface="Wingdings" panose="05000000000000000000" pitchFamily="2" charset="2"/>
              <a:buChar char="l"/>
              <a:defRPr/>
            </a:pPr>
            <a:r>
              <a:rPr kumimoji="0" lang="zh-CN" altLang="en-US" sz="18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为大股东派出的高级管理者支付过高的薪酬</a:t>
            </a:r>
            <a:endParaRPr kumimoji="0" lang="en-US" altLang="zh-CN" sz="18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a:p>
            <a:pPr marL="342900" marR="0" lvl="0" indent="-342900" algn="l" defTabSz="914400" rtl="0" eaLnBrk="0" fontAlgn="base" latinLnBrk="0" hangingPunct="0">
              <a:lnSpc>
                <a:spcPct val="100000"/>
              </a:lnSpc>
              <a:spcBef>
                <a:spcPct val="20000"/>
              </a:spcBef>
              <a:spcAft>
                <a:spcPct val="0"/>
              </a:spcAft>
              <a:buClr>
                <a:schemeClr val="accent2"/>
              </a:buClr>
              <a:buSzPct val="60000"/>
              <a:buFont typeface="Wingdings" panose="05000000000000000000" pitchFamily="2" charset="2"/>
              <a:buChar char="l"/>
              <a:defRPr/>
            </a:pPr>
            <a:r>
              <a:rPr kumimoji="0" lang="zh-CN" altLang="en-US" sz="18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Wingdings" panose="05000000000000000000" pitchFamily="2" charset="2"/>
              </a:rPr>
              <a:t>利用不合理的股利政策掠夺中小股东的既得利益</a:t>
            </a:r>
            <a:endParaRPr kumimoji="0" lang="zh-CN" altLang="en-US" sz="18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Wingdings" panose="05000000000000000000" pitchFamily="2" charset="2"/>
            </a:endParaRPr>
          </a:p>
          <a:p>
            <a:pPr marL="342900" marR="0" lvl="0" indent="-342900" algn="l" defTabSz="914400" rtl="0" eaLnBrk="0" fontAlgn="base" latinLnBrk="0" hangingPunct="0">
              <a:lnSpc>
                <a:spcPct val="100000"/>
              </a:lnSpc>
              <a:spcBef>
                <a:spcPct val="20000"/>
              </a:spcBef>
              <a:spcAft>
                <a:spcPct val="0"/>
              </a:spcAft>
              <a:buClr>
                <a:schemeClr val="tx2"/>
              </a:buClr>
              <a:buSzPct val="70000"/>
              <a:buFont typeface="Wingdings" panose="05000000000000000000" pitchFamily="2" charset="2"/>
              <a:buNone/>
              <a:defRPr/>
            </a:pPr>
            <a:endParaRPr kumimoji="0" lang="en-US" altLang="zh-CN" sz="18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p:txBody>
      </p:sp>
      <p:sp>
        <p:nvSpPr>
          <p:cNvPr id="27651" name="Text Box 5"/>
          <p:cNvSpPr txBox="1"/>
          <p:nvPr/>
        </p:nvSpPr>
        <p:spPr>
          <a:xfrm>
            <a:off x="1493838" y="2619375"/>
            <a:ext cx="1943100" cy="276225"/>
          </a:xfrm>
          <a:prstGeom prst="rect">
            <a:avLst/>
          </a:prstGeom>
          <a:noFill/>
          <a:ln w="9525">
            <a:noFill/>
          </a:ln>
        </p:spPr>
        <p:txBody>
          <a:bodyPr>
            <a:spAutoFit/>
          </a:bodyPr>
          <a:p>
            <a:pPr eaLnBrk="1" hangingPunct="1">
              <a:spcBef>
                <a:spcPct val="50000"/>
              </a:spcBef>
            </a:pPr>
            <a:endParaRPr lang="zh-CN" altLang="en-US" sz="1200" dirty="0">
              <a:latin typeface="Arial" panose="020B0604020202020204" pitchFamily="34" charset="0"/>
            </a:endParaRPr>
          </a:p>
        </p:txBody>
      </p:sp>
      <p:sp>
        <p:nvSpPr>
          <p:cNvPr id="27652" name="Text Box 6"/>
          <p:cNvSpPr txBox="1"/>
          <p:nvPr/>
        </p:nvSpPr>
        <p:spPr>
          <a:xfrm>
            <a:off x="683260" y="1340485"/>
            <a:ext cx="7927975" cy="1537970"/>
          </a:xfrm>
          <a:prstGeom prst="rect">
            <a:avLst/>
          </a:prstGeom>
          <a:noFill/>
          <a:ln w="9525">
            <a:noFill/>
          </a:ln>
        </p:spPr>
        <p:txBody>
          <a:bodyPr wrap="square">
            <a:spAutoFit/>
          </a:bodyPr>
          <a:p>
            <a:pPr>
              <a:lnSpc>
                <a:spcPct val="150000"/>
              </a:lnSpc>
              <a:spcBef>
                <a:spcPct val="20000"/>
              </a:spcBef>
            </a:pPr>
            <a:r>
              <a:rPr lang="zh-CN" altLang="en-US" sz="2000" dirty="0">
                <a:latin typeface="微软雅黑" panose="020B0503020204020204" charset="-122"/>
                <a:ea typeface="微软雅黑" panose="020B0503020204020204" charset="-122"/>
              </a:rPr>
              <a:t>大股东通常持有企业大多数的股份，能够左右股东大会和董事会的决议，委派企业的最高管理者</a:t>
            </a:r>
            <a:r>
              <a:rPr lang="en-US" altLang="zh-CN" sz="2000" dirty="0">
                <a:latin typeface="微软雅黑" panose="020B0503020204020204" charset="-122"/>
                <a:ea typeface="微软雅黑" panose="020B0503020204020204" charset="-122"/>
              </a:rPr>
              <a:t>,</a:t>
            </a:r>
            <a:r>
              <a:rPr lang="zh-CN" altLang="en-US" sz="2000" dirty="0">
                <a:latin typeface="微软雅黑" panose="020B0503020204020204" charset="-122"/>
                <a:ea typeface="微软雅黑" panose="020B0503020204020204" charset="-122"/>
              </a:rPr>
              <a:t> 掌握着企业重大经营决策的控制权 。</a:t>
            </a:r>
            <a:endParaRPr lang="zh-CN" altLang="en-US" sz="2000" dirty="0">
              <a:latin typeface="微软雅黑" panose="020B0503020204020204" charset="-122"/>
              <a:ea typeface="微软雅黑" panose="020B0503020204020204" charset="-122"/>
            </a:endParaRPr>
          </a:p>
          <a:p>
            <a:pPr>
              <a:lnSpc>
                <a:spcPct val="150000"/>
              </a:lnSpc>
              <a:spcBef>
                <a:spcPct val="20000"/>
              </a:spcBef>
            </a:pPr>
            <a:r>
              <a:rPr lang="zh-CN" altLang="en-US" sz="2000" dirty="0">
                <a:latin typeface="微软雅黑" panose="020B0503020204020204" charset="-122"/>
                <a:ea typeface="微软雅黑" panose="020B0503020204020204" charset="-122"/>
              </a:rPr>
              <a:t>大股东侵害中小股东利益的形式：</a:t>
            </a:r>
            <a:endParaRPr lang="en-US" altLang="zh-CN" sz="2000" dirty="0">
              <a:latin typeface="微软雅黑" panose="020B0503020204020204" charset="-122"/>
              <a:ea typeface="微软雅黑" panose="020B0503020204020204" charset="-122"/>
            </a:endParaRPr>
          </a:p>
        </p:txBody>
      </p:sp>
      <p:grpSp>
        <p:nvGrpSpPr>
          <p:cNvPr id="27653" name="组合 7"/>
          <p:cNvGrpSpPr/>
          <p:nvPr/>
        </p:nvGrpSpPr>
        <p:grpSpPr>
          <a:xfrm>
            <a:off x="742474" y="606426"/>
            <a:ext cx="5804535" cy="555624"/>
            <a:chOff x="959709" y="1566864"/>
            <a:chExt cx="5804909" cy="555624"/>
          </a:xfrm>
        </p:grpSpPr>
        <p:grpSp>
          <p:nvGrpSpPr>
            <p:cNvPr id="27655" name="组合 12"/>
            <p:cNvGrpSpPr/>
            <p:nvPr/>
          </p:nvGrpSpPr>
          <p:grpSpPr>
            <a:xfrm>
              <a:off x="959709" y="1566864"/>
              <a:ext cx="5804909" cy="542925"/>
              <a:chOff x="959709" y="1566864"/>
              <a:chExt cx="5804909" cy="542925"/>
            </a:xfrm>
          </p:grpSpPr>
          <p:sp>
            <p:nvSpPr>
              <p:cNvPr id="11" name="Rectangle 11"/>
              <p:cNvSpPr>
                <a:spLocks noChangeArrowheads="1"/>
              </p:cNvSpPr>
              <p:nvPr/>
            </p:nvSpPr>
            <p:spPr bwMode="gray">
              <a:xfrm rot="3419336">
                <a:off x="1208185" y="1546209"/>
                <a:ext cx="479425" cy="520734"/>
              </a:xfrm>
              <a:prstGeom prst="rect">
                <a:avLst/>
              </a:prstGeom>
              <a:gradFill rotWithShape="1">
                <a:gsLst>
                  <a:gs pos="0">
                    <a:srgbClr val="AC8CD0"/>
                  </a:gs>
                  <a:gs pos="100000">
                    <a:srgbClr val="AC8CD0">
                      <a:gamma/>
                      <a:shade val="46275"/>
                      <a:invGamma/>
                    </a:srgbClr>
                  </a:gs>
                </a:gsLst>
                <a:lin ang="5400000" scaled="1"/>
              </a:gradFill>
              <a:ln w="9525">
                <a:miter lim="800000"/>
              </a:ln>
              <a:effectLst/>
              <a:scene3d>
                <a:camera prst="legacyPerspectiveFront">
                  <a:rot lat="0" lon="1500000" rev="0"/>
                </a:camera>
                <a:lightRig rig="legacyFlat4" dir="b"/>
              </a:scene3d>
              <a:sp3d extrusionH="430200" prstMaterial="legacyMatte">
                <a:bevelT w="13500" h="13500" prst="angle"/>
                <a:bevelB w="13500" h="13500" prst="angle"/>
                <a:extrusionClr>
                  <a:srgbClr val="AC8CD0"/>
                </a:extrusionClr>
              </a:sp3d>
            </p:spPr>
            <p:txBody>
              <a:bodyPr wrap="none" anchor="ctr">
                <a:flatTx/>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1" i="0" u="none" strike="noStrike" kern="0" cap="none" spc="0" normalizeH="0" baseline="0" noProof="0">
                  <a:ln>
                    <a:noFill/>
                  </a:ln>
                  <a:solidFill>
                    <a:schemeClr val="tx1"/>
                  </a:solidFill>
                  <a:effectLst/>
                  <a:uLnTx/>
                  <a:uFillTx/>
                  <a:latin typeface="宋体" panose="02010600030101010101" pitchFamily="2" charset="-122"/>
                  <a:cs typeface="+mn-cs"/>
                </a:endParaRPr>
              </a:p>
            </p:txBody>
          </p:sp>
          <p:sp>
            <p:nvSpPr>
              <p:cNvPr id="12" name="Text Box 12"/>
              <p:cNvSpPr txBox="1">
                <a:spLocks noChangeArrowheads="1"/>
              </p:cNvSpPr>
              <p:nvPr/>
            </p:nvSpPr>
            <p:spPr bwMode="gray">
              <a:xfrm>
                <a:off x="959709" y="1589088"/>
                <a:ext cx="962087" cy="460375"/>
              </a:xfrm>
              <a:prstGeom prst="rect">
                <a:avLst/>
              </a:prstGeom>
              <a:noFill/>
              <a:ln>
                <a:noFill/>
              </a:ln>
              <a:effectLst/>
            </p:spPr>
            <p:txBody>
              <a:bodyPr wrap="none">
                <a:spAutoFit/>
              </a:bodyPr>
              <a:lstStyle/>
              <a:p>
                <a:pPr marR="0" algn="ctr" defTabSz="914400" fontAlgn="auto">
                  <a:spcBef>
                    <a:spcPts val="0"/>
                  </a:spcBef>
                  <a:spcAft>
                    <a:spcPts val="0"/>
                  </a:spcAft>
                  <a:buClrTx/>
                  <a:buSzTx/>
                  <a:buFontTx/>
                  <a:buNone/>
                  <a:defRPr/>
                </a:pPr>
                <a:r>
                  <a:rPr kumimoji="0" lang="zh-CN" altLang="en-US" sz="2400" kern="0" cap="none" spc="0" normalizeH="0" baseline="0" noProof="0">
                    <a:latin typeface="宋体" panose="02010600030101010101" pitchFamily="2" charset="-122"/>
                    <a:cs typeface="宋体" panose="02010600030101010101" pitchFamily="2" charset="-122"/>
                  </a:rPr>
                  <a:t>（</a:t>
                </a:r>
                <a:r>
                  <a:rPr kumimoji="0" lang="en-US" altLang="zh-CN" sz="2400" kern="0" cap="none" spc="0" normalizeH="0" baseline="0" noProof="0">
                    <a:latin typeface="宋体" panose="02010600030101010101" pitchFamily="2" charset="-122"/>
                    <a:cs typeface="宋体" panose="02010600030101010101" pitchFamily="2" charset="-122"/>
                  </a:rPr>
                  <a:t>2</a:t>
                </a:r>
                <a:r>
                  <a:rPr kumimoji="0" lang="zh-CN" altLang="en-US" sz="2400" kern="0" cap="none" spc="0" normalizeH="0" baseline="0" noProof="0">
                    <a:latin typeface="宋体" panose="02010600030101010101" pitchFamily="2" charset="-122"/>
                    <a:cs typeface="宋体" panose="02010600030101010101" pitchFamily="2" charset="-122"/>
                  </a:rPr>
                  <a:t>）</a:t>
                </a:r>
                <a:endParaRPr kumimoji="0" lang="zh-CN" altLang="en-US" sz="2400" kern="0" cap="none" spc="0" normalizeH="0" baseline="0" noProof="0">
                  <a:latin typeface="宋体" panose="02010600030101010101" pitchFamily="2" charset="-122"/>
                  <a:cs typeface="宋体" panose="02010600030101010101" pitchFamily="2" charset="-122"/>
                </a:endParaRPr>
              </a:p>
            </p:txBody>
          </p:sp>
          <p:sp>
            <p:nvSpPr>
              <p:cNvPr id="27659" name="Text Box 19"/>
              <p:cNvSpPr txBox="1"/>
              <p:nvPr/>
            </p:nvSpPr>
            <p:spPr>
              <a:xfrm>
                <a:off x="1757321" y="1649414"/>
                <a:ext cx="5007297" cy="460375"/>
              </a:xfrm>
              <a:prstGeom prst="rect">
                <a:avLst/>
              </a:prstGeom>
              <a:noFill/>
              <a:ln w="9525">
                <a:noFill/>
              </a:ln>
            </p:spPr>
            <p:txBody>
              <a:bodyPr wrap="square">
                <a:spAutoFit/>
              </a:bodyPr>
              <a:p>
                <a:pPr marL="342900" lvl="1" indent="0"/>
                <a:r>
                  <a:rPr lang="zh-CN" altLang="en-US" sz="2400" b="1" dirty="0">
                    <a:latin typeface="宋体" panose="02010600030101010101" pitchFamily="2" charset="-122"/>
                  </a:rPr>
                  <a:t>冲突之二：大股东与中小股东</a:t>
                </a:r>
                <a:endParaRPr lang="zh-CN" altLang="en-US" sz="2400" b="1" dirty="0">
                  <a:latin typeface="宋体" panose="02010600030101010101" pitchFamily="2" charset="-122"/>
                </a:endParaRPr>
              </a:p>
            </p:txBody>
          </p:sp>
        </p:grpSp>
        <p:sp>
          <p:nvSpPr>
            <p:cNvPr id="10" name="Line 10"/>
            <p:cNvSpPr>
              <a:spLocks noChangeShapeType="1"/>
            </p:cNvSpPr>
            <p:nvPr/>
          </p:nvSpPr>
          <p:spPr bwMode="gray">
            <a:xfrm flipV="1">
              <a:off x="1492350" y="2117726"/>
              <a:ext cx="3799133" cy="4762"/>
            </a:xfrm>
            <a:prstGeom prst="line">
              <a:avLst/>
            </a:prstGeom>
            <a:noFill/>
            <a:ln w="25400">
              <a:solidFill>
                <a:srgbClr val="FFCC99"/>
              </a:solidFill>
              <a:prstDash val="sysDot"/>
              <a:round/>
              <a:tailEnd type="oval" w="med" len="med"/>
            </a:ln>
            <a:effec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1" i="0" u="none" strike="noStrike" kern="0" cap="none" spc="0" normalizeH="0" baseline="0" noProof="0">
                <a:ln>
                  <a:noFill/>
                </a:ln>
                <a:solidFill>
                  <a:schemeClr val="tx1"/>
                </a:solidFill>
                <a:effectLst/>
                <a:uLnTx/>
                <a:uFillTx/>
                <a:latin typeface="Arial" panose="020B0604020202020204" pitchFamily="34" charset="0"/>
                <a:ea typeface="楷体_GB2312" pitchFamily="49" charset="-122"/>
                <a:cs typeface="+mn-cs"/>
              </a:endParaRPr>
            </a:p>
          </p:txBody>
        </p:sp>
      </p:grpSp>
      <p:sp>
        <p:nvSpPr>
          <p:cNvPr id="13" name="Text Box 6"/>
          <p:cNvSpPr txBox="1"/>
          <p:nvPr/>
        </p:nvSpPr>
        <p:spPr>
          <a:xfrm>
            <a:off x="253365" y="4796790"/>
            <a:ext cx="8330565" cy="1445260"/>
          </a:xfrm>
          <a:prstGeom prst="rect">
            <a:avLst/>
          </a:prstGeom>
          <a:noFill/>
          <a:ln w="9525">
            <a:noFill/>
          </a:ln>
        </p:spPr>
        <p:txBody>
          <a:bodyPr wrap="square">
            <a:spAutoFit/>
          </a:bodyPr>
          <a:p>
            <a:pPr>
              <a:spcBef>
                <a:spcPct val="20000"/>
              </a:spcBef>
            </a:pPr>
            <a:r>
              <a:rPr lang="zh-CN" altLang="en-US" sz="2000" b="1" dirty="0">
                <a:latin typeface="宋体" panose="02010600030101010101" pitchFamily="2" charset="-122"/>
              </a:rPr>
              <a:t>应对：</a:t>
            </a:r>
            <a:endParaRPr lang="en-US" altLang="zh-CN" sz="2000" b="1" dirty="0">
              <a:latin typeface="宋体" panose="02010600030101010101" pitchFamily="2" charset="-122"/>
            </a:endParaRPr>
          </a:p>
          <a:p>
            <a:pPr>
              <a:spcBef>
                <a:spcPct val="20000"/>
              </a:spcBef>
            </a:pPr>
            <a:r>
              <a:rPr lang="zh-CN" altLang="zh-CN" sz="2000" b="1" dirty="0">
                <a:latin typeface="宋体" panose="02010600030101010101" pitchFamily="2" charset="-122"/>
              </a:rPr>
              <a:t>完善上市公司的治理结构</a:t>
            </a:r>
            <a:r>
              <a:rPr lang="zh-CN" altLang="en-US" sz="2000" b="1" dirty="0">
                <a:latin typeface="宋体" panose="02010600030101010101" pitchFamily="2" charset="-122"/>
              </a:rPr>
              <a:t>，</a:t>
            </a:r>
            <a:r>
              <a:rPr lang="zh-CN" altLang="zh-CN" sz="2000" b="1" dirty="0">
                <a:latin typeface="宋体" panose="02010600030101010101" pitchFamily="2" charset="-122"/>
              </a:rPr>
              <a:t>使股东大会、董事会和监事会三者有效运作</a:t>
            </a:r>
            <a:r>
              <a:rPr lang="zh-CN" altLang="en-US" sz="2000" b="1" dirty="0">
                <a:latin typeface="宋体" panose="02010600030101010101" pitchFamily="2" charset="-122"/>
              </a:rPr>
              <a:t>，</a:t>
            </a:r>
            <a:r>
              <a:rPr lang="zh-CN" altLang="zh-CN" sz="2000" b="1" dirty="0">
                <a:latin typeface="宋体" panose="02010600030101010101" pitchFamily="2" charset="-122"/>
              </a:rPr>
              <a:t>形成相互制约的机制</a:t>
            </a:r>
            <a:endParaRPr lang="en-US" altLang="zh-CN" sz="2000" b="1" dirty="0">
              <a:latin typeface="宋体" panose="02010600030101010101" pitchFamily="2" charset="-122"/>
            </a:endParaRPr>
          </a:p>
          <a:p>
            <a:pPr>
              <a:spcBef>
                <a:spcPct val="20000"/>
              </a:spcBef>
            </a:pPr>
            <a:r>
              <a:rPr lang="zh-CN" altLang="zh-CN" sz="2000" b="1" dirty="0">
                <a:latin typeface="宋体" panose="02010600030101010101" pitchFamily="2" charset="-122"/>
              </a:rPr>
              <a:t>规范上市公司的信息披露制度</a:t>
            </a:r>
            <a:r>
              <a:rPr lang="zh-CN" altLang="en-US" sz="2000" b="1" dirty="0">
                <a:latin typeface="宋体" panose="02010600030101010101" pitchFamily="2" charset="-122"/>
              </a:rPr>
              <a:t>，</a:t>
            </a:r>
            <a:r>
              <a:rPr lang="zh-CN" altLang="zh-CN" sz="2000" b="1" dirty="0">
                <a:latin typeface="宋体" panose="02010600030101010101" pitchFamily="2" charset="-122"/>
              </a:rPr>
              <a:t>保证信息的完整性、真实性和及时性</a:t>
            </a:r>
            <a:endParaRPr lang="en-US" altLang="zh-CN" sz="2000" b="1" dirty="0">
              <a:latin typeface="宋体" panose="02010600030101010101" pitchFamily="2" charset="-122"/>
            </a:endParaRPr>
          </a:p>
        </p:txBody>
      </p:sp>
    </p:spTree>
  </p:cSld>
  <p:clrMapOvr>
    <a:masterClrMapping/>
  </p:clrMapOvr>
  <p:transition spd="med">
    <p:blinds dir="vert"/>
    <p:sndAc>
      <p:stSnd>
        <p:snd r:embed="rId1"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3795"/>
                                        </p:tgtEl>
                                        <p:attrNameLst>
                                          <p:attrName>style.visibility</p:attrName>
                                        </p:attrNameLst>
                                      </p:cBhvr>
                                      <p:to>
                                        <p:strVal val="visible"/>
                                      </p:to>
                                    </p:set>
                                    <p:animEffect transition="in" filter="fade">
                                      <p:cBhvr>
                                        <p:cTn id="7" dur="500"/>
                                        <p:tgtEl>
                                          <p:spTgt spid="3379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3795">
                                            <p:txEl>
                                              <p:charRg st="0" end="9"/>
                                            </p:txEl>
                                          </p:spTgt>
                                        </p:tgtEl>
                                        <p:attrNameLst>
                                          <p:attrName>style.visibility</p:attrName>
                                        </p:attrNameLst>
                                      </p:cBhvr>
                                      <p:to>
                                        <p:strVal val="visible"/>
                                      </p:to>
                                    </p:set>
                                    <p:animEffect transition="in" filter="fade">
                                      <p:cBhvr>
                                        <p:cTn id="12" dur="500"/>
                                        <p:tgtEl>
                                          <p:spTgt spid="33795">
                                            <p:txEl>
                                              <p:charRg st="0" end="9"/>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3795">
                                            <p:txEl>
                                              <p:charRg st="9" end="36"/>
                                            </p:txEl>
                                          </p:spTgt>
                                        </p:tgtEl>
                                        <p:attrNameLst>
                                          <p:attrName>style.visibility</p:attrName>
                                        </p:attrNameLst>
                                      </p:cBhvr>
                                      <p:to>
                                        <p:strVal val="visible"/>
                                      </p:to>
                                    </p:set>
                                    <p:animEffect transition="in" filter="fade">
                                      <p:cBhvr>
                                        <p:cTn id="17" dur="500"/>
                                        <p:tgtEl>
                                          <p:spTgt spid="33795">
                                            <p:txEl>
                                              <p:charRg st="9" end="3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3795">
                                            <p:txEl>
                                              <p:charRg st="36" end="48"/>
                                            </p:txEl>
                                          </p:spTgt>
                                        </p:tgtEl>
                                        <p:attrNameLst>
                                          <p:attrName>style.visibility</p:attrName>
                                        </p:attrNameLst>
                                      </p:cBhvr>
                                      <p:to>
                                        <p:strVal val="visible"/>
                                      </p:to>
                                    </p:set>
                                    <p:animEffect transition="in" filter="fade">
                                      <p:cBhvr>
                                        <p:cTn id="22" dur="500"/>
                                        <p:tgtEl>
                                          <p:spTgt spid="33795">
                                            <p:txEl>
                                              <p:charRg st="36" end="4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3795">
                                            <p:txEl>
                                              <p:charRg st="48" end="68"/>
                                            </p:txEl>
                                          </p:spTgt>
                                        </p:tgtEl>
                                        <p:attrNameLst>
                                          <p:attrName>style.visibility</p:attrName>
                                        </p:attrNameLst>
                                      </p:cBhvr>
                                      <p:to>
                                        <p:strVal val="visible"/>
                                      </p:to>
                                    </p:set>
                                    <p:animEffect transition="in" filter="fade">
                                      <p:cBhvr>
                                        <p:cTn id="27" dur="500"/>
                                        <p:tgtEl>
                                          <p:spTgt spid="33795">
                                            <p:txEl>
                                              <p:charRg st="48" end="6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3795">
                                            <p:txEl>
                                              <p:charRg st="68" end="90"/>
                                            </p:txEl>
                                          </p:spTgt>
                                        </p:tgtEl>
                                        <p:attrNameLst>
                                          <p:attrName>style.visibility</p:attrName>
                                        </p:attrNameLst>
                                      </p:cBhvr>
                                      <p:to>
                                        <p:strVal val="visible"/>
                                      </p:to>
                                    </p:set>
                                    <p:animEffect transition="in" filter="fade">
                                      <p:cBhvr>
                                        <p:cTn id="32" dur="500"/>
                                        <p:tgtEl>
                                          <p:spTgt spid="33795">
                                            <p:txEl>
                                              <p:charRg st="68" end="9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animBg="1" uiExpand="1" build="p"/>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8674" name="组合 8"/>
          <p:cNvGrpSpPr/>
          <p:nvPr/>
        </p:nvGrpSpPr>
        <p:grpSpPr>
          <a:xfrm>
            <a:off x="894239" y="692470"/>
            <a:ext cx="5432901" cy="565148"/>
            <a:chOff x="966395" y="728666"/>
            <a:chExt cx="5432782" cy="565147"/>
          </a:xfrm>
        </p:grpSpPr>
        <p:grpSp>
          <p:nvGrpSpPr>
            <p:cNvPr id="28677" name="组合 4"/>
            <p:cNvGrpSpPr/>
            <p:nvPr/>
          </p:nvGrpSpPr>
          <p:grpSpPr>
            <a:xfrm>
              <a:off x="966395" y="728666"/>
              <a:ext cx="5432782" cy="565147"/>
              <a:chOff x="966395" y="728666"/>
              <a:chExt cx="5432782" cy="565147"/>
            </a:xfrm>
          </p:grpSpPr>
          <p:sp>
            <p:nvSpPr>
              <p:cNvPr id="8" name="Rectangle 7"/>
              <p:cNvSpPr>
                <a:spLocks noChangeArrowheads="1"/>
              </p:cNvSpPr>
              <p:nvPr/>
            </p:nvSpPr>
            <p:spPr bwMode="gray">
              <a:xfrm rot="3419336">
                <a:off x="1208161" y="708033"/>
                <a:ext cx="479424" cy="520689"/>
              </a:xfrm>
              <a:prstGeom prst="rect">
                <a:avLst/>
              </a:prstGeom>
              <a:gradFill rotWithShape="1">
                <a:gsLst>
                  <a:gs pos="0">
                    <a:srgbClr val="D87AA5"/>
                  </a:gs>
                  <a:gs pos="100000">
                    <a:srgbClr val="D87AA5">
                      <a:gamma/>
                      <a:shade val="46275"/>
                      <a:invGamma/>
                    </a:srgbClr>
                  </a:gs>
                </a:gsLst>
                <a:lin ang="5400000" scaled="1"/>
              </a:gradFill>
              <a:ln w="9525">
                <a:miter lim="800000"/>
              </a:ln>
              <a:effectLst/>
              <a:scene3d>
                <a:camera prst="legacyPerspectiveFront">
                  <a:rot lat="0" lon="1500000" rev="0"/>
                </a:camera>
                <a:lightRig rig="legacyFlat4" dir="b"/>
              </a:scene3d>
              <a:sp3d extrusionH="430200" prstMaterial="legacyMatte">
                <a:bevelT w="13500" h="13500" prst="angle"/>
                <a:bevelB w="13500" h="13500" prst="angle"/>
                <a:extrusionClr>
                  <a:srgbClr val="D87AA5"/>
                </a:extrusionClr>
              </a:sp3d>
            </p:spPr>
            <p:txBody>
              <a:bodyPr wrap="none" anchor="ctr">
                <a:flatTx/>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0" cap="none" spc="0" normalizeH="0" baseline="0" noProof="0">
                  <a:ln>
                    <a:noFill/>
                  </a:ln>
                  <a:solidFill>
                    <a:schemeClr val="tx1"/>
                  </a:solidFill>
                  <a:effectLst/>
                  <a:uLnTx/>
                  <a:uFillTx/>
                  <a:latin typeface="宋体" panose="02010600030101010101" pitchFamily="2" charset="-122"/>
                  <a:cs typeface="+mn-cs"/>
                </a:endParaRPr>
              </a:p>
            </p:txBody>
          </p:sp>
          <p:sp>
            <p:nvSpPr>
              <p:cNvPr id="28680" name="Text Box 8"/>
              <p:cNvSpPr txBox="1"/>
              <p:nvPr/>
            </p:nvSpPr>
            <p:spPr>
              <a:xfrm>
                <a:off x="1691649" y="833439"/>
                <a:ext cx="4707528" cy="460374"/>
              </a:xfrm>
              <a:prstGeom prst="rect">
                <a:avLst/>
              </a:prstGeom>
              <a:noFill/>
              <a:ln w="9525">
                <a:noFill/>
              </a:ln>
            </p:spPr>
            <p:txBody>
              <a:bodyPr>
                <a:spAutoFit/>
              </a:bodyPr>
              <a:p>
                <a:pPr marL="342900" lvl="1" indent="0"/>
                <a:r>
                  <a:rPr lang="zh-CN" altLang="en-US" sz="2400" b="1" dirty="0">
                    <a:solidFill>
                      <a:schemeClr val="tx1"/>
                    </a:solidFill>
                    <a:latin typeface="宋体" panose="02010600030101010101" pitchFamily="2" charset="-122"/>
                  </a:rPr>
                  <a:t>冲突之三：股东与债权人</a:t>
                </a:r>
                <a:endParaRPr lang="zh-CN" altLang="en-US" sz="2400" b="1" dirty="0">
                  <a:solidFill>
                    <a:schemeClr val="tx1"/>
                  </a:solidFill>
                  <a:latin typeface="宋体" panose="02010600030101010101" pitchFamily="2" charset="-122"/>
                </a:endParaRPr>
              </a:p>
            </p:txBody>
          </p:sp>
          <p:sp>
            <p:nvSpPr>
              <p:cNvPr id="10" name="Text Box 9"/>
              <p:cNvSpPr txBox="1">
                <a:spLocks noChangeArrowheads="1"/>
              </p:cNvSpPr>
              <p:nvPr/>
            </p:nvSpPr>
            <p:spPr bwMode="gray">
              <a:xfrm>
                <a:off x="966395" y="750889"/>
                <a:ext cx="948669" cy="460374"/>
              </a:xfrm>
              <a:prstGeom prst="rect">
                <a:avLst/>
              </a:prstGeom>
              <a:noFill/>
              <a:ln>
                <a:noFill/>
              </a:ln>
              <a:effectLst/>
            </p:spPr>
            <p:txBody>
              <a:bodyPr wrap="none">
                <a:spAutoFit/>
              </a:bodyPr>
              <a:lstStyle/>
              <a:p>
                <a:pPr marR="0" algn="ctr" defTabSz="914400" fontAlgn="auto">
                  <a:spcBef>
                    <a:spcPts val="0"/>
                  </a:spcBef>
                  <a:spcAft>
                    <a:spcPts val="0"/>
                  </a:spcAft>
                  <a:buClrTx/>
                  <a:buSzTx/>
                  <a:buFontTx/>
                  <a:buNone/>
                  <a:defRPr/>
                </a:pPr>
                <a:r>
                  <a:rPr kumimoji="0" lang="zh-CN" altLang="en-US" sz="2400" b="1" kern="0" cap="none" spc="0" normalizeH="0" baseline="0" noProof="0" dirty="0">
                    <a:solidFill>
                      <a:schemeClr val="tx1"/>
                    </a:solidFill>
                    <a:latin typeface="宋体" panose="02010600030101010101" pitchFamily="2" charset="-122"/>
                    <a:cs typeface="宋体" panose="02010600030101010101" pitchFamily="2" charset="-122"/>
                  </a:rPr>
                  <a:t>（</a:t>
                </a:r>
                <a:r>
                  <a:rPr kumimoji="0" lang="en-US" altLang="zh-CN" sz="2400" b="1" kern="0" cap="none" spc="0" normalizeH="0" baseline="0" noProof="0" dirty="0">
                    <a:solidFill>
                      <a:schemeClr val="tx1"/>
                    </a:solidFill>
                    <a:latin typeface="宋体" panose="02010600030101010101" pitchFamily="2" charset="-122"/>
                    <a:cs typeface="宋体" panose="02010600030101010101" pitchFamily="2" charset="-122"/>
                  </a:rPr>
                  <a:t>3</a:t>
                </a:r>
                <a:r>
                  <a:rPr kumimoji="0" lang="zh-CN" altLang="en-US" sz="2400" b="1" kern="0" cap="none" spc="0" normalizeH="0" baseline="0" noProof="0" dirty="0">
                    <a:solidFill>
                      <a:schemeClr val="tx1"/>
                    </a:solidFill>
                    <a:latin typeface="宋体" panose="02010600030101010101" pitchFamily="2" charset="-122"/>
                    <a:cs typeface="宋体" panose="02010600030101010101" pitchFamily="2" charset="-122"/>
                  </a:rPr>
                  <a:t>）</a:t>
                </a:r>
                <a:endParaRPr kumimoji="0" lang="zh-CN" altLang="en-US" sz="2400" b="1" kern="0" cap="none" spc="0" normalizeH="0" baseline="0" noProof="0" dirty="0">
                  <a:solidFill>
                    <a:schemeClr val="tx1"/>
                  </a:solidFill>
                  <a:latin typeface="宋体" panose="02010600030101010101" pitchFamily="2" charset="-122"/>
                  <a:cs typeface="宋体" panose="02010600030101010101" pitchFamily="2" charset="-122"/>
                </a:endParaRPr>
              </a:p>
            </p:txBody>
          </p:sp>
        </p:grpSp>
        <p:sp>
          <p:nvSpPr>
            <p:cNvPr id="7" name="Line 6"/>
            <p:cNvSpPr>
              <a:spLocks noChangeShapeType="1"/>
            </p:cNvSpPr>
            <p:nvPr/>
          </p:nvSpPr>
          <p:spPr bwMode="gray">
            <a:xfrm flipV="1">
              <a:off x="1492322" y="1279525"/>
              <a:ext cx="3800392" cy="4763"/>
            </a:xfrm>
            <a:prstGeom prst="line">
              <a:avLst/>
            </a:prstGeom>
            <a:noFill/>
            <a:ln w="25400">
              <a:solidFill>
                <a:srgbClr val="FFCC99"/>
              </a:solidFill>
              <a:prstDash val="sysDot"/>
              <a:round/>
              <a:tailEnd type="oval" w="med" len="med"/>
            </a:ln>
            <a:effec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1" i="0" u="none" strike="noStrike" kern="0" cap="none" spc="0" normalizeH="0" baseline="0" noProof="0">
                <a:ln>
                  <a:noFill/>
                </a:ln>
                <a:solidFill>
                  <a:srgbClr val="000000"/>
                </a:solidFill>
                <a:effectLst/>
                <a:uLnTx/>
                <a:uFillTx/>
                <a:latin typeface="Arial" panose="020B0604020202020204" pitchFamily="34" charset="0"/>
                <a:ea typeface="楷体_GB2312" pitchFamily="49" charset="-122"/>
                <a:cs typeface="+mn-cs"/>
              </a:endParaRPr>
            </a:p>
          </p:txBody>
        </p:sp>
      </p:grpSp>
      <p:sp>
        <p:nvSpPr>
          <p:cNvPr id="28675" name="矩形 10"/>
          <p:cNvSpPr/>
          <p:nvPr/>
        </p:nvSpPr>
        <p:spPr>
          <a:xfrm>
            <a:off x="711835" y="1649730"/>
            <a:ext cx="7658100" cy="1476375"/>
          </a:xfrm>
          <a:prstGeom prst="rect">
            <a:avLst/>
          </a:prstGeom>
          <a:noFill/>
          <a:ln w="9525">
            <a:noFill/>
          </a:ln>
        </p:spPr>
        <p:txBody>
          <a:bodyPr wrap="square">
            <a:spAutoFit/>
          </a:bodyPr>
          <a:p>
            <a:pPr algn="just">
              <a:lnSpc>
                <a:spcPct val="150000"/>
              </a:lnSpc>
              <a:buNone/>
            </a:pPr>
            <a:r>
              <a:rPr lang="zh-CN" altLang="zh-CN" sz="2000" b="1" dirty="0">
                <a:solidFill>
                  <a:srgbClr val="000000"/>
                </a:solidFill>
                <a:latin typeface="宋体" panose="02010600030101010101" pitchFamily="2" charset="-122"/>
                <a:cs typeface="宋体" panose="02010600030101010101" pitchFamily="2" charset="-122"/>
              </a:rPr>
              <a:t>当企业向债权人借入资金后</a:t>
            </a:r>
            <a:r>
              <a:rPr lang="zh-CN" altLang="en-US" sz="2000" b="1" dirty="0">
                <a:solidFill>
                  <a:srgbClr val="000000"/>
                </a:solidFill>
                <a:latin typeface="宋体" panose="02010600030101010101" pitchFamily="2" charset="-122"/>
                <a:cs typeface="宋体" panose="02010600030101010101" pitchFamily="2" charset="-122"/>
              </a:rPr>
              <a:t>，</a:t>
            </a:r>
            <a:r>
              <a:rPr lang="zh-CN" altLang="zh-CN" sz="2000" b="1" dirty="0">
                <a:solidFill>
                  <a:srgbClr val="000000"/>
                </a:solidFill>
                <a:latin typeface="宋体" panose="02010600030101010101" pitchFamily="2" charset="-122"/>
                <a:cs typeface="宋体" panose="02010600030101010101" pitchFamily="2" charset="-122"/>
              </a:rPr>
              <a:t>两者就形成了委托</a:t>
            </a:r>
            <a:r>
              <a:rPr lang="en-US" altLang="zh-CN" sz="2000" b="1" dirty="0">
                <a:solidFill>
                  <a:srgbClr val="000000"/>
                </a:solidFill>
                <a:latin typeface="宋体" panose="02010600030101010101" pitchFamily="2" charset="-122"/>
                <a:cs typeface="宋体" panose="02010600030101010101" pitchFamily="2" charset="-122"/>
              </a:rPr>
              <a:t>-</a:t>
            </a:r>
            <a:r>
              <a:rPr lang="zh-CN" altLang="zh-CN" sz="2000" b="1" dirty="0">
                <a:solidFill>
                  <a:srgbClr val="000000"/>
                </a:solidFill>
                <a:latin typeface="宋体" panose="02010600030101010101" pitchFamily="2" charset="-122"/>
                <a:cs typeface="宋体" panose="02010600030101010101" pitchFamily="2" charset="-122"/>
              </a:rPr>
              <a:t>代理关系。但是</a:t>
            </a:r>
            <a:r>
              <a:rPr lang="zh-CN" altLang="en-US" sz="2000" b="1" dirty="0">
                <a:solidFill>
                  <a:srgbClr val="000000"/>
                </a:solidFill>
                <a:latin typeface="宋体" panose="02010600030101010101" pitchFamily="2" charset="-122"/>
                <a:cs typeface="宋体" panose="02010600030101010101" pitchFamily="2" charset="-122"/>
              </a:rPr>
              <a:t>，</a:t>
            </a:r>
            <a:r>
              <a:rPr lang="zh-CN" altLang="zh-CN" sz="2000" b="1" dirty="0">
                <a:solidFill>
                  <a:srgbClr val="000000"/>
                </a:solidFill>
                <a:latin typeface="宋体" panose="02010600030101010101" pitchFamily="2" charset="-122"/>
                <a:cs typeface="宋体" panose="02010600030101010101" pitchFamily="2" charset="-122"/>
              </a:rPr>
              <a:t>股东在获得债权人的资金后</a:t>
            </a:r>
            <a:r>
              <a:rPr lang="zh-CN" altLang="en-US" sz="2000" b="1" dirty="0">
                <a:solidFill>
                  <a:srgbClr val="000000"/>
                </a:solidFill>
                <a:latin typeface="宋体" panose="02010600030101010101" pitchFamily="2" charset="-122"/>
                <a:cs typeface="宋体" panose="02010600030101010101" pitchFamily="2" charset="-122"/>
              </a:rPr>
              <a:t>，</a:t>
            </a:r>
            <a:r>
              <a:rPr lang="zh-CN" altLang="zh-CN" sz="2000" b="1" dirty="0">
                <a:solidFill>
                  <a:srgbClr val="000000"/>
                </a:solidFill>
                <a:latin typeface="宋体" panose="02010600030101010101" pitchFamily="2" charset="-122"/>
                <a:cs typeface="宋体" panose="02010600030101010101" pitchFamily="2" charset="-122"/>
              </a:rPr>
              <a:t>在实施其财富最大化目标时会在一定程度上损害债权人的利益。</a:t>
            </a:r>
            <a:endParaRPr lang="zh-CN" altLang="en-US" sz="2000" b="1" dirty="0">
              <a:latin typeface="宋体" panose="02010600030101010101" pitchFamily="2" charset="-122"/>
              <a:cs typeface="宋体" panose="02010600030101010101" pitchFamily="2" charset="-122"/>
            </a:endParaRPr>
          </a:p>
        </p:txBody>
      </p:sp>
      <p:sp>
        <p:nvSpPr>
          <p:cNvPr id="12" name="矩形 11"/>
          <p:cNvSpPr/>
          <p:nvPr/>
        </p:nvSpPr>
        <p:spPr>
          <a:xfrm>
            <a:off x="507365" y="3429000"/>
            <a:ext cx="8111490" cy="2245360"/>
          </a:xfrm>
          <a:prstGeom prst="rect">
            <a:avLst/>
          </a:prstGeom>
          <a:solidFill>
            <a:srgbClr val="FFFF00"/>
          </a:solidFill>
          <a:ln w="9525">
            <a:solidFill>
              <a:srgbClr val="FFFF00"/>
            </a:solidFill>
          </a:ln>
        </p:spPr>
        <p:txBody>
          <a:bodyPr wrap="square">
            <a:spAutoFit/>
          </a:bodyPr>
          <a:p>
            <a:pPr algn="just">
              <a:lnSpc>
                <a:spcPct val="150000"/>
              </a:lnSpc>
              <a:buNone/>
            </a:pPr>
            <a:r>
              <a:rPr lang="zh-CN" altLang="zh-CN" sz="2000" b="1" dirty="0">
                <a:solidFill>
                  <a:srgbClr val="000000"/>
                </a:solidFill>
                <a:latin typeface="宋体" panose="02010600030101010101" pitchFamily="2" charset="-122"/>
              </a:rPr>
              <a:t>债权人的对策通常有两种</a:t>
            </a:r>
            <a:r>
              <a:rPr lang="zh-CN" altLang="en-US" sz="2000" b="1" dirty="0">
                <a:solidFill>
                  <a:srgbClr val="000000"/>
                </a:solidFill>
                <a:latin typeface="宋体" panose="02010600030101010101" pitchFamily="2" charset="-122"/>
              </a:rPr>
              <a:t>：</a:t>
            </a:r>
            <a:endParaRPr lang="zh-CN" altLang="en-US" sz="2000" b="1" dirty="0">
              <a:solidFill>
                <a:srgbClr val="000000"/>
              </a:solidFill>
              <a:latin typeface="宋体" panose="02010600030101010101" pitchFamily="2" charset="-122"/>
            </a:endParaRPr>
          </a:p>
          <a:p>
            <a:pPr algn="just">
              <a:lnSpc>
                <a:spcPct val="150000"/>
              </a:lnSpc>
              <a:buNone/>
            </a:pPr>
            <a:r>
              <a:rPr lang="zh-CN" altLang="zh-CN" sz="2000" b="1" dirty="0">
                <a:solidFill>
                  <a:srgbClr val="000000"/>
                </a:solidFill>
                <a:latin typeface="宋体" panose="02010600030101010101" pitchFamily="2" charset="-122"/>
              </a:rPr>
              <a:t>第一</a:t>
            </a:r>
            <a:r>
              <a:rPr lang="zh-CN" altLang="en-US" sz="2000" b="1" dirty="0">
                <a:solidFill>
                  <a:srgbClr val="000000"/>
                </a:solidFill>
                <a:latin typeface="宋体" panose="02010600030101010101" pitchFamily="2" charset="-122"/>
                <a:cs typeface="Times New Roman" panose="02020603050405020304" pitchFamily="18" charset="0"/>
              </a:rPr>
              <a:t>，</a:t>
            </a:r>
            <a:r>
              <a:rPr lang="zh-CN" altLang="zh-CN" sz="2000" b="1" dirty="0">
                <a:solidFill>
                  <a:srgbClr val="000000"/>
                </a:solidFill>
                <a:latin typeface="宋体" panose="02010600030101010101" pitchFamily="2" charset="-122"/>
              </a:rPr>
              <a:t>债权人会在债务协议中设定限定性条款来保护其利益免受侵害。</a:t>
            </a:r>
            <a:endParaRPr lang="zh-CN" altLang="zh-CN" sz="2000" b="1" dirty="0">
              <a:solidFill>
                <a:srgbClr val="000000"/>
              </a:solidFill>
              <a:latin typeface="宋体" panose="02010600030101010101" pitchFamily="2" charset="-122"/>
            </a:endParaRPr>
          </a:p>
          <a:p>
            <a:pPr algn="just">
              <a:lnSpc>
                <a:spcPct val="150000"/>
              </a:lnSpc>
              <a:buNone/>
            </a:pPr>
            <a:r>
              <a:rPr lang="zh-CN" altLang="zh-CN" sz="2000" b="1" dirty="0">
                <a:solidFill>
                  <a:srgbClr val="000000"/>
                </a:solidFill>
                <a:latin typeface="宋体" panose="02010600030101010101" pitchFamily="2" charset="-122"/>
              </a:rPr>
              <a:t>第二</a:t>
            </a:r>
            <a:r>
              <a:rPr lang="zh-CN" altLang="en-US" sz="2000" b="1" dirty="0">
                <a:solidFill>
                  <a:srgbClr val="000000"/>
                </a:solidFill>
                <a:latin typeface="宋体" panose="02010600030101010101" pitchFamily="2" charset="-122"/>
                <a:cs typeface="Times New Roman" panose="02020603050405020304" pitchFamily="18" charset="0"/>
              </a:rPr>
              <a:t>，</a:t>
            </a:r>
            <a:r>
              <a:rPr lang="zh-CN" altLang="zh-CN" sz="2000" b="1" dirty="0">
                <a:solidFill>
                  <a:srgbClr val="000000"/>
                </a:solidFill>
                <a:latin typeface="宋体" panose="02010600030101010101" pitchFamily="2" charset="-122"/>
              </a:rPr>
              <a:t>债权人一旦发现企业管理层企图利用他们</a:t>
            </a:r>
            <a:r>
              <a:rPr lang="zh-CN" altLang="en-US" sz="2000" b="1" dirty="0">
                <a:solidFill>
                  <a:srgbClr val="000000"/>
                </a:solidFill>
                <a:latin typeface="宋体" panose="02010600030101010101" pitchFamily="2" charset="-122"/>
                <a:cs typeface="Times New Roman" panose="02020603050405020304" pitchFamily="18" charset="0"/>
              </a:rPr>
              <a:t>，</a:t>
            </a:r>
            <a:r>
              <a:rPr lang="zh-CN" altLang="zh-CN" sz="2000" b="1" dirty="0">
                <a:solidFill>
                  <a:srgbClr val="000000"/>
                </a:solidFill>
                <a:latin typeface="宋体" panose="02010600030101010101" pitchFamily="2" charset="-122"/>
              </a:rPr>
              <a:t>便会拒绝与该企业有进一步的业务往来</a:t>
            </a:r>
            <a:r>
              <a:rPr lang="zh-CN" altLang="en-US" sz="2000" b="1" dirty="0">
                <a:solidFill>
                  <a:srgbClr val="000000"/>
                </a:solidFill>
                <a:latin typeface="宋体" panose="02010600030101010101" pitchFamily="2" charset="-122"/>
                <a:cs typeface="Times New Roman" panose="02020603050405020304" pitchFamily="18" charset="0"/>
              </a:rPr>
              <a:t>，</a:t>
            </a:r>
            <a:r>
              <a:rPr lang="zh-CN" altLang="zh-CN" sz="2000" b="1" dirty="0">
                <a:solidFill>
                  <a:srgbClr val="000000"/>
                </a:solidFill>
                <a:latin typeface="宋体" panose="02010600030101010101" pitchFamily="2" charset="-122"/>
              </a:rPr>
              <a:t>或者要求较高的利率以补偿可能遭受的损失。</a:t>
            </a:r>
            <a:endParaRPr lang="zh-CN" altLang="en-US" sz="2000" b="1" dirty="0">
              <a:latin typeface="宋体" panose="02010600030101010101" pitchFamily="2" charset="-122"/>
            </a:endParaRPr>
          </a:p>
        </p:txBody>
      </p:sp>
    </p:spTree>
  </p:cSld>
  <p:clrMapOvr>
    <a:masterClrMapping/>
  </p:clrMapOvr>
  <p:transition spd="med">
    <p:blinds dir="vert"/>
    <p:sndAc>
      <p:stSnd>
        <p:snd r:embed="rId1"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Rectangle 2"/>
          <p:cNvSpPr>
            <a:spLocks noGrp="1"/>
          </p:cNvSpPr>
          <p:nvPr>
            <p:ph idx="1"/>
          </p:nvPr>
        </p:nvSpPr>
        <p:spPr>
          <a:xfrm>
            <a:off x="179705" y="2348865"/>
            <a:ext cx="8785225" cy="3173095"/>
          </a:xfrm>
        </p:spPr>
        <p:txBody>
          <a:bodyPr vert="horz" wrap="square" lIns="91440" tIns="45720" rIns="91440" bIns="45720" anchor="t" anchorCtr="0"/>
          <a:p>
            <a:pPr eaLnBrk="1" hangingPunct="1">
              <a:lnSpc>
                <a:spcPct val="150000"/>
              </a:lnSpc>
            </a:pPr>
            <a:r>
              <a:rPr lang="zh-CN" altLang="en-US" sz="2400" b="1" dirty="0">
                <a:solidFill>
                  <a:srgbClr val="0000CC"/>
                </a:solidFill>
                <a:latin typeface="宋体" panose="02010600030101010101" pitchFamily="2" charset="-122"/>
                <a:ea typeface="宋体" panose="02010600030101010101" pitchFamily="2" charset="-122"/>
                <a:cs typeface="宋体" panose="02010600030101010101" pitchFamily="2" charset="-122"/>
              </a:rPr>
              <a:t>   </a:t>
            </a:r>
            <a:r>
              <a:rPr lang="zh-CN" altLang="en-US" sz="2400" b="1" dirty="0">
                <a:latin typeface="宋体" panose="02010600030101010101" pitchFamily="2" charset="-122"/>
                <a:ea typeface="宋体" panose="02010600030101010101" pitchFamily="2" charset="-122"/>
                <a:cs typeface="宋体" panose="02010600030101010101" pitchFamily="2" charset="-122"/>
              </a:rPr>
              <a:t>   </a:t>
            </a:r>
            <a:r>
              <a:rPr lang="zh-CN" sz="2400" b="1" dirty="0">
                <a:latin typeface="宋体" panose="02010600030101010101" pitchFamily="2" charset="-122"/>
                <a:ea typeface="宋体" panose="02010600030101010101" pitchFamily="2" charset="-122"/>
                <a:cs typeface="宋体" panose="02010600030101010101" pitchFamily="2" charset="-122"/>
              </a:rPr>
              <a:t>财务是指企业、机关、事业单位和其他经济组织在生产经营过程中客观存在的资金运动及其所体现的经济利益关系。</a:t>
            </a:r>
            <a:r>
              <a:rPr lang="zh-CN" altLang="en-US" sz="2400" b="1" dirty="0">
                <a:latin typeface="宋体" panose="02010600030101010101" pitchFamily="2" charset="-122"/>
                <a:ea typeface="宋体" panose="02010600030101010101" pitchFamily="2" charset="-122"/>
                <a:cs typeface="宋体" panose="02010600030101010101" pitchFamily="2" charset="-122"/>
              </a:rPr>
              <a:t>          </a:t>
            </a:r>
            <a:endParaRPr lang="zh-CN" altLang="en-US" sz="2400" b="1"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400" b="1" dirty="0">
                <a:latin typeface="宋体" panose="02010600030101010101" pitchFamily="2" charset="-122"/>
                <a:ea typeface="宋体" panose="02010600030101010101" pitchFamily="2" charset="-122"/>
                <a:cs typeface="宋体" panose="02010600030101010101" pitchFamily="2" charset="-122"/>
              </a:rPr>
              <a:t> </a:t>
            </a:r>
            <a:r>
              <a:rPr lang="en-US" altLang="zh-CN" sz="2400" b="1" dirty="0">
                <a:latin typeface="宋体" panose="02010600030101010101" pitchFamily="2" charset="-122"/>
                <a:ea typeface="宋体" panose="02010600030101010101" pitchFamily="2" charset="-122"/>
                <a:cs typeface="宋体" panose="02010600030101010101" pitchFamily="2" charset="-122"/>
              </a:rPr>
              <a:t>     </a:t>
            </a:r>
            <a:r>
              <a:rPr lang="zh-CN" sz="2400" b="1" dirty="0">
                <a:gradFill>
                  <a:gsLst>
                    <a:gs pos="0">
                      <a:srgbClr val="7B32B2"/>
                    </a:gs>
                    <a:gs pos="100000">
                      <a:srgbClr val="401A5D"/>
                    </a:gs>
                  </a:gsLst>
                  <a:lin scaled="0"/>
                </a:gradFill>
                <a:latin typeface="宋体" panose="02010600030101010101" pitchFamily="2" charset="-122"/>
                <a:ea typeface="宋体" panose="02010600030101010101" pitchFamily="2" charset="-122"/>
                <a:cs typeface="宋体" panose="02010600030101010101" pitchFamily="2" charset="-122"/>
              </a:rPr>
              <a:t>财务管理是组织企业财务活动、处理财务关系的一项综合性的管理工作。</a:t>
            </a:r>
            <a:endParaRPr lang="zh-CN" altLang="en-US" sz="2400" b="1" dirty="0">
              <a:gradFill>
                <a:gsLst>
                  <a:gs pos="0">
                    <a:srgbClr val="7B32B2"/>
                  </a:gs>
                  <a:gs pos="100000">
                    <a:srgbClr val="401A5D"/>
                  </a:gs>
                </a:gsLst>
                <a:lin scaled="0"/>
              </a:gradFill>
              <a:latin typeface="宋体" panose="02010600030101010101" pitchFamily="2" charset="-122"/>
              <a:ea typeface="宋体" panose="02010600030101010101" pitchFamily="2" charset="-122"/>
              <a:cs typeface="宋体" panose="02010600030101010101" pitchFamily="2" charset="-122"/>
            </a:endParaRPr>
          </a:p>
        </p:txBody>
      </p:sp>
      <p:sp>
        <p:nvSpPr>
          <p:cNvPr id="1070082" name="Text Box 2"/>
          <p:cNvSpPr txBox="1">
            <a:spLocks noChangeArrowheads="1"/>
          </p:cNvSpPr>
          <p:nvPr>
            <p:custDataLst>
              <p:tags r:id="rId1"/>
            </p:custDataLst>
          </p:nvPr>
        </p:nvSpPr>
        <p:spPr bwMode="auto">
          <a:xfrm>
            <a:off x="611188" y="620395"/>
            <a:ext cx="7391400"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p>
            <a:pPr algn="ctr" eaLnBrk="1" hangingPunct="1"/>
            <a:r>
              <a:rPr kumimoji="1" lang="en-US" altLang="zh-CN" sz="2800" b="1" kern="1200" cap="none" spc="0" normalizeH="0" baseline="0" noProof="0" dirty="0">
                <a:solidFill>
                  <a:srgbClr val="FF0000"/>
                </a:solidFill>
                <a:effectLst>
                  <a:outerShdw blurRad="38100" dist="38100" dir="2700000" algn="tl">
                    <a:srgbClr val="C0C0C0"/>
                  </a:outerShdw>
                </a:effectLst>
                <a:latin typeface="Times New Roman" panose="02020603050405020304" pitchFamily="18" charset="0"/>
                <a:ea typeface="华文中宋" pitchFamily="2" charset="-122"/>
                <a:cs typeface="+mn-cs"/>
              </a:rPr>
              <a:t>    </a:t>
            </a:r>
            <a:r>
              <a:rPr lang="zh-CN" altLang="en-US" sz="2800" b="1" dirty="0">
                <a:solidFill>
                  <a:srgbClr val="FF0000"/>
                </a:solidFill>
                <a:ea typeface="黑体" panose="02010609060101010101" pitchFamily="2" charset="-122"/>
                <a:sym typeface="+mn-ea"/>
              </a:rPr>
              <a:t>第一节</a:t>
            </a:r>
            <a:r>
              <a:rPr lang="en-US" altLang="zh-CN" sz="2800" b="1" dirty="0">
                <a:solidFill>
                  <a:srgbClr val="FF0000"/>
                </a:solidFill>
                <a:ea typeface="黑体" panose="02010609060101010101" pitchFamily="2" charset="-122"/>
                <a:sym typeface="+mn-ea"/>
              </a:rPr>
              <a:t>  </a:t>
            </a:r>
            <a:r>
              <a:rPr lang="zh-CN" altLang="en-US" sz="2800" b="1" dirty="0">
                <a:solidFill>
                  <a:srgbClr val="FF0000"/>
                </a:solidFill>
                <a:ea typeface="黑体" panose="02010609060101010101" pitchFamily="2" charset="-122"/>
                <a:sym typeface="+mn-ea"/>
              </a:rPr>
              <a:t>财务管理概述</a:t>
            </a:r>
            <a:endParaRPr lang="zh-CN" altLang="en-US" sz="2800" b="1" kern="1200" cap="none" spc="0" normalizeH="0" baseline="0" dirty="0">
              <a:solidFill>
                <a:srgbClr val="FF0000"/>
              </a:solidFill>
              <a:latin typeface="黑体" panose="02010609060101010101" pitchFamily="2" charset="-122"/>
              <a:ea typeface="黑体" panose="02010609060101010101" pitchFamily="2" charset="-122"/>
              <a:cs typeface="+mn-cs"/>
              <a:sym typeface="+mn-ea"/>
            </a:endParaRPr>
          </a:p>
        </p:txBody>
      </p:sp>
      <p:sp>
        <p:nvSpPr>
          <p:cNvPr id="2" name="Rectangle 2"/>
          <p:cNvSpPr>
            <a:spLocks noGrp="1"/>
          </p:cNvSpPr>
          <p:nvPr>
            <p:custDataLst>
              <p:tags r:id="rId2"/>
            </p:custDataLst>
          </p:nvPr>
        </p:nvSpPr>
        <p:spPr>
          <a:xfrm>
            <a:off x="179070" y="1340485"/>
            <a:ext cx="8785225" cy="2870835"/>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r>
              <a:rPr lang="zh-CN" altLang="en-US" sz="2600" b="1" dirty="0">
                <a:solidFill>
                  <a:srgbClr val="0000CC"/>
                </a:solidFill>
                <a:ea typeface="黑体" panose="02010609060101010101" pitchFamily="2" charset="-122"/>
              </a:rPr>
              <a:t>    </a:t>
            </a:r>
            <a:endParaRPr lang="zh-CN" altLang="en-US" sz="2600" b="1" dirty="0">
              <a:ea typeface="黑体" panose="02010609060101010101" pitchFamily="2" charset="-122"/>
            </a:endParaRPr>
          </a:p>
        </p:txBody>
      </p:sp>
      <p:sp>
        <p:nvSpPr>
          <p:cNvPr id="1065987" name="Rectangle 3"/>
          <p:cNvSpPr>
            <a:spLocks noGrp="1" noChangeArrowheads="1"/>
          </p:cNvSpPr>
          <p:nvPr>
            <p:custDataLst>
              <p:tags r:id="rId3"/>
            </p:custDataLst>
          </p:nvPr>
        </p:nvSpPr>
        <p:spPr>
          <a:xfrm>
            <a:off x="395605" y="1460500"/>
            <a:ext cx="8785225" cy="486410"/>
          </a:xfrm>
          <a:prstGeom prst="rect">
            <a:avLst/>
          </a:prstGeom>
          <a:noFill/>
          <a:ln w="9525">
            <a:noFill/>
          </a:ln>
        </p:spPr>
        <p:txBody>
          <a:bodyPr vert="horz" wrap="square" lIns="91440" tIns="45720" rIns="91440" bIns="45720" numCol="1" anchor="t" anchorCtr="0" compatLnSpc="1"/>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r>
              <a:rPr lang="zh-CN" altLang="en-US" sz="2400" b="1" dirty="0">
                <a:solidFill>
                  <a:srgbClr val="0000CC"/>
                </a:solidFill>
                <a:ea typeface="黑体" panose="02010609060101010101" pitchFamily="2" charset="-122"/>
                <a:sym typeface="+mn-ea"/>
              </a:rPr>
              <a:t>一、</a:t>
            </a:r>
            <a:r>
              <a:rPr lang="en-US" altLang="zh-CN" sz="2400" b="1" dirty="0">
                <a:solidFill>
                  <a:srgbClr val="0000CC"/>
                </a:solidFill>
                <a:ea typeface="黑体" panose="02010609060101010101" pitchFamily="2" charset="-122"/>
                <a:sym typeface="+mn-ea"/>
              </a:rPr>
              <a:t> </a:t>
            </a:r>
            <a:r>
              <a:rPr lang="zh-CN" altLang="en-US" sz="2400" b="1" dirty="0">
                <a:solidFill>
                  <a:srgbClr val="0000CC"/>
                </a:solidFill>
                <a:ea typeface="黑体" panose="02010609060101010101" pitchFamily="2" charset="-122"/>
                <a:sym typeface="+mn-ea"/>
              </a:rPr>
              <a:t>财务管理的概念</a:t>
            </a:r>
            <a:endParaRPr kumimoji="1" lang="zh-CN" altLang="en-US" sz="24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n-cs"/>
            </a:endParaRPr>
          </a:p>
        </p:txBody>
      </p:sp>
    </p:spTree>
  </p:cSld>
  <p:clrMapOvr>
    <a:masterClrMapping/>
  </p:clrMapOvr>
  <p:transition spd="med">
    <p:blinds dir="vert"/>
    <p:sndAc>
      <p:stSnd>
        <p:snd r:embed="rId4" name="chimes.wav"/>
      </p:stSnd>
    </p:sndAc>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80" name="Rectangle 4"/>
          <p:cNvSpPr/>
          <p:nvPr/>
        </p:nvSpPr>
        <p:spPr>
          <a:xfrm>
            <a:off x="883603" y="3140869"/>
            <a:ext cx="7528560" cy="460375"/>
          </a:xfrm>
          <a:prstGeom prst="rect">
            <a:avLst/>
          </a:prstGeom>
          <a:noFill/>
          <a:ln w="9525">
            <a:solidFill>
              <a:srgbClr val="00B0F0"/>
            </a:solidFill>
          </a:ln>
        </p:spPr>
        <p:txBody>
          <a:bodyPr wrap="none" anchor="ctr" anchorCtr="0">
            <a:spAutoFit/>
          </a:bodyPr>
          <a:p>
            <a:pPr eaLnBrk="1" hangingPunct="1"/>
            <a:r>
              <a:rPr lang="zh-CN" altLang="zh-CN" sz="2400" b="1" dirty="0">
                <a:latin typeface="Arial" panose="020B0604020202020204" pitchFamily="34" charset="0"/>
                <a:ea typeface="宋体" panose="02010600030101010101" pitchFamily="2" charset="-122"/>
              </a:rPr>
              <a:t>实现股东财富最大化与其承担的社会责任是息息相关的</a:t>
            </a:r>
            <a:endParaRPr lang="zh-CN" altLang="zh-CN" sz="2400" b="1" dirty="0">
              <a:latin typeface="Arial" panose="020B0604020202020204" pitchFamily="34" charset="0"/>
              <a:ea typeface="宋体" panose="02010600030101010101" pitchFamily="2" charset="-122"/>
            </a:endParaRPr>
          </a:p>
        </p:txBody>
      </p:sp>
      <p:sp>
        <p:nvSpPr>
          <p:cNvPr id="36872" name="Rectangle 8"/>
          <p:cNvSpPr/>
          <p:nvPr/>
        </p:nvSpPr>
        <p:spPr>
          <a:xfrm>
            <a:off x="1403033" y="2276475"/>
            <a:ext cx="1079500" cy="323850"/>
          </a:xfrm>
          <a:prstGeom prst="rect">
            <a:avLst/>
          </a:prstGeom>
          <a:noFill/>
          <a:ln w="9525">
            <a:noFill/>
          </a:ln>
        </p:spPr>
        <p:txBody>
          <a:bodyPr wrap="none" anchor="ctr" anchorCtr="0"/>
          <a:p>
            <a:r>
              <a:rPr lang="zh-CN" altLang="en-US" sz="2400" b="1" dirty="0">
                <a:latin typeface="Arial" panose="020B0604020202020204" pitchFamily="34" charset="0"/>
                <a:ea typeface="宋体" panose="02010600030101010101" pitchFamily="2" charset="-122"/>
              </a:rPr>
              <a:t>　股东利益</a:t>
            </a:r>
            <a:endParaRPr lang="zh-CN" altLang="en-US" sz="2400" b="1" dirty="0">
              <a:latin typeface="Arial" panose="020B0604020202020204" pitchFamily="34" charset="0"/>
              <a:ea typeface="宋体" panose="02010600030101010101" pitchFamily="2" charset="-122"/>
            </a:endParaRPr>
          </a:p>
        </p:txBody>
      </p:sp>
      <p:sp>
        <p:nvSpPr>
          <p:cNvPr id="36873" name="Rectangle 9"/>
          <p:cNvSpPr/>
          <p:nvPr/>
        </p:nvSpPr>
        <p:spPr>
          <a:xfrm>
            <a:off x="4139248" y="2276475"/>
            <a:ext cx="1189037" cy="323850"/>
          </a:xfrm>
          <a:prstGeom prst="rect">
            <a:avLst/>
          </a:prstGeom>
          <a:noFill/>
          <a:ln w="9525">
            <a:noFill/>
          </a:ln>
        </p:spPr>
        <p:txBody>
          <a:bodyPr wrap="none" anchor="ctr" anchorCtr="0"/>
          <a:p>
            <a:r>
              <a:rPr lang="zh-CN" altLang="en-US" sz="2400" b="1" dirty="0">
                <a:latin typeface="Arial" panose="020B0604020202020204" pitchFamily="34" charset="0"/>
                <a:ea typeface="宋体" panose="02010600030101010101" pitchFamily="2" charset="-122"/>
              </a:rPr>
              <a:t>　社会责任</a:t>
            </a:r>
            <a:endParaRPr lang="zh-CN" altLang="en-US" sz="2400" b="1" dirty="0">
              <a:latin typeface="Arial" panose="020B0604020202020204" pitchFamily="34" charset="0"/>
              <a:ea typeface="宋体" panose="02010600030101010101" pitchFamily="2" charset="-122"/>
            </a:endParaRPr>
          </a:p>
        </p:txBody>
      </p:sp>
      <p:sp>
        <p:nvSpPr>
          <p:cNvPr id="50184" name="AutoShape 11"/>
          <p:cNvSpPr/>
          <p:nvPr/>
        </p:nvSpPr>
        <p:spPr>
          <a:xfrm>
            <a:off x="3131820" y="2276475"/>
            <a:ext cx="1257935" cy="323850"/>
          </a:xfrm>
          <a:prstGeom prst="leftRightArrow">
            <a:avLst>
              <a:gd name="adj1" fmla="val 50000"/>
              <a:gd name="adj2" fmla="val 106666"/>
            </a:avLst>
          </a:prstGeom>
          <a:solidFill>
            <a:srgbClr val="FFC000"/>
          </a:solidFill>
          <a:ln w="9525" cap="flat" cmpd="sng">
            <a:solidFill>
              <a:srgbClr val="FFC000"/>
            </a:solidFill>
            <a:prstDash val="solid"/>
            <a:miter/>
            <a:headEnd type="none" w="med" len="med"/>
            <a:tailEnd type="none" w="med" len="med"/>
          </a:ln>
        </p:spPr>
        <p:txBody>
          <a:bodyPr wrap="none" anchor="ctr" anchorCtr="0"/>
          <a:p>
            <a:pPr eaLnBrk="1" hangingPunct="1"/>
            <a:r>
              <a:rPr lang="zh-CN" altLang="en-US" dirty="0">
                <a:latin typeface="Arial" panose="020B0604020202020204" pitchFamily="34" charset="0"/>
              </a:rPr>
              <a:t>  </a:t>
            </a:r>
            <a:r>
              <a:rPr lang="zh-CN" altLang="en-US" sz="4800" dirty="0">
                <a:latin typeface="Arial" panose="020B0604020202020204" pitchFamily="34" charset="0"/>
              </a:rPr>
              <a:t>？</a:t>
            </a:r>
            <a:endParaRPr lang="zh-CN" altLang="en-US" sz="4800" dirty="0">
              <a:latin typeface="Arial" panose="020B0604020202020204" pitchFamily="34" charset="0"/>
            </a:endParaRPr>
          </a:p>
        </p:txBody>
      </p:sp>
      <p:sp>
        <p:nvSpPr>
          <p:cNvPr id="30726" name="矩形 1"/>
          <p:cNvSpPr/>
          <p:nvPr/>
        </p:nvSpPr>
        <p:spPr>
          <a:xfrm>
            <a:off x="1115378" y="692785"/>
            <a:ext cx="3626485" cy="460375"/>
          </a:xfrm>
          <a:prstGeom prst="rect">
            <a:avLst/>
          </a:prstGeom>
          <a:noFill/>
          <a:ln w="9525">
            <a:noFill/>
          </a:ln>
        </p:spPr>
        <p:txBody>
          <a:bodyPr wrap="none">
            <a:spAutoFit/>
          </a:bodyPr>
          <a:p>
            <a:pPr>
              <a:buClr>
                <a:schemeClr val="accent2"/>
              </a:buClr>
            </a:pPr>
            <a:r>
              <a:rPr lang="zh-CN" altLang="en-US" sz="2400" b="1" dirty="0">
                <a:solidFill>
                  <a:srgbClr val="FF0000"/>
                </a:solidFill>
                <a:latin typeface="微软雅黑" panose="020B0503020204020204" charset="-122"/>
                <a:ea typeface="微软雅黑" panose="020B0503020204020204" charset="-122"/>
              </a:rPr>
              <a:t>五、</a:t>
            </a:r>
            <a:r>
              <a:rPr lang="en-US" altLang="zh-CN" sz="2400" b="1" dirty="0">
                <a:solidFill>
                  <a:srgbClr val="FF0000"/>
                </a:solidFill>
                <a:latin typeface="微软雅黑" panose="020B0503020204020204" charset="-122"/>
                <a:ea typeface="微软雅黑" panose="020B0503020204020204" charset="-122"/>
              </a:rPr>
              <a:t> </a:t>
            </a:r>
            <a:r>
              <a:rPr lang="zh-CN" altLang="en-US" sz="2400" b="1" dirty="0">
                <a:solidFill>
                  <a:srgbClr val="FF0000"/>
                </a:solidFill>
                <a:latin typeface="微软雅黑" panose="020B0503020204020204" charset="-122"/>
                <a:ea typeface="微软雅黑" panose="020B0503020204020204" charset="-122"/>
              </a:rPr>
              <a:t>社会责任与利益冲突</a:t>
            </a:r>
            <a:endParaRPr lang="zh-CN" altLang="en-US" sz="2400" b="1" dirty="0">
              <a:solidFill>
                <a:srgbClr val="FF0000"/>
              </a:solidFill>
              <a:latin typeface="微软雅黑" panose="020B0503020204020204" charset="-122"/>
              <a:ea typeface="微软雅黑" panose="020B0503020204020204" charset="-122"/>
            </a:endParaRPr>
          </a:p>
        </p:txBody>
      </p:sp>
      <p:sp>
        <p:nvSpPr>
          <p:cNvPr id="2" name="矩形 1"/>
          <p:cNvSpPr/>
          <p:nvPr/>
        </p:nvSpPr>
        <p:spPr>
          <a:xfrm>
            <a:off x="636905" y="3903980"/>
            <a:ext cx="8023225" cy="1476375"/>
          </a:xfrm>
          <a:prstGeom prst="rect">
            <a:avLst/>
          </a:prstGeom>
          <a:noFill/>
          <a:ln w="9525">
            <a:noFill/>
          </a:ln>
        </p:spPr>
        <p:txBody>
          <a:bodyPr wrap="square">
            <a:spAutoFit/>
          </a:bodyPr>
          <a:p>
            <a:pPr algn="just">
              <a:lnSpc>
                <a:spcPct val="150000"/>
              </a:lnSpc>
              <a:buNone/>
            </a:pPr>
            <a:r>
              <a:rPr lang="en-US" altLang="zh-CN" sz="2000" dirty="0">
                <a:solidFill>
                  <a:srgbClr val="000000"/>
                </a:solidFill>
                <a:latin typeface="NEU-BZ-S92"/>
                <a:ea typeface="方正书宋_GBK"/>
              </a:rPr>
              <a:t>     </a:t>
            </a:r>
            <a:r>
              <a:rPr lang="zh-CN" altLang="zh-CN" sz="2000" dirty="0">
                <a:solidFill>
                  <a:srgbClr val="000000"/>
                </a:solidFill>
                <a:latin typeface="NEU-BZ-S92"/>
                <a:ea typeface="方正书宋_GBK"/>
              </a:rPr>
              <a:t>在要求企业自觉承担大部分社会责任的同时</a:t>
            </a:r>
            <a:r>
              <a:rPr lang="zh-CN" altLang="en-US" sz="2000" dirty="0">
                <a:solidFill>
                  <a:srgbClr val="000000"/>
                </a:solidFill>
                <a:latin typeface="方正书宋_GBK"/>
                <a:ea typeface="方正书宋_GBK"/>
              </a:rPr>
              <a:t>，</a:t>
            </a:r>
            <a:r>
              <a:rPr lang="zh-CN" altLang="zh-CN" sz="2000" dirty="0">
                <a:solidFill>
                  <a:srgbClr val="000000"/>
                </a:solidFill>
                <a:latin typeface="NEU-BZ-S92"/>
                <a:ea typeface="方正书宋_GBK"/>
              </a:rPr>
              <a:t>也要通过法律等强制命令规范企业的社会责任</a:t>
            </a:r>
            <a:r>
              <a:rPr lang="zh-CN" altLang="en-US" sz="2000" dirty="0">
                <a:solidFill>
                  <a:srgbClr val="000000"/>
                </a:solidFill>
                <a:latin typeface="方正书宋_GBK"/>
                <a:cs typeface="Times New Roman" panose="02020603050405020304" pitchFamily="18" charset="0"/>
              </a:rPr>
              <a:t>，</a:t>
            </a:r>
            <a:r>
              <a:rPr lang="zh-CN" altLang="zh-CN" sz="2000" dirty="0">
                <a:solidFill>
                  <a:srgbClr val="000000"/>
                </a:solidFill>
                <a:latin typeface="NEU-BZ-S92"/>
                <a:ea typeface="方正书宋_GBK"/>
              </a:rPr>
              <a:t>并让所有企业均衡地分担社会责任的成本</a:t>
            </a:r>
            <a:r>
              <a:rPr lang="zh-CN" altLang="en-US" sz="2000" dirty="0">
                <a:solidFill>
                  <a:srgbClr val="000000"/>
                </a:solidFill>
                <a:latin typeface="方正书宋_GBK"/>
                <a:cs typeface="Times New Roman" panose="02020603050405020304" pitchFamily="18" charset="0"/>
              </a:rPr>
              <a:t>，</a:t>
            </a:r>
            <a:r>
              <a:rPr lang="zh-CN" altLang="zh-CN" sz="2000" dirty="0">
                <a:solidFill>
                  <a:srgbClr val="000000"/>
                </a:solidFill>
                <a:latin typeface="NEU-BZ-S92"/>
                <a:ea typeface="方正书宋_GBK"/>
              </a:rPr>
              <a:t>以维护那些自觉承担社会责任的企业的利益。</a:t>
            </a:r>
            <a:endParaRPr lang="zh-CN" altLang="en-US" sz="2000" dirty="0">
              <a:latin typeface="Arial" panose="020B0604020202020204" pitchFamily="34" charset="0"/>
            </a:endParaRPr>
          </a:p>
        </p:txBody>
      </p:sp>
    </p:spTree>
  </p:cSld>
  <p:clrMapOvr>
    <a:masterClrMapping/>
  </p:clrMapOvr>
  <p:transition spd="med">
    <p:blinds dir="vert"/>
    <p:sndAc>
      <p:stSnd>
        <p:snd r:embed="rId1"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6872"/>
                                        </p:tgtEl>
                                        <p:attrNameLst>
                                          <p:attrName>style.visibility</p:attrName>
                                        </p:attrNameLst>
                                      </p:cBhvr>
                                      <p:to>
                                        <p:strVal val="visible"/>
                                      </p:to>
                                    </p:set>
                                    <p:animEffect transition="in" filter="fade">
                                      <p:cBhvr>
                                        <p:cTn id="7" dur="500"/>
                                        <p:tgtEl>
                                          <p:spTgt spid="3687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6873"/>
                                        </p:tgtEl>
                                        <p:attrNameLst>
                                          <p:attrName>style.visibility</p:attrName>
                                        </p:attrNameLst>
                                      </p:cBhvr>
                                      <p:to>
                                        <p:strVal val="visible"/>
                                      </p:to>
                                    </p:set>
                                    <p:animEffect transition="in" filter="fade">
                                      <p:cBhvr>
                                        <p:cTn id="10" dur="500"/>
                                        <p:tgtEl>
                                          <p:spTgt spid="3687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0184"/>
                                        </p:tgtEl>
                                        <p:attrNameLst>
                                          <p:attrName>style.visibility</p:attrName>
                                        </p:attrNameLst>
                                      </p:cBhvr>
                                      <p:to>
                                        <p:strVal val="visible"/>
                                      </p:to>
                                    </p:set>
                                    <p:animEffect transition="in" filter="fade">
                                      <p:cBhvr>
                                        <p:cTn id="13" dur="500"/>
                                        <p:tgtEl>
                                          <p:spTgt spid="5018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50180"/>
                                        </p:tgtEl>
                                        <p:attrNameLst>
                                          <p:attrName>style.visibility</p:attrName>
                                        </p:attrNameLst>
                                      </p:cBhvr>
                                      <p:to>
                                        <p:strVal val="visible"/>
                                      </p:to>
                                    </p:set>
                                    <p:animEffect transition="in" filter="fade">
                                      <p:cBhvr>
                                        <p:cTn id="18" dur="500"/>
                                        <p:tgtEl>
                                          <p:spTgt spid="5018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0" grpId="0" bldLvl="0" animBg="1"/>
      <p:bldP spid="36872" grpId="0"/>
      <p:bldP spid="36873" grpId="0"/>
      <p:bldP spid="50184" grpId="0" bldLvl="0" animBg="1"/>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a:spLocks noGrp="1"/>
          </p:cNvSpPr>
          <p:nvPr>
            <p:ph idx="1"/>
          </p:nvPr>
        </p:nvSpPr>
        <p:spPr>
          <a:xfrm>
            <a:off x="179705" y="1340485"/>
            <a:ext cx="8785225" cy="497205"/>
          </a:xfrm>
        </p:spPr>
        <p:txBody>
          <a:bodyPr vert="horz" wrap="square" lIns="91440" tIns="45720" rIns="91440" bIns="45720" anchor="t" anchorCtr="0"/>
          <a:p>
            <a:pPr eaLnBrk="1" hangingPunct="1"/>
            <a:r>
              <a:rPr lang="en-US" altLang="zh-CN" sz="2600" b="1" dirty="0">
                <a:solidFill>
                  <a:srgbClr val="0000CC"/>
                </a:solidFill>
                <a:ea typeface="黑体" panose="02010609060101010101" pitchFamily="2" charset="-122"/>
              </a:rPr>
              <a:t> </a:t>
            </a:r>
            <a:r>
              <a:rPr lang="zh-CN" altLang="en-US" sz="2600" b="1" dirty="0">
                <a:solidFill>
                  <a:srgbClr val="0000CC"/>
                </a:solidFill>
                <a:ea typeface="黑体" panose="02010609060101010101" pitchFamily="2" charset="-122"/>
              </a:rPr>
              <a:t>一、财务管理环境的含义</a:t>
            </a:r>
            <a:endParaRPr lang="zh-CN" altLang="en-US" sz="2600" b="1" dirty="0">
              <a:ea typeface="黑体" panose="02010609060101010101" pitchFamily="2" charset="-122"/>
            </a:endParaRPr>
          </a:p>
        </p:txBody>
      </p:sp>
      <p:sp>
        <p:nvSpPr>
          <p:cNvPr id="30726" name="矩形 1"/>
          <p:cNvSpPr/>
          <p:nvPr>
            <p:custDataLst>
              <p:tags r:id="rId1"/>
            </p:custDataLst>
          </p:nvPr>
        </p:nvSpPr>
        <p:spPr>
          <a:xfrm>
            <a:off x="2123758" y="476250"/>
            <a:ext cx="3107690" cy="460375"/>
          </a:xfrm>
          <a:prstGeom prst="rect">
            <a:avLst/>
          </a:prstGeom>
          <a:noFill/>
          <a:ln w="9525">
            <a:noFill/>
          </a:ln>
        </p:spPr>
        <p:txBody>
          <a:bodyPr wrap="none">
            <a:spAutoFit/>
          </a:bodyPr>
          <a:p>
            <a:pPr>
              <a:buClr>
                <a:schemeClr val="accent2"/>
              </a:buClr>
            </a:pPr>
            <a:r>
              <a:rPr lang="zh-CN" altLang="en-US" sz="2400" b="1" dirty="0">
                <a:solidFill>
                  <a:srgbClr val="FF0000"/>
                </a:solidFill>
                <a:latin typeface="微软雅黑" panose="020B0503020204020204" charset="-122"/>
                <a:ea typeface="微软雅黑" panose="020B0503020204020204" charset="-122"/>
              </a:rPr>
              <a:t>第三节</a:t>
            </a:r>
            <a:r>
              <a:rPr lang="en-US" altLang="zh-CN" sz="2400" b="1" dirty="0">
                <a:solidFill>
                  <a:srgbClr val="FF0000"/>
                </a:solidFill>
                <a:latin typeface="微软雅黑" panose="020B0503020204020204" charset="-122"/>
                <a:ea typeface="微软雅黑" panose="020B0503020204020204" charset="-122"/>
              </a:rPr>
              <a:t>  </a:t>
            </a:r>
            <a:r>
              <a:rPr lang="zh-CN" altLang="en-US" sz="2400" b="1" dirty="0">
                <a:solidFill>
                  <a:srgbClr val="FF0000"/>
                </a:solidFill>
                <a:latin typeface="微软雅黑" panose="020B0503020204020204" charset="-122"/>
                <a:ea typeface="微软雅黑" panose="020B0503020204020204" charset="-122"/>
              </a:rPr>
              <a:t>财务管理环境</a:t>
            </a:r>
            <a:endParaRPr lang="zh-CN" altLang="en-US" sz="2400" b="1" dirty="0">
              <a:solidFill>
                <a:srgbClr val="FF0000"/>
              </a:solidFill>
              <a:latin typeface="微软雅黑" panose="020B0503020204020204" charset="-122"/>
              <a:ea typeface="微软雅黑" panose="020B0503020204020204" charset="-122"/>
            </a:endParaRPr>
          </a:p>
        </p:txBody>
      </p:sp>
      <p:sp>
        <p:nvSpPr>
          <p:cNvPr id="2" name="Rectangle 2"/>
          <p:cNvSpPr>
            <a:spLocks noGrp="1"/>
          </p:cNvSpPr>
          <p:nvPr>
            <p:custDataLst>
              <p:tags r:id="rId2"/>
            </p:custDataLst>
          </p:nvPr>
        </p:nvSpPr>
        <p:spPr>
          <a:xfrm>
            <a:off x="306705" y="2276475"/>
            <a:ext cx="8785225" cy="497205"/>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pPr>
            <a:r>
              <a:rPr lang="en-US" alt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rPr>
              <a:t>财务管理环境又称理财环境，是指对企业财务活动和财务管理产生影响的企业内外部条件的总和。</a:t>
            </a: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blinds dir="vert"/>
    <p:sndAc>
      <p:stSnd>
        <p:snd r:embed="rId3" name="chimes.wav"/>
      </p:stSnd>
    </p:sndAc>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a:spLocks noGrp="1"/>
          </p:cNvSpPr>
          <p:nvPr>
            <p:ph idx="1"/>
          </p:nvPr>
        </p:nvSpPr>
        <p:spPr>
          <a:xfrm>
            <a:off x="323850" y="843280"/>
            <a:ext cx="8785225" cy="497205"/>
          </a:xfrm>
        </p:spPr>
        <p:txBody>
          <a:bodyPr vert="horz" wrap="square" lIns="91440" tIns="45720" rIns="91440" bIns="45720" anchor="t" anchorCtr="0"/>
          <a:p>
            <a:pPr eaLnBrk="1" hangingPunct="1"/>
            <a:r>
              <a:rPr lang="en-US" altLang="zh-CN" sz="2600" b="1" dirty="0">
                <a:solidFill>
                  <a:srgbClr val="0000CC"/>
                </a:solidFill>
                <a:ea typeface="黑体" panose="02010609060101010101" pitchFamily="2" charset="-122"/>
              </a:rPr>
              <a:t> </a:t>
            </a:r>
            <a:r>
              <a:rPr lang="zh-CN" altLang="en-US" sz="2600" b="1" dirty="0">
                <a:solidFill>
                  <a:srgbClr val="0000CC"/>
                </a:solidFill>
                <a:ea typeface="黑体" panose="02010609060101010101" pitchFamily="2" charset="-122"/>
              </a:rPr>
              <a:t>二、宏观财务管理环境</a:t>
            </a:r>
            <a:endParaRPr lang="zh-CN" altLang="en-US" sz="2600" b="1" dirty="0">
              <a:ea typeface="黑体" panose="02010609060101010101" pitchFamily="2" charset="-122"/>
            </a:endParaRPr>
          </a:p>
        </p:txBody>
      </p:sp>
      <p:sp>
        <p:nvSpPr>
          <p:cNvPr id="3" name="Rectangle 2"/>
          <p:cNvSpPr>
            <a:spLocks noGrp="1"/>
          </p:cNvSpPr>
          <p:nvPr>
            <p:custDataLst>
              <p:tags r:id="rId1"/>
            </p:custDataLst>
          </p:nvPr>
        </p:nvSpPr>
        <p:spPr>
          <a:xfrm>
            <a:off x="539115" y="1700530"/>
            <a:ext cx="7999095" cy="2139315"/>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pPr>
            <a:r>
              <a:rPr lang="en-US" altLang="zh-CN" sz="2600" b="1" dirty="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600" b="1" dirty="0">
                <a:solidFill>
                  <a:schemeClr val="tx1"/>
                </a:solidFill>
                <a:latin typeface="宋体" panose="02010600030101010101" pitchFamily="2" charset="-122"/>
                <a:ea typeface="宋体" panose="02010600030101010101" pitchFamily="2" charset="-122"/>
                <a:cs typeface="宋体" panose="02010600030101010101" pitchFamily="2" charset="-122"/>
              </a:rPr>
              <a:t>财务管理经济环境是指影响企业财务管理的各种经济因素的总称。包括经济体制、经济结构、经济周期、经济发展状况、经济政策和市场竞争。</a:t>
            </a:r>
            <a:endParaRPr lang="zh-CN" altLang="en-US" sz="26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blinds dir="vert"/>
    <p:sndAc>
      <p:stSnd>
        <p:snd r:embed="rId2" name="chimes.wav"/>
      </p:stSnd>
    </p:sndAc>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2"/>
          <p:cNvSpPr>
            <a:spLocks noGrp="1"/>
          </p:cNvSpPr>
          <p:nvPr>
            <p:custDataLst>
              <p:tags r:id="rId1"/>
            </p:custDataLst>
          </p:nvPr>
        </p:nvSpPr>
        <p:spPr>
          <a:xfrm>
            <a:off x="467360" y="908685"/>
            <a:ext cx="5244465" cy="497205"/>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pPr>
            <a:r>
              <a:rPr lang="en-US" altLang="zh-CN" sz="2400" b="1" dirty="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b="1" dirty="0">
                <a:solidFill>
                  <a:srgbClr val="FF0000"/>
                </a:solidFill>
                <a:latin typeface="宋体" panose="02010600030101010101" pitchFamily="2" charset="-122"/>
                <a:ea typeface="宋体" panose="02010600030101010101" pitchFamily="2" charset="-122"/>
                <a:cs typeface="宋体" panose="02010600030101010101" pitchFamily="2" charset="-122"/>
              </a:rPr>
              <a:t>（一）经济环境</a:t>
            </a:r>
            <a:endParaRPr lang="zh-CN" altLang="en-US" sz="2400" b="1" dirty="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3" name="Rectangle 2"/>
          <p:cNvSpPr>
            <a:spLocks noGrp="1"/>
          </p:cNvSpPr>
          <p:nvPr>
            <p:custDataLst>
              <p:tags r:id="rId2"/>
            </p:custDataLst>
          </p:nvPr>
        </p:nvSpPr>
        <p:spPr>
          <a:xfrm>
            <a:off x="683895" y="1700530"/>
            <a:ext cx="7999095" cy="673735"/>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pPr>
            <a:r>
              <a:rPr lang="en-US" alt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b="1" dirty="0">
                <a:solidFill>
                  <a:srgbClr val="0000CC"/>
                </a:solidFill>
                <a:latin typeface="宋体" panose="02010600030101010101" pitchFamily="2" charset="-122"/>
                <a:ea typeface="宋体" panose="02010600030101010101" pitchFamily="2" charset="-122"/>
                <a:cs typeface="宋体" panose="02010600030101010101" pitchFamily="2" charset="-122"/>
              </a:rPr>
              <a:t>1.</a:t>
            </a:r>
            <a:r>
              <a:rPr lang="zh-CN" altLang="en-US" sz="2400" b="1" dirty="0">
                <a:solidFill>
                  <a:srgbClr val="0000CC"/>
                </a:solidFill>
                <a:latin typeface="宋体" panose="02010600030101010101" pitchFamily="2" charset="-122"/>
                <a:ea typeface="宋体" panose="02010600030101010101" pitchFamily="2" charset="-122"/>
                <a:cs typeface="宋体" panose="02010600030101010101" pitchFamily="2" charset="-122"/>
              </a:rPr>
              <a:t>经济体制</a:t>
            </a:r>
            <a:endParaRPr lang="zh-CN" altLang="en-US" sz="2400" b="1" dirty="0">
              <a:solidFill>
                <a:srgbClr val="0000CC"/>
              </a:solidFill>
              <a:latin typeface="宋体" panose="02010600030101010101" pitchFamily="2" charset="-122"/>
              <a:ea typeface="宋体" panose="02010600030101010101" pitchFamily="2" charset="-122"/>
              <a:cs typeface="宋体" panose="02010600030101010101" pitchFamily="2" charset="-122"/>
            </a:endParaRPr>
          </a:p>
        </p:txBody>
      </p:sp>
      <p:sp>
        <p:nvSpPr>
          <p:cNvPr id="4" name="Rectangle 2"/>
          <p:cNvSpPr>
            <a:spLocks noGrp="1"/>
          </p:cNvSpPr>
          <p:nvPr>
            <p:custDataLst>
              <p:tags r:id="rId3"/>
            </p:custDataLst>
          </p:nvPr>
        </p:nvSpPr>
        <p:spPr>
          <a:xfrm>
            <a:off x="467360" y="2636520"/>
            <a:ext cx="7999095" cy="673735"/>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pPr>
            <a:r>
              <a:rPr lang="en-US" altLang="zh-CN" sz="2000" b="1" dirty="0">
                <a:solidFill>
                  <a:schemeClr val="tx1"/>
                </a:solidFill>
                <a:latin typeface="宋体" panose="02010600030101010101" pitchFamily="2" charset="-122"/>
                <a:ea typeface="宋体" panose="02010600030101010101" pitchFamily="2" charset="-122"/>
              </a:rPr>
              <a:t>       </a:t>
            </a:r>
            <a:r>
              <a:rPr lang="zh-CN" altLang="en-US" sz="2000" b="1" dirty="0">
                <a:latin typeface="宋体" panose="02010600030101010101" pitchFamily="2" charset="-122"/>
                <a:ea typeface="宋体" panose="02010600030101010101" pitchFamily="2" charset="-122"/>
                <a:cs typeface="宋体" panose="02010600030101010101" pitchFamily="2" charset="-122"/>
                <a:sym typeface="+mn-ea"/>
              </a:rPr>
              <a:t>经济体制又称管理体制，是指在一定的社会制度下，经济关系的具体形式以及组织、管理和调节国民经济的体制、制度、方式和方法的总称。</a:t>
            </a:r>
            <a:endParaRPr lang="en-US" altLang="zh-CN" sz="2000" b="1" dirty="0">
              <a:solidFill>
                <a:schemeClr val="tx1"/>
              </a:solidFill>
              <a:latin typeface="宋体" panose="02010600030101010101" pitchFamily="2" charset="-122"/>
              <a:ea typeface="宋体" panose="02010600030101010101" pitchFamily="2" charset="-122"/>
            </a:endParaRPr>
          </a:p>
          <a:p>
            <a:pPr eaLnBrk="1" hangingPunct="1">
              <a:lnSpc>
                <a:spcPct val="150000"/>
              </a:lnSpc>
            </a:pPr>
            <a:r>
              <a:rPr lang="en-US" altLang="zh-CN" sz="2000" b="1" dirty="0">
                <a:solidFill>
                  <a:schemeClr val="tx1"/>
                </a:solidFill>
                <a:latin typeface="宋体" panose="02010600030101010101" pitchFamily="2" charset="-122"/>
                <a:ea typeface="宋体" panose="02010600030101010101" pitchFamily="2" charset="-122"/>
              </a:rPr>
              <a:t>       </a:t>
            </a:r>
            <a:r>
              <a:rPr lang="zh-CN" sz="2000" b="1" dirty="0">
                <a:solidFill>
                  <a:schemeClr val="tx1"/>
                </a:solidFill>
                <a:latin typeface="宋体" panose="02010600030101010101" pitchFamily="2" charset="-122"/>
                <a:ea typeface="宋体" panose="02010600030101010101" pitchFamily="2" charset="-122"/>
              </a:rPr>
              <a:t>经济体制不同，决定了企业财务管理的立足点、财务管理的目标、财务管理的主体及财务管理的手段等都存在明显的差异。</a:t>
            </a:r>
            <a:endParaRPr lang="zh-CN" sz="2000" b="1" dirty="0">
              <a:solidFill>
                <a:schemeClr val="tx1"/>
              </a:solidFill>
              <a:latin typeface="宋体" panose="02010600030101010101" pitchFamily="2" charset="-122"/>
              <a:ea typeface="宋体" panose="02010600030101010101" pitchFamily="2" charset="-122"/>
            </a:endParaRPr>
          </a:p>
        </p:txBody>
      </p:sp>
    </p:spTree>
  </p:cSld>
  <p:clrMapOvr>
    <a:masterClrMapping/>
  </p:clrMapOvr>
  <p:transition spd="med">
    <p:blinds dir="vert"/>
    <p:sndAc>
      <p:stSnd>
        <p:snd r:embed="rId4" name="chimes.wav"/>
      </p:stSnd>
    </p:sndAc>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2"/>
          <p:cNvSpPr>
            <a:spLocks noGrp="1"/>
          </p:cNvSpPr>
          <p:nvPr>
            <p:custDataLst>
              <p:tags r:id="rId1"/>
            </p:custDataLst>
          </p:nvPr>
        </p:nvSpPr>
        <p:spPr>
          <a:xfrm>
            <a:off x="611505" y="692150"/>
            <a:ext cx="5244465" cy="497205"/>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pPr>
            <a:r>
              <a:rPr lang="en-US" alt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b="1" dirty="0">
                <a:solidFill>
                  <a:srgbClr val="FF0000"/>
                </a:solidFill>
                <a:latin typeface="宋体" panose="02010600030101010101" pitchFamily="2" charset="-122"/>
                <a:ea typeface="宋体" panose="02010600030101010101" pitchFamily="2" charset="-122"/>
                <a:cs typeface="宋体" panose="02010600030101010101" pitchFamily="2" charset="-122"/>
              </a:rPr>
              <a:t>（一）经济环境</a:t>
            </a:r>
            <a:endParaRPr lang="zh-CN" altLang="en-US" sz="2400" b="1" dirty="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3" name="Rectangle 2"/>
          <p:cNvSpPr>
            <a:spLocks noGrp="1"/>
          </p:cNvSpPr>
          <p:nvPr>
            <p:custDataLst>
              <p:tags r:id="rId2"/>
            </p:custDataLst>
          </p:nvPr>
        </p:nvSpPr>
        <p:spPr>
          <a:xfrm>
            <a:off x="683260" y="1484630"/>
            <a:ext cx="7999095" cy="673735"/>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pPr>
            <a:r>
              <a:rPr lang="en-US" alt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b="1" dirty="0">
                <a:solidFill>
                  <a:srgbClr val="0000CC"/>
                </a:solidFill>
                <a:latin typeface="宋体" panose="02010600030101010101" pitchFamily="2" charset="-122"/>
                <a:ea typeface="宋体" panose="02010600030101010101" pitchFamily="2" charset="-122"/>
                <a:cs typeface="宋体" panose="02010600030101010101" pitchFamily="2" charset="-122"/>
              </a:rPr>
              <a:t>2.</a:t>
            </a:r>
            <a:r>
              <a:rPr lang="zh-CN" altLang="en-US" sz="2400" b="1" dirty="0">
                <a:solidFill>
                  <a:srgbClr val="0000CC"/>
                </a:solidFill>
                <a:latin typeface="宋体" panose="02010600030101010101" pitchFamily="2" charset="-122"/>
                <a:ea typeface="宋体" panose="02010600030101010101" pitchFamily="2" charset="-122"/>
                <a:cs typeface="宋体" panose="02010600030101010101" pitchFamily="2" charset="-122"/>
              </a:rPr>
              <a:t>经济结构</a:t>
            </a:r>
            <a:endParaRPr lang="zh-CN" altLang="en-US" sz="2400" b="1" dirty="0">
              <a:solidFill>
                <a:srgbClr val="0000CC"/>
              </a:solidFill>
              <a:latin typeface="宋体" panose="02010600030101010101" pitchFamily="2" charset="-122"/>
              <a:ea typeface="宋体" panose="02010600030101010101" pitchFamily="2" charset="-122"/>
              <a:cs typeface="宋体" panose="02010600030101010101" pitchFamily="2" charset="-122"/>
            </a:endParaRPr>
          </a:p>
        </p:txBody>
      </p:sp>
      <p:sp>
        <p:nvSpPr>
          <p:cNvPr id="4" name="Rectangle 2"/>
          <p:cNvSpPr>
            <a:spLocks noGrp="1"/>
          </p:cNvSpPr>
          <p:nvPr>
            <p:custDataLst>
              <p:tags r:id="rId3"/>
            </p:custDataLst>
          </p:nvPr>
        </p:nvSpPr>
        <p:spPr>
          <a:xfrm>
            <a:off x="293370" y="2276475"/>
            <a:ext cx="8557895" cy="1995170"/>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pPr>
            <a:r>
              <a:rPr lang="en-US" altLang="zh-CN" sz="2000" b="1" dirty="0">
                <a:solidFill>
                  <a:schemeClr val="tx1"/>
                </a:solidFill>
                <a:latin typeface="宋体" panose="02010600030101010101" pitchFamily="2" charset="-122"/>
                <a:ea typeface="宋体" panose="02010600030101010101" pitchFamily="2" charset="-122"/>
              </a:rPr>
              <a:t>    </a:t>
            </a:r>
            <a:r>
              <a:rPr lang="zh-CN" sz="2000" b="1" dirty="0">
                <a:solidFill>
                  <a:schemeClr val="tx1"/>
                </a:solidFill>
                <a:latin typeface="宋体" panose="02010600030101010101" pitchFamily="2" charset="-122"/>
                <a:ea typeface="宋体" panose="02010600030101010101" pitchFamily="2" charset="-122"/>
              </a:rPr>
              <a:t>经济结构有两种解释：一是指一定社会生产关系的总和，即生产资料所有制构成状态；二是指国民经济各个部门，社会再生产的各个方面的组成和构造，包括产业结构、部门结构、地区结构等。</a:t>
            </a:r>
            <a:endParaRPr lang="zh-CN" sz="2000" b="1" dirty="0">
              <a:solidFill>
                <a:schemeClr val="tx1"/>
              </a:solidFill>
              <a:latin typeface="宋体" panose="02010600030101010101" pitchFamily="2" charset="-122"/>
              <a:ea typeface="宋体" panose="02010600030101010101" pitchFamily="2" charset="-122"/>
            </a:endParaRPr>
          </a:p>
        </p:txBody>
      </p:sp>
      <p:sp>
        <p:nvSpPr>
          <p:cNvPr id="5" name="Rectangle 2"/>
          <p:cNvSpPr>
            <a:spLocks noGrp="1"/>
          </p:cNvSpPr>
          <p:nvPr>
            <p:custDataLst>
              <p:tags r:id="rId4"/>
            </p:custDataLst>
          </p:nvPr>
        </p:nvSpPr>
        <p:spPr>
          <a:xfrm>
            <a:off x="179070" y="4149090"/>
            <a:ext cx="8588375" cy="673735"/>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pPr>
            <a:r>
              <a:rPr lang="en-US" altLang="zh-CN" sz="2000" b="1" dirty="0">
                <a:solidFill>
                  <a:schemeClr val="tx1"/>
                </a:solidFill>
                <a:latin typeface="宋体" panose="02010600030101010101" pitchFamily="2" charset="-122"/>
                <a:ea typeface="宋体" panose="02010600030101010101" pitchFamily="2" charset="-122"/>
              </a:rPr>
              <a:t>   </a:t>
            </a:r>
            <a:r>
              <a:rPr lang="zh-CN" sz="2000" b="1" dirty="0">
                <a:solidFill>
                  <a:schemeClr val="tx1"/>
                </a:solidFill>
                <a:latin typeface="宋体" panose="02010600030101010101" pitchFamily="2" charset="-122"/>
                <a:ea typeface="宋体" panose="02010600030101010101" pitchFamily="2" charset="-122"/>
              </a:rPr>
              <a:t>经济结构合理与否，关系到国民经济能否有序、协调、健康地持续发展。</a:t>
            </a:r>
            <a:endParaRPr lang="zh-CN" sz="2000" b="1" dirty="0">
              <a:solidFill>
                <a:schemeClr val="tx1"/>
              </a:solidFill>
              <a:latin typeface="宋体" panose="02010600030101010101" pitchFamily="2" charset="-122"/>
              <a:ea typeface="宋体" panose="02010600030101010101" pitchFamily="2" charset="-122"/>
            </a:endParaRPr>
          </a:p>
          <a:p>
            <a:pPr eaLnBrk="1" hangingPunct="1">
              <a:lnSpc>
                <a:spcPct val="150000"/>
              </a:lnSpc>
            </a:pPr>
            <a:r>
              <a:rPr lang="en-US" altLang="zh-CN" sz="2000" b="1" dirty="0">
                <a:solidFill>
                  <a:schemeClr val="tx1"/>
                </a:solidFill>
                <a:latin typeface="宋体" panose="02010600030101010101" pitchFamily="2" charset="-122"/>
                <a:ea typeface="宋体" panose="02010600030101010101" pitchFamily="2" charset="-122"/>
              </a:rPr>
              <a:t>    </a:t>
            </a:r>
            <a:r>
              <a:rPr lang="zh-CN" sz="2000" b="1" dirty="0">
                <a:solidFill>
                  <a:schemeClr val="tx1"/>
                </a:solidFill>
                <a:latin typeface="宋体" panose="02010600030101010101" pitchFamily="2" charset="-122"/>
                <a:ea typeface="宋体" panose="02010600030101010101" pitchFamily="2" charset="-122"/>
              </a:rPr>
              <a:t>经济结构的调整与变动会对企业的财务管理活动产生影响，并要求企业的财务管理进行相应的调整。</a:t>
            </a:r>
            <a:endParaRPr lang="zh-CN" sz="2000" b="1" dirty="0">
              <a:solidFill>
                <a:schemeClr val="tx1"/>
              </a:solidFill>
              <a:latin typeface="宋体" panose="02010600030101010101" pitchFamily="2" charset="-122"/>
              <a:ea typeface="宋体" panose="02010600030101010101" pitchFamily="2" charset="-122"/>
            </a:endParaRPr>
          </a:p>
        </p:txBody>
      </p:sp>
    </p:spTree>
  </p:cSld>
  <p:clrMapOvr>
    <a:masterClrMapping/>
  </p:clrMapOvr>
  <p:transition spd="med">
    <p:blinds dir="vert"/>
    <p:sndAc>
      <p:stSnd>
        <p:snd r:embed="rId5" name="chimes.wav"/>
      </p:stSnd>
    </p:sndAc>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a:spLocks noGrp="1"/>
          </p:cNvSpPr>
          <p:nvPr>
            <p:ph idx="1"/>
          </p:nvPr>
        </p:nvSpPr>
        <p:spPr>
          <a:xfrm>
            <a:off x="267335" y="2492375"/>
            <a:ext cx="8517890" cy="2421255"/>
          </a:xfrm>
        </p:spPr>
        <p:txBody>
          <a:bodyPr vert="horz" wrap="square" lIns="91440" tIns="45720" rIns="91440" bIns="45720" anchor="t" anchorCtr="0"/>
          <a:p>
            <a:pPr eaLnBrk="1" hangingPunct="1">
              <a:lnSpc>
                <a:spcPct val="150000"/>
              </a:lnSpc>
            </a:pPr>
            <a:r>
              <a:rPr lang="en-US" altLang="zh-CN" sz="2000" b="1" dirty="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rPr>
              <a:t>    经济周期是指市场经济国家存在的经济扩张与紧缩交替的周期性波动现象。即经济发展与运行出现的波动性，包括复苏、繁荣、衰退和萧条几个阶段的循环。在经济周期的不同阶段要采取相应的经营财务管理策略，归纳如表</a:t>
            </a:r>
            <a:r>
              <a:rPr lang="en-US" altLang="zh-CN" sz="2000" b="1" dirty="0">
                <a:solidFill>
                  <a:schemeClr val="tx1"/>
                </a:solidFill>
                <a:latin typeface="宋体" panose="02010600030101010101" pitchFamily="2" charset="-122"/>
                <a:ea typeface="宋体" panose="02010600030101010101" pitchFamily="2" charset="-122"/>
                <a:cs typeface="宋体" panose="02010600030101010101" pitchFamily="2" charset="-122"/>
              </a:rPr>
              <a:t>1-1</a:t>
            </a:r>
            <a:r>
              <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rPr>
              <a:t>所示。</a:t>
            </a:r>
            <a:endPar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endPar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2" name="Rectangle 2"/>
          <p:cNvSpPr>
            <a:spLocks noGrp="1"/>
          </p:cNvSpPr>
          <p:nvPr>
            <p:custDataLst>
              <p:tags r:id="rId1"/>
            </p:custDataLst>
          </p:nvPr>
        </p:nvSpPr>
        <p:spPr>
          <a:xfrm>
            <a:off x="611505" y="764540"/>
            <a:ext cx="5244465" cy="497205"/>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pPr>
            <a:r>
              <a:rPr lang="en-US" alt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b="1" dirty="0">
                <a:solidFill>
                  <a:srgbClr val="FF0000"/>
                </a:solidFill>
                <a:latin typeface="宋体" panose="02010600030101010101" pitchFamily="2" charset="-122"/>
                <a:ea typeface="宋体" panose="02010600030101010101" pitchFamily="2" charset="-122"/>
                <a:cs typeface="宋体" panose="02010600030101010101" pitchFamily="2" charset="-122"/>
              </a:rPr>
              <a:t>（一）经济环境</a:t>
            </a:r>
            <a:endParaRPr lang="zh-CN" altLang="en-US" sz="2400" b="1" dirty="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3" name="Rectangle 2"/>
          <p:cNvSpPr>
            <a:spLocks noGrp="1"/>
          </p:cNvSpPr>
          <p:nvPr>
            <p:custDataLst>
              <p:tags r:id="rId2"/>
            </p:custDataLst>
          </p:nvPr>
        </p:nvSpPr>
        <p:spPr>
          <a:xfrm>
            <a:off x="611505" y="1628775"/>
            <a:ext cx="7999095" cy="673735"/>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pPr>
            <a:r>
              <a:rPr lang="en-US" alt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b="1" dirty="0">
                <a:solidFill>
                  <a:srgbClr val="0000CC"/>
                </a:solidFill>
                <a:latin typeface="宋体" panose="02010600030101010101" pitchFamily="2" charset="-122"/>
                <a:ea typeface="宋体" panose="02010600030101010101" pitchFamily="2" charset="-122"/>
                <a:cs typeface="宋体" panose="02010600030101010101" pitchFamily="2" charset="-122"/>
              </a:rPr>
              <a:t>3.</a:t>
            </a:r>
            <a:r>
              <a:rPr lang="zh-CN" altLang="en-US" sz="2400" b="1" dirty="0">
                <a:solidFill>
                  <a:srgbClr val="0000CC"/>
                </a:solidFill>
                <a:latin typeface="宋体" panose="02010600030101010101" pitchFamily="2" charset="-122"/>
                <a:ea typeface="宋体" panose="02010600030101010101" pitchFamily="2" charset="-122"/>
                <a:cs typeface="宋体" panose="02010600030101010101" pitchFamily="2" charset="-122"/>
              </a:rPr>
              <a:t>经济周期</a:t>
            </a:r>
            <a:endParaRPr lang="zh-CN" altLang="en-US" sz="2400" b="1" dirty="0">
              <a:solidFill>
                <a:srgbClr val="0000CC"/>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blinds dir="vert"/>
    <p:sndAc>
      <p:stSnd>
        <p:snd r:embed="rId3" name="chimes.wav"/>
      </p:stSnd>
    </p:sndAc>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Rectangle 2"/>
          <p:cNvSpPr>
            <a:spLocks noGrp="1"/>
          </p:cNvSpPr>
          <p:nvPr>
            <p:ph idx="1"/>
          </p:nvPr>
        </p:nvSpPr>
        <p:spPr>
          <a:xfrm>
            <a:off x="179388" y="981075"/>
            <a:ext cx="8785225" cy="5038725"/>
          </a:xfrm>
        </p:spPr>
        <p:txBody>
          <a:bodyPr vert="horz" wrap="square" lIns="91440" tIns="45720" rIns="91440" bIns="45720" anchor="t" anchorCtr="0"/>
          <a:p>
            <a:pPr eaLnBrk="1" hangingPunct="1"/>
            <a:r>
              <a:rPr lang="en-US" altLang="zh-CN" sz="2400" b="1" dirty="0">
                <a:latin typeface="宋体" panose="02010600030101010101" pitchFamily="2" charset="-122"/>
                <a:ea typeface="宋体" panose="02010600030101010101" pitchFamily="2" charset="-122"/>
                <a:cs typeface="宋体" panose="02010600030101010101" pitchFamily="2" charset="-122"/>
              </a:rPr>
              <a:t>      </a:t>
            </a:r>
            <a:r>
              <a:rPr lang="zh-CN" altLang="en-US" sz="2400" b="1" dirty="0">
                <a:latin typeface="宋体" panose="02010600030101010101" pitchFamily="2" charset="-122"/>
                <a:ea typeface="宋体" panose="02010600030101010101" pitchFamily="2" charset="-122"/>
                <a:cs typeface="宋体" panose="02010600030101010101" pitchFamily="2" charset="-122"/>
              </a:rPr>
              <a:t>表</a:t>
            </a:r>
            <a:r>
              <a:rPr lang="en-US" altLang="zh-CN" sz="2400" b="1" dirty="0">
                <a:latin typeface="宋体" panose="02010600030101010101" pitchFamily="2" charset="-122"/>
                <a:ea typeface="宋体" panose="02010600030101010101" pitchFamily="2" charset="-122"/>
                <a:cs typeface="宋体" panose="02010600030101010101" pitchFamily="2" charset="-122"/>
              </a:rPr>
              <a:t>1-1  </a:t>
            </a:r>
            <a:r>
              <a:rPr lang="zh-CN" altLang="en-US" sz="2400" b="1" dirty="0">
                <a:latin typeface="宋体" panose="02010600030101010101" pitchFamily="2" charset="-122"/>
                <a:ea typeface="宋体" panose="02010600030101010101" pitchFamily="2" charset="-122"/>
                <a:cs typeface="宋体" panose="02010600030101010101" pitchFamily="2" charset="-122"/>
              </a:rPr>
              <a:t>经济周期不同阶段的财务管理策略</a:t>
            </a:r>
            <a:endParaRPr lang="zh-CN" altLang="en-US" sz="2400" b="1" dirty="0">
              <a:latin typeface="宋体" panose="02010600030101010101" pitchFamily="2" charset="-122"/>
              <a:ea typeface="宋体" panose="02010600030101010101" pitchFamily="2" charset="-122"/>
              <a:cs typeface="宋体" panose="02010600030101010101" pitchFamily="2" charset="-122"/>
            </a:endParaRPr>
          </a:p>
        </p:txBody>
      </p:sp>
      <p:pic>
        <p:nvPicPr>
          <p:cNvPr id="20483" name="Picture 3"/>
          <p:cNvPicPr>
            <a:picLocks noChangeAspect="1"/>
          </p:cNvPicPr>
          <p:nvPr/>
        </p:nvPicPr>
        <p:blipFill>
          <a:blip r:embed="rId1"/>
          <a:stretch>
            <a:fillRect/>
          </a:stretch>
        </p:blipFill>
        <p:spPr>
          <a:xfrm>
            <a:off x="827088" y="1916430"/>
            <a:ext cx="7561262" cy="4248150"/>
          </a:xfrm>
          <a:prstGeom prst="rect">
            <a:avLst/>
          </a:prstGeom>
          <a:noFill/>
          <a:ln w="9525">
            <a:noFill/>
          </a:ln>
        </p:spPr>
      </p:pic>
    </p:spTree>
  </p:cSld>
  <p:clrMapOvr>
    <a:masterClrMapping/>
  </p:clrMapOvr>
  <p:transition spd="med">
    <p:blinds dir="vert"/>
    <p:sndAc>
      <p:stSnd>
        <p:snd r:embed="rId2" name="chimes.wav"/>
      </p:stSnd>
    </p:sndAc>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Rectangle 2"/>
          <p:cNvSpPr>
            <a:spLocks noGrp="1"/>
          </p:cNvSpPr>
          <p:nvPr>
            <p:ph idx="1"/>
          </p:nvPr>
        </p:nvSpPr>
        <p:spPr>
          <a:xfrm>
            <a:off x="179705" y="2060575"/>
            <a:ext cx="8785225" cy="1548765"/>
          </a:xfrm>
        </p:spPr>
        <p:txBody>
          <a:bodyPr vert="horz" wrap="square" lIns="91440" tIns="45720" rIns="91440" bIns="45720" anchor="t" anchorCtr="0"/>
          <a:p>
            <a:pPr eaLnBrk="1" hangingPunct="1">
              <a:lnSpc>
                <a:spcPct val="150000"/>
              </a:lnSpc>
            </a:pPr>
            <a:r>
              <a:rPr lang="en-US" altLang="zh-CN" sz="2400" b="1" dirty="0">
                <a:solidFill>
                  <a:srgbClr val="0000CC"/>
                </a:solidFill>
                <a:latin typeface="宋体" panose="02010600030101010101" pitchFamily="2" charset="-122"/>
                <a:ea typeface="宋体" panose="02010600030101010101" pitchFamily="2" charset="-122"/>
                <a:cs typeface="宋体" panose="02010600030101010101" pitchFamily="2" charset="-122"/>
              </a:rPr>
              <a:t>    </a:t>
            </a:r>
            <a:r>
              <a:rPr lang="zh-CN" altLang="en-US" sz="2400" b="1" dirty="0">
                <a:latin typeface="宋体" panose="02010600030101010101" pitchFamily="2" charset="-122"/>
                <a:ea typeface="宋体" panose="02010600030101010101" pitchFamily="2" charset="-122"/>
                <a:cs typeface="宋体" panose="02010600030101010101" pitchFamily="2" charset="-122"/>
              </a:rPr>
              <a:t>企业财务管理的发展水平与经济发展水平是密切相关的，经济发展水平越高，财务管理水平一般也就越好。</a:t>
            </a:r>
            <a:endParaRPr lang="zh-CN" altLang="en-US" sz="2400" b="1" dirty="0">
              <a:latin typeface="宋体" panose="02010600030101010101" pitchFamily="2" charset="-122"/>
              <a:ea typeface="宋体" panose="02010600030101010101" pitchFamily="2" charset="-122"/>
              <a:cs typeface="宋体" panose="02010600030101010101" pitchFamily="2" charset="-122"/>
            </a:endParaRPr>
          </a:p>
        </p:txBody>
      </p:sp>
      <p:sp>
        <p:nvSpPr>
          <p:cNvPr id="3" name="Rectangle 2"/>
          <p:cNvSpPr>
            <a:spLocks noGrp="1"/>
          </p:cNvSpPr>
          <p:nvPr>
            <p:custDataLst>
              <p:tags r:id="rId1"/>
            </p:custDataLst>
          </p:nvPr>
        </p:nvSpPr>
        <p:spPr>
          <a:xfrm>
            <a:off x="539750" y="1268730"/>
            <a:ext cx="7999095" cy="673735"/>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pPr>
            <a:r>
              <a:rPr lang="en-US" alt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b="1" dirty="0">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4. </a:t>
            </a:r>
            <a:r>
              <a:rPr lang="zh-CN" altLang="en-US" sz="2400" b="1" dirty="0">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经济发展水平</a:t>
            </a: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2" name="Rectangle 2"/>
          <p:cNvSpPr>
            <a:spLocks noGrp="1"/>
          </p:cNvSpPr>
          <p:nvPr>
            <p:custDataLst>
              <p:tags r:id="rId2"/>
            </p:custDataLst>
          </p:nvPr>
        </p:nvSpPr>
        <p:spPr>
          <a:xfrm>
            <a:off x="323850" y="404495"/>
            <a:ext cx="5244465" cy="497205"/>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pPr>
            <a:r>
              <a:rPr lang="en-US" alt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b="1" dirty="0">
                <a:solidFill>
                  <a:srgbClr val="FF0000"/>
                </a:solidFill>
                <a:latin typeface="宋体" panose="02010600030101010101" pitchFamily="2" charset="-122"/>
                <a:ea typeface="宋体" panose="02010600030101010101" pitchFamily="2" charset="-122"/>
                <a:cs typeface="宋体" panose="02010600030101010101" pitchFamily="2" charset="-122"/>
              </a:rPr>
              <a:t>（一）经济环境</a:t>
            </a:r>
            <a:endParaRPr lang="zh-CN" altLang="en-US" sz="2400" b="1" dirty="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48131" name="Rectangle 3"/>
          <p:cNvSpPr>
            <a:spLocks noGrp="1" noChangeArrowheads="1"/>
          </p:cNvSpPr>
          <p:nvPr>
            <p:custDataLst>
              <p:tags r:id="rId3"/>
            </p:custDataLst>
          </p:nvPr>
        </p:nvSpPr>
        <p:spPr>
          <a:xfrm>
            <a:off x="1548130" y="3644900"/>
            <a:ext cx="2741930" cy="1859280"/>
          </a:xfrm>
          <a:prstGeom prst="rect">
            <a:avLst/>
          </a:prstGeom>
          <a:solidFill>
            <a:srgbClr val="FFFF00"/>
          </a:solidFill>
          <a:ln w="9525">
            <a:noFill/>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vl6pPr marL="2056130" indent="-316230" algn="l" rtl="0" fontAlgn="base">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6pPr>
            <a:lvl7pPr marL="2513330" indent="-316230" algn="l" rtl="0" fontAlgn="base">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7pPr>
            <a:lvl8pPr marL="2970530" indent="-316230" algn="l" rtl="0" fontAlgn="base">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8pPr>
            <a:lvl9pPr marL="3427730" indent="-316230" algn="l" rtl="0" fontAlgn="base">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9pPr>
          </a:lstStyle>
          <a:p>
            <a:pPr marL="557530" marR="0" lvl="1" indent="-214630" algn="l" defTabSz="914400" rtl="0" eaLnBrk="0" fontAlgn="base" latinLnBrk="0" hangingPunct="0">
              <a:lnSpc>
                <a:spcPct val="150000"/>
              </a:lnSpc>
              <a:spcBef>
                <a:spcPct val="20000"/>
              </a:spcBef>
              <a:spcAft>
                <a:spcPct val="0"/>
              </a:spcAft>
              <a:buClr>
                <a:schemeClr val="accent2"/>
              </a:buClr>
              <a:buSzPct val="70000"/>
              <a:buFont typeface="Wingdings" panose="05000000000000000000" pitchFamily="2" charset="2"/>
              <a:buChar char="l"/>
              <a:defRPr/>
            </a:pPr>
            <a:r>
              <a:rPr kumimoji="0" lang="zh-CN" altLang="en-US" sz="2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rPr>
              <a:t>发达国家</a:t>
            </a:r>
            <a:endParaRPr kumimoji="0" lang="zh-CN" altLang="en-US" sz="2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endParaRPr>
          </a:p>
          <a:p>
            <a:pPr marL="557530" marR="0" lvl="1" indent="-214630" algn="l" defTabSz="914400" rtl="0" eaLnBrk="0" fontAlgn="base" latinLnBrk="0" hangingPunct="0">
              <a:lnSpc>
                <a:spcPct val="150000"/>
              </a:lnSpc>
              <a:spcBef>
                <a:spcPct val="20000"/>
              </a:spcBef>
              <a:spcAft>
                <a:spcPct val="0"/>
              </a:spcAft>
              <a:buClr>
                <a:schemeClr val="accent2"/>
              </a:buClr>
              <a:buSzPct val="70000"/>
              <a:buFont typeface="Wingdings" panose="05000000000000000000" pitchFamily="2" charset="2"/>
              <a:buChar char="l"/>
              <a:defRPr/>
            </a:pPr>
            <a:r>
              <a:rPr kumimoji="0" lang="zh-CN" altLang="en-US" sz="2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rPr>
              <a:t>发展中国家</a:t>
            </a:r>
            <a:endParaRPr kumimoji="0" lang="zh-CN" altLang="en-US" sz="2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endParaRPr>
          </a:p>
          <a:p>
            <a:pPr marL="557530" marR="0" lvl="1" indent="-214630" algn="l" defTabSz="914400" rtl="0" eaLnBrk="0" fontAlgn="base" latinLnBrk="0" hangingPunct="0">
              <a:lnSpc>
                <a:spcPct val="150000"/>
              </a:lnSpc>
              <a:spcBef>
                <a:spcPct val="20000"/>
              </a:spcBef>
              <a:spcAft>
                <a:spcPct val="0"/>
              </a:spcAft>
              <a:buClr>
                <a:schemeClr val="accent2"/>
              </a:buClr>
              <a:buSzPct val="70000"/>
              <a:buFont typeface="Wingdings" panose="05000000000000000000" pitchFamily="2" charset="2"/>
              <a:buChar char="l"/>
              <a:defRPr/>
            </a:pPr>
            <a:r>
              <a:rPr kumimoji="0" lang="zh-CN" altLang="en-US" sz="2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rPr>
              <a:t>不发达国家</a:t>
            </a:r>
            <a:endParaRPr kumimoji="0" lang="en-US" altLang="zh-CN" sz="2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endParaRPr>
          </a:p>
        </p:txBody>
      </p:sp>
    </p:spTree>
  </p:cSld>
  <p:clrMapOvr>
    <a:masterClrMapping/>
  </p:clrMapOvr>
  <p:transition spd="med">
    <p:blinds dir="vert"/>
    <p:sndAc>
      <p:stSnd>
        <p:snd r:embed="rId4" name="chimes.wav"/>
      </p:stSnd>
    </p:sndAc>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2"/>
          <p:cNvSpPr>
            <a:spLocks noGrp="1"/>
          </p:cNvSpPr>
          <p:nvPr>
            <p:custDataLst>
              <p:tags r:id="rId1"/>
            </p:custDataLst>
          </p:nvPr>
        </p:nvSpPr>
        <p:spPr>
          <a:xfrm>
            <a:off x="395605" y="548640"/>
            <a:ext cx="5244465" cy="497205"/>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pPr>
            <a:r>
              <a:rPr lang="en-US" alt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b="1" dirty="0">
                <a:solidFill>
                  <a:srgbClr val="FF0000"/>
                </a:solidFill>
                <a:latin typeface="宋体" panose="02010600030101010101" pitchFamily="2" charset="-122"/>
                <a:ea typeface="宋体" panose="02010600030101010101" pitchFamily="2" charset="-122"/>
                <a:cs typeface="宋体" panose="02010600030101010101" pitchFamily="2" charset="-122"/>
              </a:rPr>
              <a:t>（一）经济环境</a:t>
            </a:r>
            <a:endParaRPr lang="zh-CN" altLang="en-US" sz="2400" b="1" dirty="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3" name="Rectangle 2"/>
          <p:cNvSpPr>
            <a:spLocks noGrp="1"/>
          </p:cNvSpPr>
          <p:nvPr>
            <p:custDataLst>
              <p:tags r:id="rId2"/>
            </p:custDataLst>
          </p:nvPr>
        </p:nvSpPr>
        <p:spPr>
          <a:xfrm>
            <a:off x="539750" y="1340485"/>
            <a:ext cx="7999095" cy="673735"/>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pPr>
            <a:r>
              <a:rPr lang="en-US" alt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 5</a:t>
            </a:r>
            <a:r>
              <a:rPr lang="en-US" altLang="zh-CN" sz="2400" b="1" dirty="0">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dirty="0">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通货膨胀</a:t>
            </a: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48131" name="Rectangle 3"/>
          <p:cNvSpPr>
            <a:spLocks noGrp="1" noChangeArrowheads="1"/>
          </p:cNvSpPr>
          <p:nvPr>
            <p:ph type="body" sz="half" idx="1"/>
            <p:custDataLst>
              <p:tags r:id="rId3"/>
            </p:custDataLst>
          </p:nvPr>
        </p:nvSpPr>
        <p:spPr>
          <a:xfrm>
            <a:off x="1475740" y="2204720"/>
            <a:ext cx="5594985" cy="2540000"/>
          </a:xfrm>
        </p:spPr>
        <p:txBody>
          <a:bodyPr vert="horz" wrap="square" lIns="91440" tIns="45720" rIns="91440" bIns="45720" numCol="1" anchor="t" anchorCtr="0" compatLnSpc="1"/>
          <a:p>
            <a:pPr marL="692150" marR="0" lvl="1" indent="-347980" algn="l" defTabSz="914400" rtl="0" eaLnBrk="0" fontAlgn="base" latinLnBrk="0" hangingPunct="0">
              <a:lnSpc>
                <a:spcPct val="150000"/>
              </a:lnSpc>
              <a:spcBef>
                <a:spcPct val="20000"/>
              </a:spcBef>
              <a:spcAft>
                <a:spcPct val="0"/>
              </a:spcAft>
              <a:buClr>
                <a:schemeClr val="accent2"/>
              </a:buClr>
              <a:buSzPct val="70000"/>
              <a:buFont typeface="Wingdings" panose="05000000000000000000" pitchFamily="2" charset="2"/>
              <a:buChar char="l"/>
              <a:defRPr/>
            </a:pPr>
            <a:r>
              <a:rPr kumimoji="0" lang="zh-CN" altLang="en-US" sz="2000"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rPr>
              <a:t>引起资金占用的大量增加</a:t>
            </a:r>
            <a:endParaRPr kumimoji="0" lang="zh-CN" altLang="en-US" sz="2000"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endParaRPr>
          </a:p>
          <a:p>
            <a:pPr marL="692150" marR="0" lvl="1" indent="-347980" algn="l" defTabSz="914400" rtl="0" eaLnBrk="0" fontAlgn="base" latinLnBrk="0" hangingPunct="0">
              <a:lnSpc>
                <a:spcPct val="150000"/>
              </a:lnSpc>
              <a:spcBef>
                <a:spcPct val="20000"/>
              </a:spcBef>
              <a:spcAft>
                <a:spcPct val="0"/>
              </a:spcAft>
              <a:buClr>
                <a:schemeClr val="accent2"/>
              </a:buClr>
              <a:buSzPct val="70000"/>
              <a:buFont typeface="Wingdings" panose="05000000000000000000" pitchFamily="2" charset="2"/>
              <a:buChar char="l"/>
              <a:defRPr/>
            </a:pPr>
            <a:r>
              <a:rPr kumimoji="0" lang="zh-CN" altLang="en-US" sz="2000"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rPr>
              <a:t>引起利润虚增</a:t>
            </a:r>
            <a:endParaRPr kumimoji="0" lang="zh-CN" altLang="en-US" sz="2000"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endParaRPr>
          </a:p>
          <a:p>
            <a:pPr marL="692150" marR="0" lvl="1" indent="-347980" algn="l" defTabSz="914400" rtl="0" eaLnBrk="0" fontAlgn="base" latinLnBrk="0" hangingPunct="0">
              <a:lnSpc>
                <a:spcPct val="150000"/>
              </a:lnSpc>
              <a:spcBef>
                <a:spcPct val="20000"/>
              </a:spcBef>
              <a:spcAft>
                <a:spcPct val="0"/>
              </a:spcAft>
              <a:buClr>
                <a:schemeClr val="accent2"/>
              </a:buClr>
              <a:buSzPct val="70000"/>
              <a:buFont typeface="Wingdings" panose="05000000000000000000" pitchFamily="2" charset="2"/>
              <a:buChar char="l"/>
              <a:defRPr/>
            </a:pPr>
            <a:r>
              <a:rPr kumimoji="0" lang="zh-CN" altLang="en-US" sz="2000"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rPr>
              <a:t>引起利率上升</a:t>
            </a:r>
            <a:endParaRPr kumimoji="0" lang="zh-CN" altLang="en-US" sz="2000"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endParaRPr>
          </a:p>
          <a:p>
            <a:pPr marL="692150" marR="0" lvl="1" indent="-347980" algn="l" defTabSz="914400" rtl="0" eaLnBrk="0" fontAlgn="base" latinLnBrk="0" hangingPunct="0">
              <a:lnSpc>
                <a:spcPct val="150000"/>
              </a:lnSpc>
              <a:spcBef>
                <a:spcPct val="20000"/>
              </a:spcBef>
              <a:spcAft>
                <a:spcPct val="0"/>
              </a:spcAft>
              <a:buClr>
                <a:schemeClr val="accent2"/>
              </a:buClr>
              <a:buSzPct val="70000"/>
              <a:buFont typeface="Wingdings" panose="05000000000000000000" pitchFamily="2" charset="2"/>
              <a:buChar char="l"/>
              <a:defRPr/>
            </a:pPr>
            <a:r>
              <a:rPr kumimoji="0" lang="zh-CN" altLang="en-US" sz="2000"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rPr>
              <a:t>引起有价证券价格下降</a:t>
            </a:r>
            <a:endParaRPr kumimoji="0" lang="zh-CN" altLang="en-US" sz="2000"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endParaRPr>
          </a:p>
          <a:p>
            <a:pPr marL="692150" marR="0" lvl="1" indent="-347980" algn="l" defTabSz="914400" rtl="0" eaLnBrk="0" fontAlgn="base" latinLnBrk="0" hangingPunct="0">
              <a:lnSpc>
                <a:spcPct val="150000"/>
              </a:lnSpc>
              <a:spcBef>
                <a:spcPct val="20000"/>
              </a:spcBef>
              <a:spcAft>
                <a:spcPct val="0"/>
              </a:spcAft>
              <a:buClr>
                <a:schemeClr val="accent2"/>
              </a:buClr>
              <a:buSzPct val="70000"/>
              <a:buFont typeface="Wingdings" panose="05000000000000000000" pitchFamily="2" charset="2"/>
              <a:buChar char="l"/>
              <a:defRPr/>
            </a:pPr>
            <a:r>
              <a:rPr kumimoji="0" lang="zh-CN" altLang="en-US" sz="2000"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rPr>
              <a:t>引起资金供应紧张</a:t>
            </a:r>
            <a:endParaRPr kumimoji="0" lang="en-US" altLang="zh-CN" sz="2000" b="1" i="0" u="none" strike="noStrike" kern="0" cap="none" spc="0" normalizeH="0" baseline="0" noProof="0" dirty="0">
              <a:ln>
                <a:noFill/>
              </a:ln>
              <a:solidFill>
                <a:schemeClr val="tx1"/>
              </a:solidFill>
              <a:effectLst/>
              <a:uLnTx/>
              <a:uFillTx/>
              <a:latin typeface="+mn-lt"/>
              <a:ea typeface="楷体_GB2312" pitchFamily="49" charset="-122"/>
            </a:endParaRPr>
          </a:p>
        </p:txBody>
      </p:sp>
    </p:spTree>
  </p:cSld>
  <p:clrMapOvr>
    <a:masterClrMapping/>
  </p:clrMapOvr>
  <p:transition spd="med">
    <p:blinds dir="vert"/>
    <p:sndAc>
      <p:stSnd>
        <p:snd r:embed="rId4"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8131">
                                            <p:txEl>
                                              <p:charRg st="29" end="41"/>
                                            </p:txEl>
                                          </p:spTgt>
                                        </p:tgtEl>
                                        <p:attrNameLst>
                                          <p:attrName>style.visibility</p:attrName>
                                        </p:attrNameLst>
                                      </p:cBhvr>
                                      <p:to>
                                        <p:strVal val="visible"/>
                                      </p:to>
                                    </p:set>
                                    <p:animEffect transition="in" filter="fade">
                                      <p:cBhvr>
                                        <p:cTn id="7" dur="500"/>
                                        <p:tgtEl>
                                          <p:spTgt spid="48131">
                                            <p:txEl>
                                              <p:charRg st="29" end="4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8131">
                                            <p:txEl>
                                              <p:charRg st="41" end="48"/>
                                            </p:txEl>
                                          </p:spTgt>
                                        </p:tgtEl>
                                        <p:attrNameLst>
                                          <p:attrName>style.visibility</p:attrName>
                                        </p:attrNameLst>
                                      </p:cBhvr>
                                      <p:to>
                                        <p:strVal val="visible"/>
                                      </p:to>
                                    </p:set>
                                    <p:animEffect transition="in" filter="fade">
                                      <p:cBhvr>
                                        <p:cTn id="10" dur="500"/>
                                        <p:tgtEl>
                                          <p:spTgt spid="48131">
                                            <p:txEl>
                                              <p:charRg st="41" end="48"/>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48131">
                                            <p:txEl>
                                              <p:charRg st="48" end="55"/>
                                            </p:txEl>
                                          </p:spTgt>
                                        </p:tgtEl>
                                        <p:attrNameLst>
                                          <p:attrName>style.visibility</p:attrName>
                                        </p:attrNameLst>
                                      </p:cBhvr>
                                      <p:to>
                                        <p:strVal val="visible"/>
                                      </p:to>
                                    </p:set>
                                    <p:animEffect transition="in" filter="fade">
                                      <p:cBhvr>
                                        <p:cTn id="13" dur="500"/>
                                        <p:tgtEl>
                                          <p:spTgt spid="48131">
                                            <p:txEl>
                                              <p:charRg st="48" end="55"/>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48131">
                                            <p:txEl>
                                              <p:charRg st="55" end="66"/>
                                            </p:txEl>
                                          </p:spTgt>
                                        </p:tgtEl>
                                        <p:attrNameLst>
                                          <p:attrName>style.visibility</p:attrName>
                                        </p:attrNameLst>
                                      </p:cBhvr>
                                      <p:to>
                                        <p:strVal val="visible"/>
                                      </p:to>
                                    </p:set>
                                    <p:animEffect transition="in" filter="fade">
                                      <p:cBhvr>
                                        <p:cTn id="16" dur="500"/>
                                        <p:tgtEl>
                                          <p:spTgt spid="48131">
                                            <p:txEl>
                                              <p:charRg st="55" end="66"/>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48131">
                                            <p:txEl>
                                              <p:charRg st="66" end="75"/>
                                            </p:txEl>
                                          </p:spTgt>
                                        </p:tgtEl>
                                        <p:attrNameLst>
                                          <p:attrName>style.visibility</p:attrName>
                                        </p:attrNameLst>
                                      </p:cBhvr>
                                      <p:to>
                                        <p:strVal val="visible"/>
                                      </p:to>
                                    </p:set>
                                    <p:animEffect transition="in" filter="fade">
                                      <p:cBhvr>
                                        <p:cTn id="19" dur="500"/>
                                        <p:tgtEl>
                                          <p:spTgt spid="48131">
                                            <p:txEl>
                                              <p:charRg st="66" end="7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Rectangle 2"/>
          <p:cNvSpPr>
            <a:spLocks noGrp="1"/>
          </p:cNvSpPr>
          <p:nvPr>
            <p:ph idx="1"/>
          </p:nvPr>
        </p:nvSpPr>
        <p:spPr>
          <a:xfrm>
            <a:off x="107950" y="2060575"/>
            <a:ext cx="8785225" cy="1924685"/>
          </a:xfrm>
        </p:spPr>
        <p:txBody>
          <a:bodyPr vert="horz" wrap="square" lIns="91440" tIns="45720" rIns="91440" bIns="45720" anchor="t" anchorCtr="0"/>
          <a:p>
            <a:pPr eaLnBrk="1" hangingPunct="1">
              <a:lnSpc>
                <a:spcPct val="150000"/>
              </a:lnSpc>
            </a:pPr>
            <a:r>
              <a:rPr lang="en-US" altLang="zh-CN" sz="2400" b="1" dirty="0">
                <a:solidFill>
                  <a:srgbClr val="0000CC"/>
                </a:solidFill>
                <a:latin typeface="宋体" panose="02010600030101010101" pitchFamily="2" charset="-122"/>
                <a:ea typeface="宋体" panose="02010600030101010101" pitchFamily="2" charset="-122"/>
                <a:cs typeface="宋体" panose="02010600030101010101" pitchFamily="2" charset="-122"/>
              </a:rPr>
              <a:t>  </a:t>
            </a:r>
            <a:r>
              <a:rPr lang="zh-CN" altLang="en-US" sz="2400" b="1" dirty="0">
                <a:latin typeface="宋体" panose="02010600030101010101" pitchFamily="2" charset="-122"/>
                <a:ea typeface="宋体" panose="02010600030101010101" pitchFamily="2" charset="-122"/>
                <a:cs typeface="宋体" panose="02010600030101010101" pitchFamily="2" charset="-122"/>
              </a:rPr>
              <a:t>    经济政策包括财税体制、金融体制、外汇体制、外贸体制、计划体制、价格体制、投资体制、社会保障制度等方面。这些方面的变化，将深刻地影响着企业财务管理系统的运行。</a:t>
            </a:r>
            <a:endParaRPr lang="zh-CN" altLang="en-US" sz="2400" b="1" dirty="0">
              <a:latin typeface="宋体" panose="02010600030101010101" pitchFamily="2" charset="-122"/>
              <a:ea typeface="宋体" panose="02010600030101010101" pitchFamily="2" charset="-122"/>
              <a:cs typeface="宋体" panose="02010600030101010101" pitchFamily="2" charset="-122"/>
            </a:endParaRPr>
          </a:p>
        </p:txBody>
      </p:sp>
      <p:sp>
        <p:nvSpPr>
          <p:cNvPr id="2" name="Rectangle 2"/>
          <p:cNvSpPr>
            <a:spLocks noGrp="1"/>
          </p:cNvSpPr>
          <p:nvPr>
            <p:custDataLst>
              <p:tags r:id="rId1"/>
            </p:custDataLst>
          </p:nvPr>
        </p:nvSpPr>
        <p:spPr>
          <a:xfrm>
            <a:off x="395605" y="548640"/>
            <a:ext cx="5244465" cy="497205"/>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pPr>
            <a:r>
              <a:rPr lang="en-US" alt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b="1" dirty="0">
                <a:solidFill>
                  <a:srgbClr val="FF0000"/>
                </a:solidFill>
                <a:latin typeface="宋体" panose="02010600030101010101" pitchFamily="2" charset="-122"/>
                <a:ea typeface="宋体" panose="02010600030101010101" pitchFamily="2" charset="-122"/>
                <a:cs typeface="宋体" panose="02010600030101010101" pitchFamily="2" charset="-122"/>
              </a:rPr>
              <a:t>（一）经济环境</a:t>
            </a:r>
            <a:endParaRPr lang="zh-CN" altLang="en-US" sz="2400" b="1" dirty="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3" name="Rectangle 2"/>
          <p:cNvSpPr>
            <a:spLocks noGrp="1"/>
          </p:cNvSpPr>
          <p:nvPr>
            <p:custDataLst>
              <p:tags r:id="rId2"/>
            </p:custDataLst>
          </p:nvPr>
        </p:nvSpPr>
        <p:spPr>
          <a:xfrm>
            <a:off x="683260" y="1340485"/>
            <a:ext cx="7999095" cy="673735"/>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pPr>
            <a:r>
              <a:rPr lang="en-US" alt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b="1" dirty="0">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 6.</a:t>
            </a:r>
            <a:r>
              <a:rPr lang="zh-CN" altLang="en-US" sz="2400" b="1" dirty="0">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经济政策</a:t>
            </a:r>
            <a:endParaRPr lang="zh-CN" altLang="en-US" sz="2400" b="1" dirty="0">
              <a:solidFill>
                <a:srgbClr val="0000CC"/>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4" name="Rectangle 2"/>
          <p:cNvSpPr>
            <a:spLocks noGrp="1"/>
          </p:cNvSpPr>
          <p:nvPr>
            <p:custDataLst>
              <p:tags r:id="rId3"/>
            </p:custDataLst>
          </p:nvPr>
        </p:nvSpPr>
        <p:spPr>
          <a:xfrm>
            <a:off x="467360" y="3789045"/>
            <a:ext cx="7999095" cy="673735"/>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pPr>
            <a:r>
              <a:rPr lang="en-US" alt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b="1" dirty="0">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 7.</a:t>
            </a:r>
            <a:r>
              <a:rPr lang="zh-CN" altLang="en-US" sz="2400" b="1" dirty="0">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市场竞争</a:t>
            </a: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5" name="Rectangle 2"/>
          <p:cNvSpPr>
            <a:spLocks noGrp="1"/>
          </p:cNvSpPr>
          <p:nvPr>
            <p:custDataLst>
              <p:tags r:id="rId4"/>
            </p:custDataLst>
          </p:nvPr>
        </p:nvSpPr>
        <p:spPr>
          <a:xfrm>
            <a:off x="323850" y="4436745"/>
            <a:ext cx="8785225" cy="1358265"/>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pPr>
            <a:r>
              <a:rPr lang="en-US" altLang="zh-CN" sz="2400" b="1" dirty="0">
                <a:solidFill>
                  <a:srgbClr val="0000CC"/>
                </a:solidFill>
                <a:latin typeface="宋体" panose="02010600030101010101" pitchFamily="2" charset="-122"/>
                <a:ea typeface="宋体" panose="02010600030101010101" pitchFamily="2" charset="-122"/>
                <a:cs typeface="宋体" panose="02010600030101010101" pitchFamily="2" charset="-122"/>
              </a:rPr>
              <a:t>  </a:t>
            </a:r>
            <a:r>
              <a:rPr lang="zh-CN" altLang="en-US" sz="2400" b="1" dirty="0">
                <a:latin typeface="宋体" panose="02010600030101010101" pitchFamily="2" charset="-122"/>
                <a:ea typeface="宋体" panose="02010600030101010101" pitchFamily="2" charset="-122"/>
                <a:cs typeface="宋体" panose="02010600030101010101" pitchFamily="2" charset="-122"/>
              </a:rPr>
              <a:t> 市场竞争是一种竞争经济，伴随着竞争而来的必然是风险的存在。</a:t>
            </a:r>
            <a:endParaRPr lang="zh-CN" altLang="en-US" sz="2400" b="1" dirty="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blinds dir="vert"/>
    <p:sndAc>
      <p:stSnd>
        <p:snd r:embed="rId5" name="chimes.wav"/>
      </p:stSnd>
    </p:sndAc>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Rectangle 2"/>
          <p:cNvSpPr>
            <a:spLocks noGrp="1"/>
          </p:cNvSpPr>
          <p:nvPr>
            <p:ph idx="1"/>
          </p:nvPr>
        </p:nvSpPr>
        <p:spPr>
          <a:xfrm>
            <a:off x="179705" y="2420620"/>
            <a:ext cx="8785225" cy="3463290"/>
          </a:xfrm>
        </p:spPr>
        <p:txBody>
          <a:bodyPr vert="horz" wrap="square" lIns="91440" tIns="45720" rIns="91440" bIns="45720" anchor="t" anchorCtr="0"/>
          <a:p>
            <a:pPr eaLnBrk="1" hangingPunct="1">
              <a:lnSpc>
                <a:spcPct val="150000"/>
              </a:lnSpc>
            </a:pPr>
            <a:r>
              <a:rPr lang="zh-CN" altLang="en-US" sz="2000" b="1" dirty="0">
                <a:solidFill>
                  <a:srgbClr val="0000CC"/>
                </a:solidFill>
                <a:latin typeface="宋体" panose="02010600030101010101" pitchFamily="2" charset="-122"/>
                <a:ea typeface="宋体" panose="02010600030101010101" pitchFamily="2" charset="-122"/>
                <a:cs typeface="宋体" panose="02010600030101010101" pitchFamily="2" charset="-122"/>
              </a:rPr>
              <a:t>   </a:t>
            </a:r>
            <a:r>
              <a:rPr lang="en-US" altLang="zh-CN" sz="2000" b="1" dirty="0">
                <a:solidFill>
                  <a:srgbClr val="0000CC"/>
                </a:solidFill>
                <a:latin typeface="宋体" panose="02010600030101010101" pitchFamily="2" charset="-122"/>
                <a:ea typeface="宋体" panose="02010600030101010101" pitchFamily="2" charset="-122"/>
                <a:cs typeface="宋体" panose="02010600030101010101" pitchFamily="2" charset="-122"/>
              </a:rPr>
              <a:t>  </a:t>
            </a:r>
            <a:r>
              <a:rPr lang="zh-CN" altLang="en-US" sz="2000" b="1" dirty="0">
                <a:latin typeface="宋体" panose="02010600030101010101" pitchFamily="2" charset="-122"/>
                <a:ea typeface="宋体" panose="02010600030101010101" pitchFamily="2" charset="-122"/>
                <a:cs typeface="宋体" panose="02010600030101010101" pitchFamily="2" charset="-122"/>
              </a:rPr>
              <a:t>财务管理的对象是指企业在生产经营过程中客观存在的资金运动及其所体现的财务关系。</a:t>
            </a:r>
            <a:endParaRPr lang="zh-CN" altLang="en-US" sz="2000" b="1"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en-US" altLang="zh-CN" sz="2000" b="1" dirty="0">
                <a:latin typeface="宋体" panose="02010600030101010101" pitchFamily="2" charset="-122"/>
                <a:ea typeface="宋体" panose="02010600030101010101" pitchFamily="2" charset="-122"/>
                <a:cs typeface="宋体" panose="02010600030101010101" pitchFamily="2" charset="-122"/>
              </a:rPr>
              <a:t>      </a:t>
            </a:r>
            <a:r>
              <a:rPr lang="zh-CN" altLang="en-US" sz="2000" b="1" dirty="0">
                <a:latin typeface="宋体" panose="02010600030101010101" pitchFamily="2" charset="-122"/>
                <a:ea typeface="宋体" panose="02010600030101010101" pitchFamily="2" charset="-122"/>
                <a:cs typeface="宋体" panose="02010600030101010101" pitchFamily="2" charset="-122"/>
              </a:rPr>
              <a:t>企业资金从货币资金开始，经过供应、生产、销售三个阶段，依次转换其形态，又回到货币资金的过程就是资金的循环，不断重复的过程就是自己的周转。企业资金只有不断地循环和周转才能实现其价值的保值和增值。资金周转速度越快，资金利用效果就越好，企业的经济效益就越高。</a:t>
            </a:r>
            <a:endParaRPr lang="zh-CN" altLang="en-US" sz="2000" b="1" dirty="0">
              <a:latin typeface="宋体" panose="02010600030101010101" pitchFamily="2" charset="-122"/>
              <a:ea typeface="宋体" panose="02010600030101010101" pitchFamily="2" charset="-122"/>
              <a:cs typeface="宋体" panose="02010600030101010101" pitchFamily="2" charset="-122"/>
            </a:endParaRPr>
          </a:p>
        </p:txBody>
      </p:sp>
      <p:sp>
        <p:nvSpPr>
          <p:cNvPr id="1065987" name="Rectangle 3"/>
          <p:cNvSpPr>
            <a:spLocks noGrp="1" noChangeArrowheads="1"/>
          </p:cNvSpPr>
          <p:nvPr>
            <p:custDataLst>
              <p:tags r:id="rId1"/>
            </p:custDataLst>
          </p:nvPr>
        </p:nvSpPr>
        <p:spPr>
          <a:xfrm>
            <a:off x="611505" y="1196340"/>
            <a:ext cx="5277485" cy="486410"/>
          </a:xfrm>
          <a:prstGeom prst="rect">
            <a:avLst/>
          </a:prstGeom>
          <a:noFill/>
          <a:ln w="9525">
            <a:noFill/>
          </a:ln>
        </p:spPr>
        <p:txBody>
          <a:bodyPr vert="horz" wrap="square" lIns="91440" tIns="45720" rIns="91440" bIns="45720" numCol="1" anchor="t" anchorCtr="0" compatLnSpc="1"/>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r>
              <a:rPr lang="zh-CN" altLang="en-US" sz="2400" b="1" dirty="0">
                <a:solidFill>
                  <a:srgbClr val="0000CC"/>
                </a:solidFill>
                <a:ea typeface="黑体" panose="02010609060101010101" pitchFamily="2" charset="-122"/>
                <a:sym typeface="+mn-ea"/>
              </a:rPr>
              <a:t>二、</a:t>
            </a:r>
            <a:r>
              <a:rPr lang="en-US" altLang="zh-CN" sz="2400" b="1" dirty="0">
                <a:solidFill>
                  <a:srgbClr val="0000CC"/>
                </a:solidFill>
                <a:ea typeface="黑体" panose="02010609060101010101" pitchFamily="2" charset="-122"/>
                <a:sym typeface="+mn-ea"/>
              </a:rPr>
              <a:t> </a:t>
            </a:r>
            <a:r>
              <a:rPr lang="zh-CN" altLang="en-US" sz="2400" b="1" dirty="0">
                <a:solidFill>
                  <a:srgbClr val="0000CC"/>
                </a:solidFill>
                <a:ea typeface="黑体" panose="02010609060101010101" pitchFamily="2" charset="-122"/>
                <a:sym typeface="+mn-ea"/>
              </a:rPr>
              <a:t>财务管理的对象与内容</a:t>
            </a:r>
            <a:endParaRPr kumimoji="1" lang="zh-CN" altLang="en-US" sz="24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n-cs"/>
            </a:endParaRPr>
          </a:p>
        </p:txBody>
      </p:sp>
      <p:sp>
        <p:nvSpPr>
          <p:cNvPr id="2" name="Rectangle 3"/>
          <p:cNvSpPr>
            <a:spLocks noGrp="1" noChangeArrowheads="1"/>
          </p:cNvSpPr>
          <p:nvPr>
            <p:custDataLst>
              <p:tags r:id="rId2"/>
            </p:custDataLst>
          </p:nvPr>
        </p:nvSpPr>
        <p:spPr>
          <a:xfrm>
            <a:off x="539750" y="1844675"/>
            <a:ext cx="5277485" cy="486410"/>
          </a:xfrm>
          <a:prstGeom prst="rect">
            <a:avLst/>
          </a:prstGeom>
          <a:noFill/>
          <a:ln w="9525">
            <a:noFill/>
          </a:ln>
        </p:spPr>
        <p:txBody>
          <a:bodyPr vert="horz" wrap="square" lIns="91440" tIns="45720" rIns="91440" bIns="45720" numCol="1" anchor="t" anchorCtr="0" compatLnSpc="1"/>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r>
              <a:rPr lang="zh-CN" altLang="en-US" sz="2400" b="1" dirty="0">
                <a:solidFill>
                  <a:srgbClr val="FF0000"/>
                </a:solidFill>
                <a:latin typeface="宋体" panose="02010600030101010101" pitchFamily="2" charset="-122"/>
                <a:ea typeface="宋体" panose="02010600030101010101" pitchFamily="2" charset="-122"/>
                <a:sym typeface="+mn-ea"/>
              </a:rPr>
              <a:t>（一）财务管理的对象</a:t>
            </a:r>
            <a:endParaRPr kumimoji="1" lang="zh-CN" altLang="en-US" sz="2400" b="1" i="0" u="none" strike="noStrike" kern="0" cap="none" spc="0" normalizeH="0" baseline="0" noProof="0" dirty="0" smtClean="0">
              <a:ln>
                <a:noFill/>
              </a:ln>
              <a:solidFill>
                <a:srgbClr val="FF0000"/>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mn-ea"/>
            </a:endParaRPr>
          </a:p>
        </p:txBody>
      </p:sp>
    </p:spTree>
  </p:cSld>
  <p:clrMapOvr>
    <a:masterClrMapping/>
  </p:clrMapOvr>
  <p:transition spd="med">
    <p:blinds dir="vert"/>
    <p:sndAc>
      <p:stSnd>
        <p:snd r:embed="rId3" name="chimes.wav"/>
      </p:stSnd>
    </p:sndAc>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861060" y="1992630"/>
            <a:ext cx="7526655" cy="1198880"/>
          </a:xfrm>
          <a:prstGeom prst="rect">
            <a:avLst/>
          </a:prstGeom>
        </p:spPr>
        <p:txBody>
          <a:bodyPr wrap="square">
            <a:spAutoFit/>
          </a:body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en-US" altLang="zh-CN" sz="2400" b="1" i="0" u="none" strike="noStrike" kern="1200" cap="none" spc="225" normalizeH="0" baseline="0" noProof="0" dirty="0">
                <a:ln>
                  <a:noFill/>
                </a:ln>
                <a:solidFill>
                  <a:schemeClr val="tx1"/>
                </a:solidFill>
                <a:effectLst>
                  <a:outerShdw blurRad="38100" dist="38100" dir="2700000" algn="tl">
                    <a:srgbClr val="000000">
                      <a:alpha val="43137"/>
                    </a:srgbClr>
                  </a:outerShdw>
                </a:effectLst>
                <a:uLnTx/>
                <a:uFillTx/>
                <a:latin typeface="宋体" panose="02010600030101010101" pitchFamily="2" charset="-122"/>
                <a:cs typeface="+mn-cs"/>
              </a:rPr>
              <a:t>    </a:t>
            </a:r>
            <a:r>
              <a:rPr kumimoji="0" lang="zh-CN" altLang="en-US" sz="2400" b="1" i="0" u="none" strike="noStrike" kern="1200" cap="none" spc="225" normalizeH="0" baseline="0" noProof="0" dirty="0">
                <a:ln>
                  <a:noFill/>
                </a:ln>
                <a:solidFill>
                  <a:schemeClr val="tx1"/>
                </a:solidFill>
                <a:effectLst>
                  <a:outerShdw blurRad="38100" dist="38100" dir="2700000" algn="tl">
                    <a:srgbClr val="000000">
                      <a:alpha val="43137"/>
                    </a:srgbClr>
                  </a:outerShdw>
                </a:effectLst>
                <a:uLnTx/>
                <a:uFillTx/>
                <a:latin typeface="宋体" panose="02010600030101010101" pitchFamily="2" charset="-122"/>
                <a:cs typeface="+mn-cs"/>
              </a:rPr>
              <a:t>法律环境是指影响企业财务活动的各种法律、法规和规章。</a:t>
            </a:r>
            <a:endParaRPr kumimoji="0" lang="zh-CN" altLang="en-US" sz="2400" b="1" i="0" u="none" strike="noStrike" kern="1200" cap="none" spc="225" normalizeH="0" baseline="0" noProof="0" dirty="0">
              <a:ln>
                <a:noFill/>
              </a:ln>
              <a:solidFill>
                <a:schemeClr val="tx1"/>
              </a:solidFill>
              <a:effectLst>
                <a:outerShdw blurRad="38100" dist="38100" dir="2700000" algn="tl">
                  <a:srgbClr val="000000">
                    <a:alpha val="43137"/>
                  </a:srgbClr>
                </a:outerShdw>
              </a:effectLst>
              <a:uLnTx/>
              <a:uFillTx/>
              <a:latin typeface="宋体" panose="02010600030101010101" pitchFamily="2" charset="-122"/>
              <a:cs typeface="+mn-cs"/>
            </a:endParaRPr>
          </a:p>
        </p:txBody>
      </p:sp>
      <p:sp>
        <p:nvSpPr>
          <p:cNvPr id="44035" name="矩形 4"/>
          <p:cNvSpPr/>
          <p:nvPr/>
        </p:nvSpPr>
        <p:spPr>
          <a:xfrm>
            <a:off x="2987675" y="3284855"/>
            <a:ext cx="2892425" cy="2122805"/>
          </a:xfrm>
          <a:prstGeom prst="rect">
            <a:avLst/>
          </a:prstGeom>
          <a:solidFill>
            <a:srgbClr val="FFFF00"/>
          </a:solidFill>
          <a:ln w="9525">
            <a:noFill/>
          </a:ln>
        </p:spPr>
        <p:txBody>
          <a:bodyPr wrap="square">
            <a:spAutoFit/>
          </a:bodyPr>
          <a:p>
            <a:pPr eaLnBrk="1" hangingPunct="1">
              <a:lnSpc>
                <a:spcPct val="150000"/>
              </a:lnSpc>
              <a:spcBef>
                <a:spcPct val="50000"/>
              </a:spcBef>
              <a:buClr>
                <a:schemeClr val="accent2"/>
              </a:buClr>
              <a:buFont typeface="Wingdings" panose="05000000000000000000" pitchFamily="2" charset="2"/>
              <a:buChar char="l"/>
            </a:pPr>
            <a:r>
              <a:rPr lang="zh-CN" altLang="en-US" sz="2400" b="1" dirty="0">
                <a:latin typeface="宋体" panose="02010600030101010101" pitchFamily="2" charset="-122"/>
              </a:rPr>
              <a:t>企业组织法规</a:t>
            </a:r>
            <a:endParaRPr lang="zh-CN" altLang="en-US" sz="2400" b="1" dirty="0">
              <a:latin typeface="宋体" panose="02010600030101010101" pitchFamily="2" charset="-122"/>
            </a:endParaRPr>
          </a:p>
          <a:p>
            <a:pPr eaLnBrk="1" hangingPunct="1">
              <a:lnSpc>
                <a:spcPct val="150000"/>
              </a:lnSpc>
              <a:spcBef>
                <a:spcPct val="50000"/>
              </a:spcBef>
              <a:buClr>
                <a:schemeClr val="accent2"/>
              </a:buClr>
              <a:buFont typeface="Wingdings" panose="05000000000000000000" pitchFamily="2" charset="2"/>
              <a:buChar char="l"/>
            </a:pPr>
            <a:r>
              <a:rPr lang="zh-CN" altLang="en-US" sz="2400" b="1" dirty="0">
                <a:latin typeface="宋体" panose="02010600030101010101" pitchFamily="2" charset="-122"/>
              </a:rPr>
              <a:t>财务会计法规</a:t>
            </a:r>
            <a:endParaRPr lang="zh-CN" altLang="en-US" sz="2400" b="1" dirty="0">
              <a:latin typeface="宋体" panose="02010600030101010101" pitchFamily="2" charset="-122"/>
            </a:endParaRPr>
          </a:p>
          <a:p>
            <a:pPr eaLnBrk="1" hangingPunct="1">
              <a:lnSpc>
                <a:spcPct val="150000"/>
              </a:lnSpc>
              <a:spcBef>
                <a:spcPct val="50000"/>
              </a:spcBef>
              <a:buClr>
                <a:schemeClr val="accent2"/>
              </a:buClr>
              <a:buFont typeface="Wingdings" panose="05000000000000000000" pitchFamily="2" charset="2"/>
              <a:buChar char="l"/>
            </a:pPr>
            <a:r>
              <a:rPr lang="zh-CN" altLang="en-US" sz="2400" b="1" dirty="0">
                <a:latin typeface="宋体" panose="02010600030101010101" pitchFamily="2" charset="-122"/>
              </a:rPr>
              <a:t>税法</a:t>
            </a:r>
            <a:endParaRPr lang="zh-CN" altLang="en-US" sz="2400" b="1" dirty="0">
              <a:latin typeface="宋体" panose="02010600030101010101" pitchFamily="2" charset="-122"/>
            </a:endParaRPr>
          </a:p>
        </p:txBody>
      </p:sp>
      <p:sp>
        <p:nvSpPr>
          <p:cNvPr id="6" name="Text Box 49"/>
          <p:cNvSpPr txBox="1">
            <a:spLocks noChangeArrowheads="1"/>
          </p:cNvSpPr>
          <p:nvPr/>
        </p:nvSpPr>
        <p:spPr bwMode="gray">
          <a:xfrm>
            <a:off x="966788" y="1196975"/>
            <a:ext cx="4692650" cy="460375"/>
          </a:xfrm>
          <a:prstGeom prst="rect">
            <a:avLst/>
          </a:prstGeom>
          <a:noFill/>
          <a:ln>
            <a:noFill/>
          </a:ln>
        </p:spPr>
        <p:txBody>
          <a:bodyPr>
            <a:spAutoFit/>
          </a:bodyPr>
          <a:lstStyle>
            <a:lvl1pPr>
              <a:defRPr>
                <a:solidFill>
                  <a:srgbClr val="FFCC99"/>
                </a:solidFill>
                <a:latin typeface="华文中宋" pitchFamily="2" charset="-122"/>
                <a:ea typeface="华文中宋" pitchFamily="2" charset="-122"/>
              </a:defRPr>
            </a:lvl1pPr>
            <a:lvl2pPr marL="742950" indent="-285750">
              <a:defRPr>
                <a:solidFill>
                  <a:srgbClr val="FFCC99"/>
                </a:solidFill>
                <a:latin typeface="华文中宋" pitchFamily="2" charset="-122"/>
                <a:ea typeface="华文中宋" pitchFamily="2" charset="-122"/>
              </a:defRPr>
            </a:lvl2pPr>
            <a:lvl3pPr marL="1143000" indent="-228600">
              <a:defRPr>
                <a:solidFill>
                  <a:srgbClr val="FFCC99"/>
                </a:solidFill>
                <a:latin typeface="华文中宋" pitchFamily="2" charset="-122"/>
                <a:ea typeface="华文中宋" pitchFamily="2" charset="-122"/>
              </a:defRPr>
            </a:lvl3pPr>
            <a:lvl4pPr marL="1600200" indent="-228600">
              <a:defRPr>
                <a:solidFill>
                  <a:srgbClr val="FFCC99"/>
                </a:solidFill>
                <a:latin typeface="华文中宋" pitchFamily="2" charset="-122"/>
                <a:ea typeface="华文中宋" pitchFamily="2" charset="-122"/>
              </a:defRPr>
            </a:lvl4pPr>
            <a:lvl5pPr marL="2057400" indent="-228600">
              <a:defRPr>
                <a:solidFill>
                  <a:srgbClr val="FFCC99"/>
                </a:solidFill>
                <a:latin typeface="华文中宋" pitchFamily="2" charset="-122"/>
                <a:ea typeface="华文中宋" pitchFamily="2" charset="-122"/>
              </a:defRPr>
            </a:lvl5pPr>
            <a:lvl6pPr marL="2514600" indent="-228600" eaLnBrk="0" fontAlgn="base" hangingPunct="0">
              <a:spcBef>
                <a:spcPct val="0"/>
              </a:spcBef>
              <a:spcAft>
                <a:spcPct val="0"/>
              </a:spcAft>
              <a:defRPr>
                <a:solidFill>
                  <a:srgbClr val="FFCC99"/>
                </a:solidFill>
                <a:latin typeface="华文中宋" pitchFamily="2" charset="-122"/>
                <a:ea typeface="华文中宋" pitchFamily="2" charset="-122"/>
              </a:defRPr>
            </a:lvl6pPr>
            <a:lvl7pPr marL="2971800" indent="-228600" eaLnBrk="0" fontAlgn="base" hangingPunct="0">
              <a:spcBef>
                <a:spcPct val="0"/>
              </a:spcBef>
              <a:spcAft>
                <a:spcPct val="0"/>
              </a:spcAft>
              <a:defRPr>
                <a:solidFill>
                  <a:srgbClr val="FFCC99"/>
                </a:solidFill>
                <a:latin typeface="华文中宋" pitchFamily="2" charset="-122"/>
                <a:ea typeface="华文中宋" pitchFamily="2" charset="-122"/>
              </a:defRPr>
            </a:lvl7pPr>
            <a:lvl8pPr marL="3429000" indent="-228600" eaLnBrk="0" fontAlgn="base" hangingPunct="0">
              <a:spcBef>
                <a:spcPct val="0"/>
              </a:spcBef>
              <a:spcAft>
                <a:spcPct val="0"/>
              </a:spcAft>
              <a:defRPr>
                <a:solidFill>
                  <a:srgbClr val="FFCC99"/>
                </a:solidFill>
                <a:latin typeface="华文中宋" pitchFamily="2" charset="-122"/>
                <a:ea typeface="华文中宋" pitchFamily="2" charset="-122"/>
              </a:defRPr>
            </a:lvl8pPr>
            <a:lvl9pPr marL="3886200" indent="-228600" eaLnBrk="0" fontAlgn="base" hangingPunct="0">
              <a:spcBef>
                <a:spcPct val="0"/>
              </a:spcBef>
              <a:spcAft>
                <a:spcPct val="0"/>
              </a:spcAft>
              <a:defRPr>
                <a:solidFill>
                  <a:srgbClr val="FFCC99"/>
                </a:solidFill>
                <a:latin typeface="华文中宋" pitchFamily="2" charset="-122"/>
                <a:ea typeface="华文中宋" pitchFamily="2" charset="-122"/>
              </a:defRPr>
            </a:lvl9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rPr>
              <a:t>（二）法律环境</a:t>
            </a:r>
            <a:endParaRPr kumimoji="0" lang="zh-CN" altLang="en-US" sz="24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endParaRPr>
          </a:p>
        </p:txBody>
      </p:sp>
    </p:spTree>
  </p:cSld>
  <p:clrMapOvr>
    <a:masterClrMapping/>
  </p:clrMapOvr>
  <p:transition spd="med">
    <p:blinds dir="vert"/>
    <p:sndAc>
      <p:stSnd>
        <p:snd r:embed="rId1" name="chimes.wav"/>
      </p:stSnd>
    </p:sndAc>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Rectangle 2"/>
          <p:cNvSpPr>
            <a:spLocks noGrp="1"/>
          </p:cNvSpPr>
          <p:nvPr>
            <p:ph idx="1"/>
          </p:nvPr>
        </p:nvSpPr>
        <p:spPr>
          <a:xfrm>
            <a:off x="179705" y="1268730"/>
            <a:ext cx="8785225" cy="626745"/>
          </a:xfrm>
        </p:spPr>
        <p:txBody>
          <a:bodyPr vert="horz" wrap="square" lIns="91440" tIns="45720" rIns="91440" bIns="45720" anchor="t" anchorCtr="0"/>
          <a:p>
            <a:pPr eaLnBrk="1" hangingPunct="1"/>
            <a:r>
              <a:rPr lang="en-US" altLang="zh-CN" sz="2400" b="1" dirty="0">
                <a:ea typeface="黑体" panose="02010609060101010101" pitchFamily="2" charset="-122"/>
              </a:rPr>
              <a:t> </a:t>
            </a:r>
            <a:r>
              <a:rPr lang="en-US" altLang="zh-CN" sz="2400" b="1" dirty="0">
                <a:solidFill>
                  <a:srgbClr val="0000CC"/>
                </a:solidFill>
                <a:ea typeface="黑体" panose="02010609060101010101" pitchFamily="2" charset="-122"/>
              </a:rPr>
              <a:t>  1.</a:t>
            </a:r>
            <a:r>
              <a:rPr lang="zh-CN" altLang="en-US" sz="2400" b="1" dirty="0">
                <a:solidFill>
                  <a:srgbClr val="0000CC"/>
                </a:solidFill>
                <a:ea typeface="黑体" panose="02010609060101010101" pitchFamily="2" charset="-122"/>
              </a:rPr>
              <a:t>企业组织法规</a:t>
            </a:r>
            <a:endParaRPr lang="zh-CN" altLang="en-US" sz="2400" b="1" dirty="0">
              <a:ea typeface="黑体" panose="02010609060101010101" pitchFamily="2" charset="-122"/>
            </a:endParaRPr>
          </a:p>
        </p:txBody>
      </p:sp>
      <p:sp>
        <p:nvSpPr>
          <p:cNvPr id="2" name="文本框 1"/>
          <p:cNvSpPr txBox="1"/>
          <p:nvPr/>
        </p:nvSpPr>
        <p:spPr>
          <a:xfrm>
            <a:off x="1043305" y="404495"/>
            <a:ext cx="4572000" cy="521970"/>
          </a:xfrm>
          <a:prstGeom prst="rect">
            <a:avLst/>
          </a:prstGeom>
          <a:noFill/>
        </p:spPr>
        <p:txBody>
          <a:bodyPr wrap="square" rtlCol="0" anchor="t">
            <a:spAutoFit/>
          </a:bodyPr>
          <a:p>
            <a:r>
              <a:rPr lang="zh-CN" altLang="en-US" sz="2800" b="1" dirty="0">
                <a:solidFill>
                  <a:srgbClr val="FF0000"/>
                </a:solidFill>
                <a:ea typeface="黑体" panose="02010609060101010101" pitchFamily="2" charset="-122"/>
                <a:sym typeface="+mn-ea"/>
              </a:rPr>
              <a:t>（二）</a:t>
            </a:r>
            <a:r>
              <a:rPr lang="zh-CN" altLang="en-US" sz="2800" b="1" dirty="0">
                <a:solidFill>
                  <a:srgbClr val="FF0000"/>
                </a:solidFill>
                <a:latin typeface="黑体" panose="02010609060101010101" pitchFamily="2" charset="-122"/>
                <a:ea typeface="黑体" panose="02010609060101010101" pitchFamily="2" charset="-122"/>
                <a:sym typeface="+mn-ea"/>
              </a:rPr>
              <a:t>法律环境</a:t>
            </a:r>
            <a:endParaRPr lang="zh-CN" altLang="en-US" sz="2800" b="1" dirty="0">
              <a:solidFill>
                <a:srgbClr val="FF0000"/>
              </a:solidFill>
              <a:latin typeface="黑体" panose="02010609060101010101" pitchFamily="2" charset="-122"/>
              <a:ea typeface="黑体" panose="02010609060101010101" pitchFamily="2" charset="-122"/>
              <a:sym typeface="+mn-ea"/>
            </a:endParaRPr>
          </a:p>
        </p:txBody>
      </p:sp>
      <p:sp>
        <p:nvSpPr>
          <p:cNvPr id="3" name="Rectangle 2"/>
          <p:cNvSpPr>
            <a:spLocks noGrp="1"/>
          </p:cNvSpPr>
          <p:nvPr>
            <p:custDataLst>
              <p:tags r:id="rId1"/>
            </p:custDataLst>
          </p:nvPr>
        </p:nvSpPr>
        <p:spPr>
          <a:xfrm>
            <a:off x="323850" y="2204720"/>
            <a:ext cx="8422640" cy="2593340"/>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pPr>
            <a:r>
              <a:rPr lang="en-US" alt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rPr>
              <a:t>企业组织必须依法成立，不同类型的企业在组建过程中适用不同的法律。</a:t>
            </a: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en-US" alt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rPr>
              <a:t>如《公司法》、《个人独资企业法》、《合伙企业法》、《外商投资法》等。</a:t>
            </a: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blinds dir="vert"/>
    <p:sndAc>
      <p:stSnd>
        <p:snd r:embed="rId2" name="chimes.wav"/>
      </p:stSnd>
    </p:sndAc>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Rectangle 2"/>
          <p:cNvSpPr>
            <a:spLocks noGrp="1"/>
          </p:cNvSpPr>
          <p:nvPr>
            <p:ph idx="1"/>
          </p:nvPr>
        </p:nvSpPr>
        <p:spPr>
          <a:xfrm>
            <a:off x="323215" y="1217930"/>
            <a:ext cx="8785225" cy="626745"/>
          </a:xfrm>
        </p:spPr>
        <p:txBody>
          <a:bodyPr vert="horz" wrap="square" lIns="91440" tIns="45720" rIns="91440" bIns="45720" anchor="t" anchorCtr="0"/>
          <a:p>
            <a:pPr eaLnBrk="1" hangingPunct="1"/>
            <a:r>
              <a:rPr lang="en-US" altLang="zh-CN" sz="2400" b="1" dirty="0">
                <a:latin typeface="宋体" panose="02010600030101010101" pitchFamily="2" charset="-122"/>
                <a:ea typeface="宋体" panose="02010600030101010101" pitchFamily="2" charset="-122"/>
                <a:cs typeface="宋体" panose="02010600030101010101" pitchFamily="2" charset="-122"/>
              </a:rPr>
              <a:t> </a:t>
            </a:r>
            <a:r>
              <a:rPr lang="en-US" altLang="zh-CN" sz="2400" b="1" dirty="0">
                <a:solidFill>
                  <a:srgbClr val="0000CC"/>
                </a:solidFill>
                <a:latin typeface="宋体" panose="02010600030101010101" pitchFamily="2" charset="-122"/>
                <a:ea typeface="宋体" panose="02010600030101010101" pitchFamily="2" charset="-122"/>
                <a:cs typeface="宋体" panose="02010600030101010101" pitchFamily="2" charset="-122"/>
              </a:rPr>
              <a:t>  2.</a:t>
            </a:r>
            <a:r>
              <a:rPr lang="zh-CN" altLang="en-US" sz="2400" b="1" dirty="0">
                <a:solidFill>
                  <a:srgbClr val="0000CC"/>
                </a:solidFill>
                <a:latin typeface="宋体" panose="02010600030101010101" pitchFamily="2" charset="-122"/>
                <a:ea typeface="宋体" panose="02010600030101010101" pitchFamily="2" charset="-122"/>
                <a:cs typeface="宋体" panose="02010600030101010101" pitchFamily="2" charset="-122"/>
              </a:rPr>
              <a:t>财务会计法规</a:t>
            </a:r>
            <a:endParaRPr lang="zh-CN" altLang="en-US" sz="2400" b="1" dirty="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1043305" y="404495"/>
            <a:ext cx="4572000" cy="521970"/>
          </a:xfrm>
          <a:prstGeom prst="rect">
            <a:avLst/>
          </a:prstGeom>
          <a:noFill/>
        </p:spPr>
        <p:txBody>
          <a:bodyPr wrap="square" rtlCol="0" anchor="t">
            <a:spAutoFit/>
          </a:bodyPr>
          <a:p>
            <a:r>
              <a:rPr lang="zh-CN" altLang="en-US" sz="2800" b="1" dirty="0">
                <a:ea typeface="黑体" panose="02010609060101010101" pitchFamily="2" charset="-122"/>
                <a:sym typeface="+mn-ea"/>
              </a:rPr>
              <a:t>（</a:t>
            </a:r>
            <a:r>
              <a:rPr lang="zh-CN" altLang="en-US" sz="2800" b="1" dirty="0">
                <a:solidFill>
                  <a:srgbClr val="FF0000"/>
                </a:solidFill>
                <a:ea typeface="黑体" panose="02010609060101010101" pitchFamily="2" charset="-122"/>
                <a:sym typeface="+mn-ea"/>
              </a:rPr>
              <a:t>二）</a:t>
            </a:r>
            <a:r>
              <a:rPr lang="zh-CN" altLang="en-US" sz="2800" b="1" dirty="0">
                <a:solidFill>
                  <a:srgbClr val="FF0000"/>
                </a:solidFill>
                <a:latin typeface="黑体" panose="02010609060101010101" pitchFamily="2" charset="-122"/>
                <a:ea typeface="黑体" panose="02010609060101010101" pitchFamily="2" charset="-122"/>
                <a:sym typeface="+mn-ea"/>
              </a:rPr>
              <a:t>法律环境</a:t>
            </a:r>
            <a:endParaRPr lang="zh-CN" altLang="en-US" sz="2800" b="1" dirty="0">
              <a:solidFill>
                <a:srgbClr val="FF0000"/>
              </a:solidFill>
              <a:latin typeface="黑体" panose="02010609060101010101" pitchFamily="2" charset="-122"/>
              <a:ea typeface="黑体" panose="02010609060101010101" pitchFamily="2" charset="-122"/>
              <a:sym typeface="+mn-ea"/>
            </a:endParaRPr>
          </a:p>
        </p:txBody>
      </p:sp>
      <p:sp>
        <p:nvSpPr>
          <p:cNvPr id="3" name="Rectangle 2"/>
          <p:cNvSpPr>
            <a:spLocks noGrp="1"/>
          </p:cNvSpPr>
          <p:nvPr>
            <p:custDataLst>
              <p:tags r:id="rId1"/>
            </p:custDataLst>
          </p:nvPr>
        </p:nvSpPr>
        <p:spPr>
          <a:xfrm>
            <a:off x="467360" y="1844675"/>
            <a:ext cx="7937500" cy="2044700"/>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pPr>
            <a:r>
              <a:rPr lang="en-US" altLang="zh-CN" sz="2000" b="1" dirty="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rPr>
              <a:t>主要包括《企业财务通则》、《企业会计准则》、《企业会计制度》等。</a:t>
            </a:r>
            <a:endPar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en-US" altLang="zh-CN" sz="2000" b="1" dirty="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rPr>
              <a:t>《企业财务通则》是各类企业进行财务活动、实施财务管理的基本规范。</a:t>
            </a:r>
            <a:endParaRPr lang="zh-CN" altLang="en-US" sz="20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4" name="Rectangle 2"/>
          <p:cNvSpPr>
            <a:spLocks noGrp="1"/>
          </p:cNvSpPr>
          <p:nvPr>
            <p:custDataLst>
              <p:tags r:id="rId2"/>
            </p:custDataLst>
          </p:nvPr>
        </p:nvSpPr>
        <p:spPr>
          <a:xfrm>
            <a:off x="323850" y="4004945"/>
            <a:ext cx="8785225" cy="626745"/>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r>
              <a:rPr lang="en-US" altLang="zh-CN" sz="2400" b="1" dirty="0">
                <a:latin typeface="宋体" panose="02010600030101010101" pitchFamily="2" charset="-122"/>
                <a:ea typeface="宋体" panose="02010600030101010101" pitchFamily="2" charset="-122"/>
                <a:cs typeface="宋体" panose="02010600030101010101" pitchFamily="2" charset="-122"/>
              </a:rPr>
              <a:t> </a:t>
            </a:r>
            <a:r>
              <a:rPr lang="en-US" altLang="zh-CN" sz="2400" b="1" dirty="0">
                <a:solidFill>
                  <a:srgbClr val="0000CC"/>
                </a:solidFill>
                <a:latin typeface="宋体" panose="02010600030101010101" pitchFamily="2" charset="-122"/>
                <a:ea typeface="宋体" panose="02010600030101010101" pitchFamily="2" charset="-122"/>
                <a:cs typeface="宋体" panose="02010600030101010101" pitchFamily="2" charset="-122"/>
              </a:rPr>
              <a:t>  3.</a:t>
            </a:r>
            <a:r>
              <a:rPr lang="zh-CN" altLang="en-US" sz="2400" b="1" dirty="0">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工商税收制度</a:t>
            </a:r>
            <a:endParaRPr lang="en-US" altLang="zh-CN" sz="2400" b="1" dirty="0">
              <a:solidFill>
                <a:srgbClr val="0000CC"/>
              </a:solidFill>
              <a:latin typeface="宋体" panose="02010600030101010101" pitchFamily="2" charset="-122"/>
              <a:ea typeface="宋体" panose="02010600030101010101" pitchFamily="2" charset="-122"/>
              <a:cs typeface="宋体" panose="02010600030101010101" pitchFamily="2" charset="-122"/>
            </a:endParaRPr>
          </a:p>
          <a:p>
            <a:pPr eaLnBrk="1" hangingPunct="1"/>
            <a:endParaRPr lang="zh-CN" altLang="en-US" sz="2400" b="1" dirty="0">
              <a:latin typeface="宋体" panose="02010600030101010101" pitchFamily="2" charset="-122"/>
              <a:ea typeface="宋体" panose="02010600030101010101" pitchFamily="2" charset="-122"/>
              <a:cs typeface="宋体" panose="02010600030101010101" pitchFamily="2" charset="-122"/>
            </a:endParaRPr>
          </a:p>
        </p:txBody>
      </p:sp>
      <p:sp>
        <p:nvSpPr>
          <p:cNvPr id="5" name="Rectangle 2"/>
          <p:cNvSpPr>
            <a:spLocks noGrp="1"/>
          </p:cNvSpPr>
          <p:nvPr>
            <p:custDataLst>
              <p:tags r:id="rId3"/>
            </p:custDataLst>
          </p:nvPr>
        </p:nvSpPr>
        <p:spPr>
          <a:xfrm>
            <a:off x="395605" y="4554220"/>
            <a:ext cx="8095615" cy="971550"/>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lnSpc>
                <a:spcPct val="150000"/>
              </a:lnSpc>
            </a:pPr>
            <a:r>
              <a:rPr lang="en-US" altLang="zh-CN" sz="2000" b="1" dirty="0">
                <a:latin typeface="宋体" panose="02010600030101010101" pitchFamily="2" charset="-122"/>
                <a:ea typeface="宋体" panose="02010600030101010101" pitchFamily="2" charset="-122"/>
                <a:cs typeface="宋体" panose="02010600030101010101" pitchFamily="2" charset="-122"/>
              </a:rPr>
              <a:t> </a:t>
            </a:r>
            <a:r>
              <a:rPr lang="en-US" altLang="zh-CN" sz="2000" b="1" dirty="0">
                <a:solidFill>
                  <a:srgbClr val="0000CC"/>
                </a:solidFill>
                <a:latin typeface="宋体" panose="02010600030101010101" pitchFamily="2" charset="-122"/>
                <a:ea typeface="宋体" panose="02010600030101010101" pitchFamily="2" charset="-122"/>
                <a:cs typeface="宋体" panose="02010600030101010101" pitchFamily="2" charset="-122"/>
              </a:rPr>
              <a:t>   </a:t>
            </a:r>
            <a:r>
              <a:rPr lang="zh-CN" altLang="en-US" sz="2000" b="1" dirty="0">
                <a:latin typeface="宋体" panose="02010600030101010101" pitchFamily="2" charset="-122"/>
                <a:ea typeface="宋体" panose="02010600030101010101" pitchFamily="2" charset="-122"/>
                <a:cs typeface="宋体" panose="02010600030101010101" pitchFamily="2" charset="-122"/>
              </a:rPr>
              <a:t> 国家税收制度特别是工商税收制度，是企业财务管理的重要外部条件。企业财务管理者应当按照税法导向进行财务活动。</a:t>
            </a:r>
            <a:endParaRPr lang="zh-CN" altLang="en-US" sz="2000" b="1"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endParaRPr lang="zh-CN" altLang="en-US" sz="2000" b="1" dirty="0">
              <a:solidFill>
                <a:srgbClr val="0000CC"/>
              </a:solidFill>
              <a:latin typeface="宋体" panose="02010600030101010101" pitchFamily="2" charset="-122"/>
              <a:ea typeface="宋体" panose="02010600030101010101" pitchFamily="2" charset="-122"/>
              <a:cs typeface="宋体" panose="02010600030101010101" pitchFamily="2" charset="-122"/>
            </a:endParaRPr>
          </a:p>
          <a:p>
            <a:pPr eaLnBrk="1" hangingPunct="1"/>
            <a:endParaRPr lang="zh-CN" altLang="en-US" sz="2000" b="1" dirty="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blinds dir="vert"/>
    <p:sndAc>
      <p:stSnd>
        <p:snd r:embed="rId4" name="chimes.wav"/>
      </p:stSnd>
    </p:sndAc>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2"/>
          <p:cNvSpPr>
            <a:spLocks noGrp="1"/>
          </p:cNvSpPr>
          <p:nvPr>
            <p:ph idx="1"/>
          </p:nvPr>
        </p:nvSpPr>
        <p:spPr>
          <a:xfrm>
            <a:off x="323533" y="2132965"/>
            <a:ext cx="8785225" cy="5038725"/>
          </a:xfrm>
        </p:spPr>
        <p:txBody>
          <a:bodyPr vert="horz" wrap="square" lIns="91440" tIns="45720" rIns="91440" bIns="45720" anchor="t" anchorCtr="0"/>
          <a:p>
            <a:pPr eaLnBrk="1" hangingPunct="1">
              <a:lnSpc>
                <a:spcPct val="150000"/>
              </a:lnSpc>
              <a:buNone/>
            </a:pPr>
            <a:r>
              <a:rPr lang="en-US" altLang="zh-CN" sz="2400" b="1" dirty="0">
                <a:solidFill>
                  <a:srgbClr val="0000CC"/>
                </a:solidFill>
                <a:latin typeface="宋体" panose="02010600030101010101" pitchFamily="2" charset="-122"/>
                <a:ea typeface="宋体" panose="02010600030101010101" pitchFamily="2" charset="-122"/>
                <a:cs typeface="宋体" panose="02010600030101010101" pitchFamily="2" charset="-122"/>
              </a:rPr>
              <a:t>   </a:t>
            </a:r>
            <a:r>
              <a:rPr lang="zh-CN" altLang="en-US" sz="2400" b="1" dirty="0">
                <a:solidFill>
                  <a:srgbClr val="0000CC"/>
                </a:solidFill>
                <a:latin typeface="宋体" panose="02010600030101010101" pitchFamily="2" charset="-122"/>
                <a:ea typeface="宋体" panose="02010600030101010101" pitchFamily="2" charset="-122"/>
                <a:cs typeface="宋体" panose="02010600030101010101" pitchFamily="2" charset="-122"/>
              </a:rPr>
              <a:t>   </a:t>
            </a:r>
            <a:r>
              <a:rPr lang="zh-CN" altLang="en-US" sz="2400" b="1" dirty="0">
                <a:latin typeface="宋体" panose="02010600030101010101" pitchFamily="2" charset="-122"/>
                <a:ea typeface="宋体" panose="02010600030101010101" pitchFamily="2" charset="-122"/>
                <a:cs typeface="宋体" panose="02010600030101010101" pitchFamily="2" charset="-122"/>
              </a:rPr>
              <a:t>金融市场是指资金供应者和资金需求者双方通过某种形式融通资金达成交易的场所，是以资金交易为对象的一种抽象的市场。</a:t>
            </a:r>
            <a:endParaRPr lang="en-US" altLang="zh-CN" sz="2400" b="1"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buNone/>
            </a:pPr>
            <a:r>
              <a:rPr lang="en-US" altLang="zh-CN" sz="2400" b="1" dirty="0">
                <a:latin typeface="宋体" panose="02010600030101010101" pitchFamily="2" charset="-122"/>
                <a:ea typeface="宋体" panose="02010600030101010101" pitchFamily="2" charset="-122"/>
                <a:cs typeface="宋体" panose="02010600030101010101" pitchFamily="2" charset="-122"/>
              </a:rPr>
              <a:t>      </a:t>
            </a:r>
            <a:r>
              <a:rPr lang="zh-CN" altLang="en-US" sz="2400" b="1" dirty="0">
                <a:latin typeface="宋体" panose="02010600030101010101" pitchFamily="2" charset="-122"/>
                <a:ea typeface="宋体" panose="02010600030101010101" pitchFamily="2" charset="-122"/>
                <a:cs typeface="宋体" panose="02010600030101010101" pitchFamily="2" charset="-122"/>
              </a:rPr>
              <a:t>金融市场的分类可用图</a:t>
            </a:r>
            <a:r>
              <a:rPr lang="en-US" altLang="zh-CN" sz="2400" b="1" dirty="0">
                <a:latin typeface="宋体" panose="02010600030101010101" pitchFamily="2" charset="-122"/>
                <a:ea typeface="宋体" panose="02010600030101010101" pitchFamily="2" charset="-122"/>
                <a:cs typeface="宋体" panose="02010600030101010101" pitchFamily="2" charset="-122"/>
              </a:rPr>
              <a:t>1-2</a:t>
            </a:r>
            <a:r>
              <a:rPr lang="zh-CN" altLang="en-US" sz="2400" b="1" dirty="0">
                <a:latin typeface="宋体" panose="02010600030101010101" pitchFamily="2" charset="-122"/>
                <a:ea typeface="宋体" panose="02010600030101010101" pitchFamily="2" charset="-122"/>
                <a:cs typeface="宋体" panose="02010600030101010101" pitchFamily="2" charset="-122"/>
              </a:rPr>
              <a:t>来说明。</a:t>
            </a:r>
            <a:endParaRPr lang="zh-CN" altLang="en-US" sz="2400" b="1" dirty="0">
              <a:latin typeface="宋体" panose="02010600030101010101" pitchFamily="2" charset="-122"/>
              <a:ea typeface="宋体" panose="02010600030101010101" pitchFamily="2" charset="-122"/>
              <a:cs typeface="宋体" panose="02010600030101010101" pitchFamily="2" charset="-122"/>
            </a:endParaRPr>
          </a:p>
          <a:p>
            <a:pPr eaLnBrk="1" hangingPunct="1">
              <a:buNone/>
            </a:pPr>
            <a:endParaRPr lang="zh-CN" altLang="en-US" sz="2400" b="1" dirty="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custDataLst>
              <p:tags r:id="rId1"/>
            </p:custDataLst>
          </p:nvPr>
        </p:nvSpPr>
        <p:spPr>
          <a:xfrm>
            <a:off x="1043305" y="404495"/>
            <a:ext cx="4572000" cy="521970"/>
          </a:xfrm>
          <a:prstGeom prst="rect">
            <a:avLst/>
          </a:prstGeom>
          <a:noFill/>
        </p:spPr>
        <p:txBody>
          <a:bodyPr wrap="square" rtlCol="0" anchor="t">
            <a:spAutoFit/>
          </a:bodyPr>
          <a:p>
            <a:r>
              <a:rPr lang="zh-CN" altLang="en-US" sz="2800" b="1" dirty="0">
                <a:solidFill>
                  <a:srgbClr val="FF0000"/>
                </a:solidFill>
                <a:ea typeface="黑体" panose="02010609060101010101" pitchFamily="2" charset="-122"/>
                <a:sym typeface="+mn-ea"/>
              </a:rPr>
              <a:t>（三）金融市场</a:t>
            </a:r>
            <a:r>
              <a:rPr lang="zh-CN" altLang="en-US" sz="2800" b="1" dirty="0">
                <a:solidFill>
                  <a:srgbClr val="FF0000"/>
                </a:solidFill>
                <a:latin typeface="黑体" panose="02010609060101010101" pitchFamily="2" charset="-122"/>
                <a:ea typeface="黑体" panose="02010609060101010101" pitchFamily="2" charset="-122"/>
                <a:sym typeface="+mn-ea"/>
              </a:rPr>
              <a:t>环境</a:t>
            </a:r>
            <a:endParaRPr lang="zh-CN" altLang="en-US" sz="2800" b="1" dirty="0">
              <a:solidFill>
                <a:srgbClr val="FF0000"/>
              </a:solidFill>
              <a:latin typeface="黑体" panose="02010609060101010101" pitchFamily="2" charset="-122"/>
              <a:ea typeface="黑体" panose="02010609060101010101" pitchFamily="2" charset="-122"/>
              <a:sym typeface="+mn-ea"/>
            </a:endParaRPr>
          </a:p>
        </p:txBody>
      </p:sp>
      <p:sp>
        <p:nvSpPr>
          <p:cNvPr id="3" name="Rectangle 2"/>
          <p:cNvSpPr>
            <a:spLocks noGrp="1"/>
          </p:cNvSpPr>
          <p:nvPr>
            <p:custDataLst>
              <p:tags r:id="rId2"/>
            </p:custDataLst>
          </p:nvPr>
        </p:nvSpPr>
        <p:spPr>
          <a:xfrm>
            <a:off x="251460" y="1340485"/>
            <a:ext cx="8785225" cy="626745"/>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r>
              <a:rPr lang="en-US" altLang="zh-CN" sz="2400" b="1" dirty="0">
                <a:latin typeface="宋体" panose="02010600030101010101" pitchFamily="2" charset="-122"/>
                <a:ea typeface="宋体" panose="02010600030101010101" pitchFamily="2" charset="-122"/>
                <a:cs typeface="宋体" panose="02010600030101010101" pitchFamily="2" charset="-122"/>
              </a:rPr>
              <a:t> </a:t>
            </a:r>
            <a:r>
              <a:rPr lang="en-US" altLang="zh-CN" sz="2400" b="1" dirty="0">
                <a:solidFill>
                  <a:srgbClr val="0000CC"/>
                </a:solidFill>
                <a:latin typeface="宋体" panose="02010600030101010101" pitchFamily="2" charset="-122"/>
                <a:ea typeface="宋体" panose="02010600030101010101" pitchFamily="2" charset="-122"/>
                <a:cs typeface="宋体" panose="02010600030101010101" pitchFamily="2" charset="-122"/>
              </a:rPr>
              <a:t>  </a:t>
            </a:r>
            <a:r>
              <a:rPr lang="en-US" altLang="zh-CN" sz="2400" b="1" dirty="0">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b="1" dirty="0">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金融市场</a:t>
            </a:r>
            <a:endParaRPr lang="zh-CN" altLang="en-US" sz="2400" b="1" dirty="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blinds dir="vert"/>
    <p:sndAc>
      <p:stSnd>
        <p:snd r:embed="rId3" name="chimes.wav"/>
      </p:stSnd>
    </p:sndAc>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578" name="Picture 3" descr="图1—2"/>
          <p:cNvPicPr>
            <a:picLocks noChangeAspect="1"/>
          </p:cNvPicPr>
          <p:nvPr>
            <p:ph idx="1"/>
          </p:nvPr>
        </p:nvPicPr>
        <p:blipFill>
          <a:blip r:embed="rId1"/>
          <a:srcRect/>
          <a:stretch>
            <a:fillRect/>
          </a:stretch>
        </p:blipFill>
        <p:spPr>
          <a:xfrm>
            <a:off x="468630" y="647065"/>
            <a:ext cx="8091170" cy="3781425"/>
          </a:xfrm>
          <a:solidFill>
            <a:srgbClr val="FFFF00"/>
          </a:solidFill>
        </p:spPr>
      </p:pic>
      <p:sp>
        <p:nvSpPr>
          <p:cNvPr id="24579" name="Rectangle 4"/>
          <p:cNvSpPr/>
          <p:nvPr/>
        </p:nvSpPr>
        <p:spPr>
          <a:xfrm>
            <a:off x="3114199" y="4940776"/>
            <a:ext cx="3246120" cy="460375"/>
          </a:xfrm>
          <a:prstGeom prst="rect">
            <a:avLst/>
          </a:prstGeom>
          <a:noFill/>
          <a:ln w="9525">
            <a:noFill/>
          </a:ln>
        </p:spPr>
        <p:txBody>
          <a:bodyPr wrap="none" anchor="ctr" anchorCtr="0">
            <a:spAutoFit/>
          </a:bodyPr>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stStyle>
          <a:p>
            <a:pPr marL="0" lvl="0" indent="0" algn="ctr" eaLnBrk="1" hangingPunct="1">
              <a:spcBef>
                <a:spcPct val="0"/>
              </a:spcBef>
              <a:buClrTx/>
              <a:buFontTx/>
              <a:buNone/>
            </a:pPr>
            <a:r>
              <a:rPr lang="zh-CN" altLang="en-US" sz="2400" b="1" dirty="0">
                <a:latin typeface="宋体" panose="02010600030101010101" pitchFamily="2" charset="-122"/>
                <a:ea typeface="宋体" panose="02010600030101010101" pitchFamily="2" charset="-122"/>
                <a:cs typeface="宋体" panose="02010600030101010101" pitchFamily="2" charset="-122"/>
              </a:rPr>
              <a:t>图</a:t>
            </a:r>
            <a:r>
              <a:rPr lang="en-US" altLang="zh-CN" sz="2400" b="1" dirty="0">
                <a:latin typeface="宋体" panose="02010600030101010101" pitchFamily="2" charset="-122"/>
                <a:ea typeface="宋体" panose="02010600030101010101" pitchFamily="2" charset="-122"/>
                <a:cs typeface="宋体" panose="02010600030101010101" pitchFamily="2" charset="-122"/>
              </a:rPr>
              <a:t>1-2 </a:t>
            </a:r>
            <a:r>
              <a:rPr lang="zh-CN" altLang="en-US" sz="2400" b="1" dirty="0">
                <a:latin typeface="宋体" panose="02010600030101010101" pitchFamily="2" charset="-122"/>
                <a:ea typeface="宋体" panose="02010600030101010101" pitchFamily="2" charset="-122"/>
                <a:cs typeface="宋体" panose="02010600030101010101" pitchFamily="2" charset="-122"/>
              </a:rPr>
              <a:t>金融市场分类图</a:t>
            </a:r>
            <a:endParaRPr lang="zh-CN" altLang="en-US" sz="2400" b="1" dirty="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blinds dir="vert"/>
    <p:sndAc>
      <p:stSnd>
        <p:snd r:embed="rId2" name="chimes.wav"/>
      </p:stSnd>
    </p:sndAc>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Rectangle 2"/>
          <p:cNvSpPr>
            <a:spLocks noGrp="1"/>
          </p:cNvSpPr>
          <p:nvPr>
            <p:ph idx="1"/>
          </p:nvPr>
        </p:nvSpPr>
        <p:spPr>
          <a:xfrm>
            <a:off x="251460" y="980440"/>
            <a:ext cx="8640763" cy="5038725"/>
          </a:xfrm>
        </p:spPr>
        <p:txBody>
          <a:bodyPr vert="horz" wrap="square" lIns="91440" tIns="45720" rIns="91440" bIns="45720" anchor="t" anchorCtr="0"/>
          <a:p>
            <a:pPr eaLnBrk="1" hangingPunct="1">
              <a:lnSpc>
                <a:spcPct val="150000"/>
              </a:lnSpc>
            </a:pPr>
            <a:r>
              <a:rPr lang="en-US" altLang="zh-CN" sz="2400" b="1" dirty="0">
                <a:solidFill>
                  <a:srgbClr val="0000CC"/>
                </a:solidFill>
                <a:latin typeface="宋体" panose="02010600030101010101" pitchFamily="2" charset="-122"/>
                <a:ea typeface="宋体" panose="02010600030101010101" pitchFamily="2" charset="-122"/>
                <a:cs typeface="宋体" panose="02010600030101010101" pitchFamily="2" charset="-122"/>
              </a:rPr>
              <a:t>   </a:t>
            </a:r>
            <a:r>
              <a:rPr lang="zh-CN" altLang="en-US" sz="2400" b="1" dirty="0">
                <a:latin typeface="宋体" panose="02010600030101010101" pitchFamily="2" charset="-122"/>
                <a:ea typeface="宋体" panose="02010600030101010101" pitchFamily="2" charset="-122"/>
                <a:cs typeface="宋体" panose="02010600030101010101" pitchFamily="2" charset="-122"/>
              </a:rPr>
              <a:t> 资金供应者与资金需求者之间有时进行直接交易，但更多的情况是通过一定的金融机构进行间接交易。图</a:t>
            </a:r>
            <a:r>
              <a:rPr lang="en-US" altLang="zh-CN" sz="2400" b="1" dirty="0">
                <a:latin typeface="宋体" panose="02010600030101010101" pitchFamily="2" charset="-122"/>
                <a:ea typeface="宋体" panose="02010600030101010101" pitchFamily="2" charset="-122"/>
                <a:cs typeface="宋体" panose="02010600030101010101" pitchFamily="2" charset="-122"/>
              </a:rPr>
              <a:t>1-3</a:t>
            </a:r>
            <a:r>
              <a:rPr lang="zh-CN" altLang="en-US" sz="2400" b="1" dirty="0">
                <a:latin typeface="宋体" panose="02010600030101010101" pitchFamily="2" charset="-122"/>
                <a:ea typeface="宋体" panose="02010600030101010101" pitchFamily="2" charset="-122"/>
                <a:cs typeface="宋体" panose="02010600030101010101" pitchFamily="2" charset="-122"/>
              </a:rPr>
              <a:t>、图</a:t>
            </a:r>
            <a:r>
              <a:rPr lang="en-US" altLang="zh-CN" sz="2400" b="1" dirty="0">
                <a:latin typeface="宋体" panose="02010600030101010101" pitchFamily="2" charset="-122"/>
                <a:ea typeface="宋体" panose="02010600030101010101" pitchFamily="2" charset="-122"/>
                <a:cs typeface="宋体" panose="02010600030101010101" pitchFamily="2" charset="-122"/>
              </a:rPr>
              <a:t>1-4</a:t>
            </a:r>
            <a:r>
              <a:rPr lang="zh-CN" altLang="en-US" sz="2400" b="1" dirty="0">
                <a:latin typeface="宋体" panose="02010600030101010101" pitchFamily="2" charset="-122"/>
                <a:ea typeface="宋体" panose="02010600030101010101" pitchFamily="2" charset="-122"/>
                <a:cs typeface="宋体" panose="02010600030101010101" pitchFamily="2" charset="-122"/>
              </a:rPr>
              <a:t>。和图</a:t>
            </a:r>
            <a:r>
              <a:rPr lang="en-US" altLang="zh-CN" sz="2400" b="1" dirty="0">
                <a:latin typeface="宋体" panose="02010600030101010101" pitchFamily="2" charset="-122"/>
                <a:ea typeface="宋体" panose="02010600030101010101" pitchFamily="2" charset="-122"/>
                <a:cs typeface="宋体" panose="02010600030101010101" pitchFamily="2" charset="-122"/>
              </a:rPr>
              <a:t>1-5</a:t>
            </a:r>
            <a:r>
              <a:rPr lang="zh-CN" altLang="en-US" sz="2400" b="1" dirty="0">
                <a:latin typeface="宋体" panose="02010600030101010101" pitchFamily="2" charset="-122"/>
                <a:ea typeface="宋体" panose="02010600030101010101" pitchFamily="2" charset="-122"/>
                <a:cs typeface="宋体" panose="02010600030101010101" pitchFamily="2" charset="-122"/>
              </a:rPr>
              <a:t>分别说明三种交易形式。</a:t>
            </a:r>
            <a:endParaRPr lang="zh-CN" altLang="en-US" sz="2400" b="1"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400" b="1" dirty="0">
                <a:latin typeface="宋体" panose="02010600030101010101" pitchFamily="2" charset="-122"/>
                <a:ea typeface="宋体" panose="02010600030101010101" pitchFamily="2" charset="-122"/>
                <a:cs typeface="宋体" panose="02010600030101010101" pitchFamily="2" charset="-122"/>
              </a:rPr>
              <a:t> </a:t>
            </a:r>
            <a:endParaRPr lang="zh-CN" altLang="en-US" sz="2400" b="1"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endParaRPr lang="zh-CN" altLang="en-US" sz="2400" b="1"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endParaRPr lang="zh-CN" altLang="en-US" sz="2400" b="1"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400" b="1" dirty="0">
                <a:latin typeface="宋体" panose="02010600030101010101" pitchFamily="2" charset="-122"/>
                <a:ea typeface="宋体" panose="02010600030101010101" pitchFamily="2" charset="-122"/>
                <a:cs typeface="宋体" panose="02010600030101010101" pitchFamily="2" charset="-122"/>
              </a:rPr>
              <a:t>      </a:t>
            </a:r>
            <a:r>
              <a:rPr lang="en-US" altLang="zh-CN" sz="2400" b="1" dirty="0">
                <a:latin typeface="宋体" panose="02010600030101010101" pitchFamily="2" charset="-122"/>
                <a:ea typeface="宋体" panose="02010600030101010101" pitchFamily="2" charset="-122"/>
                <a:cs typeface="宋体" panose="02010600030101010101" pitchFamily="2" charset="-122"/>
              </a:rPr>
              <a:t>  </a:t>
            </a:r>
            <a:r>
              <a:rPr lang="zh-CN" altLang="en-US" sz="2400" b="1" dirty="0">
                <a:latin typeface="宋体" panose="02010600030101010101" pitchFamily="2" charset="-122"/>
                <a:ea typeface="宋体" panose="02010600030101010101" pitchFamily="2" charset="-122"/>
                <a:cs typeface="宋体" panose="02010600030101010101" pitchFamily="2" charset="-122"/>
              </a:rPr>
              <a:t>图</a:t>
            </a:r>
            <a:r>
              <a:rPr lang="en-US" altLang="zh-CN" sz="2400" b="1" dirty="0">
                <a:latin typeface="宋体" panose="02010600030101010101" pitchFamily="2" charset="-122"/>
                <a:ea typeface="宋体" panose="02010600030101010101" pitchFamily="2" charset="-122"/>
                <a:cs typeface="宋体" panose="02010600030101010101" pitchFamily="2" charset="-122"/>
              </a:rPr>
              <a:t>1-3 </a:t>
            </a:r>
            <a:r>
              <a:rPr lang="zh-CN" altLang="en-US" sz="2400" b="1" dirty="0">
                <a:latin typeface="宋体" panose="02010600030101010101" pitchFamily="2" charset="-122"/>
                <a:ea typeface="宋体" panose="02010600030101010101" pitchFamily="2" charset="-122"/>
                <a:cs typeface="宋体" panose="02010600030101010101" pitchFamily="2" charset="-122"/>
              </a:rPr>
              <a:t>资金供应者与需求者之间的直接交易形式</a:t>
            </a:r>
            <a:endParaRPr lang="zh-CN" altLang="en-US" sz="2400" b="1" dirty="0">
              <a:latin typeface="宋体" panose="02010600030101010101" pitchFamily="2" charset="-122"/>
              <a:ea typeface="宋体" panose="02010600030101010101" pitchFamily="2" charset="-122"/>
              <a:cs typeface="宋体" panose="02010600030101010101" pitchFamily="2" charset="-122"/>
            </a:endParaRPr>
          </a:p>
          <a:p>
            <a:pPr eaLnBrk="1" hangingPunct="1"/>
            <a:endParaRPr lang="zh-CN" altLang="en-US" sz="2400" b="1" dirty="0">
              <a:latin typeface="宋体" panose="02010600030101010101" pitchFamily="2" charset="-122"/>
              <a:ea typeface="宋体" panose="02010600030101010101" pitchFamily="2" charset="-122"/>
              <a:cs typeface="宋体" panose="02010600030101010101" pitchFamily="2" charset="-122"/>
            </a:endParaRPr>
          </a:p>
        </p:txBody>
      </p:sp>
      <p:pic>
        <p:nvPicPr>
          <p:cNvPr id="25603" name="Picture 3"/>
          <p:cNvPicPr>
            <a:picLocks noChangeAspect="1"/>
          </p:cNvPicPr>
          <p:nvPr/>
        </p:nvPicPr>
        <p:blipFill>
          <a:blip r:embed="rId1"/>
          <a:stretch>
            <a:fillRect/>
          </a:stretch>
        </p:blipFill>
        <p:spPr>
          <a:xfrm>
            <a:off x="395605" y="2276475"/>
            <a:ext cx="8050530" cy="2251075"/>
          </a:xfrm>
          <a:prstGeom prst="rect">
            <a:avLst/>
          </a:prstGeom>
          <a:solidFill>
            <a:srgbClr val="FFFF00"/>
          </a:solidFill>
          <a:ln w="9525">
            <a:noFill/>
          </a:ln>
        </p:spPr>
      </p:pic>
      <p:sp>
        <p:nvSpPr>
          <p:cNvPr id="3" name="Rectangle 2"/>
          <p:cNvSpPr>
            <a:spLocks noGrp="1"/>
          </p:cNvSpPr>
          <p:nvPr>
            <p:custDataLst>
              <p:tags r:id="rId2"/>
            </p:custDataLst>
          </p:nvPr>
        </p:nvSpPr>
        <p:spPr>
          <a:xfrm>
            <a:off x="251460" y="353695"/>
            <a:ext cx="8785225" cy="626745"/>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r>
              <a:rPr lang="en-US" altLang="zh-CN" sz="2800" b="1" dirty="0">
                <a:ea typeface="黑体" panose="02010609060101010101" pitchFamily="2" charset="-122"/>
              </a:rPr>
              <a:t> </a:t>
            </a:r>
            <a:r>
              <a:rPr lang="en-US" altLang="zh-CN" sz="2800" b="1" dirty="0">
                <a:solidFill>
                  <a:srgbClr val="0000CC"/>
                </a:solidFill>
                <a:ea typeface="黑体" panose="02010609060101010101" pitchFamily="2" charset="-122"/>
              </a:rPr>
              <a:t>  </a:t>
            </a:r>
            <a:r>
              <a:rPr lang="en-US" altLang="zh-CN" sz="2800" b="1" dirty="0">
                <a:solidFill>
                  <a:srgbClr val="0000CC"/>
                </a:solidFill>
                <a:ea typeface="黑体" panose="02010609060101010101" pitchFamily="2" charset="-122"/>
                <a:sym typeface="+mn-ea"/>
              </a:rPr>
              <a:t>2. </a:t>
            </a:r>
            <a:r>
              <a:rPr lang="zh-CN" altLang="en-US" sz="2800" b="1" dirty="0">
                <a:solidFill>
                  <a:srgbClr val="0000CC"/>
                </a:solidFill>
                <a:ea typeface="黑体" panose="02010609060101010101" pitchFamily="2" charset="-122"/>
                <a:sym typeface="+mn-ea"/>
              </a:rPr>
              <a:t>金融机构</a:t>
            </a:r>
            <a:endParaRPr lang="zh-CN" altLang="en-US" sz="2800" b="1" dirty="0">
              <a:solidFill>
                <a:srgbClr val="0000CC"/>
              </a:solidFill>
              <a:ea typeface="黑体" panose="02010609060101010101" pitchFamily="2" charset="-122"/>
            </a:endParaRPr>
          </a:p>
          <a:p>
            <a:pPr eaLnBrk="1" hangingPunct="1"/>
            <a:endParaRPr lang="zh-CN" altLang="en-US" sz="2800" b="1" dirty="0">
              <a:ea typeface="黑体" panose="02010609060101010101" pitchFamily="2" charset="-122"/>
            </a:endParaRPr>
          </a:p>
        </p:txBody>
      </p:sp>
    </p:spTree>
  </p:cSld>
  <p:clrMapOvr>
    <a:masterClrMapping/>
  </p:clrMapOvr>
  <p:transition spd="med">
    <p:blinds dir="vert"/>
    <p:sndAc>
      <p:stSnd>
        <p:snd r:embed="rId3" name="chimes.wav"/>
      </p:stSnd>
    </p:sndAc>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Rectangle 2"/>
          <p:cNvSpPr>
            <a:spLocks noGrp="1"/>
          </p:cNvSpPr>
          <p:nvPr>
            <p:ph idx="1"/>
          </p:nvPr>
        </p:nvSpPr>
        <p:spPr>
          <a:xfrm>
            <a:off x="179388" y="981075"/>
            <a:ext cx="8785225" cy="5038725"/>
          </a:xfrm>
        </p:spPr>
        <p:txBody>
          <a:bodyPr vert="horz" wrap="square" lIns="91440" tIns="45720" rIns="91440" bIns="45720" anchor="t" anchorCtr="0"/>
          <a:p>
            <a:pPr eaLnBrk="1" hangingPunct="1"/>
            <a:endParaRPr lang="en-US" altLang="zh-CN" b="1" dirty="0"/>
          </a:p>
          <a:p>
            <a:pPr eaLnBrk="1" hangingPunct="1"/>
            <a:endParaRPr lang="en-US" altLang="zh-CN" b="1" dirty="0"/>
          </a:p>
          <a:p>
            <a:pPr eaLnBrk="1" hangingPunct="1"/>
            <a:endParaRPr lang="en-US" altLang="zh-CN" b="1" dirty="0"/>
          </a:p>
          <a:p>
            <a:pPr eaLnBrk="1" hangingPunct="1"/>
            <a:r>
              <a:rPr lang="en-US" altLang="zh-CN" sz="2000" b="1" dirty="0"/>
              <a:t>           </a:t>
            </a:r>
            <a:r>
              <a:rPr lang="zh-CN" altLang="en-US" sz="2000" b="1" dirty="0"/>
              <a:t>图</a:t>
            </a:r>
            <a:r>
              <a:rPr lang="en-US" altLang="zh-CN" sz="2000" b="1" dirty="0"/>
              <a:t>1-4 </a:t>
            </a:r>
            <a:r>
              <a:rPr lang="zh-CN" altLang="en-US" sz="2000" b="1" dirty="0"/>
              <a:t>资金供应处与需求者之间通过投资银行间接交易</a:t>
            </a:r>
            <a:endParaRPr lang="zh-CN" altLang="en-US" sz="2000" b="1" dirty="0"/>
          </a:p>
          <a:p>
            <a:pPr eaLnBrk="1" hangingPunct="1"/>
            <a:endParaRPr lang="zh-CN" altLang="en-US" sz="2000" b="1" dirty="0"/>
          </a:p>
          <a:p>
            <a:pPr eaLnBrk="1" hangingPunct="1"/>
            <a:endParaRPr lang="zh-CN" altLang="en-US" sz="2000" b="1" dirty="0"/>
          </a:p>
          <a:p>
            <a:pPr eaLnBrk="1" hangingPunct="1"/>
            <a:endParaRPr lang="zh-CN" altLang="en-US" sz="2000" b="1" dirty="0"/>
          </a:p>
          <a:p>
            <a:pPr eaLnBrk="1" hangingPunct="1"/>
            <a:endParaRPr lang="zh-CN" altLang="en-US" sz="2000" b="1" dirty="0"/>
          </a:p>
          <a:p>
            <a:pPr eaLnBrk="1" hangingPunct="1"/>
            <a:endParaRPr lang="zh-CN" altLang="en-US" sz="2000" b="1" dirty="0"/>
          </a:p>
          <a:p>
            <a:pPr eaLnBrk="1" hangingPunct="1"/>
            <a:endParaRPr lang="zh-CN" altLang="en-US" sz="2000" b="1" dirty="0"/>
          </a:p>
          <a:p>
            <a:pPr eaLnBrk="1" hangingPunct="1"/>
            <a:r>
              <a:rPr lang="zh-CN" altLang="en-US" sz="2000" b="1" dirty="0"/>
              <a:t>       图</a:t>
            </a:r>
            <a:r>
              <a:rPr lang="en-US" altLang="zh-CN" sz="2000" b="1" dirty="0"/>
              <a:t>1-5 </a:t>
            </a:r>
            <a:r>
              <a:rPr lang="zh-CN" altLang="en-US" sz="2000" b="1" dirty="0"/>
              <a:t>资金供应者与需求者之间通过其他金融机构进行间接交易</a:t>
            </a:r>
            <a:endParaRPr lang="zh-CN" altLang="en-US" sz="2000" b="1" dirty="0"/>
          </a:p>
        </p:txBody>
      </p:sp>
      <p:pic>
        <p:nvPicPr>
          <p:cNvPr id="26627" name="Picture 3"/>
          <p:cNvPicPr>
            <a:picLocks noChangeAspect="1"/>
          </p:cNvPicPr>
          <p:nvPr/>
        </p:nvPicPr>
        <p:blipFill>
          <a:blip r:embed="rId1"/>
          <a:stretch>
            <a:fillRect/>
          </a:stretch>
        </p:blipFill>
        <p:spPr>
          <a:xfrm>
            <a:off x="287655" y="676275"/>
            <a:ext cx="8649970" cy="1995805"/>
          </a:xfrm>
          <a:prstGeom prst="rect">
            <a:avLst/>
          </a:prstGeom>
          <a:noFill/>
          <a:ln w="9525">
            <a:noFill/>
          </a:ln>
        </p:spPr>
      </p:pic>
      <p:pic>
        <p:nvPicPr>
          <p:cNvPr id="26628" name="Picture 4"/>
          <p:cNvPicPr>
            <a:picLocks noChangeAspect="1"/>
          </p:cNvPicPr>
          <p:nvPr/>
        </p:nvPicPr>
        <p:blipFill>
          <a:blip r:embed="rId2"/>
          <a:stretch>
            <a:fillRect/>
          </a:stretch>
        </p:blipFill>
        <p:spPr>
          <a:xfrm>
            <a:off x="165735" y="3357880"/>
            <a:ext cx="8843645" cy="1714500"/>
          </a:xfrm>
          <a:prstGeom prst="rect">
            <a:avLst/>
          </a:prstGeom>
          <a:noFill/>
          <a:ln w="9525">
            <a:noFill/>
          </a:ln>
        </p:spPr>
      </p:pic>
    </p:spTree>
  </p:cSld>
  <p:clrMapOvr>
    <a:masterClrMapping/>
  </p:clrMapOvr>
  <p:transition spd="med">
    <p:blinds dir="vert"/>
    <p:sndAc>
      <p:stSnd>
        <p:snd r:embed="rId3" name="chimes.wav"/>
      </p:stSnd>
    </p:sndAc>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Rectangle 2"/>
          <p:cNvSpPr>
            <a:spLocks noGrp="1"/>
          </p:cNvSpPr>
          <p:nvPr>
            <p:ph idx="1"/>
          </p:nvPr>
        </p:nvSpPr>
        <p:spPr>
          <a:xfrm>
            <a:off x="251460" y="1247140"/>
            <a:ext cx="8785225" cy="2908935"/>
          </a:xfrm>
        </p:spPr>
        <p:txBody>
          <a:bodyPr vert="horz" wrap="square" lIns="91440" tIns="45720" rIns="91440" bIns="45720" anchor="t" anchorCtr="0"/>
          <a:p>
            <a:pPr eaLnBrk="1" hangingPunct="1">
              <a:lnSpc>
                <a:spcPct val="150000"/>
              </a:lnSpc>
            </a:pPr>
            <a:r>
              <a:rPr lang="zh-CN" altLang="en-US" sz="2400" b="1" dirty="0">
                <a:latin typeface="宋体" panose="02010600030101010101" pitchFamily="2" charset="-122"/>
                <a:ea typeface="宋体" panose="02010600030101010101" pitchFamily="2" charset="-122"/>
                <a:cs typeface="宋体" panose="02010600030101010101" pitchFamily="2" charset="-122"/>
              </a:rPr>
              <a:t>     由金融市场、金融机构和资金供应者、需求者所构成的资金集中与分配的系统，称为金融体系。健全的金融体系，使资金供应者和需求者自由地参加交易，为资金的融通提供了方便，又有利于引导资金的流向最有利的部门，因而对国家的经济发展和企业的财务管理工作都具有重要意义。</a:t>
            </a:r>
            <a:endParaRPr lang="zh-CN" altLang="en-US" sz="2400" b="1" dirty="0">
              <a:latin typeface="宋体" panose="02010600030101010101" pitchFamily="2" charset="-122"/>
              <a:ea typeface="宋体" panose="02010600030101010101" pitchFamily="2" charset="-122"/>
              <a:cs typeface="宋体" panose="02010600030101010101" pitchFamily="2" charset="-122"/>
            </a:endParaRPr>
          </a:p>
          <a:p>
            <a:pPr eaLnBrk="1" hangingPunct="1"/>
            <a:endParaRPr lang="zh-CN" altLang="en-US" sz="2400" b="1" dirty="0">
              <a:latin typeface="宋体" panose="02010600030101010101" pitchFamily="2" charset="-122"/>
              <a:ea typeface="宋体" panose="02010600030101010101" pitchFamily="2" charset="-122"/>
              <a:cs typeface="宋体" panose="02010600030101010101" pitchFamily="2" charset="-122"/>
            </a:endParaRPr>
          </a:p>
        </p:txBody>
      </p:sp>
      <p:sp>
        <p:nvSpPr>
          <p:cNvPr id="3" name="Rectangle 2"/>
          <p:cNvSpPr>
            <a:spLocks noGrp="1"/>
          </p:cNvSpPr>
          <p:nvPr>
            <p:custDataLst>
              <p:tags r:id="rId1"/>
            </p:custDataLst>
          </p:nvPr>
        </p:nvSpPr>
        <p:spPr>
          <a:xfrm>
            <a:off x="251460" y="620395"/>
            <a:ext cx="8785225" cy="626745"/>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r>
              <a:rPr lang="en-US" altLang="zh-CN" sz="2800" b="1" dirty="0">
                <a:ea typeface="黑体" panose="02010609060101010101" pitchFamily="2" charset="-122"/>
              </a:rPr>
              <a:t> </a:t>
            </a:r>
            <a:r>
              <a:rPr lang="en-US" altLang="zh-CN" sz="2800" b="1" dirty="0">
                <a:solidFill>
                  <a:srgbClr val="0000CC"/>
                </a:solidFill>
                <a:ea typeface="黑体" panose="02010609060101010101" pitchFamily="2" charset="-122"/>
              </a:rPr>
              <a:t>  </a:t>
            </a:r>
            <a:r>
              <a:rPr lang="en-US" altLang="zh-CN" sz="2800" b="1" dirty="0">
                <a:solidFill>
                  <a:srgbClr val="0000CC"/>
                </a:solidFill>
                <a:ea typeface="黑体" panose="02010609060101010101" pitchFamily="2" charset="-122"/>
                <a:sym typeface="+mn-ea"/>
              </a:rPr>
              <a:t>3. </a:t>
            </a:r>
            <a:r>
              <a:rPr lang="zh-CN" altLang="en-US" sz="2800" b="1" dirty="0">
                <a:solidFill>
                  <a:srgbClr val="0000CC"/>
                </a:solidFill>
                <a:ea typeface="黑体" panose="02010609060101010101" pitchFamily="2" charset="-122"/>
                <a:sym typeface="+mn-ea"/>
              </a:rPr>
              <a:t>金融体系</a:t>
            </a:r>
            <a:endParaRPr lang="zh-CN" altLang="en-US" sz="2800" b="1" dirty="0">
              <a:solidFill>
                <a:srgbClr val="0000CC"/>
              </a:solidFill>
              <a:ea typeface="黑体" panose="02010609060101010101" pitchFamily="2" charset="-122"/>
            </a:endParaRPr>
          </a:p>
          <a:p>
            <a:pPr eaLnBrk="1" hangingPunct="1"/>
            <a:endParaRPr lang="zh-CN" altLang="en-US" sz="2800" b="1" dirty="0">
              <a:ea typeface="黑体" panose="02010609060101010101" pitchFamily="2" charset="-122"/>
            </a:endParaRPr>
          </a:p>
        </p:txBody>
      </p:sp>
    </p:spTree>
  </p:cSld>
  <p:clrMapOvr>
    <a:masterClrMapping/>
  </p:clrMapOvr>
  <p:transition spd="med">
    <p:blinds dir="vert"/>
    <p:sndAc>
      <p:stSnd>
        <p:snd r:embed="rId2" name="chimes.wav"/>
      </p:stSnd>
    </p:sndAc>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Rectangle 3"/>
          <p:cNvSpPr>
            <a:spLocks noGrp="1" noChangeArrowheads="1"/>
          </p:cNvSpPr>
          <p:nvPr>
            <p:ph type="body" sz="half" idx="1"/>
          </p:nvPr>
        </p:nvSpPr>
        <p:spPr>
          <a:xfrm>
            <a:off x="1547495" y="1556385"/>
            <a:ext cx="5086350" cy="1948815"/>
          </a:xfrm>
        </p:spPr>
        <p:txBody>
          <a:bodyPr vert="horz" wrap="square" lIns="91440" tIns="45720" rIns="91440" bIns="45720" numCol="1" anchor="t" anchorCtr="0" compatLnSpc="1"/>
          <a:lstStyle/>
          <a:p>
            <a:pPr marL="557530" marR="0" lvl="1" indent="-214630" algn="l" defTabSz="914400" rtl="0" eaLnBrk="0" fontAlgn="base" latinLnBrk="0" hangingPunct="0">
              <a:lnSpc>
                <a:spcPct val="150000"/>
              </a:lnSpc>
              <a:spcBef>
                <a:spcPct val="20000"/>
              </a:spcBef>
              <a:spcAft>
                <a:spcPct val="0"/>
              </a:spcAft>
              <a:buClr>
                <a:schemeClr val="accent2"/>
              </a:buClr>
              <a:buSzPct val="70000"/>
              <a:buFont typeface="Wingdings" panose="05000000000000000000" pitchFamily="2" charset="2"/>
              <a:buChar char="l"/>
              <a:defRPr/>
            </a:pPr>
            <a:r>
              <a:rPr kumimoji="0" lang="zh-CN" altLang="en-US" sz="2400"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rPr>
              <a:t>为公司筹资和投资提供场所 </a:t>
            </a:r>
            <a:endParaRPr kumimoji="0" lang="zh-CN" altLang="en-US" sz="2400"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endParaRPr>
          </a:p>
          <a:p>
            <a:pPr marL="557530" marR="0" lvl="1" indent="-214630" algn="l" defTabSz="914400" rtl="0" eaLnBrk="0" fontAlgn="base" latinLnBrk="0" hangingPunct="0">
              <a:lnSpc>
                <a:spcPct val="150000"/>
              </a:lnSpc>
              <a:spcBef>
                <a:spcPct val="20000"/>
              </a:spcBef>
              <a:spcAft>
                <a:spcPct val="0"/>
              </a:spcAft>
              <a:buClr>
                <a:schemeClr val="accent2"/>
              </a:buClr>
              <a:buSzPct val="70000"/>
              <a:buFont typeface="Wingdings" panose="05000000000000000000" pitchFamily="2" charset="2"/>
              <a:buChar char="l"/>
              <a:defRPr/>
            </a:pPr>
            <a:r>
              <a:rPr kumimoji="0" lang="zh-CN" altLang="en-US" sz="2400"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rPr>
              <a:t>实现长短期资金的互相转化 </a:t>
            </a:r>
            <a:endParaRPr kumimoji="0" lang="zh-CN" altLang="en-US" sz="2400"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endParaRPr>
          </a:p>
          <a:p>
            <a:pPr marL="557530" marR="0" lvl="1" indent="-214630" algn="l" defTabSz="914400" rtl="0" eaLnBrk="0" fontAlgn="base" latinLnBrk="0" hangingPunct="0">
              <a:lnSpc>
                <a:spcPct val="150000"/>
              </a:lnSpc>
              <a:spcBef>
                <a:spcPct val="20000"/>
              </a:spcBef>
              <a:spcAft>
                <a:spcPct val="0"/>
              </a:spcAft>
              <a:buClr>
                <a:schemeClr val="accent2"/>
              </a:buClr>
              <a:buSzPct val="70000"/>
              <a:buFont typeface="Wingdings" panose="05000000000000000000" pitchFamily="2" charset="2"/>
              <a:buChar char="l"/>
              <a:defRPr/>
            </a:pPr>
            <a:r>
              <a:rPr kumimoji="0" lang="zh-CN" altLang="en-US" sz="2400"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rPr>
              <a:t>为公司理财提供相关信息 </a:t>
            </a:r>
            <a:endParaRPr kumimoji="0" lang="zh-CN" altLang="en-US" sz="2400" b="1" i="0" u="none" strike="noStrike" kern="0" cap="none" spc="0" normalizeH="0" baseline="0" noProof="0" dirty="0">
              <a:ln>
                <a:noFill/>
              </a:ln>
              <a:solidFill>
                <a:schemeClr val="tx1"/>
              </a:solidFill>
              <a:effectLst/>
              <a:uLnTx/>
              <a:uFillTx/>
              <a:latin typeface="楷体_GB2312" pitchFamily="49" charset="-122"/>
              <a:ea typeface="楷体_GB2312" pitchFamily="49" charset="-122"/>
              <a:cs typeface="+mn-cs"/>
            </a:endParaRPr>
          </a:p>
          <a:p>
            <a:pPr marL="557530" marR="0" lvl="1" indent="-214630" algn="l" defTabSz="914400" rtl="0" eaLnBrk="0" fontAlgn="base" latinLnBrk="0" hangingPunct="0">
              <a:lnSpc>
                <a:spcPct val="100000"/>
              </a:lnSpc>
              <a:spcBef>
                <a:spcPct val="20000"/>
              </a:spcBef>
              <a:spcAft>
                <a:spcPct val="0"/>
              </a:spcAft>
              <a:buClr>
                <a:schemeClr val="accent2"/>
              </a:buClr>
              <a:buSzPct val="70000"/>
              <a:buFont typeface="Wingdings" panose="05000000000000000000" pitchFamily="2" charset="2"/>
              <a:buChar char="l"/>
              <a:defRPr/>
            </a:pPr>
            <a:endParaRPr kumimoji="0" lang="zh-CN" altLang="en-US" sz="2400"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endParaRPr>
          </a:p>
        </p:txBody>
      </p:sp>
      <p:sp>
        <p:nvSpPr>
          <p:cNvPr id="3" name="Rectangle 2"/>
          <p:cNvSpPr>
            <a:spLocks noGrp="1"/>
          </p:cNvSpPr>
          <p:nvPr>
            <p:custDataLst>
              <p:tags r:id="rId1"/>
            </p:custDataLst>
          </p:nvPr>
        </p:nvSpPr>
        <p:spPr>
          <a:xfrm>
            <a:off x="251460" y="620395"/>
            <a:ext cx="8785225" cy="626745"/>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r>
              <a:rPr lang="en-US" altLang="zh-CN" sz="2800" b="1" dirty="0">
                <a:ea typeface="黑体" panose="02010609060101010101" pitchFamily="2" charset="-122"/>
              </a:rPr>
              <a:t> </a:t>
            </a:r>
            <a:r>
              <a:rPr lang="en-US" altLang="zh-CN" sz="2800" b="1" dirty="0">
                <a:solidFill>
                  <a:srgbClr val="0000CC"/>
                </a:solidFill>
                <a:ea typeface="黑体" panose="02010609060101010101" pitchFamily="2" charset="-122"/>
              </a:rPr>
              <a:t>  4</a:t>
            </a:r>
            <a:r>
              <a:rPr lang="en-US" altLang="zh-CN" sz="2800" b="1" dirty="0">
                <a:solidFill>
                  <a:srgbClr val="0000CC"/>
                </a:solidFill>
                <a:ea typeface="黑体" panose="02010609060101010101" pitchFamily="2" charset="-122"/>
                <a:sym typeface="+mn-ea"/>
              </a:rPr>
              <a:t>. </a:t>
            </a:r>
            <a:r>
              <a:rPr lang="zh-CN" altLang="en-US" sz="2800" b="1" dirty="0">
                <a:solidFill>
                  <a:srgbClr val="0000CC"/>
                </a:solidFill>
                <a:ea typeface="黑体" panose="02010609060101010101" pitchFamily="2" charset="-122"/>
                <a:sym typeface="+mn-ea"/>
              </a:rPr>
              <a:t>金融市场与公司理财</a:t>
            </a:r>
            <a:endParaRPr lang="zh-CN" altLang="en-US" sz="2800" b="1" dirty="0">
              <a:ea typeface="黑体" panose="02010609060101010101" pitchFamily="2" charset="-122"/>
            </a:endParaRPr>
          </a:p>
        </p:txBody>
      </p:sp>
    </p:spTree>
  </p:cSld>
  <p:clrMapOvr>
    <a:masterClrMapping/>
  </p:clrMapOvr>
  <p:transition spd="med">
    <p:blinds dir="vert"/>
    <p:sndAc>
      <p:stSnd>
        <p:snd r:embed="rId2" name="chimes.wav"/>
      </p:stSnd>
    </p:sndAc>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Rectangle 3"/>
          <p:cNvSpPr>
            <a:spLocks noGrp="1" noChangeArrowheads="1"/>
          </p:cNvSpPr>
          <p:nvPr>
            <p:ph type="body" sz="half" idx="1"/>
          </p:nvPr>
        </p:nvSpPr>
        <p:spPr>
          <a:xfrm>
            <a:off x="1331595" y="1484630"/>
            <a:ext cx="5387340" cy="1893570"/>
          </a:xfrm>
          <a:solidFill>
            <a:srgbClr val="FFFF00"/>
          </a:solidFill>
        </p:spPr>
        <p:txBody>
          <a:bodyPr vert="horz" wrap="square" lIns="91440" tIns="45720" rIns="91440" bIns="45720" numCol="1" anchor="t" anchorCtr="0" compatLnSpc="1"/>
          <a:lstStyle/>
          <a:p>
            <a:pPr marL="557530" marR="0" lvl="1" indent="-214630" algn="l" defTabSz="914400" rtl="0" eaLnBrk="0" fontAlgn="base" latinLnBrk="0" hangingPunct="0">
              <a:lnSpc>
                <a:spcPct val="150000"/>
              </a:lnSpc>
              <a:spcBef>
                <a:spcPct val="20000"/>
              </a:spcBef>
              <a:spcAft>
                <a:spcPct val="0"/>
              </a:spcAft>
              <a:buClr>
                <a:schemeClr val="accent2"/>
              </a:buClr>
              <a:buSzPct val="70000"/>
              <a:buFont typeface="Wingdings" panose="05000000000000000000" pitchFamily="2" charset="2"/>
              <a:buChar char="l"/>
              <a:defRPr/>
            </a:pPr>
            <a:r>
              <a:rPr kumimoji="0" lang="zh-CN" altLang="en-US" sz="2400"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rPr>
              <a:t>主体（银行和非银行的金融机构）</a:t>
            </a:r>
            <a:endParaRPr kumimoji="0" lang="zh-CN" altLang="en-US" sz="2400"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endParaRPr>
          </a:p>
          <a:p>
            <a:pPr marL="557530" marR="0" lvl="1" indent="-214630" algn="l" defTabSz="914400" rtl="0" eaLnBrk="0" fontAlgn="base" latinLnBrk="0" hangingPunct="0">
              <a:lnSpc>
                <a:spcPct val="150000"/>
              </a:lnSpc>
              <a:spcBef>
                <a:spcPct val="20000"/>
              </a:spcBef>
              <a:spcAft>
                <a:spcPct val="0"/>
              </a:spcAft>
              <a:buClr>
                <a:schemeClr val="accent2"/>
              </a:buClr>
              <a:buSzPct val="70000"/>
              <a:buFont typeface="Wingdings" panose="05000000000000000000" pitchFamily="2" charset="2"/>
              <a:buChar char="l"/>
              <a:defRPr/>
            </a:pPr>
            <a:r>
              <a:rPr kumimoji="0" lang="zh-CN" altLang="en-US" sz="2400"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rPr>
              <a:t>客体（交易对象）</a:t>
            </a:r>
            <a:endParaRPr kumimoji="0" lang="zh-CN" altLang="en-US" sz="2400"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endParaRPr>
          </a:p>
          <a:p>
            <a:pPr marL="557530" marR="0" lvl="1" indent="-214630" algn="l" defTabSz="914400" rtl="0" eaLnBrk="0" fontAlgn="base" latinLnBrk="0" hangingPunct="0">
              <a:lnSpc>
                <a:spcPct val="150000"/>
              </a:lnSpc>
              <a:spcBef>
                <a:spcPct val="20000"/>
              </a:spcBef>
              <a:spcAft>
                <a:spcPct val="0"/>
              </a:spcAft>
              <a:buClr>
                <a:schemeClr val="accent2"/>
              </a:buClr>
              <a:buSzPct val="70000"/>
              <a:buFont typeface="Wingdings" panose="05000000000000000000" pitchFamily="2" charset="2"/>
              <a:buChar char="l"/>
              <a:defRPr/>
            </a:pPr>
            <a:r>
              <a:rPr kumimoji="0" lang="zh-CN" altLang="en-US" sz="2400"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rPr>
              <a:t>参加人（企业、政府和个人等）</a:t>
            </a:r>
            <a:endParaRPr kumimoji="0" lang="zh-CN" altLang="en-US" sz="2400"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endParaRPr>
          </a:p>
        </p:txBody>
      </p:sp>
      <p:sp>
        <p:nvSpPr>
          <p:cNvPr id="3" name="Rectangle 2"/>
          <p:cNvSpPr>
            <a:spLocks noGrp="1"/>
          </p:cNvSpPr>
          <p:nvPr>
            <p:custDataLst>
              <p:tags r:id="rId1"/>
            </p:custDataLst>
          </p:nvPr>
        </p:nvSpPr>
        <p:spPr>
          <a:xfrm>
            <a:off x="251460" y="620395"/>
            <a:ext cx="8785225" cy="626745"/>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r>
              <a:rPr lang="en-US" altLang="zh-CN" sz="2800" b="1" dirty="0">
                <a:ea typeface="黑体" panose="02010609060101010101" pitchFamily="2" charset="-122"/>
              </a:rPr>
              <a:t> </a:t>
            </a:r>
            <a:r>
              <a:rPr lang="en-US" altLang="zh-CN" sz="2800" b="1" dirty="0">
                <a:solidFill>
                  <a:srgbClr val="0000CC"/>
                </a:solidFill>
                <a:ea typeface="黑体" panose="02010609060101010101" pitchFamily="2" charset="-122"/>
              </a:rPr>
              <a:t>  5</a:t>
            </a:r>
            <a:r>
              <a:rPr lang="en-US" altLang="zh-CN" sz="2800" b="1" dirty="0">
                <a:solidFill>
                  <a:srgbClr val="0000CC"/>
                </a:solidFill>
                <a:ea typeface="黑体" panose="02010609060101010101" pitchFamily="2" charset="-122"/>
                <a:sym typeface="+mn-ea"/>
              </a:rPr>
              <a:t>. </a:t>
            </a:r>
            <a:r>
              <a:rPr lang="zh-CN" altLang="en-US" sz="2800" b="1" dirty="0">
                <a:solidFill>
                  <a:srgbClr val="0000CC"/>
                </a:solidFill>
                <a:ea typeface="黑体" panose="02010609060101010101" pitchFamily="2" charset="-122"/>
                <a:sym typeface="+mn-ea"/>
              </a:rPr>
              <a:t>金融市场的构成</a:t>
            </a:r>
            <a:endParaRPr lang="zh-CN" altLang="en-US" sz="2800" b="1" dirty="0">
              <a:ea typeface="黑体" panose="02010609060101010101" pitchFamily="2" charset="-122"/>
            </a:endParaRPr>
          </a:p>
        </p:txBody>
      </p:sp>
      <p:sp>
        <p:nvSpPr>
          <p:cNvPr id="2" name="Rectangle 3"/>
          <p:cNvSpPr>
            <a:spLocks noGrp="1" noChangeArrowheads="1"/>
          </p:cNvSpPr>
          <p:nvPr>
            <p:custDataLst>
              <p:tags r:id="rId2"/>
            </p:custDataLst>
          </p:nvPr>
        </p:nvSpPr>
        <p:spPr>
          <a:xfrm>
            <a:off x="4787900" y="4436745"/>
            <a:ext cx="3068320" cy="1244600"/>
          </a:xfrm>
          <a:prstGeom prst="rect">
            <a:avLst/>
          </a:prstGeom>
          <a:solidFill>
            <a:srgbClr val="FFFF00"/>
          </a:solidFill>
          <a:ln w="9525">
            <a:noFill/>
          </a:ln>
        </p:spPr>
        <p:txBody>
          <a:bodyPr vert="horz" wrap="square" lIns="91440" tIns="45720" rIns="91440" bIns="45720" numCol="1" anchor="t" anchorCtr="0" compatLnSpc="1"/>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marL="557530" marR="0" lvl="1" indent="-214630" algn="l" defTabSz="914400" rtl="0" eaLnBrk="0" fontAlgn="base" latinLnBrk="0" hangingPunct="0">
              <a:lnSpc>
                <a:spcPct val="150000"/>
              </a:lnSpc>
              <a:spcBef>
                <a:spcPct val="20000"/>
              </a:spcBef>
              <a:spcAft>
                <a:spcPct val="0"/>
              </a:spcAft>
              <a:buClr>
                <a:schemeClr val="accent2"/>
              </a:buClr>
              <a:buSzPct val="70000"/>
              <a:buFont typeface="Wingdings" panose="05000000000000000000" pitchFamily="2" charset="2"/>
              <a:buChar char="l"/>
              <a:defRPr/>
            </a:pPr>
            <a:r>
              <a:rPr kumimoji="0" lang="zh-CN" altLang="en-US" sz="2400"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rPr>
              <a:t>货币市场证券</a:t>
            </a:r>
            <a:endParaRPr kumimoji="0" lang="zh-CN" altLang="en-US" sz="2400"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endParaRPr>
          </a:p>
          <a:p>
            <a:pPr marL="557530" marR="0" lvl="1" indent="-214630" algn="l" defTabSz="914400" rtl="0" eaLnBrk="0" fontAlgn="base" latinLnBrk="0" hangingPunct="0">
              <a:lnSpc>
                <a:spcPct val="150000"/>
              </a:lnSpc>
              <a:spcBef>
                <a:spcPct val="20000"/>
              </a:spcBef>
              <a:spcAft>
                <a:spcPct val="0"/>
              </a:spcAft>
              <a:buClr>
                <a:schemeClr val="accent2"/>
              </a:buClr>
              <a:buSzPct val="70000"/>
              <a:buFont typeface="Wingdings" panose="05000000000000000000" pitchFamily="2" charset="2"/>
              <a:buChar char="l"/>
              <a:defRPr/>
            </a:pPr>
            <a:r>
              <a:rPr kumimoji="0" lang="zh-CN" altLang="en-US" sz="2400"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rPr>
              <a:t>资本市场证券</a:t>
            </a:r>
            <a:endParaRPr kumimoji="0" lang="zh-CN" altLang="en-US" sz="2400" b="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endParaRPr>
          </a:p>
        </p:txBody>
      </p:sp>
      <p:sp>
        <p:nvSpPr>
          <p:cNvPr id="4" name="Rectangle 2"/>
          <p:cNvSpPr>
            <a:spLocks noGrp="1"/>
          </p:cNvSpPr>
          <p:nvPr>
            <p:custDataLst>
              <p:tags r:id="rId3"/>
            </p:custDataLst>
          </p:nvPr>
        </p:nvSpPr>
        <p:spPr>
          <a:xfrm>
            <a:off x="3779520" y="3677285"/>
            <a:ext cx="3555365" cy="626745"/>
          </a:xfrm>
          <a:prstGeom prst="rect">
            <a:avLst/>
          </a:prstGeom>
          <a:noFill/>
          <a:ln w="9525">
            <a:noFill/>
          </a:ln>
        </p:spPr>
        <p:txBody>
          <a:bodyPr vert="horz" wrap="square" lIns="91440" tIns="45720" rIns="91440" bIns="45720" anchor="t" anchorCtr="0"/>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r>
              <a:rPr lang="en-US" altLang="zh-CN" sz="2800" b="1" dirty="0">
                <a:ea typeface="黑体" panose="02010609060101010101" pitchFamily="2" charset="-122"/>
              </a:rPr>
              <a:t> </a:t>
            </a:r>
            <a:r>
              <a:rPr lang="en-US" altLang="zh-CN" sz="2800" b="1" dirty="0">
                <a:solidFill>
                  <a:srgbClr val="0000CC"/>
                </a:solidFill>
                <a:ea typeface="黑体" panose="02010609060101010101" pitchFamily="2" charset="-122"/>
              </a:rPr>
              <a:t>  4</a:t>
            </a:r>
            <a:r>
              <a:rPr lang="en-US" altLang="zh-CN" sz="2800" b="1" dirty="0">
                <a:solidFill>
                  <a:srgbClr val="0000CC"/>
                </a:solidFill>
                <a:ea typeface="黑体" panose="02010609060101010101" pitchFamily="2" charset="-122"/>
                <a:sym typeface="+mn-ea"/>
              </a:rPr>
              <a:t>. </a:t>
            </a:r>
            <a:r>
              <a:rPr lang="zh-CN" altLang="en-US" sz="2800" b="1" dirty="0">
                <a:solidFill>
                  <a:srgbClr val="0000CC"/>
                </a:solidFill>
                <a:ea typeface="黑体" panose="02010609060101010101" pitchFamily="2" charset="-122"/>
                <a:sym typeface="+mn-ea"/>
              </a:rPr>
              <a:t>金融工具</a:t>
            </a:r>
            <a:endParaRPr lang="zh-CN" altLang="en-US" sz="2800" b="1" dirty="0">
              <a:ea typeface="黑体" panose="02010609060101010101" pitchFamily="2" charset="-122"/>
            </a:endParaRPr>
          </a:p>
        </p:txBody>
      </p:sp>
    </p:spTree>
  </p:cSld>
  <p:clrMapOvr>
    <a:masterClrMapping/>
  </p:clrMapOvr>
  <p:transition spd="med">
    <p:blinds dir="vert"/>
    <p:sndAc>
      <p:stSnd>
        <p:snd r:embed="rId4"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0418">
                                            <p:txEl>
                                              <p:charRg st="60" end="76"/>
                                            </p:txEl>
                                          </p:spTgt>
                                        </p:tgtEl>
                                        <p:attrNameLst>
                                          <p:attrName>style.visibility</p:attrName>
                                        </p:attrNameLst>
                                      </p:cBhvr>
                                      <p:to>
                                        <p:strVal val="visible"/>
                                      </p:to>
                                    </p:set>
                                    <p:animEffect transition="in" filter="fade">
                                      <p:cBhvr>
                                        <p:cTn id="7" dur="500"/>
                                        <p:tgtEl>
                                          <p:spTgt spid="60418">
                                            <p:txEl>
                                              <p:charRg st="60" end="76"/>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0418">
                                            <p:txEl>
                                              <p:charRg st="76" end="85"/>
                                            </p:txEl>
                                          </p:spTgt>
                                        </p:tgtEl>
                                        <p:attrNameLst>
                                          <p:attrName>style.visibility</p:attrName>
                                        </p:attrNameLst>
                                      </p:cBhvr>
                                      <p:to>
                                        <p:strVal val="visible"/>
                                      </p:to>
                                    </p:set>
                                    <p:animEffect transition="in" filter="fade">
                                      <p:cBhvr>
                                        <p:cTn id="10" dur="500"/>
                                        <p:tgtEl>
                                          <p:spTgt spid="60418">
                                            <p:txEl>
                                              <p:charRg st="76" end="85"/>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0418">
                                            <p:txEl>
                                              <p:charRg st="85" end="100"/>
                                            </p:txEl>
                                          </p:spTgt>
                                        </p:tgtEl>
                                        <p:attrNameLst>
                                          <p:attrName>style.visibility</p:attrName>
                                        </p:attrNameLst>
                                      </p:cBhvr>
                                      <p:to>
                                        <p:strVal val="visible"/>
                                      </p:to>
                                    </p:set>
                                    <p:animEffect transition="in" filter="fade">
                                      <p:cBhvr>
                                        <p:cTn id="13" dur="500"/>
                                        <p:tgtEl>
                                          <p:spTgt spid="60418">
                                            <p:txEl>
                                              <p:charRg st="85" end="10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
                                            <p:txEl>
                                              <p:charRg st="51" end="60"/>
                                            </p:txEl>
                                          </p:spTgt>
                                        </p:tgtEl>
                                        <p:attrNameLst>
                                          <p:attrName>style.visibility</p:attrName>
                                        </p:attrNameLst>
                                      </p:cBhvr>
                                      <p:to>
                                        <p:strVal val="visible"/>
                                      </p:to>
                                    </p:set>
                                    <p:animEffect transition="in" filter="fade">
                                      <p:cBhvr>
                                        <p:cTn id="18" dur="500"/>
                                        <p:tgtEl>
                                          <p:spTgt spid="2">
                                            <p:txEl>
                                              <p:charRg st="51" end="60"/>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2">
                                            <p:txEl>
                                              <p:charRg st="60" end="76"/>
                                            </p:txEl>
                                          </p:spTgt>
                                        </p:tgtEl>
                                        <p:attrNameLst>
                                          <p:attrName>style.visibility</p:attrName>
                                        </p:attrNameLst>
                                      </p:cBhvr>
                                      <p:to>
                                        <p:strVal val="visible"/>
                                      </p:to>
                                    </p:set>
                                    <p:animEffect transition="in" filter="fade">
                                      <p:cBhvr>
                                        <p:cTn id="21" dur="500"/>
                                        <p:tgtEl>
                                          <p:spTgt spid="2">
                                            <p:txEl>
                                              <p:charRg st="60" end="76"/>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2">
                                            <p:txEl>
                                              <p:charRg st="100" end="105"/>
                                            </p:txEl>
                                          </p:spTgt>
                                        </p:tgtEl>
                                        <p:attrNameLst>
                                          <p:attrName>style.visibility</p:attrName>
                                        </p:attrNameLst>
                                      </p:cBhvr>
                                      <p:to>
                                        <p:strVal val="visible"/>
                                      </p:to>
                                    </p:set>
                                    <p:animEffect transition="in" filter="fade">
                                      <p:cBhvr>
                                        <p:cTn id="26" dur="500"/>
                                        <p:tgtEl>
                                          <p:spTgt spid="2">
                                            <p:txEl>
                                              <p:charRg st="100" end="105"/>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2">
                                            <p:txEl>
                                              <p:charRg st="105" end="112"/>
                                            </p:txEl>
                                          </p:spTgt>
                                        </p:tgtEl>
                                        <p:attrNameLst>
                                          <p:attrName>style.visibility</p:attrName>
                                        </p:attrNameLst>
                                      </p:cBhvr>
                                      <p:to>
                                        <p:strVal val="visible"/>
                                      </p:to>
                                    </p:set>
                                    <p:animEffect transition="in" filter="fade">
                                      <p:cBhvr>
                                        <p:cTn id="29" dur="500"/>
                                        <p:tgtEl>
                                          <p:spTgt spid="2">
                                            <p:txEl>
                                              <p:charRg st="105" end="112"/>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2">
                                            <p:txEl>
                                              <p:charRg st="112" end="119"/>
                                            </p:txEl>
                                          </p:spTgt>
                                        </p:tgtEl>
                                        <p:attrNameLst>
                                          <p:attrName>style.visibility</p:attrName>
                                        </p:attrNameLst>
                                      </p:cBhvr>
                                      <p:to>
                                        <p:strVal val="visible"/>
                                      </p:to>
                                    </p:set>
                                    <p:animEffect transition="in" filter="fade">
                                      <p:cBhvr>
                                        <p:cTn id="32" dur="500"/>
                                        <p:tgtEl>
                                          <p:spTgt spid="2">
                                            <p:txEl>
                                              <p:charRg st="112" end="119"/>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
                                            <p:txEl>
                                              <p:charRg st="119" end="127"/>
                                            </p:txEl>
                                          </p:spTgt>
                                        </p:tgtEl>
                                        <p:attrNameLst>
                                          <p:attrName>style.visibility</p:attrName>
                                        </p:attrNameLst>
                                      </p:cBhvr>
                                      <p:to>
                                        <p:strVal val="visible"/>
                                      </p:to>
                                    </p:set>
                                    <p:animEffect transition="in" filter="fade">
                                      <p:cBhvr>
                                        <p:cTn id="37" dur="500"/>
                                        <p:tgtEl>
                                          <p:spTgt spid="2">
                                            <p:txEl>
                                              <p:charRg st="119" end="12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Rectangle 2"/>
          <p:cNvSpPr>
            <a:spLocks noGrp="1"/>
          </p:cNvSpPr>
          <p:nvPr>
            <p:ph idx="1"/>
          </p:nvPr>
        </p:nvSpPr>
        <p:spPr>
          <a:xfrm>
            <a:off x="251460" y="2780665"/>
            <a:ext cx="8785225" cy="1866265"/>
          </a:xfrm>
        </p:spPr>
        <p:txBody>
          <a:bodyPr vert="horz" wrap="square" lIns="91440" tIns="45720" rIns="91440" bIns="45720" anchor="t" anchorCtr="0"/>
          <a:p>
            <a:pPr eaLnBrk="1" hangingPunct="1">
              <a:lnSpc>
                <a:spcPct val="150000"/>
              </a:lnSpc>
            </a:pP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企业的财务管理是基于企业在生产经营过程中客观存在的财务活动和由此产生的财务关系。</a:t>
            </a:r>
            <a:endParaRPr 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因此，财务管理的基本内容包括财务活动和财务关系。</a:t>
            </a:r>
            <a:endParaRPr 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1065987" name="Rectangle 3"/>
          <p:cNvSpPr>
            <a:spLocks noGrp="1" noChangeArrowheads="1"/>
          </p:cNvSpPr>
          <p:nvPr>
            <p:custDataLst>
              <p:tags r:id="rId1"/>
            </p:custDataLst>
          </p:nvPr>
        </p:nvSpPr>
        <p:spPr>
          <a:xfrm>
            <a:off x="683260" y="1268730"/>
            <a:ext cx="5277485" cy="486410"/>
          </a:xfrm>
          <a:prstGeom prst="rect">
            <a:avLst/>
          </a:prstGeom>
          <a:noFill/>
          <a:ln w="9525">
            <a:noFill/>
          </a:ln>
        </p:spPr>
        <p:txBody>
          <a:bodyPr vert="horz" wrap="square" lIns="91440" tIns="45720" rIns="91440" bIns="45720" numCol="1" anchor="t" anchorCtr="0" compatLnSpc="1"/>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r>
              <a:rPr lang="zh-CN" altLang="en-US" sz="2400" b="1" dirty="0">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二、</a:t>
            </a:r>
            <a:r>
              <a:rPr lang="en-US" altLang="zh-CN" sz="2400" b="1" dirty="0">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dirty="0">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财务管理的对象与内容</a:t>
            </a:r>
            <a:endParaRPr kumimoji="1" lang="zh-CN" altLang="en-US" sz="24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宋体" panose="02010600030101010101" pitchFamily="2" charset="-122"/>
            </a:endParaRPr>
          </a:p>
        </p:txBody>
      </p:sp>
      <p:sp>
        <p:nvSpPr>
          <p:cNvPr id="2" name="Rectangle 3"/>
          <p:cNvSpPr>
            <a:spLocks noGrp="1" noChangeArrowheads="1"/>
          </p:cNvSpPr>
          <p:nvPr>
            <p:custDataLst>
              <p:tags r:id="rId2"/>
            </p:custDataLst>
          </p:nvPr>
        </p:nvSpPr>
        <p:spPr>
          <a:xfrm>
            <a:off x="683260" y="2060575"/>
            <a:ext cx="5277485" cy="486410"/>
          </a:xfrm>
          <a:prstGeom prst="rect">
            <a:avLst/>
          </a:prstGeom>
          <a:noFill/>
          <a:ln w="9525">
            <a:noFill/>
          </a:ln>
        </p:spPr>
        <p:txBody>
          <a:bodyPr vert="horz" wrap="square" lIns="91440" tIns="45720" rIns="91440" bIns="45720" numCol="1" anchor="t" anchorCtr="0" compatLnSpc="1"/>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r>
              <a:rPr lang="zh-CN" altLang="en-US" sz="2400" b="1" dirty="0">
                <a:solidFill>
                  <a:srgbClr val="FF0000"/>
                </a:solidFill>
                <a:latin typeface="宋体" panose="02010600030101010101" pitchFamily="2" charset="-122"/>
                <a:ea typeface="宋体" panose="02010600030101010101" pitchFamily="2" charset="-122"/>
                <a:sym typeface="+mn-ea"/>
              </a:rPr>
              <a:t>（二）财务管理的内容</a:t>
            </a:r>
            <a:endParaRPr kumimoji="1" lang="zh-CN" altLang="en-US" sz="2400" b="1" i="0" u="none" strike="noStrike" kern="0" cap="none" spc="0" normalizeH="0" baseline="0" noProof="0" dirty="0" smtClean="0">
              <a:ln>
                <a:noFill/>
              </a:ln>
              <a:solidFill>
                <a:srgbClr val="FF0000"/>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mn-ea"/>
            </a:endParaRPr>
          </a:p>
        </p:txBody>
      </p:sp>
    </p:spTree>
  </p:cSld>
  <p:clrMapOvr>
    <a:masterClrMapping/>
  </p:clrMapOvr>
  <p:transition spd="med">
    <p:blinds dir="vert"/>
    <p:sndAc>
      <p:stSnd>
        <p:snd r:embed="rId3" name="chimes.wav"/>
      </p:stSnd>
    </p:sndAc>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1" name="Rectangle 3"/>
          <p:cNvSpPr>
            <a:spLocks noGrp="1" noChangeArrowheads="1"/>
          </p:cNvSpPr>
          <p:nvPr>
            <p:ph type="body" sz="half" idx="1"/>
          </p:nvPr>
        </p:nvSpPr>
        <p:spPr>
          <a:xfrm>
            <a:off x="995680" y="492125"/>
            <a:ext cx="3576320" cy="504825"/>
          </a:xfrm>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anose="05000000000000000000" pitchFamily="2" charset="2"/>
              <a:buNone/>
              <a:defRPr/>
            </a:pPr>
            <a:r>
              <a:rPr kumimoji="0" lang="en-US" altLang="zh-CN" sz="2800" b="1" i="0" u="none" strike="noStrike" kern="0" cap="none" spc="0" normalizeH="0" baseline="0" noProof="0" dirty="0">
                <a:ln>
                  <a:noFill/>
                </a:ln>
                <a:solidFill>
                  <a:schemeClr val="tx1"/>
                </a:solidFill>
                <a:effectLst/>
                <a:uLnTx/>
                <a:uFillTx/>
                <a:latin typeface="+mn-lt"/>
                <a:ea typeface="楷体_GB2312" pitchFamily="49" charset="-122"/>
                <a:cs typeface="+mn-cs"/>
              </a:rPr>
              <a:t>6.</a:t>
            </a:r>
            <a:r>
              <a:rPr kumimoji="0" lang="zh-CN" altLang="en-US" sz="2800" b="1" i="0" u="none" strike="noStrike" kern="0" cap="none" spc="0" normalizeH="0" baseline="0" noProof="0" dirty="0">
                <a:ln>
                  <a:noFill/>
                </a:ln>
                <a:solidFill>
                  <a:schemeClr val="tx1"/>
                </a:solidFill>
                <a:effectLst/>
                <a:uLnTx/>
                <a:uFillTx/>
                <a:latin typeface="+mn-lt"/>
                <a:ea typeface="楷体_GB2312" pitchFamily="49" charset="-122"/>
                <a:cs typeface="+mn-cs"/>
              </a:rPr>
              <a:t>利息率及其测算</a:t>
            </a:r>
            <a:endParaRPr kumimoji="0" lang="zh-CN" altLang="en-US" sz="2800" b="1" i="0" u="none" strike="noStrike" kern="0" cap="none" spc="0" normalizeH="0" baseline="0" noProof="0" dirty="0">
              <a:ln>
                <a:noFill/>
              </a:ln>
              <a:solidFill>
                <a:schemeClr val="tx1"/>
              </a:solidFill>
              <a:effectLst/>
              <a:uLnTx/>
              <a:uFillTx/>
              <a:latin typeface="楷体_GB2312" pitchFamily="49" charset="-122"/>
              <a:ea typeface="楷体_GB2312" pitchFamily="49" charset="-122"/>
              <a:cs typeface="+mn-cs"/>
            </a:endParaRPr>
          </a:p>
        </p:txBody>
      </p:sp>
      <p:sp>
        <p:nvSpPr>
          <p:cNvPr id="47107" name="Rectangle 5"/>
          <p:cNvSpPr/>
          <p:nvPr/>
        </p:nvSpPr>
        <p:spPr>
          <a:xfrm>
            <a:off x="522288" y="1097280"/>
            <a:ext cx="6335712" cy="647700"/>
          </a:xfrm>
          <a:prstGeom prst="rect">
            <a:avLst/>
          </a:prstGeom>
          <a:noFill/>
          <a:ln w="9525">
            <a:noFill/>
          </a:ln>
        </p:spPr>
        <p:txBody>
          <a:bodyPr wrap="none" anchor="ctr" anchorCtr="0"/>
          <a:p>
            <a:pPr eaLnBrk="1" hangingPunct="1"/>
            <a:r>
              <a:rPr lang="zh-CN" altLang="en-US" sz="2000" b="1" dirty="0">
                <a:latin typeface="楷体_GB2312" pitchFamily="49" charset="-122"/>
              </a:rPr>
              <a:t>利率</a:t>
            </a:r>
            <a:r>
              <a:rPr lang="en-US" altLang="zh-CN" sz="2000" b="1" dirty="0">
                <a:latin typeface="楷体_GB2312" pitchFamily="49" charset="-122"/>
              </a:rPr>
              <a:t>=</a:t>
            </a:r>
            <a:r>
              <a:rPr lang="zh-CN" altLang="en-US" sz="2000" b="1" dirty="0">
                <a:latin typeface="楷体_GB2312" pitchFamily="49" charset="-122"/>
              </a:rPr>
              <a:t>纯利率</a:t>
            </a:r>
            <a:r>
              <a:rPr lang="en-US" altLang="zh-CN" sz="2000" b="1" dirty="0">
                <a:latin typeface="楷体_GB2312" pitchFamily="49" charset="-122"/>
              </a:rPr>
              <a:t>+</a:t>
            </a:r>
            <a:r>
              <a:rPr lang="zh-CN" altLang="en-US" sz="2000" b="1" dirty="0">
                <a:latin typeface="楷体_GB2312" pitchFamily="49" charset="-122"/>
              </a:rPr>
              <a:t>通货膨胀补偿</a:t>
            </a:r>
            <a:r>
              <a:rPr lang="en-US" altLang="zh-CN" sz="2000" b="1" dirty="0">
                <a:latin typeface="楷体_GB2312" pitchFamily="49" charset="-122"/>
              </a:rPr>
              <a:t>+</a:t>
            </a:r>
            <a:r>
              <a:rPr lang="zh-CN" altLang="en-US" sz="2000" b="1" dirty="0">
                <a:latin typeface="楷体_GB2312" pitchFamily="49" charset="-122"/>
              </a:rPr>
              <a:t>违约风险报酬</a:t>
            </a:r>
            <a:r>
              <a:rPr lang="en-US" altLang="zh-CN" sz="2000" b="1" dirty="0">
                <a:latin typeface="楷体_GB2312" pitchFamily="49" charset="-122"/>
              </a:rPr>
              <a:t>+</a:t>
            </a:r>
            <a:r>
              <a:rPr lang="zh-CN" altLang="en-US" sz="2000" b="1" dirty="0">
                <a:latin typeface="楷体_GB2312" pitchFamily="49" charset="-122"/>
              </a:rPr>
              <a:t>流动性风险报酬</a:t>
            </a:r>
            <a:r>
              <a:rPr lang="en-US" altLang="zh-CN" sz="2000" b="1" dirty="0">
                <a:latin typeface="楷体_GB2312" pitchFamily="49" charset="-122"/>
              </a:rPr>
              <a:t>+</a:t>
            </a:r>
            <a:r>
              <a:rPr lang="zh-CN" altLang="en-US" sz="2000" b="1" dirty="0">
                <a:latin typeface="楷体_GB2312" pitchFamily="49" charset="-122"/>
              </a:rPr>
              <a:t>期限风险报酬</a:t>
            </a:r>
            <a:endParaRPr lang="zh-CN" altLang="en-US" sz="2000" b="1" dirty="0">
              <a:latin typeface="楷体_GB2312" pitchFamily="49" charset="-122"/>
            </a:endParaRPr>
          </a:p>
        </p:txBody>
      </p:sp>
      <p:sp>
        <p:nvSpPr>
          <p:cNvPr id="2" name="矩形 1"/>
          <p:cNvSpPr/>
          <p:nvPr/>
        </p:nvSpPr>
        <p:spPr>
          <a:xfrm>
            <a:off x="198755" y="2084705"/>
            <a:ext cx="3006090" cy="645160"/>
          </a:xfrm>
          <a:prstGeom prst="rect">
            <a:avLst/>
          </a:prstGeom>
          <a:solidFill>
            <a:srgbClr val="92D050"/>
          </a:solidFill>
          <a:ln w="9525">
            <a:noFill/>
          </a:ln>
        </p:spPr>
        <p:txBody>
          <a:bodyPr wrap="square">
            <a:spAutoFit/>
          </a:bodyPr>
          <a:p>
            <a:pPr eaLnBrk="1" hangingPunct="1"/>
            <a:r>
              <a:rPr lang="zh-CN" altLang="en-US" dirty="0">
                <a:latin typeface="微软雅黑" panose="020B0503020204020204" charset="-122"/>
                <a:ea typeface="微软雅黑" panose="020B0503020204020204" charset="-122"/>
              </a:rPr>
              <a:t>纯利率是指没有风险和没有通货膨胀情况下的均衡利率。</a:t>
            </a:r>
            <a:endParaRPr lang="zh-CN" altLang="en-US" dirty="0">
              <a:latin typeface="微软雅黑" panose="020B0503020204020204" charset="-122"/>
              <a:ea typeface="微软雅黑" panose="020B0503020204020204" charset="-122"/>
            </a:endParaRPr>
          </a:p>
        </p:txBody>
      </p:sp>
      <p:sp>
        <p:nvSpPr>
          <p:cNvPr id="3" name="箭头: 右 2"/>
          <p:cNvSpPr/>
          <p:nvPr/>
        </p:nvSpPr>
        <p:spPr>
          <a:xfrm rot="5400000">
            <a:off x="1294130" y="1729105"/>
            <a:ext cx="474980" cy="274320"/>
          </a:xfrm>
          <a:prstGeom prst="rightArrow">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mn-lt"/>
              <a:ea typeface="+mn-ea"/>
              <a:cs typeface="+mn-cs"/>
            </a:endParaRPr>
          </a:p>
        </p:txBody>
      </p:sp>
      <p:sp>
        <p:nvSpPr>
          <p:cNvPr id="8" name="矩形 7"/>
          <p:cNvSpPr/>
          <p:nvPr/>
        </p:nvSpPr>
        <p:spPr>
          <a:xfrm>
            <a:off x="222885" y="2852420"/>
            <a:ext cx="8177530" cy="337185"/>
          </a:xfrm>
          <a:prstGeom prst="rect">
            <a:avLst/>
          </a:prstGeom>
          <a:solidFill>
            <a:srgbClr val="FFFF00"/>
          </a:solidFill>
          <a:ln w="9525">
            <a:noFill/>
          </a:ln>
        </p:spPr>
        <p:txBody>
          <a:bodyPr wrap="square">
            <a:spAutoFit/>
          </a:bodyPr>
          <a:p>
            <a:pPr eaLnBrk="1" hangingPunct="1"/>
            <a:r>
              <a:rPr lang="zh-CN" altLang="en-US" sz="1600" dirty="0">
                <a:latin typeface="微软雅黑" panose="020B0503020204020204" charset="-122"/>
                <a:ea typeface="微软雅黑" panose="020B0503020204020204" charset="-122"/>
              </a:rPr>
              <a:t>无风险证券的利率，除纯利率之外还应加上通货膨胀因素，以补偿通货膨胀所遭受的损失。</a:t>
            </a:r>
            <a:endParaRPr lang="zh-CN" altLang="en-US" sz="1600" dirty="0">
              <a:latin typeface="微软雅黑" panose="020B0503020204020204" charset="-122"/>
              <a:ea typeface="微软雅黑" panose="020B0503020204020204" charset="-122"/>
            </a:endParaRPr>
          </a:p>
        </p:txBody>
      </p:sp>
      <p:sp>
        <p:nvSpPr>
          <p:cNvPr id="9" name="箭头: 右 8"/>
          <p:cNvSpPr/>
          <p:nvPr/>
        </p:nvSpPr>
        <p:spPr>
          <a:xfrm rot="5400000">
            <a:off x="2881630" y="2148205"/>
            <a:ext cx="1166495" cy="240665"/>
          </a:xfrm>
          <a:prstGeom prst="rightArrow">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mn-lt"/>
              <a:ea typeface="+mn-ea"/>
              <a:cs typeface="+mn-cs"/>
            </a:endParaRPr>
          </a:p>
        </p:txBody>
      </p:sp>
      <p:sp>
        <p:nvSpPr>
          <p:cNvPr id="11" name="箭头: 右 10"/>
          <p:cNvSpPr/>
          <p:nvPr/>
        </p:nvSpPr>
        <p:spPr>
          <a:xfrm rot="5400000">
            <a:off x="3870325" y="2495550"/>
            <a:ext cx="1336675" cy="178435"/>
          </a:xfrm>
          <a:prstGeom prst="rightArrow">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mn-lt"/>
              <a:ea typeface="+mn-ea"/>
              <a:cs typeface="+mn-cs"/>
            </a:endParaRPr>
          </a:p>
        </p:txBody>
      </p:sp>
      <p:sp>
        <p:nvSpPr>
          <p:cNvPr id="13" name="矩形 12"/>
          <p:cNvSpPr/>
          <p:nvPr/>
        </p:nvSpPr>
        <p:spPr>
          <a:xfrm>
            <a:off x="4427855" y="4238625"/>
            <a:ext cx="3756025" cy="645160"/>
          </a:xfrm>
          <a:prstGeom prst="rect">
            <a:avLst/>
          </a:prstGeom>
          <a:solidFill>
            <a:srgbClr val="92D050"/>
          </a:solidFill>
          <a:ln w="9525">
            <a:noFill/>
          </a:ln>
        </p:spPr>
        <p:txBody>
          <a:bodyPr wrap="square">
            <a:spAutoFit/>
          </a:bodyPr>
          <a:p>
            <a:pPr eaLnBrk="1" hangingPunct="1"/>
            <a:r>
              <a:rPr lang="zh-CN" altLang="en-US" dirty="0">
                <a:latin typeface="微软雅黑" panose="020B0503020204020204" charset="-122"/>
                <a:ea typeface="微软雅黑" panose="020B0503020204020204" charset="-122"/>
              </a:rPr>
              <a:t>流动性风险小和流动性风险大的证券利率差距介于１</a:t>
            </a:r>
            <a:r>
              <a:rPr lang="en-US" altLang="zh-CN" dirty="0">
                <a:latin typeface="微软雅黑" panose="020B0503020204020204" charset="-122"/>
                <a:ea typeface="微软雅黑" panose="020B0503020204020204" charset="-122"/>
              </a:rPr>
              <a:t>-</a:t>
            </a:r>
            <a:r>
              <a:rPr lang="zh-CN" altLang="en-US" dirty="0">
                <a:latin typeface="微软雅黑" panose="020B0503020204020204" charset="-122"/>
                <a:ea typeface="微软雅黑" panose="020B0503020204020204" charset="-122"/>
              </a:rPr>
              <a:t>２个百分点之间。</a:t>
            </a:r>
            <a:endParaRPr lang="zh-CN" altLang="en-US" dirty="0">
              <a:latin typeface="微软雅黑" panose="020B0503020204020204" charset="-122"/>
              <a:ea typeface="微软雅黑" panose="020B0503020204020204" charset="-122"/>
            </a:endParaRPr>
          </a:p>
        </p:txBody>
      </p:sp>
      <p:sp>
        <p:nvSpPr>
          <p:cNvPr id="14" name="箭头: 右 13"/>
          <p:cNvSpPr/>
          <p:nvPr/>
        </p:nvSpPr>
        <p:spPr>
          <a:xfrm rot="5400000">
            <a:off x="5573395" y="2736215"/>
            <a:ext cx="2446655" cy="288925"/>
          </a:xfrm>
          <a:prstGeom prst="rightArrow">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mn-lt"/>
              <a:ea typeface="+mn-ea"/>
              <a:cs typeface="+mn-cs"/>
            </a:endParaRPr>
          </a:p>
        </p:txBody>
      </p:sp>
      <p:sp>
        <p:nvSpPr>
          <p:cNvPr id="15" name="矩形 14"/>
          <p:cNvSpPr/>
          <p:nvPr/>
        </p:nvSpPr>
        <p:spPr>
          <a:xfrm>
            <a:off x="5450840" y="5156835"/>
            <a:ext cx="3496310" cy="741680"/>
          </a:xfrm>
          <a:prstGeom prst="rect">
            <a:avLst/>
          </a:prstGeom>
          <a:solidFill>
            <a:srgbClr val="FFFF00"/>
          </a:solidFill>
          <a:ln w="9525">
            <a:noFill/>
          </a:ln>
        </p:spPr>
        <p:txBody>
          <a:bodyPr wrap="square">
            <a:noAutofit/>
          </a:bodyPr>
          <a:p>
            <a:pPr eaLnBrk="1" hangingPunct="1"/>
            <a:r>
              <a:rPr lang="zh-CN" altLang="en-US" dirty="0">
                <a:latin typeface="微软雅黑" panose="020B0503020204020204" charset="-122"/>
                <a:ea typeface="微软雅黑" panose="020B0503020204020204" charset="-122"/>
              </a:rPr>
              <a:t>一项负债到期日越长，不确定因素就越多，期限风险报酬越大。</a:t>
            </a:r>
            <a:endParaRPr lang="zh-CN" altLang="en-US" dirty="0">
              <a:latin typeface="微软雅黑" panose="020B0503020204020204" charset="-122"/>
              <a:ea typeface="微软雅黑" panose="020B0503020204020204" charset="-122"/>
            </a:endParaRPr>
          </a:p>
        </p:txBody>
      </p:sp>
      <p:sp>
        <p:nvSpPr>
          <p:cNvPr id="16" name="箭头: 右 15"/>
          <p:cNvSpPr/>
          <p:nvPr/>
        </p:nvSpPr>
        <p:spPr>
          <a:xfrm rot="5400000">
            <a:off x="6974205" y="3339465"/>
            <a:ext cx="3209290" cy="219710"/>
          </a:xfrm>
          <a:prstGeom prst="rightArrow">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tx1"/>
              </a:solidFill>
              <a:effectLst/>
              <a:uLnTx/>
              <a:uFillTx/>
              <a:latin typeface="+mn-lt"/>
              <a:ea typeface="+mn-ea"/>
              <a:cs typeface="+mn-cs"/>
            </a:endParaRPr>
          </a:p>
        </p:txBody>
      </p:sp>
      <p:pic>
        <p:nvPicPr>
          <p:cNvPr id="6" name="图片 5"/>
          <p:cNvPicPr>
            <a:picLocks noChangeAspect="1"/>
          </p:cNvPicPr>
          <p:nvPr/>
        </p:nvPicPr>
        <p:blipFill>
          <a:blip r:embed="rId1"/>
          <a:stretch>
            <a:fillRect/>
          </a:stretch>
        </p:blipFill>
        <p:spPr>
          <a:xfrm>
            <a:off x="198755" y="3345180"/>
            <a:ext cx="6431280" cy="801370"/>
          </a:xfrm>
          <a:prstGeom prst="rect">
            <a:avLst/>
          </a:prstGeom>
          <a:noFill/>
          <a:ln w="9525">
            <a:noFill/>
          </a:ln>
        </p:spPr>
      </p:pic>
    </p:spTree>
  </p:cSld>
  <p:clrMapOvr>
    <a:masterClrMapping/>
  </p:clrMapOvr>
  <p:transition spd="med">
    <p:blinds dir="vert"/>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3"/>
                                        </p:tgtEl>
                                      </p:cBhvr>
                                    </p:animEffect>
                                    <p:set>
                                      <p:cBhvr>
                                        <p:cTn id="15" dur="1" fill="hold">
                                          <p:stCondLst>
                                            <p:cond delay="499"/>
                                          </p:stCondLst>
                                        </p:cTn>
                                        <p:tgtEl>
                                          <p:spTgt spid="3"/>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2"/>
                                        </p:tgtEl>
                                      </p:cBhvr>
                                    </p:animEffect>
                                    <p:set>
                                      <p:cBhvr>
                                        <p:cTn id="18" dur="1" fill="hold">
                                          <p:stCondLst>
                                            <p:cond delay="499"/>
                                          </p:stCondLst>
                                        </p:cTn>
                                        <p:tgtEl>
                                          <p:spTgt spid="2"/>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9"/>
                                        </p:tgtEl>
                                      </p:cBhvr>
                                    </p:animEffect>
                                    <p:set>
                                      <p:cBhvr>
                                        <p:cTn id="31" dur="1" fill="hold">
                                          <p:stCondLst>
                                            <p:cond delay="499"/>
                                          </p:stCondLst>
                                        </p:cTn>
                                        <p:tgtEl>
                                          <p:spTgt spid="9"/>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8"/>
                                        </p:tgtEl>
                                      </p:cBhvr>
                                    </p:animEffect>
                                    <p:set>
                                      <p:cBhvr>
                                        <p:cTn id="34" dur="1" fill="hold">
                                          <p:stCondLst>
                                            <p:cond delay="499"/>
                                          </p:stCondLst>
                                        </p:cTn>
                                        <p:tgtEl>
                                          <p:spTgt spid="8"/>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par>
                                <p:cTn id="40" presetID="10" presetClass="entr" presetSubtype="0" fill="hold" nodeType="with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500"/>
                                        <p:tgtEl>
                                          <p:spTgt spid="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1" nodeType="clickEffect">
                                  <p:stCondLst>
                                    <p:cond delay="0"/>
                                  </p:stCondLst>
                                  <p:childTnLst>
                                    <p:animEffect transition="out" filter="fade">
                                      <p:cBhvr>
                                        <p:cTn id="46" dur="500"/>
                                        <p:tgtEl>
                                          <p:spTgt spid="11"/>
                                        </p:tgtEl>
                                      </p:cBhvr>
                                    </p:animEffect>
                                    <p:set>
                                      <p:cBhvr>
                                        <p:cTn id="47" dur="1" fill="hold">
                                          <p:stCondLst>
                                            <p:cond delay="499"/>
                                          </p:stCondLst>
                                        </p:cTn>
                                        <p:tgtEl>
                                          <p:spTgt spid="11"/>
                                        </p:tgtEl>
                                        <p:attrNameLst>
                                          <p:attrName>style.visibility</p:attrName>
                                        </p:attrNameLst>
                                      </p:cBhvr>
                                      <p:to>
                                        <p:strVal val="hidden"/>
                                      </p:to>
                                    </p:set>
                                  </p:childTnLst>
                                </p:cTn>
                              </p:par>
                              <p:par>
                                <p:cTn id="48" presetID="22" presetClass="exit" presetSubtype="4" fill="hold" nodeType="withEffect">
                                  <p:stCondLst>
                                    <p:cond delay="0"/>
                                  </p:stCondLst>
                                  <p:childTnLst>
                                    <p:animEffect transition="out" filter="wipe(down)">
                                      <p:cBhvr>
                                        <p:cTn id="49" dur="500"/>
                                        <p:tgtEl>
                                          <p:spTgt spid="6"/>
                                        </p:tgtEl>
                                      </p:cBhvr>
                                    </p:animEffect>
                                    <p:set>
                                      <p:cBhvr>
                                        <p:cTn id="50" dur="1" fill="hold">
                                          <p:stCondLst>
                                            <p:cond delay="499"/>
                                          </p:stCondLst>
                                        </p:cTn>
                                        <p:tgtEl>
                                          <p:spTgt spid="6"/>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500"/>
                                        <p:tgtEl>
                                          <p:spTgt spid="14"/>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xit" presetSubtype="0" fill="hold" grpId="1" nodeType="clickEffect">
                                  <p:stCondLst>
                                    <p:cond delay="0"/>
                                  </p:stCondLst>
                                  <p:childTnLst>
                                    <p:animEffect transition="out" filter="fade">
                                      <p:cBhvr>
                                        <p:cTn id="62" dur="500"/>
                                        <p:tgtEl>
                                          <p:spTgt spid="14"/>
                                        </p:tgtEl>
                                      </p:cBhvr>
                                    </p:animEffect>
                                    <p:set>
                                      <p:cBhvr>
                                        <p:cTn id="63" dur="1" fill="hold">
                                          <p:stCondLst>
                                            <p:cond delay="499"/>
                                          </p:stCondLst>
                                        </p:cTn>
                                        <p:tgtEl>
                                          <p:spTgt spid="14"/>
                                        </p:tgtEl>
                                        <p:attrNameLst>
                                          <p:attrName>style.visibility</p:attrName>
                                        </p:attrNameLst>
                                      </p:cBhvr>
                                      <p:to>
                                        <p:strVal val="hidden"/>
                                      </p:to>
                                    </p:set>
                                  </p:childTnLst>
                                </p:cTn>
                              </p:par>
                              <p:par>
                                <p:cTn id="64" presetID="10" presetClass="exit" presetSubtype="0" fill="hold" grpId="1" nodeType="withEffect">
                                  <p:stCondLst>
                                    <p:cond delay="0"/>
                                  </p:stCondLst>
                                  <p:childTnLst>
                                    <p:animEffect transition="out" filter="fade">
                                      <p:cBhvr>
                                        <p:cTn id="65" dur="500"/>
                                        <p:tgtEl>
                                          <p:spTgt spid="13"/>
                                        </p:tgtEl>
                                      </p:cBhvr>
                                    </p:animEffect>
                                    <p:set>
                                      <p:cBhvr>
                                        <p:cTn id="66" dur="1" fill="hold">
                                          <p:stCondLst>
                                            <p:cond delay="499"/>
                                          </p:stCondLst>
                                        </p:cTn>
                                        <p:tgtEl>
                                          <p:spTgt spid="13"/>
                                        </p:tgtEl>
                                        <p:attrNameLst>
                                          <p:attrName>style.visibility</p:attrName>
                                        </p:attrNameLst>
                                      </p:cBhvr>
                                      <p:to>
                                        <p:strVal val="hidden"/>
                                      </p:to>
                                    </p:se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500"/>
                                        <p:tgtEl>
                                          <p:spTgt spid="16"/>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fade">
                                      <p:cBhvr>
                                        <p:cTn id="74" dur="500"/>
                                        <p:tgtEl>
                                          <p:spTgt spid="15"/>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xit" presetSubtype="0" fill="hold" grpId="1" nodeType="clickEffect">
                                  <p:stCondLst>
                                    <p:cond delay="0"/>
                                  </p:stCondLst>
                                  <p:childTnLst>
                                    <p:animEffect transition="out" filter="fade">
                                      <p:cBhvr>
                                        <p:cTn id="78" dur="500"/>
                                        <p:tgtEl>
                                          <p:spTgt spid="16"/>
                                        </p:tgtEl>
                                      </p:cBhvr>
                                    </p:animEffect>
                                    <p:set>
                                      <p:cBhvr>
                                        <p:cTn id="79" dur="1" fill="hold">
                                          <p:stCondLst>
                                            <p:cond delay="499"/>
                                          </p:stCondLst>
                                        </p:cTn>
                                        <p:tgtEl>
                                          <p:spTgt spid="16"/>
                                        </p:tgtEl>
                                        <p:attrNameLst>
                                          <p:attrName>style.visibility</p:attrName>
                                        </p:attrNameLst>
                                      </p:cBhvr>
                                      <p:to>
                                        <p:strVal val="hidden"/>
                                      </p:to>
                                    </p:set>
                                  </p:childTnLst>
                                </p:cTn>
                              </p:par>
                              <p:par>
                                <p:cTn id="80" presetID="10" presetClass="exit" presetSubtype="0" fill="hold" grpId="1" nodeType="withEffect">
                                  <p:stCondLst>
                                    <p:cond delay="0"/>
                                  </p:stCondLst>
                                  <p:childTnLst>
                                    <p:animEffect transition="out" filter="fade">
                                      <p:cBhvr>
                                        <p:cTn id="81" dur="500"/>
                                        <p:tgtEl>
                                          <p:spTgt spid="15"/>
                                        </p:tgtEl>
                                      </p:cBhvr>
                                    </p:animEffect>
                                    <p:set>
                                      <p:cBhvr>
                                        <p:cTn id="82"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bldLvl="0" animBg="1"/>
      <p:bldP spid="3" grpId="0" bldLvl="0" animBg="1"/>
      <p:bldP spid="3" grpId="1" bldLvl="0" animBg="1"/>
      <p:bldP spid="8" grpId="0" bldLvl="0" animBg="1"/>
      <p:bldP spid="8" grpId="1" bldLvl="0" animBg="1"/>
      <p:bldP spid="9" grpId="0" bldLvl="0" animBg="1"/>
      <p:bldP spid="9" grpId="1" bldLvl="0" animBg="1"/>
      <p:bldP spid="11" grpId="0" bldLvl="0" animBg="1"/>
      <p:bldP spid="11" grpId="1" bldLvl="0" animBg="1"/>
      <p:bldP spid="13" grpId="0" bldLvl="0" animBg="1"/>
      <p:bldP spid="13" grpId="1" bldLvl="0" animBg="1"/>
      <p:bldP spid="14" grpId="0" bldLvl="0" animBg="1"/>
      <p:bldP spid="14" grpId="1" bldLvl="0" animBg="1"/>
      <p:bldP spid="15" grpId="0" bldLvl="0" animBg="1"/>
      <p:bldP spid="15" grpId="1" bldLvl="0" animBg="1"/>
      <p:bldP spid="16" grpId="0" bldLvl="0" animBg="1"/>
      <p:bldP spid="16" grpId="1" bldLvl="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539750" y="1844675"/>
            <a:ext cx="7661910" cy="2676525"/>
          </a:xfrm>
          <a:prstGeom prst="rect">
            <a:avLst/>
          </a:prstGeom>
        </p:spPr>
        <p:txBody>
          <a:bodyPr wrap="square">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宋体" panose="02010600030101010101" pitchFamily="2" charset="-122"/>
                <a:cs typeface="宋体" panose="02010600030101010101" pitchFamily="2" charset="-122"/>
              </a:rPr>
              <a:t>     </a:t>
            </a:r>
            <a:r>
              <a:rPr kumimoji="0" lang="zh-CN" altLang="en-US" sz="2400" b="1" i="0" u="none" strike="noStrike" kern="1200" cap="none" spc="0" normalizeH="0" baseline="0" noProof="0" dirty="0">
                <a:ln>
                  <a:noFill/>
                </a:ln>
                <a:solidFill>
                  <a:schemeClr val="tx1"/>
                </a:solidFill>
                <a:effectLst/>
                <a:uLnTx/>
                <a:uFillTx/>
                <a:latin typeface="宋体" panose="02010600030101010101" pitchFamily="2" charset="-122"/>
                <a:cs typeface="宋体" panose="02010600030101010101" pitchFamily="2" charset="-122"/>
              </a:rPr>
              <a:t>社会文化环境包括教育、科学、文学、艺术、新闻出版、广播电视、卫生体育、世界观、理想、信念、道德、习俗，以及同社会制度相适应的权利义务观念、道德观念、组织纪律观念、价值观念、劳动态度等。 </a:t>
            </a:r>
            <a:endParaRPr kumimoji="0" lang="zh-CN" altLang="en-US" sz="2400" b="1" i="0" u="none" strike="noStrike" kern="1200" cap="none" spc="0" normalizeH="0" baseline="0" noProof="0" dirty="0">
              <a:ln>
                <a:noFill/>
              </a:ln>
              <a:solidFill>
                <a:schemeClr val="tx1"/>
              </a:solidFill>
              <a:effectLst/>
              <a:uLnTx/>
              <a:uFillTx/>
              <a:latin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1" i="0" u="none" strike="noStrike" kern="1200" cap="none" spc="0" normalizeH="0" baseline="0" noProof="0" dirty="0">
              <a:ln>
                <a:noFill/>
              </a:ln>
              <a:solidFill>
                <a:schemeClr val="tx1"/>
              </a:solidFill>
              <a:effectLst/>
              <a:uLnTx/>
              <a:uFillTx/>
              <a:latin typeface="宋体" panose="02010600030101010101" pitchFamily="2" charset="-122"/>
              <a:cs typeface="宋体" panose="02010600030101010101" pitchFamily="2" charset="-122"/>
            </a:endParaRPr>
          </a:p>
        </p:txBody>
      </p:sp>
      <p:sp>
        <p:nvSpPr>
          <p:cNvPr id="5" name="Text Box 49"/>
          <p:cNvSpPr txBox="1">
            <a:spLocks noChangeArrowheads="1"/>
          </p:cNvSpPr>
          <p:nvPr/>
        </p:nvSpPr>
        <p:spPr bwMode="gray">
          <a:xfrm>
            <a:off x="900113" y="808038"/>
            <a:ext cx="4692650" cy="460375"/>
          </a:xfrm>
          <a:prstGeom prst="rect">
            <a:avLst/>
          </a:prstGeom>
          <a:noFill/>
          <a:ln>
            <a:noFill/>
          </a:ln>
        </p:spPr>
        <p:txBody>
          <a:bodyPr>
            <a:spAutoFit/>
          </a:bodyPr>
          <a:lstStyle>
            <a:lvl1pPr>
              <a:defRPr>
                <a:solidFill>
                  <a:srgbClr val="FFCC99"/>
                </a:solidFill>
                <a:latin typeface="华文中宋" pitchFamily="2" charset="-122"/>
                <a:ea typeface="华文中宋" pitchFamily="2" charset="-122"/>
              </a:defRPr>
            </a:lvl1pPr>
            <a:lvl2pPr marL="742950" indent="-285750">
              <a:defRPr>
                <a:solidFill>
                  <a:srgbClr val="FFCC99"/>
                </a:solidFill>
                <a:latin typeface="华文中宋" pitchFamily="2" charset="-122"/>
                <a:ea typeface="华文中宋" pitchFamily="2" charset="-122"/>
              </a:defRPr>
            </a:lvl2pPr>
            <a:lvl3pPr marL="1143000" indent="-228600">
              <a:defRPr>
                <a:solidFill>
                  <a:srgbClr val="FFCC99"/>
                </a:solidFill>
                <a:latin typeface="华文中宋" pitchFamily="2" charset="-122"/>
                <a:ea typeface="华文中宋" pitchFamily="2" charset="-122"/>
              </a:defRPr>
            </a:lvl3pPr>
            <a:lvl4pPr marL="1600200" indent="-228600">
              <a:defRPr>
                <a:solidFill>
                  <a:srgbClr val="FFCC99"/>
                </a:solidFill>
                <a:latin typeface="华文中宋" pitchFamily="2" charset="-122"/>
                <a:ea typeface="华文中宋" pitchFamily="2" charset="-122"/>
              </a:defRPr>
            </a:lvl4pPr>
            <a:lvl5pPr marL="2057400" indent="-228600">
              <a:defRPr>
                <a:solidFill>
                  <a:srgbClr val="FFCC99"/>
                </a:solidFill>
                <a:latin typeface="华文中宋" pitchFamily="2" charset="-122"/>
                <a:ea typeface="华文中宋" pitchFamily="2" charset="-122"/>
              </a:defRPr>
            </a:lvl5pPr>
            <a:lvl6pPr marL="2514600" indent="-228600" eaLnBrk="0" fontAlgn="base" hangingPunct="0">
              <a:spcBef>
                <a:spcPct val="0"/>
              </a:spcBef>
              <a:spcAft>
                <a:spcPct val="0"/>
              </a:spcAft>
              <a:defRPr>
                <a:solidFill>
                  <a:srgbClr val="FFCC99"/>
                </a:solidFill>
                <a:latin typeface="华文中宋" pitchFamily="2" charset="-122"/>
                <a:ea typeface="华文中宋" pitchFamily="2" charset="-122"/>
              </a:defRPr>
            </a:lvl6pPr>
            <a:lvl7pPr marL="2971800" indent="-228600" eaLnBrk="0" fontAlgn="base" hangingPunct="0">
              <a:spcBef>
                <a:spcPct val="0"/>
              </a:spcBef>
              <a:spcAft>
                <a:spcPct val="0"/>
              </a:spcAft>
              <a:defRPr>
                <a:solidFill>
                  <a:srgbClr val="FFCC99"/>
                </a:solidFill>
                <a:latin typeface="华文中宋" pitchFamily="2" charset="-122"/>
                <a:ea typeface="华文中宋" pitchFamily="2" charset="-122"/>
              </a:defRPr>
            </a:lvl7pPr>
            <a:lvl8pPr marL="3429000" indent="-228600" eaLnBrk="0" fontAlgn="base" hangingPunct="0">
              <a:spcBef>
                <a:spcPct val="0"/>
              </a:spcBef>
              <a:spcAft>
                <a:spcPct val="0"/>
              </a:spcAft>
              <a:defRPr>
                <a:solidFill>
                  <a:srgbClr val="FFCC99"/>
                </a:solidFill>
                <a:latin typeface="华文中宋" pitchFamily="2" charset="-122"/>
                <a:ea typeface="华文中宋" pitchFamily="2" charset="-122"/>
              </a:defRPr>
            </a:lvl8pPr>
            <a:lvl9pPr marL="3886200" indent="-228600" eaLnBrk="0" fontAlgn="base" hangingPunct="0">
              <a:spcBef>
                <a:spcPct val="0"/>
              </a:spcBef>
              <a:spcAft>
                <a:spcPct val="0"/>
              </a:spcAft>
              <a:defRPr>
                <a:solidFill>
                  <a:srgbClr val="FFCC99"/>
                </a:solidFill>
                <a:latin typeface="华文中宋" pitchFamily="2" charset="-122"/>
                <a:ea typeface="华文中宋" pitchFamily="2" charset="-122"/>
              </a:defRPr>
            </a:lvl9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（四）社会文化环境</a:t>
            </a:r>
            <a:endParaRPr kumimoji="0" lang="zh-CN" altLang="en-US" sz="24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endParaRPr>
          </a:p>
        </p:txBody>
      </p:sp>
    </p:spTree>
  </p:cSld>
  <p:clrMapOvr>
    <a:masterClrMapping/>
  </p:clrMapOvr>
  <p:transition spd="med">
    <p:blinds dir="vert"/>
    <p:sndAc>
      <p:stSnd>
        <p:snd r:embed="rId1" name="chimes.wav"/>
      </p:stSnd>
    </p:sndAc>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1691640" y="1976755"/>
            <a:ext cx="5193030" cy="2927350"/>
            <a:chOff x="2542877" y="804814"/>
            <a:chExt cx="4477048" cy="2736805"/>
          </a:xfrm>
        </p:grpSpPr>
        <p:grpSp>
          <p:nvGrpSpPr>
            <p:cNvPr id="32783" name="组合 4"/>
            <p:cNvGrpSpPr/>
            <p:nvPr/>
          </p:nvGrpSpPr>
          <p:grpSpPr>
            <a:xfrm>
              <a:off x="4040209" y="804814"/>
              <a:ext cx="1457470" cy="1452487"/>
              <a:chOff x="4040209" y="804814"/>
              <a:chExt cx="1457470" cy="1452487"/>
            </a:xfrm>
          </p:grpSpPr>
          <p:grpSp>
            <p:nvGrpSpPr>
              <p:cNvPr id="32802" name="Group 2"/>
              <p:cNvGrpSpPr/>
              <p:nvPr/>
            </p:nvGrpSpPr>
            <p:grpSpPr>
              <a:xfrm>
                <a:off x="4040209" y="804814"/>
                <a:ext cx="1457470" cy="1452487"/>
                <a:chOff x="549" y="2205"/>
                <a:chExt cx="1406" cy="1402"/>
              </a:xfrm>
            </p:grpSpPr>
            <p:sp>
              <p:nvSpPr>
                <p:cNvPr id="26" name="Oval 3"/>
                <p:cNvSpPr>
                  <a:spLocks noChangeArrowheads="1"/>
                </p:cNvSpPr>
                <p:nvPr/>
              </p:nvSpPr>
              <p:spPr bwMode="auto">
                <a:xfrm>
                  <a:off x="549" y="2205"/>
                  <a:ext cx="1406" cy="1402"/>
                </a:xfrm>
                <a:prstGeom prst="ellipse">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9525" algn="ctr">
                  <a:noFill/>
                  <a:round/>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1"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cs typeface="+mn-cs"/>
                  </a:endParaRPr>
                </a:p>
              </p:txBody>
            </p:sp>
            <p:sp>
              <p:nvSpPr>
                <p:cNvPr id="27" name="Oval 4"/>
                <p:cNvSpPr>
                  <a:spLocks noChangeArrowheads="1"/>
                </p:cNvSpPr>
                <p:nvPr/>
              </p:nvSpPr>
              <p:spPr bwMode="auto">
                <a:xfrm>
                  <a:off x="828" y="2381"/>
                  <a:ext cx="236" cy="234"/>
                </a:xfrm>
                <a:prstGeom prst="ellipse">
                  <a:avLst/>
                </a:prstGeom>
                <a:gradFill rotWithShape="1">
                  <a:gsLst>
                    <a:gs pos="0">
                      <a:srgbClr val="FFFFFF"/>
                    </a:gs>
                    <a:gs pos="100000">
                      <a:srgbClr val="67ABF5">
                        <a:alpha val="0"/>
                      </a:srgbClr>
                    </a:gs>
                  </a:gsLst>
                  <a:path path="shape">
                    <a:fillToRect l="50000" t="50000" r="50000" b="50000"/>
                  </a:path>
                </a:gradFill>
                <a:ln w="9525">
                  <a:noFill/>
                  <a:round/>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1"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cs typeface="+mn-cs"/>
                  </a:endParaRPr>
                </a:p>
              </p:txBody>
            </p:sp>
          </p:grpSp>
          <p:sp>
            <p:nvSpPr>
              <p:cNvPr id="25" name="Freeform 16"/>
              <p:cNvSpPr/>
              <p:nvPr/>
            </p:nvSpPr>
            <p:spPr bwMode="auto">
              <a:xfrm>
                <a:off x="4152709" y="815926"/>
                <a:ext cx="1243096" cy="412743"/>
              </a:xfrm>
              <a:custGeom>
                <a:avLst/>
                <a:gdLst>
                  <a:gd name="T0" fmla="*/ 0 w 4756"/>
                  <a:gd name="T1" fmla="*/ 525462 h 1576"/>
                  <a:gd name="T2" fmla="*/ 16656 w 4756"/>
                  <a:gd name="T3" fmla="*/ 487453 h 1576"/>
                  <a:gd name="T4" fmla="*/ 35977 w 4756"/>
                  <a:gd name="T5" fmla="*/ 450110 h 1576"/>
                  <a:gd name="T6" fmla="*/ 56631 w 4756"/>
                  <a:gd name="T7" fmla="*/ 414101 h 1576"/>
                  <a:gd name="T8" fmla="*/ 79283 w 4756"/>
                  <a:gd name="T9" fmla="*/ 379426 h 1576"/>
                  <a:gd name="T10" fmla="*/ 103268 w 4756"/>
                  <a:gd name="T11" fmla="*/ 345418 h 1576"/>
                  <a:gd name="T12" fmla="*/ 128585 w 4756"/>
                  <a:gd name="T13" fmla="*/ 313410 h 1576"/>
                  <a:gd name="T14" fmla="*/ 155901 w 4756"/>
                  <a:gd name="T15" fmla="*/ 282069 h 1576"/>
                  <a:gd name="T16" fmla="*/ 183883 w 4756"/>
                  <a:gd name="T17" fmla="*/ 252062 h 1576"/>
                  <a:gd name="T18" fmla="*/ 198540 w 4756"/>
                  <a:gd name="T19" fmla="*/ 237391 h 1576"/>
                  <a:gd name="T20" fmla="*/ 229187 w 4756"/>
                  <a:gd name="T21" fmla="*/ 210051 h 1576"/>
                  <a:gd name="T22" fmla="*/ 261167 w 4756"/>
                  <a:gd name="T23" fmla="*/ 183378 h 1576"/>
                  <a:gd name="T24" fmla="*/ 294479 w 4756"/>
                  <a:gd name="T25" fmla="*/ 158706 h 1576"/>
                  <a:gd name="T26" fmla="*/ 328458 w 4756"/>
                  <a:gd name="T27" fmla="*/ 135366 h 1576"/>
                  <a:gd name="T28" fmla="*/ 363768 w 4756"/>
                  <a:gd name="T29" fmla="*/ 114028 h 1576"/>
                  <a:gd name="T30" fmla="*/ 400412 w 4756"/>
                  <a:gd name="T31" fmla="*/ 94023 h 1576"/>
                  <a:gd name="T32" fmla="*/ 438388 w 4756"/>
                  <a:gd name="T33" fmla="*/ 76019 h 1576"/>
                  <a:gd name="T34" fmla="*/ 457709 w 4756"/>
                  <a:gd name="T35" fmla="*/ 67350 h 1576"/>
                  <a:gd name="T36" fmla="*/ 496351 w 4756"/>
                  <a:gd name="T37" fmla="*/ 52013 h 1576"/>
                  <a:gd name="T38" fmla="*/ 536325 w 4756"/>
                  <a:gd name="T39" fmla="*/ 38676 h 1576"/>
                  <a:gd name="T40" fmla="*/ 576966 w 4756"/>
                  <a:gd name="T41" fmla="*/ 26673 h 1576"/>
                  <a:gd name="T42" fmla="*/ 618939 w 4756"/>
                  <a:gd name="T43" fmla="*/ 17338 h 1576"/>
                  <a:gd name="T44" fmla="*/ 660913 w 4756"/>
                  <a:gd name="T45" fmla="*/ 10002 h 1576"/>
                  <a:gd name="T46" fmla="*/ 704218 w 4756"/>
                  <a:gd name="T47" fmla="*/ 4001 h 1576"/>
                  <a:gd name="T48" fmla="*/ 748190 w 4756"/>
                  <a:gd name="T49" fmla="*/ 667 h 1576"/>
                  <a:gd name="T50" fmla="*/ 792163 w 4756"/>
                  <a:gd name="T51" fmla="*/ 0 h 1576"/>
                  <a:gd name="T52" fmla="*/ 814149 w 4756"/>
                  <a:gd name="T53" fmla="*/ 0 h 1576"/>
                  <a:gd name="T54" fmla="*/ 858121 w 4756"/>
                  <a:gd name="T55" fmla="*/ 2667 h 1576"/>
                  <a:gd name="T56" fmla="*/ 901426 w 4756"/>
                  <a:gd name="T57" fmla="*/ 6668 h 1576"/>
                  <a:gd name="T58" fmla="*/ 944066 w 4756"/>
                  <a:gd name="T59" fmla="*/ 13337 h 1576"/>
                  <a:gd name="T60" fmla="*/ 986705 w 4756"/>
                  <a:gd name="T61" fmla="*/ 22005 h 1576"/>
                  <a:gd name="T62" fmla="*/ 1027346 w 4756"/>
                  <a:gd name="T63" fmla="*/ 32675 h 1576"/>
                  <a:gd name="T64" fmla="*/ 1067987 w 4756"/>
                  <a:gd name="T65" fmla="*/ 45344 h 1576"/>
                  <a:gd name="T66" fmla="*/ 1107295 w 4756"/>
                  <a:gd name="T67" fmla="*/ 59348 h 1576"/>
                  <a:gd name="T68" fmla="*/ 1126616 w 4756"/>
                  <a:gd name="T69" fmla="*/ 67350 h 1576"/>
                  <a:gd name="T70" fmla="*/ 1165258 w 4756"/>
                  <a:gd name="T71" fmla="*/ 84687 h 1576"/>
                  <a:gd name="T72" fmla="*/ 1201902 w 4756"/>
                  <a:gd name="T73" fmla="*/ 104025 h 1576"/>
                  <a:gd name="T74" fmla="*/ 1237879 w 4756"/>
                  <a:gd name="T75" fmla="*/ 124697 h 1576"/>
                  <a:gd name="T76" fmla="*/ 1273190 w 4756"/>
                  <a:gd name="T77" fmla="*/ 146703 h 1576"/>
                  <a:gd name="T78" fmla="*/ 1306502 w 4756"/>
                  <a:gd name="T79" fmla="*/ 170708 h 1576"/>
                  <a:gd name="T80" fmla="*/ 1339148 w 4756"/>
                  <a:gd name="T81" fmla="*/ 196715 h 1576"/>
                  <a:gd name="T82" fmla="*/ 1370461 w 4756"/>
                  <a:gd name="T83" fmla="*/ 223388 h 1576"/>
                  <a:gd name="T84" fmla="*/ 1400442 w 4756"/>
                  <a:gd name="T85" fmla="*/ 252062 h 1576"/>
                  <a:gd name="T86" fmla="*/ 1414433 w 4756"/>
                  <a:gd name="T87" fmla="*/ 266732 h 1576"/>
                  <a:gd name="T88" fmla="*/ 1442415 w 4756"/>
                  <a:gd name="T89" fmla="*/ 297406 h 1576"/>
                  <a:gd name="T90" fmla="*/ 1469065 w 4756"/>
                  <a:gd name="T91" fmla="*/ 329414 h 1576"/>
                  <a:gd name="T92" fmla="*/ 1493716 w 4756"/>
                  <a:gd name="T93" fmla="*/ 362089 h 1576"/>
                  <a:gd name="T94" fmla="*/ 1516368 w 4756"/>
                  <a:gd name="T95" fmla="*/ 396764 h 1576"/>
                  <a:gd name="T96" fmla="*/ 1538354 w 4756"/>
                  <a:gd name="T97" fmla="*/ 432106 h 1576"/>
                  <a:gd name="T98" fmla="*/ 1558342 w 4756"/>
                  <a:gd name="T99" fmla="*/ 468781 h 1576"/>
                  <a:gd name="T100" fmla="*/ 1576330 w 4756"/>
                  <a:gd name="T101" fmla="*/ 506124 h 1576"/>
                  <a:gd name="T102" fmla="*/ 0 w 4756"/>
                  <a:gd name="T103" fmla="*/ 525462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w="12700">
                <a:noFill/>
                <a:round/>
              </a:ln>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1" i="0" u="none" strike="noStrike" kern="0" cap="none" spc="0" normalizeH="0" baseline="0" noProof="0">
                  <a:ln>
                    <a:noFill/>
                  </a:ln>
                  <a:solidFill>
                    <a:sysClr val="windowText" lastClr="000000"/>
                  </a:solidFill>
                  <a:effectLst/>
                  <a:uLnTx/>
                  <a:uFillTx/>
                  <a:latin typeface="Verdana" panose="020B0604030504040204"/>
                  <a:ea typeface="微软雅黑" panose="020B0503020204020204" charset="-122"/>
                  <a:cs typeface="+mn-cs"/>
                </a:endParaRPr>
              </a:p>
            </p:txBody>
          </p:sp>
        </p:grpSp>
        <p:grpSp>
          <p:nvGrpSpPr>
            <p:cNvPr id="32784" name="组合 5"/>
            <p:cNvGrpSpPr/>
            <p:nvPr/>
          </p:nvGrpSpPr>
          <p:grpSpPr>
            <a:xfrm>
              <a:off x="2542877" y="1227042"/>
              <a:ext cx="4477048" cy="2314577"/>
              <a:chOff x="2542877" y="1227042"/>
              <a:chExt cx="4477048" cy="2314577"/>
            </a:xfrm>
          </p:grpSpPr>
          <p:sp>
            <p:nvSpPr>
              <p:cNvPr id="32785" name="Text Box 14"/>
              <p:cNvSpPr txBox="1"/>
              <p:nvPr/>
            </p:nvSpPr>
            <p:spPr>
              <a:xfrm>
                <a:off x="4187363" y="1227042"/>
                <a:ext cx="1160539" cy="372823"/>
              </a:xfrm>
              <a:prstGeom prst="rect">
                <a:avLst/>
              </a:prstGeom>
              <a:noFill/>
              <a:ln w="9525">
                <a:noFill/>
              </a:ln>
            </p:spPr>
            <p:txBody>
              <a:bodyPr>
                <a:spAutoFit/>
              </a:bodyPr>
              <a:p>
                <a:pPr algn="ctr" eaLnBrk="1" hangingPunct="1"/>
                <a:r>
                  <a:rPr lang="zh-CN" altLang="en-US" sz="2000" b="1" dirty="0">
                    <a:solidFill>
                      <a:srgbClr val="FFFFFF"/>
                    </a:solidFill>
                    <a:latin typeface="微软雅黑" panose="020B0503020204020204" charset="-122"/>
                    <a:ea typeface="微软雅黑" panose="020B0503020204020204" charset="-122"/>
                  </a:rPr>
                  <a:t>合伙企业</a:t>
                </a:r>
                <a:endParaRPr lang="zh-CN" altLang="en-US" sz="2000" b="1" dirty="0">
                  <a:solidFill>
                    <a:srgbClr val="FFFFFF"/>
                  </a:solidFill>
                  <a:latin typeface="微软雅黑" panose="020B0503020204020204" charset="-122"/>
                  <a:ea typeface="微软雅黑" panose="020B0503020204020204" charset="-122"/>
                </a:endParaRPr>
              </a:p>
            </p:txBody>
          </p:sp>
          <p:grpSp>
            <p:nvGrpSpPr>
              <p:cNvPr id="32786" name="Group 17"/>
              <p:cNvGrpSpPr/>
              <p:nvPr/>
            </p:nvGrpSpPr>
            <p:grpSpPr>
              <a:xfrm>
                <a:off x="2542877" y="1369116"/>
                <a:ext cx="1509789" cy="2172503"/>
                <a:chOff x="839" y="1482"/>
                <a:chExt cx="1212" cy="1744"/>
              </a:xfrm>
            </p:grpSpPr>
            <p:grpSp>
              <p:nvGrpSpPr>
                <p:cNvPr id="32795" name="Group 18"/>
                <p:cNvGrpSpPr/>
                <p:nvPr/>
              </p:nvGrpSpPr>
              <p:grpSpPr>
                <a:xfrm>
                  <a:off x="839" y="1482"/>
                  <a:ext cx="1212" cy="1744"/>
                  <a:chOff x="625" y="2205"/>
                  <a:chExt cx="1212" cy="1744"/>
                </a:xfrm>
              </p:grpSpPr>
              <p:sp>
                <p:nvSpPr>
                  <p:cNvPr id="20" name="Oval 19"/>
                  <p:cNvSpPr>
                    <a:spLocks noChangeArrowheads="1"/>
                  </p:cNvSpPr>
                  <p:nvPr/>
                </p:nvSpPr>
                <p:spPr bwMode="auto">
                  <a:xfrm>
                    <a:off x="625" y="3447"/>
                    <a:ext cx="1212" cy="502"/>
                  </a:xfrm>
                  <a:prstGeom prst="ellipse">
                    <a:avLst/>
                  </a:prstGeom>
                  <a:gradFill rotWithShape="1">
                    <a:gsLst>
                      <a:gs pos="0">
                        <a:srgbClr val="000000">
                          <a:alpha val="25000"/>
                        </a:srgbClr>
                      </a:gs>
                      <a:gs pos="100000">
                        <a:srgbClr val="FFFFFF">
                          <a:alpha val="0"/>
                        </a:srgbClr>
                      </a:gs>
                    </a:gsLst>
                    <a:path path="shape">
                      <a:fillToRect l="50000" t="50000" r="50000" b="50000"/>
                    </a:path>
                  </a:gradFill>
                  <a:ln w="9525">
                    <a:noFill/>
                    <a:round/>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1"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cs typeface="+mn-cs"/>
                    </a:endParaRPr>
                  </a:p>
                </p:txBody>
              </p:sp>
              <p:grpSp>
                <p:nvGrpSpPr>
                  <p:cNvPr id="32799" name="Group 20"/>
                  <p:cNvGrpSpPr/>
                  <p:nvPr/>
                </p:nvGrpSpPr>
                <p:grpSpPr>
                  <a:xfrm>
                    <a:off x="635" y="2205"/>
                    <a:ext cx="1170" cy="1166"/>
                    <a:chOff x="549" y="2205"/>
                    <a:chExt cx="1406" cy="1402"/>
                  </a:xfrm>
                </p:grpSpPr>
                <p:sp>
                  <p:nvSpPr>
                    <p:cNvPr id="22" name="Oval 21"/>
                    <p:cNvSpPr>
                      <a:spLocks noChangeArrowheads="1"/>
                    </p:cNvSpPr>
                    <p:nvPr/>
                  </p:nvSpPr>
                  <p:spPr bwMode="auto">
                    <a:xfrm>
                      <a:off x="549" y="2203"/>
                      <a:ext cx="1406" cy="1402"/>
                    </a:xfrm>
                    <a:prstGeom prst="ellipse">
                      <a:avLst/>
                    </a:prstGeom>
                    <a:gradFill flip="none" rotWithShape="1">
                      <a:gsLst>
                        <a:gs pos="0">
                          <a:srgbClr val="D60000">
                            <a:shade val="30000"/>
                            <a:satMod val="115000"/>
                          </a:srgbClr>
                        </a:gs>
                        <a:gs pos="50000">
                          <a:srgbClr val="D60000">
                            <a:shade val="67500"/>
                            <a:satMod val="115000"/>
                          </a:srgbClr>
                        </a:gs>
                        <a:gs pos="100000">
                          <a:srgbClr val="D60000">
                            <a:shade val="100000"/>
                            <a:satMod val="115000"/>
                          </a:srgbClr>
                        </a:gs>
                      </a:gsLst>
                      <a:lin ang="16200000" scaled="1"/>
                      <a:tileRect/>
                    </a:gradFill>
                    <a:ln w="9525" algn="ctr">
                      <a:noFill/>
                      <a:round/>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1"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cs typeface="+mn-cs"/>
                      </a:endParaRPr>
                    </a:p>
                  </p:txBody>
                </p:sp>
                <p:sp>
                  <p:nvSpPr>
                    <p:cNvPr id="23" name="Oval 22"/>
                    <p:cNvSpPr>
                      <a:spLocks noChangeArrowheads="1"/>
                    </p:cNvSpPr>
                    <p:nvPr/>
                  </p:nvSpPr>
                  <p:spPr bwMode="auto">
                    <a:xfrm>
                      <a:off x="828" y="2379"/>
                      <a:ext cx="236" cy="233"/>
                    </a:xfrm>
                    <a:prstGeom prst="ellipse">
                      <a:avLst/>
                    </a:prstGeom>
                    <a:gradFill rotWithShape="1">
                      <a:gsLst>
                        <a:gs pos="0">
                          <a:srgbClr val="FFFFFF"/>
                        </a:gs>
                        <a:gs pos="100000">
                          <a:srgbClr val="67ABF5">
                            <a:alpha val="0"/>
                          </a:srgbClr>
                        </a:gs>
                      </a:gsLst>
                      <a:path path="shape">
                        <a:fillToRect l="50000" t="50000" r="50000" b="50000"/>
                      </a:path>
                    </a:gradFill>
                    <a:ln w="9525">
                      <a:noFill/>
                      <a:round/>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1"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cs typeface="+mn-cs"/>
                      </a:endParaRPr>
                    </a:p>
                  </p:txBody>
                </p:sp>
              </p:grpSp>
            </p:grpSp>
            <p:sp>
              <p:nvSpPr>
                <p:cNvPr id="32796" name="Text Box 23"/>
                <p:cNvSpPr txBox="1"/>
                <p:nvPr/>
              </p:nvSpPr>
              <p:spPr>
                <a:xfrm>
                  <a:off x="944" y="1805"/>
                  <a:ext cx="952" cy="530"/>
                </a:xfrm>
                <a:prstGeom prst="rect">
                  <a:avLst/>
                </a:prstGeom>
                <a:noFill/>
                <a:ln w="9525">
                  <a:noFill/>
                </a:ln>
              </p:spPr>
              <p:txBody>
                <a:bodyPr>
                  <a:spAutoFit/>
                </a:bodyPr>
                <a:p>
                  <a:pPr algn="ctr" eaLnBrk="1" hangingPunct="1"/>
                  <a:r>
                    <a:rPr lang="zh-CN" altLang="en-US" sz="2000" b="1" dirty="0">
                      <a:solidFill>
                        <a:srgbClr val="FFFFFF"/>
                      </a:solidFill>
                      <a:latin typeface="微软雅黑" panose="020B0503020204020204" charset="-122"/>
                      <a:ea typeface="微软雅黑" panose="020B0503020204020204" charset="-122"/>
                    </a:rPr>
                    <a:t>个人独资企业</a:t>
                  </a:r>
                  <a:endParaRPr lang="en-US" altLang="ko-KR" sz="2000" b="1" dirty="0">
                    <a:solidFill>
                      <a:srgbClr val="FFFFFF"/>
                    </a:solidFill>
                    <a:latin typeface="微软雅黑" panose="020B0503020204020204" charset="-122"/>
                    <a:ea typeface="Gulim" pitchFamily="34" charset="-127"/>
                  </a:endParaRPr>
                </a:p>
              </p:txBody>
            </p:sp>
            <p:sp>
              <p:nvSpPr>
                <p:cNvPr id="19" name="Freeform 24"/>
                <p:cNvSpPr/>
                <p:nvPr/>
              </p:nvSpPr>
              <p:spPr bwMode="auto">
                <a:xfrm>
                  <a:off x="929" y="1492"/>
                  <a:ext cx="998" cy="331"/>
                </a:xfrm>
                <a:custGeom>
                  <a:avLst/>
                  <a:gdLst>
                    <a:gd name="T0" fmla="*/ 0 w 4756"/>
                    <a:gd name="T1" fmla="*/ 331 h 1576"/>
                    <a:gd name="T2" fmla="*/ 10 w 4756"/>
                    <a:gd name="T3" fmla="*/ 307 h 1576"/>
                    <a:gd name="T4" fmla="*/ 23 w 4756"/>
                    <a:gd name="T5" fmla="*/ 284 h 1576"/>
                    <a:gd name="T6" fmla="*/ 36 w 4756"/>
                    <a:gd name="T7" fmla="*/ 261 h 1576"/>
                    <a:gd name="T8" fmla="*/ 50 w 4756"/>
                    <a:gd name="T9" fmla="*/ 239 h 1576"/>
                    <a:gd name="T10" fmla="*/ 65 w 4756"/>
                    <a:gd name="T11" fmla="*/ 218 h 1576"/>
                    <a:gd name="T12" fmla="*/ 81 w 4756"/>
                    <a:gd name="T13" fmla="*/ 197 h 1576"/>
                    <a:gd name="T14" fmla="*/ 98 w 4756"/>
                    <a:gd name="T15" fmla="*/ 178 h 1576"/>
                    <a:gd name="T16" fmla="*/ 116 w 4756"/>
                    <a:gd name="T17" fmla="*/ 159 h 1576"/>
                    <a:gd name="T18" fmla="*/ 125 w 4756"/>
                    <a:gd name="T19" fmla="*/ 150 h 1576"/>
                    <a:gd name="T20" fmla="*/ 144 w 4756"/>
                    <a:gd name="T21" fmla="*/ 132 h 1576"/>
                    <a:gd name="T22" fmla="*/ 165 w 4756"/>
                    <a:gd name="T23" fmla="*/ 116 h 1576"/>
                    <a:gd name="T24" fmla="*/ 185 w 4756"/>
                    <a:gd name="T25" fmla="*/ 100 h 1576"/>
                    <a:gd name="T26" fmla="*/ 207 w 4756"/>
                    <a:gd name="T27" fmla="*/ 85 h 1576"/>
                    <a:gd name="T28" fmla="*/ 229 w 4756"/>
                    <a:gd name="T29" fmla="*/ 72 h 1576"/>
                    <a:gd name="T30" fmla="*/ 252 w 4756"/>
                    <a:gd name="T31" fmla="*/ 59 h 1576"/>
                    <a:gd name="T32" fmla="*/ 276 w 4756"/>
                    <a:gd name="T33" fmla="*/ 48 h 1576"/>
                    <a:gd name="T34" fmla="*/ 288 w 4756"/>
                    <a:gd name="T35" fmla="*/ 42 h 1576"/>
                    <a:gd name="T36" fmla="*/ 313 w 4756"/>
                    <a:gd name="T37" fmla="*/ 33 h 1576"/>
                    <a:gd name="T38" fmla="*/ 338 w 4756"/>
                    <a:gd name="T39" fmla="*/ 24 h 1576"/>
                    <a:gd name="T40" fmla="*/ 363 w 4756"/>
                    <a:gd name="T41" fmla="*/ 17 h 1576"/>
                    <a:gd name="T42" fmla="*/ 390 w 4756"/>
                    <a:gd name="T43" fmla="*/ 11 h 1576"/>
                    <a:gd name="T44" fmla="*/ 416 w 4756"/>
                    <a:gd name="T45" fmla="*/ 6 h 1576"/>
                    <a:gd name="T46" fmla="*/ 444 w 4756"/>
                    <a:gd name="T47" fmla="*/ 3 h 1576"/>
                    <a:gd name="T48" fmla="*/ 471 w 4756"/>
                    <a:gd name="T49" fmla="*/ 0 h 1576"/>
                    <a:gd name="T50" fmla="*/ 499 w 4756"/>
                    <a:gd name="T51" fmla="*/ 0 h 1576"/>
                    <a:gd name="T52" fmla="*/ 513 w 4756"/>
                    <a:gd name="T53" fmla="*/ 0 h 1576"/>
                    <a:gd name="T54" fmla="*/ 541 w 4756"/>
                    <a:gd name="T55" fmla="*/ 2 h 1576"/>
                    <a:gd name="T56" fmla="*/ 568 w 4756"/>
                    <a:gd name="T57" fmla="*/ 4 h 1576"/>
                    <a:gd name="T58" fmla="*/ 595 w 4756"/>
                    <a:gd name="T59" fmla="*/ 8 h 1576"/>
                    <a:gd name="T60" fmla="*/ 622 w 4756"/>
                    <a:gd name="T61" fmla="*/ 14 h 1576"/>
                    <a:gd name="T62" fmla="*/ 647 w 4756"/>
                    <a:gd name="T63" fmla="*/ 21 h 1576"/>
                    <a:gd name="T64" fmla="*/ 673 w 4756"/>
                    <a:gd name="T65" fmla="*/ 29 h 1576"/>
                    <a:gd name="T66" fmla="*/ 698 w 4756"/>
                    <a:gd name="T67" fmla="*/ 37 h 1576"/>
                    <a:gd name="T68" fmla="*/ 710 w 4756"/>
                    <a:gd name="T69" fmla="*/ 42 h 1576"/>
                    <a:gd name="T70" fmla="*/ 734 w 4756"/>
                    <a:gd name="T71" fmla="*/ 53 h 1576"/>
                    <a:gd name="T72" fmla="*/ 757 w 4756"/>
                    <a:gd name="T73" fmla="*/ 66 h 1576"/>
                    <a:gd name="T74" fmla="*/ 780 w 4756"/>
                    <a:gd name="T75" fmla="*/ 79 h 1576"/>
                    <a:gd name="T76" fmla="*/ 802 w 4756"/>
                    <a:gd name="T77" fmla="*/ 92 h 1576"/>
                    <a:gd name="T78" fmla="*/ 823 w 4756"/>
                    <a:gd name="T79" fmla="*/ 108 h 1576"/>
                    <a:gd name="T80" fmla="*/ 844 w 4756"/>
                    <a:gd name="T81" fmla="*/ 124 h 1576"/>
                    <a:gd name="T82" fmla="*/ 863 w 4756"/>
                    <a:gd name="T83" fmla="*/ 141 h 1576"/>
                    <a:gd name="T84" fmla="*/ 882 w 4756"/>
                    <a:gd name="T85" fmla="*/ 159 h 1576"/>
                    <a:gd name="T86" fmla="*/ 891 w 4756"/>
                    <a:gd name="T87" fmla="*/ 168 h 1576"/>
                    <a:gd name="T88" fmla="*/ 909 w 4756"/>
                    <a:gd name="T89" fmla="*/ 187 h 1576"/>
                    <a:gd name="T90" fmla="*/ 925 w 4756"/>
                    <a:gd name="T91" fmla="*/ 208 h 1576"/>
                    <a:gd name="T92" fmla="*/ 941 w 4756"/>
                    <a:gd name="T93" fmla="*/ 228 h 1576"/>
                    <a:gd name="T94" fmla="*/ 955 w 4756"/>
                    <a:gd name="T95" fmla="*/ 250 h 1576"/>
                    <a:gd name="T96" fmla="*/ 969 w 4756"/>
                    <a:gd name="T97" fmla="*/ 272 h 1576"/>
                    <a:gd name="T98" fmla="*/ 982 w 4756"/>
                    <a:gd name="T99" fmla="*/ 295 h 1576"/>
                    <a:gd name="T100" fmla="*/ 993 w 4756"/>
                    <a:gd name="T101" fmla="*/ 319 h 1576"/>
                    <a:gd name="T102" fmla="*/ 0 w 4756"/>
                    <a:gd name="T103" fmla="*/ 331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w="12700">
                  <a:noFill/>
                  <a:round/>
                </a:ln>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1" i="0" u="none" strike="noStrike" kern="0" cap="none" spc="0" normalizeH="0" baseline="0" noProof="0">
                    <a:ln>
                      <a:noFill/>
                    </a:ln>
                    <a:solidFill>
                      <a:sysClr val="windowText" lastClr="000000"/>
                    </a:solidFill>
                    <a:effectLst/>
                    <a:uLnTx/>
                    <a:uFillTx/>
                    <a:latin typeface="Verdana" panose="020B0604030504040204"/>
                    <a:ea typeface="微软雅黑" panose="020B0503020204020204" charset="-122"/>
                    <a:cs typeface="+mn-cs"/>
                  </a:endParaRPr>
                </a:p>
              </p:txBody>
            </p:sp>
          </p:grpSp>
          <p:grpSp>
            <p:nvGrpSpPr>
              <p:cNvPr id="32787" name="Group 25"/>
              <p:cNvGrpSpPr/>
              <p:nvPr/>
            </p:nvGrpSpPr>
            <p:grpSpPr>
              <a:xfrm>
                <a:off x="5510136" y="1369116"/>
                <a:ext cx="1509789" cy="2172503"/>
                <a:chOff x="3765" y="1482"/>
                <a:chExt cx="1212" cy="1744"/>
              </a:xfrm>
            </p:grpSpPr>
            <p:grpSp>
              <p:nvGrpSpPr>
                <p:cNvPr id="32788" name="Group 26"/>
                <p:cNvGrpSpPr/>
                <p:nvPr/>
              </p:nvGrpSpPr>
              <p:grpSpPr>
                <a:xfrm>
                  <a:off x="3765" y="1482"/>
                  <a:ext cx="1212" cy="1744"/>
                  <a:chOff x="625" y="2205"/>
                  <a:chExt cx="1212" cy="1744"/>
                </a:xfrm>
              </p:grpSpPr>
              <p:sp>
                <p:nvSpPr>
                  <p:cNvPr id="13" name="Oval 27"/>
                  <p:cNvSpPr>
                    <a:spLocks noChangeArrowheads="1"/>
                  </p:cNvSpPr>
                  <p:nvPr/>
                </p:nvSpPr>
                <p:spPr bwMode="auto">
                  <a:xfrm>
                    <a:off x="625" y="3447"/>
                    <a:ext cx="1212" cy="502"/>
                  </a:xfrm>
                  <a:prstGeom prst="ellipse">
                    <a:avLst/>
                  </a:prstGeom>
                  <a:gradFill rotWithShape="1">
                    <a:gsLst>
                      <a:gs pos="0">
                        <a:srgbClr val="000000">
                          <a:alpha val="25000"/>
                        </a:srgbClr>
                      </a:gs>
                      <a:gs pos="100000">
                        <a:srgbClr val="FFFFFF">
                          <a:alpha val="0"/>
                        </a:srgbClr>
                      </a:gs>
                    </a:gsLst>
                    <a:path path="shape">
                      <a:fillToRect l="50000" t="50000" r="50000" b="50000"/>
                    </a:path>
                  </a:gradFill>
                  <a:ln w="9525">
                    <a:noFill/>
                    <a:round/>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1"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cs typeface="+mn-cs"/>
                    </a:endParaRPr>
                  </a:p>
                </p:txBody>
              </p:sp>
              <p:grpSp>
                <p:nvGrpSpPr>
                  <p:cNvPr id="32792" name="Group 28"/>
                  <p:cNvGrpSpPr/>
                  <p:nvPr/>
                </p:nvGrpSpPr>
                <p:grpSpPr>
                  <a:xfrm>
                    <a:off x="635" y="2205"/>
                    <a:ext cx="1170" cy="1166"/>
                    <a:chOff x="549" y="2205"/>
                    <a:chExt cx="1406" cy="1402"/>
                  </a:xfrm>
                </p:grpSpPr>
                <p:sp>
                  <p:nvSpPr>
                    <p:cNvPr id="15" name="Oval 29"/>
                    <p:cNvSpPr>
                      <a:spLocks noChangeArrowheads="1"/>
                    </p:cNvSpPr>
                    <p:nvPr/>
                  </p:nvSpPr>
                  <p:spPr bwMode="auto">
                    <a:xfrm>
                      <a:off x="549" y="2203"/>
                      <a:ext cx="1406" cy="1402"/>
                    </a:xfrm>
                    <a:prstGeom prst="ellipse">
                      <a:avLst/>
                    </a:prstGeom>
                    <a:gradFill flip="none" rotWithShape="1">
                      <a:gsLst>
                        <a:gs pos="0">
                          <a:srgbClr val="FF6600"/>
                        </a:gs>
                        <a:gs pos="50000">
                          <a:srgbClr val="FFC000"/>
                        </a:gs>
                        <a:gs pos="100000">
                          <a:srgbClr val="FFFF00"/>
                        </a:gs>
                      </a:gsLst>
                      <a:lin ang="16200000" scaled="1"/>
                      <a:tileRect/>
                    </a:gradFill>
                    <a:ln w="9525" algn="ctr">
                      <a:noFill/>
                      <a:round/>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1"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cs typeface="+mn-cs"/>
                      </a:endParaRPr>
                    </a:p>
                  </p:txBody>
                </p:sp>
                <p:sp>
                  <p:nvSpPr>
                    <p:cNvPr id="16" name="Oval 30"/>
                    <p:cNvSpPr>
                      <a:spLocks noChangeArrowheads="1"/>
                    </p:cNvSpPr>
                    <p:nvPr/>
                  </p:nvSpPr>
                  <p:spPr bwMode="auto">
                    <a:xfrm>
                      <a:off x="828" y="2379"/>
                      <a:ext cx="236" cy="233"/>
                    </a:xfrm>
                    <a:prstGeom prst="ellipse">
                      <a:avLst/>
                    </a:prstGeom>
                    <a:gradFill rotWithShape="1">
                      <a:gsLst>
                        <a:gs pos="0">
                          <a:srgbClr val="FFFFFF"/>
                        </a:gs>
                        <a:gs pos="100000">
                          <a:srgbClr val="67ABF5">
                            <a:alpha val="0"/>
                          </a:srgbClr>
                        </a:gs>
                      </a:gsLst>
                      <a:path path="shape">
                        <a:fillToRect l="50000" t="50000" r="50000" b="50000"/>
                      </a:path>
                    </a:gradFill>
                    <a:ln w="9525">
                      <a:noFill/>
                      <a:round/>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1"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cs typeface="+mn-cs"/>
                      </a:endParaRPr>
                    </a:p>
                  </p:txBody>
                </p:sp>
              </p:grpSp>
            </p:grpSp>
            <p:sp>
              <p:nvSpPr>
                <p:cNvPr id="32789" name="Text Box 31"/>
                <p:cNvSpPr txBox="1"/>
                <p:nvPr/>
              </p:nvSpPr>
              <p:spPr>
                <a:xfrm>
                  <a:off x="4025" y="1849"/>
                  <a:ext cx="748" cy="530"/>
                </a:xfrm>
                <a:prstGeom prst="rect">
                  <a:avLst/>
                </a:prstGeom>
                <a:noFill/>
                <a:ln w="9525">
                  <a:noFill/>
                </a:ln>
              </p:spPr>
              <p:txBody>
                <a:bodyPr>
                  <a:spAutoFit/>
                </a:bodyPr>
                <a:p>
                  <a:pPr algn="ctr" eaLnBrk="1" hangingPunct="1"/>
                  <a:r>
                    <a:rPr lang="zh-CN" altLang="en-US" sz="2000" b="1" dirty="0">
                      <a:solidFill>
                        <a:srgbClr val="FFFFFF"/>
                      </a:solidFill>
                      <a:latin typeface="微软雅黑" panose="020B0503020204020204" charset="-122"/>
                      <a:ea typeface="微软雅黑" panose="020B0503020204020204" charset="-122"/>
                    </a:rPr>
                    <a:t>公司制企业</a:t>
                  </a:r>
                  <a:endParaRPr lang="en-US" altLang="ko-KR" sz="2000" b="1" dirty="0">
                    <a:solidFill>
                      <a:srgbClr val="FFFFFF"/>
                    </a:solidFill>
                    <a:latin typeface="微软雅黑" panose="020B0503020204020204" charset="-122"/>
                    <a:ea typeface="Gulim" pitchFamily="34" charset="-127"/>
                  </a:endParaRPr>
                </a:p>
              </p:txBody>
            </p:sp>
          </p:grpSp>
        </p:grpSp>
      </p:grpSp>
      <p:grpSp>
        <p:nvGrpSpPr>
          <p:cNvPr id="28" name="组合 27"/>
          <p:cNvGrpSpPr/>
          <p:nvPr/>
        </p:nvGrpSpPr>
        <p:grpSpPr>
          <a:xfrm>
            <a:off x="2204720" y="4067175"/>
            <a:ext cx="3870325" cy="2021840"/>
            <a:chOff x="2825650" y="2704508"/>
            <a:chExt cx="3870393" cy="1840055"/>
          </a:xfrm>
        </p:grpSpPr>
        <p:sp>
          <p:nvSpPr>
            <p:cNvPr id="29" name="Oval 5"/>
            <p:cNvSpPr>
              <a:spLocks noChangeArrowheads="1"/>
            </p:cNvSpPr>
            <p:nvPr/>
          </p:nvSpPr>
          <p:spPr bwMode="auto">
            <a:xfrm>
              <a:off x="2825650" y="3534835"/>
              <a:ext cx="3870393" cy="1009728"/>
            </a:xfrm>
            <a:prstGeom prst="ellipse">
              <a:avLst/>
            </a:prstGeom>
            <a:gradFill rotWithShape="1">
              <a:gsLst>
                <a:gs pos="0">
                  <a:srgbClr val="000000"/>
                </a:gs>
                <a:gs pos="100000">
                  <a:srgbClr val="FFFFFF">
                    <a:alpha val="0"/>
                  </a:srgbClr>
                </a:gs>
              </a:gsLst>
              <a:path path="shape">
                <a:fillToRect l="50000" t="50000" r="50000" b="50000"/>
              </a:path>
            </a:gradFill>
            <a:ln w="9525">
              <a:noFill/>
              <a:round/>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1"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cs typeface="+mn-cs"/>
              </a:endParaRPr>
            </a:p>
          </p:txBody>
        </p:sp>
        <p:grpSp>
          <p:nvGrpSpPr>
            <p:cNvPr id="32778" name="组合 31"/>
            <p:cNvGrpSpPr/>
            <p:nvPr/>
          </p:nvGrpSpPr>
          <p:grpSpPr>
            <a:xfrm>
              <a:off x="3544420" y="2704508"/>
              <a:ext cx="2445310" cy="1528623"/>
              <a:chOff x="3544420" y="2704508"/>
              <a:chExt cx="2445310" cy="1528623"/>
            </a:xfrm>
          </p:grpSpPr>
          <p:grpSp>
            <p:nvGrpSpPr>
              <p:cNvPr id="32779" name="Group 10"/>
              <p:cNvGrpSpPr/>
              <p:nvPr/>
            </p:nvGrpSpPr>
            <p:grpSpPr>
              <a:xfrm>
                <a:off x="3544420" y="2704508"/>
                <a:ext cx="2445310" cy="1528623"/>
                <a:chOff x="1610" y="2838"/>
                <a:chExt cx="1089" cy="681"/>
              </a:xfrm>
            </p:grpSpPr>
            <p:sp>
              <p:nvSpPr>
                <p:cNvPr id="33" name="Freeform 11"/>
                <p:cNvSpPr/>
                <p:nvPr/>
              </p:nvSpPr>
              <p:spPr bwMode="auto">
                <a:xfrm>
                  <a:off x="1610" y="2838"/>
                  <a:ext cx="1089" cy="681"/>
                </a:xfrm>
                <a:custGeom>
                  <a:avLst/>
                  <a:gdLst>
                    <a:gd name="T0" fmla="*/ 1089 w 1862"/>
                    <a:gd name="T1" fmla="*/ 544 h 1164"/>
                    <a:gd name="T2" fmla="*/ 1085 w 1862"/>
                    <a:gd name="T3" fmla="*/ 558 h 1164"/>
                    <a:gd name="T4" fmla="*/ 1077 w 1862"/>
                    <a:gd name="T5" fmla="*/ 572 h 1164"/>
                    <a:gd name="T6" fmla="*/ 1064 w 1862"/>
                    <a:gd name="T7" fmla="*/ 585 h 1164"/>
                    <a:gd name="T8" fmla="*/ 1046 w 1862"/>
                    <a:gd name="T9" fmla="*/ 597 h 1164"/>
                    <a:gd name="T10" fmla="*/ 995 w 1862"/>
                    <a:gd name="T11" fmla="*/ 620 h 1164"/>
                    <a:gd name="T12" fmla="*/ 929 w 1862"/>
                    <a:gd name="T13" fmla="*/ 640 h 1164"/>
                    <a:gd name="T14" fmla="*/ 849 w 1862"/>
                    <a:gd name="T15" fmla="*/ 658 h 1164"/>
                    <a:gd name="T16" fmla="*/ 757 w 1862"/>
                    <a:gd name="T17" fmla="*/ 669 h 1164"/>
                    <a:gd name="T18" fmla="*/ 654 w 1862"/>
                    <a:gd name="T19" fmla="*/ 677 h 1164"/>
                    <a:gd name="T20" fmla="*/ 544 w 1862"/>
                    <a:gd name="T21" fmla="*/ 681 h 1164"/>
                    <a:gd name="T22" fmla="*/ 489 w 1862"/>
                    <a:gd name="T23" fmla="*/ 680 h 1164"/>
                    <a:gd name="T24" fmla="*/ 382 w 1862"/>
                    <a:gd name="T25" fmla="*/ 674 h 1164"/>
                    <a:gd name="T26" fmla="*/ 285 w 1862"/>
                    <a:gd name="T27" fmla="*/ 663 h 1164"/>
                    <a:gd name="T28" fmla="*/ 198 w 1862"/>
                    <a:gd name="T29" fmla="*/ 649 h 1164"/>
                    <a:gd name="T30" fmla="*/ 124 w 1862"/>
                    <a:gd name="T31" fmla="*/ 631 h 1164"/>
                    <a:gd name="T32" fmla="*/ 66 w 1862"/>
                    <a:gd name="T33" fmla="*/ 610 h 1164"/>
                    <a:gd name="T34" fmla="*/ 33 w 1862"/>
                    <a:gd name="T35" fmla="*/ 591 h 1164"/>
                    <a:gd name="T36" fmla="*/ 18 w 1862"/>
                    <a:gd name="T37" fmla="*/ 578 h 1164"/>
                    <a:gd name="T38" fmla="*/ 6 w 1862"/>
                    <a:gd name="T39" fmla="*/ 565 h 1164"/>
                    <a:gd name="T40" fmla="*/ 1 w 1862"/>
                    <a:gd name="T41" fmla="*/ 551 h 1164"/>
                    <a:gd name="T42" fmla="*/ 0 w 1862"/>
                    <a:gd name="T43" fmla="*/ 544 h 1164"/>
                    <a:gd name="T44" fmla="*/ 2 w 1862"/>
                    <a:gd name="T45" fmla="*/ 489 h 1164"/>
                    <a:gd name="T46" fmla="*/ 11 w 1862"/>
                    <a:gd name="T47" fmla="*/ 434 h 1164"/>
                    <a:gd name="T48" fmla="*/ 25 w 1862"/>
                    <a:gd name="T49" fmla="*/ 383 h 1164"/>
                    <a:gd name="T50" fmla="*/ 43 w 1862"/>
                    <a:gd name="T51" fmla="*/ 332 h 1164"/>
                    <a:gd name="T52" fmla="*/ 66 w 1862"/>
                    <a:gd name="T53" fmla="*/ 284 h 1164"/>
                    <a:gd name="T54" fmla="*/ 92 w 1862"/>
                    <a:gd name="T55" fmla="*/ 240 h 1164"/>
                    <a:gd name="T56" fmla="*/ 124 w 1862"/>
                    <a:gd name="T57" fmla="*/ 198 h 1164"/>
                    <a:gd name="T58" fmla="*/ 159 w 1862"/>
                    <a:gd name="T59" fmla="*/ 159 h 1164"/>
                    <a:gd name="T60" fmla="*/ 198 w 1862"/>
                    <a:gd name="T61" fmla="*/ 124 h 1164"/>
                    <a:gd name="T62" fmla="*/ 240 w 1862"/>
                    <a:gd name="T63" fmla="*/ 92 h 1164"/>
                    <a:gd name="T64" fmla="*/ 285 w 1862"/>
                    <a:gd name="T65" fmla="*/ 66 h 1164"/>
                    <a:gd name="T66" fmla="*/ 332 w 1862"/>
                    <a:gd name="T67" fmla="*/ 42 h 1164"/>
                    <a:gd name="T68" fmla="*/ 382 w 1862"/>
                    <a:gd name="T69" fmla="*/ 25 h 1164"/>
                    <a:gd name="T70" fmla="*/ 435 w 1862"/>
                    <a:gd name="T71" fmla="*/ 11 h 1164"/>
                    <a:gd name="T72" fmla="*/ 489 w 1862"/>
                    <a:gd name="T73" fmla="*/ 2 h 1164"/>
                    <a:gd name="T74" fmla="*/ 544 w 1862"/>
                    <a:gd name="T75" fmla="*/ 0 h 1164"/>
                    <a:gd name="T76" fmla="*/ 572 w 1862"/>
                    <a:gd name="T77" fmla="*/ 0 h 1164"/>
                    <a:gd name="T78" fmla="*/ 627 w 1862"/>
                    <a:gd name="T79" fmla="*/ 6 h 1164"/>
                    <a:gd name="T80" fmla="*/ 681 w 1862"/>
                    <a:gd name="T81" fmla="*/ 16 h 1164"/>
                    <a:gd name="T82" fmla="*/ 731 w 1862"/>
                    <a:gd name="T83" fmla="*/ 33 h 1164"/>
                    <a:gd name="T84" fmla="*/ 780 w 1862"/>
                    <a:gd name="T85" fmla="*/ 54 h 1164"/>
                    <a:gd name="T86" fmla="*/ 827 w 1862"/>
                    <a:gd name="T87" fmla="*/ 78 h 1164"/>
                    <a:gd name="T88" fmla="*/ 870 w 1862"/>
                    <a:gd name="T89" fmla="*/ 108 h 1164"/>
                    <a:gd name="T90" fmla="*/ 910 w 1862"/>
                    <a:gd name="T91" fmla="*/ 142 h 1164"/>
                    <a:gd name="T92" fmla="*/ 947 w 1862"/>
                    <a:gd name="T93" fmla="*/ 178 h 1164"/>
                    <a:gd name="T94" fmla="*/ 980 w 1862"/>
                    <a:gd name="T95" fmla="*/ 219 h 1164"/>
                    <a:gd name="T96" fmla="*/ 1009 w 1862"/>
                    <a:gd name="T97" fmla="*/ 262 h 1164"/>
                    <a:gd name="T98" fmla="*/ 1035 w 1862"/>
                    <a:gd name="T99" fmla="*/ 308 h 1164"/>
                    <a:gd name="T100" fmla="*/ 1056 w 1862"/>
                    <a:gd name="T101" fmla="*/ 357 h 1164"/>
                    <a:gd name="T102" fmla="*/ 1071 w 1862"/>
                    <a:gd name="T103" fmla="*/ 408 h 1164"/>
                    <a:gd name="T104" fmla="*/ 1082 w 1862"/>
                    <a:gd name="T105" fmla="*/ 461 h 1164"/>
                    <a:gd name="T106" fmla="*/ 1088 w 1862"/>
                    <a:gd name="T107" fmla="*/ 516 h 1164"/>
                    <a:gd name="T108" fmla="*/ 1089 w 1862"/>
                    <a:gd name="T109" fmla="*/ 544 h 116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62"/>
                    <a:gd name="T166" fmla="*/ 0 h 1164"/>
                    <a:gd name="T167" fmla="*/ 1862 w 1862"/>
                    <a:gd name="T168" fmla="*/ 1164 h 116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62" h="1164">
                      <a:moveTo>
                        <a:pt x="1862" y="930"/>
                      </a:moveTo>
                      <a:lnTo>
                        <a:pt x="1862" y="930"/>
                      </a:lnTo>
                      <a:lnTo>
                        <a:pt x="1860" y="942"/>
                      </a:lnTo>
                      <a:lnTo>
                        <a:pt x="1856" y="954"/>
                      </a:lnTo>
                      <a:lnTo>
                        <a:pt x="1850" y="966"/>
                      </a:lnTo>
                      <a:lnTo>
                        <a:pt x="1842" y="978"/>
                      </a:lnTo>
                      <a:lnTo>
                        <a:pt x="1832" y="988"/>
                      </a:lnTo>
                      <a:lnTo>
                        <a:pt x="1820" y="1000"/>
                      </a:lnTo>
                      <a:lnTo>
                        <a:pt x="1806" y="1010"/>
                      </a:lnTo>
                      <a:lnTo>
                        <a:pt x="1788" y="1020"/>
                      </a:lnTo>
                      <a:lnTo>
                        <a:pt x="1750" y="1042"/>
                      </a:lnTo>
                      <a:lnTo>
                        <a:pt x="1702" y="1060"/>
                      </a:lnTo>
                      <a:lnTo>
                        <a:pt x="1650" y="1078"/>
                      </a:lnTo>
                      <a:lnTo>
                        <a:pt x="1588" y="1094"/>
                      </a:lnTo>
                      <a:lnTo>
                        <a:pt x="1522" y="1110"/>
                      </a:lnTo>
                      <a:lnTo>
                        <a:pt x="1452" y="1124"/>
                      </a:lnTo>
                      <a:lnTo>
                        <a:pt x="1374" y="1134"/>
                      </a:lnTo>
                      <a:lnTo>
                        <a:pt x="1294" y="1144"/>
                      </a:lnTo>
                      <a:lnTo>
                        <a:pt x="1208" y="1152"/>
                      </a:lnTo>
                      <a:lnTo>
                        <a:pt x="1118" y="1158"/>
                      </a:lnTo>
                      <a:lnTo>
                        <a:pt x="1026" y="1162"/>
                      </a:lnTo>
                      <a:lnTo>
                        <a:pt x="930" y="1164"/>
                      </a:lnTo>
                      <a:lnTo>
                        <a:pt x="836" y="1162"/>
                      </a:lnTo>
                      <a:lnTo>
                        <a:pt x="744" y="1158"/>
                      </a:lnTo>
                      <a:lnTo>
                        <a:pt x="654" y="1152"/>
                      </a:lnTo>
                      <a:lnTo>
                        <a:pt x="568" y="1144"/>
                      </a:lnTo>
                      <a:lnTo>
                        <a:pt x="488" y="1134"/>
                      </a:lnTo>
                      <a:lnTo>
                        <a:pt x="410" y="1124"/>
                      </a:lnTo>
                      <a:lnTo>
                        <a:pt x="338" y="1110"/>
                      </a:lnTo>
                      <a:lnTo>
                        <a:pt x="272" y="1094"/>
                      </a:lnTo>
                      <a:lnTo>
                        <a:pt x="212" y="1078"/>
                      </a:lnTo>
                      <a:lnTo>
                        <a:pt x="158" y="1060"/>
                      </a:lnTo>
                      <a:lnTo>
                        <a:pt x="112" y="1042"/>
                      </a:lnTo>
                      <a:lnTo>
                        <a:pt x="74" y="1020"/>
                      </a:lnTo>
                      <a:lnTo>
                        <a:pt x="56" y="1010"/>
                      </a:lnTo>
                      <a:lnTo>
                        <a:pt x="42" y="1000"/>
                      </a:lnTo>
                      <a:lnTo>
                        <a:pt x="30" y="988"/>
                      </a:lnTo>
                      <a:lnTo>
                        <a:pt x="18" y="978"/>
                      </a:lnTo>
                      <a:lnTo>
                        <a:pt x="10" y="966"/>
                      </a:lnTo>
                      <a:lnTo>
                        <a:pt x="4" y="954"/>
                      </a:lnTo>
                      <a:lnTo>
                        <a:pt x="2" y="942"/>
                      </a:lnTo>
                      <a:lnTo>
                        <a:pt x="0" y="930"/>
                      </a:lnTo>
                      <a:lnTo>
                        <a:pt x="2" y="882"/>
                      </a:lnTo>
                      <a:lnTo>
                        <a:pt x="4" y="836"/>
                      </a:lnTo>
                      <a:lnTo>
                        <a:pt x="10" y="788"/>
                      </a:lnTo>
                      <a:lnTo>
                        <a:pt x="18" y="742"/>
                      </a:lnTo>
                      <a:lnTo>
                        <a:pt x="30" y="698"/>
                      </a:lnTo>
                      <a:lnTo>
                        <a:pt x="42" y="654"/>
                      </a:lnTo>
                      <a:lnTo>
                        <a:pt x="56" y="610"/>
                      </a:lnTo>
                      <a:lnTo>
                        <a:pt x="74" y="568"/>
                      </a:lnTo>
                      <a:lnTo>
                        <a:pt x="92" y="526"/>
                      </a:lnTo>
                      <a:lnTo>
                        <a:pt x="112" y="486"/>
                      </a:lnTo>
                      <a:lnTo>
                        <a:pt x="134" y="448"/>
                      </a:lnTo>
                      <a:lnTo>
                        <a:pt x="158" y="410"/>
                      </a:lnTo>
                      <a:lnTo>
                        <a:pt x="184" y="374"/>
                      </a:lnTo>
                      <a:lnTo>
                        <a:pt x="212" y="338"/>
                      </a:lnTo>
                      <a:lnTo>
                        <a:pt x="242" y="304"/>
                      </a:lnTo>
                      <a:lnTo>
                        <a:pt x="272" y="272"/>
                      </a:lnTo>
                      <a:lnTo>
                        <a:pt x="304" y="242"/>
                      </a:lnTo>
                      <a:lnTo>
                        <a:pt x="338" y="212"/>
                      </a:lnTo>
                      <a:lnTo>
                        <a:pt x="374" y="184"/>
                      </a:lnTo>
                      <a:lnTo>
                        <a:pt x="410" y="158"/>
                      </a:lnTo>
                      <a:lnTo>
                        <a:pt x="448" y="134"/>
                      </a:lnTo>
                      <a:lnTo>
                        <a:pt x="488" y="112"/>
                      </a:lnTo>
                      <a:lnTo>
                        <a:pt x="528" y="92"/>
                      </a:lnTo>
                      <a:lnTo>
                        <a:pt x="568" y="72"/>
                      </a:lnTo>
                      <a:lnTo>
                        <a:pt x="610" y="56"/>
                      </a:lnTo>
                      <a:lnTo>
                        <a:pt x="654" y="42"/>
                      </a:lnTo>
                      <a:lnTo>
                        <a:pt x="698" y="28"/>
                      </a:lnTo>
                      <a:lnTo>
                        <a:pt x="744" y="18"/>
                      </a:lnTo>
                      <a:lnTo>
                        <a:pt x="790" y="10"/>
                      </a:lnTo>
                      <a:lnTo>
                        <a:pt x="836" y="4"/>
                      </a:lnTo>
                      <a:lnTo>
                        <a:pt x="882" y="0"/>
                      </a:lnTo>
                      <a:lnTo>
                        <a:pt x="930" y="0"/>
                      </a:lnTo>
                      <a:lnTo>
                        <a:pt x="978" y="0"/>
                      </a:lnTo>
                      <a:lnTo>
                        <a:pt x="1026" y="4"/>
                      </a:lnTo>
                      <a:lnTo>
                        <a:pt x="1072" y="10"/>
                      </a:lnTo>
                      <a:lnTo>
                        <a:pt x="1118" y="18"/>
                      </a:lnTo>
                      <a:lnTo>
                        <a:pt x="1164" y="28"/>
                      </a:lnTo>
                      <a:lnTo>
                        <a:pt x="1208" y="42"/>
                      </a:lnTo>
                      <a:lnTo>
                        <a:pt x="1250" y="56"/>
                      </a:lnTo>
                      <a:lnTo>
                        <a:pt x="1294" y="72"/>
                      </a:lnTo>
                      <a:lnTo>
                        <a:pt x="1334" y="92"/>
                      </a:lnTo>
                      <a:lnTo>
                        <a:pt x="1374" y="112"/>
                      </a:lnTo>
                      <a:lnTo>
                        <a:pt x="1414" y="134"/>
                      </a:lnTo>
                      <a:lnTo>
                        <a:pt x="1452" y="158"/>
                      </a:lnTo>
                      <a:lnTo>
                        <a:pt x="1488" y="184"/>
                      </a:lnTo>
                      <a:lnTo>
                        <a:pt x="1522" y="212"/>
                      </a:lnTo>
                      <a:lnTo>
                        <a:pt x="1556" y="242"/>
                      </a:lnTo>
                      <a:lnTo>
                        <a:pt x="1588" y="272"/>
                      </a:lnTo>
                      <a:lnTo>
                        <a:pt x="1620" y="304"/>
                      </a:lnTo>
                      <a:lnTo>
                        <a:pt x="1650" y="338"/>
                      </a:lnTo>
                      <a:lnTo>
                        <a:pt x="1676" y="374"/>
                      </a:lnTo>
                      <a:lnTo>
                        <a:pt x="1702" y="410"/>
                      </a:lnTo>
                      <a:lnTo>
                        <a:pt x="1726" y="448"/>
                      </a:lnTo>
                      <a:lnTo>
                        <a:pt x="1750" y="486"/>
                      </a:lnTo>
                      <a:lnTo>
                        <a:pt x="1770" y="526"/>
                      </a:lnTo>
                      <a:lnTo>
                        <a:pt x="1788" y="568"/>
                      </a:lnTo>
                      <a:lnTo>
                        <a:pt x="1806" y="610"/>
                      </a:lnTo>
                      <a:lnTo>
                        <a:pt x="1820" y="654"/>
                      </a:lnTo>
                      <a:lnTo>
                        <a:pt x="1832" y="698"/>
                      </a:lnTo>
                      <a:lnTo>
                        <a:pt x="1842" y="742"/>
                      </a:lnTo>
                      <a:lnTo>
                        <a:pt x="1850" y="788"/>
                      </a:lnTo>
                      <a:lnTo>
                        <a:pt x="1856" y="836"/>
                      </a:lnTo>
                      <a:lnTo>
                        <a:pt x="1860" y="882"/>
                      </a:lnTo>
                      <a:lnTo>
                        <a:pt x="1862" y="930"/>
                      </a:lnTo>
                      <a:close/>
                    </a:path>
                  </a:pathLst>
                </a:custGeom>
                <a:gradFill rotWithShape="1">
                  <a:gsLst>
                    <a:gs pos="0">
                      <a:srgbClr val="EAEAEA"/>
                    </a:gs>
                    <a:gs pos="100000">
                      <a:srgbClr val="B2B2B2"/>
                    </a:gs>
                  </a:gsLst>
                  <a:lin ang="5400000" scaled="1"/>
                </a:gradFill>
                <a:ln w="9525">
                  <a:noFill/>
                  <a:round/>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1" i="0" u="none" strike="noStrike" kern="0" cap="none" spc="0" normalizeH="0" baseline="0" noProof="0">
                    <a:ln>
                      <a:noFill/>
                    </a:ln>
                    <a:solidFill>
                      <a:sysClr val="windowText" lastClr="000000"/>
                    </a:solidFill>
                    <a:effectLst/>
                    <a:uLnTx/>
                    <a:uFillTx/>
                    <a:latin typeface="Verdana" panose="020B0604030504040204"/>
                    <a:ea typeface="微软雅黑" panose="020B0503020204020204" charset="-122"/>
                    <a:cs typeface="+mn-cs"/>
                  </a:endParaRPr>
                </a:p>
              </p:txBody>
            </p:sp>
            <p:sp>
              <p:nvSpPr>
                <p:cNvPr id="34" name="Oval 12"/>
                <p:cNvSpPr>
                  <a:spLocks noChangeArrowheads="1"/>
                </p:cNvSpPr>
                <p:nvPr/>
              </p:nvSpPr>
              <p:spPr bwMode="auto">
                <a:xfrm>
                  <a:off x="1835" y="2976"/>
                  <a:ext cx="183" cy="182"/>
                </a:xfrm>
                <a:prstGeom prst="ellipse">
                  <a:avLst/>
                </a:prstGeom>
                <a:gradFill rotWithShape="1">
                  <a:gsLst>
                    <a:gs pos="0">
                      <a:srgbClr val="FFFFFF">
                        <a:alpha val="50000"/>
                      </a:srgbClr>
                    </a:gs>
                    <a:gs pos="100000">
                      <a:srgbClr val="67ABF5">
                        <a:alpha val="0"/>
                      </a:srgbClr>
                    </a:gs>
                  </a:gsLst>
                  <a:path path="shape">
                    <a:fillToRect l="50000" t="50000" r="50000" b="50000"/>
                  </a:path>
                </a:gradFill>
                <a:ln w="9525">
                  <a:noFill/>
                  <a:round/>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1"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cs typeface="+mn-cs"/>
                  </a:endParaRPr>
                </a:p>
              </p:txBody>
            </p:sp>
          </p:grpSp>
          <p:sp>
            <p:nvSpPr>
              <p:cNvPr id="32" name="Freeform 33"/>
              <p:cNvSpPr/>
              <p:nvPr/>
            </p:nvSpPr>
            <p:spPr bwMode="auto">
              <a:xfrm>
                <a:off x="3616239" y="2761662"/>
                <a:ext cx="2289215" cy="827152"/>
              </a:xfrm>
              <a:custGeom>
                <a:avLst/>
                <a:gdLst>
                  <a:gd name="T0" fmla="*/ 0 w 4756"/>
                  <a:gd name="T1" fmla="*/ 1054100 h 1576"/>
                  <a:gd name="T2" fmla="*/ 30675 w 4756"/>
                  <a:gd name="T3" fmla="*/ 977852 h 1576"/>
                  <a:gd name="T4" fmla="*/ 66258 w 4756"/>
                  <a:gd name="T5" fmla="*/ 902941 h 1576"/>
                  <a:gd name="T6" fmla="*/ 104296 w 4756"/>
                  <a:gd name="T7" fmla="*/ 830706 h 1576"/>
                  <a:gd name="T8" fmla="*/ 146014 w 4756"/>
                  <a:gd name="T9" fmla="*/ 761146 h 1576"/>
                  <a:gd name="T10" fmla="*/ 190186 w 4756"/>
                  <a:gd name="T11" fmla="*/ 692924 h 1576"/>
                  <a:gd name="T12" fmla="*/ 236813 w 4756"/>
                  <a:gd name="T13" fmla="*/ 628714 h 1576"/>
                  <a:gd name="T14" fmla="*/ 287120 w 4756"/>
                  <a:gd name="T15" fmla="*/ 565843 h 1576"/>
                  <a:gd name="T16" fmla="*/ 338654 w 4756"/>
                  <a:gd name="T17" fmla="*/ 505647 h 1576"/>
                  <a:gd name="T18" fmla="*/ 365648 w 4756"/>
                  <a:gd name="T19" fmla="*/ 476218 h 1576"/>
                  <a:gd name="T20" fmla="*/ 422091 w 4756"/>
                  <a:gd name="T21" fmla="*/ 421372 h 1576"/>
                  <a:gd name="T22" fmla="*/ 480987 w 4756"/>
                  <a:gd name="T23" fmla="*/ 367865 h 1576"/>
                  <a:gd name="T24" fmla="*/ 542338 w 4756"/>
                  <a:gd name="T25" fmla="*/ 318370 h 1576"/>
                  <a:gd name="T26" fmla="*/ 604915 w 4756"/>
                  <a:gd name="T27" fmla="*/ 271551 h 1576"/>
                  <a:gd name="T28" fmla="*/ 669946 w 4756"/>
                  <a:gd name="T29" fmla="*/ 228745 h 1576"/>
                  <a:gd name="T30" fmla="*/ 737432 w 4756"/>
                  <a:gd name="T31" fmla="*/ 188614 h 1576"/>
                  <a:gd name="T32" fmla="*/ 807371 w 4756"/>
                  <a:gd name="T33" fmla="*/ 152497 h 1576"/>
                  <a:gd name="T34" fmla="*/ 842954 w 4756"/>
                  <a:gd name="T35" fmla="*/ 135107 h 1576"/>
                  <a:gd name="T36" fmla="*/ 914121 w 4756"/>
                  <a:gd name="T37" fmla="*/ 104340 h 1576"/>
                  <a:gd name="T38" fmla="*/ 987741 w 4756"/>
                  <a:gd name="T39" fmla="*/ 77586 h 1576"/>
                  <a:gd name="T40" fmla="*/ 1062589 w 4756"/>
                  <a:gd name="T41" fmla="*/ 53508 h 1576"/>
                  <a:gd name="T42" fmla="*/ 1139890 w 4756"/>
                  <a:gd name="T43" fmla="*/ 34780 h 1576"/>
                  <a:gd name="T44" fmla="*/ 1217192 w 4756"/>
                  <a:gd name="T45" fmla="*/ 20065 h 1576"/>
                  <a:gd name="T46" fmla="*/ 1296947 w 4756"/>
                  <a:gd name="T47" fmla="*/ 8026 h 1576"/>
                  <a:gd name="T48" fmla="*/ 1377930 w 4756"/>
                  <a:gd name="T49" fmla="*/ 1338 h 1576"/>
                  <a:gd name="T50" fmla="*/ 1458913 w 4756"/>
                  <a:gd name="T51" fmla="*/ 0 h 1576"/>
                  <a:gd name="T52" fmla="*/ 1499404 w 4756"/>
                  <a:gd name="T53" fmla="*/ 0 h 1576"/>
                  <a:gd name="T54" fmla="*/ 1580386 w 4756"/>
                  <a:gd name="T55" fmla="*/ 5351 h 1576"/>
                  <a:gd name="T56" fmla="*/ 1660142 w 4756"/>
                  <a:gd name="T57" fmla="*/ 13377 h 1576"/>
                  <a:gd name="T58" fmla="*/ 1738670 w 4756"/>
                  <a:gd name="T59" fmla="*/ 26754 h 1576"/>
                  <a:gd name="T60" fmla="*/ 1817199 w 4756"/>
                  <a:gd name="T61" fmla="*/ 44144 h 1576"/>
                  <a:gd name="T62" fmla="*/ 1892046 w 4756"/>
                  <a:gd name="T63" fmla="*/ 65547 h 1576"/>
                  <a:gd name="T64" fmla="*/ 1966894 w 4756"/>
                  <a:gd name="T65" fmla="*/ 90963 h 1576"/>
                  <a:gd name="T66" fmla="*/ 2039287 w 4756"/>
                  <a:gd name="T67" fmla="*/ 119054 h 1576"/>
                  <a:gd name="T68" fmla="*/ 2074871 w 4756"/>
                  <a:gd name="T69" fmla="*/ 135107 h 1576"/>
                  <a:gd name="T70" fmla="*/ 2146037 w 4756"/>
                  <a:gd name="T71" fmla="*/ 169887 h 1576"/>
                  <a:gd name="T72" fmla="*/ 2213522 w 4756"/>
                  <a:gd name="T73" fmla="*/ 208680 h 1576"/>
                  <a:gd name="T74" fmla="*/ 2279781 w 4756"/>
                  <a:gd name="T75" fmla="*/ 250148 h 1576"/>
                  <a:gd name="T76" fmla="*/ 2344812 w 4756"/>
                  <a:gd name="T77" fmla="*/ 294292 h 1576"/>
                  <a:gd name="T78" fmla="*/ 2406163 w 4756"/>
                  <a:gd name="T79" fmla="*/ 342449 h 1576"/>
                  <a:gd name="T80" fmla="*/ 2466286 w 4756"/>
                  <a:gd name="T81" fmla="*/ 394619 h 1576"/>
                  <a:gd name="T82" fmla="*/ 2523955 w 4756"/>
                  <a:gd name="T83" fmla="*/ 448126 h 1576"/>
                  <a:gd name="T84" fmla="*/ 2579171 w 4756"/>
                  <a:gd name="T85" fmla="*/ 505647 h 1576"/>
                  <a:gd name="T86" fmla="*/ 2604938 w 4756"/>
                  <a:gd name="T87" fmla="*/ 535076 h 1576"/>
                  <a:gd name="T88" fmla="*/ 2656472 w 4756"/>
                  <a:gd name="T89" fmla="*/ 596610 h 1576"/>
                  <a:gd name="T90" fmla="*/ 2705553 w 4756"/>
                  <a:gd name="T91" fmla="*/ 660819 h 1576"/>
                  <a:gd name="T92" fmla="*/ 2750952 w 4756"/>
                  <a:gd name="T93" fmla="*/ 726366 h 1576"/>
                  <a:gd name="T94" fmla="*/ 2792670 w 4756"/>
                  <a:gd name="T95" fmla="*/ 795926 h 1576"/>
                  <a:gd name="T96" fmla="*/ 2833161 w 4756"/>
                  <a:gd name="T97" fmla="*/ 866823 h 1576"/>
                  <a:gd name="T98" fmla="*/ 2869972 w 4756"/>
                  <a:gd name="T99" fmla="*/ 940396 h 1576"/>
                  <a:gd name="T100" fmla="*/ 2903101 w 4756"/>
                  <a:gd name="T101" fmla="*/ 1015307 h 1576"/>
                  <a:gd name="T102" fmla="*/ 0 w 4756"/>
                  <a:gd name="T103" fmla="*/ 1054100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w="12700">
                <a:noFill/>
                <a:round/>
              </a:ln>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1" i="0" u="none" strike="noStrike" kern="0" cap="none" spc="0" normalizeH="0" baseline="0" noProof="0">
                  <a:ln>
                    <a:noFill/>
                  </a:ln>
                  <a:solidFill>
                    <a:sysClr val="windowText" lastClr="000000"/>
                  </a:solidFill>
                  <a:effectLst/>
                  <a:uLnTx/>
                  <a:uFillTx/>
                  <a:latin typeface="Verdana" panose="020B0604030504040204"/>
                  <a:ea typeface="微软雅黑" panose="020B0503020204020204" charset="-122"/>
                  <a:cs typeface="+mn-cs"/>
                </a:endParaRPr>
              </a:p>
            </p:txBody>
          </p:sp>
        </p:grpSp>
      </p:grpSp>
      <p:grpSp>
        <p:nvGrpSpPr>
          <p:cNvPr id="35" name="组合 34"/>
          <p:cNvGrpSpPr/>
          <p:nvPr/>
        </p:nvGrpSpPr>
        <p:grpSpPr>
          <a:xfrm>
            <a:off x="2919730" y="3504883"/>
            <a:ext cx="2552700" cy="903287"/>
            <a:chOff x="3475906" y="2132731"/>
            <a:chExt cx="2553687" cy="903134"/>
          </a:xfrm>
        </p:grpSpPr>
        <p:sp>
          <p:nvSpPr>
            <p:cNvPr id="36" name="AutoShape 15"/>
            <p:cNvSpPr>
              <a:spLocks noChangeArrowheads="1"/>
            </p:cNvSpPr>
            <p:nvPr/>
          </p:nvSpPr>
          <p:spPr bwMode="auto">
            <a:xfrm>
              <a:off x="4408129" y="2132731"/>
              <a:ext cx="717827" cy="592037"/>
            </a:xfrm>
            <a:prstGeom prst="upArrow">
              <a:avLst>
                <a:gd name="adj1" fmla="val 52833"/>
                <a:gd name="adj2" fmla="val 45940"/>
              </a:avLst>
            </a:prstGeom>
            <a:gradFill rotWithShape="1">
              <a:gsLst>
                <a:gs pos="0">
                  <a:srgbClr val="FF6600"/>
                </a:gs>
                <a:gs pos="100000">
                  <a:srgbClr val="FFFFFF">
                    <a:alpha val="0"/>
                  </a:srgbClr>
                </a:gs>
              </a:gsLst>
              <a:lin ang="5400000" scaled="1"/>
            </a:gradFill>
            <a:ln w="9525" algn="ctr">
              <a:noFill/>
              <a:miter lim="800000"/>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1"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cs typeface="+mn-cs"/>
              </a:endParaRPr>
            </a:p>
          </p:txBody>
        </p:sp>
        <p:sp>
          <p:nvSpPr>
            <p:cNvPr id="37" name="AutoShape 34"/>
            <p:cNvSpPr>
              <a:spLocks noChangeArrowheads="1"/>
            </p:cNvSpPr>
            <p:nvPr/>
          </p:nvSpPr>
          <p:spPr bwMode="auto">
            <a:xfrm rot="19232580">
              <a:off x="3475906" y="2443828"/>
              <a:ext cx="717827" cy="592037"/>
            </a:xfrm>
            <a:prstGeom prst="upArrow">
              <a:avLst>
                <a:gd name="adj1" fmla="val 52833"/>
                <a:gd name="adj2" fmla="val 45940"/>
              </a:avLst>
            </a:prstGeom>
            <a:gradFill rotWithShape="1">
              <a:gsLst>
                <a:gs pos="0">
                  <a:srgbClr val="FF6600"/>
                </a:gs>
                <a:gs pos="100000">
                  <a:srgbClr val="FFFFFF">
                    <a:alpha val="0"/>
                  </a:srgbClr>
                </a:gs>
              </a:gsLst>
              <a:lin ang="5400000" scaled="1"/>
            </a:gradFill>
            <a:ln w="9525" algn="ctr">
              <a:noFill/>
              <a:miter lim="800000"/>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1"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cs typeface="+mn-cs"/>
              </a:endParaRPr>
            </a:p>
          </p:txBody>
        </p:sp>
        <p:sp>
          <p:nvSpPr>
            <p:cNvPr id="38" name="AutoShape 35"/>
            <p:cNvSpPr>
              <a:spLocks noChangeArrowheads="1"/>
            </p:cNvSpPr>
            <p:nvPr/>
          </p:nvSpPr>
          <p:spPr bwMode="auto">
            <a:xfrm rot="2480061">
              <a:off x="5311766" y="2442241"/>
              <a:ext cx="717827" cy="592038"/>
            </a:xfrm>
            <a:prstGeom prst="upArrow">
              <a:avLst>
                <a:gd name="adj1" fmla="val 52833"/>
                <a:gd name="adj2" fmla="val 45940"/>
              </a:avLst>
            </a:prstGeom>
            <a:gradFill rotWithShape="1">
              <a:gsLst>
                <a:gs pos="0">
                  <a:srgbClr val="FF6600"/>
                </a:gs>
                <a:gs pos="100000">
                  <a:srgbClr val="FFFFFF">
                    <a:alpha val="0"/>
                  </a:srgbClr>
                </a:gs>
              </a:gsLst>
              <a:lin ang="5400000" scaled="1"/>
            </a:gradFill>
            <a:ln w="9525" algn="ctr">
              <a:noFill/>
              <a:miter lim="800000"/>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1"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cs typeface="+mn-cs"/>
              </a:endParaRPr>
            </a:p>
          </p:txBody>
        </p:sp>
      </p:grpSp>
      <p:sp>
        <p:nvSpPr>
          <p:cNvPr id="39" name="Text Box 49"/>
          <p:cNvSpPr txBox="1">
            <a:spLocks noChangeArrowheads="1"/>
          </p:cNvSpPr>
          <p:nvPr/>
        </p:nvSpPr>
        <p:spPr bwMode="gray">
          <a:xfrm>
            <a:off x="1042988" y="1259205"/>
            <a:ext cx="4692650" cy="460375"/>
          </a:xfrm>
          <a:prstGeom prst="rect">
            <a:avLst/>
          </a:prstGeom>
          <a:noFill/>
          <a:ln>
            <a:noFill/>
          </a:ln>
        </p:spPr>
        <p:txBody>
          <a:bodyPr>
            <a:spAutoFit/>
          </a:bodyPr>
          <a:lstStyle>
            <a:lvl1pPr>
              <a:defRPr>
                <a:solidFill>
                  <a:srgbClr val="FFCC99"/>
                </a:solidFill>
                <a:latin typeface="华文中宋" pitchFamily="2" charset="-122"/>
                <a:ea typeface="华文中宋" pitchFamily="2" charset="-122"/>
              </a:defRPr>
            </a:lvl1pPr>
            <a:lvl2pPr marL="742950" indent="-285750">
              <a:defRPr>
                <a:solidFill>
                  <a:srgbClr val="FFCC99"/>
                </a:solidFill>
                <a:latin typeface="华文中宋" pitchFamily="2" charset="-122"/>
                <a:ea typeface="华文中宋" pitchFamily="2" charset="-122"/>
              </a:defRPr>
            </a:lvl2pPr>
            <a:lvl3pPr marL="1143000" indent="-228600">
              <a:defRPr>
                <a:solidFill>
                  <a:srgbClr val="FFCC99"/>
                </a:solidFill>
                <a:latin typeface="华文中宋" pitchFamily="2" charset="-122"/>
                <a:ea typeface="华文中宋" pitchFamily="2" charset="-122"/>
              </a:defRPr>
            </a:lvl3pPr>
            <a:lvl4pPr marL="1600200" indent="-228600">
              <a:defRPr>
                <a:solidFill>
                  <a:srgbClr val="FFCC99"/>
                </a:solidFill>
                <a:latin typeface="华文中宋" pitchFamily="2" charset="-122"/>
                <a:ea typeface="华文中宋" pitchFamily="2" charset="-122"/>
              </a:defRPr>
            </a:lvl4pPr>
            <a:lvl5pPr marL="2057400" indent="-228600">
              <a:defRPr>
                <a:solidFill>
                  <a:srgbClr val="FFCC99"/>
                </a:solidFill>
                <a:latin typeface="华文中宋" pitchFamily="2" charset="-122"/>
                <a:ea typeface="华文中宋" pitchFamily="2" charset="-122"/>
              </a:defRPr>
            </a:lvl5pPr>
            <a:lvl6pPr marL="2514600" indent="-228600" eaLnBrk="0" fontAlgn="base" hangingPunct="0">
              <a:spcBef>
                <a:spcPct val="0"/>
              </a:spcBef>
              <a:spcAft>
                <a:spcPct val="0"/>
              </a:spcAft>
              <a:defRPr>
                <a:solidFill>
                  <a:srgbClr val="FFCC99"/>
                </a:solidFill>
                <a:latin typeface="华文中宋" pitchFamily="2" charset="-122"/>
                <a:ea typeface="华文中宋" pitchFamily="2" charset="-122"/>
              </a:defRPr>
            </a:lvl6pPr>
            <a:lvl7pPr marL="2971800" indent="-228600" eaLnBrk="0" fontAlgn="base" hangingPunct="0">
              <a:spcBef>
                <a:spcPct val="0"/>
              </a:spcBef>
              <a:spcAft>
                <a:spcPct val="0"/>
              </a:spcAft>
              <a:defRPr>
                <a:solidFill>
                  <a:srgbClr val="FFCC99"/>
                </a:solidFill>
                <a:latin typeface="华文中宋" pitchFamily="2" charset="-122"/>
                <a:ea typeface="华文中宋" pitchFamily="2" charset="-122"/>
              </a:defRPr>
            </a:lvl7pPr>
            <a:lvl8pPr marL="3429000" indent="-228600" eaLnBrk="0" fontAlgn="base" hangingPunct="0">
              <a:spcBef>
                <a:spcPct val="0"/>
              </a:spcBef>
              <a:spcAft>
                <a:spcPct val="0"/>
              </a:spcAft>
              <a:defRPr>
                <a:solidFill>
                  <a:srgbClr val="FFCC99"/>
                </a:solidFill>
                <a:latin typeface="华文中宋" pitchFamily="2" charset="-122"/>
                <a:ea typeface="华文中宋" pitchFamily="2" charset="-122"/>
              </a:defRPr>
            </a:lvl8pPr>
            <a:lvl9pPr marL="3886200" indent="-228600" eaLnBrk="0" fontAlgn="base" hangingPunct="0">
              <a:spcBef>
                <a:spcPct val="0"/>
              </a:spcBef>
              <a:spcAft>
                <a:spcPct val="0"/>
              </a:spcAft>
              <a:defRPr>
                <a:solidFill>
                  <a:srgbClr val="FFCC99"/>
                </a:solidFill>
                <a:latin typeface="华文中宋" pitchFamily="2" charset="-122"/>
                <a:ea typeface="华文中宋" pitchFamily="2" charset="-122"/>
              </a:defRPr>
            </a:lvl9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rPr>
              <a:t>（一）企业组织形式</a:t>
            </a:r>
            <a:endParaRPr kumimoji="0" lang="zh-CN" altLang="en-US" sz="24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endParaRPr>
          </a:p>
        </p:txBody>
      </p:sp>
      <p:sp>
        <p:nvSpPr>
          <p:cNvPr id="5" name="Text Box 49"/>
          <p:cNvSpPr txBox="1">
            <a:spLocks noChangeArrowheads="1"/>
          </p:cNvSpPr>
          <p:nvPr>
            <p:custDataLst>
              <p:tags r:id="rId1"/>
            </p:custDataLst>
          </p:nvPr>
        </p:nvSpPr>
        <p:spPr bwMode="gray">
          <a:xfrm>
            <a:off x="900113" y="541338"/>
            <a:ext cx="4692650" cy="460375"/>
          </a:xfrm>
          <a:prstGeom prst="rect">
            <a:avLst/>
          </a:prstGeom>
          <a:noFill/>
          <a:ln>
            <a:noFill/>
          </a:ln>
        </p:spPr>
        <p:txBody>
          <a:bodyPr>
            <a:spAutoFit/>
          </a:bodyPr>
          <a:lstStyle>
            <a:lvl1pPr>
              <a:defRPr>
                <a:solidFill>
                  <a:srgbClr val="FFCC99"/>
                </a:solidFill>
                <a:latin typeface="华文中宋" pitchFamily="2" charset="-122"/>
                <a:ea typeface="华文中宋" pitchFamily="2" charset="-122"/>
              </a:defRPr>
            </a:lvl1pPr>
            <a:lvl2pPr marL="742950" indent="-285750">
              <a:defRPr>
                <a:solidFill>
                  <a:srgbClr val="FFCC99"/>
                </a:solidFill>
                <a:latin typeface="华文中宋" pitchFamily="2" charset="-122"/>
                <a:ea typeface="华文中宋" pitchFamily="2" charset="-122"/>
              </a:defRPr>
            </a:lvl2pPr>
            <a:lvl3pPr marL="1143000" indent="-228600">
              <a:defRPr>
                <a:solidFill>
                  <a:srgbClr val="FFCC99"/>
                </a:solidFill>
                <a:latin typeface="华文中宋" pitchFamily="2" charset="-122"/>
                <a:ea typeface="华文中宋" pitchFamily="2" charset="-122"/>
              </a:defRPr>
            </a:lvl3pPr>
            <a:lvl4pPr marL="1600200" indent="-228600">
              <a:defRPr>
                <a:solidFill>
                  <a:srgbClr val="FFCC99"/>
                </a:solidFill>
                <a:latin typeface="华文中宋" pitchFamily="2" charset="-122"/>
                <a:ea typeface="华文中宋" pitchFamily="2" charset="-122"/>
              </a:defRPr>
            </a:lvl4pPr>
            <a:lvl5pPr marL="2057400" indent="-228600">
              <a:defRPr>
                <a:solidFill>
                  <a:srgbClr val="FFCC99"/>
                </a:solidFill>
                <a:latin typeface="华文中宋" pitchFamily="2" charset="-122"/>
                <a:ea typeface="华文中宋" pitchFamily="2" charset="-122"/>
              </a:defRPr>
            </a:lvl5pPr>
            <a:lvl6pPr marL="2514600" indent="-228600" eaLnBrk="0" fontAlgn="base" hangingPunct="0">
              <a:spcBef>
                <a:spcPct val="0"/>
              </a:spcBef>
              <a:spcAft>
                <a:spcPct val="0"/>
              </a:spcAft>
              <a:defRPr>
                <a:solidFill>
                  <a:srgbClr val="FFCC99"/>
                </a:solidFill>
                <a:latin typeface="华文中宋" pitchFamily="2" charset="-122"/>
                <a:ea typeface="华文中宋" pitchFamily="2" charset="-122"/>
              </a:defRPr>
            </a:lvl6pPr>
            <a:lvl7pPr marL="2971800" indent="-228600" eaLnBrk="0" fontAlgn="base" hangingPunct="0">
              <a:spcBef>
                <a:spcPct val="0"/>
              </a:spcBef>
              <a:spcAft>
                <a:spcPct val="0"/>
              </a:spcAft>
              <a:defRPr>
                <a:solidFill>
                  <a:srgbClr val="FFCC99"/>
                </a:solidFill>
                <a:latin typeface="华文中宋" pitchFamily="2" charset="-122"/>
                <a:ea typeface="华文中宋" pitchFamily="2" charset="-122"/>
              </a:defRPr>
            </a:lvl7pPr>
            <a:lvl8pPr marL="3429000" indent="-228600" eaLnBrk="0" fontAlgn="base" hangingPunct="0">
              <a:spcBef>
                <a:spcPct val="0"/>
              </a:spcBef>
              <a:spcAft>
                <a:spcPct val="0"/>
              </a:spcAft>
              <a:defRPr>
                <a:solidFill>
                  <a:srgbClr val="FFCC99"/>
                </a:solidFill>
                <a:latin typeface="华文中宋" pitchFamily="2" charset="-122"/>
                <a:ea typeface="华文中宋" pitchFamily="2" charset="-122"/>
              </a:defRPr>
            </a:lvl8pPr>
            <a:lvl9pPr marL="3886200" indent="-228600" eaLnBrk="0" fontAlgn="base" hangingPunct="0">
              <a:spcBef>
                <a:spcPct val="0"/>
              </a:spcBef>
              <a:spcAft>
                <a:spcPct val="0"/>
              </a:spcAft>
              <a:defRPr>
                <a:solidFill>
                  <a:srgbClr val="FFCC99"/>
                </a:solidFill>
                <a:latin typeface="华文中宋" pitchFamily="2" charset="-122"/>
                <a:ea typeface="华文中宋" pitchFamily="2" charset="-122"/>
              </a:defRPr>
            </a:lvl9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三、微观财务管理环境</a:t>
            </a:r>
            <a:endParaRPr kumimoji="0" lang="en-US" altLang="zh-CN" sz="1950" b="1" i="0" u="none" strike="noStrike" kern="1200" cap="none" spc="225" normalizeH="0" baseline="0" noProof="0" dirty="0">
              <a:ln>
                <a:noFill/>
              </a:ln>
              <a:solidFill>
                <a:schemeClr val="tx1"/>
              </a:solidFill>
              <a:effectLst/>
              <a:uLnTx/>
              <a:uFillTx/>
              <a:latin typeface="微软雅黑" panose="020B0503020204020204" charset="-122"/>
              <a:ea typeface="微软雅黑" panose="020B0503020204020204" charset="-122"/>
              <a:cs typeface="+mn-cs"/>
            </a:endParaRPr>
          </a:p>
        </p:txBody>
      </p:sp>
    </p:spTree>
  </p:cSld>
  <p:clrMapOvr>
    <a:masterClrMapping/>
  </p:clrMapOvr>
  <p:transition spd="med">
    <p:blinds dir="vert"/>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3"/>
          <p:cNvGrpSpPr/>
          <p:nvPr/>
        </p:nvGrpSpPr>
        <p:grpSpPr>
          <a:xfrm>
            <a:off x="5073650" y="2763838"/>
            <a:ext cx="2625725" cy="2184400"/>
            <a:chOff x="6549748" y="1993781"/>
            <a:chExt cx="3916500" cy="4160361"/>
          </a:xfrm>
        </p:grpSpPr>
        <p:sp>
          <p:nvSpPr>
            <p:cNvPr id="3" name="矩形 2"/>
            <p:cNvSpPr/>
            <p:nvPr/>
          </p:nvSpPr>
          <p:spPr>
            <a:xfrm>
              <a:off x="6549748" y="1993781"/>
              <a:ext cx="3916500" cy="4160361"/>
            </a:xfrm>
            <a:prstGeom prst="rect">
              <a:avLst/>
            </a:pr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lt1"/>
                </a:solidFill>
                <a:effectLst/>
                <a:uLnTx/>
                <a:uFillTx/>
                <a:latin typeface="宋体" panose="02010600030101010101" pitchFamily="2" charset="-122"/>
                <a:ea typeface="宋体" panose="02010600030101010101" pitchFamily="2" charset="-122"/>
                <a:cs typeface="+mn-cs"/>
              </a:endParaRPr>
            </a:p>
          </p:txBody>
        </p:sp>
        <p:sp>
          <p:nvSpPr>
            <p:cNvPr id="33803" name="文本框 21"/>
            <p:cNvSpPr txBox="1"/>
            <p:nvPr/>
          </p:nvSpPr>
          <p:spPr>
            <a:xfrm>
              <a:off x="6549775" y="2353272"/>
              <a:ext cx="3779653" cy="849968"/>
            </a:xfrm>
            <a:prstGeom prst="rect">
              <a:avLst/>
            </a:prstGeom>
            <a:noFill/>
            <a:ln w="9525">
              <a:noFill/>
            </a:ln>
          </p:spPr>
          <p:txBody>
            <a:bodyPr>
              <a:spAutoFit/>
            </a:bodyPr>
            <a:p>
              <a:pPr algn="ctr" eaLnBrk="1" hangingPunct="1"/>
              <a:r>
                <a:rPr lang="zh-CN" altLang="en-US" sz="2300" dirty="0">
                  <a:solidFill>
                    <a:schemeClr val="bg1"/>
                  </a:solidFill>
                  <a:latin typeface="宋体" panose="02010600030101010101" pitchFamily="2" charset="-122"/>
                </a:rPr>
                <a:t>缺点</a:t>
              </a:r>
              <a:endParaRPr lang="zh-CN" altLang="en-US" sz="2300" dirty="0">
                <a:solidFill>
                  <a:schemeClr val="bg1"/>
                </a:solidFill>
                <a:latin typeface="宋体" panose="02010600030101010101" pitchFamily="2" charset="-122"/>
              </a:endParaRPr>
            </a:p>
          </p:txBody>
        </p:sp>
        <p:cxnSp>
          <p:nvCxnSpPr>
            <p:cNvPr id="5" name="直接连接符 4"/>
            <p:cNvCxnSpPr/>
            <p:nvPr/>
          </p:nvCxnSpPr>
          <p:spPr>
            <a:xfrm>
              <a:off x="7253014" y="3142718"/>
              <a:ext cx="250997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3805" name="矩形 6"/>
            <p:cNvSpPr/>
            <p:nvPr/>
          </p:nvSpPr>
          <p:spPr>
            <a:xfrm>
              <a:off x="6939070" y="3142059"/>
              <a:ext cx="3137852" cy="2203321"/>
            </a:xfrm>
            <a:prstGeom prst="rect">
              <a:avLst/>
            </a:prstGeom>
            <a:noFill/>
            <a:ln w="9525">
              <a:noFill/>
            </a:ln>
          </p:spPr>
          <p:txBody>
            <a:bodyPr>
              <a:spAutoFit/>
            </a:bodyPr>
            <a:p>
              <a:pPr algn="ctr" eaLnBrk="1" hangingPunct="1">
                <a:lnSpc>
                  <a:spcPct val="150000"/>
                </a:lnSpc>
              </a:pPr>
              <a:r>
                <a:rPr lang="zh-CN" altLang="en-US" dirty="0">
                  <a:solidFill>
                    <a:schemeClr val="bg1"/>
                  </a:solidFill>
                  <a:latin typeface="宋体" panose="02010600030101010101" pitchFamily="2" charset="-122"/>
                  <a:cs typeface="宋体" panose="02010600030101010101" pitchFamily="2" charset="-122"/>
                </a:rPr>
                <a:t>（</a:t>
              </a:r>
              <a:r>
                <a:rPr lang="en-US" altLang="zh-CN" dirty="0">
                  <a:solidFill>
                    <a:schemeClr val="bg1"/>
                  </a:solidFill>
                  <a:latin typeface="宋体" panose="02010600030101010101" pitchFamily="2" charset="-122"/>
                  <a:cs typeface="宋体" panose="02010600030101010101" pitchFamily="2" charset="-122"/>
                </a:rPr>
                <a:t>1</a:t>
              </a:r>
              <a:r>
                <a:rPr lang="zh-CN" altLang="en-US" dirty="0">
                  <a:solidFill>
                    <a:schemeClr val="bg1"/>
                  </a:solidFill>
                  <a:latin typeface="宋体" panose="02010600030101010101" pitchFamily="2" charset="-122"/>
                  <a:cs typeface="宋体" panose="02010600030101010101" pitchFamily="2" charset="-122"/>
                </a:rPr>
                <a:t>）风险巨大</a:t>
              </a:r>
              <a:endParaRPr lang="en-US" altLang="zh-CN" dirty="0">
                <a:solidFill>
                  <a:schemeClr val="bg1"/>
                </a:solidFill>
                <a:latin typeface="宋体" panose="02010600030101010101" pitchFamily="2" charset="-122"/>
                <a:cs typeface="宋体" panose="02010600030101010101" pitchFamily="2" charset="-122"/>
              </a:endParaRPr>
            </a:p>
            <a:p>
              <a:pPr algn="ctr" eaLnBrk="1" hangingPunct="1">
                <a:lnSpc>
                  <a:spcPct val="150000"/>
                </a:lnSpc>
              </a:pPr>
              <a:r>
                <a:rPr lang="zh-CN" altLang="en-US" dirty="0">
                  <a:solidFill>
                    <a:schemeClr val="bg1"/>
                  </a:solidFill>
                  <a:latin typeface="宋体" panose="02010600030101010101" pitchFamily="2" charset="-122"/>
                  <a:cs typeface="宋体" panose="02010600030101010101" pitchFamily="2" charset="-122"/>
                </a:rPr>
                <a:t>（</a:t>
              </a:r>
              <a:r>
                <a:rPr lang="en-US" altLang="zh-CN" dirty="0">
                  <a:solidFill>
                    <a:schemeClr val="bg1"/>
                  </a:solidFill>
                  <a:latin typeface="宋体" panose="02010600030101010101" pitchFamily="2" charset="-122"/>
                  <a:cs typeface="宋体" panose="02010600030101010101" pitchFamily="2" charset="-122"/>
                </a:rPr>
                <a:t>2</a:t>
              </a:r>
              <a:r>
                <a:rPr lang="zh-CN" altLang="en-US" dirty="0">
                  <a:solidFill>
                    <a:schemeClr val="bg1"/>
                  </a:solidFill>
                  <a:latin typeface="宋体" panose="02010600030101010101" pitchFamily="2" charset="-122"/>
                  <a:cs typeface="宋体" panose="02010600030101010101" pitchFamily="2" charset="-122"/>
                </a:rPr>
                <a:t>）筹资困难</a:t>
              </a:r>
              <a:endParaRPr lang="en-US" altLang="zh-CN" dirty="0">
                <a:solidFill>
                  <a:schemeClr val="bg1"/>
                </a:solidFill>
                <a:latin typeface="宋体" panose="02010600030101010101" pitchFamily="2" charset="-122"/>
                <a:cs typeface="宋体" panose="02010600030101010101" pitchFamily="2" charset="-122"/>
              </a:endParaRPr>
            </a:p>
            <a:p>
              <a:pPr algn="ctr" eaLnBrk="1" hangingPunct="1">
                <a:lnSpc>
                  <a:spcPct val="150000"/>
                </a:lnSpc>
              </a:pPr>
              <a:r>
                <a:rPr lang="zh-CN" altLang="en-US" dirty="0">
                  <a:solidFill>
                    <a:schemeClr val="bg1"/>
                  </a:solidFill>
                  <a:latin typeface="宋体" panose="02010600030101010101" pitchFamily="2" charset="-122"/>
                  <a:cs typeface="宋体" panose="02010600030101010101" pitchFamily="2" charset="-122"/>
                </a:rPr>
                <a:t>（</a:t>
              </a:r>
              <a:r>
                <a:rPr lang="en-US" altLang="zh-CN" dirty="0">
                  <a:solidFill>
                    <a:schemeClr val="bg1"/>
                  </a:solidFill>
                  <a:latin typeface="宋体" panose="02010600030101010101" pitchFamily="2" charset="-122"/>
                  <a:cs typeface="宋体" panose="02010600030101010101" pitchFamily="2" charset="-122"/>
                </a:rPr>
                <a:t>3</a:t>
              </a:r>
              <a:r>
                <a:rPr lang="zh-CN" altLang="en-US" dirty="0">
                  <a:solidFill>
                    <a:schemeClr val="bg1"/>
                  </a:solidFill>
                  <a:latin typeface="宋体" panose="02010600030101010101" pitchFamily="2" charset="-122"/>
                  <a:cs typeface="宋体" panose="02010600030101010101" pitchFamily="2" charset="-122"/>
                </a:rPr>
                <a:t>）企业寿命有限</a:t>
              </a:r>
              <a:endParaRPr lang="zh-CN" altLang="en-US" dirty="0">
                <a:solidFill>
                  <a:schemeClr val="bg1"/>
                </a:solidFill>
                <a:latin typeface="宋体" panose="02010600030101010101" pitchFamily="2" charset="-122"/>
                <a:cs typeface="宋体" panose="02010600030101010101" pitchFamily="2" charset="-122"/>
              </a:endParaRPr>
            </a:p>
          </p:txBody>
        </p:sp>
      </p:grpSp>
      <p:grpSp>
        <p:nvGrpSpPr>
          <p:cNvPr id="8" name="组合 7"/>
          <p:cNvGrpSpPr/>
          <p:nvPr/>
        </p:nvGrpSpPr>
        <p:grpSpPr>
          <a:xfrm>
            <a:off x="823913" y="2763838"/>
            <a:ext cx="3460750" cy="3713091"/>
            <a:chOff x="1697983" y="2009594"/>
            <a:chExt cx="3916500" cy="7360987"/>
          </a:xfrm>
        </p:grpSpPr>
        <p:sp>
          <p:nvSpPr>
            <p:cNvPr id="9" name="矩形 8"/>
            <p:cNvSpPr/>
            <p:nvPr/>
          </p:nvSpPr>
          <p:spPr>
            <a:xfrm>
              <a:off x="1697983" y="2009594"/>
              <a:ext cx="3916500" cy="5602540"/>
            </a:xfrm>
            <a:prstGeom prst="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600" b="1" i="0" u="none" strike="noStrike" kern="1200" cap="none" spc="0" normalizeH="0" baseline="0" noProof="0" dirty="0">
                <a:ln>
                  <a:noFill/>
                </a:ln>
                <a:solidFill>
                  <a:schemeClr val="lt1"/>
                </a:solidFill>
                <a:effectLst/>
                <a:uLnTx/>
                <a:uFillTx/>
                <a:latin typeface="宋体" panose="02010600030101010101" pitchFamily="2" charset="-122"/>
                <a:ea typeface="宋体" panose="02010600030101010101" pitchFamily="2" charset="-122"/>
                <a:cs typeface="+mn-cs"/>
              </a:endParaRPr>
            </a:p>
          </p:txBody>
        </p:sp>
        <p:sp>
          <p:nvSpPr>
            <p:cNvPr id="33799" name="文本框 16"/>
            <p:cNvSpPr txBox="1"/>
            <p:nvPr/>
          </p:nvSpPr>
          <p:spPr>
            <a:xfrm>
              <a:off x="1697983" y="2310657"/>
              <a:ext cx="3779654" cy="884585"/>
            </a:xfrm>
            <a:prstGeom prst="rect">
              <a:avLst/>
            </a:prstGeom>
            <a:noFill/>
            <a:ln w="9525">
              <a:noFill/>
            </a:ln>
          </p:spPr>
          <p:txBody>
            <a:bodyPr>
              <a:spAutoFit/>
            </a:bodyPr>
            <a:p>
              <a:pPr algn="ctr" eaLnBrk="1" hangingPunct="1"/>
              <a:r>
                <a:rPr lang="zh-CN" altLang="en-US" sz="2300" dirty="0">
                  <a:solidFill>
                    <a:schemeClr val="bg1"/>
                  </a:solidFill>
                  <a:latin typeface="宋体" panose="02010600030101010101" pitchFamily="2" charset="-122"/>
                </a:rPr>
                <a:t>优点</a:t>
              </a:r>
              <a:endParaRPr lang="zh-CN" altLang="en-US" sz="2300" dirty="0">
                <a:solidFill>
                  <a:schemeClr val="bg1"/>
                </a:solidFill>
                <a:latin typeface="宋体" panose="02010600030101010101" pitchFamily="2" charset="-122"/>
              </a:endParaRPr>
            </a:p>
          </p:txBody>
        </p:sp>
        <p:cxnSp>
          <p:nvCxnSpPr>
            <p:cNvPr id="11" name="直接连接符 10"/>
            <p:cNvCxnSpPr/>
            <p:nvPr/>
          </p:nvCxnSpPr>
          <p:spPr>
            <a:xfrm>
              <a:off x="2400437" y="3186757"/>
              <a:ext cx="251159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3801" name="矩形 6"/>
            <p:cNvSpPr/>
            <p:nvPr/>
          </p:nvSpPr>
          <p:spPr>
            <a:xfrm>
              <a:off x="1751354" y="3149342"/>
              <a:ext cx="3672913" cy="6221239"/>
            </a:xfrm>
            <a:prstGeom prst="rect">
              <a:avLst/>
            </a:prstGeom>
            <a:noFill/>
            <a:ln w="9525">
              <a:noFill/>
            </a:ln>
          </p:spPr>
          <p:txBody>
            <a:bodyPr>
              <a:spAutoFit/>
            </a:bodyPr>
            <a:p>
              <a:pPr algn="ctr" eaLnBrk="1" hangingPunct="1">
                <a:lnSpc>
                  <a:spcPct val="150000"/>
                </a:lnSpc>
              </a:pPr>
              <a:r>
                <a:rPr lang="zh-CN" altLang="en-US" b="1" dirty="0">
                  <a:solidFill>
                    <a:schemeClr val="bg1"/>
                  </a:solidFill>
                  <a:latin typeface="宋体" panose="02010600030101010101" pitchFamily="2" charset="-122"/>
                  <a:cs typeface="宋体" panose="02010600030101010101" pitchFamily="2" charset="-122"/>
                </a:rPr>
                <a:t>（</a:t>
              </a:r>
              <a:r>
                <a:rPr lang="en-US" altLang="zh-CN" b="1" dirty="0">
                  <a:solidFill>
                    <a:schemeClr val="bg1"/>
                  </a:solidFill>
                  <a:latin typeface="宋体" panose="02010600030101010101" pitchFamily="2" charset="-122"/>
                  <a:cs typeface="宋体" panose="02010600030101010101" pitchFamily="2" charset="-122"/>
                </a:rPr>
                <a:t>1</a:t>
              </a:r>
              <a:r>
                <a:rPr lang="zh-CN" altLang="en-US" b="1" dirty="0">
                  <a:solidFill>
                    <a:schemeClr val="bg1"/>
                  </a:solidFill>
                  <a:latin typeface="宋体" panose="02010600030101010101" pitchFamily="2" charset="-122"/>
                  <a:cs typeface="宋体" panose="02010600030101010101" pitchFamily="2" charset="-122"/>
                </a:rPr>
                <a:t>）手续简便</a:t>
              </a:r>
              <a:endParaRPr lang="en-US" altLang="zh-CN" b="1" dirty="0">
                <a:solidFill>
                  <a:schemeClr val="bg1"/>
                </a:solidFill>
                <a:latin typeface="宋体" panose="02010600030101010101" pitchFamily="2" charset="-122"/>
                <a:cs typeface="宋体" panose="02010600030101010101" pitchFamily="2" charset="-122"/>
              </a:endParaRPr>
            </a:p>
            <a:p>
              <a:pPr algn="ctr" eaLnBrk="1" hangingPunct="1">
                <a:lnSpc>
                  <a:spcPct val="150000"/>
                </a:lnSpc>
              </a:pPr>
              <a:r>
                <a:rPr lang="zh-CN" altLang="en-US" b="1" dirty="0">
                  <a:solidFill>
                    <a:schemeClr val="bg1"/>
                  </a:solidFill>
                  <a:latin typeface="宋体" panose="02010600030101010101" pitchFamily="2" charset="-122"/>
                  <a:cs typeface="宋体" panose="02010600030101010101" pitchFamily="2" charset="-122"/>
                </a:rPr>
                <a:t>（</a:t>
              </a:r>
              <a:r>
                <a:rPr lang="en-US" altLang="zh-CN" b="1" dirty="0">
                  <a:solidFill>
                    <a:schemeClr val="bg1"/>
                  </a:solidFill>
                  <a:latin typeface="宋体" panose="02010600030101010101" pitchFamily="2" charset="-122"/>
                  <a:cs typeface="宋体" panose="02010600030101010101" pitchFamily="2" charset="-122"/>
                </a:rPr>
                <a:t>2</a:t>
              </a:r>
              <a:r>
                <a:rPr lang="zh-CN" altLang="en-US" b="1" dirty="0">
                  <a:solidFill>
                    <a:schemeClr val="bg1"/>
                  </a:solidFill>
                  <a:latin typeface="宋体" panose="02010600030101010101" pitchFamily="2" charset="-122"/>
                  <a:cs typeface="宋体" panose="02010600030101010101" pitchFamily="2" charset="-122"/>
                </a:rPr>
                <a:t>）企业主承担无限责任，因此会竭力把企业经营好</a:t>
              </a:r>
              <a:endParaRPr lang="en-US" altLang="zh-CN" b="1" dirty="0">
                <a:solidFill>
                  <a:schemeClr val="bg1"/>
                </a:solidFill>
                <a:latin typeface="宋体" panose="02010600030101010101" pitchFamily="2" charset="-122"/>
                <a:cs typeface="宋体" panose="02010600030101010101" pitchFamily="2" charset="-122"/>
              </a:endParaRPr>
            </a:p>
            <a:p>
              <a:pPr algn="ctr" eaLnBrk="1" hangingPunct="1">
                <a:lnSpc>
                  <a:spcPct val="150000"/>
                </a:lnSpc>
              </a:pPr>
              <a:r>
                <a:rPr lang="zh-CN" altLang="en-US" b="1" dirty="0">
                  <a:solidFill>
                    <a:schemeClr val="bg1"/>
                  </a:solidFill>
                  <a:latin typeface="宋体" panose="02010600030101010101" pitchFamily="2" charset="-122"/>
                  <a:cs typeface="宋体" panose="02010600030101010101" pitchFamily="2" charset="-122"/>
                </a:rPr>
                <a:t>（</a:t>
              </a:r>
              <a:r>
                <a:rPr lang="en-US" altLang="zh-CN" b="1" dirty="0">
                  <a:solidFill>
                    <a:schemeClr val="bg1"/>
                  </a:solidFill>
                  <a:latin typeface="宋体" panose="02010600030101010101" pitchFamily="2" charset="-122"/>
                  <a:cs typeface="宋体" panose="02010600030101010101" pitchFamily="2" charset="-122"/>
                </a:rPr>
                <a:t>3</a:t>
              </a:r>
              <a:r>
                <a:rPr lang="zh-CN" altLang="en-US" b="1" dirty="0">
                  <a:solidFill>
                    <a:schemeClr val="bg1"/>
                  </a:solidFill>
                  <a:latin typeface="宋体" panose="02010600030101010101" pitchFamily="2" charset="-122"/>
                  <a:cs typeface="宋体" panose="02010600030101010101" pitchFamily="2" charset="-122"/>
                </a:rPr>
                <a:t>）税负较轻</a:t>
              </a:r>
              <a:endParaRPr lang="en-US" altLang="zh-CN" b="1" dirty="0">
                <a:solidFill>
                  <a:schemeClr val="bg1"/>
                </a:solidFill>
                <a:latin typeface="宋体" panose="02010600030101010101" pitchFamily="2" charset="-122"/>
                <a:cs typeface="宋体" panose="02010600030101010101" pitchFamily="2" charset="-122"/>
              </a:endParaRPr>
            </a:p>
            <a:p>
              <a:pPr algn="ctr" eaLnBrk="1" hangingPunct="1">
                <a:lnSpc>
                  <a:spcPct val="150000"/>
                </a:lnSpc>
              </a:pPr>
              <a:r>
                <a:rPr lang="zh-CN" altLang="en-US" dirty="0">
                  <a:solidFill>
                    <a:schemeClr val="bg1"/>
                  </a:solidFill>
                  <a:latin typeface="宋体" panose="02010600030101010101" pitchFamily="2" charset="-122"/>
                  <a:cs typeface="宋体" panose="02010600030101010101" pitchFamily="2" charset="-122"/>
                </a:rPr>
                <a:t>（</a:t>
              </a:r>
              <a:r>
                <a:rPr lang="en-US" altLang="zh-CN" dirty="0">
                  <a:solidFill>
                    <a:schemeClr val="bg1"/>
                  </a:solidFill>
                  <a:latin typeface="宋体" panose="02010600030101010101" pitchFamily="2" charset="-122"/>
                  <a:cs typeface="宋体" panose="02010600030101010101" pitchFamily="2" charset="-122"/>
                </a:rPr>
                <a:t>4</a:t>
              </a:r>
              <a:r>
                <a:rPr lang="zh-CN" altLang="en-US" dirty="0">
                  <a:solidFill>
                    <a:schemeClr val="bg1"/>
                  </a:solidFill>
                  <a:latin typeface="宋体" panose="02010600030101010101" pitchFamily="2" charset="-122"/>
                  <a:cs typeface="宋体" panose="02010600030101010101" pitchFamily="2" charset="-122"/>
                </a:rPr>
                <a:t>）经营方式灵活</a:t>
              </a:r>
              <a:endParaRPr lang="en-US" altLang="zh-CN" dirty="0">
                <a:solidFill>
                  <a:schemeClr val="bg1"/>
                </a:solidFill>
                <a:latin typeface="宋体" panose="02010600030101010101" pitchFamily="2" charset="-122"/>
                <a:cs typeface="宋体" panose="02010600030101010101" pitchFamily="2" charset="-122"/>
              </a:endParaRPr>
            </a:p>
            <a:p>
              <a:pPr algn="ctr" eaLnBrk="1" hangingPunct="1">
                <a:lnSpc>
                  <a:spcPct val="150000"/>
                </a:lnSpc>
              </a:pPr>
              <a:r>
                <a:rPr lang="zh-CN" altLang="en-US" dirty="0">
                  <a:solidFill>
                    <a:schemeClr val="bg1"/>
                  </a:solidFill>
                  <a:latin typeface="宋体" panose="02010600030101010101" pitchFamily="2" charset="-122"/>
                  <a:cs typeface="宋体" panose="02010600030101010101" pitchFamily="2" charset="-122"/>
                </a:rPr>
                <a:t>（</a:t>
              </a:r>
              <a:r>
                <a:rPr lang="en-US" altLang="zh-CN" dirty="0">
                  <a:solidFill>
                    <a:schemeClr val="bg1"/>
                  </a:solidFill>
                  <a:latin typeface="宋体" panose="02010600030101010101" pitchFamily="2" charset="-122"/>
                  <a:cs typeface="宋体" panose="02010600030101010101" pitchFamily="2" charset="-122"/>
                </a:rPr>
                <a:t>5</a:t>
              </a:r>
              <a:r>
                <a:rPr lang="zh-CN" altLang="en-US" dirty="0">
                  <a:solidFill>
                    <a:schemeClr val="bg1"/>
                  </a:solidFill>
                  <a:latin typeface="宋体" panose="02010600030101010101" pitchFamily="2" charset="-122"/>
                  <a:cs typeface="宋体" panose="02010600030101010101" pitchFamily="2" charset="-122"/>
                </a:rPr>
                <a:t>）容易保密</a:t>
              </a:r>
              <a:endParaRPr lang="en-US" altLang="zh-CN" dirty="0">
                <a:solidFill>
                  <a:schemeClr val="bg1"/>
                </a:solidFill>
                <a:latin typeface="宋体" panose="02010600030101010101" pitchFamily="2" charset="-122"/>
                <a:cs typeface="宋体" panose="02010600030101010101" pitchFamily="2" charset="-122"/>
              </a:endParaRPr>
            </a:p>
          </p:txBody>
        </p:sp>
      </p:grpSp>
      <p:sp>
        <p:nvSpPr>
          <p:cNvPr id="14" name="Text Box 49"/>
          <p:cNvSpPr txBox="1">
            <a:spLocks noChangeArrowheads="1"/>
          </p:cNvSpPr>
          <p:nvPr/>
        </p:nvSpPr>
        <p:spPr bwMode="gray">
          <a:xfrm>
            <a:off x="677863" y="915988"/>
            <a:ext cx="3214688" cy="460375"/>
          </a:xfrm>
          <a:prstGeom prst="rect">
            <a:avLst/>
          </a:prstGeom>
          <a:noFill/>
          <a:ln>
            <a:noFill/>
          </a:ln>
        </p:spPr>
        <p:txBody>
          <a:bodyPr>
            <a:spAutoFit/>
          </a:bodyPr>
          <a:lstStyle>
            <a:lvl1pPr>
              <a:defRPr>
                <a:solidFill>
                  <a:srgbClr val="FFCC99"/>
                </a:solidFill>
                <a:latin typeface="华文中宋" pitchFamily="2" charset="-122"/>
                <a:ea typeface="华文中宋" pitchFamily="2" charset="-122"/>
              </a:defRPr>
            </a:lvl1pPr>
            <a:lvl2pPr marL="742950" indent="-285750">
              <a:defRPr>
                <a:solidFill>
                  <a:srgbClr val="FFCC99"/>
                </a:solidFill>
                <a:latin typeface="华文中宋" pitchFamily="2" charset="-122"/>
                <a:ea typeface="华文中宋" pitchFamily="2" charset="-122"/>
              </a:defRPr>
            </a:lvl2pPr>
            <a:lvl3pPr marL="1143000" indent="-228600">
              <a:defRPr>
                <a:solidFill>
                  <a:srgbClr val="FFCC99"/>
                </a:solidFill>
                <a:latin typeface="华文中宋" pitchFamily="2" charset="-122"/>
                <a:ea typeface="华文中宋" pitchFamily="2" charset="-122"/>
              </a:defRPr>
            </a:lvl3pPr>
            <a:lvl4pPr marL="1600200" indent="-228600">
              <a:defRPr>
                <a:solidFill>
                  <a:srgbClr val="FFCC99"/>
                </a:solidFill>
                <a:latin typeface="华文中宋" pitchFamily="2" charset="-122"/>
                <a:ea typeface="华文中宋" pitchFamily="2" charset="-122"/>
              </a:defRPr>
            </a:lvl4pPr>
            <a:lvl5pPr marL="2057400" indent="-228600">
              <a:defRPr>
                <a:solidFill>
                  <a:srgbClr val="FFCC99"/>
                </a:solidFill>
                <a:latin typeface="华文中宋" pitchFamily="2" charset="-122"/>
                <a:ea typeface="华文中宋" pitchFamily="2" charset="-122"/>
              </a:defRPr>
            </a:lvl5pPr>
            <a:lvl6pPr marL="2514600" indent="-228600" eaLnBrk="0" fontAlgn="base" hangingPunct="0">
              <a:spcBef>
                <a:spcPct val="0"/>
              </a:spcBef>
              <a:spcAft>
                <a:spcPct val="0"/>
              </a:spcAft>
              <a:defRPr>
                <a:solidFill>
                  <a:srgbClr val="FFCC99"/>
                </a:solidFill>
                <a:latin typeface="华文中宋" pitchFamily="2" charset="-122"/>
                <a:ea typeface="华文中宋" pitchFamily="2" charset="-122"/>
              </a:defRPr>
            </a:lvl6pPr>
            <a:lvl7pPr marL="2971800" indent="-228600" eaLnBrk="0" fontAlgn="base" hangingPunct="0">
              <a:spcBef>
                <a:spcPct val="0"/>
              </a:spcBef>
              <a:spcAft>
                <a:spcPct val="0"/>
              </a:spcAft>
              <a:defRPr>
                <a:solidFill>
                  <a:srgbClr val="FFCC99"/>
                </a:solidFill>
                <a:latin typeface="华文中宋" pitchFamily="2" charset="-122"/>
                <a:ea typeface="华文中宋" pitchFamily="2" charset="-122"/>
              </a:defRPr>
            </a:lvl7pPr>
            <a:lvl8pPr marL="3429000" indent="-228600" eaLnBrk="0" fontAlgn="base" hangingPunct="0">
              <a:spcBef>
                <a:spcPct val="0"/>
              </a:spcBef>
              <a:spcAft>
                <a:spcPct val="0"/>
              </a:spcAft>
              <a:defRPr>
                <a:solidFill>
                  <a:srgbClr val="FFCC99"/>
                </a:solidFill>
                <a:latin typeface="华文中宋" pitchFamily="2" charset="-122"/>
                <a:ea typeface="华文中宋" pitchFamily="2" charset="-122"/>
              </a:defRPr>
            </a:lvl8pPr>
            <a:lvl9pPr marL="3886200" indent="-228600" eaLnBrk="0" fontAlgn="base" hangingPunct="0">
              <a:spcBef>
                <a:spcPct val="0"/>
              </a:spcBef>
              <a:spcAft>
                <a:spcPct val="0"/>
              </a:spcAft>
              <a:defRPr>
                <a:solidFill>
                  <a:srgbClr val="FFCC99"/>
                </a:solidFill>
                <a:latin typeface="华文中宋" pitchFamily="2" charset="-122"/>
                <a:ea typeface="华文中宋" pitchFamily="2" charset="-122"/>
              </a:defRPr>
            </a:lvl9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225" normalizeH="0" baseline="0" noProof="0" dirty="0">
                <a:ln>
                  <a:noFill/>
                </a:ln>
                <a:solidFill>
                  <a:srgbClr val="0000CC"/>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宋体" panose="02010600030101010101" pitchFamily="2" charset="-122"/>
              </a:rPr>
              <a:t>1.</a:t>
            </a:r>
            <a:r>
              <a:rPr kumimoji="0" lang="zh-CN" altLang="en-US" sz="2400" b="1" i="0" u="none" strike="noStrike" kern="1200" cap="none" spc="225" normalizeH="0" baseline="0" noProof="0" dirty="0">
                <a:ln>
                  <a:noFill/>
                </a:ln>
                <a:solidFill>
                  <a:srgbClr val="0000CC"/>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宋体" panose="02010600030101010101" pitchFamily="2" charset="-122"/>
              </a:rPr>
              <a:t>个人独资企业</a:t>
            </a:r>
            <a:endParaRPr kumimoji="0" lang="zh-CN" altLang="en-US" sz="2400" b="1" i="0" u="none" strike="noStrike" kern="1200" cap="none" spc="225" normalizeH="0" baseline="0" noProof="0" dirty="0">
              <a:ln>
                <a:noFill/>
              </a:ln>
              <a:solidFill>
                <a:srgbClr val="0000CC"/>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宋体" panose="02010600030101010101" pitchFamily="2" charset="-122"/>
            </a:endParaRPr>
          </a:p>
        </p:txBody>
      </p:sp>
      <p:sp>
        <p:nvSpPr>
          <p:cNvPr id="33797" name="矩形 3"/>
          <p:cNvSpPr/>
          <p:nvPr/>
        </p:nvSpPr>
        <p:spPr>
          <a:xfrm>
            <a:off x="678180" y="1660525"/>
            <a:ext cx="8020050" cy="1014730"/>
          </a:xfrm>
          <a:prstGeom prst="rect">
            <a:avLst/>
          </a:prstGeom>
          <a:noFill/>
          <a:ln w="9525">
            <a:noFill/>
          </a:ln>
        </p:spPr>
        <p:txBody>
          <a:bodyPr wrap="square">
            <a:spAutoFit/>
          </a:bodyPr>
          <a:p>
            <a:pPr algn="just" eaLnBrk="1" hangingPunct="1">
              <a:lnSpc>
                <a:spcPct val="150000"/>
              </a:lnSpc>
            </a:pPr>
            <a:r>
              <a:rPr lang="zh-CN" altLang="en-US" sz="2000" b="1" dirty="0">
                <a:latin typeface="宋体" panose="02010600030101010101" pitchFamily="2" charset="-122"/>
              </a:rPr>
              <a:t>一个自然人投资兴办的企业，业主享有全部的经营所得，同时对债务完全负责。</a:t>
            </a:r>
            <a:endParaRPr lang="zh-CN" altLang="en-US" sz="2000" b="1" dirty="0">
              <a:latin typeface="宋体" panose="02010600030101010101" pitchFamily="2" charset="-122"/>
            </a:endParaRPr>
          </a:p>
        </p:txBody>
      </p:sp>
      <p:sp>
        <p:nvSpPr>
          <p:cNvPr id="4" name="文本框 3"/>
          <p:cNvSpPr txBox="1"/>
          <p:nvPr/>
        </p:nvSpPr>
        <p:spPr>
          <a:xfrm>
            <a:off x="9293225" y="5011420"/>
            <a:ext cx="3048000" cy="368300"/>
          </a:xfrm>
          <a:prstGeom prst="rect">
            <a:avLst/>
          </a:prstGeom>
          <a:noFill/>
        </p:spPr>
        <p:txBody>
          <a:bodyPr wrap="square" rtlCol="0">
            <a:spAutoFit/>
          </a:bodyPr>
          <a:p>
            <a:endParaRPr lang="zh-CN" altLang="en-US"/>
          </a:p>
        </p:txBody>
      </p:sp>
    </p:spTree>
  </p:cSld>
  <p:clrMapOvr>
    <a:masterClrMapping/>
  </p:clrMapOvr>
  <p:transition spd="med">
    <p:blinds dir="vert"/>
    <p:sndAc>
      <p:stSnd>
        <p:snd r:embed="rId1"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75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125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 Box 49"/>
          <p:cNvSpPr txBox="1">
            <a:spLocks noChangeArrowheads="1"/>
          </p:cNvSpPr>
          <p:nvPr/>
        </p:nvSpPr>
        <p:spPr bwMode="gray">
          <a:xfrm>
            <a:off x="-206375" y="812800"/>
            <a:ext cx="3214688" cy="460375"/>
          </a:xfrm>
          <a:prstGeom prst="rect">
            <a:avLst/>
          </a:prstGeom>
          <a:noFill/>
          <a:ln>
            <a:noFill/>
          </a:ln>
        </p:spPr>
        <p:txBody>
          <a:bodyPr>
            <a:spAutoFit/>
          </a:bodyPr>
          <a:lstStyle>
            <a:lvl1pPr>
              <a:defRPr>
                <a:solidFill>
                  <a:srgbClr val="FFCC99"/>
                </a:solidFill>
                <a:latin typeface="华文中宋" pitchFamily="2" charset="-122"/>
                <a:ea typeface="华文中宋" pitchFamily="2" charset="-122"/>
              </a:defRPr>
            </a:lvl1pPr>
            <a:lvl2pPr marL="742950" indent="-285750">
              <a:defRPr>
                <a:solidFill>
                  <a:srgbClr val="FFCC99"/>
                </a:solidFill>
                <a:latin typeface="华文中宋" pitchFamily="2" charset="-122"/>
                <a:ea typeface="华文中宋" pitchFamily="2" charset="-122"/>
              </a:defRPr>
            </a:lvl2pPr>
            <a:lvl3pPr marL="1143000" indent="-228600">
              <a:defRPr>
                <a:solidFill>
                  <a:srgbClr val="FFCC99"/>
                </a:solidFill>
                <a:latin typeface="华文中宋" pitchFamily="2" charset="-122"/>
                <a:ea typeface="华文中宋" pitchFamily="2" charset="-122"/>
              </a:defRPr>
            </a:lvl3pPr>
            <a:lvl4pPr marL="1600200" indent="-228600">
              <a:defRPr>
                <a:solidFill>
                  <a:srgbClr val="FFCC99"/>
                </a:solidFill>
                <a:latin typeface="华文中宋" pitchFamily="2" charset="-122"/>
                <a:ea typeface="华文中宋" pitchFamily="2" charset="-122"/>
              </a:defRPr>
            </a:lvl4pPr>
            <a:lvl5pPr marL="2057400" indent="-228600">
              <a:defRPr>
                <a:solidFill>
                  <a:srgbClr val="FFCC99"/>
                </a:solidFill>
                <a:latin typeface="华文中宋" pitchFamily="2" charset="-122"/>
                <a:ea typeface="华文中宋" pitchFamily="2" charset="-122"/>
              </a:defRPr>
            </a:lvl5pPr>
            <a:lvl6pPr marL="2514600" indent="-228600" eaLnBrk="0" fontAlgn="base" hangingPunct="0">
              <a:spcBef>
                <a:spcPct val="0"/>
              </a:spcBef>
              <a:spcAft>
                <a:spcPct val="0"/>
              </a:spcAft>
              <a:defRPr>
                <a:solidFill>
                  <a:srgbClr val="FFCC99"/>
                </a:solidFill>
                <a:latin typeface="华文中宋" pitchFamily="2" charset="-122"/>
                <a:ea typeface="华文中宋" pitchFamily="2" charset="-122"/>
              </a:defRPr>
            </a:lvl6pPr>
            <a:lvl7pPr marL="2971800" indent="-228600" eaLnBrk="0" fontAlgn="base" hangingPunct="0">
              <a:spcBef>
                <a:spcPct val="0"/>
              </a:spcBef>
              <a:spcAft>
                <a:spcPct val="0"/>
              </a:spcAft>
              <a:defRPr>
                <a:solidFill>
                  <a:srgbClr val="FFCC99"/>
                </a:solidFill>
                <a:latin typeface="华文中宋" pitchFamily="2" charset="-122"/>
                <a:ea typeface="华文中宋" pitchFamily="2" charset="-122"/>
              </a:defRPr>
            </a:lvl7pPr>
            <a:lvl8pPr marL="3429000" indent="-228600" eaLnBrk="0" fontAlgn="base" hangingPunct="0">
              <a:spcBef>
                <a:spcPct val="0"/>
              </a:spcBef>
              <a:spcAft>
                <a:spcPct val="0"/>
              </a:spcAft>
              <a:defRPr>
                <a:solidFill>
                  <a:srgbClr val="FFCC99"/>
                </a:solidFill>
                <a:latin typeface="华文中宋" pitchFamily="2" charset="-122"/>
                <a:ea typeface="华文中宋" pitchFamily="2" charset="-122"/>
              </a:defRPr>
            </a:lvl8pPr>
            <a:lvl9pPr marL="3886200" indent="-228600" eaLnBrk="0" fontAlgn="base" hangingPunct="0">
              <a:spcBef>
                <a:spcPct val="0"/>
              </a:spcBef>
              <a:spcAft>
                <a:spcPct val="0"/>
              </a:spcAft>
              <a:defRPr>
                <a:solidFill>
                  <a:srgbClr val="FFCC99"/>
                </a:solidFill>
                <a:latin typeface="华文中宋" pitchFamily="2" charset="-122"/>
                <a:ea typeface="华文中宋"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225" normalizeH="0" baseline="0" noProof="0" dirty="0">
                <a:ln>
                  <a:noFill/>
                </a:ln>
                <a:solidFill>
                  <a:srgbClr val="0000CC"/>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宋体" panose="02010600030101010101" pitchFamily="2" charset="-122"/>
              </a:rPr>
              <a:t>2.</a:t>
            </a:r>
            <a:r>
              <a:rPr kumimoji="0" lang="zh-CN" altLang="en-US" sz="2400" b="1" i="0" u="none" strike="noStrike" kern="1200" cap="none" spc="225" normalizeH="0" baseline="0" noProof="0" dirty="0">
                <a:ln>
                  <a:noFill/>
                </a:ln>
                <a:solidFill>
                  <a:srgbClr val="0000CC"/>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宋体" panose="02010600030101010101" pitchFamily="2" charset="-122"/>
              </a:rPr>
              <a:t>合伙企业</a:t>
            </a:r>
            <a:endParaRPr kumimoji="0" lang="zh-CN" altLang="en-US" sz="2400" b="1" i="0" u="none" strike="noStrike" kern="1200" cap="none" spc="225" normalizeH="0" baseline="0" noProof="0" dirty="0">
              <a:ln>
                <a:noFill/>
              </a:ln>
              <a:solidFill>
                <a:srgbClr val="0000CC"/>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宋体" panose="02010600030101010101" pitchFamily="2" charset="-122"/>
            </a:endParaRPr>
          </a:p>
        </p:txBody>
      </p:sp>
      <p:grpSp>
        <p:nvGrpSpPr>
          <p:cNvPr id="3" name="组合 13"/>
          <p:cNvGrpSpPr/>
          <p:nvPr/>
        </p:nvGrpSpPr>
        <p:grpSpPr>
          <a:xfrm>
            <a:off x="4517073" y="2813685"/>
            <a:ext cx="2709862" cy="2476500"/>
            <a:chOff x="6549775" y="2045278"/>
            <a:chExt cx="3916500" cy="4160361"/>
          </a:xfrm>
        </p:grpSpPr>
        <p:sp>
          <p:nvSpPr>
            <p:cNvPr id="4" name="矩形 3"/>
            <p:cNvSpPr/>
            <p:nvPr/>
          </p:nvSpPr>
          <p:spPr>
            <a:xfrm>
              <a:off x="6549775" y="2045278"/>
              <a:ext cx="3916500" cy="4160361"/>
            </a:xfrm>
            <a:prstGeom prst="rect">
              <a:avLst/>
            </a:pr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lt1"/>
                </a:solidFill>
                <a:effectLst/>
                <a:uLnTx/>
                <a:uFillTx/>
                <a:latin typeface="微软雅黑" panose="020B0503020204020204" charset="-122"/>
                <a:ea typeface="微软雅黑" panose="020B0503020204020204" charset="-122"/>
                <a:cs typeface="+mn-cs"/>
              </a:endParaRPr>
            </a:p>
          </p:txBody>
        </p:sp>
        <p:sp>
          <p:nvSpPr>
            <p:cNvPr id="34827" name="文本框 21"/>
            <p:cNvSpPr txBox="1"/>
            <p:nvPr/>
          </p:nvSpPr>
          <p:spPr>
            <a:xfrm>
              <a:off x="6627720" y="2613605"/>
              <a:ext cx="3779653" cy="747798"/>
            </a:xfrm>
            <a:prstGeom prst="rect">
              <a:avLst/>
            </a:prstGeom>
            <a:noFill/>
            <a:ln w="9525">
              <a:noFill/>
            </a:ln>
          </p:spPr>
          <p:txBody>
            <a:bodyPr>
              <a:spAutoFit/>
            </a:bodyPr>
            <a:p>
              <a:pPr algn="ctr" eaLnBrk="1" hangingPunct="1"/>
              <a:r>
                <a:rPr lang="zh-CN" altLang="en-US" sz="2300" dirty="0">
                  <a:solidFill>
                    <a:schemeClr val="bg1"/>
                  </a:solidFill>
                  <a:latin typeface="微软雅黑" panose="020B0503020204020204" charset="-122"/>
                  <a:ea typeface="微软雅黑" panose="020B0503020204020204" charset="-122"/>
                </a:rPr>
                <a:t>缺点</a:t>
              </a:r>
              <a:endParaRPr lang="zh-CN" altLang="en-US" sz="2300" dirty="0">
                <a:solidFill>
                  <a:schemeClr val="bg1"/>
                </a:solidFill>
                <a:latin typeface="微软雅黑" panose="020B0503020204020204" charset="-122"/>
                <a:ea typeface="微软雅黑" panose="020B0503020204020204" charset="-122"/>
              </a:endParaRPr>
            </a:p>
          </p:txBody>
        </p:sp>
        <p:cxnSp>
          <p:nvCxnSpPr>
            <p:cNvPr id="6" name="直接连接符 5"/>
            <p:cNvCxnSpPr/>
            <p:nvPr/>
          </p:nvCxnSpPr>
          <p:spPr>
            <a:xfrm>
              <a:off x="7263325" y="3402730"/>
              <a:ext cx="250775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4829" name="矩形 6"/>
            <p:cNvSpPr/>
            <p:nvPr/>
          </p:nvSpPr>
          <p:spPr>
            <a:xfrm>
              <a:off x="6939098" y="3426022"/>
              <a:ext cx="3137853" cy="2712769"/>
            </a:xfrm>
            <a:prstGeom prst="rect">
              <a:avLst/>
            </a:prstGeom>
            <a:noFill/>
            <a:ln w="9525">
              <a:noFill/>
            </a:ln>
          </p:spPr>
          <p:txBody>
            <a:bodyPr>
              <a:spAutoFit/>
            </a:bodyPr>
            <a:p>
              <a:pPr algn="ctr" eaLnBrk="1" hangingPunct="1">
                <a:lnSpc>
                  <a:spcPct val="150000"/>
                </a:lnSpc>
              </a:pPr>
              <a:r>
                <a:rPr lang="zh-CN" altLang="en-US" dirty="0">
                  <a:solidFill>
                    <a:schemeClr val="bg1"/>
                  </a:solidFill>
                  <a:latin typeface="微软雅黑" panose="020B0503020204020204" charset="-122"/>
                  <a:ea typeface="微软雅黑" panose="020B0503020204020204" charset="-122"/>
                </a:rPr>
                <a:t>责任无限</a:t>
              </a:r>
              <a:endParaRPr lang="en-US" altLang="zh-CN" dirty="0">
                <a:solidFill>
                  <a:schemeClr val="bg1"/>
                </a:solidFill>
                <a:latin typeface="微软雅黑" panose="020B0503020204020204" charset="-122"/>
                <a:ea typeface="微软雅黑" panose="020B0503020204020204" charset="-122"/>
              </a:endParaRPr>
            </a:p>
            <a:p>
              <a:pPr algn="ctr" eaLnBrk="1" hangingPunct="1">
                <a:lnSpc>
                  <a:spcPct val="150000"/>
                </a:lnSpc>
              </a:pPr>
              <a:r>
                <a:rPr lang="zh-CN" altLang="en-US" dirty="0">
                  <a:solidFill>
                    <a:schemeClr val="bg1"/>
                  </a:solidFill>
                  <a:latin typeface="微软雅黑" panose="020B0503020204020204" charset="-122"/>
                  <a:ea typeface="微软雅黑" panose="020B0503020204020204" charset="-122"/>
                </a:rPr>
                <a:t>权力分散</a:t>
              </a:r>
              <a:endParaRPr lang="en-US" altLang="zh-CN" dirty="0">
                <a:solidFill>
                  <a:schemeClr val="bg1"/>
                </a:solidFill>
                <a:latin typeface="微软雅黑" panose="020B0503020204020204" charset="-122"/>
                <a:ea typeface="微软雅黑" panose="020B0503020204020204" charset="-122"/>
              </a:endParaRPr>
            </a:p>
            <a:p>
              <a:pPr algn="ctr" eaLnBrk="1" hangingPunct="1">
                <a:lnSpc>
                  <a:spcPct val="150000"/>
                </a:lnSpc>
              </a:pPr>
              <a:r>
                <a:rPr lang="zh-CN" altLang="en-US" dirty="0">
                  <a:solidFill>
                    <a:schemeClr val="bg1"/>
                  </a:solidFill>
                  <a:latin typeface="微软雅黑" panose="020B0503020204020204" charset="-122"/>
                  <a:ea typeface="微软雅黑" panose="020B0503020204020204" charset="-122"/>
                </a:rPr>
                <a:t>产权转让困难</a:t>
              </a:r>
              <a:endParaRPr lang="en-US" altLang="zh-CN" dirty="0">
                <a:solidFill>
                  <a:schemeClr val="bg1"/>
                </a:solidFill>
                <a:latin typeface="微软雅黑" panose="020B0503020204020204" charset="-122"/>
                <a:ea typeface="微软雅黑" panose="020B0503020204020204" charset="-122"/>
              </a:endParaRPr>
            </a:p>
          </p:txBody>
        </p:sp>
      </p:grpSp>
      <p:grpSp>
        <p:nvGrpSpPr>
          <p:cNvPr id="9" name="组合 8"/>
          <p:cNvGrpSpPr/>
          <p:nvPr/>
        </p:nvGrpSpPr>
        <p:grpSpPr>
          <a:xfrm>
            <a:off x="1294448" y="2813685"/>
            <a:ext cx="2833687" cy="2473325"/>
            <a:chOff x="1864161" y="2908173"/>
            <a:chExt cx="3779653" cy="3297466"/>
          </a:xfrm>
        </p:grpSpPr>
        <p:sp>
          <p:nvSpPr>
            <p:cNvPr id="10" name="矩形 9"/>
            <p:cNvSpPr/>
            <p:nvPr/>
          </p:nvSpPr>
          <p:spPr>
            <a:xfrm>
              <a:off x="2116137" y="2908173"/>
              <a:ext cx="3527677" cy="3297466"/>
            </a:xfrm>
            <a:prstGeom prst="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600" b="1" i="0" u="none" strike="noStrike" kern="1200" cap="none" spc="0" normalizeH="0" baseline="0" noProof="0">
                <a:ln>
                  <a:noFill/>
                </a:ln>
                <a:solidFill>
                  <a:schemeClr val="lt1"/>
                </a:solidFill>
                <a:effectLst/>
                <a:uLnTx/>
                <a:uFillTx/>
                <a:latin typeface="微软雅黑" panose="020B0503020204020204" charset="-122"/>
                <a:ea typeface="微软雅黑" panose="020B0503020204020204" charset="-122"/>
                <a:cs typeface="+mn-cs"/>
              </a:endParaRPr>
            </a:p>
          </p:txBody>
        </p:sp>
        <p:sp>
          <p:nvSpPr>
            <p:cNvPr id="34823" name="文本框 16"/>
            <p:cNvSpPr txBox="1"/>
            <p:nvPr/>
          </p:nvSpPr>
          <p:spPr>
            <a:xfrm>
              <a:off x="1864161" y="3352237"/>
              <a:ext cx="3779653" cy="593459"/>
            </a:xfrm>
            <a:prstGeom prst="rect">
              <a:avLst/>
            </a:prstGeom>
            <a:noFill/>
            <a:ln w="9525">
              <a:noFill/>
            </a:ln>
          </p:spPr>
          <p:txBody>
            <a:bodyPr>
              <a:spAutoFit/>
            </a:bodyPr>
            <a:p>
              <a:pPr algn="ctr" eaLnBrk="1" hangingPunct="1"/>
              <a:r>
                <a:rPr lang="zh-CN" altLang="en-US" sz="2300" dirty="0">
                  <a:solidFill>
                    <a:schemeClr val="bg1"/>
                  </a:solidFill>
                  <a:latin typeface="微软雅黑" panose="020B0503020204020204" charset="-122"/>
                  <a:ea typeface="微软雅黑" panose="020B0503020204020204" charset="-122"/>
                </a:rPr>
                <a:t>优点</a:t>
              </a:r>
              <a:endParaRPr lang="zh-CN" altLang="en-US" sz="2300" dirty="0">
                <a:solidFill>
                  <a:schemeClr val="bg1"/>
                </a:solidFill>
                <a:latin typeface="微软雅黑" panose="020B0503020204020204" charset="-122"/>
                <a:ea typeface="微软雅黑" panose="020B0503020204020204" charset="-122"/>
              </a:endParaRPr>
            </a:p>
          </p:txBody>
        </p:sp>
        <p:cxnSp>
          <p:nvCxnSpPr>
            <p:cNvPr id="12" name="直接连接符 11"/>
            <p:cNvCxnSpPr/>
            <p:nvPr/>
          </p:nvCxnSpPr>
          <p:spPr>
            <a:xfrm>
              <a:off x="2490927" y="3985459"/>
              <a:ext cx="251129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4825" name="矩形 6"/>
            <p:cNvSpPr/>
            <p:nvPr/>
          </p:nvSpPr>
          <p:spPr>
            <a:xfrm>
              <a:off x="2116636" y="4367359"/>
              <a:ext cx="3137853" cy="1265651"/>
            </a:xfrm>
            <a:prstGeom prst="rect">
              <a:avLst/>
            </a:prstGeom>
            <a:noFill/>
            <a:ln w="9525">
              <a:noFill/>
            </a:ln>
          </p:spPr>
          <p:txBody>
            <a:bodyPr>
              <a:spAutoFit/>
            </a:bodyPr>
            <a:p>
              <a:pPr algn="ctr" eaLnBrk="1" hangingPunct="1">
                <a:lnSpc>
                  <a:spcPct val="130000"/>
                </a:lnSpc>
              </a:pPr>
              <a:r>
                <a:rPr lang="zh-CN" altLang="en-US" dirty="0">
                  <a:solidFill>
                    <a:schemeClr val="bg1"/>
                  </a:solidFill>
                  <a:latin typeface="微软雅黑" panose="020B0503020204020204" charset="-122"/>
                  <a:ea typeface="微软雅黑" panose="020B0503020204020204" charset="-122"/>
                </a:rPr>
                <a:t>设立程序简单</a:t>
              </a:r>
              <a:endParaRPr lang="en-US" altLang="zh-CN" dirty="0">
                <a:solidFill>
                  <a:schemeClr val="bg1"/>
                </a:solidFill>
                <a:latin typeface="微软雅黑" panose="020B0503020204020204" charset="-122"/>
                <a:ea typeface="微软雅黑" panose="020B0503020204020204" charset="-122"/>
              </a:endParaRPr>
            </a:p>
            <a:p>
              <a:pPr algn="ctr" eaLnBrk="1" hangingPunct="1">
                <a:lnSpc>
                  <a:spcPct val="130000"/>
                </a:lnSpc>
              </a:pPr>
              <a:r>
                <a:rPr lang="zh-CN" altLang="en-US" dirty="0">
                  <a:solidFill>
                    <a:schemeClr val="bg1"/>
                  </a:solidFill>
                  <a:latin typeface="微软雅黑" panose="020B0503020204020204" charset="-122"/>
                  <a:ea typeface="微软雅黑" panose="020B0503020204020204" charset="-122"/>
                </a:rPr>
                <a:t>设立费用低</a:t>
              </a:r>
              <a:endParaRPr lang="en-US" altLang="zh-CN" dirty="0">
                <a:solidFill>
                  <a:schemeClr val="bg1"/>
                </a:solidFill>
                <a:latin typeface="微软雅黑" panose="020B0503020204020204" charset="-122"/>
                <a:ea typeface="微软雅黑" panose="020B0503020204020204" charset="-122"/>
              </a:endParaRPr>
            </a:p>
          </p:txBody>
        </p:sp>
      </p:grpSp>
      <p:sp>
        <p:nvSpPr>
          <p:cNvPr id="34821" name="矩形 14"/>
          <p:cNvSpPr/>
          <p:nvPr/>
        </p:nvSpPr>
        <p:spPr>
          <a:xfrm>
            <a:off x="628650" y="1504950"/>
            <a:ext cx="7726045" cy="1014730"/>
          </a:xfrm>
          <a:prstGeom prst="rect">
            <a:avLst/>
          </a:prstGeom>
          <a:noFill/>
          <a:ln w="9525">
            <a:noFill/>
          </a:ln>
        </p:spPr>
        <p:txBody>
          <a:bodyPr wrap="square">
            <a:spAutoFit/>
          </a:bodyPr>
          <a:p>
            <a:pPr algn="just" eaLnBrk="1" hangingPunct="1">
              <a:lnSpc>
                <a:spcPct val="150000"/>
              </a:lnSpc>
            </a:pPr>
            <a:r>
              <a:rPr lang="zh-CN" altLang="zh-CN" sz="2000" b="1" dirty="0">
                <a:latin typeface="Arial" panose="020B0604020202020204" pitchFamily="34" charset="0"/>
              </a:rPr>
              <a:t>由两个以上的自然人订立合伙协议</a:t>
            </a:r>
            <a:r>
              <a:rPr lang="zh-CN" altLang="en-US" sz="2000" b="1" dirty="0">
                <a:latin typeface="Arial" panose="020B0604020202020204" pitchFamily="34" charset="0"/>
              </a:rPr>
              <a:t>，</a:t>
            </a:r>
            <a:r>
              <a:rPr lang="zh-CN" altLang="zh-CN" sz="2000" b="1" dirty="0">
                <a:latin typeface="Arial" panose="020B0604020202020204" pitchFamily="34" charset="0"/>
              </a:rPr>
              <a:t>共同出资、合伙经营、共享收益、共担风险</a:t>
            </a:r>
            <a:r>
              <a:rPr lang="zh-CN" altLang="en-US" sz="2000" b="1" dirty="0">
                <a:latin typeface="Arial" panose="020B0604020202020204" pitchFamily="34" charset="0"/>
              </a:rPr>
              <a:t>，</a:t>
            </a:r>
            <a:r>
              <a:rPr lang="zh-CN" altLang="zh-CN" sz="2000" b="1" dirty="0">
                <a:latin typeface="Arial" panose="020B0604020202020204" pitchFamily="34" charset="0"/>
              </a:rPr>
              <a:t>并对合伙企业债务承担无限连带责任的企业。</a:t>
            </a:r>
            <a:endParaRPr lang="zh-CN" altLang="en-US" sz="2000" b="1" dirty="0">
              <a:latin typeface="Arial" panose="020B0604020202020204" pitchFamily="34" charset="0"/>
              <a:ea typeface="宋体" panose="02010600030101010101" pitchFamily="2" charset="-122"/>
            </a:endParaRPr>
          </a:p>
        </p:txBody>
      </p:sp>
    </p:spTree>
  </p:cSld>
  <p:clrMapOvr>
    <a:masterClrMapping/>
  </p:clrMapOvr>
  <p:transition spd="med">
    <p:blinds dir="vert"/>
    <p:sndAc>
      <p:stSnd>
        <p:snd r:embed="rId1"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75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1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 Box 49"/>
          <p:cNvSpPr txBox="1">
            <a:spLocks noChangeArrowheads="1"/>
          </p:cNvSpPr>
          <p:nvPr/>
        </p:nvSpPr>
        <p:spPr bwMode="gray">
          <a:xfrm>
            <a:off x="179388" y="749618"/>
            <a:ext cx="3214688" cy="460375"/>
          </a:xfrm>
          <a:prstGeom prst="rect">
            <a:avLst/>
          </a:prstGeom>
          <a:noFill/>
          <a:ln>
            <a:noFill/>
          </a:ln>
        </p:spPr>
        <p:txBody>
          <a:bodyPr>
            <a:spAutoFit/>
          </a:bodyPr>
          <a:lstStyle>
            <a:lvl1pPr>
              <a:defRPr>
                <a:solidFill>
                  <a:srgbClr val="FFCC99"/>
                </a:solidFill>
                <a:latin typeface="华文中宋" pitchFamily="2" charset="-122"/>
                <a:ea typeface="华文中宋" pitchFamily="2" charset="-122"/>
              </a:defRPr>
            </a:lvl1pPr>
            <a:lvl2pPr marL="742950" indent="-285750">
              <a:defRPr>
                <a:solidFill>
                  <a:srgbClr val="FFCC99"/>
                </a:solidFill>
                <a:latin typeface="华文中宋" pitchFamily="2" charset="-122"/>
                <a:ea typeface="华文中宋" pitchFamily="2" charset="-122"/>
              </a:defRPr>
            </a:lvl2pPr>
            <a:lvl3pPr marL="1143000" indent="-228600">
              <a:defRPr>
                <a:solidFill>
                  <a:srgbClr val="FFCC99"/>
                </a:solidFill>
                <a:latin typeface="华文中宋" pitchFamily="2" charset="-122"/>
                <a:ea typeface="华文中宋" pitchFamily="2" charset="-122"/>
              </a:defRPr>
            </a:lvl3pPr>
            <a:lvl4pPr marL="1600200" indent="-228600">
              <a:defRPr>
                <a:solidFill>
                  <a:srgbClr val="FFCC99"/>
                </a:solidFill>
                <a:latin typeface="华文中宋" pitchFamily="2" charset="-122"/>
                <a:ea typeface="华文中宋" pitchFamily="2" charset="-122"/>
              </a:defRPr>
            </a:lvl4pPr>
            <a:lvl5pPr marL="2057400" indent="-228600">
              <a:defRPr>
                <a:solidFill>
                  <a:srgbClr val="FFCC99"/>
                </a:solidFill>
                <a:latin typeface="华文中宋" pitchFamily="2" charset="-122"/>
                <a:ea typeface="华文中宋" pitchFamily="2" charset="-122"/>
              </a:defRPr>
            </a:lvl5pPr>
            <a:lvl6pPr marL="2514600" indent="-228600" eaLnBrk="0" fontAlgn="base" hangingPunct="0">
              <a:spcBef>
                <a:spcPct val="0"/>
              </a:spcBef>
              <a:spcAft>
                <a:spcPct val="0"/>
              </a:spcAft>
              <a:defRPr>
                <a:solidFill>
                  <a:srgbClr val="FFCC99"/>
                </a:solidFill>
                <a:latin typeface="华文中宋" pitchFamily="2" charset="-122"/>
                <a:ea typeface="华文中宋" pitchFamily="2" charset="-122"/>
              </a:defRPr>
            </a:lvl6pPr>
            <a:lvl7pPr marL="2971800" indent="-228600" eaLnBrk="0" fontAlgn="base" hangingPunct="0">
              <a:spcBef>
                <a:spcPct val="0"/>
              </a:spcBef>
              <a:spcAft>
                <a:spcPct val="0"/>
              </a:spcAft>
              <a:defRPr>
                <a:solidFill>
                  <a:srgbClr val="FFCC99"/>
                </a:solidFill>
                <a:latin typeface="华文中宋" pitchFamily="2" charset="-122"/>
                <a:ea typeface="华文中宋" pitchFamily="2" charset="-122"/>
              </a:defRPr>
            </a:lvl7pPr>
            <a:lvl8pPr marL="3429000" indent="-228600" eaLnBrk="0" fontAlgn="base" hangingPunct="0">
              <a:spcBef>
                <a:spcPct val="0"/>
              </a:spcBef>
              <a:spcAft>
                <a:spcPct val="0"/>
              </a:spcAft>
              <a:defRPr>
                <a:solidFill>
                  <a:srgbClr val="FFCC99"/>
                </a:solidFill>
                <a:latin typeface="华文中宋" pitchFamily="2" charset="-122"/>
                <a:ea typeface="华文中宋" pitchFamily="2" charset="-122"/>
              </a:defRPr>
            </a:lvl8pPr>
            <a:lvl9pPr marL="3886200" indent="-228600" eaLnBrk="0" fontAlgn="base" hangingPunct="0">
              <a:spcBef>
                <a:spcPct val="0"/>
              </a:spcBef>
              <a:spcAft>
                <a:spcPct val="0"/>
              </a:spcAft>
              <a:defRPr>
                <a:solidFill>
                  <a:srgbClr val="FFCC99"/>
                </a:solidFill>
                <a:latin typeface="华文中宋" pitchFamily="2" charset="-122"/>
                <a:ea typeface="华文中宋"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225" normalizeH="0" baseline="0" noProof="0" dirty="0">
                <a:ln>
                  <a:noFill/>
                </a:ln>
                <a:solidFill>
                  <a:srgbClr val="0000CC"/>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宋体" panose="02010600030101010101" pitchFamily="2" charset="-122"/>
              </a:rPr>
              <a:t>3.</a:t>
            </a:r>
            <a:r>
              <a:rPr kumimoji="0" lang="zh-CN" altLang="en-US" sz="2400" b="1" i="0" u="none" strike="noStrike" kern="1200" cap="none" spc="225" normalizeH="0" baseline="0" noProof="0" dirty="0">
                <a:ln>
                  <a:noFill/>
                </a:ln>
                <a:solidFill>
                  <a:srgbClr val="0000CC"/>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宋体" panose="02010600030101010101" pitchFamily="2" charset="-122"/>
              </a:rPr>
              <a:t>公司制企业</a:t>
            </a:r>
            <a:endParaRPr kumimoji="0" lang="zh-CN" altLang="en-US" sz="2400" b="1" i="0" u="none" strike="noStrike" kern="1200" cap="none" spc="225" normalizeH="0" baseline="0" noProof="0" dirty="0">
              <a:ln>
                <a:noFill/>
              </a:ln>
              <a:solidFill>
                <a:srgbClr val="0000CC"/>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宋体" panose="02010600030101010101" pitchFamily="2" charset="-122"/>
            </a:endParaRPr>
          </a:p>
        </p:txBody>
      </p:sp>
      <p:sp>
        <p:nvSpPr>
          <p:cNvPr id="15" name="椭圆 74"/>
          <p:cNvSpPr/>
          <p:nvPr/>
        </p:nvSpPr>
        <p:spPr>
          <a:xfrm rot="752781">
            <a:off x="1868488" y="2022475"/>
            <a:ext cx="3319462" cy="3319463"/>
          </a:xfrm>
          <a:prstGeom prst="ellipse">
            <a:avLst/>
          </a:prstGeom>
          <a:noFill/>
          <a:ln w="28575" cap="flat" cmpd="sng">
            <a:solidFill>
              <a:srgbClr val="3C8C93"/>
            </a:solidFill>
            <a:prstDash val="lgDash"/>
            <a:bevel/>
            <a:headEnd type="none" w="med" len="med"/>
            <a:tailEnd type="none" w="med" len="med"/>
          </a:ln>
        </p:spPr>
        <p:txBody>
          <a:bodyPr lIns="91438" tIns="45719" rIns="91438" bIns="45719" anchor="ctr" anchorCtr="0"/>
          <a:p>
            <a:pPr algn="ctr" eaLnBrk="1" hangingPunct="1"/>
            <a:endParaRPr lang="zh-CN" altLang="zh-CN" sz="2200" dirty="0">
              <a:latin typeface="宋体" panose="02010600030101010101" pitchFamily="2" charset="-122"/>
              <a:ea typeface="宋体" panose="02010600030101010101" pitchFamily="2" charset="-122"/>
              <a:sym typeface="宋体" panose="02010600030101010101" pitchFamily="2" charset="-122"/>
            </a:endParaRPr>
          </a:p>
        </p:txBody>
      </p:sp>
      <p:pic>
        <p:nvPicPr>
          <p:cNvPr id="16" name="图片 28"/>
          <p:cNvPicPr>
            <a:picLocks noChangeAspect="1"/>
          </p:cNvPicPr>
          <p:nvPr/>
        </p:nvPicPr>
        <p:blipFill>
          <a:blip r:embed="rId1">
            <a:lum bright="-20001" contrast="-39999"/>
          </a:blip>
          <a:stretch>
            <a:fillRect/>
          </a:stretch>
        </p:blipFill>
        <p:spPr>
          <a:xfrm>
            <a:off x="2665413" y="2778125"/>
            <a:ext cx="1725612" cy="1627188"/>
          </a:xfrm>
          <a:prstGeom prst="rect">
            <a:avLst/>
          </a:prstGeom>
          <a:noFill/>
          <a:ln w="9525">
            <a:noFill/>
          </a:ln>
        </p:spPr>
      </p:pic>
      <p:grpSp>
        <p:nvGrpSpPr>
          <p:cNvPr id="17" name="组合 8"/>
          <p:cNvGrpSpPr/>
          <p:nvPr/>
        </p:nvGrpSpPr>
        <p:grpSpPr>
          <a:xfrm>
            <a:off x="1992313" y="4803775"/>
            <a:ext cx="1042987" cy="808038"/>
            <a:chOff x="51240" y="0"/>
            <a:chExt cx="1316027" cy="1020157"/>
          </a:xfrm>
        </p:grpSpPr>
        <p:sp>
          <p:nvSpPr>
            <p:cNvPr id="35865" name="矩形 67"/>
            <p:cNvSpPr/>
            <p:nvPr/>
          </p:nvSpPr>
          <p:spPr>
            <a:xfrm>
              <a:off x="51240" y="69776"/>
              <a:ext cx="1316027" cy="950381"/>
            </a:xfrm>
            <a:prstGeom prst="rect">
              <a:avLst/>
            </a:prstGeom>
            <a:solidFill>
              <a:srgbClr val="F2F2F2"/>
            </a:solidFill>
            <a:ln w="12700">
              <a:noFill/>
            </a:ln>
          </p:spPr>
          <p:txBody>
            <a:bodyPr anchor="ctr" anchorCtr="0"/>
            <a:p>
              <a:pPr algn="ctr" eaLnBrk="1" hangingPunct="1"/>
              <a:endParaRPr lang="zh-CN" altLang="zh-CN" sz="2200" dirty="0">
                <a:latin typeface="宋体" panose="02010600030101010101" pitchFamily="2" charset="-122"/>
                <a:ea typeface="宋体" panose="02010600030101010101" pitchFamily="2" charset="-122"/>
                <a:sym typeface="宋体" panose="02010600030101010101" pitchFamily="2" charset="-122"/>
              </a:endParaRPr>
            </a:p>
          </p:txBody>
        </p:sp>
        <p:sp>
          <p:nvSpPr>
            <p:cNvPr id="35866" name="直接连接符 61"/>
            <p:cNvSpPr/>
            <p:nvPr/>
          </p:nvSpPr>
          <p:spPr>
            <a:xfrm>
              <a:off x="51240" y="0"/>
              <a:ext cx="1316027" cy="1"/>
            </a:xfrm>
            <a:prstGeom prst="line">
              <a:avLst/>
            </a:prstGeom>
            <a:ln w="28575" cap="flat" cmpd="sng">
              <a:solidFill>
                <a:srgbClr val="1BBB9A"/>
              </a:solidFill>
              <a:prstDash val="solid"/>
              <a:bevel/>
              <a:headEnd type="none" w="med" len="med"/>
              <a:tailEnd type="none" w="med" len="med"/>
            </a:ln>
          </p:spPr>
        </p:sp>
      </p:grpSp>
      <p:grpSp>
        <p:nvGrpSpPr>
          <p:cNvPr id="20" name="组合 6"/>
          <p:cNvGrpSpPr/>
          <p:nvPr/>
        </p:nvGrpSpPr>
        <p:grpSpPr>
          <a:xfrm>
            <a:off x="4076700" y="4803775"/>
            <a:ext cx="1257935" cy="807720"/>
            <a:chOff x="0" y="0"/>
            <a:chExt cx="1588086" cy="1019758"/>
          </a:xfrm>
        </p:grpSpPr>
        <p:sp>
          <p:nvSpPr>
            <p:cNvPr id="35863" name="直接连接符 60"/>
            <p:cNvSpPr/>
            <p:nvPr/>
          </p:nvSpPr>
          <p:spPr>
            <a:xfrm>
              <a:off x="2702" y="0"/>
              <a:ext cx="1316027" cy="1"/>
            </a:xfrm>
            <a:prstGeom prst="line">
              <a:avLst/>
            </a:prstGeom>
            <a:ln w="28575" cap="flat" cmpd="sng">
              <a:solidFill>
                <a:srgbClr val="1BBB9A"/>
              </a:solidFill>
              <a:prstDash val="solid"/>
              <a:bevel/>
              <a:headEnd type="none" w="med" len="med"/>
              <a:tailEnd type="none" w="med" len="med"/>
            </a:ln>
          </p:spPr>
        </p:sp>
        <p:sp>
          <p:nvSpPr>
            <p:cNvPr id="35864" name="矩形 68"/>
            <p:cNvSpPr/>
            <p:nvPr/>
          </p:nvSpPr>
          <p:spPr>
            <a:xfrm>
              <a:off x="0" y="69748"/>
              <a:ext cx="1588086" cy="950010"/>
            </a:xfrm>
            <a:prstGeom prst="rect">
              <a:avLst/>
            </a:prstGeom>
            <a:solidFill>
              <a:srgbClr val="F2F2F2"/>
            </a:solidFill>
            <a:ln w="12700">
              <a:noFill/>
            </a:ln>
          </p:spPr>
          <p:txBody>
            <a:bodyPr anchor="ctr" anchorCtr="0"/>
            <a:p>
              <a:pPr algn="ctr" eaLnBrk="1" hangingPunct="1"/>
              <a:r>
                <a:rPr lang="zh-CN" altLang="en-US" dirty="0">
                  <a:latin typeface="微软雅黑" panose="020B0503020204020204" charset="-122"/>
                  <a:ea typeface="微软雅黑" panose="020B0503020204020204" charset="-122"/>
                </a:rPr>
                <a:t>有限责任</a:t>
              </a:r>
              <a:endParaRPr lang="zh-CN" altLang="zh-CN" dirty="0">
                <a:latin typeface="微软雅黑" panose="020B0503020204020204" charset="-122"/>
                <a:ea typeface="微软雅黑" panose="020B0503020204020204" charset="-122"/>
                <a:sym typeface="宋体" panose="02010600030101010101" pitchFamily="2" charset="-122"/>
              </a:endParaRPr>
            </a:p>
          </p:txBody>
        </p:sp>
      </p:grpSp>
      <p:grpSp>
        <p:nvGrpSpPr>
          <p:cNvPr id="23" name="组合 3"/>
          <p:cNvGrpSpPr/>
          <p:nvPr/>
        </p:nvGrpSpPr>
        <p:grpSpPr>
          <a:xfrm>
            <a:off x="4722813" y="3079750"/>
            <a:ext cx="1041400" cy="822325"/>
            <a:chOff x="1533" y="0"/>
            <a:chExt cx="1316028" cy="1038301"/>
          </a:xfrm>
        </p:grpSpPr>
        <p:sp>
          <p:nvSpPr>
            <p:cNvPr id="35861" name="直接连接符 59"/>
            <p:cNvSpPr/>
            <p:nvPr/>
          </p:nvSpPr>
          <p:spPr>
            <a:xfrm>
              <a:off x="1534" y="0"/>
              <a:ext cx="1316027" cy="1"/>
            </a:xfrm>
            <a:prstGeom prst="line">
              <a:avLst/>
            </a:prstGeom>
            <a:ln w="28575" cap="flat" cmpd="sng">
              <a:solidFill>
                <a:srgbClr val="1BBB9A"/>
              </a:solidFill>
              <a:prstDash val="solid"/>
              <a:bevel/>
              <a:headEnd type="none" w="med" len="med"/>
              <a:tailEnd type="none" w="med" len="med"/>
            </a:ln>
          </p:spPr>
        </p:sp>
        <p:sp>
          <p:nvSpPr>
            <p:cNvPr id="35862" name="矩形 65"/>
            <p:cNvSpPr/>
            <p:nvPr/>
          </p:nvSpPr>
          <p:spPr>
            <a:xfrm>
              <a:off x="1533" y="87920"/>
              <a:ext cx="1316027" cy="950381"/>
            </a:xfrm>
            <a:prstGeom prst="rect">
              <a:avLst/>
            </a:prstGeom>
            <a:solidFill>
              <a:srgbClr val="F2F2F2"/>
            </a:solidFill>
            <a:ln w="12700">
              <a:noFill/>
            </a:ln>
          </p:spPr>
          <p:txBody>
            <a:bodyPr anchor="ctr" anchorCtr="0"/>
            <a:p>
              <a:pPr algn="ctr" eaLnBrk="1" hangingPunct="1"/>
              <a:endParaRPr lang="zh-CN" altLang="zh-CN" sz="2200" dirty="0">
                <a:latin typeface="宋体" panose="02010600030101010101" pitchFamily="2" charset="-122"/>
                <a:ea typeface="宋体" panose="02010600030101010101" pitchFamily="2" charset="-122"/>
                <a:sym typeface="宋体" panose="02010600030101010101" pitchFamily="2" charset="-122"/>
              </a:endParaRPr>
            </a:p>
          </p:txBody>
        </p:sp>
      </p:grpSp>
      <p:grpSp>
        <p:nvGrpSpPr>
          <p:cNvPr id="26" name="组合 1"/>
          <p:cNvGrpSpPr/>
          <p:nvPr/>
        </p:nvGrpSpPr>
        <p:grpSpPr>
          <a:xfrm>
            <a:off x="1290638" y="3095625"/>
            <a:ext cx="1042987" cy="806450"/>
            <a:chOff x="0" y="0"/>
            <a:chExt cx="1316027" cy="1020158"/>
          </a:xfrm>
        </p:grpSpPr>
        <p:sp>
          <p:nvSpPr>
            <p:cNvPr id="35859" name="直接连接符 58"/>
            <p:cNvSpPr/>
            <p:nvPr/>
          </p:nvSpPr>
          <p:spPr>
            <a:xfrm>
              <a:off x="0" y="0"/>
              <a:ext cx="1316027" cy="1"/>
            </a:xfrm>
            <a:prstGeom prst="line">
              <a:avLst/>
            </a:prstGeom>
            <a:ln w="28575" cap="flat" cmpd="sng">
              <a:solidFill>
                <a:srgbClr val="1BBB9A"/>
              </a:solidFill>
              <a:prstDash val="solid"/>
              <a:bevel/>
              <a:headEnd type="none" w="med" len="med"/>
              <a:tailEnd type="none" w="med" len="med"/>
            </a:ln>
          </p:spPr>
        </p:sp>
        <p:sp>
          <p:nvSpPr>
            <p:cNvPr id="35860" name="矩形 66"/>
            <p:cNvSpPr/>
            <p:nvPr/>
          </p:nvSpPr>
          <p:spPr>
            <a:xfrm>
              <a:off x="0" y="69777"/>
              <a:ext cx="1316027" cy="950381"/>
            </a:xfrm>
            <a:prstGeom prst="rect">
              <a:avLst/>
            </a:prstGeom>
            <a:solidFill>
              <a:srgbClr val="F2F2F2"/>
            </a:solidFill>
            <a:ln w="12700">
              <a:noFill/>
            </a:ln>
          </p:spPr>
          <p:txBody>
            <a:bodyPr anchor="ctr" anchorCtr="0"/>
            <a:p>
              <a:pPr algn="ctr" eaLnBrk="1" hangingPunct="1"/>
              <a:endParaRPr lang="zh-CN" altLang="zh-CN" sz="2200" dirty="0">
                <a:latin typeface="宋体" panose="02010600030101010101" pitchFamily="2" charset="-122"/>
                <a:ea typeface="宋体" panose="02010600030101010101" pitchFamily="2" charset="-122"/>
                <a:sym typeface="宋体" panose="02010600030101010101" pitchFamily="2" charset="-122"/>
              </a:endParaRPr>
            </a:p>
          </p:txBody>
        </p:sp>
      </p:grpSp>
      <p:grpSp>
        <p:nvGrpSpPr>
          <p:cNvPr id="29" name="组合 2"/>
          <p:cNvGrpSpPr/>
          <p:nvPr/>
        </p:nvGrpSpPr>
        <p:grpSpPr>
          <a:xfrm>
            <a:off x="3035300" y="1706563"/>
            <a:ext cx="1122363" cy="817562"/>
            <a:chOff x="0" y="0"/>
            <a:chExt cx="1418505" cy="1033353"/>
          </a:xfrm>
        </p:grpSpPr>
        <p:sp>
          <p:nvSpPr>
            <p:cNvPr id="35856" name="直接连接符 51"/>
            <p:cNvSpPr/>
            <p:nvPr/>
          </p:nvSpPr>
          <p:spPr>
            <a:xfrm>
              <a:off x="0" y="0"/>
              <a:ext cx="1316027" cy="1"/>
            </a:xfrm>
            <a:prstGeom prst="line">
              <a:avLst/>
            </a:prstGeom>
            <a:ln w="28575" cap="flat" cmpd="sng">
              <a:solidFill>
                <a:srgbClr val="1BBB9A"/>
              </a:solidFill>
              <a:prstDash val="solid"/>
              <a:bevel/>
              <a:headEnd type="none" w="med" len="med"/>
              <a:tailEnd type="none" w="med" len="med"/>
            </a:ln>
          </p:spPr>
        </p:sp>
        <p:sp>
          <p:nvSpPr>
            <p:cNvPr id="35857" name="矩形 63"/>
            <p:cNvSpPr/>
            <p:nvPr/>
          </p:nvSpPr>
          <p:spPr>
            <a:xfrm>
              <a:off x="0" y="82972"/>
              <a:ext cx="1316027" cy="950381"/>
            </a:xfrm>
            <a:prstGeom prst="rect">
              <a:avLst/>
            </a:prstGeom>
            <a:solidFill>
              <a:srgbClr val="F2F2F2"/>
            </a:solidFill>
            <a:ln w="12700">
              <a:noFill/>
            </a:ln>
          </p:spPr>
          <p:txBody>
            <a:bodyPr anchor="ctr" anchorCtr="0"/>
            <a:p>
              <a:pPr algn="ctr" eaLnBrk="1" hangingPunct="1"/>
              <a:endParaRPr lang="zh-CN" altLang="zh-CN" sz="2200" dirty="0">
                <a:latin typeface="宋体" panose="02010600030101010101" pitchFamily="2" charset="-122"/>
                <a:ea typeface="宋体" panose="02010600030101010101" pitchFamily="2" charset="-122"/>
                <a:sym typeface="宋体" panose="02010600030101010101" pitchFamily="2" charset="-122"/>
              </a:endParaRPr>
            </a:p>
          </p:txBody>
        </p:sp>
        <p:sp>
          <p:nvSpPr>
            <p:cNvPr id="35858" name="文本框 72"/>
            <p:cNvSpPr/>
            <p:nvPr/>
          </p:nvSpPr>
          <p:spPr>
            <a:xfrm>
              <a:off x="0" y="119764"/>
              <a:ext cx="1418505" cy="544617"/>
            </a:xfrm>
            <a:prstGeom prst="rect">
              <a:avLst/>
            </a:prstGeom>
            <a:noFill/>
            <a:ln w="9525">
              <a:noFill/>
            </a:ln>
          </p:spPr>
          <p:txBody>
            <a:bodyPr>
              <a:spAutoFit/>
            </a:bodyPr>
            <a:p>
              <a:pPr algn="ctr" eaLnBrk="1" hangingPunct="1"/>
              <a:endParaRPr lang="en-US" altLang="zh-CN" sz="2200" dirty="0">
                <a:latin typeface="微软雅黑" panose="020B0503020204020204" charset="-122"/>
                <a:ea typeface="微软雅黑" panose="020B0503020204020204" charset="-122"/>
                <a:sym typeface="微软雅黑" panose="020B0503020204020204" charset="-122"/>
              </a:endParaRPr>
            </a:p>
          </p:txBody>
        </p:sp>
      </p:grpSp>
      <p:sp>
        <p:nvSpPr>
          <p:cNvPr id="33" name="文本框 73"/>
          <p:cNvSpPr/>
          <p:nvPr/>
        </p:nvSpPr>
        <p:spPr>
          <a:xfrm>
            <a:off x="3095625" y="3448050"/>
            <a:ext cx="865188" cy="430213"/>
          </a:xfrm>
          <a:prstGeom prst="rect">
            <a:avLst/>
          </a:prstGeom>
          <a:noFill/>
          <a:ln w="9525">
            <a:noFill/>
          </a:ln>
        </p:spPr>
        <p:txBody>
          <a:bodyPr lIns="91438" tIns="45719" rIns="91438" bIns="45719">
            <a:spAutoFit/>
          </a:bodyPr>
          <a:p>
            <a:pPr algn="ctr" eaLnBrk="1" hangingPunct="1"/>
            <a:r>
              <a:rPr lang="zh-CN" altLang="en-US" sz="2200" dirty="0">
                <a:latin typeface="微软雅黑" panose="020B0503020204020204" charset="-122"/>
                <a:ea typeface="微软雅黑" panose="020B0503020204020204" charset="-122"/>
                <a:sym typeface="微软雅黑" panose="020B0503020204020204" charset="-122"/>
              </a:rPr>
              <a:t>特点</a:t>
            </a:r>
            <a:endParaRPr lang="zh-CN" altLang="en-US" sz="2200" dirty="0">
              <a:latin typeface="Arial" panose="020B0604020202020204" pitchFamily="34" charset="0"/>
              <a:ea typeface="宋体" panose="02010600030101010101" pitchFamily="2" charset="-122"/>
            </a:endParaRPr>
          </a:p>
        </p:txBody>
      </p:sp>
      <p:sp>
        <p:nvSpPr>
          <p:cNvPr id="34" name="文本框 31"/>
          <p:cNvSpPr/>
          <p:nvPr/>
        </p:nvSpPr>
        <p:spPr>
          <a:xfrm>
            <a:off x="2960688" y="1963738"/>
            <a:ext cx="1209675" cy="339725"/>
          </a:xfrm>
          <a:prstGeom prst="rect">
            <a:avLst/>
          </a:prstGeom>
          <a:noFill/>
          <a:ln w="9525">
            <a:noFill/>
          </a:ln>
        </p:spPr>
        <p:txBody>
          <a:bodyPr>
            <a:spAutoFit/>
          </a:bodyPr>
          <a:p>
            <a:pPr algn="ctr" eaLnBrk="1" hangingPunct="1">
              <a:buClr>
                <a:srgbClr val="0070C0"/>
              </a:buClr>
            </a:pPr>
            <a:r>
              <a:rPr lang="zh-CN" altLang="en-US" dirty="0">
                <a:latin typeface="微软雅黑" panose="020B0503020204020204" charset="-122"/>
                <a:ea typeface="微软雅黑" panose="020B0503020204020204" charset="-122"/>
              </a:rPr>
              <a:t>独立法人</a:t>
            </a:r>
            <a:endParaRPr lang="zh-CN" altLang="en-US" dirty="0">
              <a:latin typeface="微软雅黑" panose="020B0503020204020204" charset="-122"/>
              <a:ea typeface="微软雅黑" panose="020B0503020204020204" charset="-122"/>
            </a:endParaRPr>
          </a:p>
        </p:txBody>
      </p:sp>
      <p:sp>
        <p:nvSpPr>
          <p:cNvPr id="35" name="文本框 31"/>
          <p:cNvSpPr/>
          <p:nvPr/>
        </p:nvSpPr>
        <p:spPr>
          <a:xfrm>
            <a:off x="4625975" y="3355975"/>
            <a:ext cx="1515745" cy="368300"/>
          </a:xfrm>
          <a:prstGeom prst="rect">
            <a:avLst/>
          </a:prstGeom>
          <a:noFill/>
          <a:ln w="9525">
            <a:noFill/>
          </a:ln>
        </p:spPr>
        <p:txBody>
          <a:bodyPr wrap="square">
            <a:spAutoFit/>
          </a:bodyPr>
          <a:p>
            <a:pPr algn="ctr" eaLnBrk="1" hangingPunct="1">
              <a:buClr>
                <a:srgbClr val="0070C0"/>
              </a:buClr>
            </a:pPr>
            <a:r>
              <a:rPr lang="zh-CN" altLang="en-US" dirty="0">
                <a:latin typeface="微软雅黑" panose="020B0503020204020204" charset="-122"/>
                <a:ea typeface="微软雅黑" panose="020B0503020204020204" charset="-122"/>
              </a:rPr>
              <a:t>无限存续期</a:t>
            </a:r>
            <a:endParaRPr lang="zh-CN" altLang="en-US" dirty="0">
              <a:latin typeface="微软雅黑" panose="020B0503020204020204" charset="-122"/>
              <a:ea typeface="微软雅黑" panose="020B0503020204020204" charset="-122"/>
            </a:endParaRPr>
          </a:p>
        </p:txBody>
      </p:sp>
      <p:sp>
        <p:nvSpPr>
          <p:cNvPr id="36" name="文本框 31"/>
          <p:cNvSpPr/>
          <p:nvPr/>
        </p:nvSpPr>
        <p:spPr>
          <a:xfrm>
            <a:off x="1692275" y="5057775"/>
            <a:ext cx="1463675" cy="645160"/>
          </a:xfrm>
          <a:prstGeom prst="rect">
            <a:avLst/>
          </a:prstGeom>
          <a:noFill/>
          <a:ln w="9525">
            <a:noFill/>
          </a:ln>
        </p:spPr>
        <p:txBody>
          <a:bodyPr wrap="square">
            <a:spAutoFit/>
          </a:bodyPr>
          <a:p>
            <a:pPr algn="ctr" eaLnBrk="1" hangingPunct="1">
              <a:buClr>
                <a:srgbClr val="0070C0"/>
              </a:buClr>
            </a:pPr>
            <a:r>
              <a:rPr lang="zh-CN" altLang="en-US" dirty="0">
                <a:latin typeface="微软雅黑" panose="020B0503020204020204" charset="-122"/>
                <a:ea typeface="微软雅黑" panose="020B0503020204020204" charset="-122"/>
              </a:rPr>
              <a:t>所有权和经营权分离</a:t>
            </a:r>
            <a:endParaRPr lang="zh-CN" altLang="en-US" dirty="0">
              <a:latin typeface="微软雅黑" panose="020B0503020204020204" charset="-122"/>
              <a:ea typeface="微软雅黑" panose="020B0503020204020204" charset="-122"/>
            </a:endParaRPr>
          </a:p>
        </p:txBody>
      </p:sp>
      <p:sp>
        <p:nvSpPr>
          <p:cNvPr id="37" name="文本框 31"/>
          <p:cNvSpPr/>
          <p:nvPr/>
        </p:nvSpPr>
        <p:spPr>
          <a:xfrm>
            <a:off x="1219200" y="3235325"/>
            <a:ext cx="1185863" cy="584200"/>
          </a:xfrm>
          <a:prstGeom prst="rect">
            <a:avLst/>
          </a:prstGeom>
          <a:noFill/>
          <a:ln w="9525">
            <a:noFill/>
          </a:ln>
        </p:spPr>
        <p:txBody>
          <a:bodyPr>
            <a:spAutoFit/>
          </a:bodyPr>
          <a:p>
            <a:pPr algn="ctr" eaLnBrk="1" hangingPunct="1">
              <a:buClr>
                <a:srgbClr val="0070C0"/>
              </a:buClr>
            </a:pPr>
            <a:r>
              <a:rPr lang="zh-CN" altLang="en-US" dirty="0">
                <a:latin typeface="微软雅黑" panose="020B0503020204020204" charset="-122"/>
                <a:ea typeface="微软雅黑" panose="020B0503020204020204" charset="-122"/>
              </a:rPr>
              <a:t>筹资渠道多元化</a:t>
            </a:r>
            <a:endParaRPr lang="zh-CN" altLang="en-US" dirty="0">
              <a:latin typeface="微软雅黑" panose="020B0503020204020204" charset="-122"/>
              <a:ea typeface="微软雅黑" panose="020B0503020204020204" charset="-122"/>
            </a:endParaRPr>
          </a:p>
        </p:txBody>
      </p:sp>
      <p:sp>
        <p:nvSpPr>
          <p:cNvPr id="35855" name="矩形 26"/>
          <p:cNvSpPr/>
          <p:nvPr/>
        </p:nvSpPr>
        <p:spPr>
          <a:xfrm>
            <a:off x="4711700" y="1087755"/>
            <a:ext cx="3992245" cy="1476375"/>
          </a:xfrm>
          <a:prstGeom prst="rect">
            <a:avLst/>
          </a:prstGeom>
          <a:noFill/>
          <a:ln w="9525">
            <a:noFill/>
          </a:ln>
        </p:spPr>
        <p:txBody>
          <a:bodyPr wrap="square">
            <a:spAutoFit/>
          </a:bodyPr>
          <a:p>
            <a:pPr algn="just" eaLnBrk="1" hangingPunct="1"/>
            <a:r>
              <a:rPr lang="zh-CN" altLang="zh-CN" b="1" dirty="0">
                <a:latin typeface="宋体" panose="02010600030101010101" pitchFamily="2" charset="-122"/>
                <a:cs typeface="宋体" panose="02010600030101010101" pitchFamily="2" charset="-122"/>
              </a:rPr>
              <a:t>依照国家相关法律集资创建的</a:t>
            </a:r>
            <a:r>
              <a:rPr lang="zh-CN" altLang="en-US" b="1" dirty="0">
                <a:latin typeface="宋体" panose="02010600030101010101" pitchFamily="2" charset="-122"/>
                <a:cs typeface="宋体" panose="02010600030101010101" pitchFamily="2" charset="-122"/>
              </a:rPr>
              <a:t>，</a:t>
            </a:r>
            <a:r>
              <a:rPr lang="zh-CN" altLang="zh-CN" b="1" dirty="0">
                <a:latin typeface="宋体" panose="02010600030101010101" pitchFamily="2" charset="-122"/>
                <a:cs typeface="宋体" panose="02010600030101010101" pitchFamily="2" charset="-122"/>
              </a:rPr>
              <a:t>实行自主经营、自负盈亏</a:t>
            </a:r>
            <a:r>
              <a:rPr lang="zh-CN" altLang="en-US" b="1" dirty="0">
                <a:latin typeface="宋体" panose="02010600030101010101" pitchFamily="2" charset="-122"/>
                <a:cs typeface="宋体" panose="02010600030101010101" pitchFamily="2" charset="-122"/>
              </a:rPr>
              <a:t>，</a:t>
            </a:r>
            <a:r>
              <a:rPr lang="zh-CN" altLang="zh-CN" b="1" dirty="0">
                <a:latin typeface="宋体" panose="02010600030101010101" pitchFamily="2" charset="-122"/>
                <a:cs typeface="宋体" panose="02010600030101010101" pitchFamily="2" charset="-122"/>
              </a:rPr>
              <a:t>由法定出资人</a:t>
            </a:r>
            <a:r>
              <a:rPr lang="en-US" altLang="zh-CN" b="1" dirty="0">
                <a:latin typeface="宋体" panose="02010600030101010101" pitchFamily="2" charset="-122"/>
                <a:cs typeface="宋体" panose="02010600030101010101" pitchFamily="2" charset="-122"/>
              </a:rPr>
              <a:t>(</a:t>
            </a:r>
            <a:r>
              <a:rPr lang="zh-CN" altLang="zh-CN" b="1" dirty="0">
                <a:latin typeface="宋体" panose="02010600030101010101" pitchFamily="2" charset="-122"/>
                <a:cs typeface="宋体" panose="02010600030101010101" pitchFamily="2" charset="-122"/>
              </a:rPr>
              <a:t>股东</a:t>
            </a:r>
            <a:r>
              <a:rPr lang="en-US" altLang="zh-CN" b="1" dirty="0">
                <a:latin typeface="宋体" panose="02010600030101010101" pitchFamily="2" charset="-122"/>
                <a:cs typeface="宋体" panose="02010600030101010101" pitchFamily="2" charset="-122"/>
              </a:rPr>
              <a:t>)</a:t>
            </a:r>
            <a:r>
              <a:rPr lang="zh-CN" altLang="zh-CN" b="1" dirty="0">
                <a:latin typeface="宋体" panose="02010600030101010101" pitchFamily="2" charset="-122"/>
                <a:cs typeface="宋体" panose="02010600030101010101" pitchFamily="2" charset="-122"/>
              </a:rPr>
              <a:t>组成的</a:t>
            </a:r>
            <a:r>
              <a:rPr lang="zh-CN" altLang="en-US" b="1" dirty="0">
                <a:latin typeface="宋体" panose="02010600030101010101" pitchFamily="2" charset="-122"/>
                <a:cs typeface="宋体" panose="02010600030101010101" pitchFamily="2" charset="-122"/>
              </a:rPr>
              <a:t>，</a:t>
            </a:r>
            <a:r>
              <a:rPr lang="zh-CN" altLang="zh-CN" b="1" dirty="0">
                <a:latin typeface="宋体" panose="02010600030101010101" pitchFamily="2" charset="-122"/>
                <a:cs typeface="宋体" panose="02010600030101010101" pitchFamily="2" charset="-122"/>
              </a:rPr>
              <a:t>具有法人资格的独立经济组织。</a:t>
            </a:r>
            <a:r>
              <a:rPr lang="zh-CN" altLang="en-US" b="1" dirty="0">
                <a:latin typeface="宋体" panose="02010600030101010101" pitchFamily="2" charset="-122"/>
                <a:cs typeface="宋体" panose="02010600030101010101" pitchFamily="2" charset="-122"/>
              </a:rPr>
              <a:t>分为股份有限公司和有限责任公司</a:t>
            </a:r>
            <a:endParaRPr lang="zh-CN" altLang="en-US" b="1" dirty="0">
              <a:latin typeface="宋体" panose="02010600030101010101" pitchFamily="2" charset="-122"/>
              <a:cs typeface="宋体" panose="02010600030101010101" pitchFamily="2" charset="-122"/>
            </a:endParaRPr>
          </a:p>
        </p:txBody>
      </p:sp>
    </p:spTree>
  </p:cSld>
  <p:clrMapOvr>
    <a:masterClrMapping/>
  </p:clrMapOvr>
  <p:transition spd="med">
    <p:blinds dir="vert"/>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randombar(horizontal)">
                                      <p:cBhvr>
                                        <p:cTn id="10" dur="500"/>
                                        <p:tgtEl>
                                          <p:spTgt spid="33"/>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7"/>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33" grpId="0"/>
      <p:bldP spid="34" grpId="0"/>
      <p:bldP spid="35" grpId="0"/>
      <p:bldP spid="36" grpId="0"/>
      <p:bldP spid="37"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 Box 49"/>
          <p:cNvSpPr txBox="1">
            <a:spLocks noChangeArrowheads="1"/>
          </p:cNvSpPr>
          <p:nvPr>
            <p:custDataLst>
              <p:tags r:id="rId1"/>
            </p:custDataLst>
          </p:nvPr>
        </p:nvSpPr>
        <p:spPr bwMode="gray">
          <a:xfrm>
            <a:off x="179388" y="749618"/>
            <a:ext cx="3214688" cy="460375"/>
          </a:xfrm>
          <a:prstGeom prst="rect">
            <a:avLst/>
          </a:prstGeom>
          <a:noFill/>
          <a:ln>
            <a:noFill/>
          </a:ln>
        </p:spPr>
        <p:txBody>
          <a:bodyPr>
            <a:spAutoFit/>
          </a:bodyPr>
          <a:lstStyle>
            <a:lvl1pPr>
              <a:defRPr>
                <a:solidFill>
                  <a:srgbClr val="FFCC99"/>
                </a:solidFill>
                <a:latin typeface="华文中宋" pitchFamily="2" charset="-122"/>
                <a:ea typeface="华文中宋" pitchFamily="2" charset="-122"/>
              </a:defRPr>
            </a:lvl1pPr>
            <a:lvl2pPr marL="742950" indent="-285750">
              <a:defRPr>
                <a:solidFill>
                  <a:srgbClr val="FFCC99"/>
                </a:solidFill>
                <a:latin typeface="华文中宋" pitchFamily="2" charset="-122"/>
                <a:ea typeface="华文中宋" pitchFamily="2" charset="-122"/>
              </a:defRPr>
            </a:lvl2pPr>
            <a:lvl3pPr marL="1143000" indent="-228600">
              <a:defRPr>
                <a:solidFill>
                  <a:srgbClr val="FFCC99"/>
                </a:solidFill>
                <a:latin typeface="华文中宋" pitchFamily="2" charset="-122"/>
                <a:ea typeface="华文中宋" pitchFamily="2" charset="-122"/>
              </a:defRPr>
            </a:lvl3pPr>
            <a:lvl4pPr marL="1600200" indent="-228600">
              <a:defRPr>
                <a:solidFill>
                  <a:srgbClr val="FFCC99"/>
                </a:solidFill>
                <a:latin typeface="华文中宋" pitchFamily="2" charset="-122"/>
                <a:ea typeface="华文中宋" pitchFamily="2" charset="-122"/>
              </a:defRPr>
            </a:lvl4pPr>
            <a:lvl5pPr marL="2057400" indent="-228600">
              <a:defRPr>
                <a:solidFill>
                  <a:srgbClr val="FFCC99"/>
                </a:solidFill>
                <a:latin typeface="华文中宋" pitchFamily="2" charset="-122"/>
                <a:ea typeface="华文中宋" pitchFamily="2" charset="-122"/>
              </a:defRPr>
            </a:lvl5pPr>
            <a:lvl6pPr marL="2514600" indent="-228600" eaLnBrk="0" fontAlgn="base" hangingPunct="0">
              <a:spcBef>
                <a:spcPct val="0"/>
              </a:spcBef>
              <a:spcAft>
                <a:spcPct val="0"/>
              </a:spcAft>
              <a:defRPr>
                <a:solidFill>
                  <a:srgbClr val="FFCC99"/>
                </a:solidFill>
                <a:latin typeface="华文中宋" pitchFamily="2" charset="-122"/>
                <a:ea typeface="华文中宋" pitchFamily="2" charset="-122"/>
              </a:defRPr>
            </a:lvl6pPr>
            <a:lvl7pPr marL="2971800" indent="-228600" eaLnBrk="0" fontAlgn="base" hangingPunct="0">
              <a:spcBef>
                <a:spcPct val="0"/>
              </a:spcBef>
              <a:spcAft>
                <a:spcPct val="0"/>
              </a:spcAft>
              <a:defRPr>
                <a:solidFill>
                  <a:srgbClr val="FFCC99"/>
                </a:solidFill>
                <a:latin typeface="华文中宋" pitchFamily="2" charset="-122"/>
                <a:ea typeface="华文中宋" pitchFamily="2" charset="-122"/>
              </a:defRPr>
            </a:lvl7pPr>
            <a:lvl8pPr marL="3429000" indent="-228600" eaLnBrk="0" fontAlgn="base" hangingPunct="0">
              <a:spcBef>
                <a:spcPct val="0"/>
              </a:spcBef>
              <a:spcAft>
                <a:spcPct val="0"/>
              </a:spcAft>
              <a:defRPr>
                <a:solidFill>
                  <a:srgbClr val="FFCC99"/>
                </a:solidFill>
                <a:latin typeface="华文中宋" pitchFamily="2" charset="-122"/>
                <a:ea typeface="华文中宋" pitchFamily="2" charset="-122"/>
              </a:defRPr>
            </a:lvl8pPr>
            <a:lvl9pPr marL="3886200" indent="-228600" eaLnBrk="0" fontAlgn="base" hangingPunct="0">
              <a:spcBef>
                <a:spcPct val="0"/>
              </a:spcBef>
              <a:spcAft>
                <a:spcPct val="0"/>
              </a:spcAft>
              <a:defRPr>
                <a:solidFill>
                  <a:srgbClr val="FFCC99"/>
                </a:solidFill>
                <a:latin typeface="华文中宋" pitchFamily="2" charset="-122"/>
                <a:ea typeface="华文中宋"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225" normalizeH="0" baseline="0" noProof="0" dirty="0">
                <a:ln>
                  <a:noFill/>
                </a:ln>
                <a:solidFill>
                  <a:srgbClr val="FF0000"/>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宋体" panose="02010600030101010101" pitchFamily="2" charset="-122"/>
              </a:rPr>
              <a:t>（二）销售环境</a:t>
            </a:r>
            <a:endParaRPr kumimoji="0" lang="zh-CN" altLang="en-US" sz="2400" b="1" i="0" u="none" strike="noStrike" kern="1200" cap="none" spc="225" normalizeH="0" baseline="0" noProof="0" dirty="0">
              <a:ln>
                <a:noFill/>
              </a:ln>
              <a:solidFill>
                <a:srgbClr val="FF0000"/>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宋体" panose="02010600030101010101" pitchFamily="2" charset="-122"/>
            </a:endParaRPr>
          </a:p>
        </p:txBody>
      </p:sp>
      <p:sp>
        <p:nvSpPr>
          <p:cNvPr id="3" name="Text Box 49"/>
          <p:cNvSpPr txBox="1">
            <a:spLocks noChangeArrowheads="1"/>
          </p:cNvSpPr>
          <p:nvPr>
            <p:custDataLst>
              <p:tags r:id="rId2"/>
            </p:custDataLst>
          </p:nvPr>
        </p:nvSpPr>
        <p:spPr bwMode="gray">
          <a:xfrm>
            <a:off x="611823" y="1628458"/>
            <a:ext cx="3214688" cy="460375"/>
          </a:xfrm>
          <a:prstGeom prst="rect">
            <a:avLst/>
          </a:prstGeom>
          <a:noFill/>
          <a:ln>
            <a:noFill/>
          </a:ln>
        </p:spPr>
        <p:txBody>
          <a:bodyPr>
            <a:spAutoFit/>
          </a:bodyPr>
          <a:lstStyle>
            <a:lvl1pPr>
              <a:defRPr>
                <a:solidFill>
                  <a:srgbClr val="FFCC99"/>
                </a:solidFill>
                <a:latin typeface="华文中宋" pitchFamily="2" charset="-122"/>
                <a:ea typeface="华文中宋" pitchFamily="2" charset="-122"/>
              </a:defRPr>
            </a:lvl1pPr>
            <a:lvl2pPr marL="742950" indent="-285750">
              <a:defRPr>
                <a:solidFill>
                  <a:srgbClr val="FFCC99"/>
                </a:solidFill>
                <a:latin typeface="华文中宋" pitchFamily="2" charset="-122"/>
                <a:ea typeface="华文中宋" pitchFamily="2" charset="-122"/>
              </a:defRPr>
            </a:lvl2pPr>
            <a:lvl3pPr marL="1143000" indent="-228600">
              <a:defRPr>
                <a:solidFill>
                  <a:srgbClr val="FFCC99"/>
                </a:solidFill>
                <a:latin typeface="华文中宋" pitchFamily="2" charset="-122"/>
                <a:ea typeface="华文中宋" pitchFamily="2" charset="-122"/>
              </a:defRPr>
            </a:lvl3pPr>
            <a:lvl4pPr marL="1600200" indent="-228600">
              <a:defRPr>
                <a:solidFill>
                  <a:srgbClr val="FFCC99"/>
                </a:solidFill>
                <a:latin typeface="华文中宋" pitchFamily="2" charset="-122"/>
                <a:ea typeface="华文中宋" pitchFamily="2" charset="-122"/>
              </a:defRPr>
            </a:lvl4pPr>
            <a:lvl5pPr marL="2057400" indent="-228600">
              <a:defRPr>
                <a:solidFill>
                  <a:srgbClr val="FFCC99"/>
                </a:solidFill>
                <a:latin typeface="华文中宋" pitchFamily="2" charset="-122"/>
                <a:ea typeface="华文中宋" pitchFamily="2" charset="-122"/>
              </a:defRPr>
            </a:lvl5pPr>
            <a:lvl6pPr marL="2514600" indent="-228600" eaLnBrk="0" fontAlgn="base" hangingPunct="0">
              <a:spcBef>
                <a:spcPct val="0"/>
              </a:spcBef>
              <a:spcAft>
                <a:spcPct val="0"/>
              </a:spcAft>
              <a:defRPr>
                <a:solidFill>
                  <a:srgbClr val="FFCC99"/>
                </a:solidFill>
                <a:latin typeface="华文中宋" pitchFamily="2" charset="-122"/>
                <a:ea typeface="华文中宋" pitchFamily="2" charset="-122"/>
              </a:defRPr>
            </a:lvl6pPr>
            <a:lvl7pPr marL="2971800" indent="-228600" eaLnBrk="0" fontAlgn="base" hangingPunct="0">
              <a:spcBef>
                <a:spcPct val="0"/>
              </a:spcBef>
              <a:spcAft>
                <a:spcPct val="0"/>
              </a:spcAft>
              <a:defRPr>
                <a:solidFill>
                  <a:srgbClr val="FFCC99"/>
                </a:solidFill>
                <a:latin typeface="华文中宋" pitchFamily="2" charset="-122"/>
                <a:ea typeface="华文中宋" pitchFamily="2" charset="-122"/>
              </a:defRPr>
            </a:lvl7pPr>
            <a:lvl8pPr marL="3429000" indent="-228600" eaLnBrk="0" fontAlgn="base" hangingPunct="0">
              <a:spcBef>
                <a:spcPct val="0"/>
              </a:spcBef>
              <a:spcAft>
                <a:spcPct val="0"/>
              </a:spcAft>
              <a:defRPr>
                <a:solidFill>
                  <a:srgbClr val="FFCC99"/>
                </a:solidFill>
                <a:latin typeface="华文中宋" pitchFamily="2" charset="-122"/>
                <a:ea typeface="华文中宋" pitchFamily="2" charset="-122"/>
              </a:defRPr>
            </a:lvl8pPr>
            <a:lvl9pPr marL="3886200" indent="-228600" eaLnBrk="0" fontAlgn="base" hangingPunct="0">
              <a:spcBef>
                <a:spcPct val="0"/>
              </a:spcBef>
              <a:spcAft>
                <a:spcPct val="0"/>
              </a:spcAft>
              <a:defRPr>
                <a:solidFill>
                  <a:srgbClr val="FFCC99"/>
                </a:solidFill>
                <a:latin typeface="华文中宋" pitchFamily="2" charset="-122"/>
                <a:ea typeface="华文中宋"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225" normalizeH="0" baseline="0" noProof="0" dirty="0">
                <a:ln>
                  <a:noFill/>
                </a:ln>
                <a:solidFill>
                  <a:schemeClr val="tx1"/>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宋体" panose="02010600030101010101" pitchFamily="2" charset="-122"/>
              </a:rPr>
              <a:t>3.</a:t>
            </a:r>
            <a:r>
              <a:rPr kumimoji="0" lang="zh-CN" altLang="en-US" sz="2400" b="1" i="0" u="none" strike="noStrike" kern="1200" cap="none" spc="225" normalizeH="0" baseline="0" noProof="0" dirty="0">
                <a:ln>
                  <a:noFill/>
                </a:ln>
                <a:solidFill>
                  <a:schemeClr val="tx1"/>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宋体" panose="02010600030101010101" pitchFamily="2" charset="-122"/>
              </a:rPr>
              <a:t>采购环境</a:t>
            </a:r>
            <a:endParaRPr kumimoji="0" lang="zh-CN" altLang="en-US" sz="2400" b="1" i="0" u="none" strike="noStrike" kern="1200" cap="none" spc="225" normalizeH="0" baseline="0" noProof="0" dirty="0">
              <a:ln>
                <a:noFill/>
              </a:ln>
              <a:solidFill>
                <a:schemeClr val="tx1"/>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宋体" panose="02010600030101010101" pitchFamily="2" charset="-122"/>
            </a:endParaRPr>
          </a:p>
        </p:txBody>
      </p:sp>
      <p:sp>
        <p:nvSpPr>
          <p:cNvPr id="4" name="Text Box 49"/>
          <p:cNvSpPr txBox="1">
            <a:spLocks noChangeArrowheads="1"/>
          </p:cNvSpPr>
          <p:nvPr>
            <p:custDataLst>
              <p:tags r:id="rId3"/>
            </p:custDataLst>
          </p:nvPr>
        </p:nvSpPr>
        <p:spPr bwMode="gray">
          <a:xfrm>
            <a:off x="1403668" y="2852738"/>
            <a:ext cx="3214688" cy="460375"/>
          </a:xfrm>
          <a:prstGeom prst="rect">
            <a:avLst/>
          </a:prstGeom>
          <a:noFill/>
          <a:ln>
            <a:noFill/>
          </a:ln>
        </p:spPr>
        <p:txBody>
          <a:bodyPr>
            <a:spAutoFit/>
          </a:bodyPr>
          <a:lstStyle>
            <a:lvl1pPr>
              <a:defRPr>
                <a:solidFill>
                  <a:srgbClr val="FFCC99"/>
                </a:solidFill>
                <a:latin typeface="华文中宋" pitchFamily="2" charset="-122"/>
                <a:ea typeface="华文中宋" pitchFamily="2" charset="-122"/>
              </a:defRPr>
            </a:lvl1pPr>
            <a:lvl2pPr marL="742950" indent="-285750">
              <a:defRPr>
                <a:solidFill>
                  <a:srgbClr val="FFCC99"/>
                </a:solidFill>
                <a:latin typeface="华文中宋" pitchFamily="2" charset="-122"/>
                <a:ea typeface="华文中宋" pitchFamily="2" charset="-122"/>
              </a:defRPr>
            </a:lvl2pPr>
            <a:lvl3pPr marL="1143000" indent="-228600">
              <a:defRPr>
                <a:solidFill>
                  <a:srgbClr val="FFCC99"/>
                </a:solidFill>
                <a:latin typeface="华文中宋" pitchFamily="2" charset="-122"/>
                <a:ea typeface="华文中宋" pitchFamily="2" charset="-122"/>
              </a:defRPr>
            </a:lvl3pPr>
            <a:lvl4pPr marL="1600200" indent="-228600">
              <a:defRPr>
                <a:solidFill>
                  <a:srgbClr val="FFCC99"/>
                </a:solidFill>
                <a:latin typeface="华文中宋" pitchFamily="2" charset="-122"/>
                <a:ea typeface="华文中宋" pitchFamily="2" charset="-122"/>
              </a:defRPr>
            </a:lvl4pPr>
            <a:lvl5pPr marL="2057400" indent="-228600">
              <a:defRPr>
                <a:solidFill>
                  <a:srgbClr val="FFCC99"/>
                </a:solidFill>
                <a:latin typeface="华文中宋" pitchFamily="2" charset="-122"/>
                <a:ea typeface="华文中宋" pitchFamily="2" charset="-122"/>
              </a:defRPr>
            </a:lvl5pPr>
            <a:lvl6pPr marL="2514600" indent="-228600" eaLnBrk="0" fontAlgn="base" hangingPunct="0">
              <a:spcBef>
                <a:spcPct val="0"/>
              </a:spcBef>
              <a:spcAft>
                <a:spcPct val="0"/>
              </a:spcAft>
              <a:defRPr>
                <a:solidFill>
                  <a:srgbClr val="FFCC99"/>
                </a:solidFill>
                <a:latin typeface="华文中宋" pitchFamily="2" charset="-122"/>
                <a:ea typeface="华文中宋" pitchFamily="2" charset="-122"/>
              </a:defRPr>
            </a:lvl6pPr>
            <a:lvl7pPr marL="2971800" indent="-228600" eaLnBrk="0" fontAlgn="base" hangingPunct="0">
              <a:spcBef>
                <a:spcPct val="0"/>
              </a:spcBef>
              <a:spcAft>
                <a:spcPct val="0"/>
              </a:spcAft>
              <a:defRPr>
                <a:solidFill>
                  <a:srgbClr val="FFCC99"/>
                </a:solidFill>
                <a:latin typeface="华文中宋" pitchFamily="2" charset="-122"/>
                <a:ea typeface="华文中宋" pitchFamily="2" charset="-122"/>
              </a:defRPr>
            </a:lvl7pPr>
            <a:lvl8pPr marL="3429000" indent="-228600" eaLnBrk="0" fontAlgn="base" hangingPunct="0">
              <a:spcBef>
                <a:spcPct val="0"/>
              </a:spcBef>
              <a:spcAft>
                <a:spcPct val="0"/>
              </a:spcAft>
              <a:defRPr>
                <a:solidFill>
                  <a:srgbClr val="FFCC99"/>
                </a:solidFill>
                <a:latin typeface="华文中宋" pitchFamily="2" charset="-122"/>
                <a:ea typeface="华文中宋" pitchFamily="2" charset="-122"/>
              </a:defRPr>
            </a:lvl8pPr>
            <a:lvl9pPr marL="3886200" indent="-228600" eaLnBrk="0" fontAlgn="base" hangingPunct="0">
              <a:spcBef>
                <a:spcPct val="0"/>
              </a:spcBef>
              <a:spcAft>
                <a:spcPct val="0"/>
              </a:spcAft>
              <a:defRPr>
                <a:solidFill>
                  <a:srgbClr val="FFCC99"/>
                </a:solidFill>
                <a:latin typeface="华文中宋" pitchFamily="2" charset="-122"/>
                <a:ea typeface="华文中宋"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225" normalizeH="0" baseline="0" noProof="0" dirty="0">
                <a:ln>
                  <a:noFill/>
                </a:ln>
                <a:solidFill>
                  <a:schemeClr val="tx1"/>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宋体" panose="02010600030101010101" pitchFamily="2" charset="-122"/>
              </a:rPr>
              <a:t>4.</a:t>
            </a:r>
            <a:r>
              <a:rPr kumimoji="0" lang="zh-CN" altLang="en-US" sz="2400" b="1" i="0" u="none" strike="noStrike" kern="1200" cap="none" spc="225" normalizeH="0" baseline="0" noProof="0" dirty="0">
                <a:ln>
                  <a:noFill/>
                </a:ln>
                <a:solidFill>
                  <a:schemeClr val="tx1"/>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宋体" panose="02010600030101010101" pitchFamily="2" charset="-122"/>
              </a:rPr>
              <a:t>生产环境</a:t>
            </a:r>
            <a:endParaRPr kumimoji="0" lang="zh-CN" altLang="en-US" sz="2400" b="1" i="0" u="none" strike="noStrike" kern="1200" cap="none" spc="225" normalizeH="0" baseline="0" noProof="0" dirty="0">
              <a:ln>
                <a:noFill/>
              </a:ln>
              <a:solidFill>
                <a:schemeClr val="tx1"/>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宋体" panose="02010600030101010101" pitchFamily="2" charset="-122"/>
            </a:endParaRPr>
          </a:p>
        </p:txBody>
      </p:sp>
      <p:sp>
        <p:nvSpPr>
          <p:cNvPr id="5" name="Text Box 49"/>
          <p:cNvSpPr txBox="1">
            <a:spLocks noChangeArrowheads="1"/>
          </p:cNvSpPr>
          <p:nvPr>
            <p:custDataLst>
              <p:tags r:id="rId4"/>
            </p:custDataLst>
          </p:nvPr>
        </p:nvSpPr>
        <p:spPr bwMode="gray">
          <a:xfrm>
            <a:off x="2195513" y="3788728"/>
            <a:ext cx="3214688" cy="460375"/>
          </a:xfrm>
          <a:prstGeom prst="rect">
            <a:avLst/>
          </a:prstGeom>
          <a:noFill/>
          <a:ln>
            <a:noFill/>
          </a:ln>
        </p:spPr>
        <p:txBody>
          <a:bodyPr>
            <a:spAutoFit/>
          </a:bodyPr>
          <a:lstStyle>
            <a:lvl1pPr>
              <a:defRPr>
                <a:solidFill>
                  <a:srgbClr val="FFCC99"/>
                </a:solidFill>
                <a:latin typeface="华文中宋" pitchFamily="2" charset="-122"/>
                <a:ea typeface="华文中宋" pitchFamily="2" charset="-122"/>
              </a:defRPr>
            </a:lvl1pPr>
            <a:lvl2pPr marL="742950" indent="-285750">
              <a:defRPr>
                <a:solidFill>
                  <a:srgbClr val="FFCC99"/>
                </a:solidFill>
                <a:latin typeface="华文中宋" pitchFamily="2" charset="-122"/>
                <a:ea typeface="华文中宋" pitchFamily="2" charset="-122"/>
              </a:defRPr>
            </a:lvl2pPr>
            <a:lvl3pPr marL="1143000" indent="-228600">
              <a:defRPr>
                <a:solidFill>
                  <a:srgbClr val="FFCC99"/>
                </a:solidFill>
                <a:latin typeface="华文中宋" pitchFamily="2" charset="-122"/>
                <a:ea typeface="华文中宋" pitchFamily="2" charset="-122"/>
              </a:defRPr>
            </a:lvl3pPr>
            <a:lvl4pPr marL="1600200" indent="-228600">
              <a:defRPr>
                <a:solidFill>
                  <a:srgbClr val="FFCC99"/>
                </a:solidFill>
                <a:latin typeface="华文中宋" pitchFamily="2" charset="-122"/>
                <a:ea typeface="华文中宋" pitchFamily="2" charset="-122"/>
              </a:defRPr>
            </a:lvl4pPr>
            <a:lvl5pPr marL="2057400" indent="-228600">
              <a:defRPr>
                <a:solidFill>
                  <a:srgbClr val="FFCC99"/>
                </a:solidFill>
                <a:latin typeface="华文中宋" pitchFamily="2" charset="-122"/>
                <a:ea typeface="华文中宋" pitchFamily="2" charset="-122"/>
              </a:defRPr>
            </a:lvl5pPr>
            <a:lvl6pPr marL="2514600" indent="-228600" eaLnBrk="0" fontAlgn="base" hangingPunct="0">
              <a:spcBef>
                <a:spcPct val="0"/>
              </a:spcBef>
              <a:spcAft>
                <a:spcPct val="0"/>
              </a:spcAft>
              <a:defRPr>
                <a:solidFill>
                  <a:srgbClr val="FFCC99"/>
                </a:solidFill>
                <a:latin typeface="华文中宋" pitchFamily="2" charset="-122"/>
                <a:ea typeface="华文中宋" pitchFamily="2" charset="-122"/>
              </a:defRPr>
            </a:lvl6pPr>
            <a:lvl7pPr marL="2971800" indent="-228600" eaLnBrk="0" fontAlgn="base" hangingPunct="0">
              <a:spcBef>
                <a:spcPct val="0"/>
              </a:spcBef>
              <a:spcAft>
                <a:spcPct val="0"/>
              </a:spcAft>
              <a:defRPr>
                <a:solidFill>
                  <a:srgbClr val="FFCC99"/>
                </a:solidFill>
                <a:latin typeface="华文中宋" pitchFamily="2" charset="-122"/>
                <a:ea typeface="华文中宋" pitchFamily="2" charset="-122"/>
              </a:defRPr>
            </a:lvl7pPr>
            <a:lvl8pPr marL="3429000" indent="-228600" eaLnBrk="0" fontAlgn="base" hangingPunct="0">
              <a:spcBef>
                <a:spcPct val="0"/>
              </a:spcBef>
              <a:spcAft>
                <a:spcPct val="0"/>
              </a:spcAft>
              <a:defRPr>
                <a:solidFill>
                  <a:srgbClr val="FFCC99"/>
                </a:solidFill>
                <a:latin typeface="华文中宋" pitchFamily="2" charset="-122"/>
                <a:ea typeface="华文中宋" pitchFamily="2" charset="-122"/>
              </a:defRPr>
            </a:lvl8pPr>
            <a:lvl9pPr marL="3886200" indent="-228600" eaLnBrk="0" fontAlgn="base" hangingPunct="0">
              <a:spcBef>
                <a:spcPct val="0"/>
              </a:spcBef>
              <a:spcAft>
                <a:spcPct val="0"/>
              </a:spcAft>
              <a:defRPr>
                <a:solidFill>
                  <a:srgbClr val="FFCC99"/>
                </a:solidFill>
                <a:latin typeface="华文中宋" pitchFamily="2" charset="-122"/>
                <a:ea typeface="华文中宋"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225" normalizeH="0" baseline="0" noProof="0" dirty="0">
                <a:ln>
                  <a:noFill/>
                </a:ln>
                <a:solidFill>
                  <a:schemeClr val="tx1"/>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宋体" panose="02010600030101010101" pitchFamily="2" charset="-122"/>
              </a:rPr>
              <a:t>5.</a:t>
            </a:r>
            <a:r>
              <a:rPr kumimoji="0" lang="zh-CN" altLang="en-US" sz="2400" b="1" i="0" u="none" strike="noStrike" kern="1200" cap="none" spc="225" normalizeH="0" baseline="0" noProof="0" dirty="0">
                <a:ln>
                  <a:noFill/>
                </a:ln>
                <a:solidFill>
                  <a:schemeClr val="tx1"/>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宋体" panose="02010600030101010101" pitchFamily="2" charset="-122"/>
              </a:rPr>
              <a:t>企业文化</a:t>
            </a:r>
            <a:endParaRPr kumimoji="0" lang="zh-CN" altLang="en-US" sz="2400" b="1" i="0" u="none" strike="noStrike" kern="1200" cap="none" spc="225" normalizeH="0" baseline="0" noProof="0" dirty="0">
              <a:ln>
                <a:noFill/>
              </a:ln>
              <a:solidFill>
                <a:schemeClr val="tx1"/>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blinds dir="vert"/>
    <p:sndAc>
      <p:stSnd>
        <p:snd r:embed="rId5" name="chimes.wav"/>
      </p:stSnd>
    </p:sndAc>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 name="Text Box 49"/>
          <p:cNvSpPr txBox="1">
            <a:spLocks noChangeArrowheads="1"/>
          </p:cNvSpPr>
          <p:nvPr/>
        </p:nvSpPr>
        <p:spPr bwMode="gray">
          <a:xfrm>
            <a:off x="1043623" y="548640"/>
            <a:ext cx="4692650" cy="460375"/>
          </a:xfrm>
          <a:prstGeom prst="rect">
            <a:avLst/>
          </a:prstGeom>
          <a:noFill/>
          <a:ln>
            <a:noFill/>
          </a:ln>
        </p:spPr>
        <p:txBody>
          <a:bodyPr>
            <a:spAutoFit/>
          </a:bodyPr>
          <a:lstStyle>
            <a:lvl1pPr>
              <a:defRPr>
                <a:solidFill>
                  <a:srgbClr val="FFCC99"/>
                </a:solidFill>
                <a:latin typeface="华文中宋" pitchFamily="2" charset="-122"/>
                <a:ea typeface="华文中宋" pitchFamily="2" charset="-122"/>
              </a:defRPr>
            </a:lvl1pPr>
            <a:lvl2pPr marL="742950" indent="-285750">
              <a:defRPr>
                <a:solidFill>
                  <a:srgbClr val="FFCC99"/>
                </a:solidFill>
                <a:latin typeface="华文中宋" pitchFamily="2" charset="-122"/>
                <a:ea typeface="华文中宋" pitchFamily="2" charset="-122"/>
              </a:defRPr>
            </a:lvl2pPr>
            <a:lvl3pPr marL="1143000" indent="-228600">
              <a:defRPr>
                <a:solidFill>
                  <a:srgbClr val="FFCC99"/>
                </a:solidFill>
                <a:latin typeface="华文中宋" pitchFamily="2" charset="-122"/>
                <a:ea typeface="华文中宋" pitchFamily="2" charset="-122"/>
              </a:defRPr>
            </a:lvl3pPr>
            <a:lvl4pPr marL="1600200" indent="-228600">
              <a:defRPr>
                <a:solidFill>
                  <a:srgbClr val="FFCC99"/>
                </a:solidFill>
                <a:latin typeface="华文中宋" pitchFamily="2" charset="-122"/>
                <a:ea typeface="华文中宋" pitchFamily="2" charset="-122"/>
              </a:defRPr>
            </a:lvl4pPr>
            <a:lvl5pPr marL="2057400" indent="-228600">
              <a:defRPr>
                <a:solidFill>
                  <a:srgbClr val="FFCC99"/>
                </a:solidFill>
                <a:latin typeface="华文中宋" pitchFamily="2" charset="-122"/>
                <a:ea typeface="华文中宋" pitchFamily="2" charset="-122"/>
              </a:defRPr>
            </a:lvl5pPr>
            <a:lvl6pPr marL="2514600" indent="-228600" eaLnBrk="0" fontAlgn="base" hangingPunct="0">
              <a:spcBef>
                <a:spcPct val="0"/>
              </a:spcBef>
              <a:spcAft>
                <a:spcPct val="0"/>
              </a:spcAft>
              <a:defRPr>
                <a:solidFill>
                  <a:srgbClr val="FFCC99"/>
                </a:solidFill>
                <a:latin typeface="华文中宋" pitchFamily="2" charset="-122"/>
                <a:ea typeface="华文中宋" pitchFamily="2" charset="-122"/>
              </a:defRPr>
            </a:lvl6pPr>
            <a:lvl7pPr marL="2971800" indent="-228600" eaLnBrk="0" fontAlgn="base" hangingPunct="0">
              <a:spcBef>
                <a:spcPct val="0"/>
              </a:spcBef>
              <a:spcAft>
                <a:spcPct val="0"/>
              </a:spcAft>
              <a:defRPr>
                <a:solidFill>
                  <a:srgbClr val="FFCC99"/>
                </a:solidFill>
                <a:latin typeface="华文中宋" pitchFamily="2" charset="-122"/>
                <a:ea typeface="华文中宋" pitchFamily="2" charset="-122"/>
              </a:defRPr>
            </a:lvl7pPr>
            <a:lvl8pPr marL="3429000" indent="-228600" eaLnBrk="0" fontAlgn="base" hangingPunct="0">
              <a:spcBef>
                <a:spcPct val="0"/>
              </a:spcBef>
              <a:spcAft>
                <a:spcPct val="0"/>
              </a:spcAft>
              <a:defRPr>
                <a:solidFill>
                  <a:srgbClr val="FFCC99"/>
                </a:solidFill>
                <a:latin typeface="华文中宋" pitchFamily="2" charset="-122"/>
                <a:ea typeface="华文中宋" pitchFamily="2" charset="-122"/>
              </a:defRPr>
            </a:lvl8pPr>
            <a:lvl9pPr marL="3886200" indent="-228600" eaLnBrk="0" fontAlgn="base" hangingPunct="0">
              <a:spcBef>
                <a:spcPct val="0"/>
              </a:spcBef>
              <a:spcAft>
                <a:spcPct val="0"/>
              </a:spcAft>
              <a:defRPr>
                <a:solidFill>
                  <a:srgbClr val="FFCC99"/>
                </a:solidFill>
                <a:latin typeface="华文中宋" pitchFamily="2" charset="-122"/>
                <a:ea typeface="华文中宋" pitchFamily="2" charset="-122"/>
              </a:defRPr>
            </a:lvl9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rPr>
              <a:t>相关链接：财务经理</a:t>
            </a:r>
            <a:endParaRPr kumimoji="0" lang="zh-CN" altLang="en-US" sz="24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endParaRPr>
          </a:p>
        </p:txBody>
      </p:sp>
      <p:pic>
        <p:nvPicPr>
          <p:cNvPr id="36867" name="13.jpg" descr="id:2147519002;FounderCES"/>
          <p:cNvPicPr>
            <a:picLocks noChangeAspect="1"/>
          </p:cNvPicPr>
          <p:nvPr/>
        </p:nvPicPr>
        <p:blipFill>
          <a:blip r:embed="rId1"/>
          <a:stretch>
            <a:fillRect/>
          </a:stretch>
        </p:blipFill>
        <p:spPr>
          <a:xfrm>
            <a:off x="969010" y="1412875"/>
            <a:ext cx="7499985" cy="3314700"/>
          </a:xfrm>
          <a:prstGeom prst="rect">
            <a:avLst/>
          </a:prstGeom>
          <a:noFill/>
          <a:ln w="9525">
            <a:noFill/>
          </a:ln>
        </p:spPr>
      </p:pic>
      <p:sp>
        <p:nvSpPr>
          <p:cNvPr id="36868" name="矩形 1"/>
          <p:cNvSpPr/>
          <p:nvPr/>
        </p:nvSpPr>
        <p:spPr>
          <a:xfrm>
            <a:off x="416560" y="4895850"/>
            <a:ext cx="7960995" cy="1753235"/>
          </a:xfrm>
          <a:prstGeom prst="rect">
            <a:avLst/>
          </a:prstGeom>
          <a:noFill/>
          <a:ln w="9525">
            <a:noFill/>
          </a:ln>
        </p:spPr>
        <p:txBody>
          <a:bodyPr wrap="square">
            <a:spAutoFit/>
          </a:bodyPr>
          <a:p>
            <a:pPr algn="just">
              <a:lnSpc>
                <a:spcPct val="150000"/>
              </a:lnSpc>
              <a:buNone/>
            </a:pPr>
            <a:r>
              <a:rPr lang="zh-CN" altLang="zh-CN" b="1" dirty="0">
                <a:solidFill>
                  <a:srgbClr val="000000"/>
                </a:solidFill>
                <a:latin typeface="宋体" panose="02010600030101010101" pitchFamily="2" charset="-122"/>
                <a:cs typeface="宋体" panose="02010600030101010101" pitchFamily="2" charset="-122"/>
              </a:rPr>
              <a:t>总裁是企业的首席执行官</a:t>
            </a:r>
            <a:r>
              <a:rPr lang="zh-CN" altLang="en-US" b="1" dirty="0">
                <a:solidFill>
                  <a:srgbClr val="000000"/>
                </a:solidFill>
                <a:latin typeface="宋体" panose="02010600030101010101" pitchFamily="2" charset="-122"/>
                <a:cs typeface="宋体" panose="02010600030101010101" pitchFamily="2" charset="-122"/>
              </a:rPr>
              <a:t>，</a:t>
            </a:r>
            <a:r>
              <a:rPr lang="zh-CN" altLang="zh-CN" b="1" dirty="0">
                <a:solidFill>
                  <a:srgbClr val="000000"/>
                </a:solidFill>
                <a:latin typeface="宋体" panose="02010600030101010101" pitchFamily="2" charset="-122"/>
                <a:cs typeface="宋体" panose="02010600030101010101" pitchFamily="2" charset="-122"/>
              </a:rPr>
              <a:t>直接负责管理企业的生产经营。总裁下面设副总裁</a:t>
            </a:r>
            <a:r>
              <a:rPr lang="en-US" altLang="zh-CN" b="1" dirty="0">
                <a:solidFill>
                  <a:srgbClr val="000000"/>
                </a:solidFill>
                <a:latin typeface="宋体" panose="02010600030101010101" pitchFamily="2" charset="-122"/>
                <a:cs typeface="宋体" panose="02010600030101010101" pitchFamily="2" charset="-122"/>
              </a:rPr>
              <a:t>(</a:t>
            </a:r>
            <a:r>
              <a:rPr lang="zh-CN" altLang="zh-CN" b="1" dirty="0">
                <a:solidFill>
                  <a:srgbClr val="000000"/>
                </a:solidFill>
                <a:latin typeface="宋体" panose="02010600030101010101" pitchFamily="2" charset="-122"/>
                <a:cs typeface="宋体" panose="02010600030101010101" pitchFamily="2" charset="-122"/>
              </a:rPr>
              <a:t>总监</a:t>
            </a:r>
            <a:r>
              <a:rPr lang="en-US" altLang="zh-CN" b="1" dirty="0">
                <a:solidFill>
                  <a:srgbClr val="000000"/>
                </a:solidFill>
                <a:latin typeface="宋体" panose="02010600030101010101" pitchFamily="2" charset="-122"/>
                <a:cs typeface="宋体" panose="02010600030101010101" pitchFamily="2" charset="-122"/>
              </a:rPr>
              <a:t>)</a:t>
            </a:r>
            <a:r>
              <a:rPr lang="zh-CN" altLang="en-US" b="1" dirty="0">
                <a:solidFill>
                  <a:srgbClr val="000000"/>
                </a:solidFill>
                <a:latin typeface="宋体" panose="02010600030101010101" pitchFamily="2" charset="-122"/>
                <a:cs typeface="宋体" panose="02010600030101010101" pitchFamily="2" charset="-122"/>
              </a:rPr>
              <a:t>，</a:t>
            </a:r>
            <a:r>
              <a:rPr lang="zh-CN" altLang="zh-CN" b="1" dirty="0">
                <a:solidFill>
                  <a:srgbClr val="000000"/>
                </a:solidFill>
                <a:latin typeface="宋体" panose="02010600030101010101" pitchFamily="2" charset="-122"/>
                <a:cs typeface="宋体" panose="02010600030101010101" pitchFamily="2" charset="-122"/>
              </a:rPr>
              <a:t>负责不同部门的经营与管理。负责向财务总监报告的是财务经理和会计经理。财务经理负责投资、筹资、分配和营运资本的管理</a:t>
            </a:r>
            <a:r>
              <a:rPr lang="zh-CN" altLang="en-US" b="1" dirty="0">
                <a:solidFill>
                  <a:srgbClr val="000000"/>
                </a:solidFill>
                <a:latin typeface="宋体" panose="02010600030101010101" pitchFamily="2" charset="-122"/>
                <a:cs typeface="宋体" panose="02010600030101010101" pitchFamily="2" charset="-122"/>
              </a:rPr>
              <a:t>，</a:t>
            </a:r>
            <a:r>
              <a:rPr lang="zh-CN" altLang="zh-CN" b="1" dirty="0">
                <a:solidFill>
                  <a:srgbClr val="000000"/>
                </a:solidFill>
                <a:latin typeface="宋体" panose="02010600030101010101" pitchFamily="2" charset="-122"/>
                <a:cs typeface="宋体" panose="02010600030101010101" pitchFamily="2" charset="-122"/>
              </a:rPr>
              <a:t>并且通过这些工作为公司创造价值。</a:t>
            </a:r>
            <a:endParaRPr lang="zh-CN" altLang="en-US" b="1" dirty="0">
              <a:latin typeface="宋体" panose="02010600030101010101" pitchFamily="2" charset="-122"/>
              <a:cs typeface="宋体" panose="02010600030101010101" pitchFamily="2" charset="-122"/>
            </a:endParaRPr>
          </a:p>
        </p:txBody>
      </p:sp>
    </p:spTree>
  </p:cSld>
  <p:clrMapOvr>
    <a:masterClrMapping/>
  </p:clrMapOvr>
  <p:transition spd="med">
    <p:blinds dir="vert"/>
    <p:sndAc>
      <p:stSnd>
        <p:snd r:embed="rId2" name="chimes.wav"/>
      </p:stSnd>
    </p:sndAc>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Rectangle 2"/>
          <p:cNvSpPr>
            <a:spLocks noGrp="1"/>
          </p:cNvSpPr>
          <p:nvPr>
            <p:ph idx="1"/>
          </p:nvPr>
        </p:nvSpPr>
        <p:spPr>
          <a:xfrm>
            <a:off x="179388" y="981075"/>
            <a:ext cx="8785225" cy="5038725"/>
          </a:xfrm>
        </p:spPr>
        <p:txBody>
          <a:bodyPr vert="horz" wrap="square" lIns="91440" tIns="45720" rIns="91440" bIns="45720" anchor="t" anchorCtr="0"/>
          <a:p>
            <a:pPr eaLnBrk="1" hangingPunct="1">
              <a:lnSpc>
                <a:spcPct val="150000"/>
              </a:lnSpc>
              <a:buNone/>
            </a:pPr>
            <a:r>
              <a:rPr lang="en-US" altLang="zh-CN" sz="2400" b="1" dirty="0">
                <a:solidFill>
                  <a:srgbClr val="0000CC"/>
                </a:solidFill>
                <a:latin typeface="宋体" panose="02010600030101010101" pitchFamily="2" charset="-122"/>
                <a:ea typeface="宋体" panose="02010600030101010101" pitchFamily="2" charset="-122"/>
                <a:cs typeface="宋体" panose="02010600030101010101" pitchFamily="2" charset="-122"/>
              </a:rPr>
              <a:t>    </a:t>
            </a:r>
            <a:r>
              <a:rPr lang="zh-CN" altLang="en-US" sz="2400" b="1" dirty="0">
                <a:solidFill>
                  <a:srgbClr val="0000CC"/>
                </a:solidFill>
                <a:latin typeface="宋体" panose="02010600030101010101" pitchFamily="2" charset="-122"/>
                <a:ea typeface="宋体" panose="02010600030101010101" pitchFamily="2" charset="-122"/>
                <a:cs typeface="宋体" panose="02010600030101010101" pitchFamily="2" charset="-122"/>
              </a:rPr>
              <a:t>企业财务管理机构</a:t>
            </a:r>
            <a:endParaRPr lang="zh-CN" altLang="en-US" sz="2400" b="1" dirty="0">
              <a:solidFill>
                <a:srgbClr val="0000CC"/>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buNone/>
            </a:pPr>
            <a:r>
              <a:rPr lang="zh-CN" altLang="en-US" sz="2400" b="1" dirty="0">
                <a:latin typeface="宋体" panose="02010600030101010101" pitchFamily="2" charset="-122"/>
                <a:ea typeface="宋体" panose="02010600030101010101" pitchFamily="2" charset="-122"/>
                <a:cs typeface="宋体" panose="02010600030101010101" pitchFamily="2" charset="-122"/>
              </a:rPr>
              <a:t>       健全的企业财务管理机构，是有效开展企业财务活动、实现财务目标的重要条件。企业财务管理机构会因企业规模的大小而不同。</a:t>
            </a:r>
            <a:endParaRPr lang="en-US" altLang="zh-CN" sz="2400" b="1"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buNone/>
            </a:pPr>
            <a:r>
              <a:rPr lang="en-US" altLang="zh-CN" sz="2400" b="1" dirty="0">
                <a:latin typeface="宋体" panose="02010600030101010101" pitchFamily="2" charset="-122"/>
                <a:ea typeface="宋体" panose="02010600030101010101" pitchFamily="2" charset="-122"/>
                <a:cs typeface="宋体" panose="02010600030101010101" pitchFamily="2" charset="-122"/>
              </a:rPr>
              <a:t>       </a:t>
            </a:r>
            <a:r>
              <a:rPr lang="zh-CN" altLang="en-US" sz="2400" b="1" dirty="0">
                <a:latin typeface="宋体" panose="02010600030101010101" pitchFamily="2" charset="-122"/>
                <a:ea typeface="宋体" panose="02010600030101010101" pitchFamily="2" charset="-122"/>
                <a:cs typeface="宋体" panose="02010600030101010101" pitchFamily="2" charset="-122"/>
              </a:rPr>
              <a:t>在小型企业中，财务管理工作是作为会计工作的一部分来进行的。</a:t>
            </a:r>
            <a:endParaRPr lang="en-US" altLang="zh-CN" sz="2400" b="1"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buNone/>
            </a:pPr>
            <a:r>
              <a:rPr lang="zh-CN" altLang="en-US" sz="2400" b="1" dirty="0">
                <a:latin typeface="宋体" panose="02010600030101010101" pitchFamily="2" charset="-122"/>
                <a:ea typeface="宋体" panose="02010600030101010101" pitchFamily="2" charset="-122"/>
                <a:cs typeface="宋体" panose="02010600030101010101" pitchFamily="2" charset="-122"/>
              </a:rPr>
              <a:t>       在大中型企业中，一般都设有独立的财务管理机构。图</a:t>
            </a:r>
            <a:r>
              <a:rPr lang="en-US" altLang="zh-CN" sz="2400" b="1" dirty="0">
                <a:latin typeface="宋体" panose="02010600030101010101" pitchFamily="2" charset="-122"/>
                <a:ea typeface="宋体" panose="02010600030101010101" pitchFamily="2" charset="-122"/>
                <a:cs typeface="宋体" panose="02010600030101010101" pitchFamily="2" charset="-122"/>
              </a:rPr>
              <a:t>1-6</a:t>
            </a:r>
            <a:r>
              <a:rPr lang="zh-CN" altLang="en-US" sz="2400" b="1" dirty="0">
                <a:latin typeface="宋体" panose="02010600030101010101" pitchFamily="2" charset="-122"/>
                <a:ea typeface="宋体" panose="02010600030101010101" pitchFamily="2" charset="-122"/>
                <a:cs typeface="宋体" panose="02010600030101010101" pitchFamily="2" charset="-122"/>
              </a:rPr>
              <a:t>是公司制企业的财务管理组织机构简图。</a:t>
            </a:r>
            <a:endParaRPr lang="zh-CN" altLang="en-US" sz="2400" b="1" dirty="0">
              <a:latin typeface="宋体" panose="02010600030101010101" pitchFamily="2" charset="-122"/>
              <a:ea typeface="宋体" panose="02010600030101010101" pitchFamily="2" charset="-122"/>
              <a:cs typeface="宋体" panose="02010600030101010101" pitchFamily="2" charset="-122"/>
            </a:endParaRPr>
          </a:p>
          <a:p>
            <a:pPr eaLnBrk="1" hangingPunct="1">
              <a:buNone/>
            </a:pPr>
            <a:endParaRPr lang="zh-CN" altLang="en-US" sz="2400" b="1" dirty="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blinds dir="vert"/>
    <p:sndAc>
      <p:stSnd>
        <p:snd r:embed="rId1" name="chimes.wav"/>
      </p:stSnd>
    </p:sndAc>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722" name="Picture 3" descr="图1—6"/>
          <p:cNvPicPr>
            <a:picLocks noChangeAspect="1"/>
          </p:cNvPicPr>
          <p:nvPr>
            <p:ph idx="1"/>
          </p:nvPr>
        </p:nvPicPr>
        <p:blipFill>
          <a:blip r:embed="rId1"/>
          <a:srcRect/>
          <a:stretch>
            <a:fillRect/>
          </a:stretch>
        </p:blipFill>
        <p:spPr>
          <a:xfrm>
            <a:off x="345440" y="189230"/>
            <a:ext cx="8402320" cy="5544820"/>
          </a:xfrm>
        </p:spPr>
      </p:pic>
      <p:sp>
        <p:nvSpPr>
          <p:cNvPr id="30723" name="Rectangle 5"/>
          <p:cNvSpPr/>
          <p:nvPr/>
        </p:nvSpPr>
        <p:spPr>
          <a:xfrm>
            <a:off x="2700338" y="5805488"/>
            <a:ext cx="4751387" cy="368300"/>
          </a:xfrm>
          <a:prstGeom prst="rect">
            <a:avLst/>
          </a:prstGeom>
          <a:noFill/>
          <a:ln w="9525">
            <a:noFill/>
          </a:ln>
        </p:spPr>
        <p:txBody>
          <a:bodyPr>
            <a:spAutoFit/>
          </a:bodyPr>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stStyle>
          <a:p>
            <a:pPr marL="0" lvl="0" indent="0" eaLnBrk="1" hangingPunct="1">
              <a:spcBef>
                <a:spcPct val="50000"/>
              </a:spcBef>
              <a:buClrTx/>
              <a:buFontTx/>
              <a:buNone/>
            </a:pPr>
            <a:r>
              <a:rPr lang="zh-CN" altLang="en-US" sz="1800" b="1" dirty="0"/>
              <a:t>图</a:t>
            </a:r>
            <a:r>
              <a:rPr lang="en-US" altLang="zh-CN" sz="1800" b="1" dirty="0"/>
              <a:t>1-6 </a:t>
            </a:r>
            <a:r>
              <a:rPr lang="zh-CN" altLang="en-US" sz="1800" b="1" dirty="0"/>
              <a:t>财务管理组织机构简图</a:t>
            </a:r>
            <a:endParaRPr lang="zh-CN" altLang="en-US" sz="1800" b="1" dirty="0"/>
          </a:p>
        </p:txBody>
      </p:sp>
    </p:spTree>
  </p:cSld>
  <p:clrMapOvr>
    <a:masterClrMapping/>
  </p:clrMapOvr>
  <p:transition spd="med">
    <p:blinds dir="vert"/>
    <p:sndAc>
      <p:stSnd>
        <p:snd r:embed="rId2" name="chimes.wav"/>
      </p:stSnd>
    </p:sndAc>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Rectangle 2"/>
          <p:cNvSpPr>
            <a:spLocks noGrp="1"/>
          </p:cNvSpPr>
          <p:nvPr>
            <p:ph idx="1"/>
          </p:nvPr>
        </p:nvSpPr>
        <p:spPr>
          <a:xfrm>
            <a:off x="179705" y="2276475"/>
            <a:ext cx="8785225" cy="3606165"/>
          </a:xfrm>
        </p:spPr>
        <p:txBody>
          <a:bodyPr vert="horz" wrap="square" lIns="91440" tIns="45720" rIns="91440" bIns="45720" anchor="t" anchorCtr="0"/>
          <a:p>
            <a:pPr eaLnBrk="1" hangingPunct="1">
              <a:lnSpc>
                <a:spcPct val="150000"/>
              </a:lnSpc>
            </a:pPr>
            <a:r>
              <a:rPr lang="zh-CN" altLang="en-US" sz="2000" b="1" dirty="0">
                <a:solidFill>
                  <a:srgbClr val="0000CC"/>
                </a:solidFill>
                <a:latin typeface="宋体" panose="02010600030101010101" pitchFamily="2" charset="-122"/>
                <a:ea typeface="宋体" panose="02010600030101010101" pitchFamily="2" charset="-122"/>
                <a:cs typeface="宋体" panose="02010600030101010101" pitchFamily="2" charset="-122"/>
              </a:rPr>
              <a:t>    </a:t>
            </a:r>
            <a:r>
              <a:rPr lang="en-US" altLang="zh-CN" sz="2000" b="1" dirty="0">
                <a:solidFill>
                  <a:srgbClr val="0000CC"/>
                </a:solidFill>
                <a:latin typeface="宋体" panose="02010600030101010101" pitchFamily="2" charset="-122"/>
                <a:ea typeface="宋体" panose="02010600030101010101" pitchFamily="2" charset="-122"/>
                <a:cs typeface="宋体" panose="02010600030101010101" pitchFamily="2" charset="-122"/>
              </a:rPr>
              <a:t>1 .</a:t>
            </a:r>
            <a:r>
              <a:rPr lang="zh-CN" altLang="en-US" sz="2000" b="1" dirty="0">
                <a:solidFill>
                  <a:srgbClr val="0000CC"/>
                </a:solidFill>
                <a:latin typeface="宋体" panose="02010600030101010101" pitchFamily="2" charset="-122"/>
                <a:ea typeface="宋体" panose="02010600030101010101" pitchFamily="2" charset="-122"/>
                <a:cs typeface="宋体" panose="02010600030101010101" pitchFamily="2" charset="-122"/>
              </a:rPr>
              <a:t>财务活动</a:t>
            </a:r>
            <a:endParaRPr lang="zh-CN" altLang="en-US" sz="2000" b="1" dirty="0">
              <a:solidFill>
                <a:srgbClr val="0000CC"/>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000" b="1" dirty="0">
                <a:latin typeface="宋体" panose="02010600030101010101" pitchFamily="2" charset="-122"/>
                <a:ea typeface="宋体" panose="02010600030101010101" pitchFamily="2" charset="-122"/>
                <a:cs typeface="宋体" panose="02010600030101010101" pitchFamily="2" charset="-122"/>
              </a:rPr>
              <a:t>     企业财务活动是指以现金收支为主的企业资金收支活动的总称。在企业生产经营过程中，一方面表现为物资的不断购进和售出，另一方面则表现为资金的支出和收回。企业的经营活动不断地进行，也就会不断产生资金的收支活动，这就是企业的财务活动。</a:t>
            </a:r>
            <a:endParaRPr lang="zh-CN" altLang="en-US" sz="2000" b="1"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000" b="1" dirty="0">
                <a:latin typeface="宋体" panose="02010600030101010101" pitchFamily="2" charset="-122"/>
                <a:ea typeface="宋体" panose="02010600030101010101" pitchFamily="2" charset="-122"/>
                <a:cs typeface="宋体" panose="02010600030101010101" pitchFamily="2" charset="-122"/>
              </a:rPr>
              <a:t> </a:t>
            </a:r>
            <a:r>
              <a:rPr lang="en-US" altLang="zh-CN" sz="2000" b="1" dirty="0">
                <a:latin typeface="宋体" panose="02010600030101010101" pitchFamily="2" charset="-122"/>
                <a:ea typeface="宋体" panose="02010600030101010101" pitchFamily="2" charset="-122"/>
                <a:cs typeface="宋体" panose="02010600030101010101" pitchFamily="2" charset="-122"/>
              </a:rPr>
              <a:t>  </a:t>
            </a:r>
            <a:r>
              <a:rPr lang="zh-CN" altLang="en-US" sz="2000" b="1" dirty="0">
                <a:latin typeface="宋体" panose="02010600030101010101" pitchFamily="2" charset="-122"/>
                <a:ea typeface="宋体" panose="02010600030101010101" pitchFamily="2" charset="-122"/>
                <a:cs typeface="宋体" panose="02010600030101010101" pitchFamily="2" charset="-122"/>
              </a:rPr>
              <a:t>企业的财务活动包括资金的筹集、投放、使用和利润分配等一系列行为。</a:t>
            </a:r>
            <a:endParaRPr lang="zh-CN" altLang="en-US" sz="2000" b="1" dirty="0">
              <a:latin typeface="宋体" panose="02010600030101010101" pitchFamily="2" charset="-122"/>
              <a:ea typeface="宋体" panose="02010600030101010101" pitchFamily="2" charset="-122"/>
              <a:cs typeface="宋体" panose="02010600030101010101" pitchFamily="2" charset="-122"/>
            </a:endParaRPr>
          </a:p>
        </p:txBody>
      </p:sp>
      <p:sp>
        <p:nvSpPr>
          <p:cNvPr id="1065987" name="Rectangle 3"/>
          <p:cNvSpPr>
            <a:spLocks noGrp="1" noChangeArrowheads="1"/>
          </p:cNvSpPr>
          <p:nvPr>
            <p:custDataLst>
              <p:tags r:id="rId1"/>
            </p:custDataLst>
          </p:nvPr>
        </p:nvSpPr>
        <p:spPr>
          <a:xfrm>
            <a:off x="611505" y="921385"/>
            <a:ext cx="5277485" cy="486410"/>
          </a:xfrm>
          <a:prstGeom prst="rect">
            <a:avLst/>
          </a:prstGeom>
          <a:noFill/>
          <a:ln w="9525">
            <a:noFill/>
          </a:ln>
        </p:spPr>
        <p:txBody>
          <a:bodyPr vert="horz" wrap="square" lIns="91440" tIns="45720" rIns="91440" bIns="45720" numCol="1" anchor="t" anchorCtr="0" compatLnSpc="1"/>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r>
              <a:rPr lang="zh-CN" altLang="en-US" sz="2400" b="1" dirty="0">
                <a:solidFill>
                  <a:srgbClr val="0000CC"/>
                </a:solidFill>
                <a:ea typeface="黑体" panose="02010609060101010101" pitchFamily="2" charset="-122"/>
                <a:sym typeface="+mn-ea"/>
              </a:rPr>
              <a:t>二、</a:t>
            </a:r>
            <a:r>
              <a:rPr lang="en-US" altLang="zh-CN" sz="2400" b="1" dirty="0">
                <a:solidFill>
                  <a:srgbClr val="0000CC"/>
                </a:solidFill>
                <a:ea typeface="黑体" panose="02010609060101010101" pitchFamily="2" charset="-122"/>
                <a:sym typeface="+mn-ea"/>
              </a:rPr>
              <a:t> </a:t>
            </a:r>
            <a:r>
              <a:rPr lang="zh-CN" altLang="en-US" sz="2400" b="1" dirty="0">
                <a:solidFill>
                  <a:srgbClr val="0000CC"/>
                </a:solidFill>
                <a:ea typeface="黑体" panose="02010609060101010101" pitchFamily="2" charset="-122"/>
                <a:sym typeface="+mn-ea"/>
              </a:rPr>
              <a:t>财务管理的对象与内容</a:t>
            </a:r>
            <a:endParaRPr kumimoji="1" lang="zh-CN" altLang="en-US" sz="24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黑体" panose="02010609060101010101" pitchFamily="2" charset="-122"/>
              <a:ea typeface="黑体" panose="02010609060101010101" pitchFamily="2" charset="-122"/>
              <a:cs typeface="+mn-cs"/>
            </a:endParaRPr>
          </a:p>
        </p:txBody>
      </p:sp>
      <p:sp>
        <p:nvSpPr>
          <p:cNvPr id="2" name="Rectangle 3"/>
          <p:cNvSpPr>
            <a:spLocks noGrp="1" noChangeArrowheads="1"/>
          </p:cNvSpPr>
          <p:nvPr>
            <p:custDataLst>
              <p:tags r:id="rId2"/>
            </p:custDataLst>
          </p:nvPr>
        </p:nvSpPr>
        <p:spPr>
          <a:xfrm>
            <a:off x="539750" y="1700530"/>
            <a:ext cx="5277485" cy="486410"/>
          </a:xfrm>
          <a:prstGeom prst="rect">
            <a:avLst/>
          </a:prstGeom>
          <a:noFill/>
          <a:ln w="9525">
            <a:noFill/>
          </a:ln>
        </p:spPr>
        <p:txBody>
          <a:bodyPr vert="horz" wrap="square" lIns="91440" tIns="45720" rIns="91440" bIns="45720" numCol="1" anchor="t" anchorCtr="0" compatLnSpc="1"/>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r>
              <a:rPr lang="zh-CN" altLang="en-US" sz="2400" b="1" dirty="0">
                <a:solidFill>
                  <a:srgbClr val="FF0000"/>
                </a:solidFill>
                <a:latin typeface="宋体" panose="02010600030101010101" pitchFamily="2" charset="-122"/>
                <a:ea typeface="宋体" panose="02010600030101010101" pitchFamily="2" charset="-122"/>
                <a:sym typeface="+mn-ea"/>
              </a:rPr>
              <a:t>（二）财务管理的内容</a:t>
            </a:r>
            <a:endParaRPr kumimoji="1" lang="zh-CN" altLang="en-US" sz="2400" b="1" i="0" u="none" strike="noStrike" kern="0" cap="none" spc="0" normalizeH="0" baseline="0" noProof="0" dirty="0" smtClean="0">
              <a:ln>
                <a:noFill/>
              </a:ln>
              <a:solidFill>
                <a:srgbClr val="FF0000"/>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mn-ea"/>
            </a:endParaRPr>
          </a:p>
        </p:txBody>
      </p:sp>
    </p:spTree>
  </p:cSld>
  <p:clrMapOvr>
    <a:masterClrMapping/>
  </p:clrMapOvr>
  <p:transition spd="med">
    <p:blinds dir="vert"/>
    <p:sndAc>
      <p:stSnd>
        <p:snd r:embed="rId3" name="chimes.wav"/>
      </p:stSnd>
    </p:sndAc>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Rectangle 2"/>
          <p:cNvSpPr>
            <a:spLocks noGrp="1"/>
          </p:cNvSpPr>
          <p:nvPr>
            <p:ph idx="1"/>
          </p:nvPr>
        </p:nvSpPr>
        <p:spPr>
          <a:xfrm>
            <a:off x="358458" y="692150"/>
            <a:ext cx="8785225" cy="5038725"/>
          </a:xfrm>
        </p:spPr>
        <p:txBody>
          <a:bodyPr vert="horz" wrap="square" lIns="91440" tIns="45720" rIns="91440" bIns="45720" anchor="t" anchorCtr="0"/>
          <a:p>
            <a:pPr eaLnBrk="1" hangingPunct="1">
              <a:lnSpc>
                <a:spcPct val="150000"/>
              </a:lnSpc>
            </a:pPr>
            <a:r>
              <a:rPr lang="en-US" altLang="zh-CN" sz="2000" b="1" dirty="0">
                <a:solidFill>
                  <a:srgbClr val="0000CC"/>
                </a:solidFill>
                <a:latin typeface="宋体" panose="02010600030101010101" pitchFamily="2" charset="-122"/>
                <a:ea typeface="宋体" panose="02010600030101010101" pitchFamily="2" charset="-122"/>
                <a:cs typeface="宋体" panose="02010600030101010101" pitchFamily="2" charset="-122"/>
              </a:rPr>
              <a:t>  </a:t>
            </a:r>
            <a:r>
              <a:rPr lang="en-US" altLang="zh-CN" sz="2400" b="1" dirty="0">
                <a:solidFill>
                  <a:srgbClr val="0000CC"/>
                </a:solidFill>
                <a:latin typeface="宋体" panose="02010600030101010101" pitchFamily="2" charset="-122"/>
                <a:ea typeface="宋体" panose="02010600030101010101" pitchFamily="2" charset="-122"/>
                <a:cs typeface="宋体" panose="02010600030101010101" pitchFamily="2" charset="-122"/>
              </a:rPr>
              <a:t>1.</a:t>
            </a:r>
            <a:r>
              <a:rPr lang="zh-CN" altLang="en-US" sz="2400" b="1" dirty="0">
                <a:solidFill>
                  <a:srgbClr val="0000CC"/>
                </a:solidFill>
                <a:latin typeface="宋体" panose="02010600030101010101" pitchFamily="2" charset="-122"/>
                <a:ea typeface="宋体" panose="02010600030101010101" pitchFamily="2" charset="-122"/>
                <a:cs typeface="宋体" panose="02010600030101010101" pitchFamily="2" charset="-122"/>
              </a:rPr>
              <a:t>财务长的职责</a:t>
            </a:r>
            <a:endParaRPr lang="zh-CN" altLang="en-US" sz="2400" b="1" dirty="0">
              <a:solidFill>
                <a:srgbClr val="0000CC"/>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endParaRPr lang="zh-CN" altLang="en-US" sz="2000" b="1" dirty="0">
              <a:solidFill>
                <a:srgbClr val="0000CC"/>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000" b="1" dirty="0">
                <a:latin typeface="宋体" panose="02010600030101010101" pitchFamily="2" charset="-122"/>
                <a:ea typeface="宋体" panose="02010600030101010101" pitchFamily="2" charset="-122"/>
                <a:cs typeface="宋体" panose="02010600030101010101" pitchFamily="2" charset="-122"/>
              </a:rPr>
              <a:t>（</a:t>
            </a:r>
            <a:r>
              <a:rPr lang="en-US" altLang="zh-CN" sz="2000" b="1" dirty="0">
                <a:latin typeface="宋体" panose="02010600030101010101" pitchFamily="2" charset="-122"/>
                <a:ea typeface="宋体" panose="02010600030101010101" pitchFamily="2" charset="-122"/>
                <a:cs typeface="宋体" panose="02010600030101010101" pitchFamily="2" charset="-122"/>
              </a:rPr>
              <a:t>1</a:t>
            </a:r>
            <a:r>
              <a:rPr lang="zh-CN" altLang="en-US" sz="2000" b="1" dirty="0">
                <a:latin typeface="宋体" panose="02010600030101010101" pitchFamily="2" charset="-122"/>
                <a:ea typeface="宋体" panose="02010600030101010101" pitchFamily="2" charset="-122"/>
                <a:cs typeface="宋体" panose="02010600030101010101" pitchFamily="2" charset="-122"/>
              </a:rPr>
              <a:t>）筹集资金：预测资金需要量、确定融资渠道和选择最佳的融资方式，以保证企业生产经营对资金的需要。</a:t>
            </a:r>
            <a:endParaRPr lang="zh-CN" altLang="en-US" sz="2000" b="1"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000" b="1" dirty="0">
                <a:latin typeface="宋体" panose="02010600030101010101" pitchFamily="2" charset="-122"/>
                <a:ea typeface="宋体" panose="02010600030101010101" pitchFamily="2" charset="-122"/>
                <a:cs typeface="宋体" panose="02010600030101010101" pitchFamily="2" charset="-122"/>
              </a:rPr>
              <a:t>（</a:t>
            </a:r>
            <a:r>
              <a:rPr lang="en-US" altLang="zh-CN" sz="2000" b="1" dirty="0">
                <a:latin typeface="宋体" panose="02010600030101010101" pitchFamily="2" charset="-122"/>
                <a:ea typeface="宋体" panose="02010600030101010101" pitchFamily="2" charset="-122"/>
                <a:cs typeface="宋体" panose="02010600030101010101" pitchFamily="2" charset="-122"/>
              </a:rPr>
              <a:t>2</a:t>
            </a:r>
            <a:r>
              <a:rPr lang="zh-CN" altLang="en-US" sz="2000" b="1" dirty="0">
                <a:latin typeface="宋体" panose="02010600030101010101" pitchFamily="2" charset="-122"/>
                <a:ea typeface="宋体" panose="02010600030101010101" pitchFamily="2" charset="-122"/>
                <a:cs typeface="宋体" panose="02010600030101010101" pitchFamily="2" charset="-122"/>
              </a:rPr>
              <a:t>）投资管理：做好投资决策工作，并与各种投资机构保持良好的关系。</a:t>
            </a:r>
            <a:endParaRPr lang="zh-CN" altLang="en-US" sz="2000" b="1"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000" b="1" dirty="0">
                <a:latin typeface="宋体" panose="02010600030101010101" pitchFamily="2" charset="-122"/>
                <a:ea typeface="宋体" panose="02010600030101010101" pitchFamily="2" charset="-122"/>
                <a:cs typeface="宋体" panose="02010600030101010101" pitchFamily="2" charset="-122"/>
              </a:rPr>
              <a:t>（</a:t>
            </a:r>
            <a:r>
              <a:rPr lang="en-US" altLang="zh-CN" sz="2000" b="1" dirty="0">
                <a:latin typeface="宋体" panose="02010600030101010101" pitchFamily="2" charset="-122"/>
                <a:ea typeface="宋体" panose="02010600030101010101" pitchFamily="2" charset="-122"/>
                <a:cs typeface="宋体" panose="02010600030101010101" pitchFamily="2" charset="-122"/>
              </a:rPr>
              <a:t>3</a:t>
            </a:r>
            <a:r>
              <a:rPr lang="zh-CN" altLang="en-US" sz="2000" b="1" dirty="0">
                <a:latin typeface="宋体" panose="02010600030101010101" pitchFamily="2" charset="-122"/>
                <a:ea typeface="宋体" panose="02010600030101010101" pitchFamily="2" charset="-122"/>
                <a:cs typeface="宋体" panose="02010600030101010101" pitchFamily="2" charset="-122"/>
              </a:rPr>
              <a:t>）财务分析与预算：通过财务报表分析，向企业管理当局提供决策支持信息，编制财务预算，进行财务控制。</a:t>
            </a:r>
            <a:endParaRPr lang="zh-CN" altLang="en-US" sz="2000" b="1"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000" b="1" dirty="0">
                <a:latin typeface="宋体" panose="02010600030101010101" pitchFamily="2" charset="-122"/>
                <a:ea typeface="宋体" panose="02010600030101010101" pitchFamily="2" charset="-122"/>
                <a:cs typeface="宋体" panose="02010600030101010101" pitchFamily="2" charset="-122"/>
              </a:rPr>
              <a:t>（</a:t>
            </a:r>
            <a:r>
              <a:rPr lang="en-US" altLang="zh-CN" sz="2000" b="1" dirty="0">
                <a:latin typeface="宋体" panose="02010600030101010101" pitchFamily="2" charset="-122"/>
                <a:ea typeface="宋体" panose="02010600030101010101" pitchFamily="2" charset="-122"/>
                <a:cs typeface="宋体" panose="02010600030101010101" pitchFamily="2" charset="-122"/>
              </a:rPr>
              <a:t>4</a:t>
            </a:r>
            <a:r>
              <a:rPr lang="zh-CN" altLang="en-US" sz="2000" b="1" dirty="0">
                <a:latin typeface="宋体" panose="02010600030101010101" pitchFamily="2" charset="-122"/>
                <a:ea typeface="宋体" panose="02010600030101010101" pitchFamily="2" charset="-122"/>
                <a:cs typeface="宋体" panose="02010600030101010101" pitchFamily="2" charset="-122"/>
              </a:rPr>
              <a:t>）股利分配：协助董事会处理好股利分配工作，以使股东财富最大化。</a:t>
            </a:r>
            <a:endParaRPr lang="zh-CN" altLang="en-US" sz="2000" b="1"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000" b="1" dirty="0">
                <a:latin typeface="宋体" panose="02010600030101010101" pitchFamily="2" charset="-122"/>
                <a:ea typeface="宋体" panose="02010600030101010101" pitchFamily="2" charset="-122"/>
                <a:cs typeface="宋体" panose="02010600030101010101" pitchFamily="2" charset="-122"/>
              </a:rPr>
              <a:t>（</a:t>
            </a:r>
            <a:r>
              <a:rPr lang="en-US" altLang="zh-CN" sz="2000" b="1" dirty="0">
                <a:latin typeface="宋体" panose="02010600030101010101" pitchFamily="2" charset="-122"/>
                <a:ea typeface="宋体" panose="02010600030101010101" pitchFamily="2" charset="-122"/>
                <a:cs typeface="宋体" panose="02010600030101010101" pitchFamily="2" charset="-122"/>
              </a:rPr>
              <a:t>5</a:t>
            </a:r>
            <a:r>
              <a:rPr lang="zh-CN" altLang="en-US" sz="2000" b="1" dirty="0">
                <a:latin typeface="宋体" panose="02010600030101010101" pitchFamily="2" charset="-122"/>
                <a:ea typeface="宋体" panose="02010600030101010101" pitchFamily="2" charset="-122"/>
                <a:cs typeface="宋体" panose="02010600030101010101" pitchFamily="2" charset="-122"/>
              </a:rPr>
              <a:t>）银行和保管：承担银行职能，对企业货币的收入和支出、有价证券的买卖以及其他财务活动进行管理。</a:t>
            </a:r>
            <a:endParaRPr lang="zh-CN" altLang="en-US" sz="2000" b="1" dirty="0">
              <a:latin typeface="宋体" panose="02010600030101010101" pitchFamily="2" charset="-122"/>
              <a:ea typeface="宋体" panose="02010600030101010101" pitchFamily="2" charset="-122"/>
              <a:cs typeface="宋体" panose="02010600030101010101" pitchFamily="2" charset="-122"/>
            </a:endParaRPr>
          </a:p>
          <a:p>
            <a:pPr eaLnBrk="1" hangingPunct="1"/>
            <a:endParaRPr lang="zh-CN" altLang="en-US" sz="2000" b="1" dirty="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blinds dir="vert"/>
    <p:sndAc>
      <p:stSnd>
        <p:snd r:embed="rId1" name="chimes.wav"/>
      </p:stSnd>
    </p:sndAc>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Rectangle 2"/>
          <p:cNvSpPr>
            <a:spLocks noGrp="1"/>
          </p:cNvSpPr>
          <p:nvPr>
            <p:ph idx="1"/>
          </p:nvPr>
        </p:nvSpPr>
        <p:spPr>
          <a:xfrm>
            <a:off x="539115" y="1772285"/>
            <a:ext cx="7983855" cy="2596515"/>
          </a:xfrm>
        </p:spPr>
        <p:txBody>
          <a:bodyPr vert="horz" wrap="square" lIns="91440" tIns="45720" rIns="91440" bIns="45720" anchor="t" anchorCtr="0"/>
          <a:p>
            <a:pPr eaLnBrk="1" hangingPunct="1">
              <a:lnSpc>
                <a:spcPct val="150000"/>
              </a:lnSpc>
            </a:pPr>
            <a:r>
              <a:rPr lang="en-US" altLang="zh-CN" sz="2000" b="1" dirty="0">
                <a:latin typeface="宋体" panose="02010600030101010101" pitchFamily="2" charset="-122"/>
                <a:ea typeface="宋体" panose="02010600030101010101" pitchFamily="2" charset="-122"/>
                <a:cs typeface="宋体" panose="02010600030101010101" pitchFamily="2" charset="-122"/>
              </a:rPr>
              <a:t> </a:t>
            </a:r>
            <a:r>
              <a:rPr lang="zh-CN" altLang="en-US" sz="2000" b="1" dirty="0">
                <a:latin typeface="宋体" panose="02010600030101010101" pitchFamily="2" charset="-122"/>
                <a:ea typeface="宋体" panose="02010600030101010101" pitchFamily="2" charset="-122"/>
                <a:cs typeface="宋体" panose="02010600030101010101" pitchFamily="2" charset="-122"/>
              </a:rPr>
              <a:t>（</a:t>
            </a:r>
            <a:r>
              <a:rPr lang="en-US" altLang="zh-CN" sz="2000" b="1" dirty="0">
                <a:latin typeface="宋体" panose="02010600030101010101" pitchFamily="2" charset="-122"/>
                <a:ea typeface="宋体" panose="02010600030101010101" pitchFamily="2" charset="-122"/>
                <a:cs typeface="宋体" panose="02010600030101010101" pitchFamily="2" charset="-122"/>
              </a:rPr>
              <a:t>6</a:t>
            </a:r>
            <a:r>
              <a:rPr lang="zh-CN" altLang="en-US" sz="2000" b="1" dirty="0">
                <a:latin typeface="宋体" panose="02010600030101010101" pitchFamily="2" charset="-122"/>
                <a:ea typeface="宋体" panose="02010600030101010101" pitchFamily="2" charset="-122"/>
                <a:cs typeface="宋体" panose="02010600030101010101" pitchFamily="2" charset="-122"/>
              </a:rPr>
              <a:t>）信用和收款：制定信用政策，催收企业的应收账款。</a:t>
            </a:r>
            <a:endParaRPr lang="zh-CN" altLang="en-US" sz="2000" b="1"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000" b="1" dirty="0">
                <a:latin typeface="宋体" panose="02010600030101010101" pitchFamily="2" charset="-122"/>
                <a:ea typeface="宋体" panose="02010600030101010101" pitchFamily="2" charset="-122"/>
                <a:cs typeface="宋体" panose="02010600030101010101" pitchFamily="2" charset="-122"/>
              </a:rPr>
              <a:t> （</a:t>
            </a:r>
            <a:r>
              <a:rPr lang="en-US" altLang="zh-CN" sz="2000" b="1" dirty="0">
                <a:latin typeface="宋体" panose="02010600030101010101" pitchFamily="2" charset="-122"/>
                <a:ea typeface="宋体" panose="02010600030101010101" pitchFamily="2" charset="-122"/>
                <a:cs typeface="宋体" panose="02010600030101010101" pitchFamily="2" charset="-122"/>
              </a:rPr>
              <a:t>7</a:t>
            </a:r>
            <a:r>
              <a:rPr lang="zh-CN" altLang="en-US" sz="2000" b="1" dirty="0">
                <a:latin typeface="宋体" panose="02010600030101010101" pitchFamily="2" charset="-122"/>
                <a:ea typeface="宋体" panose="02010600030101010101" pitchFamily="2" charset="-122"/>
                <a:cs typeface="宋体" panose="02010600030101010101" pitchFamily="2" charset="-122"/>
              </a:rPr>
              <a:t>）现金管理：确定现金的最佳金额，进行现金的效益性和真实性管理。</a:t>
            </a:r>
            <a:endParaRPr lang="zh-CN" altLang="en-US" sz="2000" b="1"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000" b="1" dirty="0">
                <a:latin typeface="宋体" panose="02010600030101010101" pitchFamily="2" charset="-122"/>
                <a:ea typeface="宋体" panose="02010600030101010101" pitchFamily="2" charset="-122"/>
                <a:cs typeface="宋体" panose="02010600030101010101" pitchFamily="2" charset="-122"/>
              </a:rPr>
              <a:t> （</a:t>
            </a:r>
            <a:r>
              <a:rPr lang="en-US" altLang="zh-CN" sz="2000" b="1" dirty="0">
                <a:latin typeface="宋体" panose="02010600030101010101" pitchFamily="2" charset="-122"/>
                <a:ea typeface="宋体" panose="02010600030101010101" pitchFamily="2" charset="-122"/>
                <a:cs typeface="宋体" panose="02010600030101010101" pitchFamily="2" charset="-122"/>
              </a:rPr>
              <a:t>8</a:t>
            </a:r>
            <a:r>
              <a:rPr lang="zh-CN" altLang="en-US" sz="2000" b="1" dirty="0">
                <a:latin typeface="宋体" panose="02010600030101010101" pitchFamily="2" charset="-122"/>
                <a:ea typeface="宋体" panose="02010600030101010101" pitchFamily="2" charset="-122"/>
                <a:cs typeface="宋体" panose="02010600030101010101" pitchFamily="2" charset="-122"/>
              </a:rPr>
              <a:t>）保险：鉴别和估价企业应保险财产可能发生的损失，选择保险的适当构成，制定有利于企业的保险条款，负责养老金的管理。</a:t>
            </a:r>
            <a:endParaRPr lang="zh-CN" altLang="en-US" sz="2000" b="1"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endParaRPr lang="zh-CN" altLang="en-US" sz="2000" b="1"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000" b="1" dirty="0">
                <a:solidFill>
                  <a:srgbClr val="0000CC"/>
                </a:solidFill>
                <a:latin typeface="宋体" panose="02010600030101010101" pitchFamily="2" charset="-122"/>
                <a:ea typeface="宋体" panose="02010600030101010101" pitchFamily="2" charset="-122"/>
                <a:cs typeface="宋体" panose="02010600030101010101" pitchFamily="2" charset="-122"/>
              </a:rPr>
              <a:t>  </a:t>
            </a:r>
            <a:r>
              <a:rPr lang="zh-CN" altLang="en-US" sz="2400" b="1" dirty="0">
                <a:solidFill>
                  <a:srgbClr val="0000CC"/>
                </a:solidFill>
                <a:latin typeface="宋体" panose="02010600030101010101" pitchFamily="2" charset="-122"/>
                <a:ea typeface="宋体" panose="02010600030101010101" pitchFamily="2" charset="-122"/>
                <a:cs typeface="宋体" panose="02010600030101010101" pitchFamily="2" charset="-122"/>
              </a:rPr>
              <a:t> </a:t>
            </a:r>
            <a:endParaRPr lang="zh-CN" altLang="en-US" sz="2000" b="1" dirty="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blinds dir="vert"/>
    <p:sndAc>
      <p:stSnd>
        <p:snd r:embed="rId1" name="chimes.wav"/>
      </p:stSnd>
    </p:sndAc>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Rectangle 2"/>
          <p:cNvSpPr>
            <a:spLocks noGrp="1"/>
          </p:cNvSpPr>
          <p:nvPr>
            <p:ph idx="1"/>
          </p:nvPr>
        </p:nvSpPr>
        <p:spPr>
          <a:xfrm>
            <a:off x="251460" y="188595"/>
            <a:ext cx="8785225" cy="3477260"/>
          </a:xfrm>
        </p:spPr>
        <p:txBody>
          <a:bodyPr vert="horz" wrap="square" lIns="91440" tIns="45720" rIns="91440" bIns="45720" anchor="t" anchorCtr="0"/>
          <a:p>
            <a:pPr eaLnBrk="1" hangingPunct="1">
              <a:lnSpc>
                <a:spcPct val="150000"/>
              </a:lnSpc>
            </a:pPr>
            <a:r>
              <a:rPr lang="en-US" altLang="zh-CN" sz="2000" b="1" dirty="0">
                <a:latin typeface="宋体" panose="02010600030101010101" pitchFamily="2" charset="-122"/>
                <a:ea typeface="宋体" panose="02010600030101010101" pitchFamily="2" charset="-122"/>
                <a:cs typeface="宋体" panose="02010600030101010101" pitchFamily="2" charset="-122"/>
              </a:rPr>
              <a:t> </a:t>
            </a:r>
            <a:r>
              <a:rPr lang="en-US" altLang="zh-CN" sz="2000" b="1" dirty="0">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2. </a:t>
            </a:r>
            <a:r>
              <a:rPr lang="zh-CN" altLang="en-US" sz="2000" b="1" dirty="0">
                <a:solidFill>
                  <a:srgbClr val="0000CC"/>
                </a:solidFill>
                <a:latin typeface="宋体" panose="02010600030101010101" pitchFamily="2" charset="-122"/>
                <a:ea typeface="宋体" panose="02010600030101010101" pitchFamily="2" charset="-122"/>
                <a:cs typeface="宋体" panose="02010600030101010101" pitchFamily="2" charset="-122"/>
                <a:sym typeface="+mn-ea"/>
              </a:rPr>
              <a:t>会计长的职责</a:t>
            </a:r>
            <a:endParaRPr lang="zh-CN" altLang="en-US" sz="2000" b="1" dirty="0">
              <a:solidFill>
                <a:srgbClr val="0000CC"/>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0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000" b="1" dirty="0">
                <a:latin typeface="宋体" panose="02010600030101010101" pitchFamily="2" charset="-122"/>
                <a:ea typeface="宋体" panose="02010600030101010101" pitchFamily="2" charset="-122"/>
                <a:cs typeface="宋体" panose="02010600030101010101" pitchFamily="2" charset="-122"/>
                <a:sym typeface="+mn-ea"/>
              </a:rPr>
              <a:t>1</a:t>
            </a:r>
            <a:r>
              <a:rPr lang="zh-CN" altLang="en-US" sz="2000" b="1" dirty="0">
                <a:latin typeface="宋体" panose="02010600030101010101" pitchFamily="2" charset="-122"/>
                <a:ea typeface="宋体" panose="02010600030101010101" pitchFamily="2" charset="-122"/>
                <a:cs typeface="宋体" panose="02010600030101010101" pitchFamily="2" charset="-122"/>
                <a:sym typeface="+mn-ea"/>
              </a:rPr>
              <a:t>）法定财务报告：按会计原则、会计核算程序，连续、系统全面地记录经济业务，并定期向外部利益集团（股东、债权者、政府税务部门、客户等）提供有关的法定财务报告。</a:t>
            </a:r>
            <a:endParaRPr lang="zh-CN" altLang="en-US" sz="2000" b="1"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000" b="1" dirty="0">
                <a:latin typeface="宋体" panose="02010600030101010101" pitchFamily="2" charset="-122"/>
                <a:ea typeface="宋体" panose="02010600030101010101" pitchFamily="2" charset="-122"/>
                <a:cs typeface="宋体" panose="02010600030101010101" pitchFamily="2" charset="-122"/>
              </a:rPr>
              <a:t>（</a:t>
            </a:r>
            <a:r>
              <a:rPr lang="en-US" altLang="zh-CN" sz="2000" b="1" dirty="0">
                <a:latin typeface="宋体" panose="02010600030101010101" pitchFamily="2" charset="-122"/>
                <a:ea typeface="宋体" panose="02010600030101010101" pitchFamily="2" charset="-122"/>
                <a:cs typeface="宋体" panose="02010600030101010101" pitchFamily="2" charset="-122"/>
              </a:rPr>
              <a:t>2</a:t>
            </a:r>
            <a:r>
              <a:rPr lang="zh-CN" altLang="en-US" sz="2000" b="1" dirty="0">
                <a:latin typeface="宋体" panose="02010600030101010101" pitchFamily="2" charset="-122"/>
                <a:ea typeface="宋体" panose="02010600030101010101" pitchFamily="2" charset="-122"/>
                <a:cs typeface="宋体" panose="02010600030101010101" pitchFamily="2" charset="-122"/>
              </a:rPr>
              <a:t>）企业内部管理报告：收集和整理与企业管理有关的各种信息，编制管理报告并提供给企业管理当局，以便管理当局作出正确的决策。</a:t>
            </a:r>
            <a:endParaRPr lang="zh-CN" altLang="en-US" sz="2000" b="1"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000" b="1" dirty="0">
                <a:latin typeface="宋体" panose="02010600030101010101" pitchFamily="2" charset="-122"/>
                <a:ea typeface="宋体" panose="02010600030101010101" pitchFamily="2" charset="-122"/>
                <a:cs typeface="宋体" panose="02010600030101010101" pitchFamily="2" charset="-122"/>
              </a:rPr>
              <a:t>（</a:t>
            </a:r>
            <a:r>
              <a:rPr lang="en-US" altLang="zh-CN" sz="2000" b="1" dirty="0">
                <a:latin typeface="宋体" panose="02010600030101010101" pitchFamily="2" charset="-122"/>
                <a:ea typeface="宋体" panose="02010600030101010101" pitchFamily="2" charset="-122"/>
                <a:cs typeface="宋体" panose="02010600030101010101" pitchFamily="2" charset="-122"/>
              </a:rPr>
              <a:t>3</a:t>
            </a:r>
            <a:r>
              <a:rPr lang="zh-CN" altLang="en-US" sz="2000" b="1" dirty="0">
                <a:latin typeface="宋体" panose="02010600030101010101" pitchFamily="2" charset="-122"/>
                <a:ea typeface="宋体" panose="02010600030101010101" pitchFamily="2" charset="-122"/>
                <a:cs typeface="宋体" panose="02010600030101010101" pitchFamily="2" charset="-122"/>
              </a:rPr>
              <a:t>）成本核算与管理：对企业的产品和各部门进行成本核算与考核。</a:t>
            </a:r>
            <a:endParaRPr lang="zh-CN" altLang="en-US" sz="2000" b="1"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000" b="1" dirty="0">
                <a:latin typeface="宋体" panose="02010600030101010101" pitchFamily="2" charset="-122"/>
                <a:ea typeface="宋体" panose="02010600030101010101" pitchFamily="2" charset="-122"/>
                <a:cs typeface="宋体" panose="02010600030101010101" pitchFamily="2" charset="-122"/>
              </a:rPr>
              <a:t>（</a:t>
            </a:r>
            <a:r>
              <a:rPr lang="en-US" altLang="zh-CN" sz="2000" b="1" dirty="0">
                <a:latin typeface="宋体" panose="02010600030101010101" pitchFamily="2" charset="-122"/>
                <a:ea typeface="宋体" panose="02010600030101010101" pitchFamily="2" charset="-122"/>
                <a:cs typeface="宋体" panose="02010600030101010101" pitchFamily="2" charset="-122"/>
              </a:rPr>
              <a:t>4</a:t>
            </a:r>
            <a:r>
              <a:rPr lang="zh-CN" altLang="en-US" sz="2000" b="1" dirty="0">
                <a:latin typeface="宋体" panose="02010600030101010101" pitchFamily="2" charset="-122"/>
                <a:ea typeface="宋体" panose="02010600030101010101" pitchFamily="2" charset="-122"/>
                <a:cs typeface="宋体" panose="02010600030101010101" pitchFamily="2" charset="-122"/>
              </a:rPr>
              <a:t>）税务会计：制定必要的税务政策和税务程序，负责申报纳税数额，进行税收筹划及合理避税。</a:t>
            </a:r>
            <a:endParaRPr lang="zh-CN" altLang="en-US" sz="2000" b="1"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000" b="1" dirty="0">
                <a:latin typeface="宋体" panose="02010600030101010101" pitchFamily="2" charset="-122"/>
                <a:ea typeface="宋体" panose="02010600030101010101" pitchFamily="2" charset="-122"/>
                <a:cs typeface="宋体" panose="02010600030101010101" pitchFamily="2" charset="-122"/>
              </a:rPr>
              <a:t>（</a:t>
            </a:r>
            <a:r>
              <a:rPr lang="en-US" altLang="zh-CN" sz="2000" b="1" dirty="0">
                <a:latin typeface="宋体" panose="02010600030101010101" pitchFamily="2" charset="-122"/>
                <a:ea typeface="宋体" panose="02010600030101010101" pitchFamily="2" charset="-122"/>
                <a:cs typeface="宋体" panose="02010600030101010101" pitchFamily="2" charset="-122"/>
              </a:rPr>
              <a:t>5</a:t>
            </a:r>
            <a:r>
              <a:rPr lang="zh-CN" altLang="en-US" sz="2000" b="1" dirty="0">
                <a:latin typeface="宋体" panose="02010600030101010101" pitchFamily="2" charset="-122"/>
                <a:ea typeface="宋体" panose="02010600030101010101" pitchFamily="2" charset="-122"/>
                <a:cs typeface="宋体" panose="02010600030101010101" pitchFamily="2" charset="-122"/>
              </a:rPr>
              <a:t>）内部审计：利用内部审计相对独立的地位，进行财务审计、经济效益审计和各种专项审计。</a:t>
            </a:r>
            <a:endParaRPr lang="zh-CN" altLang="en-US" sz="2000" b="1"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0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000" b="1" dirty="0">
                <a:latin typeface="宋体" panose="02010600030101010101" pitchFamily="2" charset="-122"/>
                <a:ea typeface="宋体" panose="02010600030101010101" pitchFamily="2" charset="-122"/>
                <a:cs typeface="宋体" panose="02010600030101010101" pitchFamily="2" charset="-122"/>
                <a:sym typeface="+mn-ea"/>
              </a:rPr>
              <a:t>6</a:t>
            </a:r>
            <a:r>
              <a:rPr lang="zh-CN" altLang="en-US" sz="2000" b="1" dirty="0">
                <a:latin typeface="宋体" panose="02010600030101010101" pitchFamily="2" charset="-122"/>
                <a:ea typeface="宋体" panose="02010600030101010101" pitchFamily="2" charset="-122"/>
                <a:cs typeface="宋体" panose="02010600030101010101" pitchFamily="2" charset="-122"/>
                <a:sym typeface="+mn-ea"/>
              </a:rPr>
              <a:t>）企业信息系统：有效地管理好企业的会计计算机系统，满足会计信息的安全、准确和及时性要求。</a:t>
            </a:r>
            <a:endParaRPr lang="zh-CN" altLang="en-US" sz="2000" b="1" dirty="0">
              <a:latin typeface="宋体" panose="02010600030101010101" pitchFamily="2" charset="-122"/>
              <a:ea typeface="宋体" panose="02010600030101010101" pitchFamily="2" charset="-122"/>
              <a:cs typeface="宋体" panose="02010600030101010101" pitchFamily="2" charset="-122"/>
            </a:endParaRPr>
          </a:p>
          <a:p>
            <a:pPr eaLnBrk="1" hangingPunct="1"/>
            <a:endParaRPr lang="zh-CN" altLang="en-US" sz="2000" b="1" dirty="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blinds dir="vert"/>
    <p:sndAc>
      <p:stSnd>
        <p:snd r:embed="rId1" name="chimes.wav"/>
      </p:stSnd>
    </p:sndAc>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Rectangle 2"/>
          <p:cNvSpPr>
            <a:spLocks noGrp="1"/>
          </p:cNvSpPr>
          <p:nvPr>
            <p:ph idx="1"/>
          </p:nvPr>
        </p:nvSpPr>
        <p:spPr>
          <a:xfrm>
            <a:off x="323215" y="1052195"/>
            <a:ext cx="8343265" cy="2672080"/>
          </a:xfrm>
        </p:spPr>
        <p:txBody>
          <a:bodyPr vert="horz" wrap="square" lIns="91440" tIns="45720" rIns="91440" bIns="45720" anchor="t" anchorCtr="0"/>
          <a:p>
            <a:pPr eaLnBrk="1" hangingPunct="1">
              <a:lnSpc>
                <a:spcPct val="150000"/>
              </a:lnSpc>
            </a:pPr>
            <a:r>
              <a:rPr lang="en-US" altLang="zh-CN" sz="2400" b="1" dirty="0">
                <a:latin typeface="宋体" panose="02010600030101010101" pitchFamily="2" charset="-122"/>
                <a:ea typeface="宋体" panose="02010600030101010101" pitchFamily="2" charset="-122"/>
                <a:cs typeface="宋体" panose="02010600030101010101" pitchFamily="2" charset="-122"/>
              </a:rPr>
              <a:t>  </a:t>
            </a:r>
            <a:r>
              <a:rPr lang="en-US" altLang="zh-CN" sz="2400" b="1" dirty="0">
                <a:solidFill>
                  <a:srgbClr val="0000CC"/>
                </a:solidFill>
                <a:latin typeface="宋体" panose="02010600030101010101" pitchFamily="2" charset="-122"/>
                <a:ea typeface="宋体" panose="02010600030101010101" pitchFamily="2" charset="-122"/>
                <a:cs typeface="宋体" panose="02010600030101010101" pitchFamily="2" charset="-122"/>
              </a:rPr>
              <a:t>3.</a:t>
            </a:r>
            <a:r>
              <a:rPr lang="zh-CN" altLang="en-US" sz="2400" b="1" dirty="0">
                <a:solidFill>
                  <a:srgbClr val="0000CC"/>
                </a:solidFill>
                <a:latin typeface="宋体" panose="02010600030101010101" pitchFamily="2" charset="-122"/>
                <a:ea typeface="宋体" panose="02010600030101010101" pitchFamily="2" charset="-122"/>
                <a:cs typeface="宋体" panose="02010600030101010101" pitchFamily="2" charset="-122"/>
              </a:rPr>
              <a:t>财务委员会的职责</a:t>
            </a:r>
            <a:endParaRPr lang="zh-CN" altLang="en-US" sz="2400" b="1" dirty="0">
              <a:solidFill>
                <a:srgbClr val="0000CC"/>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endParaRPr lang="zh-CN" altLang="en-US" sz="2400" b="1" dirty="0">
              <a:solidFill>
                <a:srgbClr val="0000CC"/>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400" b="1" dirty="0">
                <a:latin typeface="宋体" panose="02010600030101010101" pitchFamily="2" charset="-122"/>
                <a:ea typeface="宋体" panose="02010600030101010101" pitchFamily="2" charset="-122"/>
                <a:cs typeface="宋体" panose="02010600030101010101" pitchFamily="2" charset="-122"/>
              </a:rPr>
              <a:t>    </a:t>
            </a:r>
            <a:r>
              <a:rPr lang="en-US" altLang="zh-CN" sz="2400" b="1" dirty="0">
                <a:latin typeface="宋体" panose="02010600030101010101" pitchFamily="2" charset="-122"/>
                <a:ea typeface="宋体" panose="02010600030101010101" pitchFamily="2" charset="-122"/>
                <a:cs typeface="宋体" panose="02010600030101010101" pitchFamily="2" charset="-122"/>
              </a:rPr>
              <a:t>   </a:t>
            </a:r>
            <a:r>
              <a:rPr lang="zh-CN" altLang="en-US" sz="2400" b="1" dirty="0">
                <a:latin typeface="宋体" panose="02010600030101010101" pitchFamily="2" charset="-122"/>
                <a:ea typeface="宋体" panose="02010600030101010101" pitchFamily="2" charset="-122"/>
                <a:cs typeface="宋体" panose="02010600030101010101" pitchFamily="2" charset="-122"/>
              </a:rPr>
              <a:t>除财务部门管理财务之外，大型公司往往还采取财务委员会形式，即利用委员会中不同背景和知识结构的委员来制定公司财务政策并作出重大的财务决策。财务委员会协同董事会对资本投资和经营预算等重大财务事项进行财务决策。</a:t>
            </a:r>
            <a:endParaRPr lang="zh-CN" altLang="en-US" sz="2400" b="1" dirty="0">
              <a:latin typeface="宋体" panose="02010600030101010101" pitchFamily="2" charset="-122"/>
              <a:ea typeface="宋体" panose="02010600030101010101" pitchFamily="2" charset="-122"/>
              <a:cs typeface="宋体" panose="02010600030101010101" pitchFamily="2" charset="-122"/>
            </a:endParaRPr>
          </a:p>
          <a:p>
            <a:pPr eaLnBrk="1" hangingPunct="1"/>
            <a:endParaRPr lang="zh-CN" altLang="en-US" sz="2400" b="1" dirty="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blinds dir="vert"/>
    <p:sndAc>
      <p:stSnd>
        <p:snd r:embed="rId1" name="chimes.wav"/>
      </p:stSnd>
    </p:sndAc>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83260" y="692150"/>
            <a:ext cx="8001000" cy="666750"/>
          </a:xfrm>
        </p:spPr>
        <p:txBody>
          <a:bodyPr/>
          <a:p>
            <a:pPr algn="ctr"/>
            <a:r>
              <a:rPr lang="zh-CN" altLang="en-US" sz="2800" b="1">
                <a:solidFill>
                  <a:srgbClr val="FF0000"/>
                </a:solidFill>
              </a:rPr>
              <a:t>第四节</a:t>
            </a:r>
            <a:r>
              <a:rPr lang="en-US" altLang="zh-CN" sz="2800" b="1">
                <a:solidFill>
                  <a:srgbClr val="FF0000"/>
                </a:solidFill>
              </a:rPr>
              <a:t>  </a:t>
            </a:r>
            <a:r>
              <a:rPr lang="zh-CN" altLang="en-US" sz="2800" b="1">
                <a:solidFill>
                  <a:srgbClr val="FF0000"/>
                </a:solidFill>
              </a:rPr>
              <a:t>财务管理环节</a:t>
            </a:r>
            <a:endParaRPr lang="zh-CN" altLang="en-US" sz="2800" b="1">
              <a:solidFill>
                <a:srgbClr val="FF0000"/>
              </a:solidFill>
            </a:endParaRPr>
          </a:p>
        </p:txBody>
      </p:sp>
      <p:sp>
        <p:nvSpPr>
          <p:cNvPr id="3" name="内容占位符 2"/>
          <p:cNvSpPr>
            <a:spLocks noGrp="1"/>
          </p:cNvSpPr>
          <p:nvPr>
            <p:ph idx="1"/>
          </p:nvPr>
        </p:nvSpPr>
        <p:spPr>
          <a:xfrm>
            <a:off x="323850" y="1988820"/>
            <a:ext cx="8564245" cy="4267200"/>
          </a:xfrm>
        </p:spPr>
        <p:txBody>
          <a:bodyPr/>
          <a:p>
            <a:pPr>
              <a:lnSpc>
                <a:spcPct val="150000"/>
              </a:lnSpc>
            </a:pPr>
            <a:r>
              <a:rPr lang="en-US" altLang="zh-CN" sz="2400" b="1"/>
              <a:t>        </a:t>
            </a:r>
            <a:r>
              <a:rPr lang="zh-CN" altLang="en-US" sz="2400" b="1"/>
              <a:t>财务管理环节是指财务管理的工作步骤与一般程序。</a:t>
            </a:r>
            <a:endParaRPr lang="zh-CN" altLang="en-US" sz="2400" b="1"/>
          </a:p>
          <a:p>
            <a:pPr>
              <a:lnSpc>
                <a:spcPct val="150000"/>
              </a:lnSpc>
            </a:pPr>
            <a:r>
              <a:rPr lang="en-US" altLang="zh-CN" sz="2400" b="1"/>
              <a:t>         </a:t>
            </a:r>
            <a:r>
              <a:rPr lang="zh-CN" altLang="en-US" sz="2400" b="1"/>
              <a:t>财务管理的环节包括财务预测、财务决策、财务预算、财务控制、财务分析。这些环节相互配合，紧密联系，形成周而复始的财务管理循环过程，构成完整的财务管理工作体系。</a:t>
            </a:r>
            <a:endParaRPr lang="zh-CN" altLang="en-US" sz="2400" b="1"/>
          </a:p>
        </p:txBody>
      </p:sp>
    </p:spTree>
  </p:cSld>
  <p:clrMapOvr>
    <a:masterClrMapping/>
  </p:clrMapOvr>
  <p:transition spd="med">
    <p:blinds dir="vert"/>
    <p:sndAc>
      <p:stSnd>
        <p:snd r:embed="rId1" name="chimes.wav"/>
      </p:stSnd>
    </p:sndAc>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11505" y="548640"/>
            <a:ext cx="8001000" cy="738505"/>
          </a:xfrm>
        </p:spPr>
        <p:txBody>
          <a:bodyPr/>
          <a:p>
            <a:pPr algn="ctr"/>
            <a:r>
              <a:rPr lang="zh-CN" altLang="en-US" sz="2800" b="1">
                <a:solidFill>
                  <a:srgbClr val="FF0000"/>
                </a:solidFill>
              </a:rPr>
              <a:t>第四节</a:t>
            </a:r>
            <a:r>
              <a:rPr lang="en-US" altLang="zh-CN" sz="2800" b="1">
                <a:solidFill>
                  <a:srgbClr val="FF0000"/>
                </a:solidFill>
              </a:rPr>
              <a:t> </a:t>
            </a:r>
            <a:r>
              <a:rPr lang="zh-CN" altLang="en-US" sz="2800" b="1">
                <a:solidFill>
                  <a:srgbClr val="FF0000"/>
                </a:solidFill>
              </a:rPr>
              <a:t>财务管理环节</a:t>
            </a:r>
            <a:endParaRPr lang="zh-CN" altLang="en-US" sz="2800" b="1">
              <a:solidFill>
                <a:srgbClr val="FF0000"/>
              </a:solidFill>
            </a:endParaRPr>
          </a:p>
        </p:txBody>
      </p:sp>
      <p:sp>
        <p:nvSpPr>
          <p:cNvPr id="3" name="内容占位符 2"/>
          <p:cNvSpPr>
            <a:spLocks noGrp="1"/>
          </p:cNvSpPr>
          <p:nvPr>
            <p:ph idx="1"/>
          </p:nvPr>
        </p:nvSpPr>
        <p:spPr>
          <a:xfrm>
            <a:off x="611505" y="1556385"/>
            <a:ext cx="8001000" cy="655955"/>
          </a:xfrm>
        </p:spPr>
        <p:txBody>
          <a:bodyPr/>
          <a:p>
            <a:pPr>
              <a:lnSpc>
                <a:spcPct val="150000"/>
              </a:lnSpc>
            </a:pPr>
            <a:r>
              <a:rPr lang="zh-CN" altLang="en-US" sz="2400" b="1"/>
              <a:t>一、财务预测</a:t>
            </a:r>
            <a:endParaRPr lang="zh-CN" altLang="en-US" sz="2400" b="1"/>
          </a:p>
        </p:txBody>
      </p:sp>
      <p:sp>
        <p:nvSpPr>
          <p:cNvPr id="4" name="内容占位符 2"/>
          <p:cNvSpPr>
            <a:spLocks noGrp="1"/>
          </p:cNvSpPr>
          <p:nvPr>
            <p:custDataLst>
              <p:tags r:id="rId1"/>
            </p:custDataLst>
          </p:nvPr>
        </p:nvSpPr>
        <p:spPr>
          <a:xfrm>
            <a:off x="284480" y="2348865"/>
            <a:ext cx="8543925" cy="655955"/>
          </a:xfrm>
          <a:prstGeom prst="rect">
            <a:avLst/>
          </a:prstGeom>
          <a:noFill/>
          <a:ln w="9525">
            <a:noFill/>
          </a:ln>
        </p:spPr>
        <p:txBody>
          <a:bodyPr/>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a:lnSpc>
                <a:spcPct val="150000"/>
              </a:lnSpc>
            </a:pPr>
            <a:r>
              <a:rPr lang="en-US" altLang="zh-CN" sz="2400" b="1"/>
              <a:t>        </a:t>
            </a:r>
            <a:r>
              <a:rPr lang="zh-CN" altLang="en-US" sz="2400" b="1"/>
              <a:t>财务预测是根据企业财务活动的历史资料，考虑现实的要求和条件，对企业未来的财务活动和财务成果进行科学的预计和测算。</a:t>
            </a:r>
            <a:endParaRPr lang="zh-CN" altLang="en-US" sz="2400" b="1"/>
          </a:p>
          <a:p>
            <a:pPr>
              <a:lnSpc>
                <a:spcPct val="150000"/>
              </a:lnSpc>
            </a:pPr>
            <a:r>
              <a:rPr lang="en-US" altLang="zh-CN" sz="2400" b="1"/>
              <a:t>      </a:t>
            </a:r>
            <a:r>
              <a:rPr lang="zh-CN" altLang="en-US" sz="2400" b="1"/>
              <a:t>工作内容包括：</a:t>
            </a:r>
            <a:endParaRPr lang="zh-CN" altLang="en-US" sz="2400" b="1"/>
          </a:p>
          <a:p>
            <a:pPr>
              <a:lnSpc>
                <a:spcPct val="150000"/>
              </a:lnSpc>
            </a:pPr>
            <a:r>
              <a:rPr lang="zh-CN" altLang="en-US" sz="2400" b="1"/>
              <a:t> </a:t>
            </a:r>
            <a:r>
              <a:rPr lang="en-US" altLang="zh-CN" sz="2400" b="1"/>
              <a:t>    </a:t>
            </a:r>
            <a:r>
              <a:rPr lang="zh-CN" altLang="en-US" sz="2400" b="1"/>
              <a:t>（</a:t>
            </a:r>
            <a:r>
              <a:rPr lang="en-US" altLang="zh-CN" sz="2400" b="1"/>
              <a:t>1</a:t>
            </a:r>
            <a:r>
              <a:rPr lang="zh-CN" altLang="en-US" sz="2400" b="1"/>
              <a:t>）明确预测的对象和目的；（</a:t>
            </a:r>
            <a:r>
              <a:rPr lang="en-US" altLang="zh-CN" sz="2400" b="1"/>
              <a:t>2</a:t>
            </a:r>
            <a:r>
              <a:rPr lang="zh-CN" altLang="en-US" sz="2400" b="1"/>
              <a:t>）收集和整理资料；</a:t>
            </a:r>
            <a:endParaRPr lang="zh-CN" altLang="en-US" sz="2400" b="1"/>
          </a:p>
          <a:p>
            <a:pPr>
              <a:lnSpc>
                <a:spcPct val="150000"/>
              </a:lnSpc>
            </a:pPr>
            <a:r>
              <a:rPr lang="zh-CN" altLang="en-US" sz="2400" b="1"/>
              <a:t> </a:t>
            </a:r>
            <a:r>
              <a:rPr lang="en-US" altLang="zh-CN" sz="2400" b="1"/>
              <a:t>    </a:t>
            </a:r>
            <a:r>
              <a:rPr lang="zh-CN" altLang="en-US" sz="2400" b="1"/>
              <a:t>（</a:t>
            </a:r>
            <a:r>
              <a:rPr lang="en-US" altLang="zh-CN" sz="2400" b="1"/>
              <a:t>3</a:t>
            </a:r>
            <a:r>
              <a:rPr lang="zh-CN" altLang="en-US" sz="2400" b="1"/>
              <a:t>）确定预测方法，利用预测模型进行预测。</a:t>
            </a:r>
            <a:endParaRPr lang="zh-CN" altLang="en-US" sz="2400" b="1"/>
          </a:p>
        </p:txBody>
      </p:sp>
    </p:spTree>
  </p:cSld>
  <p:clrMapOvr>
    <a:masterClrMapping/>
  </p:clrMapOvr>
  <p:transition spd="med">
    <p:blinds dir="vert"/>
    <p:sndAc>
      <p:stSnd>
        <p:snd r:embed="rId2" name="chimes.wav"/>
      </p:stSnd>
    </p:sndAc>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67055" y="468630"/>
            <a:ext cx="8001000" cy="735965"/>
          </a:xfrm>
        </p:spPr>
        <p:txBody>
          <a:bodyPr/>
          <a:p>
            <a:pPr algn="ctr"/>
            <a:r>
              <a:rPr lang="zh-CN" altLang="en-US" sz="2800" b="1">
                <a:solidFill>
                  <a:srgbClr val="FF0000"/>
                </a:solidFill>
              </a:rPr>
              <a:t>第四节</a:t>
            </a:r>
            <a:r>
              <a:rPr lang="en-US" altLang="zh-CN" sz="2800" b="1">
                <a:solidFill>
                  <a:srgbClr val="FF0000"/>
                </a:solidFill>
              </a:rPr>
              <a:t> </a:t>
            </a:r>
            <a:r>
              <a:rPr lang="zh-CN" altLang="en-US" sz="2800" b="1">
                <a:solidFill>
                  <a:srgbClr val="FF0000"/>
                </a:solidFill>
              </a:rPr>
              <a:t>财务管理环节</a:t>
            </a:r>
            <a:endParaRPr lang="zh-CN" altLang="en-US" sz="2800" b="1">
              <a:solidFill>
                <a:srgbClr val="FF0000"/>
              </a:solidFill>
            </a:endParaRPr>
          </a:p>
        </p:txBody>
      </p:sp>
      <p:sp>
        <p:nvSpPr>
          <p:cNvPr id="3" name="内容占位符 2"/>
          <p:cNvSpPr>
            <a:spLocks noGrp="1"/>
          </p:cNvSpPr>
          <p:nvPr>
            <p:ph idx="1"/>
          </p:nvPr>
        </p:nvSpPr>
        <p:spPr>
          <a:xfrm>
            <a:off x="567055" y="1340485"/>
            <a:ext cx="8001000" cy="655955"/>
          </a:xfrm>
        </p:spPr>
        <p:txBody>
          <a:bodyPr/>
          <a:p>
            <a:pPr>
              <a:lnSpc>
                <a:spcPct val="150000"/>
              </a:lnSpc>
            </a:pPr>
            <a:r>
              <a:rPr lang="zh-CN" altLang="en-US" sz="2400" b="1"/>
              <a:t>二、财务决策</a:t>
            </a:r>
            <a:endParaRPr lang="zh-CN" altLang="en-US" sz="2400" b="1"/>
          </a:p>
        </p:txBody>
      </p:sp>
      <p:sp>
        <p:nvSpPr>
          <p:cNvPr id="4" name="内容占位符 2"/>
          <p:cNvSpPr>
            <a:spLocks noGrp="1"/>
          </p:cNvSpPr>
          <p:nvPr>
            <p:custDataLst>
              <p:tags r:id="rId1"/>
            </p:custDataLst>
          </p:nvPr>
        </p:nvSpPr>
        <p:spPr>
          <a:xfrm>
            <a:off x="262890" y="2132330"/>
            <a:ext cx="8312785" cy="655955"/>
          </a:xfrm>
          <a:prstGeom prst="rect">
            <a:avLst/>
          </a:prstGeom>
          <a:noFill/>
          <a:ln w="9525">
            <a:noFill/>
          </a:ln>
        </p:spPr>
        <p:txBody>
          <a:bodyPr/>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a:lnSpc>
                <a:spcPct val="150000"/>
              </a:lnSpc>
            </a:pPr>
            <a:r>
              <a:rPr lang="en-US" altLang="zh-CN" sz="2400" b="1"/>
              <a:t>         </a:t>
            </a:r>
            <a:r>
              <a:rPr lang="zh-CN" altLang="en-US" sz="2400" b="1"/>
              <a:t>财务决策是指财务人员在财务目标的总体要求下，运用专门的方法从各种备选方案中选出最佳方案</a:t>
            </a:r>
            <a:r>
              <a:rPr lang="zh-CN" sz="2400" b="1"/>
              <a:t>。财务管理的核心是财务决策。</a:t>
            </a:r>
            <a:endParaRPr lang="zh-CN" sz="2400" b="1"/>
          </a:p>
          <a:p>
            <a:pPr>
              <a:lnSpc>
                <a:spcPct val="150000"/>
              </a:lnSpc>
            </a:pPr>
            <a:r>
              <a:rPr lang="en-US" altLang="zh-CN" sz="2400" b="1"/>
              <a:t>    </a:t>
            </a:r>
            <a:r>
              <a:rPr lang="zh-CN" sz="2400" b="1"/>
              <a:t>工作步骤包括：</a:t>
            </a:r>
            <a:endParaRPr lang="zh-CN" sz="2400" b="1"/>
          </a:p>
          <a:p>
            <a:pPr>
              <a:lnSpc>
                <a:spcPct val="150000"/>
              </a:lnSpc>
            </a:pPr>
            <a:r>
              <a:rPr lang="zh-CN" sz="2400" b="1"/>
              <a:t> </a:t>
            </a:r>
            <a:r>
              <a:rPr lang="en-US" altLang="zh-CN" sz="2400" b="1"/>
              <a:t>     </a:t>
            </a:r>
            <a:r>
              <a:rPr lang="zh-CN" sz="2400" b="1"/>
              <a:t>（</a:t>
            </a:r>
            <a:r>
              <a:rPr lang="en-US" altLang="zh-CN" sz="2400" b="1"/>
              <a:t>1</a:t>
            </a:r>
            <a:r>
              <a:rPr lang="zh-CN" altLang="en-US" sz="2400" b="1"/>
              <a:t>）确定决策目标；（</a:t>
            </a:r>
            <a:r>
              <a:rPr lang="en-US" altLang="zh-CN" sz="2400" b="1"/>
              <a:t>2</a:t>
            </a:r>
            <a:r>
              <a:rPr lang="zh-CN" altLang="en-US" sz="2400" b="1"/>
              <a:t>）提出备选方案；（</a:t>
            </a:r>
            <a:r>
              <a:rPr lang="en-US" altLang="zh-CN" sz="2400" b="1"/>
              <a:t>3</a:t>
            </a:r>
            <a:r>
              <a:rPr lang="zh-CN" altLang="en-US" sz="2400" b="1"/>
              <a:t>）选择最优方案。</a:t>
            </a:r>
            <a:endParaRPr lang="zh-CN" altLang="en-US" sz="2400" b="1"/>
          </a:p>
        </p:txBody>
      </p:sp>
    </p:spTree>
  </p:cSld>
  <p:clrMapOvr>
    <a:masterClrMapping/>
  </p:clrMapOvr>
  <p:transition spd="med">
    <p:blinds dir="vert"/>
    <p:sndAc>
      <p:stSnd>
        <p:snd r:embed="rId2" name="chimes.wav"/>
      </p:stSnd>
    </p:sndAc>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74675" y="304800"/>
            <a:ext cx="8001000" cy="835025"/>
          </a:xfrm>
        </p:spPr>
        <p:txBody>
          <a:bodyPr/>
          <a:p>
            <a:pPr algn="ctr"/>
            <a:r>
              <a:rPr lang="zh-CN" altLang="en-US" sz="2800" b="1">
                <a:solidFill>
                  <a:srgbClr val="FF0000"/>
                </a:solidFill>
              </a:rPr>
              <a:t>第四节</a:t>
            </a:r>
            <a:r>
              <a:rPr lang="en-US" altLang="zh-CN" sz="2800" b="1">
                <a:solidFill>
                  <a:srgbClr val="FF0000"/>
                </a:solidFill>
              </a:rPr>
              <a:t> </a:t>
            </a:r>
            <a:r>
              <a:rPr lang="zh-CN" altLang="en-US" sz="2800" b="1">
                <a:solidFill>
                  <a:srgbClr val="FF0000"/>
                </a:solidFill>
              </a:rPr>
              <a:t>财务管理环节</a:t>
            </a:r>
            <a:endParaRPr lang="zh-CN" altLang="en-US" sz="2800" b="1">
              <a:solidFill>
                <a:srgbClr val="FF0000"/>
              </a:solidFill>
            </a:endParaRPr>
          </a:p>
        </p:txBody>
      </p:sp>
      <p:sp>
        <p:nvSpPr>
          <p:cNvPr id="3" name="内容占位符 2"/>
          <p:cNvSpPr>
            <a:spLocks noGrp="1"/>
          </p:cNvSpPr>
          <p:nvPr>
            <p:ph idx="1"/>
          </p:nvPr>
        </p:nvSpPr>
        <p:spPr>
          <a:xfrm>
            <a:off x="611505" y="1380490"/>
            <a:ext cx="8001000" cy="655955"/>
          </a:xfrm>
        </p:spPr>
        <p:txBody>
          <a:bodyPr/>
          <a:p>
            <a:pPr>
              <a:lnSpc>
                <a:spcPct val="150000"/>
              </a:lnSpc>
            </a:pPr>
            <a:r>
              <a:rPr lang="zh-CN" altLang="en-US" sz="2400" b="1"/>
              <a:t>三、财务预算</a:t>
            </a:r>
            <a:endParaRPr lang="zh-CN" altLang="en-US" sz="2400" b="1"/>
          </a:p>
        </p:txBody>
      </p:sp>
      <p:sp>
        <p:nvSpPr>
          <p:cNvPr id="4" name="内容占位符 2"/>
          <p:cNvSpPr>
            <a:spLocks noGrp="1"/>
          </p:cNvSpPr>
          <p:nvPr>
            <p:custDataLst>
              <p:tags r:id="rId1"/>
            </p:custDataLst>
          </p:nvPr>
        </p:nvSpPr>
        <p:spPr>
          <a:xfrm>
            <a:off x="330200" y="2276475"/>
            <a:ext cx="8570595" cy="655955"/>
          </a:xfrm>
          <a:prstGeom prst="rect">
            <a:avLst/>
          </a:prstGeom>
          <a:noFill/>
          <a:ln w="9525">
            <a:noFill/>
          </a:ln>
        </p:spPr>
        <p:txBody>
          <a:bodyPr/>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a:lnSpc>
                <a:spcPct val="150000"/>
              </a:lnSpc>
            </a:pPr>
            <a:r>
              <a:rPr lang="en-US" altLang="zh-CN" sz="2400" b="1"/>
              <a:t>        </a:t>
            </a:r>
            <a:r>
              <a:rPr lang="zh-CN" altLang="en-US" sz="2400" b="1"/>
              <a:t>财务预算是运用科学的技术手段和数量方法，对目标进行综合平衡，制订主要的计划指标，拟定增产节约措施，协调各项计划指标。</a:t>
            </a:r>
            <a:endParaRPr lang="zh-CN" altLang="en-US" sz="2400" b="1"/>
          </a:p>
          <a:p>
            <a:pPr>
              <a:lnSpc>
                <a:spcPct val="150000"/>
              </a:lnSpc>
            </a:pPr>
            <a:r>
              <a:rPr lang="en-US" altLang="zh-CN" sz="2400" b="1"/>
              <a:t>     </a:t>
            </a:r>
            <a:r>
              <a:rPr lang="zh-CN" sz="2400" b="1"/>
              <a:t>工作步骤包括：</a:t>
            </a:r>
            <a:endParaRPr lang="zh-CN" sz="2400" b="1"/>
          </a:p>
          <a:p>
            <a:pPr>
              <a:lnSpc>
                <a:spcPct val="150000"/>
              </a:lnSpc>
            </a:pPr>
            <a:r>
              <a:rPr lang="zh-CN" sz="2400" b="1"/>
              <a:t> </a:t>
            </a:r>
            <a:r>
              <a:rPr lang="en-US" altLang="zh-CN" sz="2400" b="1"/>
              <a:t>     </a:t>
            </a:r>
            <a:r>
              <a:rPr lang="zh-CN" sz="2400" b="1"/>
              <a:t>（</a:t>
            </a:r>
            <a:r>
              <a:rPr lang="en-US" altLang="zh-CN" sz="2400" b="1"/>
              <a:t>1</a:t>
            </a:r>
            <a:r>
              <a:rPr lang="zh-CN" altLang="en-US" sz="2400" b="1"/>
              <a:t>）分析财务环境，明确预算指标；（</a:t>
            </a:r>
            <a:r>
              <a:rPr lang="en-US" altLang="zh-CN" sz="2400" b="1"/>
              <a:t>2</a:t>
            </a:r>
            <a:r>
              <a:rPr lang="zh-CN" altLang="en-US" sz="2400" b="1"/>
              <a:t>）协调财务能力，组织综合平衡；（</a:t>
            </a:r>
            <a:r>
              <a:rPr lang="en-US" altLang="zh-CN" sz="2400" b="1"/>
              <a:t>3</a:t>
            </a:r>
            <a:r>
              <a:rPr lang="zh-CN" altLang="en-US" sz="2400" b="1"/>
              <a:t>）选择预算方法，编制财务预算。</a:t>
            </a:r>
            <a:endParaRPr lang="zh-CN" altLang="en-US" sz="2400" b="1"/>
          </a:p>
        </p:txBody>
      </p:sp>
    </p:spTree>
  </p:cSld>
  <p:clrMapOvr>
    <a:masterClrMapping/>
  </p:clrMapOvr>
  <p:transition spd="med">
    <p:blinds dir="vert"/>
    <p:sndAc>
      <p:stSnd>
        <p:snd r:embed="rId2" name="chimes.wav"/>
      </p:stSnd>
    </p:sndAc>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74675" y="304800"/>
            <a:ext cx="8001000" cy="808355"/>
          </a:xfrm>
        </p:spPr>
        <p:txBody>
          <a:bodyPr/>
          <a:p>
            <a:pPr algn="ctr"/>
            <a:r>
              <a:rPr lang="zh-CN" altLang="en-US" sz="2800" b="1">
                <a:solidFill>
                  <a:srgbClr val="FF0000"/>
                </a:solidFill>
              </a:rPr>
              <a:t>第四节</a:t>
            </a:r>
            <a:r>
              <a:rPr lang="en-US" altLang="zh-CN" sz="2800" b="1">
                <a:solidFill>
                  <a:srgbClr val="FF0000"/>
                </a:solidFill>
              </a:rPr>
              <a:t> </a:t>
            </a:r>
            <a:r>
              <a:rPr lang="zh-CN" altLang="en-US" sz="2800" b="1">
                <a:solidFill>
                  <a:srgbClr val="FF0000"/>
                </a:solidFill>
              </a:rPr>
              <a:t>财务管理环节</a:t>
            </a:r>
            <a:endParaRPr lang="zh-CN" altLang="en-US" sz="2800" b="1">
              <a:solidFill>
                <a:srgbClr val="FF0000"/>
              </a:solidFill>
            </a:endParaRPr>
          </a:p>
        </p:txBody>
      </p:sp>
      <p:sp>
        <p:nvSpPr>
          <p:cNvPr id="3" name="内容占位符 2"/>
          <p:cNvSpPr>
            <a:spLocks noGrp="1"/>
          </p:cNvSpPr>
          <p:nvPr>
            <p:ph idx="1"/>
          </p:nvPr>
        </p:nvSpPr>
        <p:spPr>
          <a:xfrm>
            <a:off x="611505" y="1496695"/>
            <a:ext cx="8001000" cy="655955"/>
          </a:xfrm>
        </p:spPr>
        <p:txBody>
          <a:bodyPr/>
          <a:p>
            <a:pPr>
              <a:lnSpc>
                <a:spcPct val="150000"/>
              </a:lnSpc>
            </a:pPr>
            <a:r>
              <a:rPr lang="zh-CN" altLang="en-US" sz="2400" b="1"/>
              <a:t>四、财务控制</a:t>
            </a:r>
            <a:endParaRPr lang="zh-CN" altLang="en-US" sz="2400" b="1"/>
          </a:p>
        </p:txBody>
      </p:sp>
      <p:sp>
        <p:nvSpPr>
          <p:cNvPr id="4" name="内容占位符 2"/>
          <p:cNvSpPr>
            <a:spLocks noGrp="1"/>
          </p:cNvSpPr>
          <p:nvPr>
            <p:custDataLst>
              <p:tags r:id="rId1"/>
            </p:custDataLst>
          </p:nvPr>
        </p:nvSpPr>
        <p:spPr>
          <a:xfrm>
            <a:off x="184785" y="2420620"/>
            <a:ext cx="8716010" cy="655955"/>
          </a:xfrm>
          <a:prstGeom prst="rect">
            <a:avLst/>
          </a:prstGeom>
          <a:noFill/>
          <a:ln w="9525">
            <a:noFill/>
          </a:ln>
        </p:spPr>
        <p:txBody>
          <a:bodyPr/>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a:lnSpc>
                <a:spcPct val="150000"/>
              </a:lnSpc>
            </a:pPr>
            <a:r>
              <a:rPr lang="en-US" altLang="zh-CN" sz="2400" b="1"/>
              <a:t>     </a:t>
            </a:r>
            <a:r>
              <a:rPr lang="zh-CN" sz="2400" b="1"/>
              <a:t>实施财务控制是贯彻财务制度、实现财务预算的关键环节。</a:t>
            </a:r>
            <a:endParaRPr lang="zh-CN" sz="2400" b="1"/>
          </a:p>
          <a:p>
            <a:pPr>
              <a:lnSpc>
                <a:spcPct val="150000"/>
              </a:lnSpc>
            </a:pPr>
            <a:r>
              <a:rPr lang="en-US" altLang="zh-CN" sz="2400" b="1"/>
              <a:t>     </a:t>
            </a:r>
            <a:r>
              <a:rPr lang="zh-CN" sz="2400" b="1"/>
              <a:t>工作步骤包括：</a:t>
            </a:r>
            <a:endParaRPr lang="zh-CN" sz="2400" b="1"/>
          </a:p>
          <a:p>
            <a:pPr>
              <a:lnSpc>
                <a:spcPct val="150000"/>
              </a:lnSpc>
            </a:pPr>
            <a:r>
              <a:rPr lang="zh-CN" sz="2400" b="1"/>
              <a:t> </a:t>
            </a:r>
            <a:r>
              <a:rPr lang="en-US" altLang="zh-CN" sz="2400" b="1"/>
              <a:t>      </a:t>
            </a:r>
            <a:r>
              <a:rPr lang="zh-CN" sz="2400" b="1"/>
              <a:t>（</a:t>
            </a:r>
            <a:r>
              <a:rPr lang="en-US" altLang="zh-CN" sz="2400" b="1"/>
              <a:t>1</a:t>
            </a:r>
            <a:r>
              <a:rPr lang="zh-CN" altLang="en-US" sz="2400" b="1"/>
              <a:t>）制定控制标准，分解落实责任；（</a:t>
            </a:r>
            <a:r>
              <a:rPr lang="en-US" altLang="zh-CN" sz="2400" b="1"/>
              <a:t>2</a:t>
            </a:r>
            <a:r>
              <a:rPr lang="zh-CN" altLang="en-US" sz="2400" b="1"/>
              <a:t>）实施追踪控制，及时调整误差；（</a:t>
            </a:r>
            <a:r>
              <a:rPr lang="en-US" altLang="zh-CN" sz="2400" b="1"/>
              <a:t>3</a:t>
            </a:r>
            <a:r>
              <a:rPr lang="zh-CN" altLang="en-US" sz="2400" b="1"/>
              <a:t>）分析执行差异，搞好考核奖惩。</a:t>
            </a:r>
            <a:endParaRPr lang="zh-CN" altLang="en-US" sz="2400" b="1"/>
          </a:p>
        </p:txBody>
      </p:sp>
    </p:spTree>
  </p:cSld>
  <p:clrMapOvr>
    <a:masterClrMapping/>
  </p:clrMapOvr>
  <p:transition spd="med">
    <p:blinds dir="vert"/>
    <p:sndAc>
      <p:stSnd>
        <p:snd r:embed="rId2" name="chimes.wav"/>
      </p:stSnd>
    </p:sndAc>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74675" y="304800"/>
            <a:ext cx="8001000" cy="727710"/>
          </a:xfrm>
        </p:spPr>
        <p:txBody>
          <a:bodyPr/>
          <a:p>
            <a:pPr algn="ctr"/>
            <a:r>
              <a:rPr lang="zh-CN" altLang="en-US" sz="2800" b="1">
                <a:solidFill>
                  <a:srgbClr val="FF0000"/>
                </a:solidFill>
              </a:rPr>
              <a:t>第四节</a:t>
            </a:r>
            <a:r>
              <a:rPr lang="en-US" altLang="zh-CN" sz="2800" b="1">
                <a:solidFill>
                  <a:srgbClr val="FF0000"/>
                </a:solidFill>
              </a:rPr>
              <a:t> </a:t>
            </a:r>
            <a:r>
              <a:rPr lang="zh-CN" altLang="en-US" sz="2800" b="1">
                <a:solidFill>
                  <a:srgbClr val="FF0000"/>
                </a:solidFill>
              </a:rPr>
              <a:t>财务管理环节</a:t>
            </a:r>
            <a:endParaRPr lang="zh-CN" altLang="en-US" sz="2800" b="1">
              <a:solidFill>
                <a:srgbClr val="FF0000"/>
              </a:solidFill>
            </a:endParaRPr>
          </a:p>
        </p:txBody>
      </p:sp>
      <p:sp>
        <p:nvSpPr>
          <p:cNvPr id="3" name="内容占位符 2"/>
          <p:cNvSpPr>
            <a:spLocks noGrp="1"/>
          </p:cNvSpPr>
          <p:nvPr>
            <p:ph idx="1"/>
          </p:nvPr>
        </p:nvSpPr>
        <p:spPr>
          <a:xfrm>
            <a:off x="567055" y="1196340"/>
            <a:ext cx="8001000" cy="655955"/>
          </a:xfrm>
        </p:spPr>
        <p:txBody>
          <a:bodyPr/>
          <a:p>
            <a:pPr>
              <a:lnSpc>
                <a:spcPct val="150000"/>
              </a:lnSpc>
            </a:pPr>
            <a:r>
              <a:rPr lang="zh-CN" altLang="en-US" sz="2400" b="1"/>
              <a:t>五、财务分析</a:t>
            </a:r>
            <a:endParaRPr lang="zh-CN" altLang="en-US" sz="2400" b="1"/>
          </a:p>
        </p:txBody>
      </p:sp>
      <p:sp>
        <p:nvSpPr>
          <p:cNvPr id="4" name="内容占位符 2"/>
          <p:cNvSpPr>
            <a:spLocks noGrp="1"/>
          </p:cNvSpPr>
          <p:nvPr>
            <p:custDataLst>
              <p:tags r:id="rId1"/>
            </p:custDataLst>
          </p:nvPr>
        </p:nvSpPr>
        <p:spPr>
          <a:xfrm>
            <a:off x="179070" y="2060575"/>
            <a:ext cx="8689340" cy="655955"/>
          </a:xfrm>
          <a:prstGeom prst="rect">
            <a:avLst/>
          </a:prstGeom>
          <a:noFill/>
          <a:ln w="9525">
            <a:noFill/>
          </a:ln>
        </p:spPr>
        <p:txBody>
          <a:bodyPr/>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a:lnSpc>
                <a:spcPct val="150000"/>
              </a:lnSpc>
            </a:pPr>
            <a:r>
              <a:rPr lang="en-US" altLang="zh-CN" sz="2400" b="1"/>
              <a:t>        </a:t>
            </a:r>
            <a:r>
              <a:rPr lang="zh-CN" sz="2400" b="1"/>
              <a:t>财务分析是以核算资料为依据，对企业财务活动的过程和结果进行调查研究，评价预算完成情况，分析影响预算执行的因素，挖掘企业潜力，提出改进措施。</a:t>
            </a:r>
            <a:endParaRPr lang="zh-CN" sz="2400" b="1"/>
          </a:p>
          <a:p>
            <a:pPr>
              <a:lnSpc>
                <a:spcPct val="150000"/>
              </a:lnSpc>
            </a:pPr>
            <a:r>
              <a:rPr lang="en-US" altLang="zh-CN" sz="2400" b="1"/>
              <a:t>       </a:t>
            </a:r>
            <a:r>
              <a:rPr lang="zh-CN" sz="2400" b="1"/>
              <a:t>财务分析的一般程序：</a:t>
            </a:r>
            <a:endParaRPr lang="zh-CN" sz="2400" b="1"/>
          </a:p>
          <a:p>
            <a:pPr>
              <a:lnSpc>
                <a:spcPct val="150000"/>
              </a:lnSpc>
            </a:pPr>
            <a:r>
              <a:rPr lang="zh-CN" sz="2400" b="1"/>
              <a:t> </a:t>
            </a:r>
            <a:r>
              <a:rPr lang="en-US" altLang="zh-CN" sz="2400" b="1"/>
              <a:t>        </a:t>
            </a:r>
            <a:r>
              <a:rPr lang="zh-CN" sz="2400" b="1"/>
              <a:t>（</a:t>
            </a:r>
            <a:r>
              <a:rPr lang="en-US" altLang="zh-CN" sz="2400" b="1"/>
              <a:t>1</a:t>
            </a:r>
            <a:r>
              <a:rPr lang="zh-CN" altLang="en-US" sz="2400" b="1"/>
              <a:t>）收集资料，掌握信息；（</a:t>
            </a:r>
            <a:r>
              <a:rPr lang="en-US" altLang="zh-CN" sz="2400" b="1"/>
              <a:t>2</a:t>
            </a:r>
            <a:r>
              <a:rPr lang="zh-CN" altLang="en-US" sz="2400" b="1"/>
              <a:t>）进行对比，做出评价；（</a:t>
            </a:r>
            <a:r>
              <a:rPr lang="en-US" altLang="zh-CN" sz="2400" b="1"/>
              <a:t>3</a:t>
            </a:r>
            <a:r>
              <a:rPr lang="zh-CN" altLang="en-US" sz="2400" b="1"/>
              <a:t>）分析原因，明确责任；（</a:t>
            </a:r>
            <a:r>
              <a:rPr lang="en-US" altLang="zh-CN" sz="2400" b="1"/>
              <a:t>4</a:t>
            </a:r>
            <a:r>
              <a:rPr lang="zh-CN" altLang="en-US" sz="2400" b="1"/>
              <a:t>）提出措施，改进工作。</a:t>
            </a:r>
            <a:endParaRPr lang="zh-CN" altLang="en-US" sz="2400" b="1"/>
          </a:p>
        </p:txBody>
      </p:sp>
    </p:spTree>
  </p:cSld>
  <p:clrMapOvr>
    <a:masterClrMapping/>
  </p:clrMapOvr>
  <p:transition spd="med">
    <p:blinds dir="vert"/>
    <p:sndAc>
      <p:stSnd>
        <p:snd r:embed="rId2" name="chimes.wav"/>
      </p:stSnd>
    </p:sndAc>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Rectangle 2"/>
          <p:cNvSpPr>
            <a:spLocks noGrp="1"/>
          </p:cNvSpPr>
          <p:nvPr>
            <p:ph idx="1"/>
          </p:nvPr>
        </p:nvSpPr>
        <p:spPr>
          <a:xfrm>
            <a:off x="251460" y="2204720"/>
            <a:ext cx="8785225" cy="2732405"/>
          </a:xfrm>
        </p:spPr>
        <p:txBody>
          <a:bodyPr vert="horz" wrap="square" lIns="91440" tIns="45720" rIns="91440" bIns="45720" anchor="t" anchorCtr="0"/>
          <a:p>
            <a:pPr eaLnBrk="1" hangingPunct="1">
              <a:lnSpc>
                <a:spcPct val="150000"/>
              </a:lnSpc>
            </a:pPr>
            <a:r>
              <a:rPr lang="zh-CN" altLang="en-US" sz="2000" b="1" dirty="0">
                <a:solidFill>
                  <a:srgbClr val="0000CC"/>
                </a:solidFill>
                <a:latin typeface="宋体" panose="02010600030101010101" pitchFamily="2" charset="-122"/>
                <a:ea typeface="宋体" panose="02010600030101010101" pitchFamily="2" charset="-122"/>
                <a:cs typeface="宋体" panose="02010600030101010101" pitchFamily="2" charset="-122"/>
              </a:rPr>
              <a:t>  </a:t>
            </a:r>
            <a:r>
              <a:rPr lang="en-US" altLang="zh-CN" sz="2000" b="1" dirty="0">
                <a:solidFill>
                  <a:srgbClr val="0000CC"/>
                </a:solidFill>
                <a:latin typeface="宋体" panose="02010600030101010101" pitchFamily="2" charset="-122"/>
                <a:ea typeface="宋体" panose="02010600030101010101" pitchFamily="2" charset="-122"/>
                <a:cs typeface="宋体" panose="02010600030101010101" pitchFamily="2" charset="-122"/>
              </a:rPr>
              <a:t>  </a:t>
            </a:r>
            <a:r>
              <a:rPr lang="zh-CN" altLang="en-US" sz="2000" b="1" dirty="0">
                <a:latin typeface="宋体" panose="02010600030101010101" pitchFamily="2" charset="-122"/>
                <a:ea typeface="宋体" panose="02010600030101010101" pitchFamily="2" charset="-122"/>
                <a:cs typeface="宋体" panose="02010600030101010101" pitchFamily="2" charset="-122"/>
              </a:rPr>
              <a:t>企业财务活动的内容一般包括以下几个方面。</a:t>
            </a:r>
            <a:endParaRPr lang="zh-CN" altLang="en-US" sz="2000" b="1"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000" b="1" dirty="0">
                <a:latin typeface="宋体" panose="02010600030101010101" pitchFamily="2" charset="-122"/>
                <a:ea typeface="宋体" panose="02010600030101010101" pitchFamily="2" charset="-122"/>
                <a:cs typeface="宋体" panose="02010600030101010101" pitchFamily="2" charset="-122"/>
              </a:rPr>
              <a:t>    </a:t>
            </a:r>
            <a:r>
              <a:rPr lang="en-US" altLang="zh-CN" sz="2000" b="1" dirty="0">
                <a:latin typeface="宋体" panose="02010600030101010101" pitchFamily="2" charset="-122"/>
                <a:ea typeface="宋体" panose="02010600030101010101" pitchFamily="2" charset="-122"/>
                <a:cs typeface="宋体" panose="02010600030101010101" pitchFamily="2" charset="-122"/>
              </a:rPr>
              <a:t>(1)</a:t>
            </a:r>
            <a:r>
              <a:rPr lang="zh-CN" altLang="en-US" sz="2000" b="1" dirty="0">
                <a:solidFill>
                  <a:srgbClr val="0000CC"/>
                </a:solidFill>
                <a:latin typeface="宋体" panose="02010600030101010101" pitchFamily="2" charset="-122"/>
                <a:ea typeface="宋体" panose="02010600030101010101" pitchFamily="2" charset="-122"/>
                <a:cs typeface="宋体" panose="02010600030101010101" pitchFamily="2" charset="-122"/>
              </a:rPr>
              <a:t>筹资活动</a:t>
            </a:r>
            <a:endParaRPr lang="zh-CN" altLang="en-US" sz="2000" b="1" dirty="0">
              <a:solidFill>
                <a:srgbClr val="0000CC"/>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000" b="1" dirty="0">
                <a:latin typeface="宋体" panose="02010600030101010101" pitchFamily="2" charset="-122"/>
                <a:ea typeface="宋体" panose="02010600030101010101" pitchFamily="2" charset="-122"/>
                <a:cs typeface="宋体" panose="02010600030101010101" pitchFamily="2" charset="-122"/>
              </a:rPr>
              <a:t>       筹资活动是指企业筹集资金的活动。例如，企业发行股票、发行债券、取得借款、赊购商品、租赁设备等都属于筹资活动。</a:t>
            </a:r>
            <a:endParaRPr lang="en-US" altLang="zh-CN" sz="2000" b="1"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en-US" altLang="zh-CN" sz="2000" b="1" dirty="0">
                <a:solidFill>
                  <a:srgbClr val="0000CC"/>
                </a:solidFill>
                <a:latin typeface="宋体" panose="02010600030101010101" pitchFamily="2" charset="-122"/>
                <a:ea typeface="宋体" panose="02010600030101010101" pitchFamily="2" charset="-122"/>
                <a:cs typeface="宋体" panose="02010600030101010101" pitchFamily="2" charset="-122"/>
              </a:rPr>
              <a:t>    (2)</a:t>
            </a:r>
            <a:r>
              <a:rPr lang="zh-CN" altLang="en-US" sz="2000" b="1" dirty="0">
                <a:solidFill>
                  <a:srgbClr val="0000CC"/>
                </a:solidFill>
                <a:latin typeface="宋体" panose="02010600030101010101" pitchFamily="2" charset="-122"/>
                <a:ea typeface="宋体" panose="02010600030101010101" pitchFamily="2" charset="-122"/>
                <a:cs typeface="宋体" panose="02010600030101010101" pitchFamily="2" charset="-122"/>
              </a:rPr>
              <a:t>投资活动</a:t>
            </a:r>
            <a:endParaRPr lang="zh-CN" altLang="en-US" sz="2000" b="1" dirty="0">
              <a:solidFill>
                <a:srgbClr val="0000CC"/>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pPr>
            <a:r>
              <a:rPr lang="zh-CN" altLang="en-US" sz="2000" b="1" dirty="0">
                <a:latin typeface="宋体" panose="02010600030101010101" pitchFamily="2" charset="-122"/>
                <a:ea typeface="宋体" panose="02010600030101010101" pitchFamily="2" charset="-122"/>
                <a:cs typeface="宋体" panose="02010600030101010101" pitchFamily="2" charset="-122"/>
              </a:rPr>
              <a:t>       投资活动是指企业将筹集的资金投入使用的过程，例如购置流动资产、固定资产、无形资产等，或投资购买其他企业的股票、债券或与其他企业联营等。</a:t>
            </a:r>
            <a:endParaRPr lang="zh-CN" altLang="en-US" sz="2000" b="1" dirty="0">
              <a:latin typeface="宋体" panose="02010600030101010101" pitchFamily="2" charset="-122"/>
              <a:ea typeface="宋体" panose="02010600030101010101" pitchFamily="2" charset="-122"/>
              <a:cs typeface="宋体" panose="02010600030101010101" pitchFamily="2" charset="-122"/>
            </a:endParaRPr>
          </a:p>
        </p:txBody>
      </p:sp>
      <p:sp>
        <p:nvSpPr>
          <p:cNvPr id="2" name="Rectangle 3"/>
          <p:cNvSpPr>
            <a:spLocks noGrp="1" noChangeArrowheads="1"/>
          </p:cNvSpPr>
          <p:nvPr>
            <p:custDataLst>
              <p:tags r:id="rId1"/>
            </p:custDataLst>
          </p:nvPr>
        </p:nvSpPr>
        <p:spPr>
          <a:xfrm>
            <a:off x="539750" y="980440"/>
            <a:ext cx="5277485" cy="486410"/>
          </a:xfrm>
          <a:prstGeom prst="rect">
            <a:avLst/>
          </a:prstGeom>
          <a:noFill/>
          <a:ln w="9525">
            <a:noFill/>
          </a:ln>
        </p:spPr>
        <p:txBody>
          <a:bodyPr vert="horz" wrap="square" lIns="91440" tIns="45720" rIns="91440" bIns="45720" numCol="1" anchor="t" anchorCtr="0" compatLnSpc="1"/>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defRPr sz="2000">
                <a:solidFill>
                  <a:schemeClr val="tx1"/>
                </a:solidFill>
                <a:latin typeface="+mn-lt"/>
                <a:ea typeface="+mn-ea"/>
              </a:defRPr>
            </a:lvl9pPr>
          </a:lstStyle>
          <a:p>
            <a:pPr eaLnBrk="1" hangingPunct="1"/>
            <a:r>
              <a:rPr lang="zh-CN" altLang="en-US" sz="2400" b="1" dirty="0">
                <a:solidFill>
                  <a:srgbClr val="FF0000"/>
                </a:solidFill>
                <a:latin typeface="宋体" panose="02010600030101010101" pitchFamily="2" charset="-122"/>
                <a:ea typeface="宋体" panose="02010600030101010101" pitchFamily="2" charset="-122"/>
                <a:sym typeface="+mn-ea"/>
              </a:rPr>
              <a:t>（二）财务管理的内容</a:t>
            </a:r>
            <a:endParaRPr kumimoji="1" lang="zh-CN" altLang="en-US" sz="2400" b="1" i="0" u="none" strike="noStrike" kern="0" cap="none" spc="0" normalizeH="0" baseline="0" noProof="0" dirty="0" smtClean="0">
              <a:ln>
                <a:noFill/>
              </a:ln>
              <a:solidFill>
                <a:srgbClr val="FF0000"/>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mn-ea"/>
            </a:endParaRPr>
          </a:p>
        </p:txBody>
      </p:sp>
      <p:sp>
        <p:nvSpPr>
          <p:cNvPr id="3" name="文本框 2"/>
          <p:cNvSpPr txBox="1"/>
          <p:nvPr/>
        </p:nvSpPr>
        <p:spPr>
          <a:xfrm>
            <a:off x="683260" y="1628775"/>
            <a:ext cx="4572000" cy="460375"/>
          </a:xfrm>
          <a:prstGeom prst="rect">
            <a:avLst/>
          </a:prstGeom>
          <a:noFill/>
        </p:spPr>
        <p:txBody>
          <a:bodyPr wrap="square" rtlCol="0" anchor="t">
            <a:spAutoFit/>
          </a:bodyPr>
          <a:p>
            <a:r>
              <a:rPr lang="zh-CN" altLang="en-US" sz="2400" b="1" dirty="0">
                <a:solidFill>
                  <a:srgbClr val="0000CC"/>
                </a:solidFill>
                <a:latin typeface="宋体" panose="02010600030101010101" pitchFamily="2" charset="-122"/>
                <a:cs typeface="宋体" panose="02010600030101010101" pitchFamily="2" charset="-122"/>
                <a:sym typeface="+mn-ea"/>
              </a:rPr>
              <a:t>  </a:t>
            </a:r>
            <a:r>
              <a:rPr lang="en-US" altLang="zh-CN" sz="2400" b="1" dirty="0">
                <a:solidFill>
                  <a:srgbClr val="0000CC"/>
                </a:solidFill>
                <a:latin typeface="宋体" panose="02010600030101010101" pitchFamily="2" charset="-122"/>
                <a:cs typeface="宋体" panose="02010600030101010101" pitchFamily="2" charset="-122"/>
                <a:sym typeface="+mn-ea"/>
              </a:rPr>
              <a:t>1.</a:t>
            </a:r>
            <a:r>
              <a:rPr lang="zh-CN" altLang="en-US" sz="2400" b="1" dirty="0">
                <a:solidFill>
                  <a:srgbClr val="0000CC"/>
                </a:solidFill>
                <a:latin typeface="宋体" panose="02010600030101010101" pitchFamily="2" charset="-122"/>
                <a:cs typeface="宋体" panose="02010600030101010101" pitchFamily="2" charset="-122"/>
                <a:sym typeface="+mn-ea"/>
              </a:rPr>
              <a:t>财务活动</a:t>
            </a:r>
            <a:endParaRPr lang="zh-CN" altLang="en-US" sz="2400" b="1" dirty="0">
              <a:solidFill>
                <a:srgbClr val="0000CC"/>
              </a:solidFill>
              <a:latin typeface="宋体" panose="02010600030101010101" pitchFamily="2" charset="-122"/>
              <a:cs typeface="宋体" panose="02010600030101010101" pitchFamily="2" charset="-122"/>
              <a:sym typeface="+mn-ea"/>
            </a:endParaRPr>
          </a:p>
        </p:txBody>
      </p:sp>
    </p:spTree>
  </p:cSld>
  <p:clrMapOvr>
    <a:masterClrMapping/>
  </p:clrMapOvr>
  <p:transition spd="med">
    <p:blinds dir="vert"/>
    <p:sndAc>
      <p:stSnd>
        <p:snd r:embed="rId2" name="chimes.wav"/>
      </p:stSnd>
    </p:sndAc>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65282" name="Rectangle 2"/>
          <p:cNvSpPr/>
          <p:nvPr/>
        </p:nvSpPr>
        <p:spPr>
          <a:xfrm>
            <a:off x="488950" y="2773363"/>
            <a:ext cx="7620000" cy="1014730"/>
          </a:xfrm>
          <a:prstGeom prst="rect">
            <a:avLst/>
          </a:prstGeom>
          <a:noFill/>
          <a:ln w="9525">
            <a:noFill/>
          </a:ln>
        </p:spPr>
        <p:txBody>
          <a:bodyPr>
            <a:spAutoFit/>
            <a:scene3d>
              <a:camera prst="orthographicFront"/>
              <a:lightRig rig="threePt" dir="t"/>
            </a:scene3d>
          </a:bodyPr>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stStyle>
          <a:p>
            <a:pPr marL="0" lvl="0" indent="0" algn="ctr" eaLnBrk="1" hangingPunct="1">
              <a:spcBef>
                <a:spcPct val="0"/>
              </a:spcBef>
              <a:buClrTx/>
              <a:buFontTx/>
              <a:buNone/>
            </a:pPr>
            <a:r>
              <a:rPr lang="zh-CN" altLang="en-US" sz="6000" b="1" dirty="0">
                <a:ln w="22225">
                  <a:solidFill>
                    <a:schemeClr val="accent2"/>
                  </a:solidFill>
                  <a:prstDash val="solid"/>
                </a:ln>
                <a:solidFill>
                  <a:schemeClr val="accent2">
                    <a:lumMod val="40000"/>
                    <a:lumOff val="60000"/>
                  </a:schemeClr>
                </a:solidFill>
                <a:effectLst/>
                <a:latin typeface="+mj-lt"/>
                <a:cs typeface="+mj-lt"/>
              </a:rPr>
              <a:t> </a:t>
            </a:r>
            <a:r>
              <a:rPr lang="en-US" altLang="zh-CN" sz="6000" b="1" dirty="0">
                <a:ln w="22225">
                  <a:solidFill>
                    <a:schemeClr val="accent2"/>
                  </a:solidFill>
                  <a:prstDash val="solid"/>
                </a:ln>
                <a:solidFill>
                  <a:schemeClr val="accent2">
                    <a:lumMod val="40000"/>
                    <a:lumOff val="60000"/>
                  </a:schemeClr>
                </a:solidFill>
                <a:effectLst/>
                <a:latin typeface="+mj-lt"/>
                <a:cs typeface="+mj-lt"/>
              </a:rPr>
              <a:t>THANK YOU!</a:t>
            </a:r>
            <a:endParaRPr lang="en-US" altLang="zh-CN" sz="6000" b="1" dirty="0">
              <a:ln w="22225">
                <a:solidFill>
                  <a:schemeClr val="accent2"/>
                </a:solidFill>
                <a:prstDash val="solid"/>
              </a:ln>
              <a:solidFill>
                <a:schemeClr val="accent2">
                  <a:lumMod val="40000"/>
                  <a:lumOff val="60000"/>
                </a:schemeClr>
              </a:solidFill>
              <a:effectLst/>
              <a:latin typeface="+mj-lt"/>
              <a:cs typeface="+mj-lt"/>
            </a:endParaRPr>
          </a:p>
        </p:txBody>
      </p:sp>
      <p:sp>
        <p:nvSpPr>
          <p:cNvPr id="35843" name="Oval 1"/>
          <p:cNvSpPr/>
          <p:nvPr/>
        </p:nvSpPr>
        <p:spPr>
          <a:xfrm>
            <a:off x="3492500" y="2924175"/>
            <a:ext cx="3024188" cy="1728788"/>
          </a:xfrm>
          <a:prstGeom prst="ellipse">
            <a:avLst/>
          </a:prstGeom>
          <a:noFill/>
          <a:ln w="9525">
            <a:noFill/>
          </a:ln>
        </p:spPr>
        <p:txBody>
          <a:bodyPr>
            <a:spAutoFit/>
          </a:bodyPr>
          <a:lstStyle>
            <a:lvl1pPr marL="469900" indent="-469900" algn="l" rtl="0" eaLnBrk="0" fontAlgn="base" hangingPunct="0">
              <a:spcBef>
                <a:spcPct val="20000"/>
              </a:spcBef>
              <a:spcAft>
                <a:spcPct val="0"/>
              </a:spcAft>
              <a:buClr>
                <a:schemeClr val="accent2"/>
              </a:buClr>
              <a:buFont typeface="Wingdings" panose="05000000000000000000" pitchFamily="2" charset="2"/>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defRPr sz="2000">
                <a:solidFill>
                  <a:schemeClr val="tx1"/>
                </a:solidFill>
                <a:latin typeface="+mn-lt"/>
                <a:ea typeface="+mn-ea"/>
              </a:defRPr>
            </a:lvl5pPr>
          </a:lstStyle>
          <a:p>
            <a:pPr marL="0" lvl="0" indent="0" eaLnBrk="1" hangingPunct="1">
              <a:spcBef>
                <a:spcPct val="50000"/>
              </a:spcBef>
              <a:buClrTx/>
              <a:buFontTx/>
              <a:buNone/>
            </a:pPr>
            <a:endParaRPr lang="en-US" altLang="en-US" sz="1800" dirty="0"/>
          </a:p>
        </p:txBody>
      </p:sp>
    </p:spTree>
  </p:cSld>
  <p:clrMapOvr>
    <a:masterClrMapping/>
  </p:clrMapOvr>
  <p:transition spd="med">
    <p:blinds dir="vert"/>
    <p:sndAc>
      <p:stSnd>
        <p:snd r:embed="rId1"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865282"/>
                                        </p:tgtEl>
                                        <p:attrNameLst>
                                          <p:attrName>style.visibility</p:attrName>
                                        </p:attrNameLst>
                                      </p:cBhvr>
                                      <p:to>
                                        <p:strVal val="visible"/>
                                      </p:to>
                                    </p:set>
                                    <p:animEffect transition="in" filter="box(out)">
                                      <p:cBhvr>
                                        <p:cTn id="7" dur="500"/>
                                        <p:tgtEl>
                                          <p:spTgt spid="8652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528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Rectangle 2"/>
          <p:cNvSpPr>
            <a:spLocks noGrp="1"/>
          </p:cNvSpPr>
          <p:nvPr>
            <p:ph idx="1"/>
          </p:nvPr>
        </p:nvSpPr>
        <p:spPr>
          <a:xfrm>
            <a:off x="251460" y="692150"/>
            <a:ext cx="8785225" cy="4791710"/>
          </a:xfrm>
        </p:spPr>
        <p:txBody>
          <a:bodyPr vert="horz" wrap="square" lIns="91440" tIns="45720" rIns="91440" bIns="45720" anchor="t" anchorCtr="0"/>
          <a:p>
            <a:pPr eaLnBrk="1" hangingPunct="1">
              <a:lnSpc>
                <a:spcPct val="150000"/>
              </a:lnSpc>
              <a:buNone/>
            </a:pPr>
            <a:r>
              <a:rPr lang="en-US" altLang="zh-CN" sz="2000" b="1" dirty="0">
                <a:solidFill>
                  <a:srgbClr val="0000CC"/>
                </a:solidFill>
                <a:latin typeface="宋体" panose="02010600030101010101" pitchFamily="2" charset="-122"/>
                <a:ea typeface="宋体" panose="02010600030101010101" pitchFamily="2" charset="-122"/>
                <a:cs typeface="宋体" panose="02010600030101010101" pitchFamily="2" charset="-122"/>
              </a:rPr>
              <a:t>(3)</a:t>
            </a:r>
            <a:r>
              <a:rPr lang="zh-CN" altLang="en-US" sz="2000" b="1" dirty="0">
                <a:solidFill>
                  <a:srgbClr val="0000CC"/>
                </a:solidFill>
                <a:latin typeface="宋体" panose="02010600030101010101" pitchFamily="2" charset="-122"/>
                <a:ea typeface="宋体" panose="02010600030101010101" pitchFamily="2" charset="-122"/>
                <a:cs typeface="宋体" panose="02010600030101010101" pitchFamily="2" charset="-122"/>
              </a:rPr>
              <a:t>营运活动</a:t>
            </a:r>
            <a:endParaRPr lang="zh-CN" altLang="en-US" sz="2000" b="1" dirty="0">
              <a:solidFill>
                <a:srgbClr val="0000CC"/>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buNone/>
            </a:pPr>
            <a:r>
              <a:rPr lang="zh-CN" altLang="en-US" sz="2000" b="1" dirty="0">
                <a:latin typeface="宋体" panose="02010600030101010101" pitchFamily="2" charset="-122"/>
                <a:ea typeface="宋体" panose="02010600030101010101" pitchFamily="2" charset="-122"/>
                <a:cs typeface="宋体" panose="02010600030101010101" pitchFamily="2" charset="-122"/>
              </a:rPr>
              <a:t>      </a:t>
            </a:r>
            <a:r>
              <a:rPr lang="en-US" altLang="zh-CN" sz="2000" b="1" dirty="0">
                <a:latin typeface="宋体" panose="02010600030101010101" pitchFamily="2" charset="-122"/>
                <a:ea typeface="宋体" panose="02010600030101010101" pitchFamily="2" charset="-122"/>
                <a:cs typeface="宋体" panose="02010600030101010101" pitchFamily="2" charset="-122"/>
              </a:rPr>
              <a:t> </a:t>
            </a:r>
            <a:r>
              <a:rPr lang="zh-CN" altLang="en-US" sz="2000" b="1" dirty="0">
                <a:latin typeface="宋体" panose="02010600030101010101" pitchFamily="2" charset="-122"/>
                <a:ea typeface="宋体" panose="02010600030101010101" pitchFamily="2" charset="-122"/>
                <a:cs typeface="宋体" panose="02010600030101010101" pitchFamily="2" charset="-122"/>
              </a:rPr>
              <a:t>企业在日常经营活动中，会发生一系列的资金收付。例如采购材料、支付工资和其他经营费用，或销售商品、提供劳务等。这种因企业经营而引起的财务活动，通常称为资金的营运活动。  </a:t>
            </a:r>
            <a:endParaRPr lang="en-US" altLang="zh-CN" sz="2000" b="1"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buNone/>
            </a:pPr>
            <a:r>
              <a:rPr lang="en-US" altLang="zh-CN" sz="2000" b="1" dirty="0">
                <a:latin typeface="宋体" panose="02010600030101010101" pitchFamily="2" charset="-122"/>
                <a:ea typeface="宋体" panose="02010600030101010101" pitchFamily="2" charset="-122"/>
                <a:cs typeface="宋体" panose="02010600030101010101" pitchFamily="2" charset="-122"/>
              </a:rPr>
              <a:t> (4)</a:t>
            </a:r>
            <a:r>
              <a:rPr lang="zh-CN" altLang="en-US" sz="2000" b="1" dirty="0">
                <a:solidFill>
                  <a:srgbClr val="0000CC"/>
                </a:solidFill>
                <a:latin typeface="宋体" panose="02010600030101010101" pitchFamily="2" charset="-122"/>
                <a:ea typeface="宋体" panose="02010600030101010101" pitchFamily="2" charset="-122"/>
                <a:cs typeface="宋体" panose="02010600030101010101" pitchFamily="2" charset="-122"/>
              </a:rPr>
              <a:t>分配活动</a:t>
            </a:r>
            <a:endParaRPr lang="zh-CN" altLang="en-US" sz="2000" b="1" dirty="0">
              <a:solidFill>
                <a:srgbClr val="0000CC"/>
              </a:solidFill>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buNone/>
            </a:pPr>
            <a:r>
              <a:rPr lang="zh-CN" altLang="en-US" sz="2000" b="1" dirty="0">
                <a:latin typeface="宋体" panose="02010600030101010101" pitchFamily="2" charset="-122"/>
                <a:ea typeface="宋体" panose="02010600030101010101" pitchFamily="2" charset="-122"/>
                <a:cs typeface="宋体" panose="02010600030101010101" pitchFamily="2" charset="-122"/>
              </a:rPr>
              <a:t>       企业通过投资活动或者营运活动取得的收入，要依据现行法规及规章作出分配。</a:t>
            </a:r>
            <a:endParaRPr lang="en-US" altLang="zh-CN" sz="2000" b="1"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150000"/>
              </a:lnSpc>
              <a:buNone/>
            </a:pPr>
            <a:r>
              <a:rPr lang="en-US" altLang="zh-CN" sz="2000" b="1" dirty="0">
                <a:latin typeface="宋体" panose="02010600030101010101" pitchFamily="2" charset="-122"/>
                <a:ea typeface="宋体" panose="02010600030101010101" pitchFamily="2" charset="-122"/>
                <a:cs typeface="宋体" panose="02010600030101010101" pitchFamily="2" charset="-122"/>
              </a:rPr>
              <a:t>      </a:t>
            </a:r>
            <a:r>
              <a:rPr lang="zh-CN" altLang="en-US" sz="2000" b="1" dirty="0">
                <a:latin typeface="宋体" panose="02010600030101010101" pitchFamily="2" charset="-122"/>
                <a:ea typeface="宋体" panose="02010600030101010101" pitchFamily="2" charset="-122"/>
                <a:cs typeface="宋体" panose="02010600030101010101" pitchFamily="2" charset="-122"/>
              </a:rPr>
              <a:t>上述财务活动的四个方面，相互联系、相互依存。构成了完整的企业财务活动（见图</a:t>
            </a:r>
            <a:r>
              <a:rPr lang="en-US" altLang="zh-CN" sz="2000" b="1" dirty="0">
                <a:latin typeface="宋体" panose="02010600030101010101" pitchFamily="2" charset="-122"/>
                <a:ea typeface="宋体" panose="02010600030101010101" pitchFamily="2" charset="-122"/>
                <a:cs typeface="宋体" panose="02010600030101010101" pitchFamily="2" charset="-122"/>
              </a:rPr>
              <a:t>1-1</a:t>
            </a:r>
            <a:r>
              <a:rPr lang="zh-CN" altLang="en-US" sz="2000" b="1" dirty="0">
                <a:latin typeface="宋体" panose="02010600030101010101" pitchFamily="2" charset="-122"/>
                <a:ea typeface="宋体" panose="02010600030101010101" pitchFamily="2" charset="-122"/>
                <a:cs typeface="宋体" panose="02010600030101010101" pitchFamily="2" charset="-122"/>
              </a:rPr>
              <a:t>）。这四个方面也是企业财务管理的基本内容。</a:t>
            </a:r>
            <a:endParaRPr lang="zh-CN" altLang="en-US" sz="2000" b="1" dirty="0">
              <a:latin typeface="宋体" panose="02010600030101010101" pitchFamily="2" charset="-122"/>
              <a:ea typeface="宋体" panose="02010600030101010101" pitchFamily="2" charset="-122"/>
              <a:cs typeface="宋体" panose="02010600030101010101" pitchFamily="2" charset="-122"/>
            </a:endParaRPr>
          </a:p>
          <a:p>
            <a:pPr eaLnBrk="1" hangingPunct="1">
              <a:lnSpc>
                <a:spcPct val="90000"/>
              </a:lnSpc>
              <a:buNone/>
            </a:pPr>
            <a:endParaRPr lang="zh-CN" altLang="en-US" sz="2000" b="1" dirty="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blinds dir="vert"/>
    <p:sndAc>
      <p:stSnd>
        <p:snd r:embed="rId1" name="chimes.wav"/>
      </p:stSnd>
    </p:sndAc>
  </p:transition>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PP_MARK_KEY" val="e207ef0f-ecab-4e51-a9f4-1f148cece3a2"/>
  <p:tag name="COMMONDATA" val="eyJoZGlkIjoiNjM0NGYwNGQ3M2NmNzIxZDkxOGNhNzUxYmY5NjAwNTMifQ=="/>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1_Profile">
  <a:themeElements>
    <a:clrScheme name="1_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1_Profile">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1" fontAlgn="base" latinLnBrk="0" hangingPunct="1">
          <a:lnSpc>
            <a:spcPct val="100000"/>
          </a:lnSpc>
          <a:spcBef>
            <a:spcPct val="50000"/>
          </a:spcBef>
          <a:spcAft>
            <a:spcPct val="0"/>
          </a:spcAft>
          <a:buClrTx/>
          <a:buSzTx/>
          <a:buFontTx/>
          <a:buNone/>
          <a:defRPr kumimoji="0" lang="en-US" altLang="zh-CN" sz="1800" b="0" i="0" u="none" strike="noStrike" cap="none" normalizeH="0" baseline="0" smtClean="0">
            <a:ln>
              <a:noFill/>
            </a:ln>
            <a:solidFill>
              <a:schemeClr val="tx1"/>
            </a:solidFill>
            <a:effectLst/>
            <a:latin typeface="Verdana" panose="020B060403050404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1" fontAlgn="base" latinLnBrk="0" hangingPunct="1">
          <a:lnSpc>
            <a:spcPct val="100000"/>
          </a:lnSpc>
          <a:spcBef>
            <a:spcPct val="50000"/>
          </a:spcBef>
          <a:spcAft>
            <a:spcPct val="0"/>
          </a:spcAft>
          <a:buClrTx/>
          <a:buSzTx/>
          <a:buFontTx/>
          <a:buNone/>
          <a:defRPr kumimoji="0" lang="en-US" altLang="zh-CN" sz="1800" b="0" i="0" u="none" strike="noStrike" cap="none" normalizeH="0" baseline="0" smtClean="0">
            <a:ln>
              <a:noFill/>
            </a:ln>
            <a:solidFill>
              <a:schemeClr val="tx1"/>
            </a:solidFill>
            <a:effectLst/>
            <a:latin typeface="Verdana" panose="020B0604030504040204" pitchFamily="34" charset="0"/>
            <a:ea typeface="宋体" panose="02010600030101010101" pitchFamily="2" charset="-122"/>
          </a:defRPr>
        </a:defPPr>
      </a:lstStyle>
    </a:lnDef>
  </a:objectDefaults>
  <a:extraClrSchemeLst>
    <a:extraClrScheme>
      <a:clrScheme name="1_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1_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1_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1_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1_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1_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1_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1_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Profile">
  <a:themeElements>
    <a:clrScheme name="1_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1_Profile">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1" fontAlgn="base" latinLnBrk="0" hangingPunct="1">
          <a:lnSpc>
            <a:spcPct val="100000"/>
          </a:lnSpc>
          <a:spcBef>
            <a:spcPct val="50000"/>
          </a:spcBef>
          <a:spcAft>
            <a:spcPct val="0"/>
          </a:spcAft>
          <a:buClrTx/>
          <a:buSzTx/>
          <a:buFontTx/>
          <a:buNone/>
          <a:defRPr kumimoji="0" lang="en-US" altLang="zh-CN" sz="1800" b="0" i="0" u="none" strike="noStrike" cap="none" normalizeH="0" baseline="0" smtClean="0">
            <a:ln>
              <a:noFill/>
            </a:ln>
            <a:solidFill>
              <a:schemeClr val="tx1"/>
            </a:solidFill>
            <a:effectLst/>
            <a:latin typeface="Verdana" panose="020B060403050404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1" fontAlgn="base" latinLnBrk="0" hangingPunct="1">
          <a:lnSpc>
            <a:spcPct val="100000"/>
          </a:lnSpc>
          <a:spcBef>
            <a:spcPct val="50000"/>
          </a:spcBef>
          <a:spcAft>
            <a:spcPct val="0"/>
          </a:spcAft>
          <a:buClrTx/>
          <a:buSzTx/>
          <a:buFontTx/>
          <a:buNone/>
          <a:defRPr kumimoji="0" lang="en-US" altLang="zh-CN" sz="1800" b="0" i="0" u="none" strike="noStrike" cap="none" normalizeH="0" baseline="0" smtClean="0">
            <a:ln>
              <a:noFill/>
            </a:ln>
            <a:solidFill>
              <a:schemeClr val="tx1"/>
            </a:solidFill>
            <a:effectLst/>
            <a:latin typeface="Verdana" panose="020B0604030504040204" pitchFamily="34" charset="0"/>
            <a:ea typeface="宋体" panose="02010600030101010101" pitchFamily="2" charset="-122"/>
          </a:defRPr>
        </a:defPPr>
      </a:lstStyle>
    </a:lnDef>
  </a:objectDefaults>
  <a:extraClrSchemeLst>
    <a:extraClrScheme>
      <a:clrScheme name="1_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1_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1_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1_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1_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1_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1_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1_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Profile</Template>
  <TotalTime>0</TotalTime>
  <Words>9807</Words>
  <Application>WPS 演示</Application>
  <PresentationFormat>On-screen Show (4:3)</PresentationFormat>
  <Paragraphs>713</Paragraphs>
  <Slides>80</Slides>
  <Notes>1</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80</vt:i4>
      </vt:variant>
    </vt:vector>
  </HeadingPairs>
  <TitlesOfParts>
    <vt:vector size="100" baseType="lpstr">
      <vt:lpstr>Arial</vt:lpstr>
      <vt:lpstr>宋体</vt:lpstr>
      <vt:lpstr>Wingdings</vt:lpstr>
      <vt:lpstr>Verdana</vt:lpstr>
      <vt:lpstr>黑体</vt:lpstr>
      <vt:lpstr>Times New Roman</vt:lpstr>
      <vt:lpstr>华文中宋</vt:lpstr>
      <vt:lpstr>微软雅黑</vt:lpstr>
      <vt:lpstr>Arial Unicode MS</vt:lpstr>
      <vt:lpstr>Calibri</vt:lpstr>
      <vt:lpstr>楷体_GB2312</vt:lpstr>
      <vt:lpstr>新宋体</vt:lpstr>
      <vt:lpstr>NEU-BZ-S92</vt:lpstr>
      <vt:lpstr>Segoe Print</vt:lpstr>
      <vt:lpstr>方正书宋_GBK</vt:lpstr>
      <vt:lpstr>Verdana</vt:lpstr>
      <vt:lpstr>Gulim</vt:lpstr>
      <vt:lpstr>Malgun Gothic</vt:lpstr>
      <vt:lpstr>1_Profile</vt:lpstr>
      <vt:lpstr>2_Profile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第四节  财务管理环节</vt:lpstr>
      <vt:lpstr>第四节 财务管理环节</vt:lpstr>
      <vt:lpstr>第四节 财务管理环节</vt:lpstr>
      <vt:lpstr>第四节 财务管理环节</vt:lpstr>
      <vt:lpstr>第四节 财务管理环节</vt:lpstr>
      <vt:lpstr>第四节 财务管理环节</vt:lpstr>
      <vt:lpstr>PowerPoint 演示文稿</vt:lpstr>
    </vt:vector>
  </TitlesOfParts>
  <Company>home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财务管理</dc:title>
  <dc:creator>ran</dc:creator>
  <cp:lastModifiedBy>1</cp:lastModifiedBy>
  <cp:revision>319</cp:revision>
  <dcterms:created xsi:type="dcterms:W3CDTF">2005-06-26T11:34:00Z</dcterms:created>
  <dcterms:modified xsi:type="dcterms:W3CDTF">2023-07-10T02:42:52Z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FACA946FA708414BA15CE7280ADE4370_12</vt:lpwstr>
  </property>
  <property fmtid="{D5CDD505-2E9C-101B-9397-08002B2CF9AE}" pid="3" name="KSOProductBuildVer">
    <vt:lpwstr>2052-11.1.0.14309</vt:lpwstr>
  </property>
</Properties>
</file>