
<file path=[Content_Types].xml><?xml version="1.0" encoding="utf-8"?>
<Types xmlns="http://schemas.openxmlformats.org/package/2006/content-types">
  <Default Extension="jpeg" ContentType="image/jpeg"/>
  <Default Extension="JPG" ContentType="image/.jpg"/>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366" r:id="rId3"/>
    <p:sldId id="367" r:id="rId5"/>
    <p:sldId id="371" r:id="rId6"/>
    <p:sldId id="587" r:id="rId7"/>
    <p:sldId id="378" r:id="rId8"/>
    <p:sldId id="588" r:id="rId9"/>
    <p:sldId id="589" r:id="rId10"/>
    <p:sldId id="590" r:id="rId11"/>
    <p:sldId id="591" r:id="rId12"/>
    <p:sldId id="592" r:id="rId13"/>
    <p:sldId id="593" r:id="rId14"/>
    <p:sldId id="594" r:id="rId15"/>
    <p:sldId id="595" r:id="rId16"/>
    <p:sldId id="597" r:id="rId17"/>
    <p:sldId id="596" r:id="rId18"/>
    <p:sldId id="598" r:id="rId19"/>
    <p:sldId id="599" r:id="rId20"/>
    <p:sldId id="600" r:id="rId21"/>
    <p:sldId id="601" r:id="rId22"/>
    <p:sldId id="602" r:id="rId23"/>
    <p:sldId id="603" r:id="rId24"/>
    <p:sldId id="604" r:id="rId25"/>
    <p:sldId id="605" r:id="rId26"/>
    <p:sldId id="607" r:id="rId27"/>
    <p:sldId id="608" r:id="rId28"/>
    <p:sldId id="609" r:id="rId29"/>
    <p:sldId id="610" r:id="rId30"/>
    <p:sldId id="611" r:id="rId31"/>
    <p:sldId id="612" r:id="rId32"/>
    <p:sldId id="613" r:id="rId33"/>
    <p:sldId id="614" r:id="rId34"/>
    <p:sldId id="617" r:id="rId35"/>
    <p:sldId id="618" r:id="rId36"/>
    <p:sldId id="619" r:id="rId37"/>
    <p:sldId id="620" r:id="rId38"/>
    <p:sldId id="621" r:id="rId39"/>
    <p:sldId id="622" r:id="rId40"/>
    <p:sldId id="623" r:id="rId41"/>
    <p:sldId id="624" r:id="rId42"/>
    <p:sldId id="625" r:id="rId43"/>
    <p:sldId id="626" r:id="rId44"/>
    <p:sldId id="627" r:id="rId45"/>
    <p:sldId id="629" r:id="rId46"/>
    <p:sldId id="628" r:id="rId47"/>
    <p:sldId id="630" r:id="rId48"/>
    <p:sldId id="728" r:id="rId49"/>
    <p:sldId id="729" r:id="rId50"/>
    <p:sldId id="730" r:id="rId51"/>
    <p:sldId id="362" r:id="rId52"/>
  </p:sldIdLst>
  <p:sldSz cx="12192000" cy="6858000"/>
  <p:notesSz cx="6858000" cy="9144000"/>
  <p:custDataLst>
    <p:tags r:id="rId57"/>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7"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小萍 洪" initials="小萍"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showAnimation="0"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409"/>
    <a:srgbClr val="C81622"/>
    <a:srgbClr val="B61D22"/>
    <a:srgbClr val="B61D23"/>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706" autoAdjust="0"/>
    <p:restoredTop sz="94660"/>
  </p:normalViewPr>
  <p:slideViewPr>
    <p:cSldViewPr snapToGrid="0" showGuides="1">
      <p:cViewPr varScale="1">
        <p:scale>
          <a:sx n="70" d="100"/>
          <a:sy n="70" d="100"/>
        </p:scale>
        <p:origin x="508" y="52"/>
      </p:cViewPr>
      <p:guideLst>
        <p:guide orient="horz" pos="2167"/>
        <p:guide pos="3840"/>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7" Type="http://schemas.openxmlformats.org/officeDocument/2006/relationships/tags" Target="tags/tag151.xml"/><Relationship Id="rId56" Type="http://schemas.openxmlformats.org/officeDocument/2006/relationships/commentAuthors" Target="commentAuthors.xml"/><Relationship Id="rId55" Type="http://schemas.openxmlformats.org/officeDocument/2006/relationships/tableStyles" Target="tableStyles.xml"/><Relationship Id="rId54" Type="http://schemas.openxmlformats.org/officeDocument/2006/relationships/viewProps" Target="viewProps.xml"/><Relationship Id="rId53" Type="http://schemas.openxmlformats.org/officeDocument/2006/relationships/presProps" Target="presProps.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D13BBE5-0BEA-4494-9BEF-C8C2F48C9E2D}"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1CB8912-F0BA-4AD8-8415-DA1F26BCB09F}"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defRPr/>
            </a:pPr>
            <a:fld id="{F1CB8912-F0BA-4AD8-8415-DA1F26BCB09F}"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1CB8912-F0BA-4AD8-8415-DA1F26BCB09F}"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5" Type="http://schemas.openxmlformats.org/officeDocument/2006/relationships/image" Target="../media/image4.jpeg"/><Relationship Id="rId4" Type="http://schemas.openxmlformats.org/officeDocument/2006/relationships/image" Target="../media/image3.jpeg"/><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image" Target="../media/image4.jpeg"/><Relationship Id="rId4" Type="http://schemas.openxmlformats.org/officeDocument/2006/relationships/image" Target="../media/image3.jpeg"/><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仅标题">
    <p:spTree>
      <p:nvGrpSpPr>
        <p:cNvPr id="1" name=""/>
        <p:cNvGrpSpPr/>
        <p:nvPr/>
      </p:nvGrpSpPr>
      <p:grpSpPr>
        <a:xfrm>
          <a:off x="0" y="0"/>
          <a:ext cx="0" cy="0"/>
          <a:chOff x="0" y="0"/>
          <a:chExt cx="0" cy="0"/>
        </a:xfrm>
      </p:grpSpPr>
    </p:spTree>
  </p:cSld>
  <p:clrMapOvr>
    <a:masterClrMapping/>
  </p:clrMapOvr>
  <p:transition spd="slow" advTm="3000">
    <p:rand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ransition spd="slow" advTm="3000">
    <p:random/>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仅标题">
    <p:spTree>
      <p:nvGrpSpPr>
        <p:cNvPr id="1" name=""/>
        <p:cNvGrpSpPr/>
        <p:nvPr/>
      </p:nvGrpSpPr>
      <p:grpSpPr>
        <a:xfrm>
          <a:off x="0" y="0"/>
          <a:ext cx="0" cy="0"/>
          <a:chOff x="0" y="0"/>
          <a:chExt cx="0" cy="0"/>
        </a:xfrm>
      </p:grpSpPr>
    </p:spTree>
  </p:cSld>
  <p:clrMapOvr>
    <a:masterClrMapping/>
  </p:clrMapOvr>
  <p:transition spd="slow" advTm="3000">
    <p:random/>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609600" y="1600201"/>
            <a:ext cx="53848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97600" y="1600201"/>
            <a:ext cx="53848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a:xfrm>
            <a:off x="609600" y="6356351"/>
            <a:ext cx="2844800" cy="365125"/>
          </a:xfrm>
          <a:prstGeom prst="rect">
            <a:avLst/>
          </a:prstGeom>
        </p:spPr>
        <p:txBody>
          <a:bodyPr/>
          <a:lstStyle/>
          <a:p>
            <a:endParaRPr lang="zh-CN" altLang="en-US"/>
          </a:p>
        </p:txBody>
      </p:sp>
      <p:sp>
        <p:nvSpPr>
          <p:cNvPr id="6" name="页脚占位符 5"/>
          <p:cNvSpPr>
            <a:spLocks noGrp="1"/>
          </p:cNvSpPr>
          <p:nvPr>
            <p:ph type="ftr" sz="quarter" idx="11"/>
          </p:nvPr>
        </p:nvSpPr>
        <p:spPr>
          <a:xfrm>
            <a:off x="4165600" y="6356351"/>
            <a:ext cx="3860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737600" y="6356351"/>
            <a:ext cx="2844800" cy="365125"/>
          </a:xfrm>
          <a:prstGeom prst="rect">
            <a:avLst/>
          </a:prstGeom>
        </p:spPr>
        <p:txBody>
          <a:bodyPr/>
          <a:lstStyle/>
          <a:p>
            <a:fld id="{2B0AF8D1-8B9C-4DEE-B211-3DBC0ADDE07D}" type="slidenum">
              <a:rPr lang="zh-CN" altLang="en-US" smtClean="0"/>
            </a:fld>
            <a:endParaRPr lang="zh-CN" altLang="en-US"/>
          </a:p>
        </p:txBody>
      </p:sp>
    </p:spTree>
  </p:cSld>
  <p:clrMapOvr>
    <a:masterClrMapping/>
  </p:clrMapOvr>
  <p:transition spd="slow" advTm="3000">
    <p:random/>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xAndTwoObj" showMasterSp="0">
  <p:cSld name="标题，文本与两项内容">
    <p:spTree>
      <p:nvGrpSpPr>
        <p:cNvPr id="1" name=""/>
        <p:cNvGrpSpPr/>
        <p:nvPr/>
      </p:nvGrpSpPr>
      <p:grpSpPr>
        <a:xfrm>
          <a:off x="0" y="0"/>
          <a:ext cx="0" cy="0"/>
          <a:chOff x="0" y="0"/>
          <a:chExt cx="0" cy="0"/>
        </a:xfrm>
      </p:grpSpPr>
      <p:sp>
        <p:nvSpPr>
          <p:cNvPr id="6" name="Freeform 47"/>
          <p:cNvSpPr>
            <a:spLocks noChangeArrowheads="1"/>
          </p:cNvSpPr>
          <p:nvPr/>
        </p:nvSpPr>
        <p:spPr bwMode="auto">
          <a:xfrm>
            <a:off x="1" y="-86784"/>
            <a:ext cx="12232217" cy="706968"/>
          </a:xfrm>
          <a:custGeom>
            <a:avLst/>
            <a:gdLst>
              <a:gd name="T0" fmla="*/ 0 w 5779"/>
              <a:gd name="T1" fmla="*/ 472 h 480"/>
              <a:gd name="T2" fmla="*/ 3261 w 5779"/>
              <a:gd name="T3" fmla="*/ 473 h 480"/>
              <a:gd name="T4" fmla="*/ 3437 w 5779"/>
              <a:gd name="T5" fmla="*/ 465 h 480"/>
              <a:gd name="T6" fmla="*/ 3763 w 5779"/>
              <a:gd name="T7" fmla="*/ 314 h 480"/>
              <a:gd name="T8" fmla="*/ 5779 w 5779"/>
              <a:gd name="T9" fmla="*/ 314 h 480"/>
              <a:gd name="T10" fmla="*/ 5777 w 5779"/>
              <a:gd name="T11" fmla="*/ 0 h 480"/>
              <a:gd name="T12" fmla="*/ 0 w 5779"/>
              <a:gd name="T13" fmla="*/ 1 h 480"/>
              <a:gd name="T14" fmla="*/ 0 w 5779"/>
              <a:gd name="T15" fmla="*/ 472 h 48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79" h="480">
                <a:moveTo>
                  <a:pt x="0" y="472"/>
                </a:moveTo>
                <a:lnTo>
                  <a:pt x="3261" y="473"/>
                </a:lnTo>
                <a:cubicBezTo>
                  <a:pt x="3402" y="473"/>
                  <a:pt x="3356" y="480"/>
                  <a:pt x="3437" y="465"/>
                </a:cubicBezTo>
                <a:lnTo>
                  <a:pt x="3763" y="314"/>
                </a:lnTo>
                <a:lnTo>
                  <a:pt x="5779" y="314"/>
                </a:lnTo>
                <a:lnTo>
                  <a:pt x="5777" y="0"/>
                </a:lnTo>
                <a:lnTo>
                  <a:pt x="0" y="1"/>
                </a:lnTo>
                <a:lnTo>
                  <a:pt x="0" y="472"/>
                </a:lnTo>
                <a:close/>
              </a:path>
            </a:pathLst>
          </a:custGeom>
          <a:blipFill dpi="0" rotWithShape="1">
            <a:blip r:embed="rId2"/>
            <a:srcRect/>
            <a:stretch>
              <a:fillRect/>
            </a:stretch>
          </a:blipFill>
          <a:ln>
            <a:noFill/>
          </a:ln>
        </p:spPr>
        <p:txBody>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buFont typeface="Arial" panose="020B0604020202020204" pitchFamily="34" charset="0"/>
              <a:buNone/>
              <a:defRPr/>
            </a:pPr>
            <a:endParaRPr lang="zh-CN" altLang="en-US" sz="2400">
              <a:ea typeface="宋体" panose="02010600030101010101" pitchFamily="2" charset="-122"/>
            </a:endParaRPr>
          </a:p>
        </p:txBody>
      </p:sp>
      <p:sp>
        <p:nvSpPr>
          <p:cNvPr id="7" name="Freeform 46"/>
          <p:cNvSpPr>
            <a:spLocks noChangeArrowheads="1"/>
          </p:cNvSpPr>
          <p:nvPr/>
        </p:nvSpPr>
        <p:spPr bwMode="auto">
          <a:xfrm>
            <a:off x="-2117" y="1109133"/>
            <a:ext cx="12234335" cy="5748867"/>
          </a:xfrm>
          <a:custGeom>
            <a:avLst/>
            <a:gdLst>
              <a:gd name="T0" fmla="*/ 7 w 5780"/>
              <a:gd name="T1" fmla="*/ 3616 h 3622"/>
              <a:gd name="T2" fmla="*/ 5780 w 5780"/>
              <a:gd name="T3" fmla="*/ 3622 h 3622"/>
              <a:gd name="T4" fmla="*/ 5760 w 5780"/>
              <a:gd name="T5" fmla="*/ 0 h 3622"/>
              <a:gd name="T6" fmla="*/ 0 w 5780"/>
              <a:gd name="T7" fmla="*/ 0 h 3622"/>
              <a:gd name="T8" fmla="*/ 7 w 5780"/>
              <a:gd name="T9" fmla="*/ 3616 h 3622"/>
            </a:gdLst>
            <a:ahLst/>
            <a:cxnLst>
              <a:cxn ang="0">
                <a:pos x="T0" y="T1"/>
              </a:cxn>
              <a:cxn ang="0">
                <a:pos x="T2" y="T3"/>
              </a:cxn>
              <a:cxn ang="0">
                <a:pos x="T4" y="T5"/>
              </a:cxn>
              <a:cxn ang="0">
                <a:pos x="T6" y="T7"/>
              </a:cxn>
              <a:cxn ang="0">
                <a:pos x="T8" y="T9"/>
              </a:cxn>
            </a:cxnLst>
            <a:rect l="0" t="0" r="r" b="b"/>
            <a:pathLst>
              <a:path w="5780" h="3622">
                <a:moveTo>
                  <a:pt x="7" y="3616"/>
                </a:moveTo>
                <a:lnTo>
                  <a:pt x="5780" y="3622"/>
                </a:lnTo>
                <a:lnTo>
                  <a:pt x="5760" y="0"/>
                </a:lnTo>
                <a:lnTo>
                  <a:pt x="0" y="0"/>
                </a:lnTo>
                <a:lnTo>
                  <a:pt x="7" y="3616"/>
                </a:lnTo>
                <a:close/>
              </a:path>
            </a:pathLst>
          </a:custGeom>
          <a:solidFill>
            <a:srgbClr val="FFFFFF">
              <a:alpha val="50000"/>
            </a:srgbClr>
          </a:solidFill>
          <a:ln>
            <a:noFill/>
          </a:ln>
        </p:spPr>
        <p:txBody>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buFont typeface="Arial" panose="020B0604020202020204" pitchFamily="34" charset="0"/>
              <a:buNone/>
              <a:defRPr/>
            </a:pPr>
            <a:endParaRPr lang="zh-CN" altLang="en-US" sz="2400">
              <a:ea typeface="宋体" panose="02010600030101010101" pitchFamily="2" charset="-122"/>
            </a:endParaRPr>
          </a:p>
        </p:txBody>
      </p:sp>
      <p:sp>
        <p:nvSpPr>
          <p:cNvPr id="8" name="Freeform 73"/>
          <p:cNvSpPr>
            <a:spLocks noChangeArrowheads="1"/>
          </p:cNvSpPr>
          <p:nvPr/>
        </p:nvSpPr>
        <p:spPr bwMode="auto">
          <a:xfrm>
            <a:off x="4233" y="685800"/>
            <a:ext cx="12175067" cy="685800"/>
          </a:xfrm>
          <a:custGeom>
            <a:avLst/>
            <a:gdLst>
              <a:gd name="T0" fmla="*/ 5745 w 5752"/>
              <a:gd name="T1" fmla="*/ 9 h 444"/>
              <a:gd name="T2" fmla="*/ 2449 w 5752"/>
              <a:gd name="T3" fmla="*/ 8 h 444"/>
              <a:gd name="T4" fmla="*/ 2347 w 5752"/>
              <a:gd name="T5" fmla="*/ 14 h 444"/>
              <a:gd name="T6" fmla="*/ 2174 w 5752"/>
              <a:gd name="T7" fmla="*/ 93 h 444"/>
              <a:gd name="T8" fmla="*/ 2046 w 5752"/>
              <a:gd name="T9" fmla="*/ 127 h 444"/>
              <a:gd name="T10" fmla="*/ 0 w 5752"/>
              <a:gd name="T11" fmla="*/ 119 h 444"/>
              <a:gd name="T12" fmla="*/ 0 w 5752"/>
              <a:gd name="T13" fmla="*/ 444 h 444"/>
              <a:gd name="T14" fmla="*/ 3601 w 5752"/>
              <a:gd name="T15" fmla="*/ 444 h 444"/>
              <a:gd name="T16" fmla="*/ 3672 w 5752"/>
              <a:gd name="T17" fmla="*/ 424 h 444"/>
              <a:gd name="T18" fmla="*/ 3883 w 5752"/>
              <a:gd name="T19" fmla="*/ 331 h 444"/>
              <a:gd name="T20" fmla="*/ 3985 w 5752"/>
              <a:gd name="T21" fmla="*/ 325 h 444"/>
              <a:gd name="T22" fmla="*/ 5752 w 5752"/>
              <a:gd name="T23" fmla="*/ 325 h 444"/>
              <a:gd name="T24" fmla="*/ 5745 w 5752"/>
              <a:gd name="T25" fmla="*/ 9 h 4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752" h="444">
                <a:moveTo>
                  <a:pt x="5745" y="9"/>
                </a:moveTo>
                <a:lnTo>
                  <a:pt x="2449" y="8"/>
                </a:lnTo>
                <a:cubicBezTo>
                  <a:pt x="2309" y="8"/>
                  <a:pt x="2404" y="0"/>
                  <a:pt x="2347" y="14"/>
                </a:cubicBezTo>
                <a:lnTo>
                  <a:pt x="2174" y="93"/>
                </a:lnTo>
                <a:cubicBezTo>
                  <a:pt x="2124" y="112"/>
                  <a:pt x="2142" y="120"/>
                  <a:pt x="2046" y="127"/>
                </a:cubicBezTo>
                <a:cubicBezTo>
                  <a:pt x="1076" y="125"/>
                  <a:pt x="0" y="119"/>
                  <a:pt x="0" y="119"/>
                </a:cubicBezTo>
                <a:lnTo>
                  <a:pt x="0" y="444"/>
                </a:lnTo>
                <a:lnTo>
                  <a:pt x="3601" y="444"/>
                </a:lnTo>
                <a:lnTo>
                  <a:pt x="3672" y="424"/>
                </a:lnTo>
                <a:lnTo>
                  <a:pt x="3883" y="331"/>
                </a:lnTo>
                <a:lnTo>
                  <a:pt x="3985" y="325"/>
                </a:lnTo>
                <a:lnTo>
                  <a:pt x="5752" y="325"/>
                </a:lnTo>
                <a:lnTo>
                  <a:pt x="5745" y="9"/>
                </a:lnTo>
                <a:close/>
              </a:path>
            </a:pathLst>
          </a:custGeom>
          <a:solidFill>
            <a:srgbClr val="FFFFFF">
              <a:alpha val="50000"/>
            </a:srgbClr>
          </a:solidFill>
          <a:ln>
            <a:noFill/>
          </a:ln>
        </p:spPr>
        <p:txBody>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buFont typeface="Arial" panose="020B0604020202020204" pitchFamily="34" charset="0"/>
              <a:buNone/>
              <a:defRPr/>
            </a:pPr>
            <a:endParaRPr lang="zh-CN" altLang="en-US" sz="2400">
              <a:ea typeface="宋体" panose="02010600030101010101" pitchFamily="2" charset="-122"/>
            </a:endParaRPr>
          </a:p>
        </p:txBody>
      </p:sp>
      <p:grpSp>
        <p:nvGrpSpPr>
          <p:cNvPr id="9" name="Group 74"/>
          <p:cNvGrpSpPr/>
          <p:nvPr/>
        </p:nvGrpSpPr>
        <p:grpSpPr bwMode="auto">
          <a:xfrm>
            <a:off x="9213851" y="457200"/>
            <a:ext cx="2563283" cy="575733"/>
            <a:chOff x="0" y="0"/>
            <a:chExt cx="2074" cy="621"/>
          </a:xfrm>
        </p:grpSpPr>
        <p:sp>
          <p:nvSpPr>
            <p:cNvPr id="10" name="AutoShape 75"/>
            <p:cNvSpPr>
              <a:spLocks noChangeArrowheads="1"/>
            </p:cNvSpPr>
            <p:nvPr/>
          </p:nvSpPr>
          <p:spPr bwMode="auto">
            <a:xfrm>
              <a:off x="0" y="0"/>
              <a:ext cx="622" cy="621"/>
            </a:xfrm>
            <a:prstGeom prst="roundRect">
              <a:avLst>
                <a:gd name="adj" fmla="val 10079"/>
              </a:avLst>
            </a:prstGeom>
            <a:blipFill dpi="0" rotWithShape="1">
              <a:blip r:embed="rId3"/>
              <a:srcRect/>
              <a:stretch>
                <a:fillRect/>
              </a:stretch>
            </a:blipFill>
            <a:ln w="19050">
              <a:solidFill>
                <a:srgbClr val="FFFFFF"/>
              </a:solidFill>
              <a:miter lim="800000"/>
            </a:ln>
          </p:spPr>
          <p:txBody>
            <a:bodyPr wrap="none" anchor="ct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buFont typeface="Arial" panose="020B0604020202020204" pitchFamily="34" charset="0"/>
                <a:buNone/>
                <a:defRPr/>
              </a:pPr>
              <a:endParaRPr lang="zh-CN" altLang="en-US" sz="2400">
                <a:ea typeface="宋体" panose="02010600030101010101" pitchFamily="2" charset="-122"/>
              </a:endParaRPr>
            </a:p>
          </p:txBody>
        </p:sp>
        <p:sp>
          <p:nvSpPr>
            <p:cNvPr id="11" name="AutoShape 76"/>
            <p:cNvSpPr>
              <a:spLocks noChangeArrowheads="1"/>
            </p:cNvSpPr>
            <p:nvPr/>
          </p:nvSpPr>
          <p:spPr bwMode="auto">
            <a:xfrm>
              <a:off x="724" y="0"/>
              <a:ext cx="620" cy="621"/>
            </a:xfrm>
            <a:prstGeom prst="roundRect">
              <a:avLst>
                <a:gd name="adj" fmla="val 10079"/>
              </a:avLst>
            </a:prstGeom>
            <a:blipFill dpi="0" rotWithShape="1">
              <a:blip r:embed="rId4"/>
              <a:srcRect/>
              <a:stretch>
                <a:fillRect/>
              </a:stretch>
            </a:blipFill>
            <a:ln w="19050">
              <a:solidFill>
                <a:srgbClr val="FFFFFF"/>
              </a:solidFill>
              <a:miter lim="800000"/>
            </a:ln>
          </p:spPr>
          <p:txBody>
            <a:bodyPr wrap="none" anchor="ct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buFont typeface="Arial" panose="020B0604020202020204" pitchFamily="34" charset="0"/>
                <a:buNone/>
                <a:defRPr/>
              </a:pPr>
              <a:endParaRPr lang="zh-CN" altLang="en-US" sz="2400">
                <a:ea typeface="宋体" panose="02010600030101010101" pitchFamily="2" charset="-122"/>
              </a:endParaRPr>
            </a:p>
          </p:txBody>
        </p:sp>
        <p:sp>
          <p:nvSpPr>
            <p:cNvPr id="12" name="AutoShape 77"/>
            <p:cNvSpPr>
              <a:spLocks noChangeArrowheads="1"/>
            </p:cNvSpPr>
            <p:nvPr/>
          </p:nvSpPr>
          <p:spPr bwMode="auto">
            <a:xfrm>
              <a:off x="1452" y="0"/>
              <a:ext cx="622" cy="621"/>
            </a:xfrm>
            <a:prstGeom prst="roundRect">
              <a:avLst>
                <a:gd name="adj" fmla="val 10079"/>
              </a:avLst>
            </a:prstGeom>
            <a:blipFill dpi="0" rotWithShape="1">
              <a:blip r:embed="rId5"/>
              <a:srcRect/>
              <a:stretch>
                <a:fillRect/>
              </a:stretch>
            </a:blipFill>
            <a:ln w="19050">
              <a:solidFill>
                <a:srgbClr val="FFFFFF"/>
              </a:solidFill>
              <a:miter lim="800000"/>
            </a:ln>
          </p:spPr>
          <p:txBody>
            <a:bodyPr wrap="none" anchor="ct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buFont typeface="Arial" panose="020B0604020202020204" pitchFamily="34" charset="0"/>
                <a:buNone/>
                <a:defRPr/>
              </a:pPr>
              <a:endParaRPr lang="zh-CN" altLang="en-US" sz="2400">
                <a:ea typeface="宋体" panose="02010600030101010101" pitchFamily="2" charset="-122"/>
              </a:endParaRPr>
            </a:p>
          </p:txBody>
        </p:sp>
      </p:grpSp>
      <p:sp>
        <p:nvSpPr>
          <p:cNvPr id="2" name="标题 1"/>
          <p:cNvSpPr>
            <a:spLocks noGrp="1"/>
          </p:cNvSpPr>
          <p:nvPr>
            <p:ph type="title"/>
          </p:nvPr>
        </p:nvSpPr>
        <p:spPr/>
        <p:txBody>
          <a:bodyPr/>
          <a:lstStyle/>
          <a:p>
            <a:r>
              <a:rPr lang="zh-CN" altLang="en-US" noProof="1"/>
              <a:t>单击此处编辑母版标题样式</a:t>
            </a:r>
            <a:endParaRPr lang="zh-CN" altLang="en-US" noProof="1"/>
          </a:p>
        </p:txBody>
      </p:sp>
      <p:sp>
        <p:nvSpPr>
          <p:cNvPr id="3" name="文本占位符 2"/>
          <p:cNvSpPr>
            <a:spLocks noGrp="1"/>
          </p:cNvSpPr>
          <p:nvPr>
            <p:ph type="body" sz="half" idx="1"/>
          </p:nvPr>
        </p:nvSpPr>
        <p:spPr>
          <a:xfrm>
            <a:off x="838200" y="1825625"/>
            <a:ext cx="5181600" cy="4351339"/>
          </a:xfr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内容占位符 3"/>
          <p:cNvSpPr>
            <a:spLocks noGrp="1"/>
          </p:cNvSpPr>
          <p:nvPr>
            <p:ph sz="quarter" idx="2"/>
          </p:nvPr>
        </p:nvSpPr>
        <p:spPr>
          <a:xfrm>
            <a:off x="6172200" y="1825625"/>
            <a:ext cx="5181600" cy="2098675"/>
          </a:xfr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5" name="内容占位符 4"/>
          <p:cNvSpPr>
            <a:spLocks noGrp="1"/>
          </p:cNvSpPr>
          <p:nvPr>
            <p:ph sz="quarter" idx="3"/>
          </p:nvPr>
        </p:nvSpPr>
        <p:spPr>
          <a:xfrm>
            <a:off x="6172200" y="4076702"/>
            <a:ext cx="5181600" cy="2100263"/>
          </a:xfr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13" name="Rectangle 69"/>
          <p:cNvSpPr>
            <a:spLocks noGrp="1"/>
          </p:cNvSpPr>
          <p:nvPr>
            <p:ph type="dt" sz="half" idx="10"/>
          </p:nvPr>
        </p:nvSpPr>
        <p:spPr/>
        <p:txBody>
          <a:bodyPr/>
          <a:lstStyle>
            <a:lvl1pPr>
              <a:defRPr/>
            </a:lvl1pPr>
          </a:lstStyle>
          <a:p>
            <a:pPr>
              <a:defRPr/>
            </a:pPr>
            <a:endParaRPr lang="en-US" altLang="zh-CN"/>
          </a:p>
        </p:txBody>
      </p:sp>
      <p:sp>
        <p:nvSpPr>
          <p:cNvPr id="14" name="Rectangle 70"/>
          <p:cNvSpPr>
            <a:spLocks noGrp="1"/>
          </p:cNvSpPr>
          <p:nvPr>
            <p:ph type="ftr" sz="quarter" idx="11"/>
          </p:nvPr>
        </p:nvSpPr>
        <p:spPr/>
        <p:txBody>
          <a:bodyPr/>
          <a:lstStyle>
            <a:lvl1pPr>
              <a:defRPr/>
            </a:lvl1pPr>
          </a:lstStyle>
          <a:p>
            <a:pPr>
              <a:defRPr/>
            </a:pPr>
            <a:endParaRPr lang="en-US" altLang="zh-CN"/>
          </a:p>
        </p:txBody>
      </p:sp>
      <p:sp>
        <p:nvSpPr>
          <p:cNvPr id="15" name="Rectangle 71"/>
          <p:cNvSpPr>
            <a:spLocks noGrp="1"/>
          </p:cNvSpPr>
          <p:nvPr>
            <p:ph type="sldNum" sz="quarter" idx="12"/>
          </p:nvPr>
        </p:nvSpPr>
        <p:spPr/>
        <p:txBody>
          <a:bodyPr/>
          <a:lstStyle>
            <a:lvl1pPr>
              <a:defRPr smtClean="0"/>
            </a:lvl1pPr>
          </a:lstStyle>
          <a:p>
            <a:pPr>
              <a:defRPr/>
            </a:pPr>
            <a:fld id="{BC7E7160-8027-4C5A-92B3-6E98D4505273}" type="slidenum">
              <a:rPr altLang="en-US"/>
            </a:fld>
            <a:endParaRPr lang="zh-CN" altLang="en-US"/>
          </a:p>
        </p:txBody>
      </p:sp>
    </p:spTree>
  </p:cSld>
  <p:clrMapOvr>
    <a:masterClrMapping/>
  </p:clrMapOvr>
  <p:transition spd="slow" advTm="3000">
    <p:random/>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obj" showMasterSp="0">
  <p:cSld name="标题和内容">
    <p:spTree>
      <p:nvGrpSpPr>
        <p:cNvPr id="1" name=""/>
        <p:cNvGrpSpPr/>
        <p:nvPr/>
      </p:nvGrpSpPr>
      <p:grpSpPr>
        <a:xfrm>
          <a:off x="0" y="0"/>
          <a:ext cx="0" cy="0"/>
          <a:chOff x="0" y="0"/>
          <a:chExt cx="0" cy="0"/>
        </a:xfrm>
      </p:grpSpPr>
      <p:sp>
        <p:nvSpPr>
          <p:cNvPr id="4" name="Freeform 47"/>
          <p:cNvSpPr>
            <a:spLocks noChangeArrowheads="1"/>
          </p:cNvSpPr>
          <p:nvPr/>
        </p:nvSpPr>
        <p:spPr bwMode="auto">
          <a:xfrm>
            <a:off x="1" y="-86784"/>
            <a:ext cx="12232217" cy="706968"/>
          </a:xfrm>
          <a:custGeom>
            <a:avLst/>
            <a:gdLst>
              <a:gd name="T0" fmla="*/ 0 w 5779"/>
              <a:gd name="T1" fmla="*/ 472 h 480"/>
              <a:gd name="T2" fmla="*/ 3261 w 5779"/>
              <a:gd name="T3" fmla="*/ 473 h 480"/>
              <a:gd name="T4" fmla="*/ 3437 w 5779"/>
              <a:gd name="T5" fmla="*/ 465 h 480"/>
              <a:gd name="T6" fmla="*/ 3763 w 5779"/>
              <a:gd name="T7" fmla="*/ 314 h 480"/>
              <a:gd name="T8" fmla="*/ 5779 w 5779"/>
              <a:gd name="T9" fmla="*/ 314 h 480"/>
              <a:gd name="T10" fmla="*/ 5777 w 5779"/>
              <a:gd name="T11" fmla="*/ 0 h 480"/>
              <a:gd name="T12" fmla="*/ 0 w 5779"/>
              <a:gd name="T13" fmla="*/ 1 h 480"/>
              <a:gd name="T14" fmla="*/ 0 w 5779"/>
              <a:gd name="T15" fmla="*/ 472 h 48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79" h="480">
                <a:moveTo>
                  <a:pt x="0" y="472"/>
                </a:moveTo>
                <a:lnTo>
                  <a:pt x="3261" y="473"/>
                </a:lnTo>
                <a:cubicBezTo>
                  <a:pt x="3402" y="473"/>
                  <a:pt x="3356" y="480"/>
                  <a:pt x="3437" y="465"/>
                </a:cubicBezTo>
                <a:lnTo>
                  <a:pt x="3763" y="314"/>
                </a:lnTo>
                <a:lnTo>
                  <a:pt x="5779" y="314"/>
                </a:lnTo>
                <a:lnTo>
                  <a:pt x="5777" y="0"/>
                </a:lnTo>
                <a:lnTo>
                  <a:pt x="0" y="1"/>
                </a:lnTo>
                <a:lnTo>
                  <a:pt x="0" y="472"/>
                </a:lnTo>
                <a:close/>
              </a:path>
            </a:pathLst>
          </a:custGeom>
          <a:blipFill dpi="0" rotWithShape="1">
            <a:blip r:embed="rId2"/>
            <a:srcRect/>
            <a:stretch>
              <a:fillRect/>
            </a:stretch>
          </a:blipFill>
          <a:ln>
            <a:noFill/>
          </a:ln>
        </p:spPr>
        <p:txBody>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buFont typeface="Arial" panose="020B0604020202020204" pitchFamily="34" charset="0"/>
              <a:buNone/>
              <a:defRPr/>
            </a:pPr>
            <a:endParaRPr lang="zh-CN" altLang="en-US" sz="2400">
              <a:ea typeface="宋体" panose="02010600030101010101" pitchFamily="2" charset="-122"/>
            </a:endParaRPr>
          </a:p>
        </p:txBody>
      </p:sp>
      <p:sp>
        <p:nvSpPr>
          <p:cNvPr id="5" name="Freeform 46"/>
          <p:cNvSpPr>
            <a:spLocks noChangeArrowheads="1"/>
          </p:cNvSpPr>
          <p:nvPr/>
        </p:nvSpPr>
        <p:spPr bwMode="auto">
          <a:xfrm>
            <a:off x="-2117" y="1109133"/>
            <a:ext cx="12234335" cy="5748867"/>
          </a:xfrm>
          <a:custGeom>
            <a:avLst/>
            <a:gdLst>
              <a:gd name="T0" fmla="*/ 7 w 5780"/>
              <a:gd name="T1" fmla="*/ 3616 h 3622"/>
              <a:gd name="T2" fmla="*/ 5780 w 5780"/>
              <a:gd name="T3" fmla="*/ 3622 h 3622"/>
              <a:gd name="T4" fmla="*/ 5760 w 5780"/>
              <a:gd name="T5" fmla="*/ 0 h 3622"/>
              <a:gd name="T6" fmla="*/ 0 w 5780"/>
              <a:gd name="T7" fmla="*/ 0 h 3622"/>
              <a:gd name="T8" fmla="*/ 7 w 5780"/>
              <a:gd name="T9" fmla="*/ 3616 h 3622"/>
            </a:gdLst>
            <a:ahLst/>
            <a:cxnLst>
              <a:cxn ang="0">
                <a:pos x="T0" y="T1"/>
              </a:cxn>
              <a:cxn ang="0">
                <a:pos x="T2" y="T3"/>
              </a:cxn>
              <a:cxn ang="0">
                <a:pos x="T4" y="T5"/>
              </a:cxn>
              <a:cxn ang="0">
                <a:pos x="T6" y="T7"/>
              </a:cxn>
              <a:cxn ang="0">
                <a:pos x="T8" y="T9"/>
              </a:cxn>
            </a:cxnLst>
            <a:rect l="0" t="0" r="r" b="b"/>
            <a:pathLst>
              <a:path w="5780" h="3622">
                <a:moveTo>
                  <a:pt x="7" y="3616"/>
                </a:moveTo>
                <a:lnTo>
                  <a:pt x="5780" y="3622"/>
                </a:lnTo>
                <a:lnTo>
                  <a:pt x="5760" y="0"/>
                </a:lnTo>
                <a:lnTo>
                  <a:pt x="0" y="0"/>
                </a:lnTo>
                <a:lnTo>
                  <a:pt x="7" y="3616"/>
                </a:lnTo>
                <a:close/>
              </a:path>
            </a:pathLst>
          </a:custGeom>
          <a:solidFill>
            <a:srgbClr val="FFFFFF">
              <a:alpha val="50000"/>
            </a:srgbClr>
          </a:solidFill>
          <a:ln>
            <a:noFill/>
          </a:ln>
        </p:spPr>
        <p:txBody>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buFont typeface="Arial" panose="020B0604020202020204" pitchFamily="34" charset="0"/>
              <a:buNone/>
              <a:defRPr/>
            </a:pPr>
            <a:endParaRPr lang="zh-CN" altLang="en-US" sz="2400">
              <a:ea typeface="宋体" panose="02010600030101010101" pitchFamily="2" charset="-122"/>
            </a:endParaRPr>
          </a:p>
        </p:txBody>
      </p:sp>
      <p:sp>
        <p:nvSpPr>
          <p:cNvPr id="6" name="Freeform 73"/>
          <p:cNvSpPr>
            <a:spLocks noChangeArrowheads="1"/>
          </p:cNvSpPr>
          <p:nvPr/>
        </p:nvSpPr>
        <p:spPr bwMode="auto">
          <a:xfrm>
            <a:off x="4233" y="685800"/>
            <a:ext cx="12175067" cy="685800"/>
          </a:xfrm>
          <a:custGeom>
            <a:avLst/>
            <a:gdLst>
              <a:gd name="T0" fmla="*/ 5745 w 5752"/>
              <a:gd name="T1" fmla="*/ 9 h 444"/>
              <a:gd name="T2" fmla="*/ 2449 w 5752"/>
              <a:gd name="T3" fmla="*/ 8 h 444"/>
              <a:gd name="T4" fmla="*/ 2347 w 5752"/>
              <a:gd name="T5" fmla="*/ 14 h 444"/>
              <a:gd name="T6" fmla="*/ 2174 w 5752"/>
              <a:gd name="T7" fmla="*/ 93 h 444"/>
              <a:gd name="T8" fmla="*/ 2046 w 5752"/>
              <a:gd name="T9" fmla="*/ 127 h 444"/>
              <a:gd name="T10" fmla="*/ 0 w 5752"/>
              <a:gd name="T11" fmla="*/ 119 h 444"/>
              <a:gd name="T12" fmla="*/ 0 w 5752"/>
              <a:gd name="T13" fmla="*/ 444 h 444"/>
              <a:gd name="T14" fmla="*/ 3601 w 5752"/>
              <a:gd name="T15" fmla="*/ 444 h 444"/>
              <a:gd name="T16" fmla="*/ 3672 w 5752"/>
              <a:gd name="T17" fmla="*/ 424 h 444"/>
              <a:gd name="T18" fmla="*/ 3883 w 5752"/>
              <a:gd name="T19" fmla="*/ 331 h 444"/>
              <a:gd name="T20" fmla="*/ 3985 w 5752"/>
              <a:gd name="T21" fmla="*/ 325 h 444"/>
              <a:gd name="T22" fmla="*/ 5752 w 5752"/>
              <a:gd name="T23" fmla="*/ 325 h 444"/>
              <a:gd name="T24" fmla="*/ 5745 w 5752"/>
              <a:gd name="T25" fmla="*/ 9 h 4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752" h="444">
                <a:moveTo>
                  <a:pt x="5745" y="9"/>
                </a:moveTo>
                <a:lnTo>
                  <a:pt x="2449" y="8"/>
                </a:lnTo>
                <a:cubicBezTo>
                  <a:pt x="2309" y="8"/>
                  <a:pt x="2404" y="0"/>
                  <a:pt x="2347" y="14"/>
                </a:cubicBezTo>
                <a:lnTo>
                  <a:pt x="2174" y="93"/>
                </a:lnTo>
                <a:cubicBezTo>
                  <a:pt x="2124" y="112"/>
                  <a:pt x="2142" y="120"/>
                  <a:pt x="2046" y="127"/>
                </a:cubicBezTo>
                <a:cubicBezTo>
                  <a:pt x="1076" y="125"/>
                  <a:pt x="0" y="119"/>
                  <a:pt x="0" y="119"/>
                </a:cubicBezTo>
                <a:lnTo>
                  <a:pt x="0" y="444"/>
                </a:lnTo>
                <a:lnTo>
                  <a:pt x="3601" y="444"/>
                </a:lnTo>
                <a:lnTo>
                  <a:pt x="3672" y="424"/>
                </a:lnTo>
                <a:lnTo>
                  <a:pt x="3883" y="331"/>
                </a:lnTo>
                <a:lnTo>
                  <a:pt x="3985" y="325"/>
                </a:lnTo>
                <a:lnTo>
                  <a:pt x="5752" y="325"/>
                </a:lnTo>
                <a:lnTo>
                  <a:pt x="5745" y="9"/>
                </a:lnTo>
                <a:close/>
              </a:path>
            </a:pathLst>
          </a:custGeom>
          <a:solidFill>
            <a:srgbClr val="FFFFFF">
              <a:alpha val="50000"/>
            </a:srgbClr>
          </a:solidFill>
          <a:ln>
            <a:noFill/>
          </a:ln>
        </p:spPr>
        <p:txBody>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buFont typeface="Arial" panose="020B0604020202020204" pitchFamily="34" charset="0"/>
              <a:buNone/>
              <a:defRPr/>
            </a:pPr>
            <a:endParaRPr lang="zh-CN" altLang="en-US" sz="2400">
              <a:ea typeface="宋体" panose="02010600030101010101" pitchFamily="2" charset="-122"/>
            </a:endParaRPr>
          </a:p>
        </p:txBody>
      </p:sp>
      <p:grpSp>
        <p:nvGrpSpPr>
          <p:cNvPr id="7" name="Group 74"/>
          <p:cNvGrpSpPr/>
          <p:nvPr/>
        </p:nvGrpSpPr>
        <p:grpSpPr bwMode="auto">
          <a:xfrm>
            <a:off x="9213851" y="457200"/>
            <a:ext cx="2563283" cy="575733"/>
            <a:chOff x="0" y="0"/>
            <a:chExt cx="2074" cy="621"/>
          </a:xfrm>
        </p:grpSpPr>
        <p:sp>
          <p:nvSpPr>
            <p:cNvPr id="8" name="AutoShape 75"/>
            <p:cNvSpPr>
              <a:spLocks noChangeArrowheads="1"/>
            </p:cNvSpPr>
            <p:nvPr/>
          </p:nvSpPr>
          <p:spPr bwMode="auto">
            <a:xfrm>
              <a:off x="0" y="0"/>
              <a:ext cx="622" cy="621"/>
            </a:xfrm>
            <a:prstGeom prst="roundRect">
              <a:avLst>
                <a:gd name="adj" fmla="val 10079"/>
              </a:avLst>
            </a:prstGeom>
            <a:blipFill dpi="0" rotWithShape="1">
              <a:blip r:embed="rId3"/>
              <a:srcRect/>
              <a:stretch>
                <a:fillRect/>
              </a:stretch>
            </a:blipFill>
            <a:ln w="19050">
              <a:solidFill>
                <a:srgbClr val="FFFFFF"/>
              </a:solidFill>
              <a:miter lim="800000"/>
            </a:ln>
          </p:spPr>
          <p:txBody>
            <a:bodyPr wrap="none" anchor="ct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buFont typeface="Arial" panose="020B0604020202020204" pitchFamily="34" charset="0"/>
                <a:buNone/>
                <a:defRPr/>
              </a:pPr>
              <a:endParaRPr lang="zh-CN" altLang="en-US" sz="2400">
                <a:ea typeface="宋体" panose="02010600030101010101" pitchFamily="2" charset="-122"/>
              </a:endParaRPr>
            </a:p>
          </p:txBody>
        </p:sp>
        <p:sp>
          <p:nvSpPr>
            <p:cNvPr id="9" name="AutoShape 76"/>
            <p:cNvSpPr>
              <a:spLocks noChangeArrowheads="1"/>
            </p:cNvSpPr>
            <p:nvPr/>
          </p:nvSpPr>
          <p:spPr bwMode="auto">
            <a:xfrm>
              <a:off x="724" y="0"/>
              <a:ext cx="620" cy="621"/>
            </a:xfrm>
            <a:prstGeom prst="roundRect">
              <a:avLst>
                <a:gd name="adj" fmla="val 10079"/>
              </a:avLst>
            </a:prstGeom>
            <a:blipFill dpi="0" rotWithShape="1">
              <a:blip r:embed="rId4"/>
              <a:srcRect/>
              <a:stretch>
                <a:fillRect/>
              </a:stretch>
            </a:blipFill>
            <a:ln w="19050">
              <a:solidFill>
                <a:srgbClr val="FFFFFF"/>
              </a:solidFill>
              <a:miter lim="800000"/>
            </a:ln>
          </p:spPr>
          <p:txBody>
            <a:bodyPr wrap="none" anchor="ct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buFont typeface="Arial" panose="020B0604020202020204" pitchFamily="34" charset="0"/>
                <a:buNone/>
                <a:defRPr/>
              </a:pPr>
              <a:endParaRPr lang="zh-CN" altLang="en-US" sz="2400">
                <a:ea typeface="宋体" panose="02010600030101010101" pitchFamily="2" charset="-122"/>
              </a:endParaRPr>
            </a:p>
          </p:txBody>
        </p:sp>
        <p:sp>
          <p:nvSpPr>
            <p:cNvPr id="10" name="AutoShape 77"/>
            <p:cNvSpPr>
              <a:spLocks noChangeArrowheads="1"/>
            </p:cNvSpPr>
            <p:nvPr/>
          </p:nvSpPr>
          <p:spPr bwMode="auto">
            <a:xfrm>
              <a:off x="1452" y="0"/>
              <a:ext cx="622" cy="621"/>
            </a:xfrm>
            <a:prstGeom prst="roundRect">
              <a:avLst>
                <a:gd name="adj" fmla="val 10079"/>
              </a:avLst>
            </a:prstGeom>
            <a:blipFill dpi="0" rotWithShape="1">
              <a:blip r:embed="rId5"/>
              <a:srcRect/>
              <a:stretch>
                <a:fillRect/>
              </a:stretch>
            </a:blipFill>
            <a:ln w="19050">
              <a:solidFill>
                <a:srgbClr val="FFFFFF"/>
              </a:solidFill>
              <a:miter lim="800000"/>
            </a:ln>
          </p:spPr>
          <p:txBody>
            <a:bodyPr wrap="none" anchor="ct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buFont typeface="Arial" panose="020B0604020202020204" pitchFamily="34" charset="0"/>
                <a:buNone/>
                <a:defRPr/>
              </a:pPr>
              <a:endParaRPr lang="zh-CN" altLang="en-US" sz="2400">
                <a:ea typeface="宋体" panose="02010600030101010101" pitchFamily="2" charset="-122"/>
              </a:endParaRPr>
            </a:p>
          </p:txBody>
        </p:sp>
      </p:grpSp>
      <p:sp>
        <p:nvSpPr>
          <p:cNvPr id="2" name="标题 1"/>
          <p:cNvSpPr>
            <a:spLocks noGrp="1"/>
          </p:cNvSpPr>
          <p:nvPr>
            <p:ph type="title"/>
          </p:nvPr>
        </p:nvSpPr>
        <p:spPr/>
        <p:txBody>
          <a:bodyPr/>
          <a:lstStyle/>
          <a:p>
            <a:r>
              <a:rPr lang="zh-CN" altLang="en-US" noProof="1"/>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11" name="Rectangle 69"/>
          <p:cNvSpPr>
            <a:spLocks noGrp="1"/>
          </p:cNvSpPr>
          <p:nvPr>
            <p:ph type="dt" sz="half" idx="10"/>
          </p:nvPr>
        </p:nvSpPr>
        <p:spPr/>
        <p:txBody>
          <a:bodyPr/>
          <a:lstStyle>
            <a:lvl1pPr>
              <a:defRPr/>
            </a:lvl1pPr>
          </a:lstStyle>
          <a:p>
            <a:pPr>
              <a:defRPr/>
            </a:pPr>
            <a:endParaRPr lang="en-US" altLang="zh-CN"/>
          </a:p>
        </p:txBody>
      </p:sp>
      <p:sp>
        <p:nvSpPr>
          <p:cNvPr id="12" name="Rectangle 70"/>
          <p:cNvSpPr>
            <a:spLocks noGrp="1"/>
          </p:cNvSpPr>
          <p:nvPr>
            <p:ph type="ftr" sz="quarter" idx="11"/>
          </p:nvPr>
        </p:nvSpPr>
        <p:spPr/>
        <p:txBody>
          <a:bodyPr/>
          <a:lstStyle>
            <a:lvl1pPr>
              <a:defRPr/>
            </a:lvl1pPr>
          </a:lstStyle>
          <a:p>
            <a:pPr>
              <a:defRPr/>
            </a:pPr>
            <a:endParaRPr lang="en-US" altLang="zh-CN"/>
          </a:p>
        </p:txBody>
      </p:sp>
      <p:sp>
        <p:nvSpPr>
          <p:cNvPr id="13" name="Rectangle 71"/>
          <p:cNvSpPr>
            <a:spLocks noGrp="1"/>
          </p:cNvSpPr>
          <p:nvPr>
            <p:ph type="sldNum" sz="quarter" idx="12"/>
          </p:nvPr>
        </p:nvSpPr>
        <p:spPr/>
        <p:txBody>
          <a:bodyPr/>
          <a:lstStyle>
            <a:lvl1pPr>
              <a:defRPr smtClean="0"/>
            </a:lvl1pPr>
          </a:lstStyle>
          <a:p>
            <a:pPr>
              <a:defRPr/>
            </a:pPr>
            <a:fld id="{FAC57BD5-2259-4EE1-AC6C-35A64AB3A718}" type="slidenum">
              <a:rPr altLang="en-US"/>
            </a:fld>
            <a:endParaRPr lang="zh-CN" altLang="en-US"/>
          </a:p>
        </p:txBody>
      </p:sp>
    </p:spTree>
  </p:cSld>
  <p:clrMapOvr>
    <a:masterClrMapping/>
  </p:clrMapOvr>
  <p:transition spd="slow" advTm="3000">
    <p:random/>
  </p:transition>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7" Type="http://schemas.openxmlformats.org/officeDocument/2006/relationships/image" Target="../media/image5.png"/><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7" cstate="print">
            <a:lum/>
          </a:blip>
          <a:srcRect/>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transition spd="slow" advTm="3000">
    <p:random/>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2.xml"/><Relationship Id="rId2" Type="http://schemas.openxmlformats.org/officeDocument/2006/relationships/image" Target="../media/image6.png"/><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7" Type="http://schemas.openxmlformats.org/officeDocument/2006/relationships/slideLayout" Target="../slideLayouts/slideLayout4.xml"/><Relationship Id="rId6" Type="http://schemas.openxmlformats.org/officeDocument/2006/relationships/image" Target="../media/image18.jpeg"/><Relationship Id="rId5" Type="http://schemas.openxmlformats.org/officeDocument/2006/relationships/image" Target="../media/image17.png"/><Relationship Id="rId4" Type="http://schemas.openxmlformats.org/officeDocument/2006/relationships/tags" Target="../tags/tag37.xml"/><Relationship Id="rId3" Type="http://schemas.openxmlformats.org/officeDocument/2006/relationships/tags" Target="../tags/tag36.xml"/><Relationship Id="rId2" Type="http://schemas.openxmlformats.org/officeDocument/2006/relationships/tags" Target="../tags/tag35.xml"/><Relationship Id="rId1" Type="http://schemas.openxmlformats.org/officeDocument/2006/relationships/tags" Target="../tags/tag34.xml"/></Relationships>
</file>

<file path=ppt/slides/_rels/slide11.xml.rels><?xml version="1.0" encoding="UTF-8" standalone="yes"?>
<Relationships xmlns="http://schemas.openxmlformats.org/package/2006/relationships"><Relationship Id="rId7" Type="http://schemas.openxmlformats.org/officeDocument/2006/relationships/slideLayout" Target="../slideLayouts/slideLayout4.xml"/><Relationship Id="rId6" Type="http://schemas.openxmlformats.org/officeDocument/2006/relationships/image" Target="../media/image20.jpeg"/><Relationship Id="rId5" Type="http://schemas.openxmlformats.org/officeDocument/2006/relationships/image" Target="../media/image19.png"/><Relationship Id="rId4" Type="http://schemas.openxmlformats.org/officeDocument/2006/relationships/tags" Target="../tags/tag41.xml"/><Relationship Id="rId3" Type="http://schemas.openxmlformats.org/officeDocument/2006/relationships/tags" Target="../tags/tag40.xml"/><Relationship Id="rId2" Type="http://schemas.openxmlformats.org/officeDocument/2006/relationships/tags" Target="../tags/tag39.xml"/><Relationship Id="rId1" Type="http://schemas.openxmlformats.org/officeDocument/2006/relationships/tags" Target="../tags/tag38.xml"/></Relationships>
</file>

<file path=ppt/slides/_rels/slide12.xml.rels><?xml version="1.0" encoding="UTF-8" standalone="yes"?>
<Relationships xmlns="http://schemas.openxmlformats.org/package/2006/relationships"><Relationship Id="rId8" Type="http://schemas.openxmlformats.org/officeDocument/2006/relationships/slideLayout" Target="../slideLayouts/slideLayout4.xml"/><Relationship Id="rId7" Type="http://schemas.openxmlformats.org/officeDocument/2006/relationships/image" Target="../media/image22.png"/><Relationship Id="rId6" Type="http://schemas.openxmlformats.org/officeDocument/2006/relationships/tags" Target="../tags/tag46.xml"/><Relationship Id="rId5" Type="http://schemas.openxmlformats.org/officeDocument/2006/relationships/tags" Target="../tags/tag45.xml"/><Relationship Id="rId4" Type="http://schemas.openxmlformats.org/officeDocument/2006/relationships/image" Target="../media/image21.jpeg"/><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tags" Target="../tags/tag42.xml"/></Relationships>
</file>

<file path=ppt/slides/_rels/slide13.xml.rels><?xml version="1.0" encoding="UTF-8" standalone="yes"?>
<Relationships xmlns="http://schemas.openxmlformats.org/package/2006/relationships"><Relationship Id="rId4" Type="http://schemas.openxmlformats.org/officeDocument/2006/relationships/slideLayout" Target="../slideLayouts/slideLayout4.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tags" Target="../tags/tag47.xml"/></Relationships>
</file>

<file path=ppt/slides/_rels/slide14.xml.rels><?xml version="1.0" encoding="UTF-8" standalone="yes"?>
<Relationships xmlns="http://schemas.openxmlformats.org/package/2006/relationships"><Relationship Id="rId4" Type="http://schemas.openxmlformats.org/officeDocument/2006/relationships/slideLayout" Target="../slideLayouts/slideLayout4.xml"/><Relationship Id="rId3" Type="http://schemas.openxmlformats.org/officeDocument/2006/relationships/tags" Target="../tags/tag52.xml"/><Relationship Id="rId2" Type="http://schemas.openxmlformats.org/officeDocument/2006/relationships/tags" Target="../tags/tag51.xml"/><Relationship Id="rId1" Type="http://schemas.openxmlformats.org/officeDocument/2006/relationships/tags" Target="../tags/tag50.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23.emf"/><Relationship Id="rId1" Type="http://schemas.openxmlformats.org/officeDocument/2006/relationships/tags" Target="../tags/tag53.xml"/></Relationships>
</file>

<file path=ppt/slides/_rels/slide16.xml.rels><?xml version="1.0" encoding="UTF-8" standalone="yes"?>
<Relationships xmlns="http://schemas.openxmlformats.org/package/2006/relationships"><Relationship Id="rId4" Type="http://schemas.openxmlformats.org/officeDocument/2006/relationships/slideLayout" Target="../slideLayouts/slideLayout4.xml"/><Relationship Id="rId3" Type="http://schemas.openxmlformats.org/officeDocument/2006/relationships/image" Target="../media/image24.png"/><Relationship Id="rId2" Type="http://schemas.openxmlformats.org/officeDocument/2006/relationships/tags" Target="../tags/tag55.xml"/><Relationship Id="rId1" Type="http://schemas.openxmlformats.org/officeDocument/2006/relationships/tags" Target="../tags/tag54.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tags" Target="../tags/tag57.xml"/><Relationship Id="rId1" Type="http://schemas.openxmlformats.org/officeDocument/2006/relationships/tags" Target="../tags/tag56.xml"/></Relationships>
</file>

<file path=ppt/slides/_rels/slide18.xml.rels><?xml version="1.0" encoding="UTF-8" standalone="yes"?>
<Relationships xmlns="http://schemas.openxmlformats.org/package/2006/relationships"><Relationship Id="rId5" Type="http://schemas.openxmlformats.org/officeDocument/2006/relationships/slideLayout" Target="../slideLayouts/slideLayout4.xml"/><Relationship Id="rId4" Type="http://schemas.openxmlformats.org/officeDocument/2006/relationships/tags" Target="../tags/tag61.xml"/><Relationship Id="rId3" Type="http://schemas.openxmlformats.org/officeDocument/2006/relationships/tags" Target="../tags/tag60.xml"/><Relationship Id="rId2" Type="http://schemas.openxmlformats.org/officeDocument/2006/relationships/tags" Target="../tags/tag59.xml"/><Relationship Id="rId1" Type="http://schemas.openxmlformats.org/officeDocument/2006/relationships/tags" Target="../tags/tag58.xml"/></Relationships>
</file>

<file path=ppt/slides/_rels/slide19.xml.rels><?xml version="1.0" encoding="UTF-8" standalone="yes"?>
<Relationships xmlns="http://schemas.openxmlformats.org/package/2006/relationships"><Relationship Id="rId7" Type="http://schemas.openxmlformats.org/officeDocument/2006/relationships/slideLayout" Target="../slideLayouts/slideLayout4.xml"/><Relationship Id="rId6" Type="http://schemas.openxmlformats.org/officeDocument/2006/relationships/tags" Target="../tags/tag66.xml"/><Relationship Id="rId5" Type="http://schemas.openxmlformats.org/officeDocument/2006/relationships/tags" Target="../tags/tag65.xml"/><Relationship Id="rId4" Type="http://schemas.openxmlformats.org/officeDocument/2006/relationships/tags" Target="../tags/tag64.xml"/><Relationship Id="rId3" Type="http://schemas.openxmlformats.org/officeDocument/2006/relationships/image" Target="../media/image25.png"/><Relationship Id="rId2" Type="http://schemas.openxmlformats.org/officeDocument/2006/relationships/tags" Target="../tags/tag63.xml"/><Relationship Id="rId1" Type="http://schemas.openxmlformats.org/officeDocument/2006/relationships/tags" Target="../tags/tag62.xml"/></Relationships>
</file>

<file path=ppt/slides/_rels/slide2.xml.rels><?xml version="1.0" encoding="UTF-8" standalone="yes"?>
<Relationships xmlns="http://schemas.openxmlformats.org/package/2006/relationships"><Relationship Id="rId9" Type="http://schemas.openxmlformats.org/officeDocument/2006/relationships/tags" Target="../tags/tag9.xml"/><Relationship Id="rId8" Type="http://schemas.openxmlformats.org/officeDocument/2006/relationships/tags" Target="../tags/tag8.xml"/><Relationship Id="rId7" Type="http://schemas.openxmlformats.org/officeDocument/2006/relationships/tags" Target="../tags/tag7.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tags" Target="../tags/tag2.xml"/><Relationship Id="rId12" Type="http://schemas.openxmlformats.org/officeDocument/2006/relationships/notesSlide" Target="../notesSlides/notesSlide2.xml"/><Relationship Id="rId11" Type="http://schemas.openxmlformats.org/officeDocument/2006/relationships/slideLayout" Target="../slideLayouts/slideLayout2.xml"/><Relationship Id="rId10" Type="http://schemas.openxmlformats.org/officeDocument/2006/relationships/tags" Target="../tags/tag10.xml"/><Relationship Id="rId1" Type="http://schemas.openxmlformats.org/officeDocument/2006/relationships/image" Target="../media/image7.jpeg"/></Relationships>
</file>

<file path=ppt/slides/_rels/slide20.xml.rels><?xml version="1.0" encoding="UTF-8" standalone="yes"?>
<Relationships xmlns="http://schemas.openxmlformats.org/package/2006/relationships"><Relationship Id="rId5" Type="http://schemas.openxmlformats.org/officeDocument/2006/relationships/slideLayout" Target="../slideLayouts/slideLayout4.xml"/><Relationship Id="rId4" Type="http://schemas.openxmlformats.org/officeDocument/2006/relationships/image" Target="../media/image27.emf"/><Relationship Id="rId3" Type="http://schemas.openxmlformats.org/officeDocument/2006/relationships/image" Target="../media/image26.emf"/><Relationship Id="rId2" Type="http://schemas.openxmlformats.org/officeDocument/2006/relationships/tags" Target="../tags/tag68.xml"/><Relationship Id="rId1" Type="http://schemas.openxmlformats.org/officeDocument/2006/relationships/tags" Target="../tags/tag67.xml"/></Relationships>
</file>

<file path=ppt/slides/_rels/slide21.xml.rels><?xml version="1.0" encoding="UTF-8" standalone="yes"?>
<Relationships xmlns="http://schemas.openxmlformats.org/package/2006/relationships"><Relationship Id="rId6" Type="http://schemas.openxmlformats.org/officeDocument/2006/relationships/slideLayout" Target="../slideLayouts/slideLayout4.xml"/><Relationship Id="rId5" Type="http://schemas.openxmlformats.org/officeDocument/2006/relationships/image" Target="../media/image28.png"/><Relationship Id="rId4" Type="http://schemas.openxmlformats.org/officeDocument/2006/relationships/tags" Target="../tags/tag72.xml"/><Relationship Id="rId3" Type="http://schemas.openxmlformats.org/officeDocument/2006/relationships/tags" Target="../tags/tag71.xml"/><Relationship Id="rId2" Type="http://schemas.openxmlformats.org/officeDocument/2006/relationships/tags" Target="../tags/tag70.xml"/><Relationship Id="rId1" Type="http://schemas.openxmlformats.org/officeDocument/2006/relationships/tags" Target="../tags/tag69.xml"/></Relationships>
</file>

<file path=ppt/slides/_rels/slide22.xml.rels><?xml version="1.0" encoding="UTF-8" standalone="yes"?>
<Relationships xmlns="http://schemas.openxmlformats.org/package/2006/relationships"><Relationship Id="rId6" Type="http://schemas.openxmlformats.org/officeDocument/2006/relationships/slideLayout" Target="../slideLayouts/slideLayout4.xml"/><Relationship Id="rId5" Type="http://schemas.openxmlformats.org/officeDocument/2006/relationships/image" Target="../media/image29.png"/><Relationship Id="rId4" Type="http://schemas.openxmlformats.org/officeDocument/2006/relationships/tags" Target="../tags/tag76.xml"/><Relationship Id="rId3" Type="http://schemas.openxmlformats.org/officeDocument/2006/relationships/tags" Target="../tags/tag75.xml"/><Relationship Id="rId2" Type="http://schemas.openxmlformats.org/officeDocument/2006/relationships/tags" Target="../tags/tag74.xml"/><Relationship Id="rId1" Type="http://schemas.openxmlformats.org/officeDocument/2006/relationships/tags" Target="../tags/tag73.xml"/></Relationships>
</file>

<file path=ppt/slides/_rels/slide23.xml.rels><?xml version="1.0" encoding="UTF-8" standalone="yes"?>
<Relationships xmlns="http://schemas.openxmlformats.org/package/2006/relationships"><Relationship Id="rId6" Type="http://schemas.openxmlformats.org/officeDocument/2006/relationships/slideLayout" Target="../slideLayouts/slideLayout4.xml"/><Relationship Id="rId5" Type="http://schemas.openxmlformats.org/officeDocument/2006/relationships/image" Target="../media/image30.png"/><Relationship Id="rId4" Type="http://schemas.openxmlformats.org/officeDocument/2006/relationships/tags" Target="../tags/tag80.xml"/><Relationship Id="rId3" Type="http://schemas.openxmlformats.org/officeDocument/2006/relationships/tags" Target="../tags/tag79.xml"/><Relationship Id="rId2" Type="http://schemas.openxmlformats.org/officeDocument/2006/relationships/tags" Target="../tags/tag78.xml"/><Relationship Id="rId1" Type="http://schemas.openxmlformats.org/officeDocument/2006/relationships/tags" Target="../tags/tag77.xml"/></Relationships>
</file>

<file path=ppt/slides/_rels/slide24.xml.rels><?xml version="1.0" encoding="UTF-8" standalone="yes"?>
<Relationships xmlns="http://schemas.openxmlformats.org/package/2006/relationships"><Relationship Id="rId5" Type="http://schemas.openxmlformats.org/officeDocument/2006/relationships/slideLayout" Target="../slideLayouts/slideLayout6.xml"/><Relationship Id="rId4" Type="http://schemas.openxmlformats.org/officeDocument/2006/relationships/tags" Target="../tags/tag81.xml"/><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image" Target="../media/image31.png"/></Relationships>
</file>

<file path=ppt/slides/_rels/slide25.xml.rels><?xml version="1.0" encoding="UTF-8" standalone="yes"?>
<Relationships xmlns="http://schemas.openxmlformats.org/package/2006/relationships"><Relationship Id="rId9" Type="http://schemas.openxmlformats.org/officeDocument/2006/relationships/slideLayout" Target="../slideLayouts/slideLayout4.xml"/><Relationship Id="rId8" Type="http://schemas.openxmlformats.org/officeDocument/2006/relationships/image" Target="../media/image35.png"/><Relationship Id="rId7" Type="http://schemas.openxmlformats.org/officeDocument/2006/relationships/tags" Target="../tags/tag87.xml"/><Relationship Id="rId6" Type="http://schemas.openxmlformats.org/officeDocument/2006/relationships/tags" Target="../tags/tag86.xml"/><Relationship Id="rId5" Type="http://schemas.openxmlformats.org/officeDocument/2006/relationships/image" Target="../media/image34.png"/><Relationship Id="rId4" Type="http://schemas.openxmlformats.org/officeDocument/2006/relationships/tags" Target="../tags/tag85.xml"/><Relationship Id="rId3" Type="http://schemas.openxmlformats.org/officeDocument/2006/relationships/tags" Target="../tags/tag84.xml"/><Relationship Id="rId2" Type="http://schemas.openxmlformats.org/officeDocument/2006/relationships/tags" Target="../tags/tag83.xml"/><Relationship Id="rId1" Type="http://schemas.openxmlformats.org/officeDocument/2006/relationships/tags" Target="../tags/tag82.xml"/></Relationships>
</file>

<file path=ppt/slides/_rels/slide26.xml.rels><?xml version="1.0" encoding="UTF-8" standalone="yes"?>
<Relationships xmlns="http://schemas.openxmlformats.org/package/2006/relationships"><Relationship Id="rId5" Type="http://schemas.openxmlformats.org/officeDocument/2006/relationships/slideLayout" Target="../slideLayouts/slideLayout4.xml"/><Relationship Id="rId4" Type="http://schemas.openxmlformats.org/officeDocument/2006/relationships/image" Target="../media/image36.emf"/><Relationship Id="rId3" Type="http://schemas.openxmlformats.org/officeDocument/2006/relationships/tags" Target="../tags/tag90.xml"/><Relationship Id="rId2" Type="http://schemas.openxmlformats.org/officeDocument/2006/relationships/tags" Target="../tags/tag89.xml"/><Relationship Id="rId1" Type="http://schemas.openxmlformats.org/officeDocument/2006/relationships/tags" Target="../tags/tag88.xml"/></Relationships>
</file>

<file path=ppt/slides/_rels/slide27.xml.rels><?xml version="1.0" encoding="UTF-8" standalone="yes"?>
<Relationships xmlns="http://schemas.openxmlformats.org/package/2006/relationships"><Relationship Id="rId5" Type="http://schemas.openxmlformats.org/officeDocument/2006/relationships/slideLayout" Target="../slideLayouts/slideLayout4.xml"/><Relationship Id="rId4" Type="http://schemas.openxmlformats.org/officeDocument/2006/relationships/image" Target="../media/image37.emf"/><Relationship Id="rId3" Type="http://schemas.openxmlformats.org/officeDocument/2006/relationships/tags" Target="../tags/tag93.xml"/><Relationship Id="rId2" Type="http://schemas.openxmlformats.org/officeDocument/2006/relationships/tags" Target="../tags/tag92.xml"/><Relationship Id="rId1" Type="http://schemas.openxmlformats.org/officeDocument/2006/relationships/tags" Target="../tags/tag91.xml"/></Relationships>
</file>

<file path=ppt/slides/_rels/slide28.xml.rels><?xml version="1.0" encoding="UTF-8" standalone="yes"?>
<Relationships xmlns="http://schemas.openxmlformats.org/package/2006/relationships"><Relationship Id="rId9" Type="http://schemas.openxmlformats.org/officeDocument/2006/relationships/slideLayout" Target="../slideLayouts/slideLayout4.xml"/><Relationship Id="rId8" Type="http://schemas.openxmlformats.org/officeDocument/2006/relationships/tags" Target="../tags/tag100.xml"/><Relationship Id="rId7" Type="http://schemas.openxmlformats.org/officeDocument/2006/relationships/tags" Target="../tags/tag99.xml"/><Relationship Id="rId6" Type="http://schemas.openxmlformats.org/officeDocument/2006/relationships/tags" Target="../tags/tag98.xml"/><Relationship Id="rId5" Type="http://schemas.openxmlformats.org/officeDocument/2006/relationships/tags" Target="../tags/tag97.xml"/><Relationship Id="rId4" Type="http://schemas.openxmlformats.org/officeDocument/2006/relationships/image" Target="../media/image25.png"/><Relationship Id="rId3" Type="http://schemas.openxmlformats.org/officeDocument/2006/relationships/tags" Target="../tags/tag96.xml"/><Relationship Id="rId2" Type="http://schemas.openxmlformats.org/officeDocument/2006/relationships/tags" Target="../tags/tag95.xml"/><Relationship Id="rId1" Type="http://schemas.openxmlformats.org/officeDocument/2006/relationships/tags" Target="../tags/tag94.xml"/></Relationships>
</file>

<file path=ppt/slides/_rels/slide29.xml.rels><?xml version="1.0" encoding="UTF-8" standalone="yes"?>
<Relationships xmlns="http://schemas.openxmlformats.org/package/2006/relationships"><Relationship Id="rId9" Type="http://schemas.openxmlformats.org/officeDocument/2006/relationships/tags" Target="../tags/tag108.xml"/><Relationship Id="rId8" Type="http://schemas.openxmlformats.org/officeDocument/2006/relationships/tags" Target="../tags/tag107.xml"/><Relationship Id="rId7" Type="http://schemas.openxmlformats.org/officeDocument/2006/relationships/tags" Target="../tags/tag106.xml"/><Relationship Id="rId6" Type="http://schemas.openxmlformats.org/officeDocument/2006/relationships/tags" Target="../tags/tag105.xml"/><Relationship Id="rId5" Type="http://schemas.openxmlformats.org/officeDocument/2006/relationships/tags" Target="../tags/tag104.xml"/><Relationship Id="rId4" Type="http://schemas.openxmlformats.org/officeDocument/2006/relationships/image" Target="../media/image25.png"/><Relationship Id="rId3" Type="http://schemas.openxmlformats.org/officeDocument/2006/relationships/tags" Target="../tags/tag103.xml"/><Relationship Id="rId2" Type="http://schemas.openxmlformats.org/officeDocument/2006/relationships/tags" Target="../tags/tag102.xml"/><Relationship Id="rId12" Type="http://schemas.openxmlformats.org/officeDocument/2006/relationships/slideLayout" Target="../slideLayouts/slideLayout4.xml"/><Relationship Id="rId11" Type="http://schemas.openxmlformats.org/officeDocument/2006/relationships/tags" Target="../tags/tag110.xml"/><Relationship Id="rId10" Type="http://schemas.openxmlformats.org/officeDocument/2006/relationships/tags" Target="../tags/tag109.xml"/><Relationship Id="rId1" Type="http://schemas.openxmlformats.org/officeDocument/2006/relationships/tags" Target="../tags/tag101.xml"/></Relationships>
</file>

<file path=ppt/slides/_rels/slide3.xml.rels><?xml version="1.0" encoding="UTF-8" standalone="yes"?>
<Relationships xmlns="http://schemas.openxmlformats.org/package/2006/relationships"><Relationship Id="rId4" Type="http://schemas.openxmlformats.org/officeDocument/2006/relationships/slideLayout" Target="../slideLayouts/slideLayout4.xml"/><Relationship Id="rId3" Type="http://schemas.openxmlformats.org/officeDocument/2006/relationships/tags" Target="../tags/tag13.xml"/><Relationship Id="rId2" Type="http://schemas.openxmlformats.org/officeDocument/2006/relationships/tags" Target="../tags/tag12.xml"/><Relationship Id="rId1" Type="http://schemas.openxmlformats.org/officeDocument/2006/relationships/tags" Target="../tags/tag11.xml"/></Relationships>
</file>

<file path=ppt/slides/_rels/slide30.xml.rels><?xml version="1.0" encoding="UTF-8" standalone="yes"?>
<Relationships xmlns="http://schemas.openxmlformats.org/package/2006/relationships"><Relationship Id="rId4" Type="http://schemas.openxmlformats.org/officeDocument/2006/relationships/slideLayout" Target="../slideLayouts/slideLayout4.xml"/><Relationship Id="rId3" Type="http://schemas.openxmlformats.org/officeDocument/2006/relationships/tags" Target="../tags/tag113.xml"/><Relationship Id="rId2" Type="http://schemas.openxmlformats.org/officeDocument/2006/relationships/tags" Target="../tags/tag112.xml"/><Relationship Id="rId1" Type="http://schemas.openxmlformats.org/officeDocument/2006/relationships/tags" Target="../tags/tag111.xml"/></Relationships>
</file>

<file path=ppt/slides/_rels/slide31.xml.rels><?xml version="1.0" encoding="UTF-8" standalone="yes"?>
<Relationships xmlns="http://schemas.openxmlformats.org/package/2006/relationships"><Relationship Id="rId4" Type="http://schemas.openxmlformats.org/officeDocument/2006/relationships/slideLayout" Target="../slideLayouts/slideLayout4.xml"/><Relationship Id="rId3" Type="http://schemas.openxmlformats.org/officeDocument/2006/relationships/tags" Target="../tags/tag116.xml"/><Relationship Id="rId2" Type="http://schemas.openxmlformats.org/officeDocument/2006/relationships/tags" Target="../tags/tag115.xml"/><Relationship Id="rId1" Type="http://schemas.openxmlformats.org/officeDocument/2006/relationships/tags" Target="../tags/tag114.xml"/></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tags" Target="../tags/tag118.xml"/><Relationship Id="rId1" Type="http://schemas.openxmlformats.org/officeDocument/2006/relationships/tags" Target="../tags/tag117.xml"/></Relationships>
</file>

<file path=ppt/slides/_rels/slide33.xml.rels><?xml version="1.0" encoding="UTF-8" standalone="yes"?>
<Relationships xmlns="http://schemas.openxmlformats.org/package/2006/relationships"><Relationship Id="rId7" Type="http://schemas.openxmlformats.org/officeDocument/2006/relationships/slideLayout" Target="../slideLayouts/slideLayout4.xml"/><Relationship Id="rId6" Type="http://schemas.openxmlformats.org/officeDocument/2006/relationships/image" Target="../media/image39.jpeg"/><Relationship Id="rId5" Type="http://schemas.openxmlformats.org/officeDocument/2006/relationships/tags" Target="../tags/tag122.xml"/><Relationship Id="rId4" Type="http://schemas.openxmlformats.org/officeDocument/2006/relationships/image" Target="../media/image38.emf"/><Relationship Id="rId3" Type="http://schemas.openxmlformats.org/officeDocument/2006/relationships/tags" Target="../tags/tag121.xml"/><Relationship Id="rId2" Type="http://schemas.openxmlformats.org/officeDocument/2006/relationships/tags" Target="../tags/tag120.xml"/><Relationship Id="rId1" Type="http://schemas.openxmlformats.org/officeDocument/2006/relationships/tags" Target="../tags/tag119.xml"/></Relationships>
</file>

<file path=ppt/slides/_rels/slide34.xml.rels><?xml version="1.0" encoding="UTF-8" standalone="yes"?>
<Relationships xmlns="http://schemas.openxmlformats.org/package/2006/relationships"><Relationship Id="rId5" Type="http://schemas.openxmlformats.org/officeDocument/2006/relationships/slideLayout" Target="../slideLayouts/slideLayout4.xml"/><Relationship Id="rId4" Type="http://schemas.openxmlformats.org/officeDocument/2006/relationships/image" Target="../media/image41.emf"/><Relationship Id="rId3" Type="http://schemas.openxmlformats.org/officeDocument/2006/relationships/image" Target="../media/image40.emf"/><Relationship Id="rId2" Type="http://schemas.openxmlformats.org/officeDocument/2006/relationships/tags" Target="../tags/tag124.xml"/><Relationship Id="rId1" Type="http://schemas.openxmlformats.org/officeDocument/2006/relationships/tags" Target="../tags/tag123.xml"/></Relationships>
</file>

<file path=ppt/slides/_rels/slide35.xml.rels><?xml version="1.0" encoding="UTF-8" standalone="yes"?>
<Relationships xmlns="http://schemas.openxmlformats.org/package/2006/relationships"><Relationship Id="rId6" Type="http://schemas.openxmlformats.org/officeDocument/2006/relationships/slideLayout" Target="../slideLayouts/slideLayout4.xml"/><Relationship Id="rId5" Type="http://schemas.openxmlformats.org/officeDocument/2006/relationships/image" Target="../media/image42.emf"/><Relationship Id="rId4" Type="http://schemas.openxmlformats.org/officeDocument/2006/relationships/tags" Target="../tags/tag128.xml"/><Relationship Id="rId3" Type="http://schemas.openxmlformats.org/officeDocument/2006/relationships/tags" Target="../tags/tag127.xml"/><Relationship Id="rId2" Type="http://schemas.openxmlformats.org/officeDocument/2006/relationships/tags" Target="../tags/tag126.xml"/><Relationship Id="rId1" Type="http://schemas.openxmlformats.org/officeDocument/2006/relationships/tags" Target="../tags/tag125.xml"/></Relationships>
</file>

<file path=ppt/slides/_rels/slide36.xml.rels><?xml version="1.0" encoding="UTF-8" standalone="yes"?>
<Relationships xmlns="http://schemas.openxmlformats.org/package/2006/relationships"><Relationship Id="rId4" Type="http://schemas.openxmlformats.org/officeDocument/2006/relationships/slideLayout" Target="../slideLayouts/slideLayout4.xml"/><Relationship Id="rId3" Type="http://schemas.openxmlformats.org/officeDocument/2006/relationships/tags" Target="../tags/tag131.xml"/><Relationship Id="rId2" Type="http://schemas.openxmlformats.org/officeDocument/2006/relationships/tags" Target="../tags/tag130.xml"/><Relationship Id="rId1" Type="http://schemas.openxmlformats.org/officeDocument/2006/relationships/tags" Target="../tags/tag129.xml"/></Relationships>
</file>

<file path=ppt/slides/_rels/slide37.xml.rels><?xml version="1.0" encoding="UTF-8" standalone="yes"?>
<Relationships xmlns="http://schemas.openxmlformats.org/package/2006/relationships"><Relationship Id="rId5" Type="http://schemas.openxmlformats.org/officeDocument/2006/relationships/slideLayout" Target="../slideLayouts/slideLayout4.xml"/><Relationship Id="rId4" Type="http://schemas.openxmlformats.org/officeDocument/2006/relationships/tags" Target="../tags/tag135.xml"/><Relationship Id="rId3" Type="http://schemas.openxmlformats.org/officeDocument/2006/relationships/tags" Target="../tags/tag134.xml"/><Relationship Id="rId2" Type="http://schemas.openxmlformats.org/officeDocument/2006/relationships/tags" Target="../tags/tag133.xml"/><Relationship Id="rId1" Type="http://schemas.openxmlformats.org/officeDocument/2006/relationships/tags" Target="../tags/tag132.xml"/></Relationships>
</file>

<file path=ppt/slides/_rels/slide38.xml.rels><?xml version="1.0" encoding="UTF-8" standalone="yes"?>
<Relationships xmlns="http://schemas.openxmlformats.org/package/2006/relationships"><Relationship Id="rId5" Type="http://schemas.openxmlformats.org/officeDocument/2006/relationships/slideLayout" Target="../slideLayouts/slideLayout4.xml"/><Relationship Id="rId4" Type="http://schemas.openxmlformats.org/officeDocument/2006/relationships/image" Target="../media/image44.emf"/><Relationship Id="rId3" Type="http://schemas.openxmlformats.org/officeDocument/2006/relationships/image" Target="../media/image43.emf"/><Relationship Id="rId2" Type="http://schemas.openxmlformats.org/officeDocument/2006/relationships/tags" Target="../tags/tag137.xml"/><Relationship Id="rId1" Type="http://schemas.openxmlformats.org/officeDocument/2006/relationships/tags" Target="../tags/tag136.xml"/></Relationships>
</file>

<file path=ppt/slides/_rels/slide39.xml.rels><?xml version="1.0" encoding="UTF-8" standalone="yes"?>
<Relationships xmlns="http://schemas.openxmlformats.org/package/2006/relationships"><Relationship Id="rId5" Type="http://schemas.openxmlformats.org/officeDocument/2006/relationships/slideLayout" Target="../slideLayouts/slideLayout4.xml"/><Relationship Id="rId4" Type="http://schemas.openxmlformats.org/officeDocument/2006/relationships/image" Target="../media/image46.emf"/><Relationship Id="rId3" Type="http://schemas.openxmlformats.org/officeDocument/2006/relationships/image" Target="../media/image45.emf"/><Relationship Id="rId2" Type="http://schemas.openxmlformats.org/officeDocument/2006/relationships/tags" Target="../tags/tag139.xml"/><Relationship Id="rId1" Type="http://schemas.openxmlformats.org/officeDocument/2006/relationships/tags" Target="../tags/tag138.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8.png"/><Relationship Id="rId1" Type="http://schemas.openxmlformats.org/officeDocument/2006/relationships/tags" Target="../tags/tag14.xml"/></Relationships>
</file>

<file path=ppt/slides/_rels/slide40.xml.rels><?xml version="1.0" encoding="UTF-8" standalone="yes"?>
<Relationships xmlns="http://schemas.openxmlformats.org/package/2006/relationships"><Relationship Id="rId7" Type="http://schemas.openxmlformats.org/officeDocument/2006/relationships/slideLayout" Target="../slideLayouts/slideLayout4.xml"/><Relationship Id="rId6" Type="http://schemas.openxmlformats.org/officeDocument/2006/relationships/tags" Target="../tags/tag144.xml"/><Relationship Id="rId5" Type="http://schemas.openxmlformats.org/officeDocument/2006/relationships/tags" Target="../tags/tag143.xml"/><Relationship Id="rId4" Type="http://schemas.openxmlformats.org/officeDocument/2006/relationships/image" Target="../media/image25.png"/><Relationship Id="rId3" Type="http://schemas.openxmlformats.org/officeDocument/2006/relationships/tags" Target="../tags/tag142.xml"/><Relationship Id="rId2" Type="http://schemas.openxmlformats.org/officeDocument/2006/relationships/tags" Target="../tags/tag141.xml"/><Relationship Id="rId1" Type="http://schemas.openxmlformats.org/officeDocument/2006/relationships/tags" Target="../tags/tag140.xml"/></Relationships>
</file>

<file path=ppt/slides/_rels/slide41.xml.rels><?xml version="1.0" encoding="UTF-8" standalone="yes"?>
<Relationships xmlns="http://schemas.openxmlformats.org/package/2006/relationships"><Relationship Id="rId7" Type="http://schemas.openxmlformats.org/officeDocument/2006/relationships/slideLayout" Target="../slideLayouts/slideLayout4.xml"/><Relationship Id="rId6" Type="http://schemas.openxmlformats.org/officeDocument/2006/relationships/tags" Target="../tags/tag149.xml"/><Relationship Id="rId5" Type="http://schemas.openxmlformats.org/officeDocument/2006/relationships/tags" Target="../tags/tag148.xml"/><Relationship Id="rId4" Type="http://schemas.openxmlformats.org/officeDocument/2006/relationships/image" Target="../media/image25.png"/><Relationship Id="rId3" Type="http://schemas.openxmlformats.org/officeDocument/2006/relationships/tags" Target="../tags/tag147.xml"/><Relationship Id="rId2" Type="http://schemas.openxmlformats.org/officeDocument/2006/relationships/tags" Target="../tags/tag146.xml"/><Relationship Id="rId1" Type="http://schemas.openxmlformats.org/officeDocument/2006/relationships/tags" Target="../tags/tag145.xml"/></Relationships>
</file>

<file path=ppt/slides/_rels/slide42.xml.rels><?xml version="1.0" encoding="UTF-8" standalone="yes"?>
<Relationships xmlns="http://schemas.openxmlformats.org/package/2006/relationships"><Relationship Id="rId4" Type="http://schemas.openxmlformats.org/officeDocument/2006/relationships/slideLayout" Target="../slideLayouts/slideLayout6.xml"/><Relationship Id="rId3" Type="http://schemas.openxmlformats.org/officeDocument/2006/relationships/image" Target="../media/image49.png"/><Relationship Id="rId2" Type="http://schemas.openxmlformats.org/officeDocument/2006/relationships/image" Target="../media/image48.png"/><Relationship Id="rId1" Type="http://schemas.openxmlformats.org/officeDocument/2006/relationships/image" Target="../media/image47.png"/></Relationships>
</file>

<file path=ppt/slides/_rels/slide43.xml.rels><?xml version="1.0" encoding="UTF-8" standalone="yes"?>
<Relationships xmlns="http://schemas.openxmlformats.org/package/2006/relationships"><Relationship Id="rId4" Type="http://schemas.openxmlformats.org/officeDocument/2006/relationships/slideLayout" Target="../slideLayouts/slideLayout6.xml"/><Relationship Id="rId3" Type="http://schemas.openxmlformats.org/officeDocument/2006/relationships/image" Target="../media/image52.png"/><Relationship Id="rId2" Type="http://schemas.openxmlformats.org/officeDocument/2006/relationships/image" Target="../media/image51.png"/><Relationship Id="rId1" Type="http://schemas.openxmlformats.org/officeDocument/2006/relationships/image" Target="../media/image50.png"/></Relationships>
</file>

<file path=ppt/slides/_rels/slide44.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53.png"/></Relationships>
</file>

<file path=ppt/slides/_rels/slide4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image" Target="../media/image55.png"/><Relationship Id="rId1" Type="http://schemas.openxmlformats.org/officeDocument/2006/relationships/image" Target="../media/image54.png"/></Relationships>
</file>

<file path=ppt/slides/_rels/slide46.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150.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image" Target="../media/image56.jpeg"/></Relationships>
</file>

<file path=ppt/slides/_rels/slide5.xml.rels><?xml version="1.0" encoding="UTF-8" standalone="yes"?>
<Relationships xmlns="http://schemas.openxmlformats.org/package/2006/relationships"><Relationship Id="rId9" Type="http://schemas.openxmlformats.org/officeDocument/2006/relationships/image" Target="../media/image12.png"/><Relationship Id="rId8" Type="http://schemas.openxmlformats.org/officeDocument/2006/relationships/tags" Target="../tags/tag19.xml"/><Relationship Id="rId7" Type="http://schemas.openxmlformats.org/officeDocument/2006/relationships/image" Target="../media/image11.png"/><Relationship Id="rId6" Type="http://schemas.openxmlformats.org/officeDocument/2006/relationships/tags" Target="../tags/tag18.xml"/><Relationship Id="rId5" Type="http://schemas.openxmlformats.org/officeDocument/2006/relationships/image" Target="../media/image10.png"/><Relationship Id="rId4" Type="http://schemas.openxmlformats.org/officeDocument/2006/relationships/tags" Target="../tags/tag17.xml"/><Relationship Id="rId3" Type="http://schemas.openxmlformats.org/officeDocument/2006/relationships/image" Target="../media/image9.png"/><Relationship Id="rId2" Type="http://schemas.openxmlformats.org/officeDocument/2006/relationships/tags" Target="../tags/tag16.xml"/><Relationship Id="rId12" Type="http://schemas.openxmlformats.org/officeDocument/2006/relationships/slideLayout" Target="../slideLayouts/slideLayout4.xml"/><Relationship Id="rId11" Type="http://schemas.openxmlformats.org/officeDocument/2006/relationships/image" Target="../media/image13.png"/><Relationship Id="rId10" Type="http://schemas.openxmlformats.org/officeDocument/2006/relationships/tags" Target="../tags/tag20.xml"/><Relationship Id="rId1" Type="http://schemas.openxmlformats.org/officeDocument/2006/relationships/tags" Target="../tags/tag15.xml"/></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4.xml"/><Relationship Id="rId3" Type="http://schemas.openxmlformats.org/officeDocument/2006/relationships/image" Target="../media/image14.png"/><Relationship Id="rId2" Type="http://schemas.openxmlformats.org/officeDocument/2006/relationships/tags" Target="../tags/tag22.xml"/><Relationship Id="rId1" Type="http://schemas.openxmlformats.org/officeDocument/2006/relationships/tags" Target="../tags/tag21.xml"/></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4.xml"/><Relationship Id="rId3" Type="http://schemas.openxmlformats.org/officeDocument/2006/relationships/tags" Target="../tags/tag25.xml"/><Relationship Id="rId2" Type="http://schemas.openxmlformats.org/officeDocument/2006/relationships/tags" Target="../tags/tag24.xml"/><Relationship Id="rId1" Type="http://schemas.openxmlformats.org/officeDocument/2006/relationships/tags" Target="../tags/tag23.xml"/></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4.xml"/><Relationship Id="rId3" Type="http://schemas.openxmlformats.org/officeDocument/2006/relationships/tags" Target="../tags/tag28.xml"/><Relationship Id="rId2" Type="http://schemas.openxmlformats.org/officeDocument/2006/relationships/tags" Target="../tags/tag27.xml"/><Relationship Id="rId1" Type="http://schemas.openxmlformats.org/officeDocument/2006/relationships/tags" Target="../tags/tag26.xml"/></Relationships>
</file>

<file path=ppt/slides/_rels/slide9.xml.rels><?xml version="1.0" encoding="UTF-8" standalone="yes"?>
<Relationships xmlns="http://schemas.openxmlformats.org/package/2006/relationships"><Relationship Id="rId8" Type="http://schemas.openxmlformats.org/officeDocument/2006/relationships/slideLayout" Target="../slideLayouts/slideLayout4.xml"/><Relationship Id="rId7" Type="http://schemas.openxmlformats.org/officeDocument/2006/relationships/image" Target="../media/image16.jpeg"/><Relationship Id="rId6" Type="http://schemas.openxmlformats.org/officeDocument/2006/relationships/tags" Target="../tags/tag33.xml"/><Relationship Id="rId5" Type="http://schemas.openxmlformats.org/officeDocument/2006/relationships/image" Target="../media/image15.png"/><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tags" Target="../tags/tag2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任意多边形: 形状 6"/>
          <p:cNvSpPr/>
          <p:nvPr/>
        </p:nvSpPr>
        <p:spPr>
          <a:xfrm>
            <a:off x="0" y="-1"/>
            <a:ext cx="1695450" cy="3155678"/>
          </a:xfrm>
          <a:custGeom>
            <a:avLst/>
            <a:gdLst>
              <a:gd name="connsiteX0" fmla="*/ 0 w 1532690"/>
              <a:gd name="connsiteY0" fmla="*/ 0 h 2852739"/>
              <a:gd name="connsiteX1" fmla="*/ 1532690 w 1532690"/>
              <a:gd name="connsiteY1" fmla="*/ 0 h 2852739"/>
              <a:gd name="connsiteX2" fmla="*/ 4438 w 1532690"/>
              <a:gd name="connsiteY2" fmla="*/ 2852739 h 2852739"/>
              <a:gd name="connsiteX3" fmla="*/ 0 w 1532690"/>
              <a:gd name="connsiteY3" fmla="*/ 2852739 h 2852739"/>
            </a:gdLst>
            <a:ahLst/>
            <a:cxnLst>
              <a:cxn ang="0">
                <a:pos x="connsiteX0" y="connsiteY0"/>
              </a:cxn>
              <a:cxn ang="0">
                <a:pos x="connsiteX1" y="connsiteY1"/>
              </a:cxn>
              <a:cxn ang="0">
                <a:pos x="connsiteX2" y="connsiteY2"/>
              </a:cxn>
              <a:cxn ang="0">
                <a:pos x="connsiteX3" y="connsiteY3"/>
              </a:cxn>
            </a:cxnLst>
            <a:rect l="l" t="t" r="r" b="b"/>
            <a:pathLst>
              <a:path w="1532690" h="2852739">
                <a:moveTo>
                  <a:pt x="0" y="0"/>
                </a:moveTo>
                <a:lnTo>
                  <a:pt x="1532690" y="0"/>
                </a:lnTo>
                <a:lnTo>
                  <a:pt x="4438" y="2852739"/>
                </a:lnTo>
                <a:lnTo>
                  <a:pt x="0" y="2852739"/>
                </a:lnTo>
                <a:close/>
              </a:path>
            </a:pathLst>
          </a:custGeom>
          <a:solidFill>
            <a:srgbClr val="C8162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8" name="文本框 7"/>
          <p:cNvSpPr txBox="1"/>
          <p:nvPr/>
        </p:nvSpPr>
        <p:spPr>
          <a:xfrm>
            <a:off x="3879809" y="2604850"/>
            <a:ext cx="4453753" cy="645160"/>
          </a:xfrm>
          <a:prstGeom prst="rect">
            <a:avLst/>
          </a:prstGeom>
          <a:noFill/>
        </p:spPr>
        <p:txBody>
          <a:bodyPr wrap="square" rtlCol="0">
            <a:spAutoFit/>
          </a:bodyPr>
          <a:lstStyle/>
          <a:p>
            <a:pPr algn="dist"/>
            <a:r>
              <a:rPr lang="zh-CN" altLang="en-US" sz="3600" b="1" dirty="0" smtClean="0"/>
              <a:t>证券投资管理</a:t>
            </a:r>
            <a:endParaRPr lang="zh-CN" altLang="en-US" sz="3600" b="1" dirty="0"/>
          </a:p>
        </p:txBody>
      </p:sp>
      <p:sp>
        <p:nvSpPr>
          <p:cNvPr id="11" name="文本框 10"/>
          <p:cNvSpPr txBox="1"/>
          <p:nvPr/>
        </p:nvSpPr>
        <p:spPr>
          <a:xfrm>
            <a:off x="4858850" y="1194006"/>
            <a:ext cx="2495673" cy="768350"/>
          </a:xfrm>
          <a:prstGeom prst="rect">
            <a:avLst/>
          </a:prstGeom>
          <a:noFill/>
        </p:spPr>
        <p:txBody>
          <a:bodyPr wrap="square" rtlCol="0">
            <a:spAutoFit/>
            <a:scene3d>
              <a:camera prst="orthographicFront"/>
              <a:lightRig rig="threePt" dir="t"/>
            </a:scene3d>
            <a:sp3d contourW="12700"/>
          </a:bodyPr>
          <a:lstStyle/>
          <a:p>
            <a:r>
              <a:rPr lang="zh-CN" altLang="en-US" sz="4400" dirty="0">
                <a:solidFill>
                  <a:srgbClr val="C81622"/>
                </a:solidFill>
                <a:latin typeface="Century Gothic" panose="020B0502020202020204" pitchFamily="34" charset="0"/>
              </a:rPr>
              <a:t>第七章</a:t>
            </a:r>
            <a:endParaRPr lang="zh-CN" altLang="en-US" sz="4400" b="1" dirty="0">
              <a:solidFill>
                <a:srgbClr val="C81622"/>
              </a:solidFill>
              <a:latin typeface="Century Gothic" panose="020B0502020202020204" pitchFamily="34" charset="0"/>
            </a:endParaRPr>
          </a:p>
        </p:txBody>
      </p:sp>
      <p:pic>
        <p:nvPicPr>
          <p:cNvPr id="1028" name="Picture 4"/>
          <p:cNvPicPr>
            <a:picLocks noChangeAspect="1" noChangeArrowheads="1"/>
          </p:cNvPicPr>
          <p:nvPr>
            <p:custDataLst>
              <p:tags r:id="rId1"/>
            </p:custDataLst>
          </p:nvPr>
        </p:nvPicPr>
        <p:blipFill>
          <a:blip r:embed="rId2">
            <a:extLst>
              <a:ext uri="{28A0092B-C50C-407E-A947-70E740481C1C}">
                <a14:useLocalDpi xmlns:a14="http://schemas.microsoft.com/office/drawing/2010/main" val="0"/>
              </a:ext>
            </a:extLst>
          </a:blip>
          <a:srcRect/>
          <a:stretch>
            <a:fillRect/>
          </a:stretch>
        </p:blipFill>
        <p:spPr bwMode="auto">
          <a:xfrm>
            <a:off x="8853805" y="3429000"/>
            <a:ext cx="2618740" cy="21164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advTm="300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par>
                          <p:cTn id="8" fill="hold">
                            <p:stCondLst>
                              <p:cond delay="500"/>
                            </p:stCondLst>
                            <p:childTnLst>
                              <p:par>
                                <p:cTn id="9" presetID="2" presetClass="entr" presetSubtype="2"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1+#ppt_w/2"/>
                                          </p:val>
                                        </p:tav>
                                        <p:tav tm="100000">
                                          <p:val>
                                            <p:strVal val="#ppt_x"/>
                                          </p:val>
                                        </p:tav>
                                      </p:tavLst>
                                    </p:anim>
                                    <p:anim calcmode="lin" valueType="num">
                                      <p:cBhvr additive="base">
                                        <p:cTn id="12" dur="500" fill="hold"/>
                                        <p:tgtEl>
                                          <p:spTgt spid="11"/>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wipe(left)">
                                      <p:cBhvr>
                                        <p:cTn id="16"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p:bldP spid="11"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直接连接符 7"/>
          <p:cNvCxnSpPr/>
          <p:nvPr/>
        </p:nvCxnSpPr>
        <p:spPr>
          <a:xfrm>
            <a:off x="512064" y="825216"/>
            <a:ext cx="7852753" cy="0"/>
          </a:xfrm>
          <a:prstGeom prst="line">
            <a:avLst/>
          </a:prstGeom>
          <a:ln w="19050">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sp>
        <p:nvSpPr>
          <p:cNvPr id="4" name="TextBox 3"/>
          <p:cNvSpPr txBox="1"/>
          <p:nvPr/>
        </p:nvSpPr>
        <p:spPr>
          <a:xfrm>
            <a:off x="600075" y="1170305"/>
            <a:ext cx="4175760" cy="460375"/>
          </a:xfrm>
          <a:prstGeom prst="rect">
            <a:avLst/>
          </a:prstGeom>
          <a:solidFill>
            <a:schemeClr val="accent2">
              <a:lumMod val="20000"/>
              <a:lumOff val="80000"/>
            </a:schemeClr>
          </a:solidFill>
        </p:spPr>
        <p:txBody>
          <a:bodyPr wrap="square" rtlCol="0">
            <a:spAutoFit/>
          </a:bodyPr>
          <a:lstStyle/>
          <a:p>
            <a:r>
              <a:rPr lang="zh-CN" altLang="en-US" sz="2400" b="1" dirty="0" smtClean="0"/>
              <a:t>二、股票价格的计算</a:t>
            </a:r>
            <a:endParaRPr lang="zh-CN" altLang="en-US" sz="2400" b="1" dirty="0"/>
          </a:p>
        </p:txBody>
      </p:sp>
      <p:sp>
        <p:nvSpPr>
          <p:cNvPr id="5" name="TextBox 4"/>
          <p:cNvSpPr txBox="1"/>
          <p:nvPr/>
        </p:nvSpPr>
        <p:spPr>
          <a:xfrm>
            <a:off x="599577" y="2272553"/>
            <a:ext cx="7765240" cy="369332"/>
          </a:xfrm>
          <a:prstGeom prst="rect">
            <a:avLst/>
          </a:prstGeom>
          <a:noFill/>
        </p:spPr>
        <p:txBody>
          <a:bodyPr wrap="square" rtlCol="0">
            <a:spAutoFit/>
          </a:bodyPr>
          <a:lstStyle/>
          <a:p>
            <a:endParaRPr lang="zh-CN" altLang="en-US" dirty="0"/>
          </a:p>
        </p:txBody>
      </p:sp>
      <p:sp>
        <p:nvSpPr>
          <p:cNvPr id="7" name="矩形 6"/>
          <p:cNvSpPr/>
          <p:nvPr>
            <p:custDataLst>
              <p:tags r:id="rId1"/>
            </p:custDataLst>
          </p:nvPr>
        </p:nvSpPr>
        <p:spPr>
          <a:xfrm>
            <a:off x="2838649" y="234957"/>
            <a:ext cx="4691054" cy="521970"/>
          </a:xfrm>
          <a:prstGeom prst="rect">
            <a:avLst/>
          </a:prstGeom>
        </p:spPr>
        <p:txBody>
          <a:bodyPr wrap="square">
            <a:spAutoFit/>
          </a:bodyPr>
          <a:p>
            <a:pPr algn="ctr">
              <a:defRPr/>
            </a:pPr>
            <a:r>
              <a:rPr lang="zh-CN" altLang="en-US" sz="2800" b="1" dirty="0" smtClean="0"/>
              <a:t>第二节</a:t>
            </a:r>
            <a:r>
              <a:rPr lang="en-US" altLang="zh-CN" sz="2800" b="1" dirty="0" smtClean="0"/>
              <a:t>  </a:t>
            </a:r>
            <a:r>
              <a:rPr lang="zh-CN" altLang="en-US" sz="2800" b="1" dirty="0" smtClean="0"/>
              <a:t>股票投资管理</a:t>
            </a:r>
            <a:endParaRPr lang="zh-CN" altLang="en-US" sz="2800" b="1" dirty="0" smtClean="0"/>
          </a:p>
        </p:txBody>
      </p:sp>
      <p:sp>
        <p:nvSpPr>
          <p:cNvPr id="2" name="TextBox 1"/>
          <p:cNvSpPr txBox="1"/>
          <p:nvPr>
            <p:custDataLst>
              <p:tags r:id="rId2"/>
            </p:custDataLst>
          </p:nvPr>
        </p:nvSpPr>
        <p:spPr>
          <a:xfrm>
            <a:off x="843915" y="1975485"/>
            <a:ext cx="4544695" cy="534035"/>
          </a:xfrm>
          <a:prstGeom prst="rect">
            <a:avLst/>
          </a:prstGeom>
          <a:solidFill>
            <a:srgbClr val="FFC000"/>
          </a:solidFill>
        </p:spPr>
        <p:txBody>
          <a:bodyPr wrap="square" rtlCol="0">
            <a:spAutoFit/>
          </a:bodyPr>
          <a:p>
            <a:pPr algn="just">
              <a:lnSpc>
                <a:spcPct val="120000"/>
              </a:lnSpc>
            </a:pPr>
            <a:r>
              <a:rPr lang="en-US" altLang="zh-CN" sz="2400" b="1" dirty="0"/>
              <a:t>2.</a:t>
            </a:r>
            <a:r>
              <a:rPr lang="zh-CN" altLang="zh-CN" sz="2400" b="1" dirty="0"/>
              <a:t>长期</a:t>
            </a:r>
            <a:r>
              <a:rPr lang="zh-CN" altLang="en-US" sz="2400" b="1" dirty="0"/>
              <a:t>持有股票的基本估价模型</a:t>
            </a:r>
            <a:endParaRPr lang="zh-CN" altLang="en-US" sz="2400" b="1" dirty="0"/>
          </a:p>
        </p:txBody>
      </p:sp>
      <mc:AlternateContent xmlns:mc="http://schemas.openxmlformats.org/markup-compatibility/2006">
        <mc:Choice xmlns:a14="http://schemas.microsoft.com/office/drawing/2010/main" Requires="a14">
          <p:sp>
            <p:nvSpPr>
              <p:cNvPr id="3" name="TextBox 1"/>
              <p:cNvSpPr txBox="1"/>
              <p:nvPr>
                <p:custDataLst>
                  <p:tags r:id="rId3"/>
                </p:custDataLst>
              </p:nvPr>
            </p:nvSpPr>
            <p:spPr>
              <a:xfrm>
                <a:off x="600075" y="3440430"/>
                <a:ext cx="5174615" cy="2861310"/>
              </a:xfrm>
              <a:prstGeom prst="rect">
                <a:avLst/>
              </a:prstGeom>
              <a:noFill/>
              <a:ln>
                <a:gradFill>
                  <a:gsLst>
                    <a:gs pos="0">
                      <a:srgbClr val="FE4444"/>
                    </a:gs>
                    <a:gs pos="100000">
                      <a:srgbClr val="832B2B"/>
                    </a:gs>
                  </a:gsLst>
                </a:gradFill>
              </a:ln>
            </p:spPr>
            <p:txBody>
              <a:bodyPr wrap="square" rtlCol="0">
                <a:spAutoFit/>
              </a:bodyPr>
              <a:p>
                <a:pPr algn="just">
                  <a:lnSpc>
                    <a:spcPct val="150000"/>
                  </a:lnSpc>
                </a:pPr>
                <a:r>
                  <a:rPr lang="en-US" altLang="zh-CN" sz="2400" b="1" dirty="0">
                    <a:latin typeface="Cambria Math" panose="02040503050406030204" pitchFamily="18" charset="0"/>
                    <a:ea typeface="MS Mincho" panose="02020609040205080304" charset="-128"/>
                    <a:cs typeface="Cambria Math" panose="02040503050406030204" pitchFamily="18" charset="0"/>
                  </a:rPr>
                  <a:t>式中，</a:t>
                </a:r>
                <a:endParaRPr lang="en-US" altLang="zh-CN" sz="2400" b="1" dirty="0">
                  <a:latin typeface="Cambria Math" panose="02040503050406030204" pitchFamily="18" charset="0"/>
                  <a:ea typeface="MS Mincho" panose="02020609040205080304" charset="-128"/>
                  <a:cs typeface="Cambria Math" panose="02040503050406030204" pitchFamily="18" charset="0"/>
                </a:endParaRPr>
              </a:p>
              <a:p>
                <a:pPr algn="just">
                  <a:lnSpc>
                    <a:spcPct val="150000"/>
                  </a:lnSpc>
                </a:pPr>
                <a14:m>
                  <m:oMath xmlns:m="http://schemas.openxmlformats.org/officeDocument/2006/math">
                    <m:sSub>
                      <m:sSubPr>
                        <m:ctrlPr>
                          <a:rPr lang="en-US" altLang="zh-CN" sz="2400" b="1" i="1" dirty="0">
                            <a:latin typeface="Cambria Math" panose="02040503050406030204" pitchFamily="18" charset="0"/>
                            <a:ea typeface="MS Mincho" panose="02020609040205080304" charset="-128"/>
                            <a:cs typeface="Cambria Math" panose="02040503050406030204" pitchFamily="18" charset="0"/>
                          </a:rPr>
                        </m:ctrlPr>
                      </m:sSubPr>
                      <m:e>
                        <m:r>
                          <a:rPr lang="en-US" altLang="zh-CN" sz="2400" b="1" i="1" dirty="0">
                            <a:latin typeface="Cambria Math" panose="02040503050406030204" pitchFamily="18" charset="0"/>
                            <a:ea typeface="MS Mincho" panose="02020609040205080304" charset="-128"/>
                            <a:cs typeface="Cambria Math" panose="02040503050406030204" pitchFamily="18" charset="0"/>
                          </a:rPr>
                          <m:t>𝑷</m:t>
                        </m:r>
                      </m:e>
                      <m:sub>
                        <m:r>
                          <a:rPr lang="en-US" altLang="zh-CN" sz="2400" b="1" i="1" dirty="0">
                            <a:latin typeface="Cambria Math" panose="02040503050406030204" pitchFamily="18" charset="0"/>
                            <a:ea typeface="MS Mincho" panose="02020609040205080304" charset="-128"/>
                            <a:cs typeface="Cambria Math" panose="02040503050406030204" pitchFamily="18" charset="0"/>
                          </a:rPr>
                          <m:t>𝒔</m:t>
                        </m:r>
                      </m:sub>
                    </m:sSub>
                  </m:oMath>
                </a14:m>
                <a:r>
                  <a:rPr lang="en-US" altLang="zh-CN" sz="2400" b="1" dirty="0">
                    <a:latin typeface="Cambria Math" panose="02040503050406030204" pitchFamily="18" charset="0"/>
                    <a:ea typeface="MS Mincho" panose="02020609040205080304" charset="-128"/>
                    <a:cs typeface="Cambria Math" panose="02040503050406030204" pitchFamily="18" charset="0"/>
                  </a:rPr>
                  <a:t>为股票的内在价值；</a:t>
                </a:r>
                <a:endParaRPr lang="en-US" altLang="zh-CN" sz="2400" b="1" dirty="0">
                  <a:latin typeface="Cambria Math" panose="02040503050406030204" pitchFamily="18" charset="0"/>
                  <a:ea typeface="MS Mincho" panose="02020609040205080304" charset="-128"/>
                  <a:cs typeface="Cambria Math" panose="02040503050406030204" pitchFamily="18" charset="0"/>
                </a:endParaRPr>
              </a:p>
              <a:p>
                <a:pPr algn="just">
                  <a:lnSpc>
                    <a:spcPct val="150000"/>
                  </a:lnSpc>
                </a:pPr>
                <a14:m>
                  <m:oMath xmlns:m="http://schemas.openxmlformats.org/officeDocument/2006/math">
                    <m:sSub>
                      <m:sSubPr>
                        <m:ctrlPr>
                          <a:rPr lang="en-US" altLang="zh-CN" sz="2400" b="1" i="1" dirty="0">
                            <a:latin typeface="Cambria Math" panose="02040503050406030204" pitchFamily="18" charset="0"/>
                            <a:ea typeface="MS Mincho" panose="02020609040205080304" charset="-128"/>
                            <a:cs typeface="Cambria Math" panose="02040503050406030204" pitchFamily="18" charset="0"/>
                          </a:rPr>
                        </m:ctrlPr>
                      </m:sSubPr>
                      <m:e>
                        <m:r>
                          <a:rPr lang="en-US" altLang="zh-CN" sz="2400" b="1" i="1" dirty="0">
                            <a:latin typeface="Cambria Math" panose="02040503050406030204" pitchFamily="18" charset="0"/>
                            <a:ea typeface="MS Mincho" panose="02020609040205080304" charset="-128"/>
                            <a:cs typeface="Cambria Math" panose="02040503050406030204" pitchFamily="18" charset="0"/>
                          </a:rPr>
                          <m:t>𝑫</m:t>
                        </m:r>
                      </m:e>
                      <m:sub>
                        <m:r>
                          <a:rPr lang="en-US" altLang="zh-CN" sz="2400" b="1" i="1" dirty="0">
                            <a:latin typeface="Cambria Math" panose="02040503050406030204" pitchFamily="18" charset="0"/>
                            <a:ea typeface="MS Mincho" panose="02020609040205080304" charset="-128"/>
                            <a:cs typeface="Cambria Math" panose="02040503050406030204" pitchFamily="18" charset="0"/>
                          </a:rPr>
                          <m:t>𝒕</m:t>
                        </m:r>
                      </m:sub>
                    </m:sSub>
                  </m:oMath>
                </a14:m>
                <a:r>
                  <a:rPr lang="en-US" altLang="zh-CN" sz="2400" b="1" dirty="0">
                    <a:latin typeface="Cambria Math" panose="02040503050406030204" pitchFamily="18" charset="0"/>
                    <a:ea typeface="MS Mincho" panose="02020609040205080304" charset="-128"/>
                    <a:cs typeface="Cambria Math" panose="02040503050406030204" pitchFamily="18" charset="0"/>
                  </a:rPr>
                  <a:t>为第t年的现金股利；</a:t>
                </a:r>
                <a:endParaRPr lang="en-US" altLang="zh-CN" sz="2400" b="1" dirty="0">
                  <a:latin typeface="Cambria Math" panose="02040503050406030204" pitchFamily="18" charset="0"/>
                  <a:ea typeface="MS Mincho" panose="02020609040205080304" charset="-128"/>
                  <a:cs typeface="Cambria Math" panose="02040503050406030204" pitchFamily="18" charset="0"/>
                </a:endParaRPr>
              </a:p>
              <a:p>
                <a:pPr algn="just">
                  <a:lnSpc>
                    <a:spcPct val="150000"/>
                  </a:lnSpc>
                </a:pPr>
                <a:r>
                  <a:rPr lang="en-US" altLang="zh-CN" sz="2400" b="1" dirty="0">
                    <a:latin typeface="Cambria Math" panose="02040503050406030204" pitchFamily="18" charset="0"/>
                    <a:ea typeface="MS Mincho" panose="02020609040205080304" charset="-128"/>
                    <a:cs typeface="Cambria Math" panose="02040503050406030204" pitchFamily="18" charset="0"/>
                  </a:rPr>
                  <a:t>r为投资者要求的必要报酬率；</a:t>
                </a:r>
                <a:endParaRPr lang="en-US" altLang="zh-CN" sz="2400" b="1" dirty="0">
                  <a:latin typeface="Cambria Math" panose="02040503050406030204" pitchFamily="18" charset="0"/>
                  <a:ea typeface="MS Mincho" panose="02020609040205080304" charset="-128"/>
                  <a:cs typeface="Cambria Math" panose="02040503050406030204" pitchFamily="18" charset="0"/>
                </a:endParaRPr>
              </a:p>
              <a:p>
                <a:pPr algn="just">
                  <a:lnSpc>
                    <a:spcPct val="150000"/>
                  </a:lnSpc>
                </a:pPr>
                <a:r>
                  <a:rPr lang="en-US" altLang="zh-CN" sz="2400" b="1" dirty="0">
                    <a:latin typeface="Cambria Math" panose="02040503050406030204" pitchFamily="18" charset="0"/>
                    <a:ea typeface="MS Mincho" panose="02020609040205080304" charset="-128"/>
                    <a:cs typeface="Cambria Math" panose="02040503050406030204" pitchFamily="18" charset="0"/>
                  </a:rPr>
                  <a:t>n为预计持有股票的期数。</a:t>
                </a:r>
                <a:endParaRPr lang="en-US" altLang="zh-CN" sz="2400" b="1" dirty="0">
                  <a:latin typeface="Cambria Math" panose="02040503050406030204" pitchFamily="18" charset="0"/>
                  <a:ea typeface="MS Mincho" panose="02020609040205080304" charset="-128"/>
                  <a:cs typeface="Cambria Math" panose="02040503050406030204" pitchFamily="18" charset="0"/>
                </a:endParaRPr>
              </a:p>
            </p:txBody>
          </p:sp>
        </mc:Choice>
        <mc:Fallback>
          <p:sp>
            <p:nvSpPr>
              <p:cNvPr id="3" name="TextBox 1"/>
              <p:cNvSpPr txBox="1">
                <a:spLocks noRot="1" noChangeAspect="1" noMove="1" noResize="1" noEditPoints="1" noAdjustHandles="1" noChangeArrowheads="1" noChangeShapeType="1" noTextEdit="1"/>
              </p:cNvSpPr>
              <p:nvPr>
                <p:custDataLst>
                  <p:tags r:id="rId4"/>
                </p:custDataLst>
              </p:nvPr>
            </p:nvSpPr>
            <p:spPr>
              <a:xfrm>
                <a:off x="600075" y="3440430"/>
                <a:ext cx="5174615" cy="2861310"/>
              </a:xfrm>
              <a:prstGeom prst="rect">
                <a:avLst/>
              </a:prstGeom>
              <a:blipFill rotWithShape="1">
                <a:blip r:embed="rId5"/>
                <a:stretch>
                  <a:fillRect l="-98" t="-178" r="-86" b="-155"/>
                </a:stretch>
              </a:blipFill>
              <a:ln>
                <a:gradFill>
                  <a:gsLst>
                    <a:gs pos="0">
                      <a:srgbClr val="FE4444"/>
                    </a:gs>
                    <a:gs pos="100000">
                      <a:srgbClr val="832B2B"/>
                    </a:gs>
                  </a:gsLst>
                </a:gradFill>
              </a:ln>
            </p:spPr>
            <p:txBody>
              <a:bodyPr/>
              <a:lstStyle/>
              <a:p>
                <a:r>
                  <a:rPr lang="zh-CN" altLang="en-US">
                    <a:noFill/>
                  </a:rPr>
                  <a:t> </a:t>
                </a:r>
              </a:p>
            </p:txBody>
          </p:sp>
        </mc:Fallback>
      </mc:AlternateContent>
      <p:pic>
        <p:nvPicPr>
          <p:cNvPr id="101" name="图片 100"/>
          <p:cNvPicPr/>
          <p:nvPr/>
        </p:nvPicPr>
        <p:blipFill>
          <a:blip r:embed="rId6"/>
          <a:stretch>
            <a:fillRect/>
          </a:stretch>
        </p:blipFill>
        <p:spPr>
          <a:xfrm>
            <a:off x="3584575" y="2854325"/>
            <a:ext cx="2914015" cy="744855"/>
          </a:xfrm>
          <a:prstGeom prst="rect">
            <a:avLst/>
          </a:prstGeom>
          <a:noFill/>
          <a:ln w="9525">
            <a:noFill/>
          </a:ln>
        </p:spPr>
      </p:pic>
      <p:sp>
        <p:nvSpPr>
          <p:cNvPr id="102" name="文本框 101"/>
          <p:cNvSpPr txBox="1"/>
          <p:nvPr/>
        </p:nvSpPr>
        <p:spPr>
          <a:xfrm>
            <a:off x="5548313" y="3440113"/>
            <a:ext cx="5080000" cy="368300"/>
          </a:xfrm>
          <a:prstGeom prst="rect">
            <a:avLst/>
          </a:prstGeom>
          <a:noFill/>
          <a:ln w="9525">
            <a:noFill/>
          </a:ln>
        </p:spPr>
        <p:txBody>
          <a:bodyPr>
            <a:spAutoFit/>
          </a:bodyPr>
          <a:p>
            <a:pPr indent="0"/>
            <a:r>
              <a:rPr lang="en-US" b="0">
                <a:latin typeface="Times New Roman" panose="02020603050405020304" pitchFamily="18" charset="0"/>
                <a:ea typeface="宋体" panose="02010600030101010101" pitchFamily="2" charset="-122"/>
              </a:rPr>
              <a:t>  </a:t>
            </a:r>
            <a:endParaRPr lang="en-US" altLang="en-US" b="0">
              <a:latin typeface="Times New Roman" panose="02020603050405020304" pitchFamily="18" charset="0"/>
              <a:ea typeface="宋体" panose="02010600030101010101" pitchFamily="2" charset="-122"/>
            </a:endParaRPr>
          </a:p>
        </p:txBody>
      </p:sp>
    </p:spTree>
  </p:cSld>
  <p:clrMapOvr>
    <a:masterClrMapping/>
  </p:clrMapOvr>
  <p:transition spd="slow" advTm="3000">
    <p:random/>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直接连接符 7"/>
          <p:cNvCxnSpPr/>
          <p:nvPr/>
        </p:nvCxnSpPr>
        <p:spPr>
          <a:xfrm>
            <a:off x="512064" y="825216"/>
            <a:ext cx="7852753" cy="0"/>
          </a:xfrm>
          <a:prstGeom prst="line">
            <a:avLst/>
          </a:prstGeom>
          <a:ln w="19050">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sp>
        <p:nvSpPr>
          <p:cNvPr id="4" name="TextBox 3"/>
          <p:cNvSpPr txBox="1"/>
          <p:nvPr/>
        </p:nvSpPr>
        <p:spPr>
          <a:xfrm>
            <a:off x="600075" y="1170305"/>
            <a:ext cx="4175760" cy="460375"/>
          </a:xfrm>
          <a:prstGeom prst="rect">
            <a:avLst/>
          </a:prstGeom>
          <a:solidFill>
            <a:schemeClr val="accent2">
              <a:lumMod val="20000"/>
              <a:lumOff val="80000"/>
            </a:schemeClr>
          </a:solidFill>
        </p:spPr>
        <p:txBody>
          <a:bodyPr wrap="square" rtlCol="0">
            <a:spAutoFit/>
          </a:bodyPr>
          <a:lstStyle/>
          <a:p>
            <a:r>
              <a:rPr lang="zh-CN" altLang="en-US" sz="2400" b="1" dirty="0" smtClean="0"/>
              <a:t>二、股票价格的计算</a:t>
            </a:r>
            <a:endParaRPr lang="zh-CN" altLang="en-US" sz="2400" b="1" dirty="0"/>
          </a:p>
        </p:txBody>
      </p:sp>
      <p:sp>
        <p:nvSpPr>
          <p:cNvPr id="5" name="TextBox 4"/>
          <p:cNvSpPr txBox="1"/>
          <p:nvPr/>
        </p:nvSpPr>
        <p:spPr>
          <a:xfrm>
            <a:off x="599577" y="2272553"/>
            <a:ext cx="7765240" cy="369332"/>
          </a:xfrm>
          <a:prstGeom prst="rect">
            <a:avLst/>
          </a:prstGeom>
          <a:noFill/>
        </p:spPr>
        <p:txBody>
          <a:bodyPr wrap="square" rtlCol="0">
            <a:spAutoFit/>
          </a:bodyPr>
          <a:lstStyle/>
          <a:p>
            <a:endParaRPr lang="zh-CN" altLang="en-US" dirty="0"/>
          </a:p>
        </p:txBody>
      </p:sp>
      <p:sp>
        <p:nvSpPr>
          <p:cNvPr id="7" name="矩形 6"/>
          <p:cNvSpPr/>
          <p:nvPr>
            <p:custDataLst>
              <p:tags r:id="rId1"/>
            </p:custDataLst>
          </p:nvPr>
        </p:nvSpPr>
        <p:spPr>
          <a:xfrm>
            <a:off x="2838649" y="234957"/>
            <a:ext cx="4691054" cy="521970"/>
          </a:xfrm>
          <a:prstGeom prst="rect">
            <a:avLst/>
          </a:prstGeom>
        </p:spPr>
        <p:txBody>
          <a:bodyPr wrap="square">
            <a:spAutoFit/>
          </a:bodyPr>
          <a:p>
            <a:pPr algn="ctr">
              <a:defRPr/>
            </a:pPr>
            <a:r>
              <a:rPr lang="zh-CN" altLang="en-US" sz="2800" b="1" dirty="0" smtClean="0"/>
              <a:t>第二节</a:t>
            </a:r>
            <a:r>
              <a:rPr lang="en-US" altLang="zh-CN" sz="2800" b="1" dirty="0" smtClean="0"/>
              <a:t>  </a:t>
            </a:r>
            <a:r>
              <a:rPr lang="zh-CN" altLang="en-US" sz="2800" b="1" dirty="0" smtClean="0"/>
              <a:t>股票投资管理</a:t>
            </a:r>
            <a:endParaRPr lang="zh-CN" altLang="en-US" sz="2800" b="1" dirty="0" smtClean="0"/>
          </a:p>
        </p:txBody>
      </p:sp>
      <p:sp>
        <p:nvSpPr>
          <p:cNvPr id="2" name="TextBox 1"/>
          <p:cNvSpPr txBox="1"/>
          <p:nvPr>
            <p:custDataLst>
              <p:tags r:id="rId2"/>
            </p:custDataLst>
          </p:nvPr>
        </p:nvSpPr>
        <p:spPr>
          <a:xfrm>
            <a:off x="843915" y="1975485"/>
            <a:ext cx="5998210" cy="534035"/>
          </a:xfrm>
          <a:prstGeom prst="rect">
            <a:avLst/>
          </a:prstGeom>
          <a:solidFill>
            <a:srgbClr val="FFC000"/>
          </a:solidFill>
        </p:spPr>
        <p:txBody>
          <a:bodyPr wrap="square" rtlCol="0">
            <a:spAutoFit/>
          </a:bodyPr>
          <a:p>
            <a:pPr algn="just">
              <a:lnSpc>
                <a:spcPct val="120000"/>
              </a:lnSpc>
            </a:pPr>
            <a:r>
              <a:rPr lang="en-US" altLang="zh-CN" sz="2400" b="1" dirty="0"/>
              <a:t>3.</a:t>
            </a:r>
            <a:r>
              <a:rPr lang="zh-CN" altLang="zh-CN" sz="2400" b="1" dirty="0"/>
              <a:t>长期</a:t>
            </a:r>
            <a:r>
              <a:rPr lang="zh-CN" altLang="en-US" sz="2400" b="1" dirty="0"/>
              <a:t>持有、股利稳定不变的股票估价模型</a:t>
            </a:r>
            <a:endParaRPr lang="zh-CN" altLang="en-US" sz="2400" b="1" dirty="0"/>
          </a:p>
        </p:txBody>
      </p:sp>
      <mc:AlternateContent xmlns:mc="http://schemas.openxmlformats.org/markup-compatibility/2006">
        <mc:Choice xmlns:a14="http://schemas.microsoft.com/office/drawing/2010/main" Requires="a14">
          <p:sp>
            <p:nvSpPr>
              <p:cNvPr id="3" name="TextBox 1"/>
              <p:cNvSpPr txBox="1"/>
              <p:nvPr>
                <p:custDataLst>
                  <p:tags r:id="rId3"/>
                </p:custDataLst>
              </p:nvPr>
            </p:nvSpPr>
            <p:spPr>
              <a:xfrm>
                <a:off x="612140" y="3562350"/>
                <a:ext cx="5174615" cy="2306955"/>
              </a:xfrm>
              <a:prstGeom prst="rect">
                <a:avLst/>
              </a:prstGeom>
              <a:noFill/>
              <a:ln>
                <a:gradFill>
                  <a:gsLst>
                    <a:gs pos="0">
                      <a:srgbClr val="FE4444"/>
                    </a:gs>
                    <a:gs pos="100000">
                      <a:srgbClr val="832B2B"/>
                    </a:gs>
                  </a:gsLst>
                </a:gradFill>
              </a:ln>
            </p:spPr>
            <p:txBody>
              <a:bodyPr wrap="square" rtlCol="0">
                <a:spAutoFit/>
              </a:bodyPr>
              <a:p>
                <a:pPr algn="just">
                  <a:lnSpc>
                    <a:spcPct val="150000"/>
                  </a:lnSpc>
                </a:pPr>
                <a:r>
                  <a:rPr lang="en-US" altLang="zh-CN" sz="2400" b="1" dirty="0">
                    <a:latin typeface="Cambria Math" panose="02040503050406030204" pitchFamily="18" charset="0"/>
                    <a:ea typeface="MS Mincho" panose="02020609040205080304" charset="-128"/>
                    <a:cs typeface="Cambria Math" panose="02040503050406030204" pitchFamily="18" charset="0"/>
                  </a:rPr>
                  <a:t>式中，</a:t>
                </a:r>
                <a:endParaRPr lang="en-US" altLang="zh-CN" sz="2400" b="1" dirty="0">
                  <a:latin typeface="Cambria Math" panose="02040503050406030204" pitchFamily="18" charset="0"/>
                  <a:ea typeface="MS Mincho" panose="02020609040205080304" charset="-128"/>
                  <a:cs typeface="Cambria Math" panose="02040503050406030204" pitchFamily="18" charset="0"/>
                </a:endParaRPr>
              </a:p>
              <a:p>
                <a:pPr algn="just">
                  <a:lnSpc>
                    <a:spcPct val="150000"/>
                  </a:lnSpc>
                </a:pPr>
                <a14:m>
                  <m:oMath xmlns:m="http://schemas.openxmlformats.org/officeDocument/2006/math">
                    <m:sSub>
                      <m:sSubPr>
                        <m:ctrlPr>
                          <a:rPr lang="en-US" altLang="zh-CN" sz="2400" b="1" i="1" dirty="0">
                            <a:latin typeface="Cambria Math" panose="02040503050406030204" pitchFamily="18" charset="0"/>
                            <a:ea typeface="MS Mincho" panose="02020609040205080304" charset="-128"/>
                            <a:cs typeface="Cambria Math" panose="02040503050406030204" pitchFamily="18" charset="0"/>
                          </a:rPr>
                        </m:ctrlPr>
                      </m:sSubPr>
                      <m:e>
                        <m:r>
                          <a:rPr lang="en-US" altLang="zh-CN" sz="2400" b="1" i="1" dirty="0">
                            <a:latin typeface="Cambria Math" panose="02040503050406030204" pitchFamily="18" charset="0"/>
                            <a:ea typeface="MS Mincho" panose="02020609040205080304" charset="-128"/>
                            <a:cs typeface="Cambria Math" panose="02040503050406030204" pitchFamily="18" charset="0"/>
                          </a:rPr>
                          <m:t>𝑷</m:t>
                        </m:r>
                      </m:e>
                      <m:sub>
                        <m:r>
                          <a:rPr lang="en-US" altLang="zh-CN" sz="2400" b="1" i="1" dirty="0">
                            <a:latin typeface="Cambria Math" panose="02040503050406030204" pitchFamily="18" charset="0"/>
                            <a:ea typeface="MS Mincho" panose="02020609040205080304" charset="-128"/>
                            <a:cs typeface="Cambria Math" panose="02040503050406030204" pitchFamily="18" charset="0"/>
                          </a:rPr>
                          <m:t>𝒔</m:t>
                        </m:r>
                      </m:sub>
                    </m:sSub>
                  </m:oMath>
                </a14:m>
                <a:r>
                  <a:rPr lang="en-US" altLang="zh-CN" sz="2400" b="1" dirty="0">
                    <a:latin typeface="Cambria Math" panose="02040503050406030204" pitchFamily="18" charset="0"/>
                    <a:ea typeface="MS Mincho" panose="02020609040205080304" charset="-128"/>
                    <a:cs typeface="Cambria Math" panose="02040503050406030204" pitchFamily="18" charset="0"/>
                  </a:rPr>
                  <a:t>为股票的内在价值；</a:t>
                </a:r>
                <a:endParaRPr lang="en-US" altLang="zh-CN" sz="2400" b="1" dirty="0">
                  <a:latin typeface="Cambria Math" panose="02040503050406030204" pitchFamily="18" charset="0"/>
                  <a:ea typeface="MS Mincho" panose="02020609040205080304" charset="-128"/>
                  <a:cs typeface="Cambria Math" panose="02040503050406030204" pitchFamily="18" charset="0"/>
                </a:endParaRPr>
              </a:p>
              <a:p>
                <a:pPr algn="just">
                  <a:lnSpc>
                    <a:spcPct val="150000"/>
                  </a:lnSpc>
                </a:pPr>
                <a:r>
                  <a:rPr lang="en-US" altLang="zh-CN" sz="2400" b="1" dirty="0">
                    <a:latin typeface="Cambria Math" panose="02040503050406030204" pitchFamily="18" charset="0"/>
                    <a:ea typeface="MS Mincho" panose="02020609040205080304" charset="-128"/>
                    <a:cs typeface="Cambria Math" panose="02040503050406030204" pitchFamily="18" charset="0"/>
                  </a:rPr>
                  <a:t>D为</a:t>
                </a:r>
                <a:r>
                  <a:rPr lang="zh-CN" altLang="en-US" sz="2400" b="1" dirty="0">
                    <a:latin typeface="Cambria Math" panose="02040503050406030204" pitchFamily="18" charset="0"/>
                    <a:ea typeface="宋体" panose="02010600030101010101" pitchFamily="2" charset="-122"/>
                    <a:cs typeface="Cambria Math" panose="02040503050406030204" pitchFamily="18" charset="0"/>
                  </a:rPr>
                  <a:t>每年发放的固定</a:t>
                </a:r>
                <a:r>
                  <a:rPr lang="en-US" altLang="zh-CN" sz="2400" b="1" dirty="0">
                    <a:latin typeface="Cambria Math" panose="02040503050406030204" pitchFamily="18" charset="0"/>
                    <a:ea typeface="MS Mincho" panose="02020609040205080304" charset="-128"/>
                    <a:cs typeface="Cambria Math" panose="02040503050406030204" pitchFamily="18" charset="0"/>
                  </a:rPr>
                  <a:t>股利；</a:t>
                </a:r>
                <a:endParaRPr lang="en-US" altLang="zh-CN" sz="2400" b="1" dirty="0">
                  <a:latin typeface="Cambria Math" panose="02040503050406030204" pitchFamily="18" charset="0"/>
                  <a:ea typeface="MS Mincho" panose="02020609040205080304" charset="-128"/>
                  <a:cs typeface="Cambria Math" panose="02040503050406030204" pitchFamily="18" charset="0"/>
                </a:endParaRPr>
              </a:p>
              <a:p>
                <a:pPr algn="just">
                  <a:lnSpc>
                    <a:spcPct val="150000"/>
                  </a:lnSpc>
                </a:pPr>
                <a:r>
                  <a:rPr lang="en-US" altLang="zh-CN" sz="2400" b="1" dirty="0">
                    <a:latin typeface="Cambria Math" panose="02040503050406030204" pitchFamily="18" charset="0"/>
                    <a:ea typeface="MS Mincho" panose="02020609040205080304" charset="-128"/>
                    <a:cs typeface="Cambria Math" panose="02040503050406030204" pitchFamily="18" charset="0"/>
                  </a:rPr>
                  <a:t>r为投资者要求的必要报酬率；</a:t>
                </a:r>
                <a:endParaRPr lang="en-US" altLang="zh-CN" sz="2400" b="1" dirty="0">
                  <a:latin typeface="Cambria Math" panose="02040503050406030204" pitchFamily="18" charset="0"/>
                  <a:ea typeface="MS Mincho" panose="02020609040205080304" charset="-128"/>
                  <a:cs typeface="Cambria Math" panose="02040503050406030204" pitchFamily="18" charset="0"/>
                </a:endParaRPr>
              </a:p>
            </p:txBody>
          </p:sp>
        </mc:Choice>
        <mc:Fallback>
          <p:sp>
            <p:nvSpPr>
              <p:cNvPr id="3" name="TextBox 1"/>
              <p:cNvSpPr txBox="1">
                <a:spLocks noRot="1" noChangeAspect="1" noMove="1" noResize="1" noEditPoints="1" noAdjustHandles="1" noChangeArrowheads="1" noChangeShapeType="1" noTextEdit="1"/>
              </p:cNvSpPr>
              <p:nvPr>
                <p:custDataLst>
                  <p:tags r:id="rId4"/>
                </p:custDataLst>
              </p:nvPr>
            </p:nvSpPr>
            <p:spPr>
              <a:xfrm>
                <a:off x="612140" y="3562350"/>
                <a:ext cx="5174615" cy="2306955"/>
              </a:xfrm>
              <a:prstGeom prst="rect">
                <a:avLst/>
              </a:prstGeom>
              <a:blipFill rotWithShape="1">
                <a:blip r:embed="rId5"/>
                <a:stretch>
                  <a:fillRect l="-98" t="-220" r="-86" b="-193"/>
                </a:stretch>
              </a:blipFill>
              <a:ln>
                <a:gradFill>
                  <a:gsLst>
                    <a:gs pos="0">
                      <a:srgbClr val="FE4444"/>
                    </a:gs>
                    <a:gs pos="100000">
                      <a:srgbClr val="832B2B"/>
                    </a:gs>
                  </a:gsLst>
                </a:gradFill>
              </a:ln>
            </p:spPr>
            <p:txBody>
              <a:bodyPr/>
              <a:lstStyle/>
              <a:p>
                <a:r>
                  <a:rPr lang="zh-CN" altLang="en-US">
                    <a:noFill/>
                  </a:rPr>
                  <a:t> </a:t>
                </a:r>
              </a:p>
            </p:txBody>
          </p:sp>
        </mc:Fallback>
      </mc:AlternateContent>
      <p:sp>
        <p:nvSpPr>
          <p:cNvPr id="102" name="文本框 101"/>
          <p:cNvSpPr txBox="1"/>
          <p:nvPr/>
        </p:nvSpPr>
        <p:spPr>
          <a:xfrm>
            <a:off x="5548313" y="3440113"/>
            <a:ext cx="5080000" cy="368300"/>
          </a:xfrm>
          <a:prstGeom prst="rect">
            <a:avLst/>
          </a:prstGeom>
          <a:noFill/>
          <a:ln w="9525">
            <a:noFill/>
          </a:ln>
        </p:spPr>
        <p:txBody>
          <a:bodyPr>
            <a:spAutoFit/>
          </a:bodyPr>
          <a:p>
            <a:pPr indent="0"/>
            <a:r>
              <a:rPr lang="en-US" b="0">
                <a:latin typeface="Times New Roman" panose="02020603050405020304" pitchFamily="18" charset="0"/>
                <a:ea typeface="宋体" panose="02010600030101010101" pitchFamily="2" charset="-122"/>
              </a:rPr>
              <a:t>  </a:t>
            </a:r>
            <a:endParaRPr lang="en-US" altLang="en-US" b="0">
              <a:latin typeface="Times New Roman" panose="02020603050405020304" pitchFamily="18" charset="0"/>
              <a:ea typeface="宋体" panose="02010600030101010101" pitchFamily="2" charset="-122"/>
            </a:endParaRPr>
          </a:p>
        </p:txBody>
      </p:sp>
      <p:pic>
        <p:nvPicPr>
          <p:cNvPr id="6" name="图片 5"/>
          <p:cNvPicPr/>
          <p:nvPr/>
        </p:nvPicPr>
        <p:blipFill>
          <a:blip r:embed="rId6"/>
          <a:stretch>
            <a:fillRect/>
          </a:stretch>
        </p:blipFill>
        <p:spPr>
          <a:xfrm>
            <a:off x="5407025" y="2854325"/>
            <a:ext cx="1879600" cy="844550"/>
          </a:xfrm>
          <a:prstGeom prst="rect">
            <a:avLst/>
          </a:prstGeom>
          <a:noFill/>
          <a:ln w="9525">
            <a:noFill/>
          </a:ln>
        </p:spPr>
      </p:pic>
      <p:sp>
        <p:nvSpPr>
          <p:cNvPr id="103" name="文本框 102"/>
          <p:cNvSpPr txBox="1"/>
          <p:nvPr/>
        </p:nvSpPr>
        <p:spPr>
          <a:xfrm>
            <a:off x="5786438" y="3440113"/>
            <a:ext cx="5080000" cy="368300"/>
          </a:xfrm>
          <a:prstGeom prst="rect">
            <a:avLst/>
          </a:prstGeom>
          <a:noFill/>
          <a:ln w="9525">
            <a:noFill/>
          </a:ln>
        </p:spPr>
        <p:txBody>
          <a:bodyPr>
            <a:spAutoFit/>
          </a:bodyPr>
          <a:p>
            <a:pPr indent="0"/>
            <a:r>
              <a:rPr lang="en-US" b="0">
                <a:latin typeface="Times New Roman" panose="02020603050405020304" pitchFamily="18" charset="0"/>
                <a:ea typeface="宋体" panose="02010600030101010101" pitchFamily="2" charset="-122"/>
              </a:rPr>
              <a:t>   </a:t>
            </a:r>
            <a:endParaRPr lang="en-US" altLang="en-US" b="0">
              <a:latin typeface="Times New Roman" panose="02020603050405020304" pitchFamily="18" charset="0"/>
              <a:ea typeface="宋体" panose="02010600030101010101" pitchFamily="2" charset="-122"/>
            </a:endParaRPr>
          </a:p>
        </p:txBody>
      </p:sp>
    </p:spTree>
  </p:cSld>
  <p:clrMapOvr>
    <a:masterClrMapping/>
  </p:clrMapOvr>
  <p:transition spd="slow" advTm="3000">
    <p:random/>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直接连接符 7"/>
          <p:cNvCxnSpPr/>
          <p:nvPr/>
        </p:nvCxnSpPr>
        <p:spPr>
          <a:xfrm>
            <a:off x="512064" y="825216"/>
            <a:ext cx="7852753" cy="0"/>
          </a:xfrm>
          <a:prstGeom prst="line">
            <a:avLst/>
          </a:prstGeom>
          <a:ln w="19050">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sp>
        <p:nvSpPr>
          <p:cNvPr id="4" name="TextBox 3"/>
          <p:cNvSpPr txBox="1"/>
          <p:nvPr/>
        </p:nvSpPr>
        <p:spPr>
          <a:xfrm>
            <a:off x="600075" y="1170305"/>
            <a:ext cx="4175760" cy="460375"/>
          </a:xfrm>
          <a:prstGeom prst="rect">
            <a:avLst/>
          </a:prstGeom>
          <a:solidFill>
            <a:schemeClr val="accent2">
              <a:lumMod val="20000"/>
              <a:lumOff val="80000"/>
            </a:schemeClr>
          </a:solidFill>
        </p:spPr>
        <p:txBody>
          <a:bodyPr wrap="square" rtlCol="0">
            <a:spAutoFit/>
          </a:bodyPr>
          <a:lstStyle/>
          <a:p>
            <a:r>
              <a:rPr lang="zh-CN" altLang="en-US" sz="2400" b="1" dirty="0" smtClean="0"/>
              <a:t>二、股票价格的计算</a:t>
            </a:r>
            <a:endParaRPr lang="zh-CN" altLang="en-US" sz="2400" b="1" dirty="0"/>
          </a:p>
        </p:txBody>
      </p:sp>
      <p:sp>
        <p:nvSpPr>
          <p:cNvPr id="5" name="TextBox 4"/>
          <p:cNvSpPr txBox="1"/>
          <p:nvPr/>
        </p:nvSpPr>
        <p:spPr>
          <a:xfrm>
            <a:off x="599577" y="2272553"/>
            <a:ext cx="7765240" cy="369332"/>
          </a:xfrm>
          <a:prstGeom prst="rect">
            <a:avLst/>
          </a:prstGeom>
          <a:noFill/>
        </p:spPr>
        <p:txBody>
          <a:bodyPr wrap="square" rtlCol="0">
            <a:spAutoFit/>
          </a:bodyPr>
          <a:lstStyle/>
          <a:p>
            <a:endParaRPr lang="zh-CN" altLang="en-US" dirty="0"/>
          </a:p>
        </p:txBody>
      </p:sp>
      <p:sp>
        <p:nvSpPr>
          <p:cNvPr id="7" name="矩形 6"/>
          <p:cNvSpPr/>
          <p:nvPr>
            <p:custDataLst>
              <p:tags r:id="rId1"/>
            </p:custDataLst>
          </p:nvPr>
        </p:nvSpPr>
        <p:spPr>
          <a:xfrm>
            <a:off x="2838649" y="234957"/>
            <a:ext cx="4691054" cy="521970"/>
          </a:xfrm>
          <a:prstGeom prst="rect">
            <a:avLst/>
          </a:prstGeom>
        </p:spPr>
        <p:txBody>
          <a:bodyPr wrap="square">
            <a:spAutoFit/>
          </a:bodyPr>
          <a:p>
            <a:pPr algn="ctr">
              <a:defRPr/>
            </a:pPr>
            <a:r>
              <a:rPr lang="zh-CN" altLang="en-US" sz="2800" b="1" dirty="0" smtClean="0"/>
              <a:t>第二节</a:t>
            </a:r>
            <a:r>
              <a:rPr lang="en-US" altLang="zh-CN" sz="2800" b="1" dirty="0" smtClean="0"/>
              <a:t>  </a:t>
            </a:r>
            <a:r>
              <a:rPr lang="zh-CN" altLang="en-US" sz="2800" b="1" dirty="0" smtClean="0"/>
              <a:t>股票投资管理</a:t>
            </a:r>
            <a:endParaRPr lang="zh-CN" altLang="en-US" sz="2800" b="1" dirty="0" smtClean="0"/>
          </a:p>
        </p:txBody>
      </p:sp>
      <p:sp>
        <p:nvSpPr>
          <p:cNvPr id="2" name="TextBox 1"/>
          <p:cNvSpPr txBox="1"/>
          <p:nvPr>
            <p:custDataLst>
              <p:tags r:id="rId2"/>
            </p:custDataLst>
          </p:nvPr>
        </p:nvSpPr>
        <p:spPr>
          <a:xfrm>
            <a:off x="843915" y="1975485"/>
            <a:ext cx="5998210" cy="534035"/>
          </a:xfrm>
          <a:prstGeom prst="rect">
            <a:avLst/>
          </a:prstGeom>
          <a:solidFill>
            <a:srgbClr val="FFC000"/>
          </a:solidFill>
        </p:spPr>
        <p:txBody>
          <a:bodyPr wrap="square" rtlCol="0">
            <a:spAutoFit/>
          </a:bodyPr>
          <a:p>
            <a:pPr algn="just">
              <a:lnSpc>
                <a:spcPct val="120000"/>
              </a:lnSpc>
            </a:pPr>
            <a:r>
              <a:rPr lang="en-US" altLang="zh-CN" sz="2400" b="1" dirty="0"/>
              <a:t>4.</a:t>
            </a:r>
            <a:r>
              <a:rPr lang="zh-CN" altLang="zh-CN" sz="2400" b="1" dirty="0"/>
              <a:t>长期</a:t>
            </a:r>
            <a:r>
              <a:rPr lang="zh-CN" altLang="en-US" sz="2400" b="1" dirty="0"/>
              <a:t>持有、股利固定增长的股票估价模型</a:t>
            </a:r>
            <a:endParaRPr lang="zh-CN" altLang="en-US" sz="2400" b="1" dirty="0"/>
          </a:p>
        </p:txBody>
      </p:sp>
      <p:sp>
        <p:nvSpPr>
          <p:cNvPr id="102" name="文本框 101"/>
          <p:cNvSpPr txBox="1"/>
          <p:nvPr/>
        </p:nvSpPr>
        <p:spPr>
          <a:xfrm>
            <a:off x="5548313" y="3440113"/>
            <a:ext cx="5080000" cy="368300"/>
          </a:xfrm>
          <a:prstGeom prst="rect">
            <a:avLst/>
          </a:prstGeom>
          <a:noFill/>
          <a:ln w="9525">
            <a:noFill/>
          </a:ln>
        </p:spPr>
        <p:txBody>
          <a:bodyPr>
            <a:spAutoFit/>
          </a:bodyPr>
          <a:p>
            <a:pPr indent="0"/>
            <a:r>
              <a:rPr lang="en-US" b="0">
                <a:latin typeface="Times New Roman" panose="02020603050405020304" pitchFamily="18" charset="0"/>
                <a:ea typeface="宋体" panose="02010600030101010101" pitchFamily="2" charset="-122"/>
              </a:rPr>
              <a:t>  </a:t>
            </a:r>
            <a:endParaRPr lang="en-US" altLang="en-US" b="0">
              <a:latin typeface="Times New Roman" panose="02020603050405020304" pitchFamily="18" charset="0"/>
              <a:ea typeface="宋体" panose="02010600030101010101" pitchFamily="2" charset="-122"/>
            </a:endParaRPr>
          </a:p>
        </p:txBody>
      </p:sp>
      <p:sp>
        <p:nvSpPr>
          <p:cNvPr id="103" name="文本框 102"/>
          <p:cNvSpPr txBox="1"/>
          <p:nvPr/>
        </p:nvSpPr>
        <p:spPr>
          <a:xfrm>
            <a:off x="5786438" y="3440113"/>
            <a:ext cx="5080000" cy="368300"/>
          </a:xfrm>
          <a:prstGeom prst="rect">
            <a:avLst/>
          </a:prstGeom>
          <a:noFill/>
          <a:ln w="9525">
            <a:noFill/>
          </a:ln>
        </p:spPr>
        <p:txBody>
          <a:bodyPr>
            <a:spAutoFit/>
          </a:bodyPr>
          <a:p>
            <a:pPr indent="0"/>
            <a:r>
              <a:rPr lang="en-US" b="0">
                <a:latin typeface="Times New Roman" panose="02020603050405020304" pitchFamily="18" charset="0"/>
                <a:ea typeface="宋体" panose="02010600030101010101" pitchFamily="2" charset="-122"/>
              </a:rPr>
              <a:t>   </a:t>
            </a:r>
            <a:endParaRPr lang="en-US" altLang="en-US" b="0">
              <a:latin typeface="Times New Roman" panose="02020603050405020304" pitchFamily="18" charset="0"/>
              <a:ea typeface="宋体" panose="02010600030101010101" pitchFamily="2" charset="-122"/>
            </a:endParaRPr>
          </a:p>
        </p:txBody>
      </p:sp>
      <p:pic>
        <p:nvPicPr>
          <p:cNvPr id="9" name="图片 8"/>
          <p:cNvPicPr/>
          <p:nvPr>
            <p:custDataLst>
              <p:tags r:id="rId3"/>
            </p:custDataLst>
          </p:nvPr>
        </p:nvPicPr>
        <p:blipFill>
          <a:blip r:embed="rId4"/>
          <a:stretch>
            <a:fillRect/>
          </a:stretch>
        </p:blipFill>
        <p:spPr>
          <a:xfrm>
            <a:off x="4775835" y="2734310"/>
            <a:ext cx="3672840" cy="857885"/>
          </a:xfrm>
          <a:prstGeom prst="rect">
            <a:avLst/>
          </a:prstGeom>
          <a:noFill/>
          <a:ln w="9525">
            <a:noFill/>
          </a:ln>
        </p:spPr>
      </p:pic>
      <mc:AlternateContent xmlns:mc="http://schemas.openxmlformats.org/markup-compatibility/2006">
        <mc:Choice xmlns:a14="http://schemas.microsoft.com/office/drawing/2010/main" Requires="a14">
          <p:sp>
            <p:nvSpPr>
              <p:cNvPr id="11" name="TextBox 1"/>
              <p:cNvSpPr txBox="1"/>
              <p:nvPr>
                <p:custDataLst>
                  <p:tags r:id="rId5"/>
                </p:custDataLst>
              </p:nvPr>
            </p:nvSpPr>
            <p:spPr>
              <a:xfrm>
                <a:off x="612140" y="3283585"/>
                <a:ext cx="5174615" cy="3322955"/>
              </a:xfrm>
              <a:prstGeom prst="rect">
                <a:avLst/>
              </a:prstGeom>
              <a:noFill/>
              <a:ln>
                <a:gradFill>
                  <a:gsLst>
                    <a:gs pos="0">
                      <a:srgbClr val="FE4444"/>
                    </a:gs>
                    <a:gs pos="100000">
                      <a:srgbClr val="832B2B"/>
                    </a:gs>
                  </a:gsLst>
                </a:gradFill>
              </a:ln>
            </p:spPr>
            <p:txBody>
              <a:bodyPr wrap="square" rtlCol="0">
                <a:spAutoFit/>
              </a:bodyPr>
              <a:p>
                <a:pPr algn="just">
                  <a:lnSpc>
                    <a:spcPct val="150000"/>
                  </a:lnSpc>
                </a:pPr>
                <a:r>
                  <a:rPr lang="en-US" altLang="zh-CN" sz="2000" b="1" dirty="0">
                    <a:latin typeface="Cambria Math" panose="02040503050406030204" pitchFamily="18" charset="0"/>
                    <a:ea typeface="MS Mincho" panose="02020609040205080304" charset="-128"/>
                    <a:cs typeface="Cambria Math" panose="02040503050406030204" pitchFamily="18" charset="0"/>
                  </a:rPr>
                  <a:t>式中，</a:t>
                </a:r>
                <a:endParaRPr lang="en-US" altLang="zh-CN" sz="2000" b="1" dirty="0">
                  <a:latin typeface="Cambria Math" panose="02040503050406030204" pitchFamily="18" charset="0"/>
                  <a:ea typeface="MS Mincho" panose="02020609040205080304" charset="-128"/>
                  <a:cs typeface="Cambria Math" panose="02040503050406030204" pitchFamily="18" charset="0"/>
                </a:endParaRPr>
              </a:p>
              <a:p>
                <a:pPr algn="just">
                  <a:lnSpc>
                    <a:spcPct val="150000"/>
                  </a:lnSpc>
                </a:pPr>
                <a14:m>
                  <m:oMath xmlns:m="http://schemas.openxmlformats.org/officeDocument/2006/math">
                    <m:sSub>
                      <m:sSubPr>
                        <m:ctrlPr>
                          <a:rPr lang="en-US" altLang="zh-CN" sz="2000" b="1" i="1" dirty="0">
                            <a:latin typeface="Cambria Math" panose="02040503050406030204" pitchFamily="18" charset="0"/>
                            <a:ea typeface="MS Mincho" panose="02020609040205080304" charset="-128"/>
                            <a:cs typeface="Cambria Math" panose="02040503050406030204" pitchFamily="18" charset="0"/>
                          </a:rPr>
                        </m:ctrlPr>
                      </m:sSubPr>
                      <m:e>
                        <m:r>
                          <a:rPr lang="en-US" altLang="zh-CN" sz="2000" b="1" i="1" dirty="0">
                            <a:latin typeface="Cambria Math" panose="02040503050406030204" pitchFamily="18" charset="0"/>
                            <a:ea typeface="MS Mincho" panose="02020609040205080304" charset="-128"/>
                            <a:cs typeface="Cambria Math" panose="02040503050406030204" pitchFamily="18" charset="0"/>
                          </a:rPr>
                          <m:t>𝑷</m:t>
                        </m:r>
                      </m:e>
                      <m:sub>
                        <m:r>
                          <a:rPr lang="en-US" altLang="zh-CN" sz="2000" b="1" i="1" dirty="0">
                            <a:latin typeface="Cambria Math" panose="02040503050406030204" pitchFamily="18" charset="0"/>
                            <a:ea typeface="MS Mincho" panose="02020609040205080304" charset="-128"/>
                            <a:cs typeface="Cambria Math" panose="02040503050406030204" pitchFamily="18" charset="0"/>
                          </a:rPr>
                          <m:t>𝒔</m:t>
                        </m:r>
                      </m:sub>
                    </m:sSub>
                  </m:oMath>
                </a14:m>
                <a:r>
                  <a:rPr lang="en-US" altLang="zh-CN" sz="2000" b="1" dirty="0">
                    <a:latin typeface="Cambria Math" panose="02040503050406030204" pitchFamily="18" charset="0"/>
                    <a:ea typeface="MS Mincho" panose="02020609040205080304" charset="-128"/>
                    <a:cs typeface="Cambria Math" panose="02040503050406030204" pitchFamily="18" charset="0"/>
                  </a:rPr>
                  <a:t>为股票的内在价值；</a:t>
                </a:r>
                <a:endParaRPr lang="en-US" altLang="zh-CN" sz="2000" b="1" dirty="0">
                  <a:latin typeface="Cambria Math" panose="02040503050406030204" pitchFamily="18" charset="0"/>
                  <a:ea typeface="MS Mincho" panose="02020609040205080304" charset="-128"/>
                  <a:cs typeface="Cambria Math" panose="02040503050406030204" pitchFamily="18" charset="0"/>
                </a:endParaRPr>
              </a:p>
              <a:p>
                <a:pPr algn="just">
                  <a:lnSpc>
                    <a:spcPct val="150000"/>
                  </a:lnSpc>
                </a:pPr>
                <a14:m>
                  <m:oMath xmlns:m="http://schemas.openxmlformats.org/officeDocument/2006/math">
                    <m:sSub>
                      <m:sSubPr>
                        <m:ctrlPr>
                          <a:rPr lang="en-US" altLang="zh-CN" sz="2000" b="1" i="1" dirty="0">
                            <a:latin typeface="Cambria Math" panose="02040503050406030204" pitchFamily="18" charset="0"/>
                            <a:ea typeface="MS Mincho" panose="02020609040205080304" charset="-128"/>
                            <a:cs typeface="Cambria Math" panose="02040503050406030204" pitchFamily="18" charset="0"/>
                          </a:rPr>
                        </m:ctrlPr>
                      </m:sSubPr>
                      <m:e>
                        <m:r>
                          <a:rPr lang="en-US" altLang="zh-CN" sz="2000" b="1" i="1" dirty="0">
                            <a:latin typeface="Cambria Math" panose="02040503050406030204" pitchFamily="18" charset="0"/>
                            <a:ea typeface="MS Mincho" panose="02020609040205080304" charset="-128"/>
                            <a:cs typeface="Cambria Math" panose="02040503050406030204" pitchFamily="18" charset="0"/>
                          </a:rPr>
                          <m:t>𝑫</m:t>
                        </m:r>
                      </m:e>
                      <m:sub>
                        <m:r>
                          <a:rPr lang="en-US" altLang="zh-CN" sz="2000" b="1" i="1" dirty="0">
                            <a:latin typeface="Cambria Math" panose="02040503050406030204" pitchFamily="18" charset="0"/>
                            <a:ea typeface="MS Mincho" panose="02020609040205080304" charset="-128"/>
                            <a:cs typeface="Cambria Math" panose="02040503050406030204" pitchFamily="18" charset="0"/>
                          </a:rPr>
                          <m:t>𝒕</m:t>
                        </m:r>
                      </m:sub>
                    </m:sSub>
                  </m:oMath>
                </a14:m>
                <a:r>
                  <a:rPr lang="en-US" altLang="zh-CN" sz="2000" b="1" dirty="0">
                    <a:latin typeface="Cambria Math" panose="02040503050406030204" pitchFamily="18" charset="0"/>
                    <a:ea typeface="MS Mincho" panose="02020609040205080304" charset="-128"/>
                    <a:cs typeface="Cambria Math" panose="02040503050406030204" pitchFamily="18" charset="0"/>
                  </a:rPr>
                  <a:t>为第t年的现金股利；</a:t>
                </a:r>
                <a:endParaRPr lang="en-US" altLang="zh-CN" sz="2000" b="1" dirty="0">
                  <a:latin typeface="Cambria Math" panose="02040503050406030204" pitchFamily="18" charset="0"/>
                  <a:ea typeface="MS Mincho" panose="02020609040205080304" charset="-128"/>
                  <a:cs typeface="Cambria Math" panose="02040503050406030204" pitchFamily="18" charset="0"/>
                </a:endParaRPr>
              </a:p>
              <a:p>
                <a:pPr algn="just">
                  <a:lnSpc>
                    <a:spcPct val="150000"/>
                  </a:lnSpc>
                </a:pPr>
                <a14:m>
                  <m:oMath xmlns:m="http://schemas.openxmlformats.org/officeDocument/2006/math">
                    <m:sSub>
                      <m:sSubPr>
                        <m:ctrlPr>
                          <a:rPr lang="en-US" altLang="zh-CN" sz="2000" b="1" i="1" dirty="0">
                            <a:latin typeface="Cambria Math" panose="02040503050406030204" pitchFamily="18" charset="0"/>
                            <a:ea typeface="MS Mincho" panose="02020609040205080304" charset="-128"/>
                            <a:cs typeface="Cambria Math" panose="02040503050406030204" pitchFamily="18" charset="0"/>
                          </a:rPr>
                        </m:ctrlPr>
                      </m:sSubPr>
                      <m:e>
                        <m:r>
                          <a:rPr lang="en-US" altLang="zh-CN" sz="2000" b="1" i="1" dirty="0">
                            <a:latin typeface="Cambria Math" panose="02040503050406030204" pitchFamily="18" charset="0"/>
                            <a:ea typeface="MS Mincho" panose="02020609040205080304" charset="-128"/>
                            <a:cs typeface="Cambria Math" panose="02040503050406030204" pitchFamily="18" charset="0"/>
                          </a:rPr>
                          <m:t>𝑫</m:t>
                        </m:r>
                      </m:e>
                      <m:sub>
                        <m:r>
                          <a:rPr lang="en-US" altLang="zh-CN" sz="2000" b="1" i="1" dirty="0">
                            <a:latin typeface="Cambria Math" panose="02040503050406030204" pitchFamily="18" charset="0"/>
                            <a:ea typeface="MS Mincho" panose="02020609040205080304" charset="-128"/>
                            <a:cs typeface="Cambria Math" panose="02040503050406030204" pitchFamily="18" charset="0"/>
                          </a:rPr>
                          <m:t>𝟎</m:t>
                        </m:r>
                      </m:sub>
                    </m:sSub>
                  </m:oMath>
                </a14:m>
                <a:r>
                  <a:rPr lang="en-US" altLang="zh-CN" sz="2000" b="1" dirty="0">
                    <a:latin typeface="Cambria Math" panose="02040503050406030204" pitchFamily="18" charset="0"/>
                    <a:ea typeface="MS Mincho" panose="02020609040205080304" charset="-128"/>
                    <a:cs typeface="Cambria Math" panose="02040503050406030204" pitchFamily="18" charset="0"/>
                    <a:sym typeface="+mn-ea"/>
                  </a:rPr>
                  <a:t>为第</a:t>
                </a:r>
                <a:r>
                  <a:rPr lang="zh-CN" altLang="en-US" sz="2000" b="1" dirty="0">
                    <a:latin typeface="Cambria Math" panose="02040503050406030204" pitchFamily="18" charset="0"/>
                    <a:ea typeface="宋体" panose="02010600030101010101" pitchFamily="2" charset="-122"/>
                    <a:cs typeface="Cambria Math" panose="02040503050406030204" pitchFamily="18" charset="0"/>
                    <a:sym typeface="+mn-ea"/>
                  </a:rPr>
                  <a:t>上一</a:t>
                </a:r>
                <a:r>
                  <a:rPr lang="en-US" altLang="zh-CN" sz="2000" b="1" dirty="0">
                    <a:latin typeface="Cambria Math" panose="02040503050406030204" pitchFamily="18" charset="0"/>
                    <a:ea typeface="MS Mincho" panose="02020609040205080304" charset="-128"/>
                    <a:cs typeface="Cambria Math" panose="02040503050406030204" pitchFamily="18" charset="0"/>
                    <a:sym typeface="+mn-ea"/>
                  </a:rPr>
                  <a:t>年的</a:t>
                </a:r>
                <a:r>
                  <a:rPr lang="zh-CN" altLang="en-US" sz="2000" b="1" dirty="0">
                    <a:latin typeface="Cambria Math" panose="02040503050406030204" pitchFamily="18" charset="0"/>
                    <a:ea typeface="宋体" panose="02010600030101010101" pitchFamily="2" charset="-122"/>
                    <a:cs typeface="Cambria Math" panose="02040503050406030204" pitchFamily="18" charset="0"/>
                    <a:sym typeface="+mn-ea"/>
                  </a:rPr>
                  <a:t>支付的</a:t>
                </a:r>
                <a:r>
                  <a:rPr lang="en-US" altLang="zh-CN" sz="2000" b="1" dirty="0">
                    <a:latin typeface="Cambria Math" panose="02040503050406030204" pitchFamily="18" charset="0"/>
                    <a:ea typeface="MS Mincho" panose="02020609040205080304" charset="-128"/>
                    <a:cs typeface="Cambria Math" panose="02040503050406030204" pitchFamily="18" charset="0"/>
                    <a:sym typeface="+mn-ea"/>
                  </a:rPr>
                  <a:t>股利；</a:t>
                </a:r>
                <a:endParaRPr lang="en-US" altLang="zh-CN" sz="2000" b="1" dirty="0">
                  <a:latin typeface="Cambria Math" panose="02040503050406030204" pitchFamily="18" charset="0"/>
                  <a:ea typeface="MS Mincho" panose="02020609040205080304" charset="-128"/>
                  <a:cs typeface="Cambria Math" panose="02040503050406030204" pitchFamily="18" charset="0"/>
                </a:endParaRPr>
              </a:p>
              <a:p>
                <a:pPr algn="just">
                  <a:lnSpc>
                    <a:spcPct val="150000"/>
                  </a:lnSpc>
                </a:pPr>
                <a:r>
                  <a:rPr lang="en-US" altLang="zh-CN" sz="2000" b="1" dirty="0">
                    <a:latin typeface="Cambria Math" panose="02040503050406030204" pitchFamily="18" charset="0"/>
                    <a:ea typeface="MS Mincho" panose="02020609040205080304" charset="-128"/>
                    <a:cs typeface="Cambria Math" panose="02040503050406030204" pitchFamily="18" charset="0"/>
                  </a:rPr>
                  <a:t>r为投资者要求的必要报酬率；</a:t>
                </a:r>
                <a:endParaRPr lang="en-US" altLang="zh-CN" sz="2000" b="1" dirty="0">
                  <a:latin typeface="Cambria Math" panose="02040503050406030204" pitchFamily="18" charset="0"/>
                  <a:ea typeface="MS Mincho" panose="02020609040205080304" charset="-128"/>
                  <a:cs typeface="Cambria Math" panose="02040503050406030204" pitchFamily="18" charset="0"/>
                </a:endParaRPr>
              </a:p>
              <a:p>
                <a:pPr algn="just">
                  <a:lnSpc>
                    <a:spcPct val="150000"/>
                  </a:lnSpc>
                </a:pPr>
                <a:r>
                  <a:rPr lang="en-US" altLang="zh-CN" sz="2000" b="1" dirty="0">
                    <a:latin typeface="Cambria Math" panose="02040503050406030204" pitchFamily="18" charset="0"/>
                    <a:ea typeface="MS Mincho" panose="02020609040205080304" charset="-128"/>
                    <a:cs typeface="Cambria Math" panose="02040503050406030204" pitchFamily="18" charset="0"/>
                  </a:rPr>
                  <a:t>g</a:t>
                </a:r>
                <a:r>
                  <a:rPr lang="zh-CN" altLang="en-US" sz="2000" b="1" dirty="0">
                    <a:latin typeface="Cambria Math" panose="02040503050406030204" pitchFamily="18" charset="0"/>
                    <a:ea typeface="宋体" panose="02010600030101010101" pitchFamily="2" charset="-122"/>
                    <a:cs typeface="Cambria Math" panose="02040503050406030204" pitchFamily="18" charset="0"/>
                  </a:rPr>
                  <a:t>为固定股利增长率</a:t>
                </a:r>
                <a:endParaRPr lang="en-US" altLang="zh-CN" sz="2000" b="1" dirty="0">
                  <a:latin typeface="Cambria Math" panose="02040503050406030204" pitchFamily="18" charset="0"/>
                  <a:ea typeface="MS Mincho" panose="02020609040205080304" charset="-128"/>
                  <a:cs typeface="Cambria Math" panose="02040503050406030204" pitchFamily="18" charset="0"/>
                </a:endParaRPr>
              </a:p>
              <a:p>
                <a:pPr algn="just">
                  <a:lnSpc>
                    <a:spcPct val="150000"/>
                  </a:lnSpc>
                </a:pPr>
                <a:r>
                  <a:rPr lang="en-US" altLang="zh-CN" sz="2000" b="1" dirty="0">
                    <a:latin typeface="Cambria Math" panose="02040503050406030204" pitchFamily="18" charset="0"/>
                    <a:ea typeface="MS Mincho" panose="02020609040205080304" charset="-128"/>
                    <a:cs typeface="Cambria Math" panose="02040503050406030204" pitchFamily="18" charset="0"/>
                  </a:rPr>
                  <a:t>n为预计持有股票的期数。</a:t>
                </a:r>
                <a:endParaRPr lang="en-US" altLang="zh-CN" sz="2000" b="1" dirty="0">
                  <a:latin typeface="Cambria Math" panose="02040503050406030204" pitchFamily="18" charset="0"/>
                  <a:ea typeface="MS Mincho" panose="02020609040205080304" charset="-128"/>
                  <a:cs typeface="Cambria Math" panose="02040503050406030204" pitchFamily="18" charset="0"/>
                </a:endParaRPr>
              </a:p>
            </p:txBody>
          </p:sp>
        </mc:Choice>
        <mc:Fallback>
          <p:sp>
            <p:nvSpPr>
              <p:cNvPr id="11" name="TextBox 1"/>
              <p:cNvSpPr txBox="1">
                <a:spLocks noRot="1" noChangeAspect="1" noMove="1" noResize="1" noEditPoints="1" noAdjustHandles="1" noChangeArrowheads="1" noChangeShapeType="1" noTextEdit="1"/>
              </p:cNvSpPr>
              <p:nvPr>
                <p:custDataLst>
                  <p:tags r:id="rId6"/>
                </p:custDataLst>
              </p:nvPr>
            </p:nvSpPr>
            <p:spPr>
              <a:xfrm>
                <a:off x="612140" y="3283585"/>
                <a:ext cx="5174615" cy="3322955"/>
              </a:xfrm>
              <a:prstGeom prst="rect">
                <a:avLst/>
              </a:prstGeom>
              <a:blipFill rotWithShape="1">
                <a:blip r:embed="rId7"/>
                <a:stretch>
                  <a:fillRect l="-98" t="-153" r="-86" b="-134"/>
                </a:stretch>
              </a:blipFill>
              <a:ln>
                <a:gradFill>
                  <a:gsLst>
                    <a:gs pos="0">
                      <a:srgbClr val="FE4444"/>
                    </a:gs>
                    <a:gs pos="100000">
                      <a:srgbClr val="832B2B"/>
                    </a:gs>
                  </a:gsLst>
                </a:gradFill>
              </a:ln>
            </p:spPr>
            <p:txBody>
              <a:bodyPr/>
              <a:lstStyle/>
              <a:p>
                <a:r>
                  <a:rPr lang="zh-CN" altLang="en-US">
                    <a:noFill/>
                  </a:rPr>
                  <a:t> </a:t>
                </a:r>
              </a:p>
            </p:txBody>
          </p:sp>
        </mc:Fallback>
      </mc:AlternateContent>
    </p:spTree>
  </p:cSld>
  <p:clrMapOvr>
    <a:masterClrMapping/>
  </p:clrMapOvr>
  <p:transition spd="slow" advTm="3000">
    <p:random/>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直接连接符 7"/>
          <p:cNvCxnSpPr/>
          <p:nvPr/>
        </p:nvCxnSpPr>
        <p:spPr>
          <a:xfrm>
            <a:off x="512064" y="825216"/>
            <a:ext cx="7852753" cy="0"/>
          </a:xfrm>
          <a:prstGeom prst="line">
            <a:avLst/>
          </a:prstGeom>
          <a:ln w="19050">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sp>
        <p:nvSpPr>
          <p:cNvPr id="4" name="TextBox 3"/>
          <p:cNvSpPr txBox="1"/>
          <p:nvPr/>
        </p:nvSpPr>
        <p:spPr>
          <a:xfrm>
            <a:off x="600075" y="1170305"/>
            <a:ext cx="4175760" cy="460375"/>
          </a:xfrm>
          <a:prstGeom prst="rect">
            <a:avLst/>
          </a:prstGeom>
          <a:solidFill>
            <a:schemeClr val="accent2">
              <a:lumMod val="20000"/>
              <a:lumOff val="80000"/>
            </a:schemeClr>
          </a:solidFill>
        </p:spPr>
        <p:txBody>
          <a:bodyPr wrap="square" rtlCol="0">
            <a:spAutoFit/>
          </a:bodyPr>
          <a:lstStyle/>
          <a:p>
            <a:r>
              <a:rPr lang="zh-CN" altLang="en-US" sz="2400" b="1" dirty="0" smtClean="0"/>
              <a:t>二、股票价格的计算</a:t>
            </a:r>
            <a:endParaRPr lang="zh-CN" altLang="en-US" sz="2400" b="1" dirty="0"/>
          </a:p>
        </p:txBody>
      </p:sp>
      <p:sp>
        <p:nvSpPr>
          <p:cNvPr id="5" name="TextBox 4"/>
          <p:cNvSpPr txBox="1"/>
          <p:nvPr/>
        </p:nvSpPr>
        <p:spPr>
          <a:xfrm>
            <a:off x="599577" y="2272553"/>
            <a:ext cx="7765240" cy="369332"/>
          </a:xfrm>
          <a:prstGeom prst="rect">
            <a:avLst/>
          </a:prstGeom>
          <a:noFill/>
        </p:spPr>
        <p:txBody>
          <a:bodyPr wrap="square" rtlCol="0">
            <a:spAutoFit/>
          </a:bodyPr>
          <a:lstStyle/>
          <a:p>
            <a:endParaRPr lang="zh-CN" altLang="en-US" dirty="0"/>
          </a:p>
        </p:txBody>
      </p:sp>
      <p:sp>
        <p:nvSpPr>
          <p:cNvPr id="7" name="矩形 6"/>
          <p:cNvSpPr/>
          <p:nvPr>
            <p:custDataLst>
              <p:tags r:id="rId1"/>
            </p:custDataLst>
          </p:nvPr>
        </p:nvSpPr>
        <p:spPr>
          <a:xfrm>
            <a:off x="2838649" y="234957"/>
            <a:ext cx="4691054" cy="521970"/>
          </a:xfrm>
          <a:prstGeom prst="rect">
            <a:avLst/>
          </a:prstGeom>
        </p:spPr>
        <p:txBody>
          <a:bodyPr wrap="square">
            <a:spAutoFit/>
          </a:bodyPr>
          <a:p>
            <a:pPr algn="ctr">
              <a:defRPr/>
            </a:pPr>
            <a:r>
              <a:rPr lang="zh-CN" altLang="en-US" sz="2800" b="1" dirty="0" smtClean="0"/>
              <a:t>第二节</a:t>
            </a:r>
            <a:r>
              <a:rPr lang="en-US" altLang="zh-CN" sz="2800" b="1" dirty="0" smtClean="0"/>
              <a:t>  </a:t>
            </a:r>
            <a:r>
              <a:rPr lang="zh-CN" altLang="en-US" sz="2800" b="1" dirty="0" smtClean="0"/>
              <a:t>股票投资管理</a:t>
            </a:r>
            <a:endParaRPr lang="zh-CN" altLang="en-US" sz="2800" b="1" dirty="0" smtClean="0"/>
          </a:p>
        </p:txBody>
      </p:sp>
      <p:sp>
        <p:nvSpPr>
          <p:cNvPr id="2" name="TextBox 1"/>
          <p:cNvSpPr txBox="1"/>
          <p:nvPr>
            <p:custDataLst>
              <p:tags r:id="rId2"/>
            </p:custDataLst>
          </p:nvPr>
        </p:nvSpPr>
        <p:spPr>
          <a:xfrm>
            <a:off x="843915" y="1975485"/>
            <a:ext cx="6430645" cy="534035"/>
          </a:xfrm>
          <a:prstGeom prst="rect">
            <a:avLst/>
          </a:prstGeom>
          <a:solidFill>
            <a:srgbClr val="FFC000"/>
          </a:solidFill>
        </p:spPr>
        <p:txBody>
          <a:bodyPr wrap="square" rtlCol="0">
            <a:spAutoFit/>
          </a:bodyPr>
          <a:p>
            <a:pPr algn="just">
              <a:lnSpc>
                <a:spcPct val="120000"/>
              </a:lnSpc>
            </a:pPr>
            <a:r>
              <a:rPr lang="en-US" altLang="zh-CN" sz="2400" b="1" dirty="0"/>
              <a:t>5.</a:t>
            </a:r>
            <a:r>
              <a:rPr lang="zh-CN" altLang="zh-CN" sz="2400" b="1" dirty="0"/>
              <a:t>长期</a:t>
            </a:r>
            <a:r>
              <a:rPr lang="zh-CN" altLang="en-US" sz="2400" b="1" dirty="0"/>
              <a:t>持有、股利非固定增长的股票估价模型</a:t>
            </a:r>
            <a:endParaRPr lang="zh-CN" altLang="en-US" sz="2400" b="1" dirty="0"/>
          </a:p>
        </p:txBody>
      </p:sp>
      <p:sp>
        <p:nvSpPr>
          <p:cNvPr id="102" name="文本框 101"/>
          <p:cNvSpPr txBox="1"/>
          <p:nvPr/>
        </p:nvSpPr>
        <p:spPr>
          <a:xfrm>
            <a:off x="5548313" y="3440113"/>
            <a:ext cx="5080000" cy="368300"/>
          </a:xfrm>
          <a:prstGeom prst="rect">
            <a:avLst/>
          </a:prstGeom>
          <a:noFill/>
          <a:ln w="9525">
            <a:noFill/>
          </a:ln>
        </p:spPr>
        <p:txBody>
          <a:bodyPr>
            <a:spAutoFit/>
          </a:bodyPr>
          <a:p>
            <a:pPr indent="0"/>
            <a:r>
              <a:rPr lang="en-US" b="0">
                <a:latin typeface="Times New Roman" panose="02020603050405020304" pitchFamily="18" charset="0"/>
                <a:ea typeface="宋体" panose="02010600030101010101" pitchFamily="2" charset="-122"/>
              </a:rPr>
              <a:t>  </a:t>
            </a:r>
            <a:endParaRPr lang="en-US" altLang="en-US" b="0">
              <a:latin typeface="Times New Roman" panose="02020603050405020304" pitchFamily="18" charset="0"/>
              <a:ea typeface="宋体" panose="02010600030101010101" pitchFamily="2" charset="-122"/>
            </a:endParaRPr>
          </a:p>
        </p:txBody>
      </p:sp>
      <p:sp>
        <p:nvSpPr>
          <p:cNvPr id="103" name="文本框 102"/>
          <p:cNvSpPr txBox="1"/>
          <p:nvPr/>
        </p:nvSpPr>
        <p:spPr>
          <a:xfrm>
            <a:off x="5786438" y="3440113"/>
            <a:ext cx="5080000" cy="368300"/>
          </a:xfrm>
          <a:prstGeom prst="rect">
            <a:avLst/>
          </a:prstGeom>
          <a:noFill/>
          <a:ln w="9525">
            <a:noFill/>
          </a:ln>
        </p:spPr>
        <p:txBody>
          <a:bodyPr>
            <a:spAutoFit/>
          </a:bodyPr>
          <a:p>
            <a:pPr indent="0"/>
            <a:r>
              <a:rPr lang="en-US" b="0">
                <a:latin typeface="Times New Roman" panose="02020603050405020304" pitchFamily="18" charset="0"/>
                <a:ea typeface="宋体" panose="02010600030101010101" pitchFamily="2" charset="-122"/>
              </a:rPr>
              <a:t>   </a:t>
            </a:r>
            <a:endParaRPr lang="en-US" altLang="en-US" b="0">
              <a:latin typeface="Times New Roman" panose="02020603050405020304" pitchFamily="18" charset="0"/>
              <a:ea typeface="宋体" panose="02010600030101010101" pitchFamily="2" charset="-122"/>
            </a:endParaRPr>
          </a:p>
        </p:txBody>
      </p:sp>
      <p:sp>
        <p:nvSpPr>
          <p:cNvPr id="11" name="TextBox 1"/>
          <p:cNvSpPr txBox="1"/>
          <p:nvPr>
            <p:custDataLst>
              <p:tags r:id="rId3"/>
            </p:custDataLst>
          </p:nvPr>
        </p:nvSpPr>
        <p:spPr>
          <a:xfrm>
            <a:off x="600075" y="2854325"/>
            <a:ext cx="10523220" cy="2861310"/>
          </a:xfrm>
          <a:prstGeom prst="rect">
            <a:avLst/>
          </a:prstGeom>
          <a:noFill/>
          <a:ln>
            <a:gradFill>
              <a:gsLst>
                <a:gs pos="0">
                  <a:srgbClr val="FE4444"/>
                </a:gs>
                <a:gs pos="100000">
                  <a:srgbClr val="832B2B"/>
                </a:gs>
              </a:gsLst>
            </a:gradFill>
          </a:ln>
        </p:spPr>
        <p:txBody>
          <a:bodyPr wrap="square" rtlCol="0">
            <a:spAutoFit/>
          </a:bodyPr>
          <a:p>
            <a:pPr algn="just">
              <a:lnSpc>
                <a:spcPct val="150000"/>
              </a:lnSpc>
            </a:pPr>
            <a:r>
              <a:rPr lang="zh-CN" sz="2000" b="1" dirty="0">
                <a:latin typeface="Cambria Math" panose="02040503050406030204" pitchFamily="18" charset="0"/>
                <a:ea typeface="MS Mincho" panose="02020609040205080304" charset="-128"/>
                <a:cs typeface="Cambria Math" panose="02040503050406030204" pitchFamily="18" charset="0"/>
              </a:rPr>
              <a:t>现实生活中，有的公司股利并非固定的，在一段时间里高速增长，而后的时间里正常固定增长不变。在这种情况下，就应分段计算才能确定股票的价值。具体步骤如下：</a:t>
            </a:r>
            <a:endParaRPr lang="zh-CN" sz="2000" b="1" dirty="0">
              <a:latin typeface="Cambria Math" panose="02040503050406030204" pitchFamily="18" charset="0"/>
              <a:ea typeface="MS Mincho" panose="02020609040205080304" charset="-128"/>
              <a:cs typeface="Cambria Math" panose="02040503050406030204" pitchFamily="18" charset="0"/>
            </a:endParaRPr>
          </a:p>
          <a:p>
            <a:pPr algn="just">
              <a:lnSpc>
                <a:spcPct val="150000"/>
              </a:lnSpc>
            </a:pPr>
            <a:r>
              <a:rPr lang="zh-CN" sz="2000" b="1" dirty="0">
                <a:latin typeface="Cambria Math" panose="02040503050406030204" pitchFamily="18" charset="0"/>
                <a:ea typeface="MS Mincho" panose="02020609040205080304" charset="-128"/>
                <a:cs typeface="Cambria Math" panose="02040503050406030204" pitchFamily="18" charset="0"/>
              </a:rPr>
              <a:t>第一步，将股利现金流分为开始的非固定增长阶段和其后的永久性固定增长阶段；</a:t>
            </a:r>
            <a:endParaRPr lang="zh-CN" sz="2000" b="1" dirty="0">
              <a:latin typeface="Cambria Math" panose="02040503050406030204" pitchFamily="18" charset="0"/>
              <a:ea typeface="MS Mincho" panose="02020609040205080304" charset="-128"/>
              <a:cs typeface="Cambria Math" panose="02040503050406030204" pitchFamily="18" charset="0"/>
            </a:endParaRPr>
          </a:p>
          <a:p>
            <a:pPr algn="just">
              <a:lnSpc>
                <a:spcPct val="150000"/>
              </a:lnSpc>
            </a:pPr>
            <a:r>
              <a:rPr lang="zh-CN" sz="2000" b="1" dirty="0">
                <a:latin typeface="Cambria Math" panose="02040503050406030204" pitchFamily="18" charset="0"/>
                <a:ea typeface="MS Mincho" panose="02020609040205080304" charset="-128"/>
                <a:cs typeface="Cambria Math" panose="02040503050406030204" pitchFamily="18" charset="0"/>
              </a:rPr>
              <a:t>第二步，计算非固定增长阶段的股利现值；</a:t>
            </a:r>
            <a:endParaRPr lang="zh-CN" sz="2000" b="1" dirty="0">
              <a:latin typeface="Cambria Math" panose="02040503050406030204" pitchFamily="18" charset="0"/>
              <a:ea typeface="MS Mincho" panose="02020609040205080304" charset="-128"/>
              <a:cs typeface="Cambria Math" panose="02040503050406030204" pitchFamily="18" charset="0"/>
            </a:endParaRPr>
          </a:p>
          <a:p>
            <a:pPr algn="just">
              <a:lnSpc>
                <a:spcPct val="150000"/>
              </a:lnSpc>
            </a:pPr>
            <a:r>
              <a:rPr lang="zh-CN" sz="2000" b="1" dirty="0">
                <a:latin typeface="Cambria Math" panose="02040503050406030204" pitchFamily="18" charset="0"/>
                <a:ea typeface="MS Mincho" panose="02020609040205080304" charset="-128"/>
                <a:cs typeface="Cambria Math" panose="02040503050406030204" pitchFamily="18" charset="0"/>
              </a:rPr>
              <a:t>第三步，计算股票在非固定增长期末（即固定增长期初）的价值，并计算其现值；</a:t>
            </a:r>
            <a:endParaRPr lang="zh-CN" sz="2000" b="1" dirty="0">
              <a:latin typeface="Cambria Math" panose="02040503050406030204" pitchFamily="18" charset="0"/>
              <a:ea typeface="MS Mincho" panose="02020609040205080304" charset="-128"/>
              <a:cs typeface="Cambria Math" panose="02040503050406030204" pitchFamily="18" charset="0"/>
            </a:endParaRPr>
          </a:p>
          <a:p>
            <a:pPr algn="just">
              <a:lnSpc>
                <a:spcPct val="150000"/>
              </a:lnSpc>
            </a:pPr>
            <a:r>
              <a:rPr lang="zh-CN" sz="2000" b="1" dirty="0">
                <a:latin typeface="Cambria Math" panose="02040503050406030204" pitchFamily="18" charset="0"/>
                <a:ea typeface="MS Mincho" panose="02020609040205080304" charset="-128"/>
                <a:cs typeface="Cambria Math" panose="02040503050406030204" pitchFamily="18" charset="0"/>
              </a:rPr>
              <a:t>第四步，将以上两部分的现值相加，即为股票的价值。</a:t>
            </a:r>
            <a:endParaRPr lang="zh-CN" sz="2000" b="1" dirty="0">
              <a:latin typeface="Cambria Math" panose="02040503050406030204" pitchFamily="18" charset="0"/>
              <a:ea typeface="MS Mincho" panose="02020609040205080304" charset="-128"/>
              <a:cs typeface="Cambria Math" panose="02040503050406030204" pitchFamily="18" charset="0"/>
            </a:endParaRPr>
          </a:p>
        </p:txBody>
      </p:sp>
    </p:spTree>
  </p:cSld>
  <p:clrMapOvr>
    <a:masterClrMapping/>
  </p:clrMapOvr>
  <p:transition spd="slow" advTm="3000">
    <p:random/>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直接连接符 7"/>
          <p:cNvCxnSpPr/>
          <p:nvPr/>
        </p:nvCxnSpPr>
        <p:spPr>
          <a:xfrm>
            <a:off x="512064" y="825216"/>
            <a:ext cx="7852753" cy="0"/>
          </a:xfrm>
          <a:prstGeom prst="line">
            <a:avLst/>
          </a:prstGeom>
          <a:ln w="19050">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sp>
        <p:nvSpPr>
          <p:cNvPr id="4" name="TextBox 3"/>
          <p:cNvSpPr txBox="1"/>
          <p:nvPr/>
        </p:nvSpPr>
        <p:spPr>
          <a:xfrm>
            <a:off x="600075" y="1170305"/>
            <a:ext cx="4175760" cy="460375"/>
          </a:xfrm>
          <a:prstGeom prst="rect">
            <a:avLst/>
          </a:prstGeom>
          <a:solidFill>
            <a:schemeClr val="accent2">
              <a:lumMod val="20000"/>
              <a:lumOff val="80000"/>
            </a:schemeClr>
          </a:solidFill>
        </p:spPr>
        <p:txBody>
          <a:bodyPr wrap="square" rtlCol="0">
            <a:spAutoFit/>
          </a:bodyPr>
          <a:lstStyle/>
          <a:p>
            <a:r>
              <a:rPr lang="zh-CN" altLang="en-US" sz="2400" b="1" dirty="0" smtClean="0"/>
              <a:t>二、股票价格的计算</a:t>
            </a:r>
            <a:endParaRPr lang="zh-CN" altLang="en-US" sz="2400" b="1" dirty="0"/>
          </a:p>
        </p:txBody>
      </p:sp>
      <p:sp>
        <p:nvSpPr>
          <p:cNvPr id="5" name="TextBox 4"/>
          <p:cNvSpPr txBox="1"/>
          <p:nvPr/>
        </p:nvSpPr>
        <p:spPr>
          <a:xfrm>
            <a:off x="599577" y="2272553"/>
            <a:ext cx="7765240" cy="369332"/>
          </a:xfrm>
          <a:prstGeom prst="rect">
            <a:avLst/>
          </a:prstGeom>
          <a:noFill/>
        </p:spPr>
        <p:txBody>
          <a:bodyPr wrap="square" rtlCol="0">
            <a:spAutoFit/>
          </a:bodyPr>
          <a:lstStyle/>
          <a:p>
            <a:endParaRPr lang="zh-CN" altLang="en-US" dirty="0"/>
          </a:p>
        </p:txBody>
      </p:sp>
      <p:sp>
        <p:nvSpPr>
          <p:cNvPr id="7" name="矩形 6"/>
          <p:cNvSpPr/>
          <p:nvPr>
            <p:custDataLst>
              <p:tags r:id="rId1"/>
            </p:custDataLst>
          </p:nvPr>
        </p:nvSpPr>
        <p:spPr>
          <a:xfrm>
            <a:off x="2838649" y="234957"/>
            <a:ext cx="4691054" cy="521970"/>
          </a:xfrm>
          <a:prstGeom prst="rect">
            <a:avLst/>
          </a:prstGeom>
        </p:spPr>
        <p:txBody>
          <a:bodyPr wrap="square">
            <a:spAutoFit/>
          </a:bodyPr>
          <a:p>
            <a:pPr algn="ctr">
              <a:defRPr/>
            </a:pPr>
            <a:r>
              <a:rPr lang="zh-CN" altLang="en-US" sz="2800" b="1" dirty="0" smtClean="0"/>
              <a:t>第二节</a:t>
            </a:r>
            <a:r>
              <a:rPr lang="en-US" altLang="zh-CN" sz="2800" b="1" dirty="0" smtClean="0"/>
              <a:t>  </a:t>
            </a:r>
            <a:r>
              <a:rPr lang="zh-CN" altLang="en-US" sz="2800" b="1" dirty="0" smtClean="0"/>
              <a:t>股票投资管理</a:t>
            </a:r>
            <a:endParaRPr lang="zh-CN" altLang="en-US" sz="2800" b="1" dirty="0" smtClean="0"/>
          </a:p>
        </p:txBody>
      </p:sp>
      <p:sp>
        <p:nvSpPr>
          <p:cNvPr id="2" name="TextBox 1"/>
          <p:cNvSpPr txBox="1"/>
          <p:nvPr>
            <p:custDataLst>
              <p:tags r:id="rId2"/>
            </p:custDataLst>
          </p:nvPr>
        </p:nvSpPr>
        <p:spPr>
          <a:xfrm>
            <a:off x="843915" y="1975485"/>
            <a:ext cx="6430645" cy="534035"/>
          </a:xfrm>
          <a:prstGeom prst="rect">
            <a:avLst/>
          </a:prstGeom>
          <a:solidFill>
            <a:srgbClr val="FFC000"/>
          </a:solidFill>
        </p:spPr>
        <p:txBody>
          <a:bodyPr wrap="square" rtlCol="0">
            <a:spAutoFit/>
          </a:bodyPr>
          <a:p>
            <a:pPr algn="just">
              <a:lnSpc>
                <a:spcPct val="120000"/>
              </a:lnSpc>
            </a:pPr>
            <a:r>
              <a:rPr lang="en-US" altLang="zh-CN" sz="2400" b="1" dirty="0"/>
              <a:t>5.</a:t>
            </a:r>
            <a:r>
              <a:rPr lang="zh-CN" altLang="zh-CN" sz="2400" b="1" dirty="0"/>
              <a:t>长期</a:t>
            </a:r>
            <a:r>
              <a:rPr lang="zh-CN" altLang="en-US" sz="2400" b="1" dirty="0"/>
              <a:t>持有、股利非固定增长的股票估价模型</a:t>
            </a:r>
            <a:endParaRPr lang="zh-CN" altLang="en-US" sz="2400" b="1" dirty="0"/>
          </a:p>
        </p:txBody>
      </p:sp>
      <p:sp>
        <p:nvSpPr>
          <p:cNvPr id="102" name="文本框 101"/>
          <p:cNvSpPr txBox="1"/>
          <p:nvPr/>
        </p:nvSpPr>
        <p:spPr>
          <a:xfrm>
            <a:off x="5548313" y="3440113"/>
            <a:ext cx="5080000" cy="368300"/>
          </a:xfrm>
          <a:prstGeom prst="rect">
            <a:avLst/>
          </a:prstGeom>
          <a:noFill/>
          <a:ln w="9525">
            <a:noFill/>
          </a:ln>
        </p:spPr>
        <p:txBody>
          <a:bodyPr>
            <a:spAutoFit/>
          </a:bodyPr>
          <a:p>
            <a:pPr indent="0"/>
            <a:r>
              <a:rPr lang="en-US" b="0">
                <a:latin typeface="Times New Roman" panose="02020603050405020304" pitchFamily="18" charset="0"/>
                <a:ea typeface="宋体" panose="02010600030101010101" pitchFamily="2" charset="-122"/>
              </a:rPr>
              <a:t>  </a:t>
            </a:r>
            <a:endParaRPr lang="en-US" altLang="en-US" b="0">
              <a:latin typeface="Times New Roman" panose="02020603050405020304" pitchFamily="18" charset="0"/>
              <a:ea typeface="宋体" panose="02010600030101010101" pitchFamily="2" charset="-122"/>
            </a:endParaRPr>
          </a:p>
        </p:txBody>
      </p:sp>
      <p:sp>
        <p:nvSpPr>
          <p:cNvPr id="103" name="文本框 102"/>
          <p:cNvSpPr txBox="1"/>
          <p:nvPr/>
        </p:nvSpPr>
        <p:spPr>
          <a:xfrm>
            <a:off x="5786438" y="3440113"/>
            <a:ext cx="5080000" cy="368300"/>
          </a:xfrm>
          <a:prstGeom prst="rect">
            <a:avLst/>
          </a:prstGeom>
          <a:noFill/>
          <a:ln w="9525">
            <a:noFill/>
          </a:ln>
        </p:spPr>
        <p:txBody>
          <a:bodyPr>
            <a:spAutoFit/>
          </a:bodyPr>
          <a:p>
            <a:pPr indent="0"/>
            <a:r>
              <a:rPr lang="en-US" b="0">
                <a:latin typeface="Times New Roman" panose="02020603050405020304" pitchFamily="18" charset="0"/>
                <a:ea typeface="宋体" panose="02010600030101010101" pitchFamily="2" charset="-122"/>
              </a:rPr>
              <a:t>   </a:t>
            </a:r>
            <a:endParaRPr lang="en-US" altLang="en-US" b="0">
              <a:latin typeface="Times New Roman" panose="02020603050405020304" pitchFamily="18" charset="0"/>
              <a:ea typeface="宋体" panose="02010600030101010101" pitchFamily="2" charset="-122"/>
            </a:endParaRPr>
          </a:p>
        </p:txBody>
      </p:sp>
      <p:sp>
        <p:nvSpPr>
          <p:cNvPr id="11" name="TextBox 1"/>
          <p:cNvSpPr txBox="1"/>
          <p:nvPr>
            <p:custDataLst>
              <p:tags r:id="rId3"/>
            </p:custDataLst>
          </p:nvPr>
        </p:nvSpPr>
        <p:spPr>
          <a:xfrm>
            <a:off x="600075" y="2854325"/>
            <a:ext cx="10523220" cy="2861310"/>
          </a:xfrm>
          <a:prstGeom prst="rect">
            <a:avLst/>
          </a:prstGeom>
          <a:noFill/>
          <a:ln>
            <a:gradFill>
              <a:gsLst>
                <a:gs pos="0">
                  <a:srgbClr val="FE4444"/>
                </a:gs>
                <a:gs pos="100000">
                  <a:srgbClr val="832B2B"/>
                </a:gs>
              </a:gsLst>
            </a:gradFill>
          </a:ln>
        </p:spPr>
        <p:txBody>
          <a:bodyPr wrap="square" rtlCol="0">
            <a:spAutoFit/>
          </a:bodyPr>
          <a:p>
            <a:pPr algn="just">
              <a:lnSpc>
                <a:spcPct val="150000"/>
              </a:lnSpc>
            </a:pPr>
            <a:r>
              <a:rPr lang="zh-CN" sz="2000" b="1" dirty="0">
                <a:latin typeface="Cambria Math" panose="02040503050406030204" pitchFamily="18" charset="0"/>
                <a:ea typeface="MS Mincho" panose="02020609040205080304" charset="-128"/>
                <a:cs typeface="Cambria Math" panose="02040503050406030204" pitchFamily="18" charset="0"/>
              </a:rPr>
              <a:t>现实生活中，有的公司股利并非固定的，在一段时间里高速增长，而后的时间里正常固定增长不变。在这种情况下，就应分段计算才能确定股票的价值。具体步骤如下：</a:t>
            </a:r>
            <a:endParaRPr lang="zh-CN" sz="2000" b="1" dirty="0">
              <a:latin typeface="Cambria Math" panose="02040503050406030204" pitchFamily="18" charset="0"/>
              <a:ea typeface="MS Mincho" panose="02020609040205080304" charset="-128"/>
              <a:cs typeface="Cambria Math" panose="02040503050406030204" pitchFamily="18" charset="0"/>
            </a:endParaRPr>
          </a:p>
          <a:p>
            <a:pPr algn="just">
              <a:lnSpc>
                <a:spcPct val="150000"/>
              </a:lnSpc>
            </a:pPr>
            <a:r>
              <a:rPr lang="zh-CN" sz="2000" b="1" dirty="0">
                <a:latin typeface="Cambria Math" panose="02040503050406030204" pitchFamily="18" charset="0"/>
                <a:ea typeface="MS Mincho" panose="02020609040205080304" charset="-128"/>
                <a:cs typeface="Cambria Math" panose="02040503050406030204" pitchFamily="18" charset="0"/>
              </a:rPr>
              <a:t>第一步，将股利现金流分为开始的非固定增长阶段和其后的永久性固定增长阶段；</a:t>
            </a:r>
            <a:endParaRPr lang="zh-CN" sz="2000" b="1" dirty="0">
              <a:latin typeface="Cambria Math" panose="02040503050406030204" pitchFamily="18" charset="0"/>
              <a:ea typeface="MS Mincho" panose="02020609040205080304" charset="-128"/>
              <a:cs typeface="Cambria Math" panose="02040503050406030204" pitchFamily="18" charset="0"/>
            </a:endParaRPr>
          </a:p>
          <a:p>
            <a:pPr algn="just">
              <a:lnSpc>
                <a:spcPct val="150000"/>
              </a:lnSpc>
            </a:pPr>
            <a:r>
              <a:rPr lang="zh-CN" sz="2000" b="1" dirty="0">
                <a:latin typeface="Cambria Math" panose="02040503050406030204" pitchFamily="18" charset="0"/>
                <a:ea typeface="MS Mincho" panose="02020609040205080304" charset="-128"/>
                <a:cs typeface="Cambria Math" panose="02040503050406030204" pitchFamily="18" charset="0"/>
              </a:rPr>
              <a:t>第二步，计算非固定增长阶段的股利现值；</a:t>
            </a:r>
            <a:endParaRPr lang="zh-CN" sz="2000" b="1" dirty="0">
              <a:latin typeface="Cambria Math" panose="02040503050406030204" pitchFamily="18" charset="0"/>
              <a:ea typeface="MS Mincho" panose="02020609040205080304" charset="-128"/>
              <a:cs typeface="Cambria Math" panose="02040503050406030204" pitchFamily="18" charset="0"/>
            </a:endParaRPr>
          </a:p>
          <a:p>
            <a:pPr algn="just">
              <a:lnSpc>
                <a:spcPct val="150000"/>
              </a:lnSpc>
            </a:pPr>
            <a:r>
              <a:rPr lang="zh-CN" sz="2000" b="1" dirty="0">
                <a:latin typeface="Cambria Math" panose="02040503050406030204" pitchFamily="18" charset="0"/>
                <a:ea typeface="MS Mincho" panose="02020609040205080304" charset="-128"/>
                <a:cs typeface="Cambria Math" panose="02040503050406030204" pitchFamily="18" charset="0"/>
              </a:rPr>
              <a:t>第三步，计算股票在非固定增长期末（即固定增长期初）的价值，并计算其现值；</a:t>
            </a:r>
            <a:endParaRPr lang="zh-CN" sz="2000" b="1" dirty="0">
              <a:latin typeface="Cambria Math" panose="02040503050406030204" pitchFamily="18" charset="0"/>
              <a:ea typeface="MS Mincho" panose="02020609040205080304" charset="-128"/>
              <a:cs typeface="Cambria Math" panose="02040503050406030204" pitchFamily="18" charset="0"/>
            </a:endParaRPr>
          </a:p>
          <a:p>
            <a:pPr algn="just">
              <a:lnSpc>
                <a:spcPct val="150000"/>
              </a:lnSpc>
            </a:pPr>
            <a:r>
              <a:rPr lang="zh-CN" sz="2000" b="1" dirty="0">
                <a:latin typeface="Cambria Math" panose="02040503050406030204" pitchFamily="18" charset="0"/>
                <a:ea typeface="MS Mincho" panose="02020609040205080304" charset="-128"/>
                <a:cs typeface="Cambria Math" panose="02040503050406030204" pitchFamily="18" charset="0"/>
              </a:rPr>
              <a:t>第四步，将以上两部分的现值相加，即为股票的价值。</a:t>
            </a:r>
            <a:endParaRPr lang="zh-CN" sz="2000" b="1" dirty="0">
              <a:latin typeface="Cambria Math" panose="02040503050406030204" pitchFamily="18" charset="0"/>
              <a:ea typeface="MS Mincho" panose="02020609040205080304" charset="-128"/>
              <a:cs typeface="Cambria Math" panose="02040503050406030204" pitchFamily="18" charset="0"/>
            </a:endParaRPr>
          </a:p>
        </p:txBody>
      </p:sp>
    </p:spTree>
  </p:cSld>
  <p:clrMapOvr>
    <a:masterClrMapping/>
  </p:clrMapOvr>
  <p:transition spd="slow" advTm="3000">
    <p:random/>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直接连接符 7"/>
          <p:cNvCxnSpPr/>
          <p:nvPr/>
        </p:nvCxnSpPr>
        <p:spPr>
          <a:xfrm>
            <a:off x="512064" y="825216"/>
            <a:ext cx="7852753" cy="0"/>
          </a:xfrm>
          <a:prstGeom prst="line">
            <a:avLst/>
          </a:prstGeom>
          <a:ln w="19050">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a:xfrm>
            <a:off x="599577" y="2272553"/>
            <a:ext cx="7765240" cy="369332"/>
          </a:xfrm>
          <a:prstGeom prst="rect">
            <a:avLst/>
          </a:prstGeom>
          <a:noFill/>
        </p:spPr>
        <p:txBody>
          <a:bodyPr wrap="square" rtlCol="0">
            <a:spAutoFit/>
          </a:bodyPr>
          <a:lstStyle/>
          <a:p>
            <a:endParaRPr lang="zh-CN" altLang="en-US" dirty="0"/>
          </a:p>
        </p:txBody>
      </p:sp>
      <p:sp>
        <p:nvSpPr>
          <p:cNvPr id="7" name="矩形 6"/>
          <p:cNvSpPr/>
          <p:nvPr>
            <p:custDataLst>
              <p:tags r:id="rId1"/>
            </p:custDataLst>
          </p:nvPr>
        </p:nvSpPr>
        <p:spPr>
          <a:xfrm>
            <a:off x="2838649" y="234957"/>
            <a:ext cx="4691054" cy="521970"/>
          </a:xfrm>
          <a:prstGeom prst="rect">
            <a:avLst/>
          </a:prstGeom>
        </p:spPr>
        <p:txBody>
          <a:bodyPr wrap="square">
            <a:spAutoFit/>
          </a:bodyPr>
          <a:p>
            <a:pPr algn="ctr">
              <a:defRPr/>
            </a:pPr>
            <a:r>
              <a:rPr lang="zh-CN" altLang="en-US" sz="2800" b="1" dirty="0" smtClean="0"/>
              <a:t>第二节</a:t>
            </a:r>
            <a:r>
              <a:rPr lang="en-US" altLang="zh-CN" sz="2800" b="1" dirty="0" smtClean="0"/>
              <a:t>  </a:t>
            </a:r>
            <a:r>
              <a:rPr lang="zh-CN" altLang="en-US" sz="2800" b="1" dirty="0" smtClean="0"/>
              <a:t>股票投资管理</a:t>
            </a:r>
            <a:endParaRPr lang="zh-CN" altLang="en-US" sz="2800" b="1" dirty="0" smtClean="0"/>
          </a:p>
        </p:txBody>
      </p:sp>
      <p:sp>
        <p:nvSpPr>
          <p:cNvPr id="102" name="文本框 101"/>
          <p:cNvSpPr txBox="1"/>
          <p:nvPr/>
        </p:nvSpPr>
        <p:spPr>
          <a:xfrm>
            <a:off x="5548313" y="3440113"/>
            <a:ext cx="5080000" cy="368300"/>
          </a:xfrm>
          <a:prstGeom prst="rect">
            <a:avLst/>
          </a:prstGeom>
          <a:noFill/>
          <a:ln w="9525">
            <a:noFill/>
          </a:ln>
        </p:spPr>
        <p:txBody>
          <a:bodyPr>
            <a:spAutoFit/>
          </a:bodyPr>
          <a:p>
            <a:pPr indent="0"/>
            <a:r>
              <a:rPr lang="en-US" b="0">
                <a:latin typeface="Times New Roman" panose="02020603050405020304" pitchFamily="18" charset="0"/>
                <a:ea typeface="宋体" panose="02010600030101010101" pitchFamily="2" charset="-122"/>
              </a:rPr>
              <a:t>  </a:t>
            </a:r>
            <a:endParaRPr lang="en-US" altLang="en-US" b="0">
              <a:latin typeface="Times New Roman" panose="02020603050405020304" pitchFamily="18" charset="0"/>
              <a:ea typeface="宋体" panose="02010600030101010101" pitchFamily="2" charset="-122"/>
            </a:endParaRPr>
          </a:p>
        </p:txBody>
      </p:sp>
      <p:sp>
        <p:nvSpPr>
          <p:cNvPr id="103" name="文本框 102"/>
          <p:cNvSpPr txBox="1"/>
          <p:nvPr/>
        </p:nvSpPr>
        <p:spPr>
          <a:xfrm>
            <a:off x="5786438" y="3440113"/>
            <a:ext cx="5080000" cy="368300"/>
          </a:xfrm>
          <a:prstGeom prst="rect">
            <a:avLst/>
          </a:prstGeom>
          <a:noFill/>
          <a:ln w="9525">
            <a:noFill/>
          </a:ln>
        </p:spPr>
        <p:txBody>
          <a:bodyPr>
            <a:spAutoFit/>
          </a:bodyPr>
          <a:p>
            <a:pPr indent="0"/>
            <a:r>
              <a:rPr lang="en-US" b="0">
                <a:latin typeface="Times New Roman" panose="02020603050405020304" pitchFamily="18" charset="0"/>
                <a:ea typeface="宋体" panose="02010600030101010101" pitchFamily="2" charset="-122"/>
              </a:rPr>
              <a:t>   </a:t>
            </a:r>
            <a:endParaRPr lang="en-US" altLang="en-US" b="0">
              <a:latin typeface="Times New Roman" panose="02020603050405020304" pitchFamily="18" charset="0"/>
              <a:ea typeface="宋体" panose="02010600030101010101" pitchFamily="2" charset="-122"/>
            </a:endParaRPr>
          </a:p>
        </p:txBody>
      </p:sp>
      <p:pic>
        <p:nvPicPr>
          <p:cNvPr id="3" name="图片 2"/>
          <p:cNvPicPr>
            <a:picLocks noChangeAspect="1"/>
          </p:cNvPicPr>
          <p:nvPr/>
        </p:nvPicPr>
        <p:blipFill>
          <a:blip r:embed="rId2"/>
          <a:stretch>
            <a:fillRect/>
          </a:stretch>
        </p:blipFill>
        <p:spPr>
          <a:xfrm>
            <a:off x="105410" y="894080"/>
            <a:ext cx="12091670" cy="5810250"/>
          </a:xfrm>
          <a:prstGeom prst="rect">
            <a:avLst/>
          </a:prstGeom>
        </p:spPr>
      </p:pic>
    </p:spTree>
  </p:cSld>
  <p:clrMapOvr>
    <a:masterClrMapping/>
  </p:clrMapOvr>
  <p:transition spd="slow" advTm="3000">
    <p:random/>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直接连接符 7"/>
          <p:cNvCxnSpPr/>
          <p:nvPr/>
        </p:nvCxnSpPr>
        <p:spPr>
          <a:xfrm>
            <a:off x="512064" y="825216"/>
            <a:ext cx="7852753" cy="0"/>
          </a:xfrm>
          <a:prstGeom prst="line">
            <a:avLst/>
          </a:prstGeom>
          <a:ln w="19050">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sp>
        <p:nvSpPr>
          <p:cNvPr id="4" name="TextBox 3"/>
          <p:cNvSpPr txBox="1"/>
          <p:nvPr/>
        </p:nvSpPr>
        <p:spPr>
          <a:xfrm>
            <a:off x="600075" y="1170305"/>
            <a:ext cx="3565525" cy="460375"/>
          </a:xfrm>
          <a:prstGeom prst="rect">
            <a:avLst/>
          </a:prstGeom>
          <a:solidFill>
            <a:schemeClr val="accent2">
              <a:lumMod val="20000"/>
              <a:lumOff val="80000"/>
            </a:schemeClr>
          </a:solidFill>
        </p:spPr>
        <p:txBody>
          <a:bodyPr wrap="square" rtlCol="0">
            <a:spAutoFit/>
          </a:bodyPr>
          <a:lstStyle/>
          <a:p>
            <a:r>
              <a:rPr lang="zh-CN" altLang="en-US" sz="2400" b="1" dirty="0" smtClean="0"/>
              <a:t>三、股票投资的收益率</a:t>
            </a:r>
            <a:endParaRPr lang="zh-CN" altLang="en-US" sz="2400" b="1" dirty="0"/>
          </a:p>
        </p:txBody>
      </p:sp>
      <p:sp>
        <p:nvSpPr>
          <p:cNvPr id="5" name="TextBox 4"/>
          <p:cNvSpPr txBox="1"/>
          <p:nvPr/>
        </p:nvSpPr>
        <p:spPr>
          <a:xfrm>
            <a:off x="599577" y="2272553"/>
            <a:ext cx="7765240" cy="369332"/>
          </a:xfrm>
          <a:prstGeom prst="rect">
            <a:avLst/>
          </a:prstGeom>
          <a:noFill/>
        </p:spPr>
        <p:txBody>
          <a:bodyPr wrap="square" rtlCol="0">
            <a:spAutoFit/>
          </a:bodyPr>
          <a:lstStyle/>
          <a:p>
            <a:endParaRPr lang="zh-CN" altLang="en-US" dirty="0"/>
          </a:p>
        </p:txBody>
      </p:sp>
      <p:sp>
        <p:nvSpPr>
          <p:cNvPr id="7" name="矩形 6"/>
          <p:cNvSpPr/>
          <p:nvPr>
            <p:custDataLst>
              <p:tags r:id="rId1"/>
            </p:custDataLst>
          </p:nvPr>
        </p:nvSpPr>
        <p:spPr>
          <a:xfrm>
            <a:off x="2838649" y="234957"/>
            <a:ext cx="4691054" cy="521970"/>
          </a:xfrm>
          <a:prstGeom prst="rect">
            <a:avLst/>
          </a:prstGeom>
        </p:spPr>
        <p:txBody>
          <a:bodyPr wrap="square">
            <a:spAutoFit/>
          </a:bodyPr>
          <a:p>
            <a:pPr algn="ctr">
              <a:defRPr/>
            </a:pPr>
            <a:r>
              <a:rPr lang="zh-CN" altLang="en-US" sz="2800" b="1" dirty="0" smtClean="0"/>
              <a:t>第二节</a:t>
            </a:r>
            <a:r>
              <a:rPr lang="en-US" altLang="zh-CN" sz="2800" b="1" dirty="0" smtClean="0"/>
              <a:t>  </a:t>
            </a:r>
            <a:r>
              <a:rPr lang="zh-CN" altLang="en-US" sz="2800" b="1" dirty="0" smtClean="0"/>
              <a:t>股票投资管理</a:t>
            </a:r>
            <a:endParaRPr lang="zh-CN" altLang="en-US" sz="2800" b="1" dirty="0" smtClean="0"/>
          </a:p>
        </p:txBody>
      </p:sp>
      <p:sp>
        <p:nvSpPr>
          <p:cNvPr id="2" name="TextBox 1"/>
          <p:cNvSpPr txBox="1"/>
          <p:nvPr>
            <p:custDataLst>
              <p:tags r:id="rId2"/>
            </p:custDataLst>
          </p:nvPr>
        </p:nvSpPr>
        <p:spPr>
          <a:xfrm>
            <a:off x="843915" y="1975485"/>
            <a:ext cx="3889375" cy="534035"/>
          </a:xfrm>
          <a:prstGeom prst="rect">
            <a:avLst/>
          </a:prstGeom>
          <a:solidFill>
            <a:srgbClr val="FFC000"/>
          </a:solidFill>
        </p:spPr>
        <p:txBody>
          <a:bodyPr wrap="square" rtlCol="0">
            <a:spAutoFit/>
          </a:bodyPr>
          <a:p>
            <a:pPr algn="just">
              <a:lnSpc>
                <a:spcPct val="120000"/>
              </a:lnSpc>
            </a:pPr>
            <a:r>
              <a:rPr lang="en-US" altLang="zh-CN" sz="2400" b="1" dirty="0"/>
              <a:t>1.</a:t>
            </a:r>
            <a:r>
              <a:rPr lang="zh-CN" altLang="zh-CN" sz="2400" b="1" dirty="0"/>
              <a:t>股票投资的内部收益率</a:t>
            </a:r>
            <a:endParaRPr lang="zh-CN" altLang="en-US" sz="2400" b="1" dirty="0"/>
          </a:p>
        </p:txBody>
      </p:sp>
      <p:sp>
        <p:nvSpPr>
          <p:cNvPr id="102" name="文本框 101"/>
          <p:cNvSpPr txBox="1"/>
          <p:nvPr/>
        </p:nvSpPr>
        <p:spPr>
          <a:xfrm>
            <a:off x="5548313" y="3440113"/>
            <a:ext cx="5080000" cy="368300"/>
          </a:xfrm>
          <a:prstGeom prst="rect">
            <a:avLst/>
          </a:prstGeom>
          <a:noFill/>
          <a:ln w="9525">
            <a:noFill/>
          </a:ln>
        </p:spPr>
        <p:txBody>
          <a:bodyPr>
            <a:spAutoFit/>
          </a:bodyPr>
          <a:p>
            <a:pPr indent="0"/>
            <a:r>
              <a:rPr lang="en-US" b="0">
                <a:latin typeface="Times New Roman" panose="02020603050405020304" pitchFamily="18" charset="0"/>
                <a:ea typeface="宋体" panose="02010600030101010101" pitchFamily="2" charset="-122"/>
              </a:rPr>
              <a:t>  </a:t>
            </a:r>
            <a:endParaRPr lang="en-US" altLang="en-US" b="0">
              <a:latin typeface="Times New Roman" panose="02020603050405020304" pitchFamily="18" charset="0"/>
              <a:ea typeface="宋体" panose="02010600030101010101" pitchFamily="2" charset="-122"/>
            </a:endParaRPr>
          </a:p>
        </p:txBody>
      </p:sp>
      <p:sp>
        <p:nvSpPr>
          <p:cNvPr id="103" name="文本框 102"/>
          <p:cNvSpPr txBox="1"/>
          <p:nvPr/>
        </p:nvSpPr>
        <p:spPr>
          <a:xfrm>
            <a:off x="5786438" y="3440113"/>
            <a:ext cx="5080000" cy="368300"/>
          </a:xfrm>
          <a:prstGeom prst="rect">
            <a:avLst/>
          </a:prstGeom>
          <a:noFill/>
          <a:ln w="9525">
            <a:noFill/>
          </a:ln>
        </p:spPr>
        <p:txBody>
          <a:bodyPr>
            <a:spAutoFit/>
          </a:bodyPr>
          <a:p>
            <a:pPr indent="0"/>
            <a:r>
              <a:rPr lang="en-US" b="0">
                <a:latin typeface="Times New Roman" panose="02020603050405020304" pitchFamily="18" charset="0"/>
                <a:ea typeface="宋体" panose="02010600030101010101" pitchFamily="2" charset="-122"/>
              </a:rPr>
              <a:t>   </a:t>
            </a:r>
            <a:endParaRPr lang="en-US" altLang="en-US" b="0">
              <a:latin typeface="Times New Roman" panose="02020603050405020304" pitchFamily="18" charset="0"/>
              <a:ea typeface="宋体" panose="02010600030101010101" pitchFamily="2" charset="-122"/>
            </a:endParaRPr>
          </a:p>
        </p:txBody>
      </p:sp>
      <p:sp>
        <p:nvSpPr>
          <p:cNvPr id="6" name="文本框 5"/>
          <p:cNvSpPr txBox="1"/>
          <p:nvPr/>
        </p:nvSpPr>
        <p:spPr>
          <a:xfrm>
            <a:off x="754380" y="2790825"/>
            <a:ext cx="10812145" cy="1014730"/>
          </a:xfrm>
          <a:prstGeom prst="rect">
            <a:avLst/>
          </a:prstGeom>
          <a:noFill/>
        </p:spPr>
        <p:txBody>
          <a:bodyPr wrap="square" rtlCol="0" anchor="t">
            <a:spAutoFit/>
          </a:bodyPr>
          <a:p>
            <a:pPr>
              <a:lnSpc>
                <a:spcPct val="150000"/>
              </a:lnSpc>
            </a:pPr>
            <a:r>
              <a:rPr lang="zh-CN" altLang="en-US" sz="2000" b="1"/>
              <a:t>股票的内部收益率就是股票投资未来现金流量的现值等于目前购买价格的贴现率。只有当股票投资的内部收益率高于投资者要求的最低报酬率时，投资者才愿意购买股票。</a:t>
            </a:r>
            <a:endParaRPr lang="zh-CN" altLang="en-US" sz="2000" b="1"/>
          </a:p>
        </p:txBody>
      </p:sp>
      <mc:AlternateContent xmlns:mc="http://schemas.openxmlformats.org/markup-compatibility/2006">
        <mc:Choice xmlns:a14="http://schemas.microsoft.com/office/drawing/2010/main" Requires="a14">
          <p:sp>
            <p:nvSpPr>
              <p:cNvPr id="9" name="文本框 8"/>
              <p:cNvSpPr txBox="1"/>
              <p:nvPr/>
            </p:nvSpPr>
            <p:spPr>
              <a:xfrm>
                <a:off x="844550" y="4086860"/>
                <a:ext cx="8831580" cy="1935480"/>
              </a:xfrm>
              <a:prstGeom prst="rect">
                <a:avLst/>
              </a:prstGeom>
              <a:noFill/>
            </p:spPr>
            <p:txBody>
              <a:bodyPr wrap="square" rtlCol="0" anchor="t">
                <a:spAutoFit/>
              </a:bodyPr>
              <a:p>
                <a:pPr>
                  <a:lnSpc>
                    <a:spcPct val="150000"/>
                  </a:lnSpc>
                </a:pPr>
                <a:r>
                  <a:rPr lang="zh-CN" altLang="en-US" b="1">
                    <a:solidFill>
                      <a:srgbClr val="FF0000"/>
                    </a:solidFill>
                  </a:rPr>
                  <a:t>例7-4：</a:t>
                </a:r>
                <a:endParaRPr lang="zh-CN" altLang="en-US" b="1">
                  <a:solidFill>
                    <a:srgbClr val="FF0000"/>
                  </a:solidFill>
                </a:endParaRPr>
              </a:p>
              <a:p>
                <a:pPr>
                  <a:lnSpc>
                    <a:spcPct val="150000"/>
                  </a:lnSpc>
                </a:pPr>
                <a:r>
                  <a:rPr lang="zh-CN" altLang="en-US" b="1"/>
                  <a:t>M公司目前的股票市价为每股10元，预计下一期每股股利为0.5元，该公司股利将以大约5%的速度持续增长。该股票的期望报酬率为：</a:t>
                </a:r>
                <a:endParaRPr lang="zh-CN" altLang="en-US" b="1"/>
              </a:p>
              <a:p>
                <a:pPr>
                  <a:lnSpc>
                    <a:spcPct val="150000"/>
                  </a:lnSpc>
                </a:pPr>
                <a14:m>
                  <m:oMath xmlns:m="http://schemas.openxmlformats.org/officeDocument/2006/math">
                    <m:sSub>
                      <m:sSubPr>
                        <m:ctrlPr>
                          <a:rPr lang="en-US" altLang="zh-CN" b="1" i="1">
                            <a:latin typeface="Cambria Math" panose="02040503050406030204" pitchFamily="18" charset="0"/>
                            <a:cs typeface="Cambria Math" panose="02040503050406030204" pitchFamily="18" charset="0"/>
                          </a:rPr>
                        </m:ctrlPr>
                      </m:sSubPr>
                      <m:e>
                        <m:r>
                          <a:rPr lang="en-US" altLang="zh-CN" b="1" i="1">
                            <a:latin typeface="Cambria Math" panose="02040503050406030204" pitchFamily="18" charset="0"/>
                            <a:cs typeface="Cambria Math" panose="02040503050406030204" pitchFamily="18" charset="0"/>
                          </a:rPr>
                          <m:t>𝒊</m:t>
                        </m:r>
                      </m:e>
                      <m:sub>
                        <m:r>
                          <a:rPr lang="en-US" altLang="zh-CN" b="1" i="1">
                            <a:latin typeface="Cambria Math" panose="02040503050406030204" pitchFamily="18" charset="0"/>
                            <a:cs typeface="Cambria Math" panose="02040503050406030204" pitchFamily="18" charset="0"/>
                          </a:rPr>
                          <m:t>𝒔</m:t>
                        </m:r>
                      </m:sub>
                    </m:sSub>
                  </m:oMath>
                </a14:m>
                <a:r>
                  <a:rPr lang="zh-CN" altLang="en-US" b="1"/>
                  <a:t>=</a:t>
                </a:r>
                <a14:m>
                  <m:oMath xmlns:m="http://schemas.openxmlformats.org/officeDocument/2006/math">
                    <m:f>
                      <m:fPr>
                        <m:ctrlPr>
                          <a:rPr lang="en-US" altLang="zh-CN" b="1" i="1">
                            <a:latin typeface="Cambria Math" panose="02040503050406030204" pitchFamily="18" charset="0"/>
                            <a:cs typeface="Cambria Math" panose="02040503050406030204" pitchFamily="18" charset="0"/>
                          </a:rPr>
                        </m:ctrlPr>
                      </m:fPr>
                      <m:num>
                        <m:r>
                          <a:rPr lang="en-US" altLang="zh-CN" b="1" i="1">
                            <a:latin typeface="Cambria Math" panose="02040503050406030204" pitchFamily="18" charset="0"/>
                            <a:cs typeface="Cambria Math" panose="02040503050406030204" pitchFamily="18" charset="0"/>
                          </a:rPr>
                          <m:t>𝟎</m:t>
                        </m:r>
                        <m:r>
                          <a:rPr lang="en-US" altLang="zh-CN" b="1" i="1">
                            <a:latin typeface="Cambria Math" panose="02040503050406030204" pitchFamily="18" charset="0"/>
                            <a:cs typeface="Cambria Math" panose="02040503050406030204" pitchFamily="18" charset="0"/>
                          </a:rPr>
                          <m:t>.</m:t>
                        </m:r>
                        <m:r>
                          <a:rPr lang="en-US" altLang="zh-CN" b="1" i="1">
                            <a:latin typeface="Cambria Math" panose="02040503050406030204" pitchFamily="18" charset="0"/>
                            <a:cs typeface="Cambria Math" panose="02040503050406030204" pitchFamily="18" charset="0"/>
                          </a:rPr>
                          <m:t>𝟓</m:t>
                        </m:r>
                      </m:num>
                      <m:den>
                        <m:r>
                          <a:rPr lang="en-US" altLang="zh-CN" b="1" i="1">
                            <a:latin typeface="Cambria Math" panose="02040503050406030204" pitchFamily="18" charset="0"/>
                            <a:cs typeface="Cambria Math" panose="02040503050406030204" pitchFamily="18" charset="0"/>
                          </a:rPr>
                          <m:t>𝟏𝟎</m:t>
                        </m:r>
                      </m:den>
                    </m:f>
                  </m:oMath>
                </a14:m>
                <a:r>
                  <a:rPr lang="en-US" altLang="zh-CN" b="1"/>
                  <a:t>+5%</a:t>
                </a:r>
                <a:r>
                  <a:rPr lang="zh-CN" altLang="en-US" b="1"/>
                  <a:t>=10%</a:t>
                </a:r>
                <a:endParaRPr lang="en-US" altLang="zh-CN" b="1"/>
              </a:p>
            </p:txBody>
          </p:sp>
        </mc:Choice>
        <mc:Fallback>
          <p:sp>
            <p:nvSpPr>
              <p:cNvPr id="9" name="文本框 8"/>
              <p:cNvSpPr txBox="1">
                <a:spLocks noRot="1" noChangeAspect="1" noMove="1" noResize="1" noEditPoints="1" noAdjustHandles="1" noChangeArrowheads="1" noChangeShapeType="1" noTextEdit="1"/>
              </p:cNvSpPr>
              <p:nvPr/>
            </p:nvSpPr>
            <p:spPr>
              <a:xfrm>
                <a:off x="844550" y="4086860"/>
                <a:ext cx="8831580" cy="1935480"/>
              </a:xfrm>
              <a:prstGeom prst="rect">
                <a:avLst/>
              </a:prstGeom>
              <a:blipFill rotWithShape="1">
                <a:blip r:embed="rId3"/>
                <a:stretch>
                  <a:fillRect/>
                </a:stretch>
              </a:blipFill>
            </p:spPr>
            <p:txBody>
              <a:bodyPr/>
              <a:lstStyle/>
              <a:p>
                <a:r>
                  <a:rPr lang="zh-CN" altLang="en-US">
                    <a:noFill/>
                  </a:rPr>
                  <a:t> </a:t>
                </a:r>
              </a:p>
            </p:txBody>
          </p:sp>
        </mc:Fallback>
      </mc:AlternateContent>
    </p:spTree>
  </p:cSld>
  <p:clrMapOvr>
    <a:masterClrMapping/>
  </p:clrMapOvr>
  <p:transition spd="slow" advTm="3000">
    <p:random/>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直接连接符 7"/>
          <p:cNvCxnSpPr/>
          <p:nvPr/>
        </p:nvCxnSpPr>
        <p:spPr>
          <a:xfrm>
            <a:off x="512064" y="825216"/>
            <a:ext cx="7852753" cy="0"/>
          </a:xfrm>
          <a:prstGeom prst="line">
            <a:avLst/>
          </a:prstGeom>
          <a:ln w="19050">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sp>
        <p:nvSpPr>
          <p:cNvPr id="4" name="TextBox 3"/>
          <p:cNvSpPr txBox="1"/>
          <p:nvPr/>
        </p:nvSpPr>
        <p:spPr>
          <a:xfrm>
            <a:off x="600075" y="1170305"/>
            <a:ext cx="3565525" cy="460375"/>
          </a:xfrm>
          <a:prstGeom prst="rect">
            <a:avLst/>
          </a:prstGeom>
          <a:solidFill>
            <a:schemeClr val="accent2">
              <a:lumMod val="20000"/>
              <a:lumOff val="80000"/>
            </a:schemeClr>
          </a:solidFill>
        </p:spPr>
        <p:txBody>
          <a:bodyPr wrap="square" rtlCol="0">
            <a:spAutoFit/>
          </a:bodyPr>
          <a:lstStyle/>
          <a:p>
            <a:r>
              <a:rPr lang="zh-CN" altLang="en-US" sz="2400" b="1" dirty="0" smtClean="0"/>
              <a:t>三、股票投资的收益率</a:t>
            </a:r>
            <a:endParaRPr lang="zh-CN" altLang="en-US" sz="2400" b="1" dirty="0"/>
          </a:p>
        </p:txBody>
      </p:sp>
      <p:sp>
        <p:nvSpPr>
          <p:cNvPr id="5" name="TextBox 4"/>
          <p:cNvSpPr txBox="1"/>
          <p:nvPr/>
        </p:nvSpPr>
        <p:spPr>
          <a:xfrm>
            <a:off x="599577" y="2272553"/>
            <a:ext cx="7765240" cy="369332"/>
          </a:xfrm>
          <a:prstGeom prst="rect">
            <a:avLst/>
          </a:prstGeom>
          <a:noFill/>
        </p:spPr>
        <p:txBody>
          <a:bodyPr wrap="square" rtlCol="0">
            <a:spAutoFit/>
          </a:bodyPr>
          <a:lstStyle/>
          <a:p>
            <a:endParaRPr lang="zh-CN" altLang="en-US" dirty="0"/>
          </a:p>
        </p:txBody>
      </p:sp>
      <p:sp>
        <p:nvSpPr>
          <p:cNvPr id="7" name="矩形 6"/>
          <p:cNvSpPr/>
          <p:nvPr>
            <p:custDataLst>
              <p:tags r:id="rId1"/>
            </p:custDataLst>
          </p:nvPr>
        </p:nvSpPr>
        <p:spPr>
          <a:xfrm>
            <a:off x="2838649" y="234957"/>
            <a:ext cx="4691054" cy="521970"/>
          </a:xfrm>
          <a:prstGeom prst="rect">
            <a:avLst/>
          </a:prstGeom>
        </p:spPr>
        <p:txBody>
          <a:bodyPr wrap="square">
            <a:spAutoFit/>
          </a:bodyPr>
          <a:p>
            <a:pPr algn="ctr">
              <a:defRPr/>
            </a:pPr>
            <a:r>
              <a:rPr lang="zh-CN" altLang="en-US" sz="2800" b="1" dirty="0" smtClean="0"/>
              <a:t>第二节</a:t>
            </a:r>
            <a:r>
              <a:rPr lang="en-US" altLang="zh-CN" sz="2800" b="1" dirty="0" smtClean="0"/>
              <a:t>  </a:t>
            </a:r>
            <a:r>
              <a:rPr lang="zh-CN" altLang="en-US" sz="2800" b="1" dirty="0" smtClean="0"/>
              <a:t>股票投资管理</a:t>
            </a:r>
            <a:endParaRPr lang="zh-CN" altLang="en-US" sz="2800" b="1" dirty="0" smtClean="0"/>
          </a:p>
        </p:txBody>
      </p:sp>
      <p:sp>
        <p:nvSpPr>
          <p:cNvPr id="2" name="TextBox 1"/>
          <p:cNvSpPr txBox="1"/>
          <p:nvPr>
            <p:custDataLst>
              <p:tags r:id="rId2"/>
            </p:custDataLst>
          </p:nvPr>
        </p:nvSpPr>
        <p:spPr>
          <a:xfrm>
            <a:off x="843915" y="1975485"/>
            <a:ext cx="3889375" cy="534035"/>
          </a:xfrm>
          <a:prstGeom prst="rect">
            <a:avLst/>
          </a:prstGeom>
          <a:solidFill>
            <a:srgbClr val="FFC000"/>
          </a:solidFill>
        </p:spPr>
        <p:txBody>
          <a:bodyPr wrap="square" rtlCol="0">
            <a:spAutoFit/>
          </a:bodyPr>
          <a:p>
            <a:pPr algn="just">
              <a:lnSpc>
                <a:spcPct val="120000"/>
              </a:lnSpc>
            </a:pPr>
            <a:r>
              <a:rPr lang="en-US" altLang="zh-CN" sz="2400" b="1" dirty="0"/>
              <a:t>2.</a:t>
            </a:r>
            <a:r>
              <a:rPr lang="zh-CN" altLang="en-US" sz="2400" b="1" dirty="0"/>
              <a:t>市盈率决定的</a:t>
            </a:r>
            <a:r>
              <a:rPr lang="zh-CN" altLang="zh-CN" sz="2400" b="1" dirty="0"/>
              <a:t>收益率</a:t>
            </a:r>
            <a:endParaRPr lang="zh-CN" altLang="en-US" sz="2400" b="1" dirty="0"/>
          </a:p>
        </p:txBody>
      </p:sp>
      <p:sp>
        <p:nvSpPr>
          <p:cNvPr id="102" name="文本框 101"/>
          <p:cNvSpPr txBox="1"/>
          <p:nvPr/>
        </p:nvSpPr>
        <p:spPr>
          <a:xfrm>
            <a:off x="5548313" y="3440113"/>
            <a:ext cx="5080000" cy="368300"/>
          </a:xfrm>
          <a:prstGeom prst="rect">
            <a:avLst/>
          </a:prstGeom>
          <a:noFill/>
          <a:ln w="9525">
            <a:noFill/>
          </a:ln>
        </p:spPr>
        <p:txBody>
          <a:bodyPr>
            <a:spAutoFit/>
          </a:bodyPr>
          <a:p>
            <a:pPr indent="0"/>
            <a:r>
              <a:rPr lang="en-US" b="0">
                <a:latin typeface="Times New Roman" panose="02020603050405020304" pitchFamily="18" charset="0"/>
                <a:ea typeface="宋体" panose="02010600030101010101" pitchFamily="2" charset="-122"/>
              </a:rPr>
              <a:t>  </a:t>
            </a:r>
            <a:endParaRPr lang="en-US" altLang="en-US" b="0">
              <a:latin typeface="Times New Roman" panose="02020603050405020304" pitchFamily="18" charset="0"/>
              <a:ea typeface="宋体" panose="02010600030101010101" pitchFamily="2" charset="-122"/>
            </a:endParaRPr>
          </a:p>
        </p:txBody>
      </p:sp>
      <p:sp>
        <p:nvSpPr>
          <p:cNvPr id="103" name="文本框 102"/>
          <p:cNvSpPr txBox="1"/>
          <p:nvPr/>
        </p:nvSpPr>
        <p:spPr>
          <a:xfrm>
            <a:off x="5786438" y="3440113"/>
            <a:ext cx="5080000" cy="368300"/>
          </a:xfrm>
          <a:prstGeom prst="rect">
            <a:avLst/>
          </a:prstGeom>
          <a:noFill/>
          <a:ln w="9525">
            <a:noFill/>
          </a:ln>
        </p:spPr>
        <p:txBody>
          <a:bodyPr>
            <a:spAutoFit/>
          </a:bodyPr>
          <a:p>
            <a:pPr indent="0"/>
            <a:r>
              <a:rPr lang="en-US" b="0">
                <a:latin typeface="Times New Roman" panose="02020603050405020304" pitchFamily="18" charset="0"/>
                <a:ea typeface="宋体" panose="02010600030101010101" pitchFamily="2" charset="-122"/>
              </a:rPr>
              <a:t>   </a:t>
            </a:r>
            <a:endParaRPr lang="en-US" altLang="en-US" b="0">
              <a:latin typeface="Times New Roman" panose="02020603050405020304" pitchFamily="18" charset="0"/>
              <a:ea typeface="宋体" panose="02010600030101010101" pitchFamily="2" charset="-122"/>
            </a:endParaRPr>
          </a:p>
        </p:txBody>
      </p:sp>
      <p:sp>
        <p:nvSpPr>
          <p:cNvPr id="6" name="文本框 5"/>
          <p:cNvSpPr txBox="1"/>
          <p:nvPr/>
        </p:nvSpPr>
        <p:spPr>
          <a:xfrm>
            <a:off x="754380" y="2854325"/>
            <a:ext cx="10113010" cy="2306955"/>
          </a:xfrm>
          <a:prstGeom prst="rect">
            <a:avLst/>
          </a:prstGeom>
          <a:noFill/>
        </p:spPr>
        <p:txBody>
          <a:bodyPr wrap="square" rtlCol="0" anchor="t">
            <a:spAutoFit/>
          </a:bodyPr>
          <a:p>
            <a:pPr>
              <a:lnSpc>
                <a:spcPct val="150000"/>
              </a:lnSpc>
            </a:pPr>
            <a:r>
              <a:rPr lang="zh-CN" altLang="en-US" sz="2400"/>
              <a:t>市盈率是股票目前市场价格与每股盈余的比值，它反映了投资者为取得对每股盈余的要求权而愿意支付的代价，即购买价格时每股盈余的倍数。由于股票的价格就是在股票上的投资额，每股盈余表示在该股票上应当取得的投资收益，那么市盈率的倒数就表示在股票投资上的收益率。</a:t>
            </a:r>
            <a:endParaRPr lang="zh-CN" altLang="en-US" sz="2400"/>
          </a:p>
        </p:txBody>
      </p:sp>
    </p:spTree>
  </p:cSld>
  <p:clrMapOvr>
    <a:masterClrMapping/>
  </p:clrMapOvr>
  <p:transition spd="slow" advTm="3000">
    <p:random/>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直接连接符 7"/>
          <p:cNvCxnSpPr/>
          <p:nvPr/>
        </p:nvCxnSpPr>
        <p:spPr>
          <a:xfrm>
            <a:off x="512064" y="825216"/>
            <a:ext cx="7852753" cy="0"/>
          </a:xfrm>
          <a:prstGeom prst="line">
            <a:avLst/>
          </a:prstGeom>
          <a:ln w="19050">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sp>
        <p:nvSpPr>
          <p:cNvPr id="4" name="TextBox 3"/>
          <p:cNvSpPr txBox="1"/>
          <p:nvPr/>
        </p:nvSpPr>
        <p:spPr>
          <a:xfrm>
            <a:off x="600075" y="1170305"/>
            <a:ext cx="3565525" cy="460375"/>
          </a:xfrm>
          <a:prstGeom prst="rect">
            <a:avLst/>
          </a:prstGeom>
          <a:solidFill>
            <a:schemeClr val="accent2">
              <a:lumMod val="20000"/>
              <a:lumOff val="80000"/>
            </a:schemeClr>
          </a:solidFill>
        </p:spPr>
        <p:txBody>
          <a:bodyPr wrap="square" rtlCol="0">
            <a:spAutoFit/>
          </a:bodyPr>
          <a:lstStyle/>
          <a:p>
            <a:r>
              <a:rPr lang="zh-CN" altLang="en-US" sz="2400" b="1" dirty="0" smtClean="0"/>
              <a:t>四、股票投资的优缺点</a:t>
            </a:r>
            <a:endParaRPr lang="zh-CN" altLang="en-US" sz="2400" b="1" dirty="0"/>
          </a:p>
        </p:txBody>
      </p:sp>
      <p:sp>
        <p:nvSpPr>
          <p:cNvPr id="5" name="TextBox 4"/>
          <p:cNvSpPr txBox="1"/>
          <p:nvPr/>
        </p:nvSpPr>
        <p:spPr>
          <a:xfrm>
            <a:off x="599577" y="2272553"/>
            <a:ext cx="7765240" cy="369332"/>
          </a:xfrm>
          <a:prstGeom prst="rect">
            <a:avLst/>
          </a:prstGeom>
          <a:noFill/>
        </p:spPr>
        <p:txBody>
          <a:bodyPr wrap="square" rtlCol="0">
            <a:spAutoFit/>
          </a:bodyPr>
          <a:lstStyle/>
          <a:p>
            <a:endParaRPr lang="zh-CN" altLang="en-US" dirty="0"/>
          </a:p>
        </p:txBody>
      </p:sp>
      <p:sp>
        <p:nvSpPr>
          <p:cNvPr id="7" name="矩形 6"/>
          <p:cNvSpPr/>
          <p:nvPr>
            <p:custDataLst>
              <p:tags r:id="rId1"/>
            </p:custDataLst>
          </p:nvPr>
        </p:nvSpPr>
        <p:spPr>
          <a:xfrm>
            <a:off x="2838649" y="234957"/>
            <a:ext cx="4691054" cy="521970"/>
          </a:xfrm>
          <a:prstGeom prst="rect">
            <a:avLst/>
          </a:prstGeom>
        </p:spPr>
        <p:txBody>
          <a:bodyPr wrap="square">
            <a:spAutoFit/>
          </a:bodyPr>
          <a:p>
            <a:pPr algn="ctr">
              <a:defRPr/>
            </a:pPr>
            <a:r>
              <a:rPr lang="zh-CN" altLang="en-US" sz="2800" b="1" dirty="0" smtClean="0"/>
              <a:t>第二节</a:t>
            </a:r>
            <a:r>
              <a:rPr lang="en-US" altLang="zh-CN" sz="2800" b="1" dirty="0" smtClean="0"/>
              <a:t>  </a:t>
            </a:r>
            <a:r>
              <a:rPr lang="zh-CN" altLang="en-US" sz="2800" b="1" dirty="0" smtClean="0"/>
              <a:t>股票投资管理</a:t>
            </a:r>
            <a:endParaRPr lang="zh-CN" altLang="en-US" sz="2800" b="1" dirty="0" smtClean="0"/>
          </a:p>
        </p:txBody>
      </p:sp>
      <p:sp>
        <p:nvSpPr>
          <p:cNvPr id="2" name="TextBox 1"/>
          <p:cNvSpPr txBox="1"/>
          <p:nvPr>
            <p:custDataLst>
              <p:tags r:id="rId2"/>
            </p:custDataLst>
          </p:nvPr>
        </p:nvSpPr>
        <p:spPr>
          <a:xfrm>
            <a:off x="1643380" y="2103120"/>
            <a:ext cx="1336675" cy="534035"/>
          </a:xfrm>
          <a:prstGeom prst="rect">
            <a:avLst/>
          </a:prstGeom>
          <a:solidFill>
            <a:srgbClr val="FFC000"/>
          </a:solidFill>
        </p:spPr>
        <p:txBody>
          <a:bodyPr wrap="square" rtlCol="0">
            <a:spAutoFit/>
          </a:bodyPr>
          <a:p>
            <a:pPr algn="just">
              <a:lnSpc>
                <a:spcPct val="120000"/>
              </a:lnSpc>
            </a:pPr>
            <a:r>
              <a:rPr lang="en-US" altLang="zh-CN" sz="2400" b="1" dirty="0"/>
              <a:t>1.</a:t>
            </a:r>
            <a:r>
              <a:rPr lang="zh-CN" altLang="en-US" sz="2400" b="1" dirty="0" smtClean="0">
                <a:sym typeface="+mn-ea"/>
              </a:rPr>
              <a:t>优点</a:t>
            </a:r>
            <a:endParaRPr lang="zh-CN" altLang="en-US" sz="2400" b="1" dirty="0"/>
          </a:p>
        </p:txBody>
      </p:sp>
      <p:sp>
        <p:nvSpPr>
          <p:cNvPr id="102" name="文本框 101"/>
          <p:cNvSpPr txBox="1"/>
          <p:nvPr/>
        </p:nvSpPr>
        <p:spPr>
          <a:xfrm>
            <a:off x="5548313" y="3440113"/>
            <a:ext cx="5080000" cy="368300"/>
          </a:xfrm>
          <a:prstGeom prst="rect">
            <a:avLst/>
          </a:prstGeom>
          <a:noFill/>
          <a:ln w="9525">
            <a:noFill/>
          </a:ln>
        </p:spPr>
        <p:txBody>
          <a:bodyPr>
            <a:spAutoFit/>
          </a:bodyPr>
          <a:p>
            <a:pPr indent="0"/>
            <a:r>
              <a:rPr lang="en-US" b="0">
                <a:latin typeface="Times New Roman" panose="02020603050405020304" pitchFamily="18" charset="0"/>
                <a:ea typeface="宋体" panose="02010600030101010101" pitchFamily="2" charset="-122"/>
              </a:rPr>
              <a:t>  </a:t>
            </a:r>
            <a:endParaRPr lang="en-US" altLang="en-US" b="0">
              <a:latin typeface="Times New Roman" panose="02020603050405020304" pitchFamily="18" charset="0"/>
              <a:ea typeface="宋体" panose="02010600030101010101" pitchFamily="2" charset="-122"/>
            </a:endParaRPr>
          </a:p>
        </p:txBody>
      </p:sp>
      <p:sp>
        <p:nvSpPr>
          <p:cNvPr id="103" name="文本框 102"/>
          <p:cNvSpPr txBox="1"/>
          <p:nvPr/>
        </p:nvSpPr>
        <p:spPr>
          <a:xfrm>
            <a:off x="5786438" y="3440113"/>
            <a:ext cx="5080000" cy="368300"/>
          </a:xfrm>
          <a:prstGeom prst="rect">
            <a:avLst/>
          </a:prstGeom>
          <a:noFill/>
          <a:ln w="9525">
            <a:noFill/>
          </a:ln>
        </p:spPr>
        <p:txBody>
          <a:bodyPr>
            <a:spAutoFit/>
          </a:bodyPr>
          <a:p>
            <a:pPr indent="0"/>
            <a:r>
              <a:rPr lang="en-US" b="0">
                <a:latin typeface="Times New Roman" panose="02020603050405020304" pitchFamily="18" charset="0"/>
                <a:ea typeface="宋体" panose="02010600030101010101" pitchFamily="2" charset="-122"/>
              </a:rPr>
              <a:t>   </a:t>
            </a:r>
            <a:endParaRPr lang="en-US" altLang="en-US" b="0">
              <a:latin typeface="Times New Roman" panose="02020603050405020304" pitchFamily="18" charset="0"/>
              <a:ea typeface="宋体" panose="02010600030101010101" pitchFamily="2" charset="-122"/>
            </a:endParaRPr>
          </a:p>
        </p:txBody>
      </p:sp>
      <p:sp>
        <p:nvSpPr>
          <p:cNvPr id="6" name="文本框 5"/>
          <p:cNvSpPr txBox="1"/>
          <p:nvPr/>
        </p:nvSpPr>
        <p:spPr>
          <a:xfrm>
            <a:off x="843915" y="3109595"/>
            <a:ext cx="3145155" cy="1753235"/>
          </a:xfrm>
          <a:prstGeom prst="rect">
            <a:avLst/>
          </a:prstGeom>
          <a:solidFill>
            <a:schemeClr val="bg1"/>
          </a:solidFill>
          <a:ln>
            <a:solidFill>
              <a:srgbClr val="FF0000"/>
            </a:solidFill>
          </a:ln>
        </p:spPr>
        <p:txBody>
          <a:bodyPr wrap="square" rtlCol="0" anchor="t">
            <a:spAutoFit/>
          </a:bodyPr>
          <a:p>
            <a:pPr>
              <a:lnSpc>
                <a:spcPct val="150000"/>
              </a:lnSpc>
            </a:pPr>
            <a:r>
              <a:rPr lang="zh-CN" altLang="en-US" sz="2400"/>
              <a:t>获得较高的收益</a:t>
            </a:r>
            <a:endParaRPr lang="zh-CN" altLang="en-US" sz="2400"/>
          </a:p>
          <a:p>
            <a:pPr>
              <a:lnSpc>
                <a:spcPct val="150000"/>
              </a:lnSpc>
            </a:pPr>
            <a:r>
              <a:rPr lang="zh-CN" altLang="en-US" sz="2400"/>
              <a:t>适当降低购买力风险</a:t>
            </a:r>
            <a:endParaRPr lang="zh-CN" altLang="en-US" sz="2400"/>
          </a:p>
          <a:p>
            <a:pPr>
              <a:lnSpc>
                <a:spcPct val="150000"/>
              </a:lnSpc>
            </a:pPr>
            <a:r>
              <a:rPr lang="zh-CN" altLang="en-US" sz="2400"/>
              <a:t>拥有一定的经营权</a:t>
            </a:r>
            <a:endParaRPr lang="zh-CN" altLang="en-US" sz="2400"/>
          </a:p>
        </p:txBody>
      </p:sp>
      <p:sp>
        <p:nvSpPr>
          <p:cNvPr id="3" name="TextBox 1"/>
          <p:cNvSpPr txBox="1"/>
          <p:nvPr>
            <p:custDataLst>
              <p:tags r:id="rId3"/>
            </p:custDataLst>
          </p:nvPr>
        </p:nvSpPr>
        <p:spPr>
          <a:xfrm>
            <a:off x="6193155" y="1866265"/>
            <a:ext cx="1336675" cy="534035"/>
          </a:xfrm>
          <a:prstGeom prst="rect">
            <a:avLst/>
          </a:prstGeom>
          <a:solidFill>
            <a:srgbClr val="FFC000"/>
          </a:solidFill>
        </p:spPr>
        <p:txBody>
          <a:bodyPr wrap="square" rtlCol="0">
            <a:spAutoFit/>
          </a:bodyPr>
          <a:p>
            <a:pPr algn="just">
              <a:lnSpc>
                <a:spcPct val="120000"/>
              </a:lnSpc>
            </a:pPr>
            <a:r>
              <a:rPr lang="en-US" altLang="zh-CN" sz="2400" b="1" dirty="0"/>
              <a:t>2.</a:t>
            </a:r>
            <a:r>
              <a:rPr lang="zh-CN" altLang="en-US" sz="2400" b="1" dirty="0"/>
              <a:t>缺</a:t>
            </a:r>
            <a:r>
              <a:rPr lang="zh-CN" altLang="en-US" sz="2400" b="1" dirty="0" smtClean="0">
                <a:sym typeface="+mn-ea"/>
              </a:rPr>
              <a:t>点</a:t>
            </a:r>
            <a:endParaRPr lang="zh-CN" altLang="en-US" sz="2400" b="1" dirty="0"/>
          </a:p>
        </p:txBody>
      </p:sp>
      <p:sp>
        <p:nvSpPr>
          <p:cNvPr id="10" name="文本框 9"/>
          <p:cNvSpPr txBox="1"/>
          <p:nvPr>
            <p:custDataLst>
              <p:tags r:id="rId4"/>
            </p:custDataLst>
          </p:nvPr>
        </p:nvSpPr>
        <p:spPr>
          <a:xfrm>
            <a:off x="5909945" y="3109595"/>
            <a:ext cx="2334895" cy="1753235"/>
          </a:xfrm>
          <a:prstGeom prst="rect">
            <a:avLst/>
          </a:prstGeom>
          <a:solidFill>
            <a:schemeClr val="bg1"/>
          </a:solidFill>
          <a:ln>
            <a:solidFill>
              <a:srgbClr val="FF0000"/>
            </a:solidFill>
          </a:ln>
        </p:spPr>
        <p:txBody>
          <a:bodyPr wrap="square" rtlCol="0" anchor="t">
            <a:spAutoFit/>
          </a:bodyPr>
          <a:p>
            <a:pPr>
              <a:lnSpc>
                <a:spcPct val="150000"/>
              </a:lnSpc>
            </a:pPr>
            <a:r>
              <a:rPr lang="zh-CN" altLang="en-US" sz="2400"/>
              <a:t>求偿权居后</a:t>
            </a:r>
            <a:endParaRPr lang="zh-CN" altLang="en-US" sz="2400"/>
          </a:p>
          <a:p>
            <a:pPr>
              <a:lnSpc>
                <a:spcPct val="150000"/>
              </a:lnSpc>
            </a:pPr>
            <a:r>
              <a:rPr lang="zh-CN" altLang="en-US" sz="2400"/>
              <a:t>价格不稳定</a:t>
            </a:r>
            <a:endParaRPr lang="zh-CN" altLang="en-US" sz="2400"/>
          </a:p>
          <a:p>
            <a:pPr>
              <a:lnSpc>
                <a:spcPct val="150000"/>
              </a:lnSpc>
            </a:pPr>
            <a:r>
              <a:rPr lang="zh-CN" altLang="en-US" sz="2400"/>
              <a:t>收入不稳定</a:t>
            </a:r>
            <a:endParaRPr lang="zh-CN" altLang="en-US" sz="2400"/>
          </a:p>
        </p:txBody>
      </p:sp>
    </p:spTree>
  </p:cSld>
  <p:clrMapOvr>
    <a:masterClrMapping/>
  </p:clrMapOvr>
  <p:transition spd="slow" advTm="3000">
    <p:random/>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直接连接符 7"/>
          <p:cNvCxnSpPr/>
          <p:nvPr/>
        </p:nvCxnSpPr>
        <p:spPr>
          <a:xfrm>
            <a:off x="512064" y="825216"/>
            <a:ext cx="7852753" cy="0"/>
          </a:xfrm>
          <a:prstGeom prst="line">
            <a:avLst/>
          </a:prstGeom>
          <a:ln w="19050">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sp>
        <p:nvSpPr>
          <p:cNvPr id="4" name="TextBox 3"/>
          <p:cNvSpPr txBox="1"/>
          <p:nvPr/>
        </p:nvSpPr>
        <p:spPr>
          <a:xfrm>
            <a:off x="600075" y="1170305"/>
            <a:ext cx="3565525" cy="460375"/>
          </a:xfrm>
          <a:prstGeom prst="rect">
            <a:avLst/>
          </a:prstGeom>
          <a:solidFill>
            <a:schemeClr val="accent2">
              <a:lumMod val="20000"/>
              <a:lumOff val="80000"/>
            </a:schemeClr>
          </a:solidFill>
        </p:spPr>
        <p:txBody>
          <a:bodyPr wrap="square" rtlCol="0">
            <a:spAutoFit/>
          </a:bodyPr>
          <a:lstStyle/>
          <a:p>
            <a:r>
              <a:rPr lang="zh-CN" altLang="en-US" sz="2400" b="1" dirty="0" smtClean="0"/>
              <a:t>一、债券投资的特点</a:t>
            </a:r>
            <a:endParaRPr lang="zh-CN" altLang="en-US" sz="2400" b="1" dirty="0"/>
          </a:p>
        </p:txBody>
      </p:sp>
      <p:sp>
        <p:nvSpPr>
          <p:cNvPr id="5" name="TextBox 4"/>
          <p:cNvSpPr txBox="1"/>
          <p:nvPr/>
        </p:nvSpPr>
        <p:spPr>
          <a:xfrm>
            <a:off x="599577" y="2272553"/>
            <a:ext cx="7765240" cy="369332"/>
          </a:xfrm>
          <a:prstGeom prst="rect">
            <a:avLst/>
          </a:prstGeom>
          <a:noFill/>
        </p:spPr>
        <p:txBody>
          <a:bodyPr wrap="square" rtlCol="0">
            <a:spAutoFit/>
          </a:bodyPr>
          <a:lstStyle/>
          <a:p>
            <a:endParaRPr lang="zh-CN" altLang="en-US" dirty="0"/>
          </a:p>
        </p:txBody>
      </p:sp>
      <p:sp>
        <p:nvSpPr>
          <p:cNvPr id="7" name="矩形 6"/>
          <p:cNvSpPr/>
          <p:nvPr>
            <p:custDataLst>
              <p:tags r:id="rId1"/>
            </p:custDataLst>
          </p:nvPr>
        </p:nvSpPr>
        <p:spPr>
          <a:xfrm>
            <a:off x="2838649" y="234957"/>
            <a:ext cx="4691054" cy="521970"/>
          </a:xfrm>
          <a:prstGeom prst="rect">
            <a:avLst/>
          </a:prstGeom>
        </p:spPr>
        <p:txBody>
          <a:bodyPr wrap="square">
            <a:spAutoFit/>
          </a:bodyPr>
          <a:p>
            <a:pPr algn="ctr">
              <a:defRPr/>
            </a:pPr>
            <a:r>
              <a:rPr lang="zh-CN" altLang="en-US" sz="2800" b="1" dirty="0" smtClean="0"/>
              <a:t>第三节</a:t>
            </a:r>
            <a:r>
              <a:rPr lang="en-US" altLang="zh-CN" sz="2800" b="1" dirty="0" smtClean="0"/>
              <a:t>  </a:t>
            </a:r>
            <a:r>
              <a:rPr lang="zh-CN" altLang="en-US" sz="2800" b="1" dirty="0" smtClean="0"/>
              <a:t>债券投资管理</a:t>
            </a:r>
            <a:endParaRPr lang="zh-CN" altLang="en-US" sz="2800" b="1" dirty="0" smtClean="0"/>
          </a:p>
        </p:txBody>
      </p:sp>
      <p:sp>
        <p:nvSpPr>
          <p:cNvPr id="102" name="文本框 101"/>
          <p:cNvSpPr txBox="1"/>
          <p:nvPr/>
        </p:nvSpPr>
        <p:spPr>
          <a:xfrm>
            <a:off x="5548313" y="3440113"/>
            <a:ext cx="5080000" cy="368300"/>
          </a:xfrm>
          <a:prstGeom prst="rect">
            <a:avLst/>
          </a:prstGeom>
          <a:noFill/>
          <a:ln w="9525">
            <a:noFill/>
          </a:ln>
        </p:spPr>
        <p:txBody>
          <a:bodyPr>
            <a:spAutoFit/>
          </a:bodyPr>
          <a:p>
            <a:pPr indent="0"/>
            <a:r>
              <a:rPr lang="en-US" b="0">
                <a:latin typeface="Times New Roman" panose="02020603050405020304" pitchFamily="18" charset="0"/>
                <a:ea typeface="宋体" panose="02010600030101010101" pitchFamily="2" charset="-122"/>
              </a:rPr>
              <a:t>  </a:t>
            </a:r>
            <a:endParaRPr lang="en-US" altLang="en-US" b="0">
              <a:latin typeface="Times New Roman" panose="02020603050405020304" pitchFamily="18" charset="0"/>
              <a:ea typeface="宋体" panose="02010600030101010101" pitchFamily="2" charset="-122"/>
            </a:endParaRPr>
          </a:p>
        </p:txBody>
      </p:sp>
      <p:sp>
        <p:nvSpPr>
          <p:cNvPr id="103" name="文本框 102"/>
          <p:cNvSpPr txBox="1"/>
          <p:nvPr/>
        </p:nvSpPr>
        <p:spPr>
          <a:xfrm>
            <a:off x="5786438" y="3440113"/>
            <a:ext cx="5080000" cy="368300"/>
          </a:xfrm>
          <a:prstGeom prst="rect">
            <a:avLst/>
          </a:prstGeom>
          <a:noFill/>
          <a:ln w="9525">
            <a:noFill/>
          </a:ln>
        </p:spPr>
        <p:txBody>
          <a:bodyPr>
            <a:spAutoFit/>
          </a:bodyPr>
          <a:p>
            <a:pPr indent="0"/>
            <a:r>
              <a:rPr lang="en-US" b="0">
                <a:latin typeface="Times New Roman" panose="02020603050405020304" pitchFamily="18" charset="0"/>
                <a:ea typeface="宋体" panose="02010600030101010101" pitchFamily="2" charset="-122"/>
              </a:rPr>
              <a:t>   </a:t>
            </a:r>
            <a:endParaRPr lang="en-US" altLang="en-US" b="0">
              <a:latin typeface="Times New Roman" panose="02020603050405020304" pitchFamily="18" charset="0"/>
              <a:ea typeface="宋体" panose="02010600030101010101" pitchFamily="2" charset="-122"/>
            </a:endParaRPr>
          </a:p>
        </p:txBody>
      </p:sp>
      <p:sp>
        <p:nvSpPr>
          <p:cNvPr id="6" name="文本框 5"/>
          <p:cNvSpPr txBox="1"/>
          <p:nvPr/>
        </p:nvSpPr>
        <p:spPr>
          <a:xfrm>
            <a:off x="3836035" y="2272665"/>
            <a:ext cx="1292860" cy="2306955"/>
          </a:xfrm>
          <a:prstGeom prst="rect">
            <a:avLst/>
          </a:prstGeom>
          <a:solidFill>
            <a:schemeClr val="bg1"/>
          </a:solidFill>
          <a:ln>
            <a:solidFill>
              <a:srgbClr val="FF0000"/>
            </a:solidFill>
          </a:ln>
        </p:spPr>
        <p:txBody>
          <a:bodyPr wrap="square" rtlCol="0" anchor="t">
            <a:spAutoFit/>
          </a:bodyPr>
          <a:p>
            <a:pPr>
              <a:lnSpc>
                <a:spcPct val="150000"/>
              </a:lnSpc>
            </a:pPr>
            <a:r>
              <a:rPr lang="zh-CN" altLang="en-US" sz="2400"/>
              <a:t>偿还性</a:t>
            </a:r>
            <a:endParaRPr lang="zh-CN" altLang="en-US" sz="2400"/>
          </a:p>
          <a:p>
            <a:pPr>
              <a:lnSpc>
                <a:spcPct val="150000"/>
              </a:lnSpc>
            </a:pPr>
            <a:r>
              <a:rPr lang="zh-CN" altLang="en-US" sz="2400"/>
              <a:t>流动性</a:t>
            </a:r>
            <a:endParaRPr lang="zh-CN" altLang="en-US" sz="2400"/>
          </a:p>
          <a:p>
            <a:pPr>
              <a:lnSpc>
                <a:spcPct val="150000"/>
              </a:lnSpc>
            </a:pPr>
            <a:r>
              <a:rPr lang="zh-CN" altLang="en-US" sz="2400"/>
              <a:t>安全性</a:t>
            </a:r>
            <a:endParaRPr lang="zh-CN" altLang="en-US" sz="2400"/>
          </a:p>
          <a:p>
            <a:pPr>
              <a:lnSpc>
                <a:spcPct val="150000"/>
              </a:lnSpc>
            </a:pPr>
            <a:r>
              <a:rPr lang="zh-CN" altLang="en-US" sz="2400"/>
              <a:t>收益性</a:t>
            </a:r>
            <a:endParaRPr lang="zh-CN" altLang="en-US" sz="2400"/>
          </a:p>
        </p:txBody>
      </p:sp>
      <p:pic>
        <p:nvPicPr>
          <p:cNvPr id="9" name="图片 8" descr="L}Q`2K%DIW%[~6C$G@$`5@H"/>
          <p:cNvPicPr>
            <a:picLocks noChangeAspect="1"/>
          </p:cNvPicPr>
          <p:nvPr>
            <p:custDataLst>
              <p:tags r:id="rId2"/>
            </p:custDataLst>
          </p:nvPr>
        </p:nvPicPr>
        <p:blipFill>
          <a:blip r:embed="rId3"/>
          <a:stretch>
            <a:fillRect/>
          </a:stretch>
        </p:blipFill>
        <p:spPr>
          <a:xfrm>
            <a:off x="3338830" y="2449195"/>
            <a:ext cx="342900" cy="361950"/>
          </a:xfrm>
          <a:prstGeom prst="rect">
            <a:avLst/>
          </a:prstGeom>
        </p:spPr>
      </p:pic>
      <p:pic>
        <p:nvPicPr>
          <p:cNvPr id="11" name="图片 10" descr="L}Q`2K%DIW%[~6C$G@$`5@H"/>
          <p:cNvPicPr>
            <a:picLocks noChangeAspect="1"/>
          </p:cNvPicPr>
          <p:nvPr>
            <p:custDataLst>
              <p:tags r:id="rId4"/>
            </p:custDataLst>
          </p:nvPr>
        </p:nvPicPr>
        <p:blipFill>
          <a:blip r:embed="rId3"/>
          <a:stretch>
            <a:fillRect/>
          </a:stretch>
        </p:blipFill>
        <p:spPr>
          <a:xfrm>
            <a:off x="3338830" y="3067050"/>
            <a:ext cx="342900" cy="361950"/>
          </a:xfrm>
          <a:prstGeom prst="rect">
            <a:avLst/>
          </a:prstGeom>
        </p:spPr>
      </p:pic>
      <p:pic>
        <p:nvPicPr>
          <p:cNvPr id="12" name="图片 11" descr="L}Q`2K%DIW%[~6C$G@$`5@H"/>
          <p:cNvPicPr>
            <a:picLocks noChangeAspect="1"/>
          </p:cNvPicPr>
          <p:nvPr>
            <p:custDataLst>
              <p:tags r:id="rId5"/>
            </p:custDataLst>
          </p:nvPr>
        </p:nvPicPr>
        <p:blipFill>
          <a:blip r:embed="rId3"/>
          <a:stretch>
            <a:fillRect/>
          </a:stretch>
        </p:blipFill>
        <p:spPr>
          <a:xfrm>
            <a:off x="3338830" y="3592195"/>
            <a:ext cx="342900" cy="361950"/>
          </a:xfrm>
          <a:prstGeom prst="rect">
            <a:avLst/>
          </a:prstGeom>
        </p:spPr>
      </p:pic>
      <p:pic>
        <p:nvPicPr>
          <p:cNvPr id="13" name="图片 12" descr="L}Q`2K%DIW%[~6C$G@$`5@H"/>
          <p:cNvPicPr>
            <a:picLocks noChangeAspect="1"/>
          </p:cNvPicPr>
          <p:nvPr>
            <p:custDataLst>
              <p:tags r:id="rId6"/>
            </p:custDataLst>
          </p:nvPr>
        </p:nvPicPr>
        <p:blipFill>
          <a:blip r:embed="rId3"/>
          <a:stretch>
            <a:fillRect/>
          </a:stretch>
        </p:blipFill>
        <p:spPr>
          <a:xfrm>
            <a:off x="3338830" y="4088765"/>
            <a:ext cx="342900" cy="361950"/>
          </a:xfrm>
          <a:prstGeom prst="rect">
            <a:avLst/>
          </a:prstGeom>
        </p:spPr>
      </p:pic>
    </p:spTree>
  </p:cSld>
  <p:clrMapOvr>
    <a:masterClrMapping/>
  </p:clrMapOvr>
  <p:transition spd="slow" advTm="3000">
    <p:random/>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4" name="直接连接符 53"/>
          <p:cNvCxnSpPr/>
          <p:nvPr/>
        </p:nvCxnSpPr>
        <p:spPr>
          <a:xfrm>
            <a:off x="2814050" y="1455692"/>
            <a:ext cx="5362610" cy="0"/>
          </a:xfrm>
          <a:prstGeom prst="line">
            <a:avLst/>
          </a:prstGeom>
          <a:ln w="285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a:xfrm>
            <a:off x="2814050" y="1565724"/>
            <a:ext cx="5362610"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grpSp>
        <p:nvGrpSpPr>
          <p:cNvPr id="2" name="组合 46"/>
          <p:cNvGrpSpPr/>
          <p:nvPr/>
        </p:nvGrpSpPr>
        <p:grpSpPr>
          <a:xfrm>
            <a:off x="3802052" y="1959773"/>
            <a:ext cx="544787" cy="1386670"/>
            <a:chOff x="3886938" y="2409472"/>
            <a:chExt cx="631567" cy="1725011"/>
          </a:xfrm>
        </p:grpSpPr>
        <p:sp>
          <p:nvSpPr>
            <p:cNvPr id="15" name="Rounded Rectangle 12"/>
            <p:cNvSpPr/>
            <p:nvPr/>
          </p:nvSpPr>
          <p:spPr>
            <a:xfrm rot="18900000">
              <a:off x="3928032" y="2409472"/>
              <a:ext cx="590473" cy="590473"/>
            </a:xfrm>
            <a:prstGeom prst="roundRect">
              <a:avLst/>
            </a:prstGeom>
            <a:solidFill>
              <a:srgbClr val="C816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en-US" sz="900" b="0" i="0" u="none" strike="noStrike" kern="1200" cap="none" spc="0" normalizeH="0" baseline="0" noProof="0">
                <a:ln>
                  <a:noFill/>
                </a:ln>
                <a:solidFill>
                  <a:srgbClr val="FFFFFF"/>
                </a:solidFill>
                <a:effectLst/>
                <a:uLnTx/>
                <a:uFillTx/>
                <a:latin typeface="Arial" panose="020B0604020202020204"/>
                <a:ea typeface="微软雅黑" panose="020B0503020204020204" pitchFamily="34" charset="-122"/>
                <a:cs typeface="+mn-cs"/>
              </a:endParaRPr>
            </a:p>
          </p:txBody>
        </p:sp>
        <p:sp>
          <p:nvSpPr>
            <p:cNvPr id="16" name="Shape 5269"/>
            <p:cNvSpPr/>
            <p:nvPr/>
          </p:nvSpPr>
          <p:spPr>
            <a:xfrm>
              <a:off x="4070231" y="2577330"/>
              <a:ext cx="306076" cy="254758"/>
            </a:xfrm>
            <a:custGeom>
              <a:avLst/>
              <a:gdLst/>
              <a:ahLst/>
              <a:cxnLst>
                <a:cxn ang="0">
                  <a:pos x="wd2" y="hd2"/>
                </a:cxn>
                <a:cxn ang="5400000">
                  <a:pos x="wd2" y="hd2"/>
                </a:cxn>
                <a:cxn ang="10800000">
                  <a:pos x="wd2" y="hd2"/>
                </a:cxn>
                <a:cxn ang="16200000">
                  <a:pos x="wd2" y="hd2"/>
                </a:cxn>
              </a:cxnLst>
              <a:rect l="0" t="0" r="r" b="b"/>
              <a:pathLst>
                <a:path w="21600" h="21600" extrusionOk="0">
                  <a:moveTo>
                    <a:pt x="21600" y="17212"/>
                  </a:moveTo>
                  <a:cubicBezTo>
                    <a:pt x="21600" y="17887"/>
                    <a:pt x="21319" y="18562"/>
                    <a:pt x="21039" y="18562"/>
                  </a:cubicBezTo>
                  <a:cubicBezTo>
                    <a:pt x="16551" y="21262"/>
                    <a:pt x="16551" y="21262"/>
                    <a:pt x="16551" y="21262"/>
                  </a:cubicBezTo>
                  <a:cubicBezTo>
                    <a:pt x="16270" y="21600"/>
                    <a:pt x="16270" y="21600"/>
                    <a:pt x="15990" y="21600"/>
                  </a:cubicBezTo>
                  <a:cubicBezTo>
                    <a:pt x="15709" y="21600"/>
                    <a:pt x="15429" y="21600"/>
                    <a:pt x="15429" y="21262"/>
                  </a:cubicBezTo>
                  <a:cubicBezTo>
                    <a:pt x="10940" y="18562"/>
                    <a:pt x="10940" y="18562"/>
                    <a:pt x="10940" y="18562"/>
                  </a:cubicBezTo>
                  <a:cubicBezTo>
                    <a:pt x="10940" y="18562"/>
                    <a:pt x="10940" y="18562"/>
                    <a:pt x="10940" y="18562"/>
                  </a:cubicBezTo>
                  <a:cubicBezTo>
                    <a:pt x="10940" y="18562"/>
                    <a:pt x="10660" y="18562"/>
                    <a:pt x="10660" y="18562"/>
                  </a:cubicBezTo>
                  <a:cubicBezTo>
                    <a:pt x="6171" y="21262"/>
                    <a:pt x="6171" y="21262"/>
                    <a:pt x="6171" y="21262"/>
                  </a:cubicBezTo>
                  <a:cubicBezTo>
                    <a:pt x="6171" y="21600"/>
                    <a:pt x="5891" y="21600"/>
                    <a:pt x="5610" y="21600"/>
                  </a:cubicBezTo>
                  <a:cubicBezTo>
                    <a:pt x="5610" y="21600"/>
                    <a:pt x="5330" y="21600"/>
                    <a:pt x="5049" y="21262"/>
                  </a:cubicBezTo>
                  <a:cubicBezTo>
                    <a:pt x="561" y="18562"/>
                    <a:pt x="561" y="18562"/>
                    <a:pt x="561" y="18562"/>
                  </a:cubicBezTo>
                  <a:cubicBezTo>
                    <a:pt x="281" y="18562"/>
                    <a:pt x="0" y="17887"/>
                    <a:pt x="0" y="17212"/>
                  </a:cubicBezTo>
                  <a:cubicBezTo>
                    <a:pt x="0" y="12487"/>
                    <a:pt x="0" y="12487"/>
                    <a:pt x="0" y="12487"/>
                  </a:cubicBezTo>
                  <a:cubicBezTo>
                    <a:pt x="0" y="11812"/>
                    <a:pt x="281" y="11137"/>
                    <a:pt x="842" y="10800"/>
                  </a:cubicBezTo>
                  <a:cubicBezTo>
                    <a:pt x="5049" y="8775"/>
                    <a:pt x="5049" y="8775"/>
                    <a:pt x="5049" y="8775"/>
                  </a:cubicBezTo>
                  <a:cubicBezTo>
                    <a:pt x="5049" y="3713"/>
                    <a:pt x="5049" y="3713"/>
                    <a:pt x="5049" y="3713"/>
                  </a:cubicBezTo>
                  <a:cubicBezTo>
                    <a:pt x="5049" y="3375"/>
                    <a:pt x="5330" y="2700"/>
                    <a:pt x="5891" y="2363"/>
                  </a:cubicBezTo>
                  <a:cubicBezTo>
                    <a:pt x="10379" y="0"/>
                    <a:pt x="10379" y="0"/>
                    <a:pt x="10379" y="0"/>
                  </a:cubicBezTo>
                  <a:cubicBezTo>
                    <a:pt x="10379" y="0"/>
                    <a:pt x="10660" y="0"/>
                    <a:pt x="10940" y="0"/>
                  </a:cubicBezTo>
                  <a:cubicBezTo>
                    <a:pt x="10940" y="0"/>
                    <a:pt x="11221" y="0"/>
                    <a:pt x="11221" y="0"/>
                  </a:cubicBezTo>
                  <a:cubicBezTo>
                    <a:pt x="15709" y="2363"/>
                    <a:pt x="15709" y="2363"/>
                    <a:pt x="15709" y="2363"/>
                  </a:cubicBezTo>
                  <a:cubicBezTo>
                    <a:pt x="16270" y="2700"/>
                    <a:pt x="16551" y="3375"/>
                    <a:pt x="16551" y="3713"/>
                  </a:cubicBezTo>
                  <a:cubicBezTo>
                    <a:pt x="16551" y="8775"/>
                    <a:pt x="16551" y="8775"/>
                    <a:pt x="16551" y="8775"/>
                  </a:cubicBezTo>
                  <a:cubicBezTo>
                    <a:pt x="21039" y="10800"/>
                    <a:pt x="21039" y="10800"/>
                    <a:pt x="21039" y="10800"/>
                  </a:cubicBezTo>
                  <a:cubicBezTo>
                    <a:pt x="21319" y="11137"/>
                    <a:pt x="21600" y="11812"/>
                    <a:pt x="21600" y="12487"/>
                  </a:cubicBezTo>
                  <a:lnTo>
                    <a:pt x="21600" y="17212"/>
                  </a:lnTo>
                  <a:close/>
                  <a:moveTo>
                    <a:pt x="9818" y="12150"/>
                  </a:moveTo>
                  <a:cubicBezTo>
                    <a:pt x="5610" y="10125"/>
                    <a:pt x="5610" y="10125"/>
                    <a:pt x="5610" y="10125"/>
                  </a:cubicBezTo>
                  <a:cubicBezTo>
                    <a:pt x="1683" y="12150"/>
                    <a:pt x="1683" y="12150"/>
                    <a:pt x="1683" y="12150"/>
                  </a:cubicBezTo>
                  <a:cubicBezTo>
                    <a:pt x="5610" y="14175"/>
                    <a:pt x="5610" y="14175"/>
                    <a:pt x="5610" y="14175"/>
                  </a:cubicBezTo>
                  <a:lnTo>
                    <a:pt x="9818" y="12150"/>
                  </a:lnTo>
                  <a:close/>
                  <a:moveTo>
                    <a:pt x="10099" y="17212"/>
                  </a:moveTo>
                  <a:cubicBezTo>
                    <a:pt x="10099" y="13500"/>
                    <a:pt x="10099" y="13500"/>
                    <a:pt x="10099" y="13500"/>
                  </a:cubicBezTo>
                  <a:cubicBezTo>
                    <a:pt x="6452" y="15525"/>
                    <a:pt x="6452" y="15525"/>
                    <a:pt x="6452" y="15525"/>
                  </a:cubicBezTo>
                  <a:cubicBezTo>
                    <a:pt x="6452" y="19575"/>
                    <a:pt x="6452" y="19575"/>
                    <a:pt x="6452" y="19575"/>
                  </a:cubicBezTo>
                  <a:lnTo>
                    <a:pt x="10099" y="17212"/>
                  </a:lnTo>
                  <a:close/>
                  <a:moveTo>
                    <a:pt x="15148" y="3713"/>
                  </a:moveTo>
                  <a:cubicBezTo>
                    <a:pt x="10940" y="1688"/>
                    <a:pt x="10940" y="1688"/>
                    <a:pt x="10940" y="1688"/>
                  </a:cubicBezTo>
                  <a:cubicBezTo>
                    <a:pt x="6452" y="3713"/>
                    <a:pt x="6452" y="3713"/>
                    <a:pt x="6452" y="3713"/>
                  </a:cubicBezTo>
                  <a:cubicBezTo>
                    <a:pt x="10940" y="6075"/>
                    <a:pt x="10940" y="6075"/>
                    <a:pt x="10940" y="6075"/>
                  </a:cubicBezTo>
                  <a:lnTo>
                    <a:pt x="15148" y="3713"/>
                  </a:lnTo>
                  <a:close/>
                  <a:moveTo>
                    <a:pt x="15429" y="8775"/>
                  </a:moveTo>
                  <a:cubicBezTo>
                    <a:pt x="15429" y="5400"/>
                    <a:pt x="15429" y="5400"/>
                    <a:pt x="15429" y="5400"/>
                  </a:cubicBezTo>
                  <a:cubicBezTo>
                    <a:pt x="11501" y="7425"/>
                    <a:pt x="11501" y="7425"/>
                    <a:pt x="11501" y="7425"/>
                  </a:cubicBezTo>
                  <a:cubicBezTo>
                    <a:pt x="11501" y="10800"/>
                    <a:pt x="11501" y="10800"/>
                    <a:pt x="11501" y="10800"/>
                  </a:cubicBezTo>
                  <a:lnTo>
                    <a:pt x="15429" y="8775"/>
                  </a:lnTo>
                  <a:close/>
                  <a:moveTo>
                    <a:pt x="19917" y="12150"/>
                  </a:moveTo>
                  <a:cubicBezTo>
                    <a:pt x="15990" y="10125"/>
                    <a:pt x="15990" y="10125"/>
                    <a:pt x="15990" y="10125"/>
                  </a:cubicBezTo>
                  <a:cubicBezTo>
                    <a:pt x="11782" y="12150"/>
                    <a:pt x="11782" y="12150"/>
                    <a:pt x="11782" y="12150"/>
                  </a:cubicBezTo>
                  <a:cubicBezTo>
                    <a:pt x="15990" y="14175"/>
                    <a:pt x="15990" y="14175"/>
                    <a:pt x="15990" y="14175"/>
                  </a:cubicBezTo>
                  <a:lnTo>
                    <a:pt x="19917" y="12150"/>
                  </a:lnTo>
                  <a:close/>
                  <a:moveTo>
                    <a:pt x="20478" y="17212"/>
                  </a:moveTo>
                  <a:cubicBezTo>
                    <a:pt x="20478" y="13500"/>
                    <a:pt x="20478" y="13500"/>
                    <a:pt x="20478" y="13500"/>
                  </a:cubicBezTo>
                  <a:cubicBezTo>
                    <a:pt x="16551" y="15525"/>
                    <a:pt x="16551" y="15525"/>
                    <a:pt x="16551" y="15525"/>
                  </a:cubicBezTo>
                  <a:cubicBezTo>
                    <a:pt x="16551" y="19575"/>
                    <a:pt x="16551" y="19575"/>
                    <a:pt x="16551" y="19575"/>
                  </a:cubicBezTo>
                  <a:lnTo>
                    <a:pt x="20478" y="17212"/>
                  </a:lnTo>
                  <a:close/>
                </a:path>
              </a:pathLst>
            </a:custGeom>
            <a:solidFill>
              <a:schemeClr val="bg1"/>
            </a:solidFill>
            <a:ln w="12700" cap="flat">
              <a:noFill/>
              <a:miter lim="400000"/>
            </a:ln>
            <a:effectLst/>
          </p:spPr>
          <p:txBody>
            <a:bodyPr wrap="square" lIns="45713" tIns="45713" rIns="45713" bIns="45713" numCol="1" anchor="t">
              <a:noAutofit/>
            </a:bodyPr>
            <a:lstStyle>
              <a:defPPr>
                <a:defRPr lang="en-US"/>
              </a:defPPr>
              <a:lvl1pPr marL="0" algn="l" defTabSz="1828800" rtl="0" eaLnBrk="1" latinLnBrk="0" hangingPunct="1">
                <a:defRPr sz="3600" kern="1200">
                  <a:solidFill>
                    <a:schemeClr val="tx1"/>
                  </a:solidFill>
                  <a:latin typeface="+mn-lt"/>
                  <a:ea typeface="+mn-ea"/>
                  <a:cs typeface="+mn-cs"/>
                </a:defRPr>
              </a:lvl1pPr>
              <a:lvl2pPr marL="914400" algn="l" defTabSz="1828800" rtl="0" eaLnBrk="1" latinLnBrk="0" hangingPunct="1">
                <a:defRPr sz="3600" kern="1200">
                  <a:solidFill>
                    <a:schemeClr val="tx1"/>
                  </a:solidFill>
                  <a:latin typeface="+mn-lt"/>
                  <a:ea typeface="+mn-ea"/>
                  <a:cs typeface="+mn-cs"/>
                </a:defRPr>
              </a:lvl2pPr>
              <a:lvl3pPr marL="1828800" algn="l" defTabSz="1828800" rtl="0" eaLnBrk="1" latinLnBrk="0" hangingPunct="1">
                <a:defRPr sz="3600" kern="1200">
                  <a:solidFill>
                    <a:schemeClr val="tx1"/>
                  </a:solidFill>
                  <a:latin typeface="+mn-lt"/>
                  <a:ea typeface="+mn-ea"/>
                  <a:cs typeface="+mn-cs"/>
                </a:defRPr>
              </a:lvl3pPr>
              <a:lvl4pPr marL="2743200" algn="l" defTabSz="1828800" rtl="0" eaLnBrk="1" latinLnBrk="0" hangingPunct="1">
                <a:defRPr sz="3600" kern="1200">
                  <a:solidFill>
                    <a:schemeClr val="tx1"/>
                  </a:solidFill>
                  <a:latin typeface="+mn-lt"/>
                  <a:ea typeface="+mn-ea"/>
                  <a:cs typeface="+mn-cs"/>
                </a:defRPr>
              </a:lvl4pPr>
              <a:lvl5pPr marL="3657600" algn="l" defTabSz="1828800" rtl="0" eaLnBrk="1" latinLnBrk="0" hangingPunct="1">
                <a:defRPr sz="3600" kern="1200">
                  <a:solidFill>
                    <a:schemeClr val="tx1"/>
                  </a:solidFill>
                  <a:latin typeface="+mn-lt"/>
                  <a:ea typeface="+mn-ea"/>
                  <a:cs typeface="+mn-cs"/>
                </a:defRPr>
              </a:lvl5pPr>
              <a:lvl6pPr marL="4572000" algn="l" defTabSz="1828800" rtl="0" eaLnBrk="1" latinLnBrk="0" hangingPunct="1">
                <a:defRPr sz="3600" kern="1200">
                  <a:solidFill>
                    <a:schemeClr val="tx1"/>
                  </a:solidFill>
                  <a:latin typeface="+mn-lt"/>
                  <a:ea typeface="+mn-ea"/>
                  <a:cs typeface="+mn-cs"/>
                </a:defRPr>
              </a:lvl6pPr>
              <a:lvl7pPr marL="5486400" algn="l" defTabSz="1828800" rtl="0" eaLnBrk="1" latinLnBrk="0" hangingPunct="1">
                <a:defRPr sz="3600" kern="1200">
                  <a:solidFill>
                    <a:schemeClr val="tx1"/>
                  </a:solidFill>
                  <a:latin typeface="+mn-lt"/>
                  <a:ea typeface="+mn-ea"/>
                  <a:cs typeface="+mn-cs"/>
                </a:defRPr>
              </a:lvl7pPr>
              <a:lvl8pPr marL="6401435" algn="l" defTabSz="1828800" rtl="0" eaLnBrk="1" latinLnBrk="0" hangingPunct="1">
                <a:defRPr sz="3600" kern="1200">
                  <a:solidFill>
                    <a:schemeClr val="tx1"/>
                  </a:solidFill>
                  <a:latin typeface="+mn-lt"/>
                  <a:ea typeface="+mn-ea"/>
                  <a:cs typeface="+mn-cs"/>
                </a:defRPr>
              </a:lvl8pPr>
              <a:lvl9pPr marL="7315835" algn="l" defTabSz="1828800" rtl="0" eaLnBrk="1" latinLnBrk="0" hangingPunct="1">
                <a:defRPr sz="36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ts val="0"/>
                </a:spcBef>
                <a:spcAft>
                  <a:spcPts val="0"/>
                </a:spcAft>
                <a:buClrTx/>
                <a:buSzTx/>
                <a:buFontTx/>
                <a:buNone/>
                <a:defRPr sz="2400">
                  <a:solidFill>
                    <a:srgbClr val="000000"/>
                  </a:solidFill>
                  <a:latin typeface="Calibri" panose="020F0502020204030204"/>
                  <a:ea typeface="Calibri" panose="020F0502020204030204"/>
                  <a:cs typeface="Calibri" panose="020F0502020204030204"/>
                  <a:sym typeface="Calibri" panose="020F0502020204030204"/>
                </a:defRPr>
              </a:pPr>
              <a:endParaRPr kumimoji="0" sz="2400" b="0" i="0" u="none" strike="noStrike" kern="1200" cap="none" spc="0" normalizeH="0" baseline="0" noProof="0">
                <a:ln>
                  <a:noFill/>
                </a:ln>
                <a:solidFill>
                  <a:srgbClr val="000000"/>
                </a:solidFill>
                <a:effectLst/>
                <a:uLnTx/>
                <a:uFillTx/>
                <a:latin typeface="Calibri" panose="020F0502020204030204"/>
                <a:cs typeface="Calibri" panose="020F0502020204030204"/>
                <a:sym typeface="Calibri" panose="020F0502020204030204"/>
              </a:endParaRPr>
            </a:p>
          </p:txBody>
        </p:sp>
        <p:sp>
          <p:nvSpPr>
            <p:cNvPr id="21" name="Rounded Rectangle 22"/>
            <p:cNvSpPr/>
            <p:nvPr/>
          </p:nvSpPr>
          <p:spPr>
            <a:xfrm rot="18900000">
              <a:off x="3886938" y="3544009"/>
              <a:ext cx="590473" cy="590474"/>
            </a:xfrm>
            <a:prstGeom prst="roundRect">
              <a:avLst/>
            </a:prstGeom>
            <a:solidFill>
              <a:schemeClr val="bg2">
                <a:lumMod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en-US" sz="900" b="0" i="0" u="none" strike="noStrike" kern="1200" cap="none" spc="0" normalizeH="0" baseline="0" noProof="0">
                <a:ln>
                  <a:noFill/>
                </a:ln>
                <a:solidFill>
                  <a:srgbClr val="FFFFFF"/>
                </a:solidFill>
                <a:effectLst/>
                <a:uLnTx/>
                <a:uFillTx/>
                <a:latin typeface="Arial" panose="020B0604020202020204"/>
                <a:ea typeface="微软雅黑" panose="020B0503020204020204" pitchFamily="34" charset="-122"/>
                <a:cs typeface="+mn-cs"/>
              </a:endParaRPr>
            </a:p>
          </p:txBody>
        </p:sp>
        <p:sp>
          <p:nvSpPr>
            <p:cNvPr id="22" name="Shape 5306"/>
            <p:cNvSpPr/>
            <p:nvPr/>
          </p:nvSpPr>
          <p:spPr>
            <a:xfrm>
              <a:off x="4047464" y="3699664"/>
              <a:ext cx="269419" cy="249261"/>
            </a:xfrm>
            <a:custGeom>
              <a:avLst/>
              <a:gdLst/>
              <a:ahLst/>
              <a:cxnLst>
                <a:cxn ang="0">
                  <a:pos x="wd2" y="hd2"/>
                </a:cxn>
                <a:cxn ang="5400000">
                  <a:pos x="wd2" y="hd2"/>
                </a:cxn>
                <a:cxn ang="10800000">
                  <a:pos x="wd2" y="hd2"/>
                </a:cxn>
                <a:cxn ang="16200000">
                  <a:pos x="wd2" y="hd2"/>
                </a:cxn>
              </a:cxnLst>
              <a:rect l="0" t="0" r="r" b="b"/>
              <a:pathLst>
                <a:path w="21600" h="21600" extrusionOk="0">
                  <a:moveTo>
                    <a:pt x="14294" y="12000"/>
                  </a:moveTo>
                  <a:cubicBezTo>
                    <a:pt x="14294" y="12000"/>
                    <a:pt x="14294" y="12343"/>
                    <a:pt x="14294" y="12343"/>
                  </a:cubicBezTo>
                  <a:cubicBezTo>
                    <a:pt x="12388" y="12343"/>
                    <a:pt x="12388" y="12343"/>
                    <a:pt x="12388" y="12343"/>
                  </a:cubicBezTo>
                  <a:cubicBezTo>
                    <a:pt x="12388" y="12686"/>
                    <a:pt x="12071" y="13029"/>
                    <a:pt x="12071" y="13371"/>
                  </a:cubicBezTo>
                  <a:cubicBezTo>
                    <a:pt x="12388" y="14057"/>
                    <a:pt x="12706" y="14400"/>
                    <a:pt x="13024" y="14743"/>
                  </a:cubicBezTo>
                  <a:cubicBezTo>
                    <a:pt x="13024" y="14743"/>
                    <a:pt x="13024" y="15086"/>
                    <a:pt x="13024" y="15086"/>
                  </a:cubicBezTo>
                  <a:cubicBezTo>
                    <a:pt x="13024" y="15086"/>
                    <a:pt x="13024" y="15086"/>
                    <a:pt x="13024" y="15429"/>
                  </a:cubicBezTo>
                  <a:cubicBezTo>
                    <a:pt x="12706" y="15771"/>
                    <a:pt x="11435" y="17143"/>
                    <a:pt x="11118" y="17143"/>
                  </a:cubicBezTo>
                  <a:cubicBezTo>
                    <a:pt x="11118" y="17143"/>
                    <a:pt x="11118" y="17143"/>
                    <a:pt x="11118" y="17143"/>
                  </a:cubicBezTo>
                  <a:cubicBezTo>
                    <a:pt x="9847" y="16114"/>
                    <a:pt x="9847" y="16114"/>
                    <a:pt x="9847" y="16114"/>
                  </a:cubicBezTo>
                  <a:cubicBezTo>
                    <a:pt x="9529" y="16114"/>
                    <a:pt x="9212" y="16114"/>
                    <a:pt x="8894" y="16457"/>
                  </a:cubicBezTo>
                  <a:cubicBezTo>
                    <a:pt x="8894" y="16800"/>
                    <a:pt x="8576" y="17486"/>
                    <a:pt x="8576" y="18171"/>
                  </a:cubicBezTo>
                  <a:cubicBezTo>
                    <a:pt x="8576" y="18514"/>
                    <a:pt x="8259" y="18514"/>
                    <a:pt x="8259" y="18514"/>
                  </a:cubicBezTo>
                  <a:cubicBezTo>
                    <a:pt x="6035" y="18514"/>
                    <a:pt x="6035" y="18514"/>
                    <a:pt x="6035" y="18514"/>
                  </a:cubicBezTo>
                  <a:cubicBezTo>
                    <a:pt x="6035" y="18514"/>
                    <a:pt x="5718" y="18514"/>
                    <a:pt x="5718" y="18171"/>
                  </a:cubicBezTo>
                  <a:cubicBezTo>
                    <a:pt x="5400" y="16457"/>
                    <a:pt x="5400" y="16457"/>
                    <a:pt x="5400" y="16457"/>
                  </a:cubicBezTo>
                  <a:cubicBezTo>
                    <a:pt x="5082" y="16114"/>
                    <a:pt x="5082" y="16114"/>
                    <a:pt x="4765" y="16114"/>
                  </a:cubicBezTo>
                  <a:cubicBezTo>
                    <a:pt x="3494" y="17143"/>
                    <a:pt x="3494" y="17143"/>
                    <a:pt x="3494" y="17143"/>
                  </a:cubicBezTo>
                  <a:cubicBezTo>
                    <a:pt x="3176" y="17143"/>
                    <a:pt x="3176" y="17143"/>
                    <a:pt x="3176" y="17143"/>
                  </a:cubicBezTo>
                  <a:cubicBezTo>
                    <a:pt x="3176" y="17143"/>
                    <a:pt x="2859" y="17143"/>
                    <a:pt x="2859" y="17143"/>
                  </a:cubicBezTo>
                  <a:cubicBezTo>
                    <a:pt x="2541" y="16800"/>
                    <a:pt x="1271" y="15429"/>
                    <a:pt x="1271" y="15086"/>
                  </a:cubicBezTo>
                  <a:cubicBezTo>
                    <a:pt x="1271" y="15086"/>
                    <a:pt x="1271" y="15086"/>
                    <a:pt x="1271" y="14743"/>
                  </a:cubicBezTo>
                  <a:cubicBezTo>
                    <a:pt x="1588" y="14400"/>
                    <a:pt x="1906" y="14057"/>
                    <a:pt x="2224" y="13371"/>
                  </a:cubicBezTo>
                  <a:cubicBezTo>
                    <a:pt x="2224" y="13029"/>
                    <a:pt x="1906" y="12686"/>
                    <a:pt x="1906" y="12343"/>
                  </a:cubicBezTo>
                  <a:cubicBezTo>
                    <a:pt x="318" y="12000"/>
                    <a:pt x="318" y="12000"/>
                    <a:pt x="318" y="12000"/>
                  </a:cubicBezTo>
                  <a:cubicBezTo>
                    <a:pt x="0" y="12000"/>
                    <a:pt x="0" y="12000"/>
                    <a:pt x="0" y="11657"/>
                  </a:cubicBezTo>
                  <a:cubicBezTo>
                    <a:pt x="0" y="9600"/>
                    <a:pt x="0" y="9600"/>
                    <a:pt x="0" y="9600"/>
                  </a:cubicBezTo>
                  <a:cubicBezTo>
                    <a:pt x="0" y="9257"/>
                    <a:pt x="0" y="9257"/>
                    <a:pt x="318" y="9257"/>
                  </a:cubicBezTo>
                  <a:cubicBezTo>
                    <a:pt x="1906" y="8914"/>
                    <a:pt x="1906" y="8914"/>
                    <a:pt x="1906" y="8914"/>
                  </a:cubicBezTo>
                  <a:cubicBezTo>
                    <a:pt x="1906" y="8571"/>
                    <a:pt x="2224" y="8229"/>
                    <a:pt x="2224" y="7886"/>
                  </a:cubicBezTo>
                  <a:cubicBezTo>
                    <a:pt x="1906" y="7543"/>
                    <a:pt x="1588" y="6857"/>
                    <a:pt x="1271" y="6514"/>
                  </a:cubicBezTo>
                  <a:cubicBezTo>
                    <a:pt x="1271" y="6514"/>
                    <a:pt x="1271" y="6514"/>
                    <a:pt x="1271" y="6171"/>
                  </a:cubicBezTo>
                  <a:cubicBezTo>
                    <a:pt x="1271" y="6171"/>
                    <a:pt x="1271" y="6171"/>
                    <a:pt x="1271" y="6171"/>
                  </a:cubicBezTo>
                  <a:cubicBezTo>
                    <a:pt x="1588" y="5829"/>
                    <a:pt x="2859" y="4114"/>
                    <a:pt x="3176" y="4114"/>
                  </a:cubicBezTo>
                  <a:cubicBezTo>
                    <a:pt x="3176" y="4114"/>
                    <a:pt x="3176" y="4114"/>
                    <a:pt x="3494" y="4457"/>
                  </a:cubicBezTo>
                  <a:cubicBezTo>
                    <a:pt x="4765" y="5486"/>
                    <a:pt x="4765" y="5486"/>
                    <a:pt x="4765" y="5486"/>
                  </a:cubicBezTo>
                  <a:cubicBezTo>
                    <a:pt x="5082" y="5143"/>
                    <a:pt x="5082" y="5143"/>
                    <a:pt x="5400" y="5143"/>
                  </a:cubicBezTo>
                  <a:cubicBezTo>
                    <a:pt x="5718" y="4457"/>
                    <a:pt x="5718" y="3771"/>
                    <a:pt x="5718" y="3086"/>
                  </a:cubicBezTo>
                  <a:cubicBezTo>
                    <a:pt x="5718" y="3086"/>
                    <a:pt x="6035" y="2743"/>
                    <a:pt x="6035" y="2743"/>
                  </a:cubicBezTo>
                  <a:cubicBezTo>
                    <a:pt x="8259" y="2743"/>
                    <a:pt x="8259" y="2743"/>
                    <a:pt x="8259" y="2743"/>
                  </a:cubicBezTo>
                  <a:cubicBezTo>
                    <a:pt x="8259" y="2743"/>
                    <a:pt x="8576" y="3086"/>
                    <a:pt x="8576" y="3086"/>
                  </a:cubicBezTo>
                  <a:cubicBezTo>
                    <a:pt x="8894" y="5143"/>
                    <a:pt x="8894" y="5143"/>
                    <a:pt x="8894" y="5143"/>
                  </a:cubicBezTo>
                  <a:cubicBezTo>
                    <a:pt x="9212" y="5143"/>
                    <a:pt x="9529" y="5143"/>
                    <a:pt x="9847" y="5486"/>
                  </a:cubicBezTo>
                  <a:cubicBezTo>
                    <a:pt x="11118" y="4457"/>
                    <a:pt x="11118" y="4457"/>
                    <a:pt x="11118" y="4457"/>
                  </a:cubicBezTo>
                  <a:cubicBezTo>
                    <a:pt x="11118" y="4114"/>
                    <a:pt x="11118" y="4114"/>
                    <a:pt x="11118" y="4114"/>
                  </a:cubicBezTo>
                  <a:cubicBezTo>
                    <a:pt x="11435" y="4114"/>
                    <a:pt x="11435" y="4114"/>
                    <a:pt x="11435" y="4457"/>
                  </a:cubicBezTo>
                  <a:cubicBezTo>
                    <a:pt x="11753" y="4457"/>
                    <a:pt x="13024" y="5829"/>
                    <a:pt x="13024" y="6171"/>
                  </a:cubicBezTo>
                  <a:cubicBezTo>
                    <a:pt x="13024" y="6514"/>
                    <a:pt x="13024" y="6514"/>
                    <a:pt x="13024" y="6514"/>
                  </a:cubicBezTo>
                  <a:cubicBezTo>
                    <a:pt x="12706" y="6857"/>
                    <a:pt x="12388" y="7543"/>
                    <a:pt x="12071" y="7886"/>
                  </a:cubicBezTo>
                  <a:cubicBezTo>
                    <a:pt x="12071" y="8229"/>
                    <a:pt x="12388" y="8571"/>
                    <a:pt x="12388" y="8914"/>
                  </a:cubicBezTo>
                  <a:cubicBezTo>
                    <a:pt x="14294" y="9257"/>
                    <a:pt x="14294" y="9257"/>
                    <a:pt x="14294" y="9257"/>
                  </a:cubicBezTo>
                  <a:cubicBezTo>
                    <a:pt x="14294" y="9257"/>
                    <a:pt x="14294" y="9257"/>
                    <a:pt x="14294" y="9600"/>
                  </a:cubicBezTo>
                  <a:lnTo>
                    <a:pt x="14294" y="12000"/>
                  </a:lnTo>
                  <a:close/>
                  <a:moveTo>
                    <a:pt x="7306" y="7543"/>
                  </a:moveTo>
                  <a:cubicBezTo>
                    <a:pt x="5718" y="7543"/>
                    <a:pt x="4129" y="8914"/>
                    <a:pt x="4129" y="10629"/>
                  </a:cubicBezTo>
                  <a:cubicBezTo>
                    <a:pt x="4129" y="12343"/>
                    <a:pt x="5718" y="13714"/>
                    <a:pt x="7306" y="13714"/>
                  </a:cubicBezTo>
                  <a:cubicBezTo>
                    <a:pt x="8894" y="13714"/>
                    <a:pt x="10165" y="12343"/>
                    <a:pt x="10165" y="10629"/>
                  </a:cubicBezTo>
                  <a:cubicBezTo>
                    <a:pt x="10165" y="8914"/>
                    <a:pt x="8894" y="7543"/>
                    <a:pt x="7306" y="7543"/>
                  </a:cubicBezTo>
                  <a:close/>
                  <a:moveTo>
                    <a:pt x="21600" y="5143"/>
                  </a:moveTo>
                  <a:cubicBezTo>
                    <a:pt x="21600" y="5486"/>
                    <a:pt x="20329" y="5486"/>
                    <a:pt x="20012" y="5486"/>
                  </a:cubicBezTo>
                  <a:cubicBezTo>
                    <a:pt x="20012" y="5829"/>
                    <a:pt x="19694" y="6171"/>
                    <a:pt x="19694" y="6171"/>
                  </a:cubicBezTo>
                  <a:cubicBezTo>
                    <a:pt x="19694" y="6514"/>
                    <a:pt x="20329" y="7886"/>
                    <a:pt x="20329" y="7886"/>
                  </a:cubicBezTo>
                  <a:cubicBezTo>
                    <a:pt x="20329" y="7886"/>
                    <a:pt x="20329" y="7886"/>
                    <a:pt x="20329" y="8229"/>
                  </a:cubicBezTo>
                  <a:cubicBezTo>
                    <a:pt x="20012" y="8229"/>
                    <a:pt x="18741" y="8914"/>
                    <a:pt x="18741" y="8914"/>
                  </a:cubicBezTo>
                  <a:cubicBezTo>
                    <a:pt x="18741" y="8914"/>
                    <a:pt x="17788" y="7543"/>
                    <a:pt x="17788" y="7543"/>
                  </a:cubicBezTo>
                  <a:cubicBezTo>
                    <a:pt x="17471" y="7543"/>
                    <a:pt x="17471" y="7543"/>
                    <a:pt x="17471" y="7543"/>
                  </a:cubicBezTo>
                  <a:cubicBezTo>
                    <a:pt x="17153" y="7543"/>
                    <a:pt x="17153" y="7543"/>
                    <a:pt x="17153" y="7543"/>
                  </a:cubicBezTo>
                  <a:cubicBezTo>
                    <a:pt x="16835" y="7543"/>
                    <a:pt x="15882" y="8914"/>
                    <a:pt x="15882" y="8914"/>
                  </a:cubicBezTo>
                  <a:cubicBezTo>
                    <a:pt x="15882" y="8914"/>
                    <a:pt x="14612" y="8229"/>
                    <a:pt x="14612" y="8229"/>
                  </a:cubicBezTo>
                  <a:cubicBezTo>
                    <a:pt x="14294" y="7886"/>
                    <a:pt x="14294" y="7886"/>
                    <a:pt x="14294" y="7886"/>
                  </a:cubicBezTo>
                  <a:cubicBezTo>
                    <a:pt x="14294" y="7886"/>
                    <a:pt x="14929" y="6514"/>
                    <a:pt x="14929" y="6171"/>
                  </a:cubicBezTo>
                  <a:cubicBezTo>
                    <a:pt x="14929" y="6171"/>
                    <a:pt x="14612" y="5829"/>
                    <a:pt x="14612" y="5486"/>
                  </a:cubicBezTo>
                  <a:cubicBezTo>
                    <a:pt x="14294" y="5486"/>
                    <a:pt x="13024" y="5486"/>
                    <a:pt x="13024" y="5143"/>
                  </a:cubicBezTo>
                  <a:cubicBezTo>
                    <a:pt x="13024" y="3429"/>
                    <a:pt x="13024" y="3429"/>
                    <a:pt x="13024" y="3429"/>
                  </a:cubicBezTo>
                  <a:cubicBezTo>
                    <a:pt x="13024" y="3429"/>
                    <a:pt x="14294" y="3086"/>
                    <a:pt x="14612" y="3086"/>
                  </a:cubicBezTo>
                  <a:cubicBezTo>
                    <a:pt x="14612" y="3086"/>
                    <a:pt x="14929" y="2743"/>
                    <a:pt x="14929" y="2400"/>
                  </a:cubicBezTo>
                  <a:cubicBezTo>
                    <a:pt x="14929" y="2400"/>
                    <a:pt x="14294" y="1029"/>
                    <a:pt x="14294" y="686"/>
                  </a:cubicBezTo>
                  <a:cubicBezTo>
                    <a:pt x="14294" y="686"/>
                    <a:pt x="14294" y="686"/>
                    <a:pt x="14612" y="686"/>
                  </a:cubicBezTo>
                  <a:cubicBezTo>
                    <a:pt x="14612" y="686"/>
                    <a:pt x="15882" y="0"/>
                    <a:pt x="15882" y="0"/>
                  </a:cubicBezTo>
                  <a:cubicBezTo>
                    <a:pt x="15882" y="0"/>
                    <a:pt x="16835" y="1029"/>
                    <a:pt x="17153" y="1371"/>
                  </a:cubicBezTo>
                  <a:cubicBezTo>
                    <a:pt x="17153" y="1371"/>
                    <a:pt x="17153" y="1371"/>
                    <a:pt x="17471" y="1371"/>
                  </a:cubicBezTo>
                  <a:cubicBezTo>
                    <a:pt x="17471" y="1371"/>
                    <a:pt x="17471" y="1371"/>
                    <a:pt x="17788" y="1371"/>
                  </a:cubicBezTo>
                  <a:cubicBezTo>
                    <a:pt x="18106" y="686"/>
                    <a:pt x="18424" y="343"/>
                    <a:pt x="18741" y="0"/>
                  </a:cubicBezTo>
                  <a:cubicBezTo>
                    <a:pt x="18741" y="0"/>
                    <a:pt x="18741" y="0"/>
                    <a:pt x="18741" y="0"/>
                  </a:cubicBezTo>
                  <a:cubicBezTo>
                    <a:pt x="18741" y="0"/>
                    <a:pt x="20012" y="686"/>
                    <a:pt x="20329" y="686"/>
                  </a:cubicBezTo>
                  <a:cubicBezTo>
                    <a:pt x="20329" y="686"/>
                    <a:pt x="20329" y="686"/>
                    <a:pt x="20329" y="686"/>
                  </a:cubicBezTo>
                  <a:cubicBezTo>
                    <a:pt x="20329" y="1029"/>
                    <a:pt x="19694" y="2400"/>
                    <a:pt x="19694" y="2400"/>
                  </a:cubicBezTo>
                  <a:cubicBezTo>
                    <a:pt x="19694" y="2743"/>
                    <a:pt x="20012" y="3086"/>
                    <a:pt x="20012" y="3086"/>
                  </a:cubicBezTo>
                  <a:cubicBezTo>
                    <a:pt x="20329" y="3086"/>
                    <a:pt x="21600" y="3429"/>
                    <a:pt x="21600" y="3429"/>
                  </a:cubicBezTo>
                  <a:lnTo>
                    <a:pt x="21600" y="5143"/>
                  </a:lnTo>
                  <a:close/>
                  <a:moveTo>
                    <a:pt x="21600" y="17829"/>
                  </a:moveTo>
                  <a:cubicBezTo>
                    <a:pt x="21600" y="17829"/>
                    <a:pt x="20329" y="18171"/>
                    <a:pt x="20012" y="18171"/>
                  </a:cubicBezTo>
                  <a:cubicBezTo>
                    <a:pt x="20012" y="18514"/>
                    <a:pt x="19694" y="18514"/>
                    <a:pt x="19694" y="18857"/>
                  </a:cubicBezTo>
                  <a:cubicBezTo>
                    <a:pt x="19694" y="19200"/>
                    <a:pt x="20329" y="20229"/>
                    <a:pt x="20329" y="20571"/>
                  </a:cubicBezTo>
                  <a:cubicBezTo>
                    <a:pt x="20329" y="20571"/>
                    <a:pt x="20329" y="20571"/>
                    <a:pt x="20329" y="20571"/>
                  </a:cubicBezTo>
                  <a:cubicBezTo>
                    <a:pt x="20012" y="20571"/>
                    <a:pt x="18741" y="21600"/>
                    <a:pt x="18741" y="21600"/>
                  </a:cubicBezTo>
                  <a:cubicBezTo>
                    <a:pt x="18741" y="21600"/>
                    <a:pt x="17788" y="20229"/>
                    <a:pt x="17788" y="20229"/>
                  </a:cubicBezTo>
                  <a:cubicBezTo>
                    <a:pt x="17471" y="20229"/>
                    <a:pt x="17471" y="20229"/>
                    <a:pt x="17471" y="20229"/>
                  </a:cubicBezTo>
                  <a:cubicBezTo>
                    <a:pt x="17153" y="20229"/>
                    <a:pt x="17153" y="20229"/>
                    <a:pt x="17153" y="20229"/>
                  </a:cubicBezTo>
                  <a:cubicBezTo>
                    <a:pt x="16835" y="20229"/>
                    <a:pt x="15882" y="21600"/>
                    <a:pt x="15882" y="21600"/>
                  </a:cubicBezTo>
                  <a:cubicBezTo>
                    <a:pt x="15882" y="21600"/>
                    <a:pt x="14612" y="20571"/>
                    <a:pt x="14612" y="20571"/>
                  </a:cubicBezTo>
                  <a:cubicBezTo>
                    <a:pt x="14294" y="20571"/>
                    <a:pt x="14294" y="20571"/>
                    <a:pt x="14294" y="20571"/>
                  </a:cubicBezTo>
                  <a:cubicBezTo>
                    <a:pt x="14294" y="20229"/>
                    <a:pt x="14929" y="19200"/>
                    <a:pt x="14929" y="18857"/>
                  </a:cubicBezTo>
                  <a:cubicBezTo>
                    <a:pt x="14929" y="18514"/>
                    <a:pt x="14612" y="18514"/>
                    <a:pt x="14612" y="18171"/>
                  </a:cubicBezTo>
                  <a:cubicBezTo>
                    <a:pt x="14294" y="18171"/>
                    <a:pt x="13024" y="17829"/>
                    <a:pt x="13024" y="17829"/>
                  </a:cubicBezTo>
                  <a:cubicBezTo>
                    <a:pt x="13024" y="16114"/>
                    <a:pt x="13024" y="16114"/>
                    <a:pt x="13024" y="16114"/>
                  </a:cubicBezTo>
                  <a:cubicBezTo>
                    <a:pt x="13024" y="15771"/>
                    <a:pt x="14294" y="15771"/>
                    <a:pt x="14612" y="15771"/>
                  </a:cubicBezTo>
                  <a:cubicBezTo>
                    <a:pt x="14612" y="15429"/>
                    <a:pt x="14929" y="15429"/>
                    <a:pt x="14929" y="15086"/>
                  </a:cubicBezTo>
                  <a:cubicBezTo>
                    <a:pt x="14929" y="14743"/>
                    <a:pt x="14294" y="13714"/>
                    <a:pt x="14294" y="13371"/>
                  </a:cubicBezTo>
                  <a:cubicBezTo>
                    <a:pt x="14294" y="13371"/>
                    <a:pt x="14294" y="13371"/>
                    <a:pt x="14612" y="13371"/>
                  </a:cubicBezTo>
                  <a:cubicBezTo>
                    <a:pt x="14612" y="13371"/>
                    <a:pt x="15882" y="12343"/>
                    <a:pt x="15882" y="12343"/>
                  </a:cubicBezTo>
                  <a:cubicBezTo>
                    <a:pt x="15882" y="12343"/>
                    <a:pt x="16835" y="13714"/>
                    <a:pt x="17153" y="13714"/>
                  </a:cubicBezTo>
                  <a:cubicBezTo>
                    <a:pt x="17153" y="13714"/>
                    <a:pt x="17153" y="13714"/>
                    <a:pt x="17471" y="13714"/>
                  </a:cubicBezTo>
                  <a:cubicBezTo>
                    <a:pt x="17471" y="13714"/>
                    <a:pt x="17471" y="13714"/>
                    <a:pt x="17788" y="13714"/>
                  </a:cubicBezTo>
                  <a:cubicBezTo>
                    <a:pt x="18106" y="13371"/>
                    <a:pt x="18424" y="13029"/>
                    <a:pt x="18741" y="12343"/>
                  </a:cubicBezTo>
                  <a:cubicBezTo>
                    <a:pt x="18741" y="12343"/>
                    <a:pt x="18741" y="12343"/>
                    <a:pt x="18741" y="12343"/>
                  </a:cubicBezTo>
                  <a:cubicBezTo>
                    <a:pt x="18741" y="12343"/>
                    <a:pt x="20012" y="13371"/>
                    <a:pt x="20329" y="13371"/>
                  </a:cubicBezTo>
                  <a:cubicBezTo>
                    <a:pt x="20329" y="13371"/>
                    <a:pt x="20329" y="13371"/>
                    <a:pt x="20329" y="13371"/>
                  </a:cubicBezTo>
                  <a:cubicBezTo>
                    <a:pt x="20329" y="13714"/>
                    <a:pt x="19694" y="14743"/>
                    <a:pt x="19694" y="15086"/>
                  </a:cubicBezTo>
                  <a:cubicBezTo>
                    <a:pt x="19694" y="15429"/>
                    <a:pt x="20012" y="15429"/>
                    <a:pt x="20012" y="15771"/>
                  </a:cubicBezTo>
                  <a:cubicBezTo>
                    <a:pt x="20329" y="15771"/>
                    <a:pt x="21600" y="15771"/>
                    <a:pt x="21600" y="16114"/>
                  </a:cubicBezTo>
                  <a:lnTo>
                    <a:pt x="21600" y="17829"/>
                  </a:lnTo>
                  <a:close/>
                  <a:moveTo>
                    <a:pt x="17471" y="2743"/>
                  </a:moveTo>
                  <a:cubicBezTo>
                    <a:pt x="16518" y="2743"/>
                    <a:pt x="15882" y="3429"/>
                    <a:pt x="15882" y="4457"/>
                  </a:cubicBezTo>
                  <a:cubicBezTo>
                    <a:pt x="15882" y="5143"/>
                    <a:pt x="16518" y="5829"/>
                    <a:pt x="17471" y="5829"/>
                  </a:cubicBezTo>
                  <a:cubicBezTo>
                    <a:pt x="18106" y="5829"/>
                    <a:pt x="18741" y="5143"/>
                    <a:pt x="18741" y="4457"/>
                  </a:cubicBezTo>
                  <a:cubicBezTo>
                    <a:pt x="18741" y="3429"/>
                    <a:pt x="18106" y="2743"/>
                    <a:pt x="17471" y="2743"/>
                  </a:cubicBezTo>
                  <a:close/>
                  <a:moveTo>
                    <a:pt x="17471" y="15429"/>
                  </a:moveTo>
                  <a:cubicBezTo>
                    <a:pt x="16518" y="15429"/>
                    <a:pt x="15882" y="16114"/>
                    <a:pt x="15882" y="16800"/>
                  </a:cubicBezTo>
                  <a:cubicBezTo>
                    <a:pt x="15882" y="17829"/>
                    <a:pt x="16518" y="18514"/>
                    <a:pt x="17471" y="18514"/>
                  </a:cubicBezTo>
                  <a:cubicBezTo>
                    <a:pt x="18106" y="18514"/>
                    <a:pt x="18741" y="17829"/>
                    <a:pt x="18741" y="16800"/>
                  </a:cubicBezTo>
                  <a:cubicBezTo>
                    <a:pt x="18741" y="16114"/>
                    <a:pt x="18106" y="15429"/>
                    <a:pt x="17471" y="15429"/>
                  </a:cubicBezTo>
                  <a:close/>
                </a:path>
              </a:pathLst>
            </a:custGeom>
            <a:solidFill>
              <a:schemeClr val="bg1"/>
            </a:solidFill>
            <a:ln w="12700" cap="flat">
              <a:noFill/>
              <a:miter lim="400000"/>
            </a:ln>
            <a:effectLst/>
          </p:spPr>
          <p:txBody>
            <a:bodyPr wrap="square" lIns="45713" tIns="45713" rIns="45713" bIns="45713" numCol="1" anchor="t">
              <a:noAutofit/>
            </a:bodyPr>
            <a:lstStyle>
              <a:defPPr>
                <a:defRPr lang="en-US"/>
              </a:defPPr>
              <a:lvl1pPr marL="0" algn="l" defTabSz="1828800" rtl="0" eaLnBrk="1" latinLnBrk="0" hangingPunct="1">
                <a:defRPr sz="3600" kern="1200">
                  <a:solidFill>
                    <a:schemeClr val="tx1"/>
                  </a:solidFill>
                  <a:latin typeface="+mn-lt"/>
                  <a:ea typeface="+mn-ea"/>
                  <a:cs typeface="+mn-cs"/>
                </a:defRPr>
              </a:lvl1pPr>
              <a:lvl2pPr marL="914400" algn="l" defTabSz="1828800" rtl="0" eaLnBrk="1" latinLnBrk="0" hangingPunct="1">
                <a:defRPr sz="3600" kern="1200">
                  <a:solidFill>
                    <a:schemeClr val="tx1"/>
                  </a:solidFill>
                  <a:latin typeface="+mn-lt"/>
                  <a:ea typeface="+mn-ea"/>
                  <a:cs typeface="+mn-cs"/>
                </a:defRPr>
              </a:lvl2pPr>
              <a:lvl3pPr marL="1828800" algn="l" defTabSz="1828800" rtl="0" eaLnBrk="1" latinLnBrk="0" hangingPunct="1">
                <a:defRPr sz="3600" kern="1200">
                  <a:solidFill>
                    <a:schemeClr val="tx1"/>
                  </a:solidFill>
                  <a:latin typeface="+mn-lt"/>
                  <a:ea typeface="+mn-ea"/>
                  <a:cs typeface="+mn-cs"/>
                </a:defRPr>
              </a:lvl3pPr>
              <a:lvl4pPr marL="2743200" algn="l" defTabSz="1828800" rtl="0" eaLnBrk="1" latinLnBrk="0" hangingPunct="1">
                <a:defRPr sz="3600" kern="1200">
                  <a:solidFill>
                    <a:schemeClr val="tx1"/>
                  </a:solidFill>
                  <a:latin typeface="+mn-lt"/>
                  <a:ea typeface="+mn-ea"/>
                  <a:cs typeface="+mn-cs"/>
                </a:defRPr>
              </a:lvl4pPr>
              <a:lvl5pPr marL="3657600" algn="l" defTabSz="1828800" rtl="0" eaLnBrk="1" latinLnBrk="0" hangingPunct="1">
                <a:defRPr sz="3600" kern="1200">
                  <a:solidFill>
                    <a:schemeClr val="tx1"/>
                  </a:solidFill>
                  <a:latin typeface="+mn-lt"/>
                  <a:ea typeface="+mn-ea"/>
                  <a:cs typeface="+mn-cs"/>
                </a:defRPr>
              </a:lvl5pPr>
              <a:lvl6pPr marL="4572000" algn="l" defTabSz="1828800" rtl="0" eaLnBrk="1" latinLnBrk="0" hangingPunct="1">
                <a:defRPr sz="3600" kern="1200">
                  <a:solidFill>
                    <a:schemeClr val="tx1"/>
                  </a:solidFill>
                  <a:latin typeface="+mn-lt"/>
                  <a:ea typeface="+mn-ea"/>
                  <a:cs typeface="+mn-cs"/>
                </a:defRPr>
              </a:lvl6pPr>
              <a:lvl7pPr marL="5486400" algn="l" defTabSz="1828800" rtl="0" eaLnBrk="1" latinLnBrk="0" hangingPunct="1">
                <a:defRPr sz="3600" kern="1200">
                  <a:solidFill>
                    <a:schemeClr val="tx1"/>
                  </a:solidFill>
                  <a:latin typeface="+mn-lt"/>
                  <a:ea typeface="+mn-ea"/>
                  <a:cs typeface="+mn-cs"/>
                </a:defRPr>
              </a:lvl7pPr>
              <a:lvl8pPr marL="6401435" algn="l" defTabSz="1828800" rtl="0" eaLnBrk="1" latinLnBrk="0" hangingPunct="1">
                <a:defRPr sz="3600" kern="1200">
                  <a:solidFill>
                    <a:schemeClr val="tx1"/>
                  </a:solidFill>
                  <a:latin typeface="+mn-lt"/>
                  <a:ea typeface="+mn-ea"/>
                  <a:cs typeface="+mn-cs"/>
                </a:defRPr>
              </a:lvl8pPr>
              <a:lvl9pPr marL="7315835" algn="l" defTabSz="1828800" rtl="0" eaLnBrk="1" latinLnBrk="0" hangingPunct="1">
                <a:defRPr sz="36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ts val="0"/>
                </a:spcBef>
                <a:spcAft>
                  <a:spcPts val="0"/>
                </a:spcAft>
                <a:buClrTx/>
                <a:buSzTx/>
                <a:buFontTx/>
                <a:buNone/>
                <a:defRPr sz="2400">
                  <a:solidFill>
                    <a:srgbClr val="000000"/>
                  </a:solidFill>
                  <a:latin typeface="Calibri" panose="020F0502020204030204"/>
                  <a:ea typeface="Calibri" panose="020F0502020204030204"/>
                  <a:cs typeface="Calibri" panose="020F0502020204030204"/>
                  <a:sym typeface="Calibri" panose="020F0502020204030204"/>
                </a:defRPr>
              </a:pPr>
              <a:endParaRPr kumimoji="0" sz="2400" b="0" i="0" u="none" strike="noStrike" kern="1200" cap="none" spc="0" normalizeH="0" baseline="0" noProof="0">
                <a:ln>
                  <a:noFill/>
                </a:ln>
                <a:solidFill>
                  <a:srgbClr val="000000"/>
                </a:solidFill>
                <a:effectLst/>
                <a:uLnTx/>
                <a:uFillTx/>
                <a:latin typeface="Calibri" panose="020F0502020204030204"/>
                <a:cs typeface="Calibri" panose="020F0502020204030204"/>
                <a:sym typeface="Calibri" panose="020F0502020204030204"/>
              </a:endParaRPr>
            </a:p>
          </p:txBody>
        </p:sp>
      </p:grpSp>
      <p:sp>
        <p:nvSpPr>
          <p:cNvPr id="52" name="îṩ1íďé"/>
          <p:cNvSpPr/>
          <p:nvPr/>
        </p:nvSpPr>
        <p:spPr>
          <a:xfrm>
            <a:off x="533762" y="267166"/>
            <a:ext cx="2057384" cy="2057383"/>
          </a:xfrm>
          <a:prstGeom prst="ellipse">
            <a:avLst/>
          </a:prstGeom>
          <a:blipFill>
            <a:blip r:embed="rId1" cstate="print"/>
            <a:stretch>
              <a:fillRect l="-24570" r="-24267"/>
            </a:stretch>
          </a:blipFill>
          <a:ln w="57150">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algn="ctr"/>
            <a:endParaRPr lang="zh-CN" altLang="en-US" sz="2800" b="1" dirty="0"/>
          </a:p>
        </p:txBody>
      </p:sp>
      <p:sp>
        <p:nvSpPr>
          <p:cNvPr id="19" name="矩形 18"/>
          <p:cNvSpPr/>
          <p:nvPr/>
        </p:nvSpPr>
        <p:spPr>
          <a:xfrm>
            <a:off x="4542288" y="1993912"/>
            <a:ext cx="2620512" cy="521970"/>
          </a:xfrm>
          <a:prstGeom prst="rect">
            <a:avLst/>
          </a:prstGeom>
        </p:spPr>
        <p:txBody>
          <a:bodyPr wrap="square">
            <a:spAutoFit/>
          </a:bodyPr>
          <a:lstStyle/>
          <a:p>
            <a:pPr>
              <a:defRPr/>
            </a:pPr>
            <a:r>
              <a:rPr lang="zh-CN" altLang="en-US" sz="2800" b="1" dirty="0">
                <a:solidFill>
                  <a:srgbClr val="FF0000"/>
                </a:solidFill>
              </a:rPr>
              <a:t>证券投资概述</a:t>
            </a:r>
            <a:endParaRPr lang="zh-CN" altLang="en-US" sz="2800" b="1" dirty="0">
              <a:solidFill>
                <a:srgbClr val="FF0000"/>
              </a:solidFill>
            </a:endParaRPr>
          </a:p>
        </p:txBody>
      </p:sp>
      <p:sp>
        <p:nvSpPr>
          <p:cNvPr id="23" name="矩形 22"/>
          <p:cNvSpPr/>
          <p:nvPr/>
        </p:nvSpPr>
        <p:spPr>
          <a:xfrm>
            <a:off x="4542334" y="2864013"/>
            <a:ext cx="2394315" cy="521970"/>
          </a:xfrm>
          <a:prstGeom prst="rect">
            <a:avLst/>
          </a:prstGeom>
        </p:spPr>
        <p:txBody>
          <a:bodyPr wrap="square">
            <a:spAutoFit/>
          </a:bodyPr>
          <a:lstStyle/>
          <a:p>
            <a:pPr lvl="0">
              <a:defRPr/>
            </a:pPr>
            <a:r>
              <a:rPr lang="zh-CN" altLang="en-US" sz="2800" b="1" dirty="0" smtClean="0"/>
              <a:t>股票投资管理</a:t>
            </a:r>
            <a:endParaRPr lang="zh-CN" altLang="en-US" sz="2800" b="1" dirty="0"/>
          </a:p>
        </p:txBody>
      </p:sp>
      <p:sp>
        <p:nvSpPr>
          <p:cNvPr id="20" name="矩形 19"/>
          <p:cNvSpPr/>
          <p:nvPr/>
        </p:nvSpPr>
        <p:spPr>
          <a:xfrm>
            <a:off x="4382057" y="554487"/>
            <a:ext cx="3296573" cy="646331"/>
          </a:xfrm>
          <a:prstGeom prst="rect">
            <a:avLst/>
          </a:prstGeom>
        </p:spPr>
        <p:txBody>
          <a:bodyPr wrap="square">
            <a:spAutoFit/>
          </a:bodyPr>
          <a:lstStyle/>
          <a:p>
            <a:pPr lvl="0">
              <a:defRPr/>
            </a:pPr>
            <a:r>
              <a:rPr lang="zh-CN" altLang="en-US" sz="3600" b="1" dirty="0" smtClean="0">
                <a:solidFill>
                  <a:srgbClr val="000000"/>
                </a:solidFill>
                <a:latin typeface="微软雅黑" panose="020B0503020204020204" pitchFamily="34" charset="-122"/>
                <a:cs typeface="+mn-ea"/>
              </a:rPr>
              <a:t>主要内容</a:t>
            </a:r>
            <a:endParaRPr lang="zh-CN" altLang="en-US" sz="3600" dirty="0">
              <a:solidFill>
                <a:srgbClr val="000000"/>
              </a:solidFill>
              <a:latin typeface="微软雅黑" panose="020B0503020204020204" pitchFamily="34" charset="-122"/>
              <a:cs typeface="+mn-ea"/>
            </a:endParaRPr>
          </a:p>
        </p:txBody>
      </p:sp>
      <p:grpSp>
        <p:nvGrpSpPr>
          <p:cNvPr id="4" name="组合 46"/>
          <p:cNvGrpSpPr/>
          <p:nvPr/>
        </p:nvGrpSpPr>
        <p:grpSpPr>
          <a:xfrm>
            <a:off x="3802052" y="3673003"/>
            <a:ext cx="544787" cy="1386670"/>
            <a:chOff x="3886938" y="2409472"/>
            <a:chExt cx="631567" cy="1725011"/>
          </a:xfrm>
        </p:grpSpPr>
        <p:sp>
          <p:nvSpPr>
            <p:cNvPr id="5" name="Rounded Rectangle 12"/>
            <p:cNvSpPr/>
            <p:nvPr>
              <p:custDataLst>
                <p:tags r:id="rId2"/>
              </p:custDataLst>
            </p:nvPr>
          </p:nvSpPr>
          <p:spPr>
            <a:xfrm rot="18900000">
              <a:off x="3928032" y="2409472"/>
              <a:ext cx="590473" cy="590473"/>
            </a:xfrm>
            <a:prstGeom prst="roundRect">
              <a:avLst/>
            </a:prstGeom>
            <a:solidFill>
              <a:srgbClr val="C816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en-US" sz="900" b="0" i="0" u="none" strike="noStrike" kern="1200" cap="none" spc="0" normalizeH="0" baseline="0" noProof="0">
                <a:ln>
                  <a:noFill/>
                </a:ln>
                <a:solidFill>
                  <a:srgbClr val="FFFFFF"/>
                </a:solidFill>
                <a:effectLst/>
                <a:uLnTx/>
                <a:uFillTx/>
                <a:latin typeface="Arial" panose="020B0604020202020204"/>
                <a:ea typeface="微软雅黑" panose="020B0503020204020204" pitchFamily="34" charset="-122"/>
                <a:cs typeface="+mn-cs"/>
              </a:endParaRPr>
            </a:p>
          </p:txBody>
        </p:sp>
        <p:sp>
          <p:nvSpPr>
            <p:cNvPr id="6" name="Shape 5269"/>
            <p:cNvSpPr/>
            <p:nvPr>
              <p:custDataLst>
                <p:tags r:id="rId3"/>
              </p:custDataLst>
            </p:nvPr>
          </p:nvSpPr>
          <p:spPr>
            <a:xfrm>
              <a:off x="4070231" y="2577330"/>
              <a:ext cx="306076" cy="254758"/>
            </a:xfrm>
            <a:custGeom>
              <a:avLst/>
              <a:gdLst/>
              <a:ahLst/>
              <a:cxnLst>
                <a:cxn ang="0">
                  <a:pos x="wd2" y="hd2"/>
                </a:cxn>
                <a:cxn ang="5400000">
                  <a:pos x="wd2" y="hd2"/>
                </a:cxn>
                <a:cxn ang="10800000">
                  <a:pos x="wd2" y="hd2"/>
                </a:cxn>
                <a:cxn ang="16200000">
                  <a:pos x="wd2" y="hd2"/>
                </a:cxn>
              </a:cxnLst>
              <a:rect l="0" t="0" r="r" b="b"/>
              <a:pathLst>
                <a:path w="21600" h="21600" extrusionOk="0">
                  <a:moveTo>
                    <a:pt x="21600" y="17212"/>
                  </a:moveTo>
                  <a:cubicBezTo>
                    <a:pt x="21600" y="17887"/>
                    <a:pt x="21319" y="18562"/>
                    <a:pt x="21039" y="18562"/>
                  </a:cubicBezTo>
                  <a:cubicBezTo>
                    <a:pt x="16551" y="21262"/>
                    <a:pt x="16551" y="21262"/>
                    <a:pt x="16551" y="21262"/>
                  </a:cubicBezTo>
                  <a:cubicBezTo>
                    <a:pt x="16270" y="21600"/>
                    <a:pt x="16270" y="21600"/>
                    <a:pt x="15990" y="21600"/>
                  </a:cubicBezTo>
                  <a:cubicBezTo>
                    <a:pt x="15709" y="21600"/>
                    <a:pt x="15429" y="21600"/>
                    <a:pt x="15429" y="21262"/>
                  </a:cubicBezTo>
                  <a:cubicBezTo>
                    <a:pt x="10940" y="18562"/>
                    <a:pt x="10940" y="18562"/>
                    <a:pt x="10940" y="18562"/>
                  </a:cubicBezTo>
                  <a:cubicBezTo>
                    <a:pt x="10940" y="18562"/>
                    <a:pt x="10940" y="18562"/>
                    <a:pt x="10940" y="18562"/>
                  </a:cubicBezTo>
                  <a:cubicBezTo>
                    <a:pt x="10940" y="18562"/>
                    <a:pt x="10660" y="18562"/>
                    <a:pt x="10660" y="18562"/>
                  </a:cubicBezTo>
                  <a:cubicBezTo>
                    <a:pt x="6171" y="21262"/>
                    <a:pt x="6171" y="21262"/>
                    <a:pt x="6171" y="21262"/>
                  </a:cubicBezTo>
                  <a:cubicBezTo>
                    <a:pt x="6171" y="21600"/>
                    <a:pt x="5891" y="21600"/>
                    <a:pt x="5610" y="21600"/>
                  </a:cubicBezTo>
                  <a:cubicBezTo>
                    <a:pt x="5610" y="21600"/>
                    <a:pt x="5330" y="21600"/>
                    <a:pt x="5049" y="21262"/>
                  </a:cubicBezTo>
                  <a:cubicBezTo>
                    <a:pt x="561" y="18562"/>
                    <a:pt x="561" y="18562"/>
                    <a:pt x="561" y="18562"/>
                  </a:cubicBezTo>
                  <a:cubicBezTo>
                    <a:pt x="281" y="18562"/>
                    <a:pt x="0" y="17887"/>
                    <a:pt x="0" y="17212"/>
                  </a:cubicBezTo>
                  <a:cubicBezTo>
                    <a:pt x="0" y="12487"/>
                    <a:pt x="0" y="12487"/>
                    <a:pt x="0" y="12487"/>
                  </a:cubicBezTo>
                  <a:cubicBezTo>
                    <a:pt x="0" y="11812"/>
                    <a:pt x="281" y="11137"/>
                    <a:pt x="842" y="10800"/>
                  </a:cubicBezTo>
                  <a:cubicBezTo>
                    <a:pt x="5049" y="8775"/>
                    <a:pt x="5049" y="8775"/>
                    <a:pt x="5049" y="8775"/>
                  </a:cubicBezTo>
                  <a:cubicBezTo>
                    <a:pt x="5049" y="3713"/>
                    <a:pt x="5049" y="3713"/>
                    <a:pt x="5049" y="3713"/>
                  </a:cubicBezTo>
                  <a:cubicBezTo>
                    <a:pt x="5049" y="3375"/>
                    <a:pt x="5330" y="2700"/>
                    <a:pt x="5891" y="2363"/>
                  </a:cubicBezTo>
                  <a:cubicBezTo>
                    <a:pt x="10379" y="0"/>
                    <a:pt x="10379" y="0"/>
                    <a:pt x="10379" y="0"/>
                  </a:cubicBezTo>
                  <a:cubicBezTo>
                    <a:pt x="10379" y="0"/>
                    <a:pt x="10660" y="0"/>
                    <a:pt x="10940" y="0"/>
                  </a:cubicBezTo>
                  <a:cubicBezTo>
                    <a:pt x="10940" y="0"/>
                    <a:pt x="11221" y="0"/>
                    <a:pt x="11221" y="0"/>
                  </a:cubicBezTo>
                  <a:cubicBezTo>
                    <a:pt x="15709" y="2363"/>
                    <a:pt x="15709" y="2363"/>
                    <a:pt x="15709" y="2363"/>
                  </a:cubicBezTo>
                  <a:cubicBezTo>
                    <a:pt x="16270" y="2700"/>
                    <a:pt x="16551" y="3375"/>
                    <a:pt x="16551" y="3713"/>
                  </a:cubicBezTo>
                  <a:cubicBezTo>
                    <a:pt x="16551" y="8775"/>
                    <a:pt x="16551" y="8775"/>
                    <a:pt x="16551" y="8775"/>
                  </a:cubicBezTo>
                  <a:cubicBezTo>
                    <a:pt x="21039" y="10800"/>
                    <a:pt x="21039" y="10800"/>
                    <a:pt x="21039" y="10800"/>
                  </a:cubicBezTo>
                  <a:cubicBezTo>
                    <a:pt x="21319" y="11137"/>
                    <a:pt x="21600" y="11812"/>
                    <a:pt x="21600" y="12487"/>
                  </a:cubicBezTo>
                  <a:lnTo>
                    <a:pt x="21600" y="17212"/>
                  </a:lnTo>
                  <a:close/>
                  <a:moveTo>
                    <a:pt x="9818" y="12150"/>
                  </a:moveTo>
                  <a:cubicBezTo>
                    <a:pt x="5610" y="10125"/>
                    <a:pt x="5610" y="10125"/>
                    <a:pt x="5610" y="10125"/>
                  </a:cubicBezTo>
                  <a:cubicBezTo>
                    <a:pt x="1683" y="12150"/>
                    <a:pt x="1683" y="12150"/>
                    <a:pt x="1683" y="12150"/>
                  </a:cubicBezTo>
                  <a:cubicBezTo>
                    <a:pt x="5610" y="14175"/>
                    <a:pt x="5610" y="14175"/>
                    <a:pt x="5610" y="14175"/>
                  </a:cubicBezTo>
                  <a:lnTo>
                    <a:pt x="9818" y="12150"/>
                  </a:lnTo>
                  <a:close/>
                  <a:moveTo>
                    <a:pt x="10099" y="17212"/>
                  </a:moveTo>
                  <a:cubicBezTo>
                    <a:pt x="10099" y="13500"/>
                    <a:pt x="10099" y="13500"/>
                    <a:pt x="10099" y="13500"/>
                  </a:cubicBezTo>
                  <a:cubicBezTo>
                    <a:pt x="6452" y="15525"/>
                    <a:pt x="6452" y="15525"/>
                    <a:pt x="6452" y="15525"/>
                  </a:cubicBezTo>
                  <a:cubicBezTo>
                    <a:pt x="6452" y="19575"/>
                    <a:pt x="6452" y="19575"/>
                    <a:pt x="6452" y="19575"/>
                  </a:cubicBezTo>
                  <a:lnTo>
                    <a:pt x="10099" y="17212"/>
                  </a:lnTo>
                  <a:close/>
                  <a:moveTo>
                    <a:pt x="15148" y="3713"/>
                  </a:moveTo>
                  <a:cubicBezTo>
                    <a:pt x="10940" y="1688"/>
                    <a:pt x="10940" y="1688"/>
                    <a:pt x="10940" y="1688"/>
                  </a:cubicBezTo>
                  <a:cubicBezTo>
                    <a:pt x="6452" y="3713"/>
                    <a:pt x="6452" y="3713"/>
                    <a:pt x="6452" y="3713"/>
                  </a:cubicBezTo>
                  <a:cubicBezTo>
                    <a:pt x="10940" y="6075"/>
                    <a:pt x="10940" y="6075"/>
                    <a:pt x="10940" y="6075"/>
                  </a:cubicBezTo>
                  <a:lnTo>
                    <a:pt x="15148" y="3713"/>
                  </a:lnTo>
                  <a:close/>
                  <a:moveTo>
                    <a:pt x="15429" y="8775"/>
                  </a:moveTo>
                  <a:cubicBezTo>
                    <a:pt x="15429" y="5400"/>
                    <a:pt x="15429" y="5400"/>
                    <a:pt x="15429" y="5400"/>
                  </a:cubicBezTo>
                  <a:cubicBezTo>
                    <a:pt x="11501" y="7425"/>
                    <a:pt x="11501" y="7425"/>
                    <a:pt x="11501" y="7425"/>
                  </a:cubicBezTo>
                  <a:cubicBezTo>
                    <a:pt x="11501" y="10800"/>
                    <a:pt x="11501" y="10800"/>
                    <a:pt x="11501" y="10800"/>
                  </a:cubicBezTo>
                  <a:lnTo>
                    <a:pt x="15429" y="8775"/>
                  </a:lnTo>
                  <a:close/>
                  <a:moveTo>
                    <a:pt x="19917" y="12150"/>
                  </a:moveTo>
                  <a:cubicBezTo>
                    <a:pt x="15990" y="10125"/>
                    <a:pt x="15990" y="10125"/>
                    <a:pt x="15990" y="10125"/>
                  </a:cubicBezTo>
                  <a:cubicBezTo>
                    <a:pt x="11782" y="12150"/>
                    <a:pt x="11782" y="12150"/>
                    <a:pt x="11782" y="12150"/>
                  </a:cubicBezTo>
                  <a:cubicBezTo>
                    <a:pt x="15990" y="14175"/>
                    <a:pt x="15990" y="14175"/>
                    <a:pt x="15990" y="14175"/>
                  </a:cubicBezTo>
                  <a:lnTo>
                    <a:pt x="19917" y="12150"/>
                  </a:lnTo>
                  <a:close/>
                  <a:moveTo>
                    <a:pt x="20478" y="17212"/>
                  </a:moveTo>
                  <a:cubicBezTo>
                    <a:pt x="20478" y="13500"/>
                    <a:pt x="20478" y="13500"/>
                    <a:pt x="20478" y="13500"/>
                  </a:cubicBezTo>
                  <a:cubicBezTo>
                    <a:pt x="16551" y="15525"/>
                    <a:pt x="16551" y="15525"/>
                    <a:pt x="16551" y="15525"/>
                  </a:cubicBezTo>
                  <a:cubicBezTo>
                    <a:pt x="16551" y="19575"/>
                    <a:pt x="16551" y="19575"/>
                    <a:pt x="16551" y="19575"/>
                  </a:cubicBezTo>
                  <a:lnTo>
                    <a:pt x="20478" y="17212"/>
                  </a:lnTo>
                  <a:close/>
                </a:path>
              </a:pathLst>
            </a:custGeom>
            <a:solidFill>
              <a:schemeClr val="bg1"/>
            </a:solidFill>
            <a:ln w="12700" cap="flat">
              <a:noFill/>
              <a:miter lim="400000"/>
            </a:ln>
            <a:effectLst/>
          </p:spPr>
          <p:txBody>
            <a:bodyPr wrap="square" lIns="45713" tIns="45713" rIns="45713" bIns="45713" numCol="1" anchor="t">
              <a:noAutofit/>
            </a:bodyPr>
            <a:lstStyle>
              <a:defPPr>
                <a:defRPr lang="en-US"/>
              </a:defPPr>
              <a:lvl1pPr marL="0" algn="l" defTabSz="1828800" rtl="0" eaLnBrk="1" latinLnBrk="0" hangingPunct="1">
                <a:defRPr sz="3600" kern="1200">
                  <a:solidFill>
                    <a:schemeClr val="tx1"/>
                  </a:solidFill>
                  <a:latin typeface="+mn-lt"/>
                  <a:ea typeface="+mn-ea"/>
                  <a:cs typeface="+mn-cs"/>
                </a:defRPr>
              </a:lvl1pPr>
              <a:lvl2pPr marL="914400" algn="l" defTabSz="1828800" rtl="0" eaLnBrk="1" latinLnBrk="0" hangingPunct="1">
                <a:defRPr sz="3600" kern="1200">
                  <a:solidFill>
                    <a:schemeClr val="tx1"/>
                  </a:solidFill>
                  <a:latin typeface="+mn-lt"/>
                  <a:ea typeface="+mn-ea"/>
                  <a:cs typeface="+mn-cs"/>
                </a:defRPr>
              </a:lvl2pPr>
              <a:lvl3pPr marL="1828800" algn="l" defTabSz="1828800" rtl="0" eaLnBrk="1" latinLnBrk="0" hangingPunct="1">
                <a:defRPr sz="3600" kern="1200">
                  <a:solidFill>
                    <a:schemeClr val="tx1"/>
                  </a:solidFill>
                  <a:latin typeface="+mn-lt"/>
                  <a:ea typeface="+mn-ea"/>
                  <a:cs typeface="+mn-cs"/>
                </a:defRPr>
              </a:lvl3pPr>
              <a:lvl4pPr marL="2743200" algn="l" defTabSz="1828800" rtl="0" eaLnBrk="1" latinLnBrk="0" hangingPunct="1">
                <a:defRPr sz="3600" kern="1200">
                  <a:solidFill>
                    <a:schemeClr val="tx1"/>
                  </a:solidFill>
                  <a:latin typeface="+mn-lt"/>
                  <a:ea typeface="+mn-ea"/>
                  <a:cs typeface="+mn-cs"/>
                </a:defRPr>
              </a:lvl4pPr>
              <a:lvl5pPr marL="3657600" algn="l" defTabSz="1828800" rtl="0" eaLnBrk="1" latinLnBrk="0" hangingPunct="1">
                <a:defRPr sz="3600" kern="1200">
                  <a:solidFill>
                    <a:schemeClr val="tx1"/>
                  </a:solidFill>
                  <a:latin typeface="+mn-lt"/>
                  <a:ea typeface="+mn-ea"/>
                  <a:cs typeface="+mn-cs"/>
                </a:defRPr>
              </a:lvl5pPr>
              <a:lvl6pPr marL="4572000" algn="l" defTabSz="1828800" rtl="0" eaLnBrk="1" latinLnBrk="0" hangingPunct="1">
                <a:defRPr sz="3600" kern="1200">
                  <a:solidFill>
                    <a:schemeClr val="tx1"/>
                  </a:solidFill>
                  <a:latin typeface="+mn-lt"/>
                  <a:ea typeface="+mn-ea"/>
                  <a:cs typeface="+mn-cs"/>
                </a:defRPr>
              </a:lvl6pPr>
              <a:lvl7pPr marL="5486400" algn="l" defTabSz="1828800" rtl="0" eaLnBrk="1" latinLnBrk="0" hangingPunct="1">
                <a:defRPr sz="3600" kern="1200">
                  <a:solidFill>
                    <a:schemeClr val="tx1"/>
                  </a:solidFill>
                  <a:latin typeface="+mn-lt"/>
                  <a:ea typeface="+mn-ea"/>
                  <a:cs typeface="+mn-cs"/>
                </a:defRPr>
              </a:lvl7pPr>
              <a:lvl8pPr marL="6401435" algn="l" defTabSz="1828800" rtl="0" eaLnBrk="1" latinLnBrk="0" hangingPunct="1">
                <a:defRPr sz="3600" kern="1200">
                  <a:solidFill>
                    <a:schemeClr val="tx1"/>
                  </a:solidFill>
                  <a:latin typeface="+mn-lt"/>
                  <a:ea typeface="+mn-ea"/>
                  <a:cs typeface="+mn-cs"/>
                </a:defRPr>
              </a:lvl8pPr>
              <a:lvl9pPr marL="7315835" algn="l" defTabSz="1828800" rtl="0" eaLnBrk="1" latinLnBrk="0" hangingPunct="1">
                <a:defRPr sz="36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ts val="0"/>
                </a:spcBef>
                <a:spcAft>
                  <a:spcPts val="0"/>
                </a:spcAft>
                <a:buClrTx/>
                <a:buSzTx/>
                <a:buFontTx/>
                <a:buNone/>
                <a:defRPr sz="2400">
                  <a:solidFill>
                    <a:srgbClr val="000000"/>
                  </a:solidFill>
                  <a:latin typeface="Calibri" panose="020F0502020204030204"/>
                  <a:ea typeface="Calibri" panose="020F0502020204030204"/>
                  <a:cs typeface="Calibri" panose="020F0502020204030204"/>
                  <a:sym typeface="Calibri" panose="020F0502020204030204"/>
                </a:defRPr>
              </a:pPr>
              <a:endParaRPr kumimoji="0" sz="2400" b="0" i="0" u="none" strike="noStrike" kern="1200" cap="none" spc="0" normalizeH="0" baseline="0" noProof="0">
                <a:ln>
                  <a:noFill/>
                </a:ln>
                <a:solidFill>
                  <a:srgbClr val="000000"/>
                </a:solidFill>
                <a:effectLst/>
                <a:uLnTx/>
                <a:uFillTx/>
                <a:latin typeface="Calibri" panose="020F0502020204030204"/>
                <a:cs typeface="Calibri" panose="020F0502020204030204"/>
                <a:sym typeface="Calibri" panose="020F0502020204030204"/>
              </a:endParaRPr>
            </a:p>
          </p:txBody>
        </p:sp>
        <p:sp>
          <p:nvSpPr>
            <p:cNvPr id="7" name="Rounded Rectangle 22"/>
            <p:cNvSpPr/>
            <p:nvPr>
              <p:custDataLst>
                <p:tags r:id="rId4"/>
              </p:custDataLst>
            </p:nvPr>
          </p:nvSpPr>
          <p:spPr>
            <a:xfrm rot="18900000">
              <a:off x="3886938" y="3544009"/>
              <a:ext cx="590473" cy="590474"/>
            </a:xfrm>
            <a:prstGeom prst="roundRect">
              <a:avLst/>
            </a:prstGeom>
            <a:solidFill>
              <a:schemeClr val="bg2">
                <a:lumMod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en-US" sz="900" b="0" i="0" u="none" strike="noStrike" kern="1200" cap="none" spc="0" normalizeH="0" baseline="0" noProof="0">
                <a:ln>
                  <a:noFill/>
                </a:ln>
                <a:solidFill>
                  <a:srgbClr val="FFFFFF"/>
                </a:solidFill>
                <a:effectLst/>
                <a:uLnTx/>
                <a:uFillTx/>
                <a:latin typeface="Arial" panose="020B0604020202020204"/>
                <a:ea typeface="微软雅黑" panose="020B0503020204020204" pitchFamily="34" charset="-122"/>
                <a:cs typeface="+mn-cs"/>
              </a:endParaRPr>
            </a:p>
          </p:txBody>
        </p:sp>
        <p:sp>
          <p:nvSpPr>
            <p:cNvPr id="8" name="Shape 5306"/>
            <p:cNvSpPr/>
            <p:nvPr>
              <p:custDataLst>
                <p:tags r:id="rId5"/>
              </p:custDataLst>
            </p:nvPr>
          </p:nvSpPr>
          <p:spPr>
            <a:xfrm>
              <a:off x="4047464" y="3699664"/>
              <a:ext cx="269419" cy="249261"/>
            </a:xfrm>
            <a:custGeom>
              <a:avLst/>
              <a:gdLst/>
              <a:ahLst/>
              <a:cxnLst>
                <a:cxn ang="0">
                  <a:pos x="wd2" y="hd2"/>
                </a:cxn>
                <a:cxn ang="5400000">
                  <a:pos x="wd2" y="hd2"/>
                </a:cxn>
                <a:cxn ang="10800000">
                  <a:pos x="wd2" y="hd2"/>
                </a:cxn>
                <a:cxn ang="16200000">
                  <a:pos x="wd2" y="hd2"/>
                </a:cxn>
              </a:cxnLst>
              <a:rect l="0" t="0" r="r" b="b"/>
              <a:pathLst>
                <a:path w="21600" h="21600" extrusionOk="0">
                  <a:moveTo>
                    <a:pt x="14294" y="12000"/>
                  </a:moveTo>
                  <a:cubicBezTo>
                    <a:pt x="14294" y="12000"/>
                    <a:pt x="14294" y="12343"/>
                    <a:pt x="14294" y="12343"/>
                  </a:cubicBezTo>
                  <a:cubicBezTo>
                    <a:pt x="12388" y="12343"/>
                    <a:pt x="12388" y="12343"/>
                    <a:pt x="12388" y="12343"/>
                  </a:cubicBezTo>
                  <a:cubicBezTo>
                    <a:pt x="12388" y="12686"/>
                    <a:pt x="12071" y="13029"/>
                    <a:pt x="12071" y="13371"/>
                  </a:cubicBezTo>
                  <a:cubicBezTo>
                    <a:pt x="12388" y="14057"/>
                    <a:pt x="12706" y="14400"/>
                    <a:pt x="13024" y="14743"/>
                  </a:cubicBezTo>
                  <a:cubicBezTo>
                    <a:pt x="13024" y="14743"/>
                    <a:pt x="13024" y="15086"/>
                    <a:pt x="13024" y="15086"/>
                  </a:cubicBezTo>
                  <a:cubicBezTo>
                    <a:pt x="13024" y="15086"/>
                    <a:pt x="13024" y="15086"/>
                    <a:pt x="13024" y="15429"/>
                  </a:cubicBezTo>
                  <a:cubicBezTo>
                    <a:pt x="12706" y="15771"/>
                    <a:pt x="11435" y="17143"/>
                    <a:pt x="11118" y="17143"/>
                  </a:cubicBezTo>
                  <a:cubicBezTo>
                    <a:pt x="11118" y="17143"/>
                    <a:pt x="11118" y="17143"/>
                    <a:pt x="11118" y="17143"/>
                  </a:cubicBezTo>
                  <a:cubicBezTo>
                    <a:pt x="9847" y="16114"/>
                    <a:pt x="9847" y="16114"/>
                    <a:pt x="9847" y="16114"/>
                  </a:cubicBezTo>
                  <a:cubicBezTo>
                    <a:pt x="9529" y="16114"/>
                    <a:pt x="9212" y="16114"/>
                    <a:pt x="8894" y="16457"/>
                  </a:cubicBezTo>
                  <a:cubicBezTo>
                    <a:pt x="8894" y="16800"/>
                    <a:pt x="8576" y="17486"/>
                    <a:pt x="8576" y="18171"/>
                  </a:cubicBezTo>
                  <a:cubicBezTo>
                    <a:pt x="8576" y="18514"/>
                    <a:pt x="8259" y="18514"/>
                    <a:pt x="8259" y="18514"/>
                  </a:cubicBezTo>
                  <a:cubicBezTo>
                    <a:pt x="6035" y="18514"/>
                    <a:pt x="6035" y="18514"/>
                    <a:pt x="6035" y="18514"/>
                  </a:cubicBezTo>
                  <a:cubicBezTo>
                    <a:pt x="6035" y="18514"/>
                    <a:pt x="5718" y="18514"/>
                    <a:pt x="5718" y="18171"/>
                  </a:cubicBezTo>
                  <a:cubicBezTo>
                    <a:pt x="5400" y="16457"/>
                    <a:pt x="5400" y="16457"/>
                    <a:pt x="5400" y="16457"/>
                  </a:cubicBezTo>
                  <a:cubicBezTo>
                    <a:pt x="5082" y="16114"/>
                    <a:pt x="5082" y="16114"/>
                    <a:pt x="4765" y="16114"/>
                  </a:cubicBezTo>
                  <a:cubicBezTo>
                    <a:pt x="3494" y="17143"/>
                    <a:pt x="3494" y="17143"/>
                    <a:pt x="3494" y="17143"/>
                  </a:cubicBezTo>
                  <a:cubicBezTo>
                    <a:pt x="3176" y="17143"/>
                    <a:pt x="3176" y="17143"/>
                    <a:pt x="3176" y="17143"/>
                  </a:cubicBezTo>
                  <a:cubicBezTo>
                    <a:pt x="3176" y="17143"/>
                    <a:pt x="2859" y="17143"/>
                    <a:pt x="2859" y="17143"/>
                  </a:cubicBezTo>
                  <a:cubicBezTo>
                    <a:pt x="2541" y="16800"/>
                    <a:pt x="1271" y="15429"/>
                    <a:pt x="1271" y="15086"/>
                  </a:cubicBezTo>
                  <a:cubicBezTo>
                    <a:pt x="1271" y="15086"/>
                    <a:pt x="1271" y="15086"/>
                    <a:pt x="1271" y="14743"/>
                  </a:cubicBezTo>
                  <a:cubicBezTo>
                    <a:pt x="1588" y="14400"/>
                    <a:pt x="1906" y="14057"/>
                    <a:pt x="2224" y="13371"/>
                  </a:cubicBezTo>
                  <a:cubicBezTo>
                    <a:pt x="2224" y="13029"/>
                    <a:pt x="1906" y="12686"/>
                    <a:pt x="1906" y="12343"/>
                  </a:cubicBezTo>
                  <a:cubicBezTo>
                    <a:pt x="318" y="12000"/>
                    <a:pt x="318" y="12000"/>
                    <a:pt x="318" y="12000"/>
                  </a:cubicBezTo>
                  <a:cubicBezTo>
                    <a:pt x="0" y="12000"/>
                    <a:pt x="0" y="12000"/>
                    <a:pt x="0" y="11657"/>
                  </a:cubicBezTo>
                  <a:cubicBezTo>
                    <a:pt x="0" y="9600"/>
                    <a:pt x="0" y="9600"/>
                    <a:pt x="0" y="9600"/>
                  </a:cubicBezTo>
                  <a:cubicBezTo>
                    <a:pt x="0" y="9257"/>
                    <a:pt x="0" y="9257"/>
                    <a:pt x="318" y="9257"/>
                  </a:cubicBezTo>
                  <a:cubicBezTo>
                    <a:pt x="1906" y="8914"/>
                    <a:pt x="1906" y="8914"/>
                    <a:pt x="1906" y="8914"/>
                  </a:cubicBezTo>
                  <a:cubicBezTo>
                    <a:pt x="1906" y="8571"/>
                    <a:pt x="2224" y="8229"/>
                    <a:pt x="2224" y="7886"/>
                  </a:cubicBezTo>
                  <a:cubicBezTo>
                    <a:pt x="1906" y="7543"/>
                    <a:pt x="1588" y="6857"/>
                    <a:pt x="1271" y="6514"/>
                  </a:cubicBezTo>
                  <a:cubicBezTo>
                    <a:pt x="1271" y="6514"/>
                    <a:pt x="1271" y="6514"/>
                    <a:pt x="1271" y="6171"/>
                  </a:cubicBezTo>
                  <a:cubicBezTo>
                    <a:pt x="1271" y="6171"/>
                    <a:pt x="1271" y="6171"/>
                    <a:pt x="1271" y="6171"/>
                  </a:cubicBezTo>
                  <a:cubicBezTo>
                    <a:pt x="1588" y="5829"/>
                    <a:pt x="2859" y="4114"/>
                    <a:pt x="3176" y="4114"/>
                  </a:cubicBezTo>
                  <a:cubicBezTo>
                    <a:pt x="3176" y="4114"/>
                    <a:pt x="3176" y="4114"/>
                    <a:pt x="3494" y="4457"/>
                  </a:cubicBezTo>
                  <a:cubicBezTo>
                    <a:pt x="4765" y="5486"/>
                    <a:pt x="4765" y="5486"/>
                    <a:pt x="4765" y="5486"/>
                  </a:cubicBezTo>
                  <a:cubicBezTo>
                    <a:pt x="5082" y="5143"/>
                    <a:pt x="5082" y="5143"/>
                    <a:pt x="5400" y="5143"/>
                  </a:cubicBezTo>
                  <a:cubicBezTo>
                    <a:pt x="5718" y="4457"/>
                    <a:pt x="5718" y="3771"/>
                    <a:pt x="5718" y="3086"/>
                  </a:cubicBezTo>
                  <a:cubicBezTo>
                    <a:pt x="5718" y="3086"/>
                    <a:pt x="6035" y="2743"/>
                    <a:pt x="6035" y="2743"/>
                  </a:cubicBezTo>
                  <a:cubicBezTo>
                    <a:pt x="8259" y="2743"/>
                    <a:pt x="8259" y="2743"/>
                    <a:pt x="8259" y="2743"/>
                  </a:cubicBezTo>
                  <a:cubicBezTo>
                    <a:pt x="8259" y="2743"/>
                    <a:pt x="8576" y="3086"/>
                    <a:pt x="8576" y="3086"/>
                  </a:cubicBezTo>
                  <a:cubicBezTo>
                    <a:pt x="8894" y="5143"/>
                    <a:pt x="8894" y="5143"/>
                    <a:pt x="8894" y="5143"/>
                  </a:cubicBezTo>
                  <a:cubicBezTo>
                    <a:pt x="9212" y="5143"/>
                    <a:pt x="9529" y="5143"/>
                    <a:pt x="9847" y="5486"/>
                  </a:cubicBezTo>
                  <a:cubicBezTo>
                    <a:pt x="11118" y="4457"/>
                    <a:pt x="11118" y="4457"/>
                    <a:pt x="11118" y="4457"/>
                  </a:cubicBezTo>
                  <a:cubicBezTo>
                    <a:pt x="11118" y="4114"/>
                    <a:pt x="11118" y="4114"/>
                    <a:pt x="11118" y="4114"/>
                  </a:cubicBezTo>
                  <a:cubicBezTo>
                    <a:pt x="11435" y="4114"/>
                    <a:pt x="11435" y="4114"/>
                    <a:pt x="11435" y="4457"/>
                  </a:cubicBezTo>
                  <a:cubicBezTo>
                    <a:pt x="11753" y="4457"/>
                    <a:pt x="13024" y="5829"/>
                    <a:pt x="13024" y="6171"/>
                  </a:cubicBezTo>
                  <a:cubicBezTo>
                    <a:pt x="13024" y="6514"/>
                    <a:pt x="13024" y="6514"/>
                    <a:pt x="13024" y="6514"/>
                  </a:cubicBezTo>
                  <a:cubicBezTo>
                    <a:pt x="12706" y="6857"/>
                    <a:pt x="12388" y="7543"/>
                    <a:pt x="12071" y="7886"/>
                  </a:cubicBezTo>
                  <a:cubicBezTo>
                    <a:pt x="12071" y="8229"/>
                    <a:pt x="12388" y="8571"/>
                    <a:pt x="12388" y="8914"/>
                  </a:cubicBezTo>
                  <a:cubicBezTo>
                    <a:pt x="14294" y="9257"/>
                    <a:pt x="14294" y="9257"/>
                    <a:pt x="14294" y="9257"/>
                  </a:cubicBezTo>
                  <a:cubicBezTo>
                    <a:pt x="14294" y="9257"/>
                    <a:pt x="14294" y="9257"/>
                    <a:pt x="14294" y="9600"/>
                  </a:cubicBezTo>
                  <a:lnTo>
                    <a:pt x="14294" y="12000"/>
                  </a:lnTo>
                  <a:close/>
                  <a:moveTo>
                    <a:pt x="7306" y="7543"/>
                  </a:moveTo>
                  <a:cubicBezTo>
                    <a:pt x="5718" y="7543"/>
                    <a:pt x="4129" y="8914"/>
                    <a:pt x="4129" y="10629"/>
                  </a:cubicBezTo>
                  <a:cubicBezTo>
                    <a:pt x="4129" y="12343"/>
                    <a:pt x="5718" y="13714"/>
                    <a:pt x="7306" y="13714"/>
                  </a:cubicBezTo>
                  <a:cubicBezTo>
                    <a:pt x="8894" y="13714"/>
                    <a:pt x="10165" y="12343"/>
                    <a:pt x="10165" y="10629"/>
                  </a:cubicBezTo>
                  <a:cubicBezTo>
                    <a:pt x="10165" y="8914"/>
                    <a:pt x="8894" y="7543"/>
                    <a:pt x="7306" y="7543"/>
                  </a:cubicBezTo>
                  <a:close/>
                  <a:moveTo>
                    <a:pt x="21600" y="5143"/>
                  </a:moveTo>
                  <a:cubicBezTo>
                    <a:pt x="21600" y="5486"/>
                    <a:pt x="20329" y="5486"/>
                    <a:pt x="20012" y="5486"/>
                  </a:cubicBezTo>
                  <a:cubicBezTo>
                    <a:pt x="20012" y="5829"/>
                    <a:pt x="19694" y="6171"/>
                    <a:pt x="19694" y="6171"/>
                  </a:cubicBezTo>
                  <a:cubicBezTo>
                    <a:pt x="19694" y="6514"/>
                    <a:pt x="20329" y="7886"/>
                    <a:pt x="20329" y="7886"/>
                  </a:cubicBezTo>
                  <a:cubicBezTo>
                    <a:pt x="20329" y="7886"/>
                    <a:pt x="20329" y="7886"/>
                    <a:pt x="20329" y="8229"/>
                  </a:cubicBezTo>
                  <a:cubicBezTo>
                    <a:pt x="20012" y="8229"/>
                    <a:pt x="18741" y="8914"/>
                    <a:pt x="18741" y="8914"/>
                  </a:cubicBezTo>
                  <a:cubicBezTo>
                    <a:pt x="18741" y="8914"/>
                    <a:pt x="17788" y="7543"/>
                    <a:pt x="17788" y="7543"/>
                  </a:cubicBezTo>
                  <a:cubicBezTo>
                    <a:pt x="17471" y="7543"/>
                    <a:pt x="17471" y="7543"/>
                    <a:pt x="17471" y="7543"/>
                  </a:cubicBezTo>
                  <a:cubicBezTo>
                    <a:pt x="17153" y="7543"/>
                    <a:pt x="17153" y="7543"/>
                    <a:pt x="17153" y="7543"/>
                  </a:cubicBezTo>
                  <a:cubicBezTo>
                    <a:pt x="16835" y="7543"/>
                    <a:pt x="15882" y="8914"/>
                    <a:pt x="15882" y="8914"/>
                  </a:cubicBezTo>
                  <a:cubicBezTo>
                    <a:pt x="15882" y="8914"/>
                    <a:pt x="14612" y="8229"/>
                    <a:pt x="14612" y="8229"/>
                  </a:cubicBezTo>
                  <a:cubicBezTo>
                    <a:pt x="14294" y="7886"/>
                    <a:pt x="14294" y="7886"/>
                    <a:pt x="14294" y="7886"/>
                  </a:cubicBezTo>
                  <a:cubicBezTo>
                    <a:pt x="14294" y="7886"/>
                    <a:pt x="14929" y="6514"/>
                    <a:pt x="14929" y="6171"/>
                  </a:cubicBezTo>
                  <a:cubicBezTo>
                    <a:pt x="14929" y="6171"/>
                    <a:pt x="14612" y="5829"/>
                    <a:pt x="14612" y="5486"/>
                  </a:cubicBezTo>
                  <a:cubicBezTo>
                    <a:pt x="14294" y="5486"/>
                    <a:pt x="13024" y="5486"/>
                    <a:pt x="13024" y="5143"/>
                  </a:cubicBezTo>
                  <a:cubicBezTo>
                    <a:pt x="13024" y="3429"/>
                    <a:pt x="13024" y="3429"/>
                    <a:pt x="13024" y="3429"/>
                  </a:cubicBezTo>
                  <a:cubicBezTo>
                    <a:pt x="13024" y="3429"/>
                    <a:pt x="14294" y="3086"/>
                    <a:pt x="14612" y="3086"/>
                  </a:cubicBezTo>
                  <a:cubicBezTo>
                    <a:pt x="14612" y="3086"/>
                    <a:pt x="14929" y="2743"/>
                    <a:pt x="14929" y="2400"/>
                  </a:cubicBezTo>
                  <a:cubicBezTo>
                    <a:pt x="14929" y="2400"/>
                    <a:pt x="14294" y="1029"/>
                    <a:pt x="14294" y="686"/>
                  </a:cubicBezTo>
                  <a:cubicBezTo>
                    <a:pt x="14294" y="686"/>
                    <a:pt x="14294" y="686"/>
                    <a:pt x="14612" y="686"/>
                  </a:cubicBezTo>
                  <a:cubicBezTo>
                    <a:pt x="14612" y="686"/>
                    <a:pt x="15882" y="0"/>
                    <a:pt x="15882" y="0"/>
                  </a:cubicBezTo>
                  <a:cubicBezTo>
                    <a:pt x="15882" y="0"/>
                    <a:pt x="16835" y="1029"/>
                    <a:pt x="17153" y="1371"/>
                  </a:cubicBezTo>
                  <a:cubicBezTo>
                    <a:pt x="17153" y="1371"/>
                    <a:pt x="17153" y="1371"/>
                    <a:pt x="17471" y="1371"/>
                  </a:cubicBezTo>
                  <a:cubicBezTo>
                    <a:pt x="17471" y="1371"/>
                    <a:pt x="17471" y="1371"/>
                    <a:pt x="17788" y="1371"/>
                  </a:cubicBezTo>
                  <a:cubicBezTo>
                    <a:pt x="18106" y="686"/>
                    <a:pt x="18424" y="343"/>
                    <a:pt x="18741" y="0"/>
                  </a:cubicBezTo>
                  <a:cubicBezTo>
                    <a:pt x="18741" y="0"/>
                    <a:pt x="18741" y="0"/>
                    <a:pt x="18741" y="0"/>
                  </a:cubicBezTo>
                  <a:cubicBezTo>
                    <a:pt x="18741" y="0"/>
                    <a:pt x="20012" y="686"/>
                    <a:pt x="20329" y="686"/>
                  </a:cubicBezTo>
                  <a:cubicBezTo>
                    <a:pt x="20329" y="686"/>
                    <a:pt x="20329" y="686"/>
                    <a:pt x="20329" y="686"/>
                  </a:cubicBezTo>
                  <a:cubicBezTo>
                    <a:pt x="20329" y="1029"/>
                    <a:pt x="19694" y="2400"/>
                    <a:pt x="19694" y="2400"/>
                  </a:cubicBezTo>
                  <a:cubicBezTo>
                    <a:pt x="19694" y="2743"/>
                    <a:pt x="20012" y="3086"/>
                    <a:pt x="20012" y="3086"/>
                  </a:cubicBezTo>
                  <a:cubicBezTo>
                    <a:pt x="20329" y="3086"/>
                    <a:pt x="21600" y="3429"/>
                    <a:pt x="21600" y="3429"/>
                  </a:cubicBezTo>
                  <a:lnTo>
                    <a:pt x="21600" y="5143"/>
                  </a:lnTo>
                  <a:close/>
                  <a:moveTo>
                    <a:pt x="21600" y="17829"/>
                  </a:moveTo>
                  <a:cubicBezTo>
                    <a:pt x="21600" y="17829"/>
                    <a:pt x="20329" y="18171"/>
                    <a:pt x="20012" y="18171"/>
                  </a:cubicBezTo>
                  <a:cubicBezTo>
                    <a:pt x="20012" y="18514"/>
                    <a:pt x="19694" y="18514"/>
                    <a:pt x="19694" y="18857"/>
                  </a:cubicBezTo>
                  <a:cubicBezTo>
                    <a:pt x="19694" y="19200"/>
                    <a:pt x="20329" y="20229"/>
                    <a:pt x="20329" y="20571"/>
                  </a:cubicBezTo>
                  <a:cubicBezTo>
                    <a:pt x="20329" y="20571"/>
                    <a:pt x="20329" y="20571"/>
                    <a:pt x="20329" y="20571"/>
                  </a:cubicBezTo>
                  <a:cubicBezTo>
                    <a:pt x="20012" y="20571"/>
                    <a:pt x="18741" y="21600"/>
                    <a:pt x="18741" y="21600"/>
                  </a:cubicBezTo>
                  <a:cubicBezTo>
                    <a:pt x="18741" y="21600"/>
                    <a:pt x="17788" y="20229"/>
                    <a:pt x="17788" y="20229"/>
                  </a:cubicBezTo>
                  <a:cubicBezTo>
                    <a:pt x="17471" y="20229"/>
                    <a:pt x="17471" y="20229"/>
                    <a:pt x="17471" y="20229"/>
                  </a:cubicBezTo>
                  <a:cubicBezTo>
                    <a:pt x="17153" y="20229"/>
                    <a:pt x="17153" y="20229"/>
                    <a:pt x="17153" y="20229"/>
                  </a:cubicBezTo>
                  <a:cubicBezTo>
                    <a:pt x="16835" y="20229"/>
                    <a:pt x="15882" y="21600"/>
                    <a:pt x="15882" y="21600"/>
                  </a:cubicBezTo>
                  <a:cubicBezTo>
                    <a:pt x="15882" y="21600"/>
                    <a:pt x="14612" y="20571"/>
                    <a:pt x="14612" y="20571"/>
                  </a:cubicBezTo>
                  <a:cubicBezTo>
                    <a:pt x="14294" y="20571"/>
                    <a:pt x="14294" y="20571"/>
                    <a:pt x="14294" y="20571"/>
                  </a:cubicBezTo>
                  <a:cubicBezTo>
                    <a:pt x="14294" y="20229"/>
                    <a:pt x="14929" y="19200"/>
                    <a:pt x="14929" y="18857"/>
                  </a:cubicBezTo>
                  <a:cubicBezTo>
                    <a:pt x="14929" y="18514"/>
                    <a:pt x="14612" y="18514"/>
                    <a:pt x="14612" y="18171"/>
                  </a:cubicBezTo>
                  <a:cubicBezTo>
                    <a:pt x="14294" y="18171"/>
                    <a:pt x="13024" y="17829"/>
                    <a:pt x="13024" y="17829"/>
                  </a:cubicBezTo>
                  <a:cubicBezTo>
                    <a:pt x="13024" y="16114"/>
                    <a:pt x="13024" y="16114"/>
                    <a:pt x="13024" y="16114"/>
                  </a:cubicBezTo>
                  <a:cubicBezTo>
                    <a:pt x="13024" y="15771"/>
                    <a:pt x="14294" y="15771"/>
                    <a:pt x="14612" y="15771"/>
                  </a:cubicBezTo>
                  <a:cubicBezTo>
                    <a:pt x="14612" y="15429"/>
                    <a:pt x="14929" y="15429"/>
                    <a:pt x="14929" y="15086"/>
                  </a:cubicBezTo>
                  <a:cubicBezTo>
                    <a:pt x="14929" y="14743"/>
                    <a:pt x="14294" y="13714"/>
                    <a:pt x="14294" y="13371"/>
                  </a:cubicBezTo>
                  <a:cubicBezTo>
                    <a:pt x="14294" y="13371"/>
                    <a:pt x="14294" y="13371"/>
                    <a:pt x="14612" y="13371"/>
                  </a:cubicBezTo>
                  <a:cubicBezTo>
                    <a:pt x="14612" y="13371"/>
                    <a:pt x="15882" y="12343"/>
                    <a:pt x="15882" y="12343"/>
                  </a:cubicBezTo>
                  <a:cubicBezTo>
                    <a:pt x="15882" y="12343"/>
                    <a:pt x="16835" y="13714"/>
                    <a:pt x="17153" y="13714"/>
                  </a:cubicBezTo>
                  <a:cubicBezTo>
                    <a:pt x="17153" y="13714"/>
                    <a:pt x="17153" y="13714"/>
                    <a:pt x="17471" y="13714"/>
                  </a:cubicBezTo>
                  <a:cubicBezTo>
                    <a:pt x="17471" y="13714"/>
                    <a:pt x="17471" y="13714"/>
                    <a:pt x="17788" y="13714"/>
                  </a:cubicBezTo>
                  <a:cubicBezTo>
                    <a:pt x="18106" y="13371"/>
                    <a:pt x="18424" y="13029"/>
                    <a:pt x="18741" y="12343"/>
                  </a:cubicBezTo>
                  <a:cubicBezTo>
                    <a:pt x="18741" y="12343"/>
                    <a:pt x="18741" y="12343"/>
                    <a:pt x="18741" y="12343"/>
                  </a:cubicBezTo>
                  <a:cubicBezTo>
                    <a:pt x="18741" y="12343"/>
                    <a:pt x="20012" y="13371"/>
                    <a:pt x="20329" y="13371"/>
                  </a:cubicBezTo>
                  <a:cubicBezTo>
                    <a:pt x="20329" y="13371"/>
                    <a:pt x="20329" y="13371"/>
                    <a:pt x="20329" y="13371"/>
                  </a:cubicBezTo>
                  <a:cubicBezTo>
                    <a:pt x="20329" y="13714"/>
                    <a:pt x="19694" y="14743"/>
                    <a:pt x="19694" y="15086"/>
                  </a:cubicBezTo>
                  <a:cubicBezTo>
                    <a:pt x="19694" y="15429"/>
                    <a:pt x="20012" y="15429"/>
                    <a:pt x="20012" y="15771"/>
                  </a:cubicBezTo>
                  <a:cubicBezTo>
                    <a:pt x="20329" y="15771"/>
                    <a:pt x="21600" y="15771"/>
                    <a:pt x="21600" y="16114"/>
                  </a:cubicBezTo>
                  <a:lnTo>
                    <a:pt x="21600" y="17829"/>
                  </a:lnTo>
                  <a:close/>
                  <a:moveTo>
                    <a:pt x="17471" y="2743"/>
                  </a:moveTo>
                  <a:cubicBezTo>
                    <a:pt x="16518" y="2743"/>
                    <a:pt x="15882" y="3429"/>
                    <a:pt x="15882" y="4457"/>
                  </a:cubicBezTo>
                  <a:cubicBezTo>
                    <a:pt x="15882" y="5143"/>
                    <a:pt x="16518" y="5829"/>
                    <a:pt x="17471" y="5829"/>
                  </a:cubicBezTo>
                  <a:cubicBezTo>
                    <a:pt x="18106" y="5829"/>
                    <a:pt x="18741" y="5143"/>
                    <a:pt x="18741" y="4457"/>
                  </a:cubicBezTo>
                  <a:cubicBezTo>
                    <a:pt x="18741" y="3429"/>
                    <a:pt x="18106" y="2743"/>
                    <a:pt x="17471" y="2743"/>
                  </a:cubicBezTo>
                  <a:close/>
                  <a:moveTo>
                    <a:pt x="17471" y="15429"/>
                  </a:moveTo>
                  <a:cubicBezTo>
                    <a:pt x="16518" y="15429"/>
                    <a:pt x="15882" y="16114"/>
                    <a:pt x="15882" y="16800"/>
                  </a:cubicBezTo>
                  <a:cubicBezTo>
                    <a:pt x="15882" y="17829"/>
                    <a:pt x="16518" y="18514"/>
                    <a:pt x="17471" y="18514"/>
                  </a:cubicBezTo>
                  <a:cubicBezTo>
                    <a:pt x="18106" y="18514"/>
                    <a:pt x="18741" y="17829"/>
                    <a:pt x="18741" y="16800"/>
                  </a:cubicBezTo>
                  <a:cubicBezTo>
                    <a:pt x="18741" y="16114"/>
                    <a:pt x="18106" y="15429"/>
                    <a:pt x="17471" y="15429"/>
                  </a:cubicBezTo>
                  <a:close/>
                </a:path>
              </a:pathLst>
            </a:custGeom>
            <a:solidFill>
              <a:schemeClr val="bg1"/>
            </a:solidFill>
            <a:ln w="12700" cap="flat">
              <a:noFill/>
              <a:miter lim="400000"/>
            </a:ln>
            <a:effectLst/>
          </p:spPr>
          <p:txBody>
            <a:bodyPr wrap="square" lIns="45713" tIns="45713" rIns="45713" bIns="45713" numCol="1" anchor="t">
              <a:noAutofit/>
            </a:bodyPr>
            <a:lstStyle>
              <a:defPPr>
                <a:defRPr lang="en-US"/>
              </a:defPPr>
              <a:lvl1pPr marL="0" algn="l" defTabSz="1828800" rtl="0" eaLnBrk="1" latinLnBrk="0" hangingPunct="1">
                <a:defRPr sz="3600" kern="1200">
                  <a:solidFill>
                    <a:schemeClr val="tx1"/>
                  </a:solidFill>
                  <a:latin typeface="+mn-lt"/>
                  <a:ea typeface="+mn-ea"/>
                  <a:cs typeface="+mn-cs"/>
                </a:defRPr>
              </a:lvl1pPr>
              <a:lvl2pPr marL="914400" algn="l" defTabSz="1828800" rtl="0" eaLnBrk="1" latinLnBrk="0" hangingPunct="1">
                <a:defRPr sz="3600" kern="1200">
                  <a:solidFill>
                    <a:schemeClr val="tx1"/>
                  </a:solidFill>
                  <a:latin typeface="+mn-lt"/>
                  <a:ea typeface="+mn-ea"/>
                  <a:cs typeface="+mn-cs"/>
                </a:defRPr>
              </a:lvl2pPr>
              <a:lvl3pPr marL="1828800" algn="l" defTabSz="1828800" rtl="0" eaLnBrk="1" latinLnBrk="0" hangingPunct="1">
                <a:defRPr sz="3600" kern="1200">
                  <a:solidFill>
                    <a:schemeClr val="tx1"/>
                  </a:solidFill>
                  <a:latin typeface="+mn-lt"/>
                  <a:ea typeface="+mn-ea"/>
                  <a:cs typeface="+mn-cs"/>
                </a:defRPr>
              </a:lvl3pPr>
              <a:lvl4pPr marL="2743200" algn="l" defTabSz="1828800" rtl="0" eaLnBrk="1" latinLnBrk="0" hangingPunct="1">
                <a:defRPr sz="3600" kern="1200">
                  <a:solidFill>
                    <a:schemeClr val="tx1"/>
                  </a:solidFill>
                  <a:latin typeface="+mn-lt"/>
                  <a:ea typeface="+mn-ea"/>
                  <a:cs typeface="+mn-cs"/>
                </a:defRPr>
              </a:lvl4pPr>
              <a:lvl5pPr marL="3657600" algn="l" defTabSz="1828800" rtl="0" eaLnBrk="1" latinLnBrk="0" hangingPunct="1">
                <a:defRPr sz="3600" kern="1200">
                  <a:solidFill>
                    <a:schemeClr val="tx1"/>
                  </a:solidFill>
                  <a:latin typeface="+mn-lt"/>
                  <a:ea typeface="+mn-ea"/>
                  <a:cs typeface="+mn-cs"/>
                </a:defRPr>
              </a:lvl5pPr>
              <a:lvl6pPr marL="4572000" algn="l" defTabSz="1828800" rtl="0" eaLnBrk="1" latinLnBrk="0" hangingPunct="1">
                <a:defRPr sz="3600" kern="1200">
                  <a:solidFill>
                    <a:schemeClr val="tx1"/>
                  </a:solidFill>
                  <a:latin typeface="+mn-lt"/>
                  <a:ea typeface="+mn-ea"/>
                  <a:cs typeface="+mn-cs"/>
                </a:defRPr>
              </a:lvl6pPr>
              <a:lvl7pPr marL="5486400" algn="l" defTabSz="1828800" rtl="0" eaLnBrk="1" latinLnBrk="0" hangingPunct="1">
                <a:defRPr sz="3600" kern="1200">
                  <a:solidFill>
                    <a:schemeClr val="tx1"/>
                  </a:solidFill>
                  <a:latin typeface="+mn-lt"/>
                  <a:ea typeface="+mn-ea"/>
                  <a:cs typeface="+mn-cs"/>
                </a:defRPr>
              </a:lvl7pPr>
              <a:lvl8pPr marL="6401435" algn="l" defTabSz="1828800" rtl="0" eaLnBrk="1" latinLnBrk="0" hangingPunct="1">
                <a:defRPr sz="3600" kern="1200">
                  <a:solidFill>
                    <a:schemeClr val="tx1"/>
                  </a:solidFill>
                  <a:latin typeface="+mn-lt"/>
                  <a:ea typeface="+mn-ea"/>
                  <a:cs typeface="+mn-cs"/>
                </a:defRPr>
              </a:lvl8pPr>
              <a:lvl9pPr marL="7315835" algn="l" defTabSz="1828800" rtl="0" eaLnBrk="1" latinLnBrk="0" hangingPunct="1">
                <a:defRPr sz="36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ts val="0"/>
                </a:spcBef>
                <a:spcAft>
                  <a:spcPts val="0"/>
                </a:spcAft>
                <a:buClrTx/>
                <a:buSzTx/>
                <a:buFontTx/>
                <a:buNone/>
                <a:defRPr sz="2400">
                  <a:solidFill>
                    <a:srgbClr val="000000"/>
                  </a:solidFill>
                  <a:latin typeface="Calibri" panose="020F0502020204030204"/>
                  <a:ea typeface="Calibri" panose="020F0502020204030204"/>
                  <a:cs typeface="Calibri" panose="020F0502020204030204"/>
                  <a:sym typeface="Calibri" panose="020F0502020204030204"/>
                </a:defRPr>
              </a:pPr>
              <a:endParaRPr kumimoji="0" sz="2400" b="0" i="0" u="none" strike="noStrike" kern="1200" cap="none" spc="0" normalizeH="0" baseline="0" noProof="0">
                <a:ln>
                  <a:noFill/>
                </a:ln>
                <a:solidFill>
                  <a:srgbClr val="000000"/>
                </a:solidFill>
                <a:effectLst/>
                <a:uLnTx/>
                <a:uFillTx/>
                <a:latin typeface="Calibri" panose="020F0502020204030204"/>
                <a:cs typeface="Calibri" panose="020F0502020204030204"/>
                <a:sym typeface="Calibri" panose="020F0502020204030204"/>
              </a:endParaRPr>
            </a:p>
          </p:txBody>
        </p:sp>
      </p:grpSp>
      <p:sp>
        <p:nvSpPr>
          <p:cNvPr id="9" name="矩形 8"/>
          <p:cNvSpPr/>
          <p:nvPr>
            <p:custDataLst>
              <p:tags r:id="rId6"/>
            </p:custDataLst>
          </p:nvPr>
        </p:nvSpPr>
        <p:spPr>
          <a:xfrm>
            <a:off x="4669288" y="3733812"/>
            <a:ext cx="2620512" cy="521970"/>
          </a:xfrm>
          <a:prstGeom prst="rect">
            <a:avLst/>
          </a:prstGeom>
        </p:spPr>
        <p:txBody>
          <a:bodyPr wrap="square">
            <a:spAutoFit/>
          </a:bodyPr>
          <a:p>
            <a:pPr>
              <a:defRPr/>
            </a:pPr>
            <a:r>
              <a:rPr lang="zh-CN" altLang="en-US" sz="2800" b="1" dirty="0">
                <a:solidFill>
                  <a:srgbClr val="FF0000"/>
                </a:solidFill>
              </a:rPr>
              <a:t>债券投资管理</a:t>
            </a:r>
            <a:endParaRPr lang="zh-CN" altLang="en-US" sz="2800" b="1" dirty="0">
              <a:solidFill>
                <a:srgbClr val="FF0000"/>
              </a:solidFill>
            </a:endParaRPr>
          </a:p>
        </p:txBody>
      </p:sp>
      <p:sp>
        <p:nvSpPr>
          <p:cNvPr id="10" name="矩形 9"/>
          <p:cNvSpPr/>
          <p:nvPr>
            <p:custDataLst>
              <p:tags r:id="rId7"/>
            </p:custDataLst>
          </p:nvPr>
        </p:nvSpPr>
        <p:spPr>
          <a:xfrm>
            <a:off x="4542155" y="4603750"/>
            <a:ext cx="3714750" cy="521970"/>
          </a:xfrm>
          <a:prstGeom prst="rect">
            <a:avLst/>
          </a:prstGeom>
        </p:spPr>
        <p:txBody>
          <a:bodyPr wrap="square">
            <a:spAutoFit/>
          </a:bodyPr>
          <a:p>
            <a:pPr lvl="0">
              <a:defRPr/>
            </a:pPr>
            <a:r>
              <a:rPr lang="zh-CN" altLang="en-US" sz="2800" b="1" dirty="0" smtClean="0"/>
              <a:t>基金投资与基金估值</a:t>
            </a:r>
            <a:endParaRPr lang="zh-CN" altLang="en-US" sz="2800" b="1" dirty="0"/>
          </a:p>
        </p:txBody>
      </p:sp>
      <p:sp>
        <p:nvSpPr>
          <p:cNvPr id="11" name="Rounded Rectangle 12"/>
          <p:cNvSpPr/>
          <p:nvPr>
            <p:custDataLst>
              <p:tags r:id="rId8"/>
            </p:custDataLst>
          </p:nvPr>
        </p:nvSpPr>
        <p:spPr>
          <a:xfrm rot="18900000">
            <a:off x="3779715" y="5657378"/>
            <a:ext cx="509339" cy="474659"/>
          </a:xfrm>
          <a:prstGeom prst="roundRect">
            <a:avLst/>
          </a:prstGeom>
          <a:solidFill>
            <a:srgbClr val="C816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457200" rtl="0" eaLnBrk="1" fontAlgn="auto" latinLnBrk="0" hangingPunct="1">
              <a:lnSpc>
                <a:spcPct val="100000"/>
              </a:lnSpc>
              <a:spcBef>
                <a:spcPts val="0"/>
              </a:spcBef>
              <a:spcAft>
                <a:spcPts val="0"/>
              </a:spcAft>
              <a:buClrTx/>
              <a:buSzTx/>
              <a:buFontTx/>
              <a:buNone/>
              <a:defRPr/>
            </a:pPr>
            <a:endParaRPr kumimoji="0" lang="en-US" sz="900" b="0" i="0" u="none" strike="noStrike" kern="1200" cap="none" spc="0" normalizeH="0" baseline="0" noProof="0">
              <a:ln>
                <a:noFill/>
              </a:ln>
              <a:solidFill>
                <a:srgbClr val="FFFFFF"/>
              </a:solidFill>
              <a:effectLst/>
              <a:uLnTx/>
              <a:uFillTx/>
              <a:latin typeface="Arial" panose="020B0604020202020204"/>
              <a:ea typeface="微软雅黑" panose="020B0503020204020204" pitchFamily="34" charset="-122"/>
              <a:cs typeface="+mn-cs"/>
            </a:endParaRPr>
          </a:p>
        </p:txBody>
      </p:sp>
      <p:sp>
        <p:nvSpPr>
          <p:cNvPr id="12" name="Shape 5269"/>
          <p:cNvSpPr/>
          <p:nvPr>
            <p:custDataLst>
              <p:tags r:id="rId9"/>
            </p:custDataLst>
          </p:nvPr>
        </p:nvSpPr>
        <p:spPr>
          <a:xfrm>
            <a:off x="3940475" y="5768818"/>
            <a:ext cx="264020" cy="204790"/>
          </a:xfrm>
          <a:custGeom>
            <a:avLst/>
            <a:gdLst/>
            <a:ahLst/>
            <a:cxnLst>
              <a:cxn ang="0">
                <a:pos x="wd2" y="hd2"/>
              </a:cxn>
              <a:cxn ang="5400000">
                <a:pos x="wd2" y="hd2"/>
              </a:cxn>
              <a:cxn ang="10800000">
                <a:pos x="wd2" y="hd2"/>
              </a:cxn>
              <a:cxn ang="16200000">
                <a:pos x="wd2" y="hd2"/>
              </a:cxn>
            </a:cxnLst>
            <a:rect l="0" t="0" r="r" b="b"/>
            <a:pathLst>
              <a:path w="21600" h="21600" extrusionOk="0">
                <a:moveTo>
                  <a:pt x="21600" y="17212"/>
                </a:moveTo>
                <a:cubicBezTo>
                  <a:pt x="21600" y="17887"/>
                  <a:pt x="21319" y="18562"/>
                  <a:pt x="21039" y="18562"/>
                </a:cubicBezTo>
                <a:cubicBezTo>
                  <a:pt x="16551" y="21262"/>
                  <a:pt x="16551" y="21262"/>
                  <a:pt x="16551" y="21262"/>
                </a:cubicBezTo>
                <a:cubicBezTo>
                  <a:pt x="16270" y="21600"/>
                  <a:pt x="16270" y="21600"/>
                  <a:pt x="15990" y="21600"/>
                </a:cubicBezTo>
                <a:cubicBezTo>
                  <a:pt x="15709" y="21600"/>
                  <a:pt x="15429" y="21600"/>
                  <a:pt x="15429" y="21262"/>
                </a:cubicBezTo>
                <a:cubicBezTo>
                  <a:pt x="10940" y="18562"/>
                  <a:pt x="10940" y="18562"/>
                  <a:pt x="10940" y="18562"/>
                </a:cubicBezTo>
                <a:cubicBezTo>
                  <a:pt x="10940" y="18562"/>
                  <a:pt x="10940" y="18562"/>
                  <a:pt x="10940" y="18562"/>
                </a:cubicBezTo>
                <a:cubicBezTo>
                  <a:pt x="10940" y="18562"/>
                  <a:pt x="10660" y="18562"/>
                  <a:pt x="10660" y="18562"/>
                </a:cubicBezTo>
                <a:cubicBezTo>
                  <a:pt x="6171" y="21262"/>
                  <a:pt x="6171" y="21262"/>
                  <a:pt x="6171" y="21262"/>
                </a:cubicBezTo>
                <a:cubicBezTo>
                  <a:pt x="6171" y="21600"/>
                  <a:pt x="5891" y="21600"/>
                  <a:pt x="5610" y="21600"/>
                </a:cubicBezTo>
                <a:cubicBezTo>
                  <a:pt x="5610" y="21600"/>
                  <a:pt x="5330" y="21600"/>
                  <a:pt x="5049" y="21262"/>
                </a:cubicBezTo>
                <a:cubicBezTo>
                  <a:pt x="561" y="18562"/>
                  <a:pt x="561" y="18562"/>
                  <a:pt x="561" y="18562"/>
                </a:cubicBezTo>
                <a:cubicBezTo>
                  <a:pt x="281" y="18562"/>
                  <a:pt x="0" y="17887"/>
                  <a:pt x="0" y="17212"/>
                </a:cubicBezTo>
                <a:cubicBezTo>
                  <a:pt x="0" y="12487"/>
                  <a:pt x="0" y="12487"/>
                  <a:pt x="0" y="12487"/>
                </a:cubicBezTo>
                <a:cubicBezTo>
                  <a:pt x="0" y="11812"/>
                  <a:pt x="281" y="11137"/>
                  <a:pt x="842" y="10800"/>
                </a:cubicBezTo>
                <a:cubicBezTo>
                  <a:pt x="5049" y="8775"/>
                  <a:pt x="5049" y="8775"/>
                  <a:pt x="5049" y="8775"/>
                </a:cubicBezTo>
                <a:cubicBezTo>
                  <a:pt x="5049" y="3713"/>
                  <a:pt x="5049" y="3713"/>
                  <a:pt x="5049" y="3713"/>
                </a:cubicBezTo>
                <a:cubicBezTo>
                  <a:pt x="5049" y="3375"/>
                  <a:pt x="5330" y="2700"/>
                  <a:pt x="5891" y="2363"/>
                </a:cubicBezTo>
                <a:cubicBezTo>
                  <a:pt x="10379" y="0"/>
                  <a:pt x="10379" y="0"/>
                  <a:pt x="10379" y="0"/>
                </a:cubicBezTo>
                <a:cubicBezTo>
                  <a:pt x="10379" y="0"/>
                  <a:pt x="10660" y="0"/>
                  <a:pt x="10940" y="0"/>
                </a:cubicBezTo>
                <a:cubicBezTo>
                  <a:pt x="10940" y="0"/>
                  <a:pt x="11221" y="0"/>
                  <a:pt x="11221" y="0"/>
                </a:cubicBezTo>
                <a:cubicBezTo>
                  <a:pt x="15709" y="2363"/>
                  <a:pt x="15709" y="2363"/>
                  <a:pt x="15709" y="2363"/>
                </a:cubicBezTo>
                <a:cubicBezTo>
                  <a:pt x="16270" y="2700"/>
                  <a:pt x="16551" y="3375"/>
                  <a:pt x="16551" y="3713"/>
                </a:cubicBezTo>
                <a:cubicBezTo>
                  <a:pt x="16551" y="8775"/>
                  <a:pt x="16551" y="8775"/>
                  <a:pt x="16551" y="8775"/>
                </a:cubicBezTo>
                <a:cubicBezTo>
                  <a:pt x="21039" y="10800"/>
                  <a:pt x="21039" y="10800"/>
                  <a:pt x="21039" y="10800"/>
                </a:cubicBezTo>
                <a:cubicBezTo>
                  <a:pt x="21319" y="11137"/>
                  <a:pt x="21600" y="11812"/>
                  <a:pt x="21600" y="12487"/>
                </a:cubicBezTo>
                <a:lnTo>
                  <a:pt x="21600" y="17212"/>
                </a:lnTo>
                <a:close/>
                <a:moveTo>
                  <a:pt x="9818" y="12150"/>
                </a:moveTo>
                <a:cubicBezTo>
                  <a:pt x="5610" y="10125"/>
                  <a:pt x="5610" y="10125"/>
                  <a:pt x="5610" y="10125"/>
                </a:cubicBezTo>
                <a:cubicBezTo>
                  <a:pt x="1683" y="12150"/>
                  <a:pt x="1683" y="12150"/>
                  <a:pt x="1683" y="12150"/>
                </a:cubicBezTo>
                <a:cubicBezTo>
                  <a:pt x="5610" y="14175"/>
                  <a:pt x="5610" y="14175"/>
                  <a:pt x="5610" y="14175"/>
                </a:cubicBezTo>
                <a:lnTo>
                  <a:pt x="9818" y="12150"/>
                </a:lnTo>
                <a:close/>
                <a:moveTo>
                  <a:pt x="10099" y="17212"/>
                </a:moveTo>
                <a:cubicBezTo>
                  <a:pt x="10099" y="13500"/>
                  <a:pt x="10099" y="13500"/>
                  <a:pt x="10099" y="13500"/>
                </a:cubicBezTo>
                <a:cubicBezTo>
                  <a:pt x="6452" y="15525"/>
                  <a:pt x="6452" y="15525"/>
                  <a:pt x="6452" y="15525"/>
                </a:cubicBezTo>
                <a:cubicBezTo>
                  <a:pt x="6452" y="19575"/>
                  <a:pt x="6452" y="19575"/>
                  <a:pt x="6452" y="19575"/>
                </a:cubicBezTo>
                <a:lnTo>
                  <a:pt x="10099" y="17212"/>
                </a:lnTo>
                <a:close/>
                <a:moveTo>
                  <a:pt x="15148" y="3713"/>
                </a:moveTo>
                <a:cubicBezTo>
                  <a:pt x="10940" y="1688"/>
                  <a:pt x="10940" y="1688"/>
                  <a:pt x="10940" y="1688"/>
                </a:cubicBezTo>
                <a:cubicBezTo>
                  <a:pt x="6452" y="3713"/>
                  <a:pt x="6452" y="3713"/>
                  <a:pt x="6452" y="3713"/>
                </a:cubicBezTo>
                <a:cubicBezTo>
                  <a:pt x="10940" y="6075"/>
                  <a:pt x="10940" y="6075"/>
                  <a:pt x="10940" y="6075"/>
                </a:cubicBezTo>
                <a:lnTo>
                  <a:pt x="15148" y="3713"/>
                </a:lnTo>
                <a:close/>
                <a:moveTo>
                  <a:pt x="15429" y="8775"/>
                </a:moveTo>
                <a:cubicBezTo>
                  <a:pt x="15429" y="5400"/>
                  <a:pt x="15429" y="5400"/>
                  <a:pt x="15429" y="5400"/>
                </a:cubicBezTo>
                <a:cubicBezTo>
                  <a:pt x="11501" y="7425"/>
                  <a:pt x="11501" y="7425"/>
                  <a:pt x="11501" y="7425"/>
                </a:cubicBezTo>
                <a:cubicBezTo>
                  <a:pt x="11501" y="10800"/>
                  <a:pt x="11501" y="10800"/>
                  <a:pt x="11501" y="10800"/>
                </a:cubicBezTo>
                <a:lnTo>
                  <a:pt x="15429" y="8775"/>
                </a:lnTo>
                <a:close/>
                <a:moveTo>
                  <a:pt x="19917" y="12150"/>
                </a:moveTo>
                <a:cubicBezTo>
                  <a:pt x="15990" y="10125"/>
                  <a:pt x="15990" y="10125"/>
                  <a:pt x="15990" y="10125"/>
                </a:cubicBezTo>
                <a:cubicBezTo>
                  <a:pt x="11782" y="12150"/>
                  <a:pt x="11782" y="12150"/>
                  <a:pt x="11782" y="12150"/>
                </a:cubicBezTo>
                <a:cubicBezTo>
                  <a:pt x="15990" y="14175"/>
                  <a:pt x="15990" y="14175"/>
                  <a:pt x="15990" y="14175"/>
                </a:cubicBezTo>
                <a:lnTo>
                  <a:pt x="19917" y="12150"/>
                </a:lnTo>
                <a:close/>
                <a:moveTo>
                  <a:pt x="20478" y="17212"/>
                </a:moveTo>
                <a:cubicBezTo>
                  <a:pt x="20478" y="13500"/>
                  <a:pt x="20478" y="13500"/>
                  <a:pt x="20478" y="13500"/>
                </a:cubicBezTo>
                <a:cubicBezTo>
                  <a:pt x="16551" y="15525"/>
                  <a:pt x="16551" y="15525"/>
                  <a:pt x="16551" y="15525"/>
                </a:cubicBezTo>
                <a:cubicBezTo>
                  <a:pt x="16551" y="19575"/>
                  <a:pt x="16551" y="19575"/>
                  <a:pt x="16551" y="19575"/>
                </a:cubicBezTo>
                <a:lnTo>
                  <a:pt x="20478" y="17212"/>
                </a:lnTo>
                <a:close/>
              </a:path>
            </a:pathLst>
          </a:custGeom>
          <a:solidFill>
            <a:schemeClr val="bg1"/>
          </a:solidFill>
          <a:ln w="12700" cap="flat">
            <a:noFill/>
            <a:miter lim="400000"/>
          </a:ln>
          <a:effectLst/>
        </p:spPr>
        <p:txBody>
          <a:bodyPr wrap="square" lIns="45713" tIns="45713" rIns="45713" bIns="45713" numCol="1" anchor="t">
            <a:noAutofit/>
          </a:bodyPr>
          <a:lstStyle>
            <a:defPPr>
              <a:defRPr lang="en-US"/>
            </a:defPPr>
            <a:lvl1pPr marL="0" algn="l" defTabSz="1828800" rtl="0" eaLnBrk="1" latinLnBrk="0" hangingPunct="1">
              <a:defRPr sz="3600" kern="1200">
                <a:solidFill>
                  <a:schemeClr val="tx1"/>
                </a:solidFill>
                <a:latin typeface="+mn-lt"/>
                <a:ea typeface="+mn-ea"/>
                <a:cs typeface="+mn-cs"/>
              </a:defRPr>
            </a:lvl1pPr>
            <a:lvl2pPr marL="914400" algn="l" defTabSz="1828800" rtl="0" eaLnBrk="1" latinLnBrk="0" hangingPunct="1">
              <a:defRPr sz="3600" kern="1200">
                <a:solidFill>
                  <a:schemeClr val="tx1"/>
                </a:solidFill>
                <a:latin typeface="+mn-lt"/>
                <a:ea typeface="+mn-ea"/>
                <a:cs typeface="+mn-cs"/>
              </a:defRPr>
            </a:lvl2pPr>
            <a:lvl3pPr marL="1828800" algn="l" defTabSz="1828800" rtl="0" eaLnBrk="1" latinLnBrk="0" hangingPunct="1">
              <a:defRPr sz="3600" kern="1200">
                <a:solidFill>
                  <a:schemeClr val="tx1"/>
                </a:solidFill>
                <a:latin typeface="+mn-lt"/>
                <a:ea typeface="+mn-ea"/>
                <a:cs typeface="+mn-cs"/>
              </a:defRPr>
            </a:lvl3pPr>
            <a:lvl4pPr marL="2743200" algn="l" defTabSz="1828800" rtl="0" eaLnBrk="1" latinLnBrk="0" hangingPunct="1">
              <a:defRPr sz="3600" kern="1200">
                <a:solidFill>
                  <a:schemeClr val="tx1"/>
                </a:solidFill>
                <a:latin typeface="+mn-lt"/>
                <a:ea typeface="+mn-ea"/>
                <a:cs typeface="+mn-cs"/>
              </a:defRPr>
            </a:lvl4pPr>
            <a:lvl5pPr marL="3657600" algn="l" defTabSz="1828800" rtl="0" eaLnBrk="1" latinLnBrk="0" hangingPunct="1">
              <a:defRPr sz="3600" kern="1200">
                <a:solidFill>
                  <a:schemeClr val="tx1"/>
                </a:solidFill>
                <a:latin typeface="+mn-lt"/>
                <a:ea typeface="+mn-ea"/>
                <a:cs typeface="+mn-cs"/>
              </a:defRPr>
            </a:lvl5pPr>
            <a:lvl6pPr marL="4572000" algn="l" defTabSz="1828800" rtl="0" eaLnBrk="1" latinLnBrk="0" hangingPunct="1">
              <a:defRPr sz="3600" kern="1200">
                <a:solidFill>
                  <a:schemeClr val="tx1"/>
                </a:solidFill>
                <a:latin typeface="+mn-lt"/>
                <a:ea typeface="+mn-ea"/>
                <a:cs typeface="+mn-cs"/>
              </a:defRPr>
            </a:lvl6pPr>
            <a:lvl7pPr marL="5486400" algn="l" defTabSz="1828800" rtl="0" eaLnBrk="1" latinLnBrk="0" hangingPunct="1">
              <a:defRPr sz="3600" kern="1200">
                <a:solidFill>
                  <a:schemeClr val="tx1"/>
                </a:solidFill>
                <a:latin typeface="+mn-lt"/>
                <a:ea typeface="+mn-ea"/>
                <a:cs typeface="+mn-cs"/>
              </a:defRPr>
            </a:lvl7pPr>
            <a:lvl8pPr marL="6401435" algn="l" defTabSz="1828800" rtl="0" eaLnBrk="1" latinLnBrk="0" hangingPunct="1">
              <a:defRPr sz="3600" kern="1200">
                <a:solidFill>
                  <a:schemeClr val="tx1"/>
                </a:solidFill>
                <a:latin typeface="+mn-lt"/>
                <a:ea typeface="+mn-ea"/>
                <a:cs typeface="+mn-cs"/>
              </a:defRPr>
            </a:lvl8pPr>
            <a:lvl9pPr marL="7315835" algn="l" defTabSz="1828800" rtl="0" eaLnBrk="1" latinLnBrk="0" hangingPunct="1">
              <a:defRPr sz="36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ts val="0"/>
              </a:spcBef>
              <a:spcAft>
                <a:spcPts val="0"/>
              </a:spcAft>
              <a:buClrTx/>
              <a:buSzTx/>
              <a:buFontTx/>
              <a:buNone/>
              <a:defRPr sz="2400">
                <a:solidFill>
                  <a:srgbClr val="000000"/>
                </a:solidFill>
                <a:latin typeface="Calibri" panose="020F0502020204030204"/>
                <a:ea typeface="Calibri" panose="020F0502020204030204"/>
                <a:cs typeface="Calibri" panose="020F0502020204030204"/>
                <a:sym typeface="Calibri" panose="020F0502020204030204"/>
              </a:defRPr>
            </a:pPr>
            <a:endParaRPr kumimoji="0" sz="2400" b="0" i="0" u="none" strike="noStrike" kern="1200" cap="none" spc="0" normalizeH="0" baseline="0" noProof="0">
              <a:ln>
                <a:noFill/>
              </a:ln>
              <a:solidFill>
                <a:srgbClr val="000000"/>
              </a:solidFill>
              <a:effectLst/>
              <a:uLnTx/>
              <a:uFillTx/>
              <a:latin typeface="Calibri" panose="020F0502020204030204"/>
              <a:cs typeface="Calibri" panose="020F0502020204030204"/>
              <a:sym typeface="Calibri" panose="020F0502020204030204"/>
            </a:endParaRPr>
          </a:p>
        </p:txBody>
      </p:sp>
      <p:sp>
        <p:nvSpPr>
          <p:cNvPr id="13" name="矩形 12"/>
          <p:cNvSpPr/>
          <p:nvPr>
            <p:custDataLst>
              <p:tags r:id="rId10"/>
            </p:custDataLst>
          </p:nvPr>
        </p:nvSpPr>
        <p:spPr>
          <a:xfrm>
            <a:off x="4542288" y="5473712"/>
            <a:ext cx="2620512" cy="521970"/>
          </a:xfrm>
          <a:prstGeom prst="rect">
            <a:avLst/>
          </a:prstGeom>
        </p:spPr>
        <p:txBody>
          <a:bodyPr wrap="square">
            <a:spAutoFit/>
          </a:bodyPr>
          <a:p>
            <a:pPr>
              <a:defRPr/>
            </a:pPr>
            <a:r>
              <a:rPr lang="zh-CN" altLang="en-US" sz="2800" b="1" dirty="0">
                <a:solidFill>
                  <a:srgbClr val="FF0000"/>
                </a:solidFill>
              </a:rPr>
              <a:t>证券投资组合</a:t>
            </a:r>
            <a:endParaRPr lang="zh-CN" altLang="en-US" sz="2800" b="1" dirty="0">
              <a:solidFill>
                <a:srgbClr val="FF0000"/>
              </a:solidFill>
            </a:endParaRPr>
          </a:p>
        </p:txBody>
      </p:sp>
    </p:spTree>
  </p:cSld>
  <p:clrMapOvr>
    <a:masterClrMapping/>
  </p:clrMapOvr>
  <p:transition spd="slow" advTm="300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6" presetClass="emph" presetSubtype="0" fill="hold" grpId="0" nodeType="afterEffect">
                                  <p:stCondLst>
                                    <p:cond delay="0"/>
                                  </p:stCondLst>
                                  <p:childTnLst>
                                    <p:animEffect transition="out" filter="fade">
                                      <p:cBhvr>
                                        <p:cTn id="12" dur="500" tmFilter="0, 0; .2, .5; .8, .5; 1, 0"/>
                                        <p:tgtEl>
                                          <p:spTgt spid="19"/>
                                        </p:tgtEl>
                                      </p:cBhvr>
                                    </p:animEffect>
                                    <p:animScale>
                                      <p:cBhvr>
                                        <p:cTn id="13" dur="250" autoRev="1" fill="hold"/>
                                        <p:tgtEl>
                                          <p:spTgt spid="19"/>
                                        </p:tgtEl>
                                      </p:cBhvr>
                                      <p:by x="105000" y="105000"/>
                                    </p:animScale>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animEffect transition="in" filter="fade">
                                      <p:cBhvr>
                                        <p:cTn id="19" dur="500"/>
                                        <p:tgtEl>
                                          <p:spTgt spid="4"/>
                                        </p:tgtEl>
                                      </p:cBhvr>
                                    </p:animEffect>
                                  </p:childTnLst>
                                </p:cTn>
                              </p:par>
                            </p:childTnLst>
                          </p:cTn>
                        </p:par>
                        <p:par>
                          <p:cTn id="20" fill="hold">
                            <p:stCondLst>
                              <p:cond delay="1500"/>
                            </p:stCondLst>
                            <p:childTnLst>
                              <p:par>
                                <p:cTn id="21" presetID="26" presetClass="emph" presetSubtype="0" fill="hold" grpId="0" nodeType="afterEffect">
                                  <p:stCondLst>
                                    <p:cond delay="0"/>
                                  </p:stCondLst>
                                  <p:childTnLst>
                                    <p:animEffect transition="out" filter="fade">
                                      <p:cBhvr>
                                        <p:cTn id="22" dur="500" tmFilter="0, 0; .2, .5; .8, .5; 1, 0"/>
                                        <p:tgtEl>
                                          <p:spTgt spid="9"/>
                                        </p:tgtEl>
                                      </p:cBhvr>
                                    </p:animEffect>
                                    <p:animScale>
                                      <p:cBhvr>
                                        <p:cTn id="23" dur="250" autoRev="1" fill="hold"/>
                                        <p:tgtEl>
                                          <p:spTgt spid="9"/>
                                        </p:tgtEl>
                                      </p:cBhvr>
                                      <p:by x="105000" y="105000"/>
                                    </p:animScale>
                                  </p:childTnLst>
                                </p:cTn>
                              </p:par>
                            </p:childTnLst>
                          </p:cTn>
                        </p:par>
                        <p:par>
                          <p:cTn id="24" fill="hold">
                            <p:stCondLst>
                              <p:cond delay="2000"/>
                            </p:stCondLst>
                            <p:childTnLst>
                              <p:par>
                                <p:cTn id="25" presetID="26" presetClass="emph" presetSubtype="0" fill="hold" grpId="0" nodeType="afterEffect">
                                  <p:stCondLst>
                                    <p:cond delay="0"/>
                                  </p:stCondLst>
                                  <p:childTnLst>
                                    <p:animEffect transition="out" filter="fade">
                                      <p:cBhvr>
                                        <p:cTn id="26" dur="500" tmFilter="0, 0; .2, .5; .8, .5; 1, 0"/>
                                        <p:tgtEl>
                                          <p:spTgt spid="13"/>
                                        </p:tgtEl>
                                      </p:cBhvr>
                                    </p:animEffect>
                                    <p:animScale>
                                      <p:cBhvr>
                                        <p:cTn id="27" dur="250" autoRev="1" fill="hold"/>
                                        <p:tgtEl>
                                          <p:spTgt spid="13"/>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9" grpId="0"/>
      <p:bldP spid="1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直接连接符 7"/>
          <p:cNvCxnSpPr/>
          <p:nvPr/>
        </p:nvCxnSpPr>
        <p:spPr>
          <a:xfrm>
            <a:off x="512064" y="825216"/>
            <a:ext cx="7852753" cy="0"/>
          </a:xfrm>
          <a:prstGeom prst="line">
            <a:avLst/>
          </a:prstGeom>
          <a:ln w="19050">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sp>
        <p:nvSpPr>
          <p:cNvPr id="4" name="TextBox 3"/>
          <p:cNvSpPr txBox="1"/>
          <p:nvPr/>
        </p:nvSpPr>
        <p:spPr>
          <a:xfrm>
            <a:off x="600075" y="1034415"/>
            <a:ext cx="3565525" cy="460375"/>
          </a:xfrm>
          <a:prstGeom prst="rect">
            <a:avLst/>
          </a:prstGeom>
          <a:solidFill>
            <a:schemeClr val="accent2">
              <a:lumMod val="20000"/>
              <a:lumOff val="80000"/>
            </a:schemeClr>
          </a:solidFill>
        </p:spPr>
        <p:txBody>
          <a:bodyPr wrap="square" rtlCol="0">
            <a:spAutoFit/>
          </a:bodyPr>
          <a:lstStyle/>
          <a:p>
            <a:r>
              <a:rPr lang="zh-CN" altLang="en-US" sz="2400" b="1" dirty="0" smtClean="0"/>
              <a:t>二、债券价值的计算</a:t>
            </a:r>
            <a:endParaRPr lang="zh-CN" altLang="en-US" sz="2400" b="1" dirty="0"/>
          </a:p>
        </p:txBody>
      </p:sp>
      <p:sp>
        <p:nvSpPr>
          <p:cNvPr id="5" name="TextBox 4"/>
          <p:cNvSpPr txBox="1"/>
          <p:nvPr/>
        </p:nvSpPr>
        <p:spPr>
          <a:xfrm>
            <a:off x="599577" y="2272553"/>
            <a:ext cx="7765240" cy="369332"/>
          </a:xfrm>
          <a:prstGeom prst="rect">
            <a:avLst/>
          </a:prstGeom>
          <a:noFill/>
        </p:spPr>
        <p:txBody>
          <a:bodyPr wrap="square" rtlCol="0">
            <a:spAutoFit/>
          </a:bodyPr>
          <a:lstStyle/>
          <a:p>
            <a:endParaRPr lang="zh-CN" altLang="en-US" dirty="0"/>
          </a:p>
        </p:txBody>
      </p:sp>
      <p:sp>
        <p:nvSpPr>
          <p:cNvPr id="7" name="矩形 6"/>
          <p:cNvSpPr/>
          <p:nvPr>
            <p:custDataLst>
              <p:tags r:id="rId1"/>
            </p:custDataLst>
          </p:nvPr>
        </p:nvSpPr>
        <p:spPr>
          <a:xfrm>
            <a:off x="2838649" y="234957"/>
            <a:ext cx="4691054" cy="521970"/>
          </a:xfrm>
          <a:prstGeom prst="rect">
            <a:avLst/>
          </a:prstGeom>
        </p:spPr>
        <p:txBody>
          <a:bodyPr wrap="square">
            <a:spAutoFit/>
          </a:bodyPr>
          <a:p>
            <a:pPr algn="ctr">
              <a:defRPr/>
            </a:pPr>
            <a:r>
              <a:rPr lang="zh-CN" altLang="en-US" sz="2800" b="1" dirty="0" smtClean="0"/>
              <a:t>第三节</a:t>
            </a:r>
            <a:r>
              <a:rPr lang="en-US" altLang="zh-CN" sz="2800" b="1" dirty="0" smtClean="0"/>
              <a:t>  </a:t>
            </a:r>
            <a:r>
              <a:rPr lang="zh-CN" altLang="en-US" sz="2800" b="1" dirty="0" smtClean="0"/>
              <a:t>债券投资管理</a:t>
            </a:r>
            <a:endParaRPr lang="zh-CN" altLang="en-US" sz="2800" b="1" dirty="0" smtClean="0"/>
          </a:p>
        </p:txBody>
      </p:sp>
      <p:sp>
        <p:nvSpPr>
          <p:cNvPr id="102" name="文本框 101"/>
          <p:cNvSpPr txBox="1"/>
          <p:nvPr/>
        </p:nvSpPr>
        <p:spPr>
          <a:xfrm>
            <a:off x="5548313" y="3440113"/>
            <a:ext cx="5080000" cy="368300"/>
          </a:xfrm>
          <a:prstGeom prst="rect">
            <a:avLst/>
          </a:prstGeom>
          <a:noFill/>
          <a:ln w="9525">
            <a:noFill/>
          </a:ln>
        </p:spPr>
        <p:txBody>
          <a:bodyPr>
            <a:spAutoFit/>
          </a:bodyPr>
          <a:p>
            <a:pPr indent="0"/>
            <a:r>
              <a:rPr lang="en-US" b="0">
                <a:latin typeface="Times New Roman" panose="02020603050405020304" pitchFamily="18" charset="0"/>
                <a:ea typeface="宋体" panose="02010600030101010101" pitchFamily="2" charset="-122"/>
              </a:rPr>
              <a:t>  </a:t>
            </a:r>
            <a:endParaRPr lang="en-US" altLang="en-US" b="0">
              <a:latin typeface="Times New Roman" panose="02020603050405020304" pitchFamily="18" charset="0"/>
              <a:ea typeface="宋体" panose="02010600030101010101" pitchFamily="2" charset="-122"/>
            </a:endParaRPr>
          </a:p>
        </p:txBody>
      </p:sp>
      <p:sp>
        <p:nvSpPr>
          <p:cNvPr id="103" name="文本框 102"/>
          <p:cNvSpPr txBox="1"/>
          <p:nvPr/>
        </p:nvSpPr>
        <p:spPr>
          <a:xfrm>
            <a:off x="5786438" y="3440113"/>
            <a:ext cx="5080000" cy="368300"/>
          </a:xfrm>
          <a:prstGeom prst="rect">
            <a:avLst/>
          </a:prstGeom>
          <a:noFill/>
          <a:ln w="9525">
            <a:noFill/>
          </a:ln>
        </p:spPr>
        <p:txBody>
          <a:bodyPr>
            <a:spAutoFit/>
          </a:bodyPr>
          <a:p>
            <a:pPr indent="0"/>
            <a:r>
              <a:rPr lang="en-US" b="0">
                <a:latin typeface="Times New Roman" panose="02020603050405020304" pitchFamily="18" charset="0"/>
                <a:ea typeface="宋体" panose="02010600030101010101" pitchFamily="2" charset="-122"/>
              </a:rPr>
              <a:t>   </a:t>
            </a:r>
            <a:endParaRPr lang="en-US" altLang="en-US" b="0">
              <a:latin typeface="Times New Roman" panose="02020603050405020304" pitchFamily="18" charset="0"/>
              <a:ea typeface="宋体" panose="02010600030101010101" pitchFamily="2" charset="-122"/>
            </a:endParaRPr>
          </a:p>
        </p:txBody>
      </p:sp>
      <p:sp>
        <p:nvSpPr>
          <p:cNvPr id="2" name="Rectangle 2"/>
          <p:cNvSpPr>
            <a:spLocks noGrp="1" noChangeArrowheads="1"/>
          </p:cNvSpPr>
          <p:nvPr>
            <p:ph type="title"/>
            <p:custDataLst>
              <p:tags r:id="rId2"/>
            </p:custDataLst>
          </p:nvPr>
        </p:nvSpPr>
        <p:spPr>
          <a:xfrm>
            <a:off x="599440" y="1772285"/>
            <a:ext cx="4383405" cy="501015"/>
          </a:xfrm>
          <a:solidFill>
            <a:srgbClr val="FF9409"/>
          </a:solidFill>
        </p:spPr>
        <p:txBody>
          <a:bodyPr/>
          <a:p>
            <a:pPr algn="ctr" eaLnBrk="1" hangingPunct="1"/>
            <a:r>
              <a:rPr lang="zh-CN" altLang="en-US" sz="2400" dirty="0"/>
              <a:t>债券估值的通用模型：</a:t>
            </a:r>
            <a:endParaRPr lang="zh-CN" altLang="en-US" sz="2400" dirty="0"/>
          </a:p>
        </p:txBody>
      </p:sp>
      <p:pic>
        <p:nvPicPr>
          <p:cNvPr id="3" name="图片 2"/>
          <p:cNvPicPr>
            <a:picLocks noChangeAspect="1"/>
          </p:cNvPicPr>
          <p:nvPr/>
        </p:nvPicPr>
        <p:blipFill>
          <a:blip r:embed="rId3"/>
          <a:stretch>
            <a:fillRect/>
          </a:stretch>
        </p:blipFill>
        <p:spPr>
          <a:xfrm>
            <a:off x="1316990" y="2506980"/>
            <a:ext cx="8700770" cy="1179195"/>
          </a:xfrm>
          <a:prstGeom prst="rect">
            <a:avLst/>
          </a:prstGeom>
        </p:spPr>
      </p:pic>
      <p:pic>
        <p:nvPicPr>
          <p:cNvPr id="10" name="图片 9"/>
          <p:cNvPicPr>
            <a:picLocks noChangeAspect="1"/>
          </p:cNvPicPr>
          <p:nvPr/>
        </p:nvPicPr>
        <p:blipFill>
          <a:blip r:embed="rId4"/>
          <a:stretch>
            <a:fillRect/>
          </a:stretch>
        </p:blipFill>
        <p:spPr>
          <a:xfrm>
            <a:off x="511810" y="3919855"/>
            <a:ext cx="9638030" cy="1546860"/>
          </a:xfrm>
          <a:prstGeom prst="rect">
            <a:avLst/>
          </a:prstGeom>
        </p:spPr>
      </p:pic>
    </p:spTree>
  </p:cSld>
  <p:clrMapOvr>
    <a:masterClrMapping/>
  </p:clrMapOvr>
  <p:transition spd="slow" advTm="3000">
    <p:random/>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直接连接符 7"/>
          <p:cNvCxnSpPr/>
          <p:nvPr/>
        </p:nvCxnSpPr>
        <p:spPr>
          <a:xfrm>
            <a:off x="512064" y="825216"/>
            <a:ext cx="7852753" cy="0"/>
          </a:xfrm>
          <a:prstGeom prst="line">
            <a:avLst/>
          </a:prstGeom>
          <a:ln w="19050">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sp>
        <p:nvSpPr>
          <p:cNvPr id="4" name="TextBox 3"/>
          <p:cNvSpPr txBox="1"/>
          <p:nvPr/>
        </p:nvSpPr>
        <p:spPr>
          <a:xfrm>
            <a:off x="600075" y="1034415"/>
            <a:ext cx="3565525" cy="460375"/>
          </a:xfrm>
          <a:prstGeom prst="rect">
            <a:avLst/>
          </a:prstGeom>
          <a:solidFill>
            <a:schemeClr val="accent2">
              <a:lumMod val="20000"/>
              <a:lumOff val="80000"/>
            </a:schemeClr>
          </a:solidFill>
        </p:spPr>
        <p:txBody>
          <a:bodyPr wrap="square" rtlCol="0">
            <a:spAutoFit/>
          </a:bodyPr>
          <a:lstStyle/>
          <a:p>
            <a:r>
              <a:rPr lang="zh-CN" altLang="en-US" sz="2400" b="1" dirty="0" smtClean="0"/>
              <a:t>二、债券价值的计算</a:t>
            </a:r>
            <a:endParaRPr lang="zh-CN" altLang="en-US" sz="2400" b="1" dirty="0"/>
          </a:p>
        </p:txBody>
      </p:sp>
      <p:sp>
        <p:nvSpPr>
          <p:cNvPr id="5" name="TextBox 4"/>
          <p:cNvSpPr txBox="1"/>
          <p:nvPr/>
        </p:nvSpPr>
        <p:spPr>
          <a:xfrm>
            <a:off x="599577" y="2272553"/>
            <a:ext cx="7765240" cy="369332"/>
          </a:xfrm>
          <a:prstGeom prst="rect">
            <a:avLst/>
          </a:prstGeom>
          <a:noFill/>
        </p:spPr>
        <p:txBody>
          <a:bodyPr wrap="square" rtlCol="0">
            <a:spAutoFit/>
          </a:bodyPr>
          <a:lstStyle/>
          <a:p>
            <a:endParaRPr lang="zh-CN" altLang="en-US" dirty="0"/>
          </a:p>
        </p:txBody>
      </p:sp>
      <p:sp>
        <p:nvSpPr>
          <p:cNvPr id="7" name="矩形 6"/>
          <p:cNvSpPr/>
          <p:nvPr>
            <p:custDataLst>
              <p:tags r:id="rId1"/>
            </p:custDataLst>
          </p:nvPr>
        </p:nvSpPr>
        <p:spPr>
          <a:xfrm>
            <a:off x="2838649" y="234957"/>
            <a:ext cx="4691054" cy="521970"/>
          </a:xfrm>
          <a:prstGeom prst="rect">
            <a:avLst/>
          </a:prstGeom>
        </p:spPr>
        <p:txBody>
          <a:bodyPr wrap="square">
            <a:spAutoFit/>
          </a:bodyPr>
          <a:p>
            <a:pPr algn="ctr">
              <a:defRPr/>
            </a:pPr>
            <a:r>
              <a:rPr lang="zh-CN" altLang="en-US" sz="2800" b="1" dirty="0" smtClean="0"/>
              <a:t>第三节</a:t>
            </a:r>
            <a:r>
              <a:rPr lang="en-US" altLang="zh-CN" sz="2800" b="1" dirty="0" smtClean="0"/>
              <a:t>  </a:t>
            </a:r>
            <a:r>
              <a:rPr lang="zh-CN" altLang="en-US" sz="2800" b="1" dirty="0" smtClean="0"/>
              <a:t>债券投资管理</a:t>
            </a:r>
            <a:endParaRPr lang="zh-CN" altLang="en-US" sz="2800" b="1" dirty="0" smtClean="0"/>
          </a:p>
        </p:txBody>
      </p:sp>
      <p:sp>
        <p:nvSpPr>
          <p:cNvPr id="102" name="文本框 101"/>
          <p:cNvSpPr txBox="1"/>
          <p:nvPr/>
        </p:nvSpPr>
        <p:spPr>
          <a:xfrm>
            <a:off x="5548313" y="3440113"/>
            <a:ext cx="5080000" cy="368300"/>
          </a:xfrm>
          <a:prstGeom prst="rect">
            <a:avLst/>
          </a:prstGeom>
          <a:noFill/>
          <a:ln w="9525">
            <a:noFill/>
          </a:ln>
        </p:spPr>
        <p:txBody>
          <a:bodyPr>
            <a:spAutoFit/>
          </a:bodyPr>
          <a:p>
            <a:pPr indent="0"/>
            <a:r>
              <a:rPr lang="en-US" b="0">
                <a:latin typeface="Times New Roman" panose="02020603050405020304" pitchFamily="18" charset="0"/>
                <a:ea typeface="宋体" panose="02010600030101010101" pitchFamily="2" charset="-122"/>
              </a:rPr>
              <a:t>  </a:t>
            </a:r>
            <a:endParaRPr lang="en-US" altLang="en-US" b="0">
              <a:latin typeface="Times New Roman" panose="02020603050405020304" pitchFamily="18" charset="0"/>
              <a:ea typeface="宋体" panose="02010600030101010101" pitchFamily="2" charset="-122"/>
            </a:endParaRPr>
          </a:p>
        </p:txBody>
      </p:sp>
      <p:sp>
        <p:nvSpPr>
          <p:cNvPr id="103" name="文本框 102"/>
          <p:cNvSpPr txBox="1"/>
          <p:nvPr/>
        </p:nvSpPr>
        <p:spPr>
          <a:xfrm>
            <a:off x="5786438" y="3440113"/>
            <a:ext cx="5080000" cy="368300"/>
          </a:xfrm>
          <a:prstGeom prst="rect">
            <a:avLst/>
          </a:prstGeom>
          <a:noFill/>
          <a:ln w="9525">
            <a:noFill/>
          </a:ln>
        </p:spPr>
        <p:txBody>
          <a:bodyPr>
            <a:spAutoFit/>
          </a:bodyPr>
          <a:p>
            <a:pPr indent="0"/>
            <a:r>
              <a:rPr lang="en-US" b="0">
                <a:latin typeface="Times New Roman" panose="02020603050405020304" pitchFamily="18" charset="0"/>
                <a:ea typeface="宋体" panose="02010600030101010101" pitchFamily="2" charset="-122"/>
              </a:rPr>
              <a:t>   </a:t>
            </a:r>
            <a:endParaRPr lang="en-US" altLang="en-US" b="0">
              <a:latin typeface="Times New Roman" panose="02020603050405020304" pitchFamily="18" charset="0"/>
              <a:ea typeface="宋体" panose="02010600030101010101" pitchFamily="2" charset="-122"/>
            </a:endParaRPr>
          </a:p>
        </p:txBody>
      </p:sp>
      <p:sp>
        <p:nvSpPr>
          <p:cNvPr id="2" name="Rectangle 2"/>
          <p:cNvSpPr>
            <a:spLocks noGrp="1" noChangeArrowheads="1"/>
          </p:cNvSpPr>
          <p:nvPr>
            <p:ph type="title"/>
            <p:custDataLst>
              <p:tags r:id="rId2"/>
            </p:custDataLst>
          </p:nvPr>
        </p:nvSpPr>
        <p:spPr>
          <a:xfrm>
            <a:off x="599440" y="1772285"/>
            <a:ext cx="9032875" cy="501015"/>
          </a:xfrm>
          <a:solidFill>
            <a:srgbClr val="FF9409"/>
          </a:solidFill>
        </p:spPr>
        <p:txBody>
          <a:bodyPr/>
          <a:p>
            <a:pPr algn="ctr" eaLnBrk="1" hangingPunct="1"/>
            <a:r>
              <a:rPr lang="en-US" altLang="zh-CN" sz="2400" dirty="0"/>
              <a:t>1.</a:t>
            </a:r>
            <a:r>
              <a:rPr lang="zh-CN" altLang="en-US" sz="2400" dirty="0"/>
              <a:t>平息债券估值计算模型</a:t>
            </a:r>
            <a:r>
              <a:rPr lang="en-US" altLang="zh-CN" sz="2400" dirty="0"/>
              <a:t>—</a:t>
            </a:r>
            <a:r>
              <a:rPr lang="zh-CN" altLang="en-US" sz="2400" dirty="0"/>
              <a:t>按复利分期并支付利息，到期归还本金</a:t>
            </a:r>
            <a:endParaRPr lang="zh-CN" altLang="en-US" sz="2400" dirty="0"/>
          </a:p>
        </p:txBody>
      </p:sp>
      <mc:AlternateContent xmlns:mc="http://schemas.openxmlformats.org/markup-compatibility/2006">
        <mc:Choice xmlns:a14="http://schemas.microsoft.com/office/drawing/2010/main" Requires="a14">
          <p:sp>
            <p:nvSpPr>
              <p:cNvPr id="6" name="TextBox 1"/>
              <p:cNvSpPr txBox="1"/>
              <p:nvPr>
                <p:custDataLst>
                  <p:tags r:id="rId3"/>
                </p:custDataLst>
              </p:nvPr>
            </p:nvSpPr>
            <p:spPr>
              <a:xfrm>
                <a:off x="475615" y="2508885"/>
                <a:ext cx="9948545" cy="3423285"/>
              </a:xfrm>
              <a:prstGeom prst="rect">
                <a:avLst/>
              </a:prstGeom>
              <a:noFill/>
            </p:spPr>
            <p:txBody>
              <a:bodyPr wrap="square" rtlCol="0">
                <a:noAutofit/>
              </a:bodyPr>
              <a:p>
                <a:pPr algn="just">
                  <a:lnSpc>
                    <a:spcPct val="120000"/>
                  </a:lnSpc>
                </a:pPr>
                <a:r>
                  <a:rPr lang="zh-CN" altLang="en-US" sz="2400" dirty="0"/>
                  <a:t>平息债券是指利息在到期时间内平均支付的债券。支付利息的频率可以是一年一次、半年一次或每季度一次等。对债券持有者来说，由于每次获得的债券利息都是相等的，所以利息收入是一种年金。计算模型为：</a:t>
                </a:r>
                <a:endParaRPr lang="zh-CN" altLang="en-US" sz="2400" dirty="0"/>
              </a:p>
              <a:p>
                <a:pPr algn="just">
                  <a:lnSpc>
                    <a:spcPct val="120000"/>
                  </a:lnSpc>
                </a:pPr>
                <a14:m>
                  <m:oMath xmlns:m="http://schemas.openxmlformats.org/officeDocument/2006/math">
                    <m:sSub>
                      <m:sSubPr>
                        <m:ctrlPr>
                          <a:rPr lang="en-US" altLang="zh-CN" sz="2400" i="1" dirty="0">
                            <a:latin typeface="Cambria Math" panose="02040503050406030204" pitchFamily="18" charset="0"/>
                            <a:cs typeface="Cambria Math" panose="02040503050406030204" pitchFamily="18" charset="0"/>
                          </a:rPr>
                        </m:ctrlPr>
                      </m:sSubPr>
                      <m:e>
                        <m:r>
                          <a:rPr lang="en-US" altLang="zh-CN" sz="2400" i="1" dirty="0">
                            <a:latin typeface="Cambria Math" panose="02040503050406030204" pitchFamily="18" charset="0"/>
                            <a:cs typeface="Cambria Math" panose="02040503050406030204" pitchFamily="18" charset="0"/>
                          </a:rPr>
                          <m:t>𝑃</m:t>
                        </m:r>
                      </m:e>
                      <m:sub>
                        <m:r>
                          <a:rPr lang="en-US" altLang="zh-CN" sz="2400" i="1" dirty="0">
                            <a:latin typeface="Cambria Math" panose="02040503050406030204" pitchFamily="18" charset="0"/>
                            <a:cs typeface="Cambria Math" panose="02040503050406030204" pitchFamily="18" charset="0"/>
                          </a:rPr>
                          <m:t>𝑏</m:t>
                        </m:r>
                      </m:sub>
                    </m:sSub>
                  </m:oMath>
                </a14:m>
                <a:r>
                  <a:rPr lang="en-US" altLang="zh-CN" sz="2400" dirty="0"/>
                  <a:t>=</a:t>
                </a:r>
                <a14:m>
                  <m:oMath xmlns:m="http://schemas.openxmlformats.org/officeDocument/2006/math">
                    <m:sSub>
                      <m:sSubPr>
                        <m:ctrlPr>
                          <a:rPr lang="en-US" altLang="zh-CN" sz="2400" i="1" dirty="0">
                            <a:latin typeface="Cambria Math" panose="02040503050406030204" pitchFamily="18" charset="0"/>
                            <a:cs typeface="Cambria Math" panose="02040503050406030204" pitchFamily="18" charset="0"/>
                          </a:rPr>
                        </m:ctrlPr>
                      </m:sSubPr>
                      <m:e>
                        <m:r>
                          <a:rPr lang="en-US" altLang="zh-CN" sz="2400" i="1" dirty="0">
                            <a:latin typeface="Cambria Math" panose="02040503050406030204" pitchFamily="18" charset="0"/>
                            <a:cs typeface="Cambria Math" panose="02040503050406030204" pitchFamily="18" charset="0"/>
                          </a:rPr>
                          <m:t>𝑃</m:t>
                        </m:r>
                      </m:e>
                      <m:sub>
                        <m:r>
                          <a:rPr lang="en-US" altLang="zh-CN" sz="2400" i="1" dirty="0">
                            <a:latin typeface="Cambria Math" panose="02040503050406030204" pitchFamily="18" charset="0"/>
                            <a:cs typeface="Cambria Math" panose="02040503050406030204" pitchFamily="18" charset="0"/>
                          </a:rPr>
                          <m:t>0</m:t>
                        </m:r>
                      </m:sub>
                    </m:sSub>
                    <m:r>
                      <a:rPr lang="en-US" altLang="zh-CN" sz="2400" i="1" dirty="0">
                        <a:latin typeface="Cambria Math" panose="02040503050406030204" pitchFamily="18" charset="0"/>
                        <a:cs typeface="Cambria Math" panose="02040503050406030204" pitchFamily="18" charset="0"/>
                      </a:rPr>
                      <m:t>×</m:t>
                    </m:r>
                    <m:r>
                      <a:rPr lang="en-US" altLang="zh-CN" sz="2400" i="1" dirty="0">
                        <a:latin typeface="Cambria Math" panose="02040503050406030204" pitchFamily="18" charset="0"/>
                        <a:cs typeface="Cambria Math" panose="02040503050406030204" pitchFamily="18" charset="0"/>
                      </a:rPr>
                      <m:t>𝑖</m:t>
                    </m:r>
                    <m:r>
                      <a:rPr lang="en-US" altLang="zh-CN" sz="2400" i="1" dirty="0">
                        <a:latin typeface="Cambria Math" panose="02040503050406030204" pitchFamily="18" charset="0"/>
                        <a:cs typeface="Cambria Math" panose="02040503050406030204" pitchFamily="18" charset="0"/>
                      </a:rPr>
                      <m:t>×(</m:t>
                    </m:r>
                    <m:r>
                      <a:rPr lang="en-US" altLang="zh-CN" sz="2400" i="1" dirty="0">
                        <a:latin typeface="Cambria Math" panose="02040503050406030204" pitchFamily="18" charset="0"/>
                        <a:cs typeface="Cambria Math" panose="02040503050406030204" pitchFamily="18" charset="0"/>
                      </a:rPr>
                      <m:t>𝑃</m:t>
                    </m:r>
                    <m:r>
                      <a:rPr lang="en-US" altLang="zh-CN" sz="2400" i="1" dirty="0">
                        <a:latin typeface="Cambria Math" panose="02040503050406030204" pitchFamily="18" charset="0"/>
                        <a:cs typeface="Cambria Math" panose="02040503050406030204" pitchFamily="18" charset="0"/>
                      </a:rPr>
                      <m:t>/</m:t>
                    </m:r>
                    <m:r>
                      <a:rPr lang="en-US" altLang="zh-CN" sz="2400" i="1" dirty="0">
                        <a:latin typeface="Cambria Math" panose="02040503050406030204" pitchFamily="18" charset="0"/>
                        <a:cs typeface="Cambria Math" panose="02040503050406030204" pitchFamily="18" charset="0"/>
                      </a:rPr>
                      <m:t>𝐴</m:t>
                    </m:r>
                    <m:r>
                      <a:rPr lang="en-US" altLang="zh-CN" sz="2400" i="1" dirty="0">
                        <a:latin typeface="Cambria Math" panose="02040503050406030204" pitchFamily="18" charset="0"/>
                        <a:cs typeface="Cambria Math" panose="02040503050406030204" pitchFamily="18" charset="0"/>
                      </a:rPr>
                      <m:t>，</m:t>
                    </m:r>
                    <m:f>
                      <m:fPr>
                        <m:ctrlPr>
                          <a:rPr lang="en-US" altLang="zh-CN" sz="2400" i="1" dirty="0">
                            <a:latin typeface="Cambria Math" panose="02040503050406030204" pitchFamily="18" charset="0"/>
                            <a:cs typeface="Cambria Math" panose="02040503050406030204" pitchFamily="18" charset="0"/>
                          </a:rPr>
                        </m:ctrlPr>
                      </m:fPr>
                      <m:num>
                        <m:r>
                          <a:rPr lang="en-US" altLang="zh-CN" sz="2400" i="1" dirty="0">
                            <a:latin typeface="Cambria Math" panose="02040503050406030204" pitchFamily="18" charset="0"/>
                            <a:cs typeface="Cambria Math" panose="02040503050406030204" pitchFamily="18" charset="0"/>
                          </a:rPr>
                          <m:t>𝑟</m:t>
                        </m:r>
                      </m:num>
                      <m:den>
                        <m:r>
                          <a:rPr lang="en-US" altLang="zh-CN" sz="2400" i="1" dirty="0">
                            <a:latin typeface="Cambria Math" panose="02040503050406030204" pitchFamily="18" charset="0"/>
                            <a:cs typeface="Cambria Math" panose="02040503050406030204" pitchFamily="18" charset="0"/>
                          </a:rPr>
                          <m:t>𝑚</m:t>
                        </m:r>
                      </m:den>
                    </m:f>
                  </m:oMath>
                </a14:m>
                <a:r>
                  <a:rPr lang="zh-CN" altLang="en-US" sz="2400" dirty="0">
                    <a:latin typeface="Cambria Math" panose="02040503050406030204" pitchFamily="18" charset="0"/>
                    <a:cs typeface="Cambria Math" panose="02040503050406030204" pitchFamily="18" charset="0"/>
                  </a:rPr>
                  <a:t>，</a:t>
                </a:r>
                <a:r>
                  <a:rPr lang="en-US" altLang="zh-CN" sz="2400" dirty="0">
                    <a:latin typeface="Cambria Math" panose="02040503050406030204" pitchFamily="18" charset="0"/>
                    <a:cs typeface="Cambria Math" panose="02040503050406030204" pitchFamily="18" charset="0"/>
                  </a:rPr>
                  <a:t>mn</a:t>
                </a:r>
                <a:r>
                  <a:rPr lang="zh-CN" altLang="en-US" sz="2400" dirty="0">
                    <a:latin typeface="Cambria Math" panose="02040503050406030204" pitchFamily="18" charset="0"/>
                    <a:cs typeface="Cambria Math" panose="02040503050406030204" pitchFamily="18" charset="0"/>
                  </a:rPr>
                  <a:t>）</a:t>
                </a:r>
                <a:r>
                  <a:rPr lang="en-US" altLang="zh-CN" sz="2400" dirty="0">
                    <a:latin typeface="Cambria Math" panose="02040503050406030204" pitchFamily="18" charset="0"/>
                    <a:cs typeface="Cambria Math" panose="02040503050406030204" pitchFamily="18" charset="0"/>
                  </a:rPr>
                  <a:t>+</a:t>
                </a:r>
                <a14:m>
                  <m:oMath xmlns:m="http://schemas.openxmlformats.org/officeDocument/2006/math">
                    <m:sSub>
                      <m:sSubPr>
                        <m:ctrlPr>
                          <a:rPr lang="en-US" altLang="zh-CN" sz="2400" i="1" dirty="0">
                            <a:latin typeface="Cambria Math" panose="02040503050406030204" pitchFamily="18" charset="0"/>
                            <a:cs typeface="Cambria Math" panose="02040503050406030204" pitchFamily="18" charset="0"/>
                          </a:rPr>
                        </m:ctrlPr>
                      </m:sSubPr>
                      <m:e>
                        <m:r>
                          <a:rPr lang="en-US" altLang="zh-CN" sz="2400" i="1" dirty="0">
                            <a:latin typeface="Cambria Math" panose="02040503050406030204" pitchFamily="18" charset="0"/>
                            <a:cs typeface="Cambria Math" panose="02040503050406030204" pitchFamily="18" charset="0"/>
                          </a:rPr>
                          <m:t>𝑃</m:t>
                        </m:r>
                      </m:e>
                      <m:sub>
                        <m:r>
                          <a:rPr lang="en-US" altLang="zh-CN" sz="2400" i="1" dirty="0">
                            <a:latin typeface="Cambria Math" panose="02040503050406030204" pitchFamily="18" charset="0"/>
                            <a:cs typeface="Cambria Math" panose="02040503050406030204" pitchFamily="18" charset="0"/>
                          </a:rPr>
                          <m:t>0</m:t>
                        </m:r>
                      </m:sub>
                    </m:sSub>
                    <m:r>
                      <a:rPr lang="en-US" altLang="zh-CN" sz="2400" i="1" dirty="0">
                        <a:latin typeface="Cambria Math" panose="02040503050406030204" pitchFamily="18" charset="0"/>
                        <a:cs typeface="Cambria Math" panose="02040503050406030204" pitchFamily="18" charset="0"/>
                      </a:rPr>
                      <m:t>×(</m:t>
                    </m:r>
                    <m:r>
                      <a:rPr lang="en-US" altLang="zh-CN" sz="2400" i="1" dirty="0">
                        <a:latin typeface="Cambria Math" panose="02040503050406030204" pitchFamily="18" charset="0"/>
                        <a:cs typeface="Cambria Math" panose="02040503050406030204" pitchFamily="18" charset="0"/>
                      </a:rPr>
                      <m:t>𝑃</m:t>
                    </m:r>
                    <m:r>
                      <a:rPr lang="en-US" altLang="zh-CN" sz="2400" i="1" dirty="0">
                        <a:latin typeface="Cambria Math" panose="02040503050406030204" pitchFamily="18" charset="0"/>
                        <a:cs typeface="Cambria Math" panose="02040503050406030204" pitchFamily="18" charset="0"/>
                      </a:rPr>
                      <m:t>/</m:t>
                    </m:r>
                    <m:r>
                      <a:rPr lang="en-US" altLang="zh-CN" sz="2400" i="1" dirty="0">
                        <a:latin typeface="Cambria Math" panose="02040503050406030204" pitchFamily="18" charset="0"/>
                        <a:cs typeface="Cambria Math" panose="02040503050406030204" pitchFamily="18" charset="0"/>
                      </a:rPr>
                      <m:t>𝐹</m:t>
                    </m:r>
                    <m:r>
                      <a:rPr lang="en-US" altLang="zh-CN" sz="2400" i="1" dirty="0">
                        <a:latin typeface="Cambria Math" panose="02040503050406030204" pitchFamily="18" charset="0"/>
                        <a:cs typeface="Cambria Math" panose="02040503050406030204" pitchFamily="18" charset="0"/>
                      </a:rPr>
                      <m:t>，</m:t>
                    </m:r>
                    <m:f>
                      <m:fPr>
                        <m:ctrlPr>
                          <a:rPr lang="en-US" altLang="zh-CN" sz="2400" i="1" dirty="0">
                            <a:latin typeface="Cambria Math" panose="02040503050406030204" pitchFamily="18" charset="0"/>
                            <a:cs typeface="Cambria Math" panose="02040503050406030204" pitchFamily="18" charset="0"/>
                          </a:rPr>
                        </m:ctrlPr>
                      </m:fPr>
                      <m:num>
                        <m:r>
                          <a:rPr lang="en-US" altLang="zh-CN" sz="2400" i="1" dirty="0">
                            <a:latin typeface="Cambria Math" panose="02040503050406030204" pitchFamily="18" charset="0"/>
                            <a:cs typeface="Cambria Math" panose="02040503050406030204" pitchFamily="18" charset="0"/>
                          </a:rPr>
                          <m:t>𝑟</m:t>
                        </m:r>
                      </m:num>
                      <m:den>
                        <m:r>
                          <a:rPr lang="en-US" altLang="zh-CN" sz="2400" i="1" dirty="0">
                            <a:latin typeface="Cambria Math" panose="02040503050406030204" pitchFamily="18" charset="0"/>
                            <a:cs typeface="Cambria Math" panose="02040503050406030204" pitchFamily="18" charset="0"/>
                          </a:rPr>
                          <m:t>𝑚</m:t>
                        </m:r>
                      </m:den>
                    </m:f>
                  </m:oMath>
                </a14:m>
                <a:r>
                  <a:rPr lang="zh-CN" altLang="en-US" sz="2400" dirty="0">
                    <a:latin typeface="Cambria Math" panose="02040503050406030204" pitchFamily="18" charset="0"/>
                    <a:cs typeface="Cambria Math" panose="02040503050406030204" pitchFamily="18" charset="0"/>
                    <a:sym typeface="+mn-ea"/>
                  </a:rPr>
                  <a:t>，</a:t>
                </a:r>
                <a:r>
                  <a:rPr lang="en-US" altLang="zh-CN" sz="2400" dirty="0">
                    <a:latin typeface="Cambria Math" panose="02040503050406030204" pitchFamily="18" charset="0"/>
                    <a:cs typeface="Cambria Math" panose="02040503050406030204" pitchFamily="18" charset="0"/>
                    <a:sym typeface="+mn-ea"/>
                  </a:rPr>
                  <a:t>mn</a:t>
                </a:r>
                <a:r>
                  <a:rPr lang="zh-CN" altLang="en-US" sz="2400" dirty="0">
                    <a:latin typeface="Cambria Math" panose="02040503050406030204" pitchFamily="18" charset="0"/>
                    <a:cs typeface="Cambria Math" panose="02040503050406030204" pitchFamily="18" charset="0"/>
                    <a:sym typeface="+mn-ea"/>
                  </a:rPr>
                  <a:t>）</a:t>
                </a:r>
                <a:endParaRPr lang="zh-CN" altLang="en-US" sz="2400" dirty="0">
                  <a:latin typeface="Cambria Math" panose="02040503050406030204" pitchFamily="18" charset="0"/>
                  <a:cs typeface="Cambria Math" panose="02040503050406030204" pitchFamily="18" charset="0"/>
                  <a:sym typeface="+mn-ea"/>
                </a:endParaRPr>
              </a:p>
              <a:p>
                <a:pPr algn="just">
                  <a:lnSpc>
                    <a:spcPct val="120000"/>
                  </a:lnSpc>
                </a:pPr>
                <a:r>
                  <a:rPr lang="en-US" altLang="zh-CN" sz="2400" dirty="0">
                    <a:latin typeface="Cambria Math" panose="02040503050406030204" pitchFamily="18" charset="0"/>
                    <a:cs typeface="Cambria Math" panose="02040503050406030204" pitchFamily="18" charset="0"/>
                  </a:rPr>
                  <a:t>式中，</a:t>
                </a:r>
                <a14:m>
                  <m:oMath xmlns:m="http://schemas.openxmlformats.org/officeDocument/2006/math">
                    <m:sSub>
                      <m:sSubPr>
                        <m:ctrlPr>
                          <a:rPr lang="en-US" altLang="zh-CN" sz="2400" i="1" dirty="0">
                            <a:latin typeface="Cambria Math" panose="02040503050406030204" pitchFamily="18" charset="0"/>
                            <a:cs typeface="Cambria Math" panose="02040503050406030204" pitchFamily="18" charset="0"/>
                          </a:rPr>
                        </m:ctrlPr>
                      </m:sSubPr>
                      <m:e>
                        <m:r>
                          <a:rPr lang="en-US" altLang="zh-CN" sz="2400" i="1" dirty="0">
                            <a:latin typeface="Cambria Math" panose="02040503050406030204" pitchFamily="18" charset="0"/>
                            <a:cs typeface="Cambria Math" panose="02040503050406030204" pitchFamily="18" charset="0"/>
                          </a:rPr>
                          <m:t>𝑃</m:t>
                        </m:r>
                      </m:e>
                      <m:sub>
                        <m:r>
                          <a:rPr lang="en-US" altLang="zh-CN" sz="2400" i="1" dirty="0">
                            <a:latin typeface="Cambria Math" panose="02040503050406030204" pitchFamily="18" charset="0"/>
                            <a:cs typeface="Cambria Math" panose="02040503050406030204" pitchFamily="18" charset="0"/>
                          </a:rPr>
                          <m:t>𝑏</m:t>
                        </m:r>
                      </m:sub>
                    </m:sSub>
                    <m:sSub>
                      <m:sSubPr>
                        <m:ctrlPr>
                          <a:rPr lang="en-US" altLang="zh-CN" sz="2400" i="1" dirty="0">
                            <a:latin typeface="Cambria Math" panose="02040503050406030204" pitchFamily="18" charset="0"/>
                            <a:cs typeface="Cambria Math" panose="02040503050406030204" pitchFamily="18" charset="0"/>
                          </a:rPr>
                        </m:ctrlPr>
                      </m:sSubPr>
                      <m:e>
                        <m:r>
                          <a:rPr lang="en-US" altLang="zh-CN" sz="2400" i="1" dirty="0">
                            <a:latin typeface="Cambria Math" panose="02040503050406030204" pitchFamily="18" charset="0"/>
                            <a:cs typeface="Cambria Math" panose="02040503050406030204" pitchFamily="18" charset="0"/>
                          </a:rPr>
                          <m:t>为债券的价值，</m:t>
                        </m:r>
                        <m:r>
                          <a:rPr lang="en-US" altLang="zh-CN" sz="2400" i="1" dirty="0">
                            <a:latin typeface="Cambria Math" panose="02040503050406030204" pitchFamily="18" charset="0"/>
                            <a:cs typeface="Cambria Math" panose="02040503050406030204" pitchFamily="18" charset="0"/>
                          </a:rPr>
                          <m:t>𝑃</m:t>
                        </m:r>
                      </m:e>
                      <m:sub>
                        <m:r>
                          <a:rPr lang="en-US" altLang="zh-CN" sz="2400" i="1" dirty="0">
                            <a:latin typeface="Cambria Math" panose="02040503050406030204" pitchFamily="18" charset="0"/>
                            <a:cs typeface="Cambria Math" panose="02040503050406030204" pitchFamily="18" charset="0"/>
                          </a:rPr>
                          <m:t>0</m:t>
                        </m:r>
                      </m:sub>
                    </m:sSub>
                  </m:oMath>
                </a14:m>
                <a:r>
                  <a:rPr lang="en-US" altLang="zh-CN" sz="2400" dirty="0">
                    <a:latin typeface="Cambria Math" panose="02040503050406030204" pitchFamily="18" charset="0"/>
                    <a:cs typeface="Cambria Math" panose="02040503050406030204" pitchFamily="18" charset="0"/>
                  </a:rPr>
                  <a:t>为债券的面值；i为债券</a:t>
                </a:r>
                <a:r>
                  <a:rPr lang="zh-CN" altLang="en-US" sz="2400" dirty="0">
                    <a:latin typeface="Cambria Math" panose="02040503050406030204" pitchFamily="18" charset="0"/>
                    <a:cs typeface="Cambria Math" panose="02040503050406030204" pitchFamily="18" charset="0"/>
                  </a:rPr>
                  <a:t>票面利率</a:t>
                </a:r>
                <a:r>
                  <a:rPr lang="en-US" altLang="zh-CN" sz="2400" dirty="0">
                    <a:latin typeface="Cambria Math" panose="02040503050406030204" pitchFamily="18" charset="0"/>
                    <a:cs typeface="Cambria Math" panose="02040503050406030204" pitchFamily="18" charset="0"/>
                  </a:rPr>
                  <a:t>；n</a:t>
                </a:r>
                <a:r>
                  <a:rPr lang="zh-CN" altLang="en-US" sz="2400" dirty="0">
                    <a:latin typeface="Cambria Math" panose="02040503050406030204" pitchFamily="18" charset="0"/>
                    <a:cs typeface="Cambria Math" panose="02040503050406030204" pitchFamily="18" charset="0"/>
                  </a:rPr>
                  <a:t>为债券的期限，</a:t>
                </a:r>
                <a:r>
                  <a:rPr lang="en-US" altLang="zh-CN" sz="2400" dirty="0">
                    <a:latin typeface="Cambria Math" panose="02040503050406030204" pitchFamily="18" charset="0"/>
                    <a:cs typeface="Cambria Math" panose="02040503050406030204" pitchFamily="18" charset="0"/>
                  </a:rPr>
                  <a:t>m为每年支付利息的次数。</a:t>
                </a:r>
                <a:endParaRPr lang="en-US" altLang="zh-CN" sz="2400" dirty="0">
                  <a:latin typeface="Cambria Math" panose="02040503050406030204" pitchFamily="18" charset="0"/>
                  <a:cs typeface="Cambria Math" panose="02040503050406030204" pitchFamily="18" charset="0"/>
                </a:endParaRPr>
              </a:p>
            </p:txBody>
          </p:sp>
        </mc:Choice>
        <mc:Fallback>
          <p:sp>
            <p:nvSpPr>
              <p:cNvPr id="6" name="TextBox 1"/>
              <p:cNvSpPr txBox="1">
                <a:spLocks noRot="1" noChangeAspect="1" noMove="1" noResize="1" noEditPoints="1" noAdjustHandles="1" noChangeArrowheads="1" noChangeShapeType="1" noTextEdit="1"/>
              </p:cNvSpPr>
              <p:nvPr>
                <p:custDataLst>
                  <p:tags r:id="rId4"/>
                </p:custDataLst>
              </p:nvPr>
            </p:nvSpPr>
            <p:spPr>
              <a:xfrm>
                <a:off x="475615" y="2508885"/>
                <a:ext cx="9948545" cy="3423285"/>
              </a:xfrm>
              <a:prstGeom prst="rect">
                <a:avLst/>
              </a:prstGeom>
              <a:blipFill rotWithShape="1">
                <a:blip r:embed="rId5"/>
                <a:stretch>
                  <a:fillRect/>
                </a:stretch>
              </a:blipFill>
            </p:spPr>
            <p:txBody>
              <a:bodyPr/>
              <a:lstStyle/>
              <a:p>
                <a:r>
                  <a:rPr lang="zh-CN" altLang="en-US">
                    <a:noFill/>
                  </a:rPr>
                  <a:t> </a:t>
                </a:r>
              </a:p>
            </p:txBody>
          </p:sp>
        </mc:Fallback>
      </mc:AlternateContent>
    </p:spTree>
  </p:cSld>
  <p:clrMapOvr>
    <a:masterClrMapping/>
  </p:clrMapOvr>
  <p:transition spd="slow" advTm="3000">
    <p:random/>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直接连接符 7"/>
          <p:cNvCxnSpPr/>
          <p:nvPr/>
        </p:nvCxnSpPr>
        <p:spPr>
          <a:xfrm>
            <a:off x="512064" y="825216"/>
            <a:ext cx="7852753" cy="0"/>
          </a:xfrm>
          <a:prstGeom prst="line">
            <a:avLst/>
          </a:prstGeom>
          <a:ln w="19050">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sp>
        <p:nvSpPr>
          <p:cNvPr id="4" name="TextBox 3"/>
          <p:cNvSpPr txBox="1"/>
          <p:nvPr/>
        </p:nvSpPr>
        <p:spPr>
          <a:xfrm>
            <a:off x="600075" y="1034415"/>
            <a:ext cx="3565525" cy="460375"/>
          </a:xfrm>
          <a:prstGeom prst="rect">
            <a:avLst/>
          </a:prstGeom>
          <a:solidFill>
            <a:schemeClr val="accent2">
              <a:lumMod val="20000"/>
              <a:lumOff val="80000"/>
            </a:schemeClr>
          </a:solidFill>
        </p:spPr>
        <p:txBody>
          <a:bodyPr wrap="square" rtlCol="0">
            <a:spAutoFit/>
          </a:bodyPr>
          <a:lstStyle/>
          <a:p>
            <a:r>
              <a:rPr lang="zh-CN" altLang="en-US" sz="2400" b="1" dirty="0" smtClean="0"/>
              <a:t>二、债券价值的计算</a:t>
            </a:r>
            <a:endParaRPr lang="zh-CN" altLang="en-US" sz="2400" b="1" dirty="0"/>
          </a:p>
        </p:txBody>
      </p:sp>
      <p:sp>
        <p:nvSpPr>
          <p:cNvPr id="5" name="TextBox 4"/>
          <p:cNvSpPr txBox="1"/>
          <p:nvPr/>
        </p:nvSpPr>
        <p:spPr>
          <a:xfrm>
            <a:off x="599577" y="2272553"/>
            <a:ext cx="7765240" cy="369332"/>
          </a:xfrm>
          <a:prstGeom prst="rect">
            <a:avLst/>
          </a:prstGeom>
          <a:noFill/>
        </p:spPr>
        <p:txBody>
          <a:bodyPr wrap="square" rtlCol="0">
            <a:spAutoFit/>
          </a:bodyPr>
          <a:lstStyle/>
          <a:p>
            <a:endParaRPr lang="zh-CN" altLang="en-US" dirty="0"/>
          </a:p>
        </p:txBody>
      </p:sp>
      <p:sp>
        <p:nvSpPr>
          <p:cNvPr id="7" name="矩形 6"/>
          <p:cNvSpPr/>
          <p:nvPr>
            <p:custDataLst>
              <p:tags r:id="rId1"/>
            </p:custDataLst>
          </p:nvPr>
        </p:nvSpPr>
        <p:spPr>
          <a:xfrm>
            <a:off x="2838649" y="234957"/>
            <a:ext cx="4691054" cy="521970"/>
          </a:xfrm>
          <a:prstGeom prst="rect">
            <a:avLst/>
          </a:prstGeom>
        </p:spPr>
        <p:txBody>
          <a:bodyPr wrap="square">
            <a:spAutoFit/>
          </a:bodyPr>
          <a:p>
            <a:pPr algn="ctr">
              <a:defRPr/>
            </a:pPr>
            <a:r>
              <a:rPr lang="zh-CN" altLang="en-US" sz="2800" b="1" dirty="0" smtClean="0"/>
              <a:t>第三节</a:t>
            </a:r>
            <a:r>
              <a:rPr lang="en-US" altLang="zh-CN" sz="2800" b="1" dirty="0" smtClean="0"/>
              <a:t>  </a:t>
            </a:r>
            <a:r>
              <a:rPr lang="zh-CN" altLang="en-US" sz="2800" b="1" dirty="0" smtClean="0"/>
              <a:t>债券投资管理</a:t>
            </a:r>
            <a:endParaRPr lang="zh-CN" altLang="en-US" sz="2800" b="1" dirty="0" smtClean="0"/>
          </a:p>
        </p:txBody>
      </p:sp>
      <p:sp>
        <p:nvSpPr>
          <p:cNvPr id="102" name="文本框 101"/>
          <p:cNvSpPr txBox="1"/>
          <p:nvPr/>
        </p:nvSpPr>
        <p:spPr>
          <a:xfrm>
            <a:off x="5548313" y="3440113"/>
            <a:ext cx="5080000" cy="368300"/>
          </a:xfrm>
          <a:prstGeom prst="rect">
            <a:avLst/>
          </a:prstGeom>
          <a:noFill/>
          <a:ln w="9525">
            <a:noFill/>
          </a:ln>
        </p:spPr>
        <p:txBody>
          <a:bodyPr>
            <a:spAutoFit/>
          </a:bodyPr>
          <a:p>
            <a:pPr indent="0"/>
            <a:r>
              <a:rPr lang="en-US" b="0">
                <a:latin typeface="Times New Roman" panose="02020603050405020304" pitchFamily="18" charset="0"/>
                <a:ea typeface="宋体" panose="02010600030101010101" pitchFamily="2" charset="-122"/>
              </a:rPr>
              <a:t>  </a:t>
            </a:r>
            <a:endParaRPr lang="en-US" altLang="en-US" b="0">
              <a:latin typeface="Times New Roman" panose="02020603050405020304" pitchFamily="18" charset="0"/>
              <a:ea typeface="宋体" panose="02010600030101010101" pitchFamily="2" charset="-122"/>
            </a:endParaRPr>
          </a:p>
        </p:txBody>
      </p:sp>
      <p:sp>
        <p:nvSpPr>
          <p:cNvPr id="103" name="文本框 102"/>
          <p:cNvSpPr txBox="1"/>
          <p:nvPr/>
        </p:nvSpPr>
        <p:spPr>
          <a:xfrm>
            <a:off x="5786438" y="3440113"/>
            <a:ext cx="5080000" cy="368300"/>
          </a:xfrm>
          <a:prstGeom prst="rect">
            <a:avLst/>
          </a:prstGeom>
          <a:noFill/>
          <a:ln w="9525">
            <a:noFill/>
          </a:ln>
        </p:spPr>
        <p:txBody>
          <a:bodyPr>
            <a:spAutoFit/>
          </a:bodyPr>
          <a:p>
            <a:pPr indent="0"/>
            <a:r>
              <a:rPr lang="en-US" b="0">
                <a:latin typeface="Times New Roman" panose="02020603050405020304" pitchFamily="18" charset="0"/>
                <a:ea typeface="宋体" panose="02010600030101010101" pitchFamily="2" charset="-122"/>
              </a:rPr>
              <a:t>   </a:t>
            </a:r>
            <a:endParaRPr lang="en-US" altLang="en-US" b="0">
              <a:latin typeface="Times New Roman" panose="02020603050405020304" pitchFamily="18" charset="0"/>
              <a:ea typeface="宋体" panose="02010600030101010101" pitchFamily="2" charset="-122"/>
            </a:endParaRPr>
          </a:p>
        </p:txBody>
      </p:sp>
      <p:sp>
        <p:nvSpPr>
          <p:cNvPr id="2" name="Rectangle 2"/>
          <p:cNvSpPr>
            <a:spLocks noGrp="1" noChangeArrowheads="1"/>
          </p:cNvSpPr>
          <p:nvPr>
            <p:ph type="title"/>
            <p:custDataLst>
              <p:tags r:id="rId2"/>
            </p:custDataLst>
          </p:nvPr>
        </p:nvSpPr>
        <p:spPr>
          <a:xfrm>
            <a:off x="475615" y="1772285"/>
            <a:ext cx="9509760" cy="501015"/>
          </a:xfrm>
          <a:solidFill>
            <a:srgbClr val="FF9409"/>
          </a:solidFill>
        </p:spPr>
        <p:txBody>
          <a:bodyPr/>
          <a:p>
            <a:pPr algn="ctr" eaLnBrk="1" hangingPunct="1"/>
            <a:r>
              <a:rPr lang="en-US" altLang="zh-CN" sz="2400" dirty="0"/>
              <a:t>2.</a:t>
            </a:r>
            <a:r>
              <a:rPr lang="zh-CN" sz="2400" dirty="0"/>
              <a:t>纯贴现率债券价值计算模型</a:t>
            </a:r>
            <a:r>
              <a:rPr lang="en-US" altLang="zh-CN" sz="2400" dirty="0"/>
              <a:t>—</a:t>
            </a:r>
            <a:r>
              <a:rPr lang="zh-CN" altLang="en-US" sz="2400" dirty="0"/>
              <a:t>按单利计算利息，到期一次支付利息</a:t>
            </a:r>
            <a:endParaRPr lang="zh-CN" altLang="en-US" sz="2400" dirty="0"/>
          </a:p>
        </p:txBody>
      </p:sp>
      <mc:AlternateContent xmlns:mc="http://schemas.openxmlformats.org/markup-compatibility/2006">
        <mc:Choice xmlns:a14="http://schemas.microsoft.com/office/drawing/2010/main" Requires="a14">
          <p:sp>
            <p:nvSpPr>
              <p:cNvPr id="6" name="TextBox 1"/>
              <p:cNvSpPr txBox="1"/>
              <p:nvPr>
                <p:custDataLst>
                  <p:tags r:id="rId3"/>
                </p:custDataLst>
              </p:nvPr>
            </p:nvSpPr>
            <p:spPr>
              <a:xfrm>
                <a:off x="475486" y="2508584"/>
                <a:ext cx="9948673" cy="3636010"/>
              </a:xfrm>
              <a:prstGeom prst="rect">
                <a:avLst/>
              </a:prstGeom>
              <a:noFill/>
            </p:spPr>
            <p:txBody>
              <a:bodyPr wrap="square" rtlCol="0">
                <a:spAutoFit/>
              </a:bodyPr>
              <a:p>
                <a:pPr algn="just">
                  <a:lnSpc>
                    <a:spcPct val="120000"/>
                  </a:lnSpc>
                </a:pPr>
                <a:r>
                  <a:rPr lang="en-US" altLang="zh-CN" sz="2400" dirty="0">
                    <a:latin typeface="Cambria Math" panose="02040503050406030204" pitchFamily="18" charset="0"/>
                    <a:cs typeface="Cambria Math" panose="02040503050406030204" pitchFamily="18" charset="0"/>
                  </a:rPr>
                  <a:t>纯贴现债券是指承兑在未来一确定日期作某一单笔支付的债券，包括到期一次性还本付息的债券和到期只按面值支付的债券两种情况。后者也称零息债券，其特点只标明金额，不标明利率，以低于面值的价格发行。估价公式如下：</a:t>
                </a:r>
                <a:endParaRPr lang="en-US" altLang="zh-CN" sz="2400" dirty="0">
                  <a:latin typeface="Cambria Math" panose="02040503050406030204" pitchFamily="18" charset="0"/>
                  <a:cs typeface="Cambria Math" panose="02040503050406030204" pitchFamily="18" charset="0"/>
                </a:endParaRPr>
              </a:p>
              <a:p>
                <a:pPr algn="just">
                  <a:lnSpc>
                    <a:spcPct val="120000"/>
                  </a:lnSpc>
                </a:pPr>
                <a:r>
                  <a:rPr lang="en-US" altLang="zh-CN" sz="2400" dirty="0">
                    <a:latin typeface="Cambria Math" panose="02040503050406030204" pitchFamily="18" charset="0"/>
                    <a:cs typeface="Cambria Math" panose="02040503050406030204" pitchFamily="18" charset="0"/>
                  </a:rPr>
                  <a:t>（1）到期一次还本付息：</a:t>
                </a:r>
                <a:endParaRPr lang="en-US" altLang="zh-CN" sz="2400" dirty="0">
                  <a:latin typeface="Cambria Math" panose="02040503050406030204" pitchFamily="18" charset="0"/>
                  <a:cs typeface="Cambria Math" panose="02040503050406030204" pitchFamily="18" charset="0"/>
                </a:endParaRPr>
              </a:p>
              <a:p>
                <a:pPr algn="just">
                  <a:lnSpc>
                    <a:spcPct val="120000"/>
                  </a:lnSpc>
                </a:pPr>
                <a:r>
                  <a:rPr lang="en-US" altLang="zh-CN" sz="2400" dirty="0">
                    <a:latin typeface="Cambria Math" panose="02040503050406030204" pitchFamily="18" charset="0"/>
                    <a:cs typeface="Cambria Math" panose="02040503050406030204" pitchFamily="18" charset="0"/>
                  </a:rPr>
                  <a:t>                               </a:t>
                </a:r>
                <a14:m>
                  <m:oMath xmlns:m="http://schemas.openxmlformats.org/officeDocument/2006/math">
                    <m:sSub>
                      <m:sSubPr>
                        <m:ctrlPr>
                          <a:rPr lang="en-US" altLang="zh-CN" sz="2400" i="1" dirty="0">
                            <a:latin typeface="Cambria Math" panose="02040503050406030204" pitchFamily="18" charset="0"/>
                            <a:cs typeface="Cambria Math" panose="02040503050406030204" pitchFamily="18" charset="0"/>
                          </a:rPr>
                        </m:ctrlPr>
                      </m:sSubPr>
                      <m:e>
                        <m:r>
                          <a:rPr lang="en-US" altLang="zh-CN" sz="2400" i="1" dirty="0">
                            <a:latin typeface="Cambria Math" panose="02040503050406030204" pitchFamily="18" charset="0"/>
                            <a:cs typeface="Cambria Math" panose="02040503050406030204" pitchFamily="18" charset="0"/>
                          </a:rPr>
                          <m:t>𝑃</m:t>
                        </m:r>
                      </m:e>
                      <m:sub>
                        <m:r>
                          <a:rPr lang="en-US" altLang="zh-CN" sz="2400" i="1" dirty="0">
                            <a:latin typeface="Cambria Math" panose="02040503050406030204" pitchFamily="18" charset="0"/>
                            <a:cs typeface="Cambria Math" panose="02040503050406030204" pitchFamily="18" charset="0"/>
                          </a:rPr>
                          <m:t>𝑏</m:t>
                        </m:r>
                      </m:sub>
                    </m:sSub>
                  </m:oMath>
                </a14:m>
                <a:r>
                  <a:rPr lang="en-US" altLang="zh-CN" sz="2400" dirty="0">
                    <a:latin typeface="Cambria Math" panose="02040503050406030204" pitchFamily="18" charset="0"/>
                    <a:cs typeface="Cambria Math" panose="02040503050406030204" pitchFamily="18" charset="0"/>
                  </a:rPr>
                  <a:t> =（P</a:t>
                </a:r>
                <a:r>
                  <a:rPr lang="en-US" altLang="zh-CN" sz="2400" dirty="0">
                    <a:latin typeface="Cambria Math" panose="02040503050406030204" pitchFamily="18" charset="0"/>
                    <a:cs typeface="Cambria Math" panose="02040503050406030204" pitchFamily="18" charset="0"/>
                    <a:sym typeface="+mn-ea"/>
                  </a:rPr>
                  <a:t>×i</a:t>
                </a:r>
                <a:r>
                  <a:rPr lang="en-US" altLang="zh-CN" sz="2400" dirty="0">
                    <a:latin typeface="Cambria Math" panose="02040503050406030204" pitchFamily="18" charset="0"/>
                    <a:cs typeface="Cambria Math" panose="02040503050406030204" pitchFamily="18" charset="0"/>
                  </a:rPr>
                  <a:t>×n＋</a:t>
                </a:r>
                <a14:m>
                  <m:oMath xmlns:m="http://schemas.openxmlformats.org/officeDocument/2006/math">
                    <m:sSub>
                      <m:sSubPr>
                        <m:ctrlPr>
                          <a:rPr lang="en-US" altLang="zh-CN" sz="2400" i="1" dirty="0">
                            <a:latin typeface="Cambria Math" panose="02040503050406030204" pitchFamily="18" charset="0"/>
                            <a:cs typeface="Cambria Math" panose="02040503050406030204" pitchFamily="18" charset="0"/>
                          </a:rPr>
                        </m:ctrlPr>
                      </m:sSubPr>
                      <m:e>
                        <m:r>
                          <a:rPr lang="en-US" altLang="zh-CN" sz="2400" i="1" dirty="0">
                            <a:latin typeface="Cambria Math" panose="02040503050406030204" pitchFamily="18" charset="0"/>
                            <a:cs typeface="Cambria Math" panose="02040503050406030204" pitchFamily="18" charset="0"/>
                          </a:rPr>
                          <m:t>𝑃</m:t>
                        </m:r>
                      </m:e>
                      <m:sub>
                        <m:r>
                          <a:rPr lang="en-US" altLang="zh-CN" sz="2400" i="1" dirty="0">
                            <a:latin typeface="Cambria Math" panose="02040503050406030204" pitchFamily="18" charset="0"/>
                            <a:cs typeface="Cambria Math" panose="02040503050406030204" pitchFamily="18" charset="0"/>
                          </a:rPr>
                          <m:t>0</m:t>
                        </m:r>
                      </m:sub>
                    </m:sSub>
                  </m:oMath>
                </a14:m>
                <a:r>
                  <a:rPr lang="en-US" altLang="zh-CN" sz="2400" dirty="0">
                    <a:latin typeface="Cambria Math" panose="02040503050406030204" pitchFamily="18" charset="0"/>
                    <a:cs typeface="Cambria Math" panose="02040503050406030204" pitchFamily="18" charset="0"/>
                  </a:rPr>
                  <a:t>）×（P/F，r，n）                         </a:t>
                </a:r>
                <a:endParaRPr lang="en-US" altLang="zh-CN" sz="2400" dirty="0">
                  <a:latin typeface="Cambria Math" panose="02040503050406030204" pitchFamily="18" charset="0"/>
                  <a:cs typeface="Cambria Math" panose="02040503050406030204" pitchFamily="18" charset="0"/>
                </a:endParaRPr>
              </a:p>
              <a:p>
                <a:pPr algn="just">
                  <a:lnSpc>
                    <a:spcPct val="120000"/>
                  </a:lnSpc>
                </a:pPr>
                <a:r>
                  <a:rPr lang="en-US" altLang="zh-CN" sz="2400" dirty="0">
                    <a:latin typeface="Cambria Math" panose="02040503050406030204" pitchFamily="18" charset="0"/>
                    <a:cs typeface="Cambria Math" panose="02040503050406030204" pitchFamily="18" charset="0"/>
                  </a:rPr>
                  <a:t>（2）到期按面值支付：</a:t>
                </a:r>
                <a:endParaRPr lang="en-US" altLang="zh-CN" sz="2400" dirty="0">
                  <a:latin typeface="Cambria Math" panose="02040503050406030204" pitchFamily="18" charset="0"/>
                  <a:cs typeface="Cambria Math" panose="02040503050406030204" pitchFamily="18" charset="0"/>
                </a:endParaRPr>
              </a:p>
              <a:p>
                <a:pPr algn="just">
                  <a:lnSpc>
                    <a:spcPct val="120000"/>
                  </a:lnSpc>
                </a:pPr>
                <a:r>
                  <a:rPr lang="en-US" altLang="zh-CN" sz="2400" dirty="0">
                    <a:latin typeface="Cambria Math" panose="02040503050406030204" pitchFamily="18" charset="0"/>
                    <a:cs typeface="Cambria Math" panose="02040503050406030204" pitchFamily="18" charset="0"/>
                  </a:rPr>
                  <a:t>                                </a:t>
                </a:r>
                <a14:m>
                  <m:oMath xmlns:m="http://schemas.openxmlformats.org/officeDocument/2006/math">
                    <m:sSub>
                      <m:sSubPr>
                        <m:ctrlPr>
                          <a:rPr lang="en-US" altLang="zh-CN" sz="2400" i="1" dirty="0">
                            <a:latin typeface="Cambria Math" panose="02040503050406030204" pitchFamily="18" charset="0"/>
                            <a:cs typeface="Cambria Math" panose="02040503050406030204" pitchFamily="18" charset="0"/>
                          </a:rPr>
                        </m:ctrlPr>
                      </m:sSubPr>
                      <m:e>
                        <m:r>
                          <a:rPr lang="en-US" altLang="zh-CN" sz="2400" i="1" dirty="0">
                            <a:latin typeface="Cambria Math" panose="02040503050406030204" pitchFamily="18" charset="0"/>
                            <a:cs typeface="Cambria Math" panose="02040503050406030204" pitchFamily="18" charset="0"/>
                          </a:rPr>
                          <m:t>𝑃</m:t>
                        </m:r>
                      </m:e>
                      <m:sub>
                        <m:r>
                          <a:rPr lang="en-US" altLang="zh-CN" sz="2400" i="1" dirty="0">
                            <a:latin typeface="Cambria Math" panose="02040503050406030204" pitchFamily="18" charset="0"/>
                            <a:cs typeface="Cambria Math" panose="02040503050406030204" pitchFamily="18" charset="0"/>
                          </a:rPr>
                          <m:t>𝑏</m:t>
                        </m:r>
                      </m:sub>
                    </m:sSub>
                  </m:oMath>
                </a14:m>
                <a:r>
                  <a:rPr lang="en-US" altLang="zh-CN" sz="2400" dirty="0">
                    <a:latin typeface="Cambria Math" panose="02040503050406030204" pitchFamily="18" charset="0"/>
                    <a:cs typeface="Cambria Math" panose="02040503050406030204" pitchFamily="18" charset="0"/>
                  </a:rPr>
                  <a:t>=</a:t>
                </a:r>
                <a14:m>
                  <m:oMath xmlns:m="http://schemas.openxmlformats.org/officeDocument/2006/math">
                    <m:sSub>
                      <m:sSubPr>
                        <m:ctrlPr>
                          <a:rPr lang="en-US" altLang="zh-CN" sz="2400" i="1" dirty="0">
                            <a:latin typeface="Cambria Math" panose="02040503050406030204" pitchFamily="18" charset="0"/>
                            <a:cs typeface="Cambria Math" panose="02040503050406030204" pitchFamily="18" charset="0"/>
                          </a:rPr>
                        </m:ctrlPr>
                      </m:sSubPr>
                      <m:e>
                        <m:r>
                          <a:rPr lang="en-US" altLang="zh-CN" sz="2400" i="1" dirty="0">
                            <a:latin typeface="Cambria Math" panose="02040503050406030204" pitchFamily="18" charset="0"/>
                            <a:cs typeface="Cambria Math" panose="02040503050406030204" pitchFamily="18" charset="0"/>
                          </a:rPr>
                          <m:t>𝑃</m:t>
                        </m:r>
                      </m:e>
                      <m:sub>
                        <m:r>
                          <a:rPr lang="en-US" altLang="zh-CN" sz="2400" i="1" dirty="0">
                            <a:latin typeface="Cambria Math" panose="02040503050406030204" pitchFamily="18" charset="0"/>
                            <a:cs typeface="Cambria Math" panose="02040503050406030204" pitchFamily="18" charset="0"/>
                          </a:rPr>
                          <m:t>0</m:t>
                        </m:r>
                      </m:sub>
                    </m:sSub>
                  </m:oMath>
                </a14:m>
                <a:r>
                  <a:rPr lang="en-US" altLang="zh-CN" sz="2400" dirty="0">
                    <a:latin typeface="Cambria Math" panose="02040503050406030204" pitchFamily="18" charset="0"/>
                    <a:cs typeface="Cambria Math" panose="02040503050406030204" pitchFamily="18" charset="0"/>
                  </a:rPr>
                  <a:t>×（P/F，r，n）                                  </a:t>
                </a:r>
                <a:endParaRPr lang="en-US" altLang="zh-CN" sz="2400" dirty="0">
                  <a:latin typeface="Cambria Math" panose="02040503050406030204" pitchFamily="18" charset="0"/>
                  <a:cs typeface="Cambria Math" panose="02040503050406030204" pitchFamily="18" charset="0"/>
                </a:endParaRPr>
              </a:p>
            </p:txBody>
          </p:sp>
        </mc:Choice>
        <mc:Fallback>
          <p:sp>
            <p:nvSpPr>
              <p:cNvPr id="6" name="TextBox 1"/>
              <p:cNvSpPr txBox="1">
                <a:spLocks noRot="1" noChangeAspect="1" noMove="1" noResize="1" noEditPoints="1" noAdjustHandles="1" noChangeArrowheads="1" noChangeShapeType="1" noTextEdit="1"/>
              </p:cNvSpPr>
              <p:nvPr>
                <p:custDataLst>
                  <p:tags r:id="rId4"/>
                </p:custDataLst>
              </p:nvPr>
            </p:nvSpPr>
            <p:spPr>
              <a:xfrm>
                <a:off x="475486" y="2508584"/>
                <a:ext cx="9948673" cy="3636010"/>
              </a:xfrm>
              <a:prstGeom prst="rect">
                <a:avLst/>
              </a:prstGeom>
              <a:blipFill rotWithShape="1">
                <a:blip r:embed="rId5"/>
                <a:stretch>
                  <a:fillRect l="-5" t="-9" r="6" b="9"/>
                </a:stretch>
              </a:blipFill>
            </p:spPr>
            <p:txBody>
              <a:bodyPr/>
              <a:lstStyle/>
              <a:p>
                <a:r>
                  <a:rPr lang="zh-CN" altLang="en-US">
                    <a:noFill/>
                  </a:rPr>
                  <a:t> </a:t>
                </a:r>
              </a:p>
            </p:txBody>
          </p:sp>
        </mc:Fallback>
      </mc:AlternateContent>
    </p:spTree>
  </p:cSld>
  <p:clrMapOvr>
    <a:masterClrMapping/>
  </p:clrMapOvr>
  <p:transition spd="slow" advTm="3000">
    <p:random/>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直接连接符 7"/>
          <p:cNvCxnSpPr/>
          <p:nvPr/>
        </p:nvCxnSpPr>
        <p:spPr>
          <a:xfrm>
            <a:off x="512064" y="825216"/>
            <a:ext cx="7852753" cy="0"/>
          </a:xfrm>
          <a:prstGeom prst="line">
            <a:avLst/>
          </a:prstGeom>
          <a:ln w="19050">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sp>
        <p:nvSpPr>
          <p:cNvPr id="4" name="TextBox 3"/>
          <p:cNvSpPr txBox="1"/>
          <p:nvPr/>
        </p:nvSpPr>
        <p:spPr>
          <a:xfrm>
            <a:off x="600075" y="1034415"/>
            <a:ext cx="3565525" cy="460375"/>
          </a:xfrm>
          <a:prstGeom prst="rect">
            <a:avLst/>
          </a:prstGeom>
          <a:solidFill>
            <a:schemeClr val="accent2">
              <a:lumMod val="20000"/>
              <a:lumOff val="80000"/>
            </a:schemeClr>
          </a:solidFill>
        </p:spPr>
        <p:txBody>
          <a:bodyPr wrap="square" rtlCol="0">
            <a:spAutoFit/>
          </a:bodyPr>
          <a:lstStyle/>
          <a:p>
            <a:r>
              <a:rPr lang="zh-CN" altLang="en-US" sz="2400" b="1" dirty="0" smtClean="0"/>
              <a:t>二、债券价值的计算</a:t>
            </a:r>
            <a:endParaRPr lang="zh-CN" altLang="en-US" sz="2400" b="1" dirty="0"/>
          </a:p>
        </p:txBody>
      </p:sp>
      <p:sp>
        <p:nvSpPr>
          <p:cNvPr id="5" name="TextBox 4"/>
          <p:cNvSpPr txBox="1"/>
          <p:nvPr/>
        </p:nvSpPr>
        <p:spPr>
          <a:xfrm>
            <a:off x="599577" y="2272553"/>
            <a:ext cx="7765240" cy="369332"/>
          </a:xfrm>
          <a:prstGeom prst="rect">
            <a:avLst/>
          </a:prstGeom>
          <a:noFill/>
        </p:spPr>
        <p:txBody>
          <a:bodyPr wrap="square" rtlCol="0">
            <a:spAutoFit/>
          </a:bodyPr>
          <a:lstStyle/>
          <a:p>
            <a:endParaRPr lang="zh-CN" altLang="en-US" dirty="0"/>
          </a:p>
        </p:txBody>
      </p:sp>
      <p:sp>
        <p:nvSpPr>
          <p:cNvPr id="7" name="矩形 6"/>
          <p:cNvSpPr/>
          <p:nvPr>
            <p:custDataLst>
              <p:tags r:id="rId1"/>
            </p:custDataLst>
          </p:nvPr>
        </p:nvSpPr>
        <p:spPr>
          <a:xfrm>
            <a:off x="2838649" y="234957"/>
            <a:ext cx="4691054" cy="521970"/>
          </a:xfrm>
          <a:prstGeom prst="rect">
            <a:avLst/>
          </a:prstGeom>
        </p:spPr>
        <p:txBody>
          <a:bodyPr wrap="square">
            <a:spAutoFit/>
          </a:bodyPr>
          <a:p>
            <a:pPr algn="ctr">
              <a:defRPr/>
            </a:pPr>
            <a:r>
              <a:rPr lang="zh-CN" altLang="en-US" sz="2800" b="1" dirty="0" smtClean="0"/>
              <a:t>第三节</a:t>
            </a:r>
            <a:r>
              <a:rPr lang="en-US" altLang="zh-CN" sz="2800" b="1" dirty="0" smtClean="0"/>
              <a:t>  </a:t>
            </a:r>
            <a:r>
              <a:rPr lang="zh-CN" altLang="en-US" sz="2800" b="1" dirty="0" smtClean="0"/>
              <a:t>债券投资管理</a:t>
            </a:r>
            <a:endParaRPr lang="zh-CN" altLang="en-US" sz="2800" b="1" dirty="0" smtClean="0"/>
          </a:p>
        </p:txBody>
      </p:sp>
      <p:sp>
        <p:nvSpPr>
          <p:cNvPr id="102" name="文本框 101"/>
          <p:cNvSpPr txBox="1"/>
          <p:nvPr/>
        </p:nvSpPr>
        <p:spPr>
          <a:xfrm>
            <a:off x="5548313" y="3440113"/>
            <a:ext cx="5080000" cy="368300"/>
          </a:xfrm>
          <a:prstGeom prst="rect">
            <a:avLst/>
          </a:prstGeom>
          <a:noFill/>
          <a:ln w="9525">
            <a:noFill/>
          </a:ln>
        </p:spPr>
        <p:txBody>
          <a:bodyPr>
            <a:spAutoFit/>
          </a:bodyPr>
          <a:p>
            <a:pPr indent="0"/>
            <a:r>
              <a:rPr lang="en-US" b="0">
                <a:latin typeface="Times New Roman" panose="02020603050405020304" pitchFamily="18" charset="0"/>
                <a:ea typeface="宋体" panose="02010600030101010101" pitchFamily="2" charset="-122"/>
              </a:rPr>
              <a:t>  </a:t>
            </a:r>
            <a:endParaRPr lang="en-US" altLang="en-US" b="0">
              <a:latin typeface="Times New Roman" panose="02020603050405020304" pitchFamily="18" charset="0"/>
              <a:ea typeface="宋体" panose="02010600030101010101" pitchFamily="2" charset="-122"/>
            </a:endParaRPr>
          </a:p>
        </p:txBody>
      </p:sp>
      <p:sp>
        <p:nvSpPr>
          <p:cNvPr id="103" name="文本框 102"/>
          <p:cNvSpPr txBox="1"/>
          <p:nvPr/>
        </p:nvSpPr>
        <p:spPr>
          <a:xfrm>
            <a:off x="5786438" y="3440113"/>
            <a:ext cx="5080000" cy="368300"/>
          </a:xfrm>
          <a:prstGeom prst="rect">
            <a:avLst/>
          </a:prstGeom>
          <a:noFill/>
          <a:ln w="9525">
            <a:noFill/>
          </a:ln>
        </p:spPr>
        <p:txBody>
          <a:bodyPr>
            <a:spAutoFit/>
          </a:bodyPr>
          <a:p>
            <a:pPr indent="0"/>
            <a:r>
              <a:rPr lang="en-US" b="0">
                <a:latin typeface="Times New Roman" panose="02020603050405020304" pitchFamily="18" charset="0"/>
                <a:ea typeface="宋体" panose="02010600030101010101" pitchFamily="2" charset="-122"/>
              </a:rPr>
              <a:t>   </a:t>
            </a:r>
            <a:endParaRPr lang="en-US" altLang="en-US" b="0">
              <a:latin typeface="Times New Roman" panose="02020603050405020304" pitchFamily="18" charset="0"/>
              <a:ea typeface="宋体" panose="02010600030101010101" pitchFamily="2" charset="-122"/>
            </a:endParaRPr>
          </a:p>
        </p:txBody>
      </p:sp>
      <p:sp>
        <p:nvSpPr>
          <p:cNvPr id="2" name="Rectangle 2"/>
          <p:cNvSpPr>
            <a:spLocks noGrp="1" noChangeArrowheads="1"/>
          </p:cNvSpPr>
          <p:nvPr>
            <p:ph type="title"/>
            <p:custDataLst>
              <p:tags r:id="rId2"/>
            </p:custDataLst>
          </p:nvPr>
        </p:nvSpPr>
        <p:spPr>
          <a:xfrm>
            <a:off x="475615" y="1772285"/>
            <a:ext cx="8011160" cy="501015"/>
          </a:xfrm>
          <a:solidFill>
            <a:srgbClr val="FF9409"/>
          </a:solidFill>
        </p:spPr>
        <p:txBody>
          <a:bodyPr/>
          <a:p>
            <a:pPr algn="ctr" eaLnBrk="1" hangingPunct="1"/>
            <a:r>
              <a:rPr lang="en-US" altLang="zh-CN" sz="2400" dirty="0"/>
              <a:t>3.</a:t>
            </a:r>
            <a:r>
              <a:rPr lang="zh-CN" altLang="en-US" sz="2400" dirty="0"/>
              <a:t>永久性</a:t>
            </a:r>
            <a:r>
              <a:rPr lang="zh-CN" sz="2400" dirty="0"/>
              <a:t>债券价值计算模型</a:t>
            </a:r>
            <a:r>
              <a:rPr lang="en-US" altLang="zh-CN" sz="2400" dirty="0"/>
              <a:t>—</a:t>
            </a:r>
            <a:r>
              <a:rPr lang="zh-CN" altLang="en-US" sz="2400" dirty="0"/>
              <a:t>按复利计算利息</a:t>
            </a:r>
            <a:endParaRPr lang="zh-CN" altLang="en-US" sz="2400" dirty="0"/>
          </a:p>
        </p:txBody>
      </p:sp>
      <mc:AlternateContent xmlns:mc="http://schemas.openxmlformats.org/markup-compatibility/2006">
        <mc:Choice xmlns:a14="http://schemas.microsoft.com/office/drawing/2010/main" Requires="a14">
          <p:sp>
            <p:nvSpPr>
              <p:cNvPr id="6" name="TextBox 1"/>
              <p:cNvSpPr txBox="1"/>
              <p:nvPr>
                <p:custDataLst>
                  <p:tags r:id="rId3"/>
                </p:custDataLst>
              </p:nvPr>
            </p:nvSpPr>
            <p:spPr>
              <a:xfrm>
                <a:off x="475486" y="2508584"/>
                <a:ext cx="9948673" cy="1753235"/>
              </a:xfrm>
              <a:prstGeom prst="rect">
                <a:avLst/>
              </a:prstGeom>
              <a:noFill/>
            </p:spPr>
            <p:txBody>
              <a:bodyPr wrap="square" rtlCol="0">
                <a:spAutoFit/>
              </a:bodyPr>
              <a:p>
                <a:pPr algn="just">
                  <a:lnSpc>
                    <a:spcPct val="150000"/>
                  </a:lnSpc>
                </a:pPr>
                <a:r>
                  <a:rPr lang="en-US" altLang="zh-CN" sz="2400" dirty="0">
                    <a:latin typeface="Cambria Math" panose="02040503050406030204" pitchFamily="18" charset="0"/>
                    <a:cs typeface="Cambria Math" panose="02040503050406030204" pitchFamily="18" charset="0"/>
                  </a:rPr>
                  <a:t>  永久性债券是指没有到期日，永不停止的定期支付利息的债券。这种债券的价值可以根据永续年金的计算公式计算。</a:t>
                </a:r>
                <a:endParaRPr lang="en-US" altLang="zh-CN" sz="2400" dirty="0">
                  <a:latin typeface="Cambria Math" panose="02040503050406030204" pitchFamily="18" charset="0"/>
                  <a:cs typeface="Cambria Math" panose="02040503050406030204" pitchFamily="18" charset="0"/>
                </a:endParaRPr>
              </a:p>
              <a:p>
                <a:pPr algn="just">
                  <a:lnSpc>
                    <a:spcPct val="150000"/>
                  </a:lnSpc>
                </a:pPr>
                <a:r>
                  <a:rPr lang="en-US" altLang="zh-CN" sz="2400" dirty="0">
                    <a:latin typeface="Cambria Math" panose="02040503050406030204" pitchFamily="18" charset="0"/>
                    <a:cs typeface="Cambria Math" panose="02040503050406030204" pitchFamily="18" charset="0"/>
                  </a:rPr>
                  <a:t>     </a:t>
                </a:r>
                <a:r>
                  <a:rPr lang="en-US" altLang="zh-CN" sz="2400" dirty="0">
                    <a:latin typeface="Cambria Math" panose="02040503050406030204" pitchFamily="18" charset="0"/>
                    <a:cs typeface="Cambria Math" panose="02040503050406030204" pitchFamily="18" charset="0"/>
                    <a:sym typeface="+mn-ea"/>
                  </a:rPr>
                  <a:t>   </a:t>
                </a:r>
                <a14:m>
                  <m:oMath xmlns:m="http://schemas.openxmlformats.org/officeDocument/2006/math">
                    <m:sSub>
                      <m:sSubPr>
                        <m:ctrlPr>
                          <a:rPr lang="en-US" altLang="zh-CN" sz="2400" i="1" dirty="0">
                            <a:latin typeface="Cambria Math" panose="02040503050406030204" pitchFamily="18" charset="0"/>
                            <a:cs typeface="Cambria Math" panose="02040503050406030204" pitchFamily="18" charset="0"/>
                          </a:rPr>
                        </m:ctrlPr>
                      </m:sSubPr>
                      <m:e>
                        <m:r>
                          <a:rPr lang="en-US" altLang="zh-CN" sz="2400" i="1" dirty="0">
                            <a:latin typeface="Cambria Math" panose="02040503050406030204" pitchFamily="18" charset="0"/>
                            <a:cs typeface="Cambria Math" panose="02040503050406030204" pitchFamily="18" charset="0"/>
                          </a:rPr>
                          <m:t>𝑃</m:t>
                        </m:r>
                      </m:e>
                      <m:sub>
                        <m:r>
                          <a:rPr lang="en-US" altLang="zh-CN" sz="2400" i="1" dirty="0">
                            <a:latin typeface="Cambria Math" panose="02040503050406030204" pitchFamily="18" charset="0"/>
                            <a:cs typeface="Cambria Math" panose="02040503050406030204" pitchFamily="18" charset="0"/>
                          </a:rPr>
                          <m:t>𝑏</m:t>
                        </m:r>
                      </m:sub>
                    </m:sSub>
                  </m:oMath>
                </a14:m>
                <a:r>
                  <a:rPr lang="en-US" altLang="zh-CN" sz="2400" dirty="0">
                    <a:latin typeface="Cambria Math" panose="02040503050406030204" pitchFamily="18" charset="0"/>
                    <a:cs typeface="Cambria Math" panose="02040503050406030204" pitchFamily="18" charset="0"/>
                  </a:rPr>
                  <a:t> =i/r                                        </a:t>
                </a:r>
                <a:endParaRPr lang="en-US" altLang="zh-CN" sz="2400" dirty="0">
                  <a:latin typeface="Cambria Math" panose="02040503050406030204" pitchFamily="18" charset="0"/>
                  <a:cs typeface="Cambria Math" panose="02040503050406030204" pitchFamily="18" charset="0"/>
                </a:endParaRPr>
              </a:p>
            </p:txBody>
          </p:sp>
        </mc:Choice>
        <mc:Fallback>
          <p:sp>
            <p:nvSpPr>
              <p:cNvPr id="6" name="TextBox 1"/>
              <p:cNvSpPr txBox="1">
                <a:spLocks noRot="1" noChangeAspect="1" noMove="1" noResize="1" noEditPoints="1" noAdjustHandles="1" noChangeArrowheads="1" noChangeShapeType="1" noTextEdit="1"/>
              </p:cNvSpPr>
              <p:nvPr>
                <p:custDataLst>
                  <p:tags r:id="rId4"/>
                </p:custDataLst>
              </p:nvPr>
            </p:nvSpPr>
            <p:spPr>
              <a:xfrm>
                <a:off x="475486" y="2508584"/>
                <a:ext cx="9948673" cy="1753235"/>
              </a:xfrm>
              <a:prstGeom prst="rect">
                <a:avLst/>
              </a:prstGeom>
              <a:blipFill rotWithShape="1">
                <a:blip r:embed="rId5"/>
                <a:stretch>
                  <a:fillRect l="-5" t="-19" r="6" b="19"/>
                </a:stretch>
              </a:blipFill>
            </p:spPr>
            <p:txBody>
              <a:bodyPr/>
              <a:lstStyle/>
              <a:p>
                <a:r>
                  <a:rPr lang="zh-CN" altLang="en-US">
                    <a:noFill/>
                  </a:rPr>
                  <a:t> </a:t>
                </a:r>
              </a:p>
            </p:txBody>
          </p:sp>
        </mc:Fallback>
      </mc:AlternateContent>
    </p:spTree>
  </p:cSld>
  <p:clrMapOvr>
    <a:masterClrMapping/>
  </p:clrMapOvr>
  <p:transition spd="slow" advTm="3000">
    <p:random/>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8"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741170" y="1604010"/>
            <a:ext cx="8126730" cy="16173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05200" y="3455670"/>
            <a:ext cx="4410075" cy="4432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52575" y="4132580"/>
            <a:ext cx="8315325" cy="22491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矩形 6"/>
          <p:cNvSpPr/>
          <p:nvPr>
            <p:custDataLst>
              <p:tags r:id="rId4"/>
            </p:custDataLst>
          </p:nvPr>
        </p:nvSpPr>
        <p:spPr>
          <a:xfrm>
            <a:off x="2750384" y="718827"/>
            <a:ext cx="4691054" cy="521970"/>
          </a:xfrm>
          <a:prstGeom prst="rect">
            <a:avLst/>
          </a:prstGeom>
        </p:spPr>
        <p:txBody>
          <a:bodyPr wrap="square">
            <a:spAutoFit/>
          </a:bodyPr>
          <a:p>
            <a:pPr algn="ctr">
              <a:defRPr/>
            </a:pPr>
            <a:r>
              <a:rPr lang="zh-CN" altLang="en-US" sz="2800" b="1" dirty="0" smtClean="0"/>
              <a:t>第三节</a:t>
            </a:r>
            <a:r>
              <a:rPr lang="en-US" altLang="zh-CN" sz="2800" b="1" dirty="0" smtClean="0"/>
              <a:t>  </a:t>
            </a:r>
            <a:r>
              <a:rPr lang="zh-CN" altLang="en-US" sz="2800" b="1" dirty="0" smtClean="0"/>
              <a:t>债券投资管理</a:t>
            </a:r>
            <a:endParaRPr lang="zh-CN" altLang="en-US" sz="2800" b="1" dirty="0" smtClean="0"/>
          </a:p>
        </p:txBody>
      </p:sp>
    </p:spTree>
  </p:cSld>
  <p:clrMapOvr>
    <a:masterClrMapping/>
  </p:clrMapOvr>
  <p:transition spd="slow" advTm="3000">
    <p:random/>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直接连接符 7"/>
          <p:cNvCxnSpPr/>
          <p:nvPr/>
        </p:nvCxnSpPr>
        <p:spPr>
          <a:xfrm>
            <a:off x="512064" y="825216"/>
            <a:ext cx="7852753" cy="0"/>
          </a:xfrm>
          <a:prstGeom prst="line">
            <a:avLst/>
          </a:prstGeom>
          <a:ln w="19050">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sp>
        <p:nvSpPr>
          <p:cNvPr id="4" name="TextBox 3"/>
          <p:cNvSpPr txBox="1"/>
          <p:nvPr/>
        </p:nvSpPr>
        <p:spPr>
          <a:xfrm>
            <a:off x="600075" y="1034415"/>
            <a:ext cx="4098290" cy="460375"/>
          </a:xfrm>
          <a:prstGeom prst="rect">
            <a:avLst/>
          </a:prstGeom>
          <a:solidFill>
            <a:schemeClr val="accent2">
              <a:lumMod val="20000"/>
              <a:lumOff val="80000"/>
            </a:schemeClr>
          </a:solidFill>
        </p:spPr>
        <p:txBody>
          <a:bodyPr wrap="square" rtlCol="0">
            <a:spAutoFit/>
          </a:bodyPr>
          <a:lstStyle/>
          <a:p>
            <a:r>
              <a:rPr lang="zh-CN" altLang="en-US" sz="2400" b="1" dirty="0" smtClean="0"/>
              <a:t>三、债券投资收益率的计算</a:t>
            </a:r>
            <a:endParaRPr lang="zh-CN" altLang="en-US" sz="2400" b="1" dirty="0"/>
          </a:p>
        </p:txBody>
      </p:sp>
      <p:sp>
        <p:nvSpPr>
          <p:cNvPr id="5" name="TextBox 4"/>
          <p:cNvSpPr txBox="1"/>
          <p:nvPr/>
        </p:nvSpPr>
        <p:spPr>
          <a:xfrm>
            <a:off x="599577" y="2272553"/>
            <a:ext cx="7765240" cy="369332"/>
          </a:xfrm>
          <a:prstGeom prst="rect">
            <a:avLst/>
          </a:prstGeom>
          <a:noFill/>
        </p:spPr>
        <p:txBody>
          <a:bodyPr wrap="square" rtlCol="0">
            <a:spAutoFit/>
          </a:bodyPr>
          <a:lstStyle/>
          <a:p>
            <a:endParaRPr lang="zh-CN" altLang="en-US" dirty="0"/>
          </a:p>
        </p:txBody>
      </p:sp>
      <p:sp>
        <p:nvSpPr>
          <p:cNvPr id="7" name="矩形 6"/>
          <p:cNvSpPr/>
          <p:nvPr>
            <p:custDataLst>
              <p:tags r:id="rId1"/>
            </p:custDataLst>
          </p:nvPr>
        </p:nvSpPr>
        <p:spPr>
          <a:xfrm>
            <a:off x="2838649" y="234957"/>
            <a:ext cx="4691054" cy="521970"/>
          </a:xfrm>
          <a:prstGeom prst="rect">
            <a:avLst/>
          </a:prstGeom>
        </p:spPr>
        <p:txBody>
          <a:bodyPr wrap="square">
            <a:spAutoFit/>
          </a:bodyPr>
          <a:p>
            <a:pPr algn="ctr">
              <a:defRPr/>
            </a:pPr>
            <a:r>
              <a:rPr lang="zh-CN" altLang="en-US" sz="2800" b="1" dirty="0" smtClean="0"/>
              <a:t>第三节</a:t>
            </a:r>
            <a:r>
              <a:rPr lang="en-US" altLang="zh-CN" sz="2800" b="1" dirty="0" smtClean="0"/>
              <a:t>  </a:t>
            </a:r>
            <a:r>
              <a:rPr lang="zh-CN" altLang="en-US" sz="2800" b="1" dirty="0" smtClean="0"/>
              <a:t>债券投资管理</a:t>
            </a:r>
            <a:endParaRPr lang="zh-CN" altLang="en-US" sz="2800" b="1" dirty="0" smtClean="0"/>
          </a:p>
        </p:txBody>
      </p:sp>
      <p:sp>
        <p:nvSpPr>
          <p:cNvPr id="102" name="文本框 101"/>
          <p:cNvSpPr txBox="1"/>
          <p:nvPr/>
        </p:nvSpPr>
        <p:spPr>
          <a:xfrm>
            <a:off x="5548313" y="3440113"/>
            <a:ext cx="5080000" cy="368300"/>
          </a:xfrm>
          <a:prstGeom prst="rect">
            <a:avLst/>
          </a:prstGeom>
          <a:noFill/>
          <a:ln w="9525">
            <a:noFill/>
          </a:ln>
        </p:spPr>
        <p:txBody>
          <a:bodyPr>
            <a:spAutoFit/>
          </a:bodyPr>
          <a:p>
            <a:pPr indent="0"/>
            <a:r>
              <a:rPr lang="en-US" b="0">
                <a:latin typeface="Times New Roman" panose="02020603050405020304" pitchFamily="18" charset="0"/>
                <a:ea typeface="宋体" panose="02010600030101010101" pitchFamily="2" charset="-122"/>
              </a:rPr>
              <a:t>  </a:t>
            </a:r>
            <a:endParaRPr lang="en-US" altLang="en-US" b="0">
              <a:latin typeface="Times New Roman" panose="02020603050405020304" pitchFamily="18" charset="0"/>
              <a:ea typeface="宋体" panose="02010600030101010101" pitchFamily="2" charset="-122"/>
            </a:endParaRPr>
          </a:p>
        </p:txBody>
      </p:sp>
      <p:sp>
        <p:nvSpPr>
          <p:cNvPr id="103" name="文本框 102"/>
          <p:cNvSpPr txBox="1"/>
          <p:nvPr/>
        </p:nvSpPr>
        <p:spPr>
          <a:xfrm>
            <a:off x="5786438" y="3440113"/>
            <a:ext cx="5080000" cy="368300"/>
          </a:xfrm>
          <a:prstGeom prst="rect">
            <a:avLst/>
          </a:prstGeom>
          <a:noFill/>
          <a:ln w="9525">
            <a:noFill/>
          </a:ln>
        </p:spPr>
        <p:txBody>
          <a:bodyPr>
            <a:spAutoFit/>
          </a:bodyPr>
          <a:p>
            <a:pPr indent="0"/>
            <a:r>
              <a:rPr lang="en-US" b="0">
                <a:latin typeface="Times New Roman" panose="02020603050405020304" pitchFamily="18" charset="0"/>
                <a:ea typeface="宋体" panose="02010600030101010101" pitchFamily="2" charset="-122"/>
              </a:rPr>
              <a:t>   </a:t>
            </a:r>
            <a:endParaRPr lang="en-US" altLang="en-US" b="0">
              <a:latin typeface="Times New Roman" panose="02020603050405020304" pitchFamily="18" charset="0"/>
              <a:ea typeface="宋体" panose="02010600030101010101" pitchFamily="2" charset="-122"/>
            </a:endParaRPr>
          </a:p>
        </p:txBody>
      </p:sp>
      <p:sp>
        <p:nvSpPr>
          <p:cNvPr id="2" name="Rectangle 2"/>
          <p:cNvSpPr>
            <a:spLocks noGrp="1" noChangeArrowheads="1"/>
          </p:cNvSpPr>
          <p:nvPr>
            <p:ph type="title"/>
            <p:custDataLst>
              <p:tags r:id="rId2"/>
            </p:custDataLst>
          </p:nvPr>
        </p:nvSpPr>
        <p:spPr>
          <a:xfrm>
            <a:off x="475615" y="1950085"/>
            <a:ext cx="4222750" cy="501015"/>
          </a:xfrm>
          <a:solidFill>
            <a:srgbClr val="FF9409"/>
          </a:solidFill>
        </p:spPr>
        <p:txBody>
          <a:bodyPr/>
          <a:p>
            <a:pPr algn="ctr" eaLnBrk="1" hangingPunct="1"/>
            <a:r>
              <a:rPr lang="en-US" sz="2400" dirty="0"/>
              <a:t>1.</a:t>
            </a:r>
            <a:r>
              <a:rPr lang="zh-CN" altLang="en-US" sz="2400" dirty="0"/>
              <a:t>短期投资债券收益率的计算</a:t>
            </a:r>
            <a:endParaRPr lang="zh-CN" altLang="en-US" sz="2400" dirty="0"/>
          </a:p>
        </p:txBody>
      </p:sp>
      <mc:AlternateContent xmlns:mc="http://schemas.openxmlformats.org/markup-compatibility/2006">
        <mc:Choice xmlns:a14="http://schemas.microsoft.com/office/drawing/2010/main" Requires="a14">
          <p:sp>
            <p:nvSpPr>
              <p:cNvPr id="6" name="TextBox 1"/>
              <p:cNvSpPr txBox="1"/>
              <p:nvPr>
                <p:custDataLst>
                  <p:tags r:id="rId3"/>
                </p:custDataLst>
              </p:nvPr>
            </p:nvSpPr>
            <p:spPr>
              <a:xfrm>
                <a:off x="475486" y="2641299"/>
                <a:ext cx="9948673" cy="2624455"/>
              </a:xfrm>
              <a:prstGeom prst="rect">
                <a:avLst/>
              </a:prstGeom>
              <a:noFill/>
            </p:spPr>
            <p:txBody>
              <a:bodyPr wrap="square" rtlCol="0">
                <a:spAutoFit/>
              </a:bodyPr>
              <a:p>
                <a:pPr algn="just">
                  <a:lnSpc>
                    <a:spcPct val="150000"/>
                  </a:lnSpc>
                </a:pPr>
                <a:r>
                  <a:rPr lang="en-US" altLang="zh-CN" sz="2400" dirty="0">
                    <a:latin typeface="Cambria Math" panose="02040503050406030204" pitchFamily="18" charset="0"/>
                    <a:cs typeface="Cambria Math" panose="02040503050406030204" pitchFamily="18" charset="0"/>
                  </a:rPr>
                  <a:t>短期债券由于投资者持有期限较短，一般不用考虑资金时间价值因素，只需考虑债券价差及利息收入，将收益额与投资额相比，即可求得债券收益率。其基本计算公式为：</a:t>
                </a:r>
                <a:endParaRPr lang="en-US" altLang="zh-CN" sz="2400" dirty="0">
                  <a:latin typeface="Cambria Math" panose="02040503050406030204" pitchFamily="18" charset="0"/>
                  <a:cs typeface="Cambria Math" panose="02040503050406030204" pitchFamily="18" charset="0"/>
                </a:endParaRPr>
              </a:p>
              <a:p>
                <a:pPr algn="just">
                  <a:lnSpc>
                    <a:spcPct val="150000"/>
                  </a:lnSpc>
                </a:pPr>
                <a14:m>
                  <m:oMath xmlns:m="http://schemas.openxmlformats.org/officeDocument/2006/math">
                    <m:sSub>
                      <m:sSubPr>
                        <m:ctrlPr>
                          <a:rPr lang="en-US" altLang="zh-CN" sz="2400" i="1" dirty="0">
                            <a:latin typeface="Cambria Math" panose="02040503050406030204" pitchFamily="18" charset="0"/>
                            <a:cs typeface="Cambria Math" panose="02040503050406030204" pitchFamily="18" charset="0"/>
                          </a:rPr>
                        </m:ctrlPr>
                      </m:sSubPr>
                      <m:e>
                        <m:r>
                          <a:rPr lang="en-US" altLang="zh-CN" sz="2400" i="1" dirty="0">
                            <a:latin typeface="Cambria Math" panose="02040503050406030204" pitchFamily="18" charset="0"/>
                            <a:cs typeface="Cambria Math" panose="02040503050406030204" pitchFamily="18" charset="0"/>
                          </a:rPr>
                          <m:t>                                          </m:t>
                        </m:r>
                        <m:r>
                          <a:rPr lang="en-US" altLang="zh-CN" sz="2400" i="1" dirty="0">
                            <a:latin typeface="Cambria Math" panose="02040503050406030204" pitchFamily="18" charset="0"/>
                            <a:cs typeface="Cambria Math" panose="02040503050406030204" pitchFamily="18" charset="0"/>
                          </a:rPr>
                          <m:t>𝑖</m:t>
                        </m:r>
                      </m:e>
                      <m:sub>
                        <m:r>
                          <a:rPr lang="en-US" altLang="zh-CN" sz="2400" i="1" dirty="0">
                            <a:latin typeface="Cambria Math" panose="02040503050406030204" pitchFamily="18" charset="0"/>
                            <a:cs typeface="Cambria Math" panose="02040503050406030204" pitchFamily="18" charset="0"/>
                          </a:rPr>
                          <m:t>𝑏</m:t>
                        </m:r>
                      </m:sub>
                    </m:sSub>
                    <m:r>
                      <a:rPr lang="en-US" altLang="zh-CN" sz="2400" i="1" dirty="0">
                        <a:latin typeface="Cambria Math" panose="02040503050406030204" pitchFamily="18" charset="0"/>
                        <a:cs typeface="Cambria Math" panose="02040503050406030204" pitchFamily="18" charset="0"/>
                      </a:rPr>
                      <m:t>=</m:t>
                    </m:r>
                    <m:f>
                      <m:fPr>
                        <m:ctrlPr>
                          <a:rPr lang="en-US" altLang="zh-CN" sz="2400" i="1" dirty="0">
                            <a:latin typeface="Cambria Math" panose="02040503050406030204" pitchFamily="18" charset="0"/>
                            <a:cs typeface="Cambria Math" panose="02040503050406030204" pitchFamily="18" charset="0"/>
                          </a:rPr>
                        </m:ctrlPr>
                      </m:fPr>
                      <m:num>
                        <m:r>
                          <a:rPr lang="en-US" altLang="zh-CN" sz="2400" i="1" dirty="0">
                            <a:latin typeface="Cambria Math" panose="02040503050406030204" pitchFamily="18" charset="0"/>
                            <a:cs typeface="Cambria Math" panose="02040503050406030204" pitchFamily="18" charset="0"/>
                          </a:rPr>
                          <m:t>(</m:t>
                        </m:r>
                        <m:sSub>
                          <m:sSubPr>
                            <m:ctrlPr>
                              <a:rPr lang="en-US" altLang="zh-CN" sz="2400" i="1" dirty="0">
                                <a:latin typeface="Cambria Math" panose="02040503050406030204" pitchFamily="18" charset="0"/>
                                <a:cs typeface="Cambria Math" panose="02040503050406030204" pitchFamily="18" charset="0"/>
                              </a:rPr>
                            </m:ctrlPr>
                          </m:sSubPr>
                          <m:e>
                            <m:r>
                              <a:rPr lang="en-US" altLang="zh-CN" sz="2400" i="1" dirty="0">
                                <a:latin typeface="Cambria Math" panose="02040503050406030204" pitchFamily="18" charset="0"/>
                                <a:cs typeface="Cambria Math" panose="02040503050406030204" pitchFamily="18" charset="0"/>
                              </a:rPr>
                              <m:t>𝑃</m:t>
                            </m:r>
                          </m:e>
                          <m:sub>
                            <m:r>
                              <a:rPr lang="en-US" altLang="zh-CN" sz="2400" i="1" dirty="0">
                                <a:latin typeface="Cambria Math" panose="02040503050406030204" pitchFamily="18" charset="0"/>
                                <a:cs typeface="Cambria Math" panose="02040503050406030204" pitchFamily="18" charset="0"/>
                              </a:rPr>
                              <m:t>𝑡</m:t>
                            </m:r>
                          </m:sub>
                        </m:sSub>
                        <m:r>
                          <a:rPr lang="en-US" altLang="zh-CN" sz="2400" i="1" dirty="0">
                            <a:latin typeface="Cambria Math" panose="02040503050406030204" pitchFamily="18" charset="0"/>
                            <a:cs typeface="Cambria Math" panose="02040503050406030204" pitchFamily="18" charset="0"/>
                          </a:rPr>
                          <m:t>−</m:t>
                        </m:r>
                        <m:sSub>
                          <m:sSubPr>
                            <m:ctrlPr>
                              <a:rPr lang="en-US" altLang="zh-CN" sz="2400" i="1" dirty="0">
                                <a:latin typeface="Cambria Math" panose="02040503050406030204" pitchFamily="18" charset="0"/>
                                <a:cs typeface="Cambria Math" panose="02040503050406030204" pitchFamily="18" charset="0"/>
                              </a:rPr>
                            </m:ctrlPr>
                          </m:sSubPr>
                          <m:e>
                            <m:r>
                              <a:rPr lang="en-US" altLang="zh-CN" sz="2400" i="1" dirty="0">
                                <a:latin typeface="Cambria Math" panose="02040503050406030204" pitchFamily="18" charset="0"/>
                                <a:cs typeface="Cambria Math" panose="02040503050406030204" pitchFamily="18" charset="0"/>
                              </a:rPr>
                              <m:t>𝑃</m:t>
                            </m:r>
                          </m:e>
                          <m:sub>
                            <m:r>
                              <a:rPr lang="en-US" altLang="zh-CN" sz="2400" i="1" dirty="0">
                                <a:latin typeface="Cambria Math" panose="02040503050406030204" pitchFamily="18" charset="0"/>
                                <a:cs typeface="Cambria Math" panose="02040503050406030204" pitchFamily="18" charset="0"/>
                              </a:rPr>
                              <m:t>0</m:t>
                            </m:r>
                          </m:sub>
                        </m:sSub>
                        <m:r>
                          <a:rPr lang="en-US" altLang="zh-CN" sz="2400" i="1" dirty="0">
                            <a:latin typeface="Cambria Math" panose="02040503050406030204" pitchFamily="18" charset="0"/>
                            <a:cs typeface="Cambria Math" panose="02040503050406030204" pitchFamily="18" charset="0"/>
                          </a:rPr>
                          <m:t>+</m:t>
                        </m:r>
                        <m:r>
                          <a:rPr lang="en-US" altLang="zh-CN" sz="2400" i="1" dirty="0">
                            <a:latin typeface="Cambria Math" panose="02040503050406030204" pitchFamily="18" charset="0"/>
                            <a:cs typeface="Cambria Math" panose="02040503050406030204" pitchFamily="18" charset="0"/>
                          </a:rPr>
                          <m:t>𝐼</m:t>
                        </m:r>
                        <m:r>
                          <a:rPr lang="en-US" altLang="zh-CN" sz="2400" i="1" dirty="0">
                            <a:latin typeface="Cambria Math" panose="02040503050406030204" pitchFamily="18" charset="0"/>
                            <a:cs typeface="Cambria Math" panose="02040503050406030204" pitchFamily="18" charset="0"/>
                          </a:rPr>
                          <m:t>)</m:t>
                        </m:r>
                        <m:r>
                          <a:rPr lang="en-US" altLang="zh-CN" sz="2400" i="1" dirty="0">
                            <a:latin typeface="Cambria Math" panose="02040503050406030204" pitchFamily="18" charset="0"/>
                            <a:cs typeface="Cambria Math" panose="02040503050406030204" pitchFamily="18" charset="0"/>
                          </a:rPr>
                          <m:t>÷</m:t>
                        </m:r>
                        <m:r>
                          <a:rPr lang="en-US" altLang="zh-CN" sz="2400" i="1" dirty="0">
                            <a:latin typeface="Cambria Math" panose="02040503050406030204" pitchFamily="18" charset="0"/>
                            <a:cs typeface="Cambria Math" panose="02040503050406030204" pitchFamily="18" charset="0"/>
                          </a:rPr>
                          <m:t>𝑛</m:t>
                        </m:r>
                      </m:num>
                      <m:den>
                        <m:sSub>
                          <m:sSubPr>
                            <m:ctrlPr>
                              <a:rPr lang="en-US" altLang="zh-CN" sz="2400" i="1" dirty="0">
                                <a:latin typeface="Cambria Math" panose="02040503050406030204" pitchFamily="18" charset="0"/>
                                <a:cs typeface="Cambria Math" panose="02040503050406030204" pitchFamily="18" charset="0"/>
                              </a:rPr>
                            </m:ctrlPr>
                          </m:sSubPr>
                          <m:e>
                            <m:r>
                              <a:rPr lang="en-US" altLang="zh-CN" sz="2400" i="1" dirty="0">
                                <a:latin typeface="Cambria Math" panose="02040503050406030204" pitchFamily="18" charset="0"/>
                                <a:cs typeface="Cambria Math" panose="02040503050406030204" pitchFamily="18" charset="0"/>
                              </a:rPr>
                              <m:t>𝑃</m:t>
                            </m:r>
                          </m:e>
                          <m:sub>
                            <m:r>
                              <a:rPr lang="en-US" altLang="zh-CN" sz="2400" i="1" dirty="0">
                                <a:latin typeface="Cambria Math" panose="02040503050406030204" pitchFamily="18" charset="0"/>
                                <a:cs typeface="Cambria Math" panose="02040503050406030204" pitchFamily="18" charset="0"/>
                              </a:rPr>
                              <m:t>0</m:t>
                            </m:r>
                          </m:sub>
                        </m:sSub>
                      </m:den>
                    </m:f>
                  </m:oMath>
                </a14:m>
                <a:r>
                  <a:rPr lang="zh-CN" altLang="en-US" sz="2400" dirty="0">
                    <a:latin typeface="Cambria Math" panose="02040503050406030204" pitchFamily="18" charset="0"/>
                    <a:cs typeface="Cambria Math" panose="02040503050406030204" pitchFamily="18" charset="0"/>
                  </a:rPr>
                  <a:t>×</a:t>
                </a:r>
                <a:r>
                  <a:rPr lang="en-US" altLang="zh-CN" sz="2400" dirty="0">
                    <a:latin typeface="Cambria Math" panose="02040503050406030204" pitchFamily="18" charset="0"/>
                    <a:cs typeface="Cambria Math" panose="02040503050406030204" pitchFamily="18" charset="0"/>
                  </a:rPr>
                  <a:t>100%</a:t>
                </a:r>
                <a:endParaRPr lang="en-US" altLang="zh-CN" sz="2400" dirty="0">
                  <a:latin typeface="Cambria Math" panose="02040503050406030204" pitchFamily="18" charset="0"/>
                  <a:cs typeface="Cambria Math" panose="02040503050406030204" pitchFamily="18" charset="0"/>
                </a:endParaRPr>
              </a:p>
            </p:txBody>
          </p:sp>
        </mc:Choice>
        <mc:Fallback>
          <p:sp>
            <p:nvSpPr>
              <p:cNvPr id="6" name="TextBox 1"/>
              <p:cNvSpPr txBox="1">
                <a:spLocks noRot="1" noChangeAspect="1" noMove="1" noResize="1" noEditPoints="1" noAdjustHandles="1" noChangeArrowheads="1" noChangeShapeType="1" noTextEdit="1"/>
              </p:cNvSpPr>
              <p:nvPr>
                <p:custDataLst>
                  <p:tags r:id="rId4"/>
                </p:custDataLst>
              </p:nvPr>
            </p:nvSpPr>
            <p:spPr>
              <a:xfrm>
                <a:off x="475486" y="2641299"/>
                <a:ext cx="9948673" cy="2624455"/>
              </a:xfrm>
              <a:prstGeom prst="rect">
                <a:avLst/>
              </a:prstGeom>
              <a:blipFill rotWithShape="1">
                <a:blip r:embed="rId5"/>
                <a:stretch>
                  <a:fillRect l="-5" t="-13" r="6" b="13"/>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9" name="TextBox 1"/>
              <p:cNvSpPr txBox="1"/>
              <p:nvPr>
                <p:custDataLst>
                  <p:tags r:id="rId6"/>
                </p:custDataLst>
              </p:nvPr>
            </p:nvSpPr>
            <p:spPr>
              <a:xfrm>
                <a:off x="131951" y="5424504"/>
                <a:ext cx="9948673" cy="1433195"/>
              </a:xfrm>
              <a:prstGeom prst="rect">
                <a:avLst/>
              </a:prstGeom>
              <a:noFill/>
            </p:spPr>
            <p:txBody>
              <a:bodyPr wrap="square" rtlCol="0">
                <a:spAutoFit/>
              </a:bodyPr>
              <a:p>
                <a:pPr algn="just">
                  <a:lnSpc>
                    <a:spcPct val="120000"/>
                  </a:lnSpc>
                </a:pPr>
                <a:r>
                  <a:rPr lang="zh-CN" altLang="en-US" sz="2400" dirty="0">
                    <a:latin typeface="Cambria Math" panose="02040503050406030204" pitchFamily="18" charset="0"/>
                    <a:cs typeface="Cambria Math" panose="02040503050406030204" pitchFamily="18" charset="0"/>
                  </a:rPr>
                  <a:t>式中，</a:t>
                </a:r>
                <a14:m>
                  <m:oMath xmlns:m="http://schemas.openxmlformats.org/officeDocument/2006/math">
                    <m:sSub>
                      <m:sSubPr>
                        <m:ctrlPr>
                          <a:rPr lang="en-US" altLang="zh-CN" sz="2400" i="1" dirty="0">
                            <a:latin typeface="Cambria Math" panose="02040503050406030204" pitchFamily="18" charset="0"/>
                            <a:cs typeface="Cambria Math" panose="02040503050406030204" pitchFamily="18" charset="0"/>
                          </a:rPr>
                        </m:ctrlPr>
                      </m:sSubPr>
                      <m:e>
                        <m:r>
                          <a:rPr lang="en-US" altLang="zh-CN" sz="2400" i="1" dirty="0">
                            <a:latin typeface="Cambria Math" panose="02040503050406030204" pitchFamily="18" charset="0"/>
                            <a:cs typeface="Cambria Math" panose="02040503050406030204" pitchFamily="18" charset="0"/>
                          </a:rPr>
                          <m:t>𝑃</m:t>
                        </m:r>
                      </m:e>
                      <m:sub>
                        <m:r>
                          <a:rPr lang="en-US" altLang="zh-CN" sz="2400" i="1" dirty="0">
                            <a:latin typeface="Cambria Math" panose="02040503050406030204" pitchFamily="18" charset="0"/>
                            <a:cs typeface="Cambria Math" panose="02040503050406030204" pitchFamily="18" charset="0"/>
                          </a:rPr>
                          <m:t>𝑡</m:t>
                        </m:r>
                      </m:sub>
                    </m:sSub>
                    <m:r>
                      <a:rPr lang="en-US" altLang="zh-CN" sz="2400" i="1" dirty="0">
                        <a:latin typeface="Cambria Math" panose="02040503050406030204" pitchFamily="18" charset="0"/>
                        <a:cs typeface="Cambria Math" panose="02040503050406030204" pitchFamily="18" charset="0"/>
                      </a:rPr>
                      <m:t>为</m:t>
                    </m:r>
                    <m:r>
                      <a:rPr lang="en-US" altLang="zh-CN" sz="2400" i="1" dirty="0">
                        <a:latin typeface="Cambria Math" panose="02040503050406030204" pitchFamily="18" charset="0"/>
                        <a:cs typeface="Cambria Math" panose="02040503050406030204" pitchFamily="18" charset="0"/>
                      </a:rPr>
                      <m:t>𝑡</m:t>
                    </m:r>
                    <m:r>
                      <a:rPr lang="en-US" altLang="zh-CN" sz="2400" i="1" dirty="0">
                        <a:latin typeface="Cambria Math" panose="02040503050406030204" pitchFamily="18" charset="0"/>
                        <a:cs typeface="Cambria Math" panose="02040503050406030204" pitchFamily="18" charset="0"/>
                      </a:rPr>
                      <m:t>时期出售价格，</m:t>
                    </m:r>
                  </m:oMath>
                </a14:m>
                <a:endParaRPr lang="en-US" altLang="zh-CN" sz="2400" i="1" dirty="0">
                  <a:latin typeface="Cambria Math" panose="02040503050406030204" pitchFamily="18" charset="0"/>
                  <a:cs typeface="Cambria Math" panose="02040503050406030204" pitchFamily="18" charset="0"/>
                </a:endParaRPr>
              </a:p>
              <a:p>
                <a:pPr algn="just">
                  <a:lnSpc>
                    <a:spcPct val="120000"/>
                  </a:lnSpc>
                </a:pPr>
                <a14:m>
                  <m:oMathPara xmlns:m="http://schemas.openxmlformats.org/officeDocument/2006/math">
                    <m:oMathParaPr>
                      <m:jc m:val="centerGroup"/>
                    </m:oMathParaPr>
                    <m:oMath xmlns:m="http://schemas.openxmlformats.org/officeDocument/2006/math">
                      <m:sSub>
                        <m:sSubPr>
                          <m:ctrlPr>
                            <a:rPr lang="en-US" altLang="zh-CN" sz="2400" i="1" dirty="0">
                              <a:latin typeface="Cambria Math" panose="02040503050406030204" pitchFamily="18" charset="0"/>
                              <a:cs typeface="Cambria Math" panose="02040503050406030204" pitchFamily="18" charset="0"/>
                            </a:rPr>
                          </m:ctrlPr>
                        </m:sSubPr>
                        <m:e>
                          <m:r>
                            <a:rPr lang="en-US" altLang="zh-CN" sz="2400" i="1" dirty="0">
                              <a:latin typeface="Cambria Math" panose="02040503050406030204" pitchFamily="18" charset="0"/>
                              <a:cs typeface="Cambria Math" panose="02040503050406030204" pitchFamily="18" charset="0"/>
                            </a:rPr>
                            <m:t>𝑃</m:t>
                          </m:r>
                        </m:e>
                        <m:sub>
                          <m:r>
                            <a:rPr lang="en-US" altLang="zh-CN" sz="2400" i="1" dirty="0">
                              <a:latin typeface="Cambria Math" panose="02040503050406030204" pitchFamily="18" charset="0"/>
                              <a:cs typeface="Cambria Math" panose="02040503050406030204" pitchFamily="18" charset="0"/>
                            </a:rPr>
                            <m:t>0</m:t>
                          </m:r>
                        </m:sub>
                      </m:sSub>
                      <m:r>
                        <a:rPr lang="en-US" altLang="zh-CN" sz="2400" i="1" dirty="0">
                          <a:latin typeface="Cambria Math" panose="02040503050406030204" pitchFamily="18" charset="0"/>
                          <a:cs typeface="Cambria Math" panose="02040503050406030204" pitchFamily="18" charset="0"/>
                        </a:rPr>
                        <m:t>为初始购进价格，</m:t>
                      </m:r>
                      <m:r>
                        <a:rPr lang="en-US" altLang="zh-CN" sz="2400" i="1" dirty="0">
                          <a:latin typeface="Cambria Math" panose="02040503050406030204" pitchFamily="18" charset="0"/>
                          <a:cs typeface="Cambria Math" panose="02040503050406030204" pitchFamily="18" charset="0"/>
                        </a:rPr>
                        <m:t>𝐼</m:t>
                      </m:r>
                      <m:r>
                        <a:rPr lang="en-US" altLang="zh-CN" sz="2400" i="1" dirty="0">
                          <a:latin typeface="Cambria Math" panose="02040503050406030204" pitchFamily="18" charset="0"/>
                          <a:cs typeface="Cambria Math" panose="02040503050406030204" pitchFamily="18" charset="0"/>
                        </a:rPr>
                        <m:t>为持有期间的利息，</m:t>
                      </m:r>
                      <m:r>
                        <a:rPr lang="en-US" altLang="zh-CN" sz="2400" i="1" dirty="0">
                          <a:latin typeface="Cambria Math" panose="02040503050406030204" pitchFamily="18" charset="0"/>
                          <a:cs typeface="Cambria Math" panose="02040503050406030204" pitchFamily="18" charset="0"/>
                        </a:rPr>
                        <m:t>𝑛</m:t>
                      </m:r>
                      <m:r>
                        <a:rPr lang="en-US" altLang="zh-CN" sz="2400" i="1" dirty="0">
                          <a:latin typeface="Cambria Math" panose="02040503050406030204" pitchFamily="18" charset="0"/>
                          <a:cs typeface="Cambria Math" panose="02040503050406030204" pitchFamily="18" charset="0"/>
                        </a:rPr>
                        <m:t>为持有债券的时间。</m:t>
                      </m:r>
                    </m:oMath>
                  </m:oMathPara>
                </a14:m>
                <a:endParaRPr lang="en-US" altLang="zh-CN" sz="2400" i="1" dirty="0">
                  <a:latin typeface="Cambria Math" panose="02040503050406030204" pitchFamily="18" charset="0"/>
                  <a:cs typeface="Cambria Math" panose="02040503050406030204" pitchFamily="18" charset="0"/>
                </a:endParaRPr>
              </a:p>
              <a:p>
                <a:pPr algn="just">
                  <a:lnSpc>
                    <a:spcPct val="120000"/>
                  </a:lnSpc>
                </a:pPr>
                <a:endParaRPr lang="en-US" altLang="zh-CN" sz="2400" dirty="0"/>
              </a:p>
            </p:txBody>
          </p:sp>
        </mc:Choice>
        <mc:Fallback>
          <p:sp>
            <p:nvSpPr>
              <p:cNvPr id="9" name="TextBox 1"/>
              <p:cNvSpPr txBox="1">
                <a:spLocks noRot="1" noChangeAspect="1" noMove="1" noResize="1" noEditPoints="1" noAdjustHandles="1" noChangeArrowheads="1" noChangeShapeType="1" noTextEdit="1"/>
              </p:cNvSpPr>
              <p:nvPr>
                <p:custDataLst>
                  <p:tags r:id="rId7"/>
                </p:custDataLst>
              </p:nvPr>
            </p:nvSpPr>
            <p:spPr>
              <a:xfrm>
                <a:off x="131951" y="5424504"/>
                <a:ext cx="9948673" cy="1433195"/>
              </a:xfrm>
              <a:prstGeom prst="rect">
                <a:avLst/>
              </a:prstGeom>
              <a:blipFill rotWithShape="1">
                <a:blip r:embed="rId8"/>
                <a:stretch>
                  <a:fillRect l="-5" t="-23" r="6" b="23"/>
                </a:stretch>
              </a:blipFill>
            </p:spPr>
            <p:txBody>
              <a:bodyPr/>
              <a:lstStyle/>
              <a:p>
                <a:r>
                  <a:rPr lang="zh-CN" altLang="en-US">
                    <a:noFill/>
                  </a:rPr>
                  <a:t> </a:t>
                </a:r>
              </a:p>
            </p:txBody>
          </p:sp>
        </mc:Fallback>
      </mc:AlternateContent>
    </p:spTree>
  </p:cSld>
  <p:clrMapOvr>
    <a:masterClrMapping/>
  </p:clrMapOvr>
  <p:transition spd="slow" advTm="3000">
    <p:random/>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直接连接符 7"/>
          <p:cNvCxnSpPr/>
          <p:nvPr/>
        </p:nvCxnSpPr>
        <p:spPr>
          <a:xfrm>
            <a:off x="512064" y="825216"/>
            <a:ext cx="7852753" cy="0"/>
          </a:xfrm>
          <a:prstGeom prst="line">
            <a:avLst/>
          </a:prstGeom>
          <a:ln w="19050">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sp>
        <p:nvSpPr>
          <p:cNvPr id="4" name="TextBox 3"/>
          <p:cNvSpPr txBox="1"/>
          <p:nvPr/>
        </p:nvSpPr>
        <p:spPr>
          <a:xfrm>
            <a:off x="600075" y="1034415"/>
            <a:ext cx="4098290" cy="460375"/>
          </a:xfrm>
          <a:prstGeom prst="rect">
            <a:avLst/>
          </a:prstGeom>
          <a:solidFill>
            <a:schemeClr val="accent2">
              <a:lumMod val="20000"/>
              <a:lumOff val="80000"/>
            </a:schemeClr>
          </a:solidFill>
        </p:spPr>
        <p:txBody>
          <a:bodyPr wrap="square" rtlCol="0">
            <a:spAutoFit/>
          </a:bodyPr>
          <a:lstStyle/>
          <a:p>
            <a:r>
              <a:rPr lang="zh-CN" altLang="en-US" sz="2400" b="1" dirty="0" smtClean="0"/>
              <a:t>三、债券投资收益率的计算</a:t>
            </a:r>
            <a:endParaRPr lang="zh-CN" altLang="en-US" sz="2400" b="1" dirty="0"/>
          </a:p>
        </p:txBody>
      </p:sp>
      <p:sp>
        <p:nvSpPr>
          <p:cNvPr id="5" name="TextBox 4"/>
          <p:cNvSpPr txBox="1"/>
          <p:nvPr/>
        </p:nvSpPr>
        <p:spPr>
          <a:xfrm>
            <a:off x="599577" y="2272553"/>
            <a:ext cx="7765240" cy="369332"/>
          </a:xfrm>
          <a:prstGeom prst="rect">
            <a:avLst/>
          </a:prstGeom>
          <a:noFill/>
        </p:spPr>
        <p:txBody>
          <a:bodyPr wrap="square" rtlCol="0">
            <a:spAutoFit/>
          </a:bodyPr>
          <a:lstStyle/>
          <a:p>
            <a:endParaRPr lang="zh-CN" altLang="en-US" dirty="0"/>
          </a:p>
        </p:txBody>
      </p:sp>
      <p:sp>
        <p:nvSpPr>
          <p:cNvPr id="7" name="矩形 6"/>
          <p:cNvSpPr/>
          <p:nvPr>
            <p:custDataLst>
              <p:tags r:id="rId1"/>
            </p:custDataLst>
          </p:nvPr>
        </p:nvSpPr>
        <p:spPr>
          <a:xfrm>
            <a:off x="2838649" y="234957"/>
            <a:ext cx="4691054" cy="521970"/>
          </a:xfrm>
          <a:prstGeom prst="rect">
            <a:avLst/>
          </a:prstGeom>
        </p:spPr>
        <p:txBody>
          <a:bodyPr wrap="square">
            <a:spAutoFit/>
          </a:bodyPr>
          <a:p>
            <a:pPr algn="ctr">
              <a:defRPr/>
            </a:pPr>
            <a:r>
              <a:rPr lang="zh-CN" altLang="en-US" sz="2800" b="1" dirty="0" smtClean="0"/>
              <a:t>第三节</a:t>
            </a:r>
            <a:r>
              <a:rPr lang="en-US" altLang="zh-CN" sz="2800" b="1" dirty="0" smtClean="0"/>
              <a:t>  </a:t>
            </a:r>
            <a:r>
              <a:rPr lang="zh-CN" altLang="en-US" sz="2800" b="1" dirty="0" smtClean="0"/>
              <a:t>债券投资管理</a:t>
            </a:r>
            <a:endParaRPr lang="zh-CN" altLang="en-US" sz="2800" b="1" dirty="0" smtClean="0"/>
          </a:p>
        </p:txBody>
      </p:sp>
      <p:sp>
        <p:nvSpPr>
          <p:cNvPr id="102" name="文本框 101"/>
          <p:cNvSpPr txBox="1"/>
          <p:nvPr/>
        </p:nvSpPr>
        <p:spPr>
          <a:xfrm>
            <a:off x="5548313" y="3440113"/>
            <a:ext cx="5080000" cy="368300"/>
          </a:xfrm>
          <a:prstGeom prst="rect">
            <a:avLst/>
          </a:prstGeom>
          <a:noFill/>
          <a:ln w="9525">
            <a:noFill/>
          </a:ln>
        </p:spPr>
        <p:txBody>
          <a:bodyPr>
            <a:spAutoFit/>
          </a:bodyPr>
          <a:p>
            <a:pPr indent="0"/>
            <a:r>
              <a:rPr lang="en-US" b="0">
                <a:latin typeface="Times New Roman" panose="02020603050405020304" pitchFamily="18" charset="0"/>
                <a:ea typeface="宋体" panose="02010600030101010101" pitchFamily="2" charset="-122"/>
              </a:rPr>
              <a:t>  </a:t>
            </a:r>
            <a:endParaRPr lang="en-US" altLang="en-US" b="0">
              <a:latin typeface="Times New Roman" panose="02020603050405020304" pitchFamily="18" charset="0"/>
              <a:ea typeface="宋体" panose="02010600030101010101" pitchFamily="2" charset="-122"/>
            </a:endParaRPr>
          </a:p>
        </p:txBody>
      </p:sp>
      <p:sp>
        <p:nvSpPr>
          <p:cNvPr id="103" name="文本框 102"/>
          <p:cNvSpPr txBox="1"/>
          <p:nvPr/>
        </p:nvSpPr>
        <p:spPr>
          <a:xfrm>
            <a:off x="5786438" y="3440113"/>
            <a:ext cx="5080000" cy="368300"/>
          </a:xfrm>
          <a:prstGeom prst="rect">
            <a:avLst/>
          </a:prstGeom>
          <a:noFill/>
          <a:ln w="9525">
            <a:noFill/>
          </a:ln>
        </p:spPr>
        <p:txBody>
          <a:bodyPr>
            <a:spAutoFit/>
          </a:bodyPr>
          <a:p>
            <a:pPr indent="0"/>
            <a:r>
              <a:rPr lang="en-US" b="0">
                <a:latin typeface="Times New Roman" panose="02020603050405020304" pitchFamily="18" charset="0"/>
                <a:ea typeface="宋体" panose="02010600030101010101" pitchFamily="2" charset="-122"/>
              </a:rPr>
              <a:t>   </a:t>
            </a:r>
            <a:endParaRPr lang="en-US" altLang="en-US" b="0">
              <a:latin typeface="Times New Roman" panose="02020603050405020304" pitchFamily="18" charset="0"/>
              <a:ea typeface="宋体" panose="02010600030101010101" pitchFamily="2" charset="-122"/>
            </a:endParaRPr>
          </a:p>
        </p:txBody>
      </p:sp>
      <p:sp>
        <p:nvSpPr>
          <p:cNvPr id="2" name="Rectangle 2"/>
          <p:cNvSpPr>
            <a:spLocks noGrp="1" noChangeArrowheads="1"/>
          </p:cNvSpPr>
          <p:nvPr>
            <p:ph type="title"/>
            <p:custDataLst>
              <p:tags r:id="rId2"/>
            </p:custDataLst>
          </p:nvPr>
        </p:nvSpPr>
        <p:spPr>
          <a:xfrm>
            <a:off x="475615" y="1950085"/>
            <a:ext cx="4222750" cy="501015"/>
          </a:xfrm>
          <a:solidFill>
            <a:srgbClr val="FF9409"/>
          </a:solidFill>
        </p:spPr>
        <p:txBody>
          <a:bodyPr/>
          <a:p>
            <a:pPr algn="ctr" eaLnBrk="1" hangingPunct="1"/>
            <a:r>
              <a:rPr lang="en-US" sz="2400" dirty="0"/>
              <a:t>2.</a:t>
            </a:r>
            <a:r>
              <a:rPr lang="zh-CN" altLang="en-US" sz="2400" dirty="0"/>
              <a:t>长期投资债券收益率的计算</a:t>
            </a:r>
            <a:endParaRPr lang="zh-CN" altLang="en-US" sz="2400" dirty="0"/>
          </a:p>
        </p:txBody>
      </p:sp>
      <p:sp>
        <p:nvSpPr>
          <p:cNvPr id="6" name="TextBox 1"/>
          <p:cNvSpPr txBox="1"/>
          <p:nvPr>
            <p:custDataLst>
              <p:tags r:id="rId3"/>
            </p:custDataLst>
          </p:nvPr>
        </p:nvSpPr>
        <p:spPr>
          <a:xfrm>
            <a:off x="475486" y="2641299"/>
            <a:ext cx="9948673" cy="2306955"/>
          </a:xfrm>
          <a:prstGeom prst="rect">
            <a:avLst/>
          </a:prstGeom>
          <a:noFill/>
        </p:spPr>
        <p:txBody>
          <a:bodyPr wrap="square" rtlCol="0">
            <a:spAutoFit/>
          </a:bodyPr>
          <a:p>
            <a:pPr algn="just">
              <a:lnSpc>
                <a:spcPct val="150000"/>
              </a:lnSpc>
            </a:pPr>
            <a:r>
              <a:rPr lang="zh-CN" altLang="en-US" sz="2400" dirty="0">
                <a:latin typeface="Cambria Math" panose="02040503050406030204" pitchFamily="18" charset="0"/>
                <a:cs typeface="Cambria Math" panose="02040503050406030204" pitchFamily="18" charset="0"/>
              </a:rPr>
              <a:t>（</a:t>
            </a:r>
            <a:r>
              <a:rPr lang="en-US" altLang="zh-CN" sz="2400" dirty="0">
                <a:latin typeface="Cambria Math" panose="02040503050406030204" pitchFamily="18" charset="0"/>
                <a:cs typeface="Cambria Math" panose="02040503050406030204" pitchFamily="18" charset="0"/>
              </a:rPr>
              <a:t>1</a:t>
            </a:r>
            <a:r>
              <a:rPr lang="zh-CN" altLang="en-US" sz="2400" dirty="0">
                <a:latin typeface="Cambria Math" panose="02040503050406030204" pitchFamily="18" charset="0"/>
                <a:cs typeface="Cambria Math" panose="02040503050406030204" pitchFamily="18" charset="0"/>
              </a:rPr>
              <a:t>）</a:t>
            </a:r>
            <a:r>
              <a:rPr lang="en-US" altLang="zh-CN" sz="2400" dirty="0">
                <a:latin typeface="Cambria Math" panose="02040503050406030204" pitchFamily="18" charset="0"/>
                <a:cs typeface="Cambria Math" panose="02040503050406030204" pitchFamily="18" charset="0"/>
              </a:rPr>
              <a:t>每年等额付息到期还本的债券收益率</a:t>
            </a:r>
            <a:endParaRPr lang="en-US" altLang="zh-CN" sz="2400" dirty="0">
              <a:latin typeface="Cambria Math" panose="02040503050406030204" pitchFamily="18" charset="0"/>
              <a:cs typeface="Cambria Math" panose="02040503050406030204" pitchFamily="18" charset="0"/>
            </a:endParaRPr>
          </a:p>
          <a:p>
            <a:pPr algn="just">
              <a:lnSpc>
                <a:spcPct val="150000"/>
              </a:lnSpc>
            </a:pPr>
            <a:r>
              <a:rPr lang="en-US" altLang="zh-CN" sz="2400" dirty="0">
                <a:latin typeface="Cambria Math" panose="02040503050406030204" pitchFamily="18" charset="0"/>
                <a:cs typeface="Cambria Math" panose="02040503050406030204" pitchFamily="18" charset="0"/>
              </a:rPr>
              <a:t>  计算债券到期收益率的方法是求解含有贴现率的方程，即求出使债券至到期所得现金流入量的净现值等于零的贴现率。即</a:t>
            </a:r>
            <a:endParaRPr lang="en-US" altLang="zh-CN" sz="2400" dirty="0">
              <a:latin typeface="Cambria Math" panose="02040503050406030204" pitchFamily="18" charset="0"/>
              <a:cs typeface="Cambria Math" panose="02040503050406030204" pitchFamily="18" charset="0"/>
            </a:endParaRPr>
          </a:p>
          <a:p>
            <a:pPr algn="just">
              <a:lnSpc>
                <a:spcPct val="150000"/>
              </a:lnSpc>
            </a:pPr>
            <a:r>
              <a:rPr lang="en-US" altLang="zh-CN" sz="2400" dirty="0">
                <a:latin typeface="Cambria Math" panose="02040503050406030204" pitchFamily="18" charset="0"/>
                <a:cs typeface="Cambria Math" panose="02040503050406030204" pitchFamily="18" charset="0"/>
              </a:rPr>
              <a:t>买入价格＝每年利息×年金现值系数＋面值×复利现值系数</a:t>
            </a:r>
            <a:endParaRPr lang="en-US" altLang="zh-CN" sz="2400" dirty="0">
              <a:latin typeface="Cambria Math" panose="02040503050406030204" pitchFamily="18" charset="0"/>
              <a:cs typeface="Cambria Math" panose="02040503050406030204" pitchFamily="18" charset="0"/>
            </a:endParaRPr>
          </a:p>
        </p:txBody>
      </p:sp>
      <p:pic>
        <p:nvPicPr>
          <p:cNvPr id="3" name="图片 2"/>
          <p:cNvPicPr>
            <a:picLocks noChangeAspect="1"/>
          </p:cNvPicPr>
          <p:nvPr/>
        </p:nvPicPr>
        <p:blipFill>
          <a:blip r:embed="rId4"/>
          <a:stretch>
            <a:fillRect/>
          </a:stretch>
        </p:blipFill>
        <p:spPr>
          <a:xfrm>
            <a:off x="2366645" y="5061585"/>
            <a:ext cx="6320155" cy="574675"/>
          </a:xfrm>
          <a:prstGeom prst="rect">
            <a:avLst/>
          </a:prstGeom>
        </p:spPr>
      </p:pic>
      <p:sp>
        <p:nvSpPr>
          <p:cNvPr id="10" name="文本框 9"/>
          <p:cNvSpPr txBox="1"/>
          <p:nvPr/>
        </p:nvSpPr>
        <p:spPr>
          <a:xfrm>
            <a:off x="911225" y="5826760"/>
            <a:ext cx="7054215" cy="368300"/>
          </a:xfrm>
          <a:prstGeom prst="rect">
            <a:avLst/>
          </a:prstGeom>
          <a:solidFill>
            <a:srgbClr val="FFFF00"/>
          </a:solidFill>
        </p:spPr>
        <p:txBody>
          <a:bodyPr wrap="square" rtlCol="0" anchor="t">
            <a:spAutoFit/>
          </a:bodyPr>
          <a:p>
            <a:r>
              <a:rPr lang="zh-CN" altLang="en-US" b="1"/>
              <a:t>由于无法直接计算收益率，只能采用逐步测试法及内插法来计算。</a:t>
            </a:r>
            <a:endParaRPr lang="zh-CN" altLang="en-US" b="1"/>
          </a:p>
        </p:txBody>
      </p:sp>
    </p:spTree>
  </p:cSld>
  <p:clrMapOvr>
    <a:masterClrMapping/>
  </p:clrMapOvr>
  <p:transition spd="slow" advTm="3000">
    <p:random/>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直接连接符 7"/>
          <p:cNvCxnSpPr/>
          <p:nvPr/>
        </p:nvCxnSpPr>
        <p:spPr>
          <a:xfrm>
            <a:off x="512064" y="825216"/>
            <a:ext cx="7852753" cy="0"/>
          </a:xfrm>
          <a:prstGeom prst="line">
            <a:avLst/>
          </a:prstGeom>
          <a:ln w="19050">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sp>
        <p:nvSpPr>
          <p:cNvPr id="4" name="TextBox 3"/>
          <p:cNvSpPr txBox="1"/>
          <p:nvPr/>
        </p:nvSpPr>
        <p:spPr>
          <a:xfrm>
            <a:off x="600075" y="1034415"/>
            <a:ext cx="4098290" cy="460375"/>
          </a:xfrm>
          <a:prstGeom prst="rect">
            <a:avLst/>
          </a:prstGeom>
          <a:solidFill>
            <a:schemeClr val="accent2">
              <a:lumMod val="20000"/>
              <a:lumOff val="80000"/>
            </a:schemeClr>
          </a:solidFill>
        </p:spPr>
        <p:txBody>
          <a:bodyPr wrap="square" rtlCol="0">
            <a:spAutoFit/>
          </a:bodyPr>
          <a:lstStyle/>
          <a:p>
            <a:r>
              <a:rPr lang="zh-CN" altLang="en-US" sz="2400" b="1" dirty="0" smtClean="0"/>
              <a:t>三、债券投资收益率的计算</a:t>
            </a:r>
            <a:endParaRPr lang="zh-CN" altLang="en-US" sz="2400" b="1" dirty="0"/>
          </a:p>
        </p:txBody>
      </p:sp>
      <p:sp>
        <p:nvSpPr>
          <p:cNvPr id="5" name="TextBox 4"/>
          <p:cNvSpPr txBox="1"/>
          <p:nvPr/>
        </p:nvSpPr>
        <p:spPr>
          <a:xfrm>
            <a:off x="599577" y="2272553"/>
            <a:ext cx="7765240" cy="369332"/>
          </a:xfrm>
          <a:prstGeom prst="rect">
            <a:avLst/>
          </a:prstGeom>
          <a:noFill/>
        </p:spPr>
        <p:txBody>
          <a:bodyPr wrap="square" rtlCol="0">
            <a:spAutoFit/>
          </a:bodyPr>
          <a:lstStyle/>
          <a:p>
            <a:endParaRPr lang="zh-CN" altLang="en-US" dirty="0"/>
          </a:p>
        </p:txBody>
      </p:sp>
      <p:sp>
        <p:nvSpPr>
          <p:cNvPr id="7" name="矩形 6"/>
          <p:cNvSpPr/>
          <p:nvPr>
            <p:custDataLst>
              <p:tags r:id="rId1"/>
            </p:custDataLst>
          </p:nvPr>
        </p:nvSpPr>
        <p:spPr>
          <a:xfrm>
            <a:off x="2838649" y="234957"/>
            <a:ext cx="4691054" cy="521970"/>
          </a:xfrm>
          <a:prstGeom prst="rect">
            <a:avLst/>
          </a:prstGeom>
        </p:spPr>
        <p:txBody>
          <a:bodyPr wrap="square">
            <a:spAutoFit/>
          </a:bodyPr>
          <a:p>
            <a:pPr algn="ctr">
              <a:defRPr/>
            </a:pPr>
            <a:r>
              <a:rPr lang="zh-CN" altLang="en-US" sz="2800" b="1" dirty="0" smtClean="0"/>
              <a:t>第三节</a:t>
            </a:r>
            <a:r>
              <a:rPr lang="en-US" altLang="zh-CN" sz="2800" b="1" dirty="0" smtClean="0"/>
              <a:t>  </a:t>
            </a:r>
            <a:r>
              <a:rPr lang="zh-CN" altLang="en-US" sz="2800" b="1" dirty="0" smtClean="0"/>
              <a:t>债券投资管理</a:t>
            </a:r>
            <a:endParaRPr lang="zh-CN" altLang="en-US" sz="2800" b="1" dirty="0" smtClean="0"/>
          </a:p>
        </p:txBody>
      </p:sp>
      <p:sp>
        <p:nvSpPr>
          <p:cNvPr id="102" name="文本框 101"/>
          <p:cNvSpPr txBox="1"/>
          <p:nvPr/>
        </p:nvSpPr>
        <p:spPr>
          <a:xfrm>
            <a:off x="5548313" y="3440113"/>
            <a:ext cx="5080000" cy="368300"/>
          </a:xfrm>
          <a:prstGeom prst="rect">
            <a:avLst/>
          </a:prstGeom>
          <a:noFill/>
          <a:ln w="9525">
            <a:noFill/>
          </a:ln>
        </p:spPr>
        <p:txBody>
          <a:bodyPr>
            <a:spAutoFit/>
          </a:bodyPr>
          <a:p>
            <a:pPr indent="0"/>
            <a:r>
              <a:rPr lang="en-US" b="0">
                <a:latin typeface="Times New Roman" panose="02020603050405020304" pitchFamily="18" charset="0"/>
                <a:ea typeface="宋体" panose="02010600030101010101" pitchFamily="2" charset="-122"/>
              </a:rPr>
              <a:t>  </a:t>
            </a:r>
            <a:endParaRPr lang="en-US" altLang="en-US" b="0">
              <a:latin typeface="Times New Roman" panose="02020603050405020304" pitchFamily="18" charset="0"/>
              <a:ea typeface="宋体" panose="02010600030101010101" pitchFamily="2" charset="-122"/>
            </a:endParaRPr>
          </a:p>
        </p:txBody>
      </p:sp>
      <p:sp>
        <p:nvSpPr>
          <p:cNvPr id="103" name="文本框 102"/>
          <p:cNvSpPr txBox="1"/>
          <p:nvPr/>
        </p:nvSpPr>
        <p:spPr>
          <a:xfrm>
            <a:off x="5786438" y="3440113"/>
            <a:ext cx="5080000" cy="368300"/>
          </a:xfrm>
          <a:prstGeom prst="rect">
            <a:avLst/>
          </a:prstGeom>
          <a:noFill/>
          <a:ln w="9525">
            <a:noFill/>
          </a:ln>
        </p:spPr>
        <p:txBody>
          <a:bodyPr>
            <a:spAutoFit/>
          </a:bodyPr>
          <a:p>
            <a:pPr indent="0"/>
            <a:r>
              <a:rPr lang="en-US" b="0">
                <a:latin typeface="Times New Roman" panose="02020603050405020304" pitchFamily="18" charset="0"/>
                <a:ea typeface="宋体" panose="02010600030101010101" pitchFamily="2" charset="-122"/>
              </a:rPr>
              <a:t>   </a:t>
            </a:r>
            <a:endParaRPr lang="en-US" altLang="en-US" b="0">
              <a:latin typeface="Times New Roman" panose="02020603050405020304" pitchFamily="18" charset="0"/>
              <a:ea typeface="宋体" panose="02010600030101010101" pitchFamily="2" charset="-122"/>
            </a:endParaRPr>
          </a:p>
        </p:txBody>
      </p:sp>
      <p:sp>
        <p:nvSpPr>
          <p:cNvPr id="2" name="Rectangle 2"/>
          <p:cNvSpPr>
            <a:spLocks noGrp="1" noChangeArrowheads="1"/>
          </p:cNvSpPr>
          <p:nvPr>
            <p:ph type="title"/>
            <p:custDataLst>
              <p:tags r:id="rId2"/>
            </p:custDataLst>
          </p:nvPr>
        </p:nvSpPr>
        <p:spPr>
          <a:xfrm>
            <a:off x="475615" y="1950085"/>
            <a:ext cx="4222750" cy="501015"/>
          </a:xfrm>
          <a:solidFill>
            <a:srgbClr val="FF9409"/>
          </a:solidFill>
        </p:spPr>
        <p:txBody>
          <a:bodyPr/>
          <a:p>
            <a:pPr algn="ctr" eaLnBrk="1" hangingPunct="1"/>
            <a:r>
              <a:rPr lang="en-US" sz="2400" dirty="0"/>
              <a:t>2.</a:t>
            </a:r>
            <a:r>
              <a:rPr lang="zh-CN" altLang="en-US" sz="2400" dirty="0"/>
              <a:t>长期投资债券收益率的计算</a:t>
            </a:r>
            <a:endParaRPr lang="zh-CN" altLang="en-US" sz="2400" dirty="0"/>
          </a:p>
        </p:txBody>
      </p:sp>
      <p:sp>
        <p:nvSpPr>
          <p:cNvPr id="6" name="TextBox 1"/>
          <p:cNvSpPr txBox="1"/>
          <p:nvPr>
            <p:custDataLst>
              <p:tags r:id="rId3"/>
            </p:custDataLst>
          </p:nvPr>
        </p:nvSpPr>
        <p:spPr>
          <a:xfrm>
            <a:off x="475486" y="2641299"/>
            <a:ext cx="9948673" cy="645160"/>
          </a:xfrm>
          <a:prstGeom prst="rect">
            <a:avLst/>
          </a:prstGeom>
          <a:noFill/>
        </p:spPr>
        <p:txBody>
          <a:bodyPr wrap="square" rtlCol="0">
            <a:spAutoFit/>
          </a:bodyPr>
          <a:p>
            <a:pPr algn="just">
              <a:lnSpc>
                <a:spcPct val="150000"/>
              </a:lnSpc>
            </a:pPr>
            <a:r>
              <a:rPr lang="zh-CN" altLang="en-US" sz="2400" dirty="0">
                <a:latin typeface="Cambria Math" panose="02040503050406030204" pitchFamily="18" charset="0"/>
                <a:cs typeface="Cambria Math" panose="02040503050406030204" pitchFamily="18" charset="0"/>
              </a:rPr>
              <a:t>（</a:t>
            </a:r>
            <a:r>
              <a:rPr lang="en-US" altLang="zh-CN" sz="2400" dirty="0">
                <a:latin typeface="Cambria Math" panose="02040503050406030204" pitchFamily="18" charset="0"/>
                <a:cs typeface="Cambria Math" panose="02040503050406030204" pitchFamily="18" charset="0"/>
              </a:rPr>
              <a:t>2</a:t>
            </a:r>
            <a:r>
              <a:rPr lang="zh-CN" altLang="en-US" sz="2400" dirty="0">
                <a:latin typeface="Cambria Math" panose="02040503050406030204" pitchFamily="18" charset="0"/>
                <a:cs typeface="Cambria Math" panose="02040503050406030204" pitchFamily="18" charset="0"/>
              </a:rPr>
              <a:t>）</a:t>
            </a:r>
            <a:r>
              <a:rPr lang="en-US" altLang="zh-CN" sz="2400" dirty="0">
                <a:latin typeface="Cambria Math" panose="02040503050406030204" pitchFamily="18" charset="0"/>
                <a:cs typeface="Cambria Math" panose="02040503050406030204" pitchFamily="18" charset="0"/>
              </a:rPr>
              <a:t>每年等额付息到期还本的债券收益率</a:t>
            </a:r>
            <a:endParaRPr lang="en-US" altLang="zh-CN" sz="2400" dirty="0">
              <a:latin typeface="Cambria Math" panose="02040503050406030204" pitchFamily="18" charset="0"/>
              <a:cs typeface="Cambria Math" panose="02040503050406030204" pitchFamily="18" charset="0"/>
            </a:endParaRPr>
          </a:p>
        </p:txBody>
      </p:sp>
      <p:pic>
        <p:nvPicPr>
          <p:cNvPr id="9" name="图片 8"/>
          <p:cNvPicPr>
            <a:picLocks noChangeAspect="1"/>
          </p:cNvPicPr>
          <p:nvPr/>
        </p:nvPicPr>
        <p:blipFill>
          <a:blip r:embed="rId4"/>
          <a:stretch>
            <a:fillRect/>
          </a:stretch>
        </p:blipFill>
        <p:spPr>
          <a:xfrm>
            <a:off x="744855" y="3477260"/>
            <a:ext cx="9410065" cy="1560830"/>
          </a:xfrm>
          <a:prstGeom prst="rect">
            <a:avLst/>
          </a:prstGeom>
        </p:spPr>
      </p:pic>
    </p:spTree>
  </p:cSld>
  <p:clrMapOvr>
    <a:masterClrMapping/>
  </p:clrMapOvr>
  <p:transition spd="slow" advTm="3000">
    <p:random/>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直接连接符 7"/>
          <p:cNvCxnSpPr/>
          <p:nvPr/>
        </p:nvCxnSpPr>
        <p:spPr>
          <a:xfrm>
            <a:off x="512064" y="825216"/>
            <a:ext cx="7852753" cy="0"/>
          </a:xfrm>
          <a:prstGeom prst="line">
            <a:avLst/>
          </a:prstGeom>
          <a:ln w="19050">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sp>
        <p:nvSpPr>
          <p:cNvPr id="4" name="TextBox 3"/>
          <p:cNvSpPr txBox="1"/>
          <p:nvPr/>
        </p:nvSpPr>
        <p:spPr>
          <a:xfrm>
            <a:off x="600075" y="1034415"/>
            <a:ext cx="3255645" cy="460375"/>
          </a:xfrm>
          <a:prstGeom prst="rect">
            <a:avLst/>
          </a:prstGeom>
          <a:solidFill>
            <a:schemeClr val="accent2">
              <a:lumMod val="20000"/>
              <a:lumOff val="80000"/>
            </a:schemeClr>
          </a:solidFill>
        </p:spPr>
        <p:txBody>
          <a:bodyPr wrap="square" rtlCol="0">
            <a:spAutoFit/>
          </a:bodyPr>
          <a:lstStyle/>
          <a:p>
            <a:r>
              <a:rPr lang="zh-CN" altLang="en-US" sz="2400" b="1" dirty="0" smtClean="0"/>
              <a:t>四、债券投资的风险</a:t>
            </a:r>
            <a:endParaRPr lang="zh-CN" altLang="en-US" sz="2400" b="1" dirty="0"/>
          </a:p>
        </p:txBody>
      </p:sp>
      <p:sp>
        <p:nvSpPr>
          <p:cNvPr id="5" name="TextBox 4"/>
          <p:cNvSpPr txBox="1"/>
          <p:nvPr/>
        </p:nvSpPr>
        <p:spPr>
          <a:xfrm>
            <a:off x="599577" y="2272553"/>
            <a:ext cx="7765240" cy="369332"/>
          </a:xfrm>
          <a:prstGeom prst="rect">
            <a:avLst/>
          </a:prstGeom>
          <a:noFill/>
        </p:spPr>
        <p:txBody>
          <a:bodyPr wrap="square" rtlCol="0">
            <a:spAutoFit/>
          </a:bodyPr>
          <a:lstStyle/>
          <a:p>
            <a:endParaRPr lang="zh-CN" altLang="en-US" dirty="0"/>
          </a:p>
        </p:txBody>
      </p:sp>
      <p:sp>
        <p:nvSpPr>
          <p:cNvPr id="7" name="矩形 6"/>
          <p:cNvSpPr/>
          <p:nvPr>
            <p:custDataLst>
              <p:tags r:id="rId1"/>
            </p:custDataLst>
          </p:nvPr>
        </p:nvSpPr>
        <p:spPr>
          <a:xfrm>
            <a:off x="2838649" y="234957"/>
            <a:ext cx="4691054" cy="521970"/>
          </a:xfrm>
          <a:prstGeom prst="rect">
            <a:avLst/>
          </a:prstGeom>
        </p:spPr>
        <p:txBody>
          <a:bodyPr wrap="square">
            <a:spAutoFit/>
          </a:bodyPr>
          <a:p>
            <a:pPr algn="ctr">
              <a:defRPr/>
            </a:pPr>
            <a:r>
              <a:rPr lang="zh-CN" altLang="en-US" sz="2800" b="1" dirty="0" smtClean="0"/>
              <a:t>第三节</a:t>
            </a:r>
            <a:r>
              <a:rPr lang="en-US" altLang="zh-CN" sz="2800" b="1" dirty="0" smtClean="0"/>
              <a:t>  </a:t>
            </a:r>
            <a:r>
              <a:rPr lang="zh-CN" altLang="en-US" sz="2800" b="1" dirty="0" smtClean="0"/>
              <a:t>债券投资管理</a:t>
            </a:r>
            <a:endParaRPr lang="zh-CN" altLang="en-US" sz="2800" b="1" dirty="0" smtClean="0"/>
          </a:p>
        </p:txBody>
      </p:sp>
      <p:sp>
        <p:nvSpPr>
          <p:cNvPr id="102" name="文本框 101"/>
          <p:cNvSpPr txBox="1"/>
          <p:nvPr/>
        </p:nvSpPr>
        <p:spPr>
          <a:xfrm>
            <a:off x="5548313" y="3440113"/>
            <a:ext cx="5080000" cy="368300"/>
          </a:xfrm>
          <a:prstGeom prst="rect">
            <a:avLst/>
          </a:prstGeom>
          <a:noFill/>
          <a:ln w="9525">
            <a:noFill/>
          </a:ln>
        </p:spPr>
        <p:txBody>
          <a:bodyPr>
            <a:spAutoFit/>
          </a:bodyPr>
          <a:p>
            <a:pPr indent="0"/>
            <a:r>
              <a:rPr lang="en-US" b="0">
                <a:latin typeface="Times New Roman" panose="02020603050405020304" pitchFamily="18" charset="0"/>
                <a:ea typeface="宋体" panose="02010600030101010101" pitchFamily="2" charset="-122"/>
              </a:rPr>
              <a:t>  </a:t>
            </a:r>
            <a:endParaRPr lang="en-US" altLang="en-US" b="0">
              <a:latin typeface="Times New Roman" panose="02020603050405020304" pitchFamily="18" charset="0"/>
              <a:ea typeface="宋体" panose="02010600030101010101" pitchFamily="2" charset="-122"/>
            </a:endParaRPr>
          </a:p>
        </p:txBody>
      </p:sp>
      <p:sp>
        <p:nvSpPr>
          <p:cNvPr id="103" name="文本框 102"/>
          <p:cNvSpPr txBox="1"/>
          <p:nvPr/>
        </p:nvSpPr>
        <p:spPr>
          <a:xfrm>
            <a:off x="5786438" y="3440113"/>
            <a:ext cx="5080000" cy="368300"/>
          </a:xfrm>
          <a:prstGeom prst="rect">
            <a:avLst/>
          </a:prstGeom>
          <a:noFill/>
          <a:ln w="9525">
            <a:noFill/>
          </a:ln>
        </p:spPr>
        <p:txBody>
          <a:bodyPr>
            <a:spAutoFit/>
          </a:bodyPr>
          <a:p>
            <a:pPr indent="0"/>
            <a:r>
              <a:rPr lang="en-US" b="0">
                <a:latin typeface="Times New Roman" panose="02020603050405020304" pitchFamily="18" charset="0"/>
                <a:ea typeface="宋体" panose="02010600030101010101" pitchFamily="2" charset="-122"/>
              </a:rPr>
              <a:t>   </a:t>
            </a:r>
            <a:endParaRPr lang="en-US" altLang="en-US" b="0">
              <a:latin typeface="Times New Roman" panose="02020603050405020304" pitchFamily="18" charset="0"/>
              <a:ea typeface="宋体" panose="02010600030101010101" pitchFamily="2" charset="-122"/>
            </a:endParaRPr>
          </a:p>
        </p:txBody>
      </p:sp>
      <p:sp>
        <p:nvSpPr>
          <p:cNvPr id="6" name="TextBox 1"/>
          <p:cNvSpPr txBox="1"/>
          <p:nvPr>
            <p:custDataLst>
              <p:tags r:id="rId2"/>
            </p:custDataLst>
          </p:nvPr>
        </p:nvSpPr>
        <p:spPr>
          <a:xfrm>
            <a:off x="2651125" y="1998345"/>
            <a:ext cx="2747010" cy="2861310"/>
          </a:xfrm>
          <a:prstGeom prst="rect">
            <a:avLst/>
          </a:prstGeom>
          <a:noFill/>
        </p:spPr>
        <p:txBody>
          <a:bodyPr wrap="square" rtlCol="0">
            <a:spAutoFit/>
          </a:bodyPr>
          <a:p>
            <a:pPr algn="just">
              <a:lnSpc>
                <a:spcPct val="150000"/>
              </a:lnSpc>
            </a:pPr>
            <a:r>
              <a:rPr lang="zh-CN" sz="2400" dirty="0">
                <a:latin typeface="Cambria Math" panose="02040503050406030204" pitchFamily="18" charset="0"/>
                <a:cs typeface="Cambria Math" panose="02040503050406030204" pitchFamily="18" charset="0"/>
              </a:rPr>
              <a:t>违约风险</a:t>
            </a:r>
            <a:endParaRPr lang="zh-CN" sz="2400" dirty="0">
              <a:latin typeface="Cambria Math" panose="02040503050406030204" pitchFamily="18" charset="0"/>
              <a:cs typeface="Cambria Math" panose="02040503050406030204" pitchFamily="18" charset="0"/>
            </a:endParaRPr>
          </a:p>
          <a:p>
            <a:pPr algn="just">
              <a:lnSpc>
                <a:spcPct val="150000"/>
              </a:lnSpc>
            </a:pPr>
            <a:r>
              <a:rPr lang="zh-CN" sz="2400" dirty="0">
                <a:latin typeface="Cambria Math" panose="02040503050406030204" pitchFamily="18" charset="0"/>
                <a:cs typeface="Cambria Math" panose="02040503050406030204" pitchFamily="18" charset="0"/>
              </a:rPr>
              <a:t>利率风险</a:t>
            </a:r>
            <a:endParaRPr lang="zh-CN" sz="2400" dirty="0">
              <a:latin typeface="Cambria Math" panose="02040503050406030204" pitchFamily="18" charset="0"/>
              <a:cs typeface="Cambria Math" panose="02040503050406030204" pitchFamily="18" charset="0"/>
            </a:endParaRPr>
          </a:p>
          <a:p>
            <a:pPr algn="just">
              <a:lnSpc>
                <a:spcPct val="150000"/>
              </a:lnSpc>
            </a:pPr>
            <a:r>
              <a:rPr lang="zh-CN" sz="2400" dirty="0">
                <a:latin typeface="Cambria Math" panose="02040503050406030204" pitchFamily="18" charset="0"/>
                <a:cs typeface="Cambria Math" panose="02040503050406030204" pitchFamily="18" charset="0"/>
              </a:rPr>
              <a:t>购买力风险</a:t>
            </a:r>
            <a:endParaRPr lang="zh-CN" sz="2400" dirty="0">
              <a:latin typeface="Cambria Math" panose="02040503050406030204" pitchFamily="18" charset="0"/>
              <a:cs typeface="Cambria Math" panose="02040503050406030204" pitchFamily="18" charset="0"/>
            </a:endParaRPr>
          </a:p>
          <a:p>
            <a:pPr algn="just">
              <a:lnSpc>
                <a:spcPct val="150000"/>
              </a:lnSpc>
            </a:pPr>
            <a:r>
              <a:rPr lang="zh-CN" sz="2400" dirty="0">
                <a:latin typeface="Cambria Math" panose="02040503050406030204" pitchFamily="18" charset="0"/>
                <a:cs typeface="Cambria Math" panose="02040503050406030204" pitchFamily="18" charset="0"/>
              </a:rPr>
              <a:t>变现力风险</a:t>
            </a:r>
            <a:endParaRPr lang="zh-CN" sz="2400" dirty="0">
              <a:latin typeface="Cambria Math" panose="02040503050406030204" pitchFamily="18" charset="0"/>
              <a:cs typeface="Cambria Math" panose="02040503050406030204" pitchFamily="18" charset="0"/>
            </a:endParaRPr>
          </a:p>
          <a:p>
            <a:pPr algn="just">
              <a:lnSpc>
                <a:spcPct val="150000"/>
              </a:lnSpc>
            </a:pPr>
            <a:r>
              <a:rPr lang="zh-CN" sz="2400" dirty="0">
                <a:latin typeface="Cambria Math" panose="02040503050406030204" pitchFamily="18" charset="0"/>
                <a:cs typeface="Cambria Math" panose="02040503050406030204" pitchFamily="18" charset="0"/>
              </a:rPr>
              <a:t>再投资风险</a:t>
            </a:r>
            <a:endParaRPr lang="zh-CN" sz="2400" dirty="0">
              <a:latin typeface="Cambria Math" panose="02040503050406030204" pitchFamily="18" charset="0"/>
              <a:cs typeface="Cambria Math" panose="02040503050406030204" pitchFamily="18" charset="0"/>
            </a:endParaRPr>
          </a:p>
        </p:txBody>
      </p:sp>
      <p:pic>
        <p:nvPicPr>
          <p:cNvPr id="10" name="图片 9" descr="L}Q`2K%DIW%[~6C$G@$`5@H"/>
          <p:cNvPicPr>
            <a:picLocks noChangeAspect="1"/>
          </p:cNvPicPr>
          <p:nvPr>
            <p:custDataLst>
              <p:tags r:id="rId3"/>
            </p:custDataLst>
          </p:nvPr>
        </p:nvPicPr>
        <p:blipFill>
          <a:blip r:embed="rId4"/>
          <a:stretch>
            <a:fillRect/>
          </a:stretch>
        </p:blipFill>
        <p:spPr>
          <a:xfrm>
            <a:off x="2056765" y="2272665"/>
            <a:ext cx="342900" cy="361950"/>
          </a:xfrm>
          <a:prstGeom prst="rect">
            <a:avLst/>
          </a:prstGeom>
        </p:spPr>
      </p:pic>
      <p:pic>
        <p:nvPicPr>
          <p:cNvPr id="11" name="图片 10" descr="L}Q`2K%DIW%[~6C$G@$`5@H"/>
          <p:cNvPicPr>
            <a:picLocks noChangeAspect="1"/>
          </p:cNvPicPr>
          <p:nvPr>
            <p:custDataLst>
              <p:tags r:id="rId5"/>
            </p:custDataLst>
          </p:nvPr>
        </p:nvPicPr>
        <p:blipFill>
          <a:blip r:embed="rId4"/>
          <a:stretch>
            <a:fillRect/>
          </a:stretch>
        </p:blipFill>
        <p:spPr>
          <a:xfrm>
            <a:off x="2056765" y="2811145"/>
            <a:ext cx="342900" cy="361950"/>
          </a:xfrm>
          <a:prstGeom prst="rect">
            <a:avLst/>
          </a:prstGeom>
        </p:spPr>
      </p:pic>
      <p:pic>
        <p:nvPicPr>
          <p:cNvPr id="12" name="图片 11" descr="L}Q`2K%DIW%[~6C$G@$`5@H"/>
          <p:cNvPicPr>
            <a:picLocks noChangeAspect="1"/>
          </p:cNvPicPr>
          <p:nvPr>
            <p:custDataLst>
              <p:tags r:id="rId6"/>
            </p:custDataLst>
          </p:nvPr>
        </p:nvPicPr>
        <p:blipFill>
          <a:blip r:embed="rId4"/>
          <a:stretch>
            <a:fillRect/>
          </a:stretch>
        </p:blipFill>
        <p:spPr>
          <a:xfrm>
            <a:off x="2056765" y="3349625"/>
            <a:ext cx="342900" cy="361950"/>
          </a:xfrm>
          <a:prstGeom prst="rect">
            <a:avLst/>
          </a:prstGeom>
        </p:spPr>
      </p:pic>
      <p:pic>
        <p:nvPicPr>
          <p:cNvPr id="13" name="图片 12" descr="L}Q`2K%DIW%[~6C$G@$`5@H"/>
          <p:cNvPicPr>
            <a:picLocks noChangeAspect="1"/>
          </p:cNvPicPr>
          <p:nvPr>
            <p:custDataLst>
              <p:tags r:id="rId7"/>
            </p:custDataLst>
          </p:nvPr>
        </p:nvPicPr>
        <p:blipFill>
          <a:blip r:embed="rId4"/>
          <a:stretch>
            <a:fillRect/>
          </a:stretch>
        </p:blipFill>
        <p:spPr>
          <a:xfrm>
            <a:off x="2096135" y="3808730"/>
            <a:ext cx="342900" cy="361950"/>
          </a:xfrm>
          <a:prstGeom prst="rect">
            <a:avLst/>
          </a:prstGeom>
        </p:spPr>
      </p:pic>
      <p:pic>
        <p:nvPicPr>
          <p:cNvPr id="14" name="图片 13" descr="L}Q`2K%DIW%[~6C$G@$`5@H"/>
          <p:cNvPicPr>
            <a:picLocks noChangeAspect="1"/>
          </p:cNvPicPr>
          <p:nvPr>
            <p:custDataLst>
              <p:tags r:id="rId8"/>
            </p:custDataLst>
          </p:nvPr>
        </p:nvPicPr>
        <p:blipFill>
          <a:blip r:embed="rId4"/>
          <a:stretch>
            <a:fillRect/>
          </a:stretch>
        </p:blipFill>
        <p:spPr>
          <a:xfrm>
            <a:off x="2056765" y="4426585"/>
            <a:ext cx="342900" cy="361950"/>
          </a:xfrm>
          <a:prstGeom prst="rect">
            <a:avLst/>
          </a:prstGeom>
        </p:spPr>
      </p:pic>
    </p:spTree>
  </p:cSld>
  <p:clrMapOvr>
    <a:masterClrMapping/>
  </p:clrMapOvr>
  <p:transition spd="slow" advTm="3000">
    <p:random/>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直接连接符 7"/>
          <p:cNvCxnSpPr/>
          <p:nvPr/>
        </p:nvCxnSpPr>
        <p:spPr>
          <a:xfrm>
            <a:off x="512064" y="825216"/>
            <a:ext cx="7852753" cy="0"/>
          </a:xfrm>
          <a:prstGeom prst="line">
            <a:avLst/>
          </a:prstGeom>
          <a:ln w="19050">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sp>
        <p:nvSpPr>
          <p:cNvPr id="4" name="TextBox 3"/>
          <p:cNvSpPr txBox="1"/>
          <p:nvPr/>
        </p:nvSpPr>
        <p:spPr>
          <a:xfrm>
            <a:off x="600075" y="1034415"/>
            <a:ext cx="3255645" cy="460375"/>
          </a:xfrm>
          <a:prstGeom prst="rect">
            <a:avLst/>
          </a:prstGeom>
          <a:solidFill>
            <a:schemeClr val="accent2">
              <a:lumMod val="20000"/>
              <a:lumOff val="80000"/>
            </a:schemeClr>
          </a:solidFill>
        </p:spPr>
        <p:txBody>
          <a:bodyPr wrap="square" rtlCol="0">
            <a:spAutoFit/>
          </a:bodyPr>
          <a:lstStyle/>
          <a:p>
            <a:r>
              <a:rPr lang="zh-CN" altLang="en-US" sz="2400" b="1" dirty="0" smtClean="0"/>
              <a:t>五、债券投资的风险</a:t>
            </a:r>
            <a:endParaRPr lang="zh-CN" altLang="en-US" sz="2400" b="1" dirty="0"/>
          </a:p>
        </p:txBody>
      </p:sp>
      <p:sp>
        <p:nvSpPr>
          <p:cNvPr id="5" name="TextBox 4"/>
          <p:cNvSpPr txBox="1"/>
          <p:nvPr/>
        </p:nvSpPr>
        <p:spPr>
          <a:xfrm>
            <a:off x="599577" y="2272553"/>
            <a:ext cx="7765240" cy="369332"/>
          </a:xfrm>
          <a:prstGeom prst="rect">
            <a:avLst/>
          </a:prstGeom>
          <a:noFill/>
        </p:spPr>
        <p:txBody>
          <a:bodyPr wrap="square" rtlCol="0">
            <a:spAutoFit/>
          </a:bodyPr>
          <a:lstStyle/>
          <a:p>
            <a:endParaRPr lang="zh-CN" altLang="en-US" dirty="0"/>
          </a:p>
        </p:txBody>
      </p:sp>
      <p:sp>
        <p:nvSpPr>
          <p:cNvPr id="7" name="矩形 6"/>
          <p:cNvSpPr/>
          <p:nvPr>
            <p:custDataLst>
              <p:tags r:id="rId1"/>
            </p:custDataLst>
          </p:nvPr>
        </p:nvSpPr>
        <p:spPr>
          <a:xfrm>
            <a:off x="2838649" y="234957"/>
            <a:ext cx="4691054" cy="521970"/>
          </a:xfrm>
          <a:prstGeom prst="rect">
            <a:avLst/>
          </a:prstGeom>
        </p:spPr>
        <p:txBody>
          <a:bodyPr wrap="square">
            <a:spAutoFit/>
          </a:bodyPr>
          <a:p>
            <a:pPr algn="ctr">
              <a:defRPr/>
            </a:pPr>
            <a:r>
              <a:rPr lang="zh-CN" altLang="en-US" sz="2800" b="1" dirty="0" smtClean="0"/>
              <a:t>第三节</a:t>
            </a:r>
            <a:r>
              <a:rPr lang="en-US" altLang="zh-CN" sz="2800" b="1" dirty="0" smtClean="0"/>
              <a:t>  </a:t>
            </a:r>
            <a:r>
              <a:rPr lang="zh-CN" altLang="en-US" sz="2800" b="1" dirty="0" smtClean="0"/>
              <a:t>债券投资管理</a:t>
            </a:r>
            <a:endParaRPr lang="zh-CN" altLang="en-US" sz="2800" b="1" dirty="0" smtClean="0"/>
          </a:p>
        </p:txBody>
      </p:sp>
      <p:sp>
        <p:nvSpPr>
          <p:cNvPr id="102" name="文本框 101"/>
          <p:cNvSpPr txBox="1"/>
          <p:nvPr/>
        </p:nvSpPr>
        <p:spPr>
          <a:xfrm>
            <a:off x="5548313" y="3440113"/>
            <a:ext cx="5080000" cy="368300"/>
          </a:xfrm>
          <a:prstGeom prst="rect">
            <a:avLst/>
          </a:prstGeom>
          <a:noFill/>
          <a:ln w="9525">
            <a:noFill/>
          </a:ln>
        </p:spPr>
        <p:txBody>
          <a:bodyPr>
            <a:spAutoFit/>
          </a:bodyPr>
          <a:p>
            <a:pPr indent="0"/>
            <a:r>
              <a:rPr lang="en-US" b="0">
                <a:latin typeface="Times New Roman" panose="02020603050405020304" pitchFamily="18" charset="0"/>
                <a:ea typeface="宋体" panose="02010600030101010101" pitchFamily="2" charset="-122"/>
              </a:rPr>
              <a:t>  </a:t>
            </a:r>
            <a:endParaRPr lang="en-US" altLang="en-US" b="0">
              <a:latin typeface="Times New Roman" panose="02020603050405020304" pitchFamily="18" charset="0"/>
              <a:ea typeface="宋体" panose="02010600030101010101" pitchFamily="2" charset="-122"/>
            </a:endParaRPr>
          </a:p>
        </p:txBody>
      </p:sp>
      <p:sp>
        <p:nvSpPr>
          <p:cNvPr id="103" name="文本框 102"/>
          <p:cNvSpPr txBox="1"/>
          <p:nvPr/>
        </p:nvSpPr>
        <p:spPr>
          <a:xfrm>
            <a:off x="5786438" y="3440113"/>
            <a:ext cx="5080000" cy="368300"/>
          </a:xfrm>
          <a:prstGeom prst="rect">
            <a:avLst/>
          </a:prstGeom>
          <a:noFill/>
          <a:ln w="9525">
            <a:noFill/>
          </a:ln>
        </p:spPr>
        <p:txBody>
          <a:bodyPr>
            <a:spAutoFit/>
          </a:bodyPr>
          <a:p>
            <a:pPr indent="0"/>
            <a:r>
              <a:rPr lang="en-US" b="0">
                <a:latin typeface="Times New Roman" panose="02020603050405020304" pitchFamily="18" charset="0"/>
                <a:ea typeface="宋体" panose="02010600030101010101" pitchFamily="2" charset="-122"/>
              </a:rPr>
              <a:t>   </a:t>
            </a:r>
            <a:endParaRPr lang="en-US" altLang="en-US" b="0">
              <a:latin typeface="Times New Roman" panose="02020603050405020304" pitchFamily="18" charset="0"/>
              <a:ea typeface="宋体" panose="02010600030101010101" pitchFamily="2" charset="-122"/>
            </a:endParaRPr>
          </a:p>
        </p:txBody>
      </p:sp>
      <p:sp>
        <p:nvSpPr>
          <p:cNvPr id="6" name="TextBox 1"/>
          <p:cNvSpPr txBox="1"/>
          <p:nvPr>
            <p:custDataLst>
              <p:tags r:id="rId2"/>
            </p:custDataLst>
          </p:nvPr>
        </p:nvSpPr>
        <p:spPr>
          <a:xfrm>
            <a:off x="2620645" y="3173095"/>
            <a:ext cx="2470150" cy="1753235"/>
          </a:xfrm>
          <a:prstGeom prst="rect">
            <a:avLst/>
          </a:prstGeom>
          <a:noFill/>
          <a:ln>
            <a:solidFill>
              <a:srgbClr val="FF0000"/>
            </a:solidFill>
          </a:ln>
        </p:spPr>
        <p:txBody>
          <a:bodyPr wrap="square" rtlCol="0">
            <a:spAutoFit/>
          </a:bodyPr>
          <a:p>
            <a:pPr algn="just">
              <a:lnSpc>
                <a:spcPct val="150000"/>
              </a:lnSpc>
            </a:pPr>
            <a:r>
              <a:rPr lang="zh-CN" sz="2400" dirty="0">
                <a:latin typeface="Cambria Math" panose="02040503050406030204" pitchFamily="18" charset="0"/>
                <a:cs typeface="Cambria Math" panose="02040503050406030204" pitchFamily="18" charset="0"/>
              </a:rPr>
              <a:t>本金安全性高</a:t>
            </a:r>
            <a:endParaRPr lang="zh-CN" sz="2400" dirty="0">
              <a:latin typeface="Cambria Math" panose="02040503050406030204" pitchFamily="18" charset="0"/>
              <a:cs typeface="Cambria Math" panose="02040503050406030204" pitchFamily="18" charset="0"/>
            </a:endParaRPr>
          </a:p>
          <a:p>
            <a:pPr algn="just">
              <a:lnSpc>
                <a:spcPct val="150000"/>
              </a:lnSpc>
            </a:pPr>
            <a:r>
              <a:rPr lang="zh-CN" sz="2400" dirty="0">
                <a:latin typeface="Cambria Math" panose="02040503050406030204" pitchFamily="18" charset="0"/>
                <a:cs typeface="Cambria Math" panose="02040503050406030204" pitchFamily="18" charset="0"/>
              </a:rPr>
              <a:t>收入稳定性强</a:t>
            </a:r>
            <a:endParaRPr lang="zh-CN" sz="2400" dirty="0">
              <a:latin typeface="Cambria Math" panose="02040503050406030204" pitchFamily="18" charset="0"/>
              <a:cs typeface="Cambria Math" panose="02040503050406030204" pitchFamily="18" charset="0"/>
            </a:endParaRPr>
          </a:p>
          <a:p>
            <a:pPr algn="just">
              <a:lnSpc>
                <a:spcPct val="150000"/>
              </a:lnSpc>
            </a:pPr>
            <a:r>
              <a:rPr lang="zh-CN" sz="2400" dirty="0">
                <a:latin typeface="Cambria Math" panose="02040503050406030204" pitchFamily="18" charset="0"/>
                <a:cs typeface="Cambria Math" panose="02040503050406030204" pitchFamily="18" charset="0"/>
              </a:rPr>
              <a:t>市场流动性好</a:t>
            </a:r>
            <a:endParaRPr lang="zh-CN" sz="2400" dirty="0">
              <a:latin typeface="Cambria Math" panose="02040503050406030204" pitchFamily="18" charset="0"/>
              <a:cs typeface="Cambria Math" panose="02040503050406030204" pitchFamily="18" charset="0"/>
            </a:endParaRPr>
          </a:p>
        </p:txBody>
      </p:sp>
      <p:pic>
        <p:nvPicPr>
          <p:cNvPr id="10" name="图片 9" descr="L}Q`2K%DIW%[~6C$G@$`5@H"/>
          <p:cNvPicPr>
            <a:picLocks noChangeAspect="1"/>
          </p:cNvPicPr>
          <p:nvPr>
            <p:custDataLst>
              <p:tags r:id="rId3"/>
            </p:custDataLst>
          </p:nvPr>
        </p:nvPicPr>
        <p:blipFill>
          <a:blip r:embed="rId4"/>
          <a:stretch>
            <a:fillRect/>
          </a:stretch>
        </p:blipFill>
        <p:spPr>
          <a:xfrm>
            <a:off x="6430010" y="3248025"/>
            <a:ext cx="342900" cy="361950"/>
          </a:xfrm>
          <a:prstGeom prst="rect">
            <a:avLst/>
          </a:prstGeom>
        </p:spPr>
      </p:pic>
      <p:pic>
        <p:nvPicPr>
          <p:cNvPr id="11" name="图片 10" descr="L}Q`2K%DIW%[~6C$G@$`5@H"/>
          <p:cNvPicPr>
            <a:picLocks noChangeAspect="1"/>
          </p:cNvPicPr>
          <p:nvPr>
            <p:custDataLst>
              <p:tags r:id="rId5"/>
            </p:custDataLst>
          </p:nvPr>
        </p:nvPicPr>
        <p:blipFill>
          <a:blip r:embed="rId4"/>
          <a:stretch>
            <a:fillRect/>
          </a:stretch>
        </p:blipFill>
        <p:spPr>
          <a:xfrm>
            <a:off x="6430010" y="3840480"/>
            <a:ext cx="342900" cy="361950"/>
          </a:xfrm>
          <a:prstGeom prst="rect">
            <a:avLst/>
          </a:prstGeom>
        </p:spPr>
      </p:pic>
      <p:pic>
        <p:nvPicPr>
          <p:cNvPr id="12" name="图片 11" descr="L}Q`2K%DIW%[~6C$G@$`5@H"/>
          <p:cNvPicPr>
            <a:picLocks noChangeAspect="1"/>
          </p:cNvPicPr>
          <p:nvPr>
            <p:custDataLst>
              <p:tags r:id="rId6"/>
            </p:custDataLst>
          </p:nvPr>
        </p:nvPicPr>
        <p:blipFill>
          <a:blip r:embed="rId4"/>
          <a:stretch>
            <a:fillRect/>
          </a:stretch>
        </p:blipFill>
        <p:spPr>
          <a:xfrm>
            <a:off x="2056765" y="3349625"/>
            <a:ext cx="342900" cy="361950"/>
          </a:xfrm>
          <a:prstGeom prst="rect">
            <a:avLst/>
          </a:prstGeom>
        </p:spPr>
      </p:pic>
      <p:pic>
        <p:nvPicPr>
          <p:cNvPr id="13" name="图片 12" descr="L}Q`2K%DIW%[~6C$G@$`5@H"/>
          <p:cNvPicPr>
            <a:picLocks noChangeAspect="1"/>
          </p:cNvPicPr>
          <p:nvPr>
            <p:custDataLst>
              <p:tags r:id="rId7"/>
            </p:custDataLst>
          </p:nvPr>
        </p:nvPicPr>
        <p:blipFill>
          <a:blip r:embed="rId4"/>
          <a:stretch>
            <a:fillRect/>
          </a:stretch>
        </p:blipFill>
        <p:spPr>
          <a:xfrm>
            <a:off x="2096135" y="3808730"/>
            <a:ext cx="342900" cy="361950"/>
          </a:xfrm>
          <a:prstGeom prst="rect">
            <a:avLst/>
          </a:prstGeom>
        </p:spPr>
      </p:pic>
      <p:pic>
        <p:nvPicPr>
          <p:cNvPr id="14" name="图片 13" descr="L}Q`2K%DIW%[~6C$G@$`5@H"/>
          <p:cNvPicPr>
            <a:picLocks noChangeAspect="1"/>
          </p:cNvPicPr>
          <p:nvPr>
            <p:custDataLst>
              <p:tags r:id="rId8"/>
            </p:custDataLst>
          </p:nvPr>
        </p:nvPicPr>
        <p:blipFill>
          <a:blip r:embed="rId4"/>
          <a:stretch>
            <a:fillRect/>
          </a:stretch>
        </p:blipFill>
        <p:spPr>
          <a:xfrm>
            <a:off x="2056765" y="4426585"/>
            <a:ext cx="342900" cy="361950"/>
          </a:xfrm>
          <a:prstGeom prst="rect">
            <a:avLst/>
          </a:prstGeom>
        </p:spPr>
      </p:pic>
      <p:sp>
        <p:nvSpPr>
          <p:cNvPr id="2" name="TextBox 1"/>
          <p:cNvSpPr txBox="1"/>
          <p:nvPr>
            <p:custDataLst>
              <p:tags r:id="rId9"/>
            </p:custDataLst>
          </p:nvPr>
        </p:nvSpPr>
        <p:spPr>
          <a:xfrm>
            <a:off x="2270760" y="2099310"/>
            <a:ext cx="1393190" cy="645160"/>
          </a:xfrm>
          <a:prstGeom prst="rect">
            <a:avLst/>
          </a:prstGeom>
          <a:noFill/>
        </p:spPr>
        <p:txBody>
          <a:bodyPr wrap="square" rtlCol="0">
            <a:spAutoFit/>
            <a:scene3d>
              <a:camera prst="orthographicFront"/>
              <a:lightRig rig="threePt" dir="t"/>
            </a:scene3d>
          </a:bodyPr>
          <a:p>
            <a:pPr algn="just">
              <a:lnSpc>
                <a:spcPct val="150000"/>
              </a:lnSpc>
            </a:pPr>
            <a:r>
              <a:rPr lang="en-US" sz="2400" b="1" dirty="0">
                <a:solidFill>
                  <a:schemeClr val="accent1"/>
                </a:solidFill>
                <a:effectLst>
                  <a:outerShdw blurRad="38100" dist="25400" dir="5400000" algn="ctr" rotWithShape="0">
                    <a:srgbClr val="6E747A">
                      <a:alpha val="43000"/>
                    </a:srgbClr>
                  </a:outerShdw>
                </a:effectLst>
                <a:latin typeface="Cambria Math" panose="02040503050406030204" pitchFamily="18" charset="0"/>
                <a:cs typeface="Cambria Math" panose="02040503050406030204" pitchFamily="18" charset="0"/>
              </a:rPr>
              <a:t>1.</a:t>
            </a:r>
            <a:r>
              <a:rPr lang="zh-CN" altLang="en-US" sz="2400" b="1" dirty="0">
                <a:solidFill>
                  <a:schemeClr val="accent1"/>
                </a:solidFill>
                <a:effectLst>
                  <a:outerShdw blurRad="38100" dist="25400" dir="5400000" algn="ctr" rotWithShape="0">
                    <a:srgbClr val="6E747A">
                      <a:alpha val="43000"/>
                    </a:srgbClr>
                  </a:outerShdw>
                </a:effectLst>
                <a:latin typeface="Cambria Math" panose="02040503050406030204" pitchFamily="18" charset="0"/>
                <a:cs typeface="Cambria Math" panose="02040503050406030204" pitchFamily="18" charset="0"/>
              </a:rPr>
              <a:t>优点：</a:t>
            </a:r>
            <a:endParaRPr lang="zh-CN" altLang="en-US" sz="2400" b="1" dirty="0">
              <a:solidFill>
                <a:schemeClr val="accent1"/>
              </a:solidFill>
              <a:effectLst>
                <a:outerShdw blurRad="38100" dist="25400" dir="5400000" algn="ctr" rotWithShape="0">
                  <a:srgbClr val="6E747A">
                    <a:alpha val="43000"/>
                  </a:srgbClr>
                </a:outerShdw>
              </a:effectLst>
              <a:latin typeface="Cambria Math" panose="02040503050406030204" pitchFamily="18" charset="0"/>
              <a:cs typeface="Cambria Math" panose="02040503050406030204" pitchFamily="18" charset="0"/>
            </a:endParaRPr>
          </a:p>
        </p:txBody>
      </p:sp>
      <p:sp>
        <p:nvSpPr>
          <p:cNvPr id="3" name="TextBox 1"/>
          <p:cNvSpPr txBox="1"/>
          <p:nvPr>
            <p:custDataLst>
              <p:tags r:id="rId10"/>
            </p:custDataLst>
          </p:nvPr>
        </p:nvSpPr>
        <p:spPr>
          <a:xfrm>
            <a:off x="7052945" y="3025140"/>
            <a:ext cx="2414905" cy="1198880"/>
          </a:xfrm>
          <a:prstGeom prst="rect">
            <a:avLst/>
          </a:prstGeom>
          <a:noFill/>
          <a:ln>
            <a:solidFill>
              <a:srgbClr val="FF0000"/>
            </a:solidFill>
          </a:ln>
        </p:spPr>
        <p:txBody>
          <a:bodyPr wrap="square" rtlCol="0">
            <a:spAutoFit/>
          </a:bodyPr>
          <a:p>
            <a:pPr algn="just">
              <a:lnSpc>
                <a:spcPct val="150000"/>
              </a:lnSpc>
            </a:pPr>
            <a:r>
              <a:rPr lang="zh-CN" sz="2400" dirty="0">
                <a:latin typeface="Cambria Math" panose="02040503050406030204" pitchFamily="18" charset="0"/>
                <a:cs typeface="Cambria Math" panose="02040503050406030204" pitchFamily="18" charset="0"/>
              </a:rPr>
              <a:t>购买力风险较大</a:t>
            </a:r>
            <a:endParaRPr lang="zh-CN" sz="2400" dirty="0">
              <a:latin typeface="Cambria Math" panose="02040503050406030204" pitchFamily="18" charset="0"/>
              <a:cs typeface="Cambria Math" panose="02040503050406030204" pitchFamily="18" charset="0"/>
            </a:endParaRPr>
          </a:p>
          <a:p>
            <a:pPr algn="just">
              <a:lnSpc>
                <a:spcPct val="150000"/>
              </a:lnSpc>
            </a:pPr>
            <a:r>
              <a:rPr lang="zh-CN" sz="2400" dirty="0">
                <a:latin typeface="Cambria Math" panose="02040503050406030204" pitchFamily="18" charset="0"/>
                <a:cs typeface="Cambria Math" panose="02040503050406030204" pitchFamily="18" charset="0"/>
              </a:rPr>
              <a:t>没有经营管理权</a:t>
            </a:r>
            <a:endParaRPr lang="zh-CN" sz="2400" dirty="0">
              <a:latin typeface="Cambria Math" panose="02040503050406030204" pitchFamily="18" charset="0"/>
              <a:cs typeface="Cambria Math" panose="02040503050406030204" pitchFamily="18" charset="0"/>
            </a:endParaRPr>
          </a:p>
        </p:txBody>
      </p:sp>
      <p:sp>
        <p:nvSpPr>
          <p:cNvPr id="9" name="TextBox 1"/>
          <p:cNvSpPr txBox="1"/>
          <p:nvPr>
            <p:custDataLst>
              <p:tags r:id="rId11"/>
            </p:custDataLst>
          </p:nvPr>
        </p:nvSpPr>
        <p:spPr>
          <a:xfrm>
            <a:off x="6430010" y="2099310"/>
            <a:ext cx="1393190" cy="645160"/>
          </a:xfrm>
          <a:prstGeom prst="rect">
            <a:avLst/>
          </a:prstGeom>
          <a:noFill/>
        </p:spPr>
        <p:txBody>
          <a:bodyPr wrap="square" rtlCol="0">
            <a:spAutoFit/>
            <a:scene3d>
              <a:camera prst="orthographicFront"/>
              <a:lightRig rig="threePt" dir="t"/>
            </a:scene3d>
          </a:bodyPr>
          <a:p>
            <a:pPr algn="just">
              <a:lnSpc>
                <a:spcPct val="150000"/>
              </a:lnSpc>
            </a:pPr>
            <a:r>
              <a:rPr lang="en-US" sz="2400" b="1" dirty="0">
                <a:solidFill>
                  <a:schemeClr val="accent1"/>
                </a:solidFill>
                <a:effectLst>
                  <a:outerShdw blurRad="38100" dist="25400" dir="5400000" algn="ctr" rotWithShape="0">
                    <a:srgbClr val="6E747A">
                      <a:alpha val="43000"/>
                    </a:srgbClr>
                  </a:outerShdw>
                </a:effectLst>
                <a:latin typeface="Cambria Math" panose="02040503050406030204" pitchFamily="18" charset="0"/>
                <a:cs typeface="Cambria Math" panose="02040503050406030204" pitchFamily="18" charset="0"/>
              </a:rPr>
              <a:t>2.</a:t>
            </a:r>
            <a:r>
              <a:rPr lang="zh-CN" altLang="en-US" sz="2400" b="1" dirty="0">
                <a:solidFill>
                  <a:schemeClr val="accent1"/>
                </a:solidFill>
                <a:effectLst>
                  <a:outerShdw blurRad="38100" dist="25400" dir="5400000" algn="ctr" rotWithShape="0">
                    <a:srgbClr val="6E747A">
                      <a:alpha val="43000"/>
                    </a:srgbClr>
                  </a:outerShdw>
                </a:effectLst>
                <a:latin typeface="Cambria Math" panose="02040503050406030204" pitchFamily="18" charset="0"/>
                <a:cs typeface="Cambria Math" panose="02040503050406030204" pitchFamily="18" charset="0"/>
              </a:rPr>
              <a:t>缺点：</a:t>
            </a:r>
            <a:endParaRPr lang="zh-CN" altLang="en-US" sz="2400" b="1" dirty="0">
              <a:solidFill>
                <a:schemeClr val="accent1"/>
              </a:solidFill>
              <a:effectLst>
                <a:outerShdw blurRad="38100" dist="25400" dir="5400000" algn="ctr" rotWithShape="0">
                  <a:srgbClr val="6E747A">
                    <a:alpha val="43000"/>
                  </a:srgbClr>
                </a:outerShdw>
              </a:effectLst>
              <a:latin typeface="Cambria Math" panose="02040503050406030204" pitchFamily="18" charset="0"/>
              <a:cs typeface="Cambria Math" panose="02040503050406030204" pitchFamily="18" charset="0"/>
            </a:endParaRPr>
          </a:p>
        </p:txBody>
      </p:sp>
    </p:spTree>
  </p:cSld>
  <p:clrMapOvr>
    <a:masterClrMapping/>
  </p:clrMapOvr>
  <p:transition spd="slow" advTm="3000">
    <p:random/>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3382209" y="234957"/>
            <a:ext cx="4691054" cy="521970"/>
          </a:xfrm>
          <a:prstGeom prst="rect">
            <a:avLst/>
          </a:prstGeom>
        </p:spPr>
        <p:txBody>
          <a:bodyPr wrap="square">
            <a:spAutoFit/>
          </a:bodyPr>
          <a:lstStyle/>
          <a:p>
            <a:pPr algn="ctr">
              <a:defRPr/>
            </a:pPr>
            <a:r>
              <a:rPr lang="zh-CN" altLang="en-US" sz="2800" b="1" dirty="0" smtClean="0"/>
              <a:t>第一节</a:t>
            </a:r>
            <a:r>
              <a:rPr lang="en-US" altLang="zh-CN" sz="2800" b="1" dirty="0" smtClean="0"/>
              <a:t>  </a:t>
            </a:r>
            <a:r>
              <a:rPr lang="zh-CN" altLang="en-US" sz="2800" b="1" dirty="0" smtClean="0"/>
              <a:t>证券投资概述</a:t>
            </a:r>
            <a:endParaRPr lang="zh-CN" altLang="en-US" sz="2800" b="1" dirty="0" smtClean="0"/>
          </a:p>
        </p:txBody>
      </p:sp>
      <p:cxnSp>
        <p:nvCxnSpPr>
          <p:cNvPr id="8" name="直接连接符 7"/>
          <p:cNvCxnSpPr/>
          <p:nvPr/>
        </p:nvCxnSpPr>
        <p:spPr>
          <a:xfrm>
            <a:off x="512064" y="825216"/>
            <a:ext cx="7852753" cy="0"/>
          </a:xfrm>
          <a:prstGeom prst="line">
            <a:avLst/>
          </a:prstGeom>
          <a:ln w="19050">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a:xfrm>
            <a:off x="599577" y="2272553"/>
            <a:ext cx="7765240" cy="369332"/>
          </a:xfrm>
          <a:prstGeom prst="rect">
            <a:avLst/>
          </a:prstGeom>
          <a:noFill/>
        </p:spPr>
        <p:txBody>
          <a:bodyPr wrap="square" rtlCol="0">
            <a:spAutoFit/>
          </a:bodyPr>
          <a:lstStyle/>
          <a:p>
            <a:endParaRPr lang="zh-CN" altLang="en-US" dirty="0"/>
          </a:p>
        </p:txBody>
      </p:sp>
      <p:sp>
        <p:nvSpPr>
          <p:cNvPr id="6" name="TextBox 5"/>
          <p:cNvSpPr txBox="1"/>
          <p:nvPr/>
        </p:nvSpPr>
        <p:spPr>
          <a:xfrm>
            <a:off x="179070" y="2559050"/>
            <a:ext cx="11736705" cy="553085"/>
          </a:xfrm>
          <a:prstGeom prst="rect">
            <a:avLst/>
          </a:prstGeom>
          <a:noFill/>
        </p:spPr>
        <p:txBody>
          <a:bodyPr wrap="square" rtlCol="0">
            <a:spAutoFit/>
          </a:bodyPr>
          <a:lstStyle/>
          <a:p>
            <a:pPr algn="just">
              <a:lnSpc>
                <a:spcPct val="150000"/>
              </a:lnSpc>
            </a:pPr>
            <a:r>
              <a:rPr lang="zh-CN" sz="2000" b="1" dirty="0">
                <a:solidFill>
                  <a:srgbClr val="7030A0"/>
                </a:solidFill>
              </a:rPr>
              <a:t>证券投资是指投资者将资金投资于股票、债券、基金及衍生证券等资产，从而获得收益的一种投资行为。</a:t>
            </a:r>
            <a:endParaRPr lang="zh-CN" altLang="zh-CN" sz="2000" b="1" dirty="0">
              <a:solidFill>
                <a:srgbClr val="7030A0"/>
              </a:solidFill>
            </a:endParaRPr>
          </a:p>
        </p:txBody>
      </p:sp>
      <p:sp>
        <p:nvSpPr>
          <p:cNvPr id="2" name="TextBox 1"/>
          <p:cNvSpPr txBox="1"/>
          <p:nvPr/>
        </p:nvSpPr>
        <p:spPr>
          <a:xfrm>
            <a:off x="910590" y="3524250"/>
            <a:ext cx="2937510" cy="460375"/>
          </a:xfrm>
          <a:prstGeom prst="rect">
            <a:avLst/>
          </a:prstGeom>
          <a:solidFill>
            <a:schemeClr val="accent2">
              <a:lumMod val="60000"/>
              <a:lumOff val="40000"/>
            </a:schemeClr>
          </a:solidFill>
          <a:ln>
            <a:solidFill>
              <a:schemeClr val="bg1"/>
            </a:solidFill>
          </a:ln>
        </p:spPr>
        <p:txBody>
          <a:bodyPr wrap="square" rtlCol="0">
            <a:spAutoFit/>
          </a:bodyPr>
          <a:lstStyle/>
          <a:p>
            <a:pPr algn="ctr"/>
            <a:r>
              <a:rPr lang="en-US" altLang="zh-CN" sz="2400" dirty="0"/>
              <a:t>2.</a:t>
            </a:r>
            <a:r>
              <a:rPr lang="zh-CN" altLang="en-US" sz="2400" dirty="0"/>
              <a:t>证券投资的目的</a:t>
            </a:r>
            <a:endParaRPr lang="zh-CN" altLang="en-US" sz="2400" dirty="0"/>
          </a:p>
        </p:txBody>
      </p:sp>
      <p:sp>
        <p:nvSpPr>
          <p:cNvPr id="3" name="TextBox 3"/>
          <p:cNvSpPr txBox="1"/>
          <p:nvPr>
            <p:custDataLst>
              <p:tags r:id="rId1"/>
            </p:custDataLst>
          </p:nvPr>
        </p:nvSpPr>
        <p:spPr>
          <a:xfrm>
            <a:off x="832485" y="1054100"/>
            <a:ext cx="5262880" cy="460375"/>
          </a:xfrm>
          <a:prstGeom prst="rect">
            <a:avLst/>
          </a:prstGeom>
          <a:solidFill>
            <a:srgbClr val="FFC000"/>
          </a:solidFill>
        </p:spPr>
        <p:txBody>
          <a:bodyPr wrap="square" rtlCol="0">
            <a:spAutoFit/>
          </a:bodyPr>
          <a:p>
            <a:r>
              <a:rPr lang="zh-CN" altLang="en-US" sz="2400" b="1" dirty="0"/>
              <a:t>一、证券投资的含义、目的和特征</a:t>
            </a:r>
            <a:endParaRPr lang="zh-CN" altLang="en-US" sz="2400" b="1" dirty="0"/>
          </a:p>
        </p:txBody>
      </p:sp>
      <p:sp>
        <p:nvSpPr>
          <p:cNvPr id="9" name="TextBox 5"/>
          <p:cNvSpPr txBox="1"/>
          <p:nvPr>
            <p:custDataLst>
              <p:tags r:id="rId2"/>
            </p:custDataLst>
          </p:nvPr>
        </p:nvSpPr>
        <p:spPr>
          <a:xfrm>
            <a:off x="832680" y="4157081"/>
            <a:ext cx="10124372" cy="1938020"/>
          </a:xfrm>
          <a:prstGeom prst="rect">
            <a:avLst/>
          </a:prstGeom>
          <a:noFill/>
        </p:spPr>
        <p:txBody>
          <a:bodyPr wrap="square" rtlCol="0">
            <a:spAutoFit/>
          </a:bodyPr>
          <a:p>
            <a:pPr algn="just">
              <a:lnSpc>
                <a:spcPct val="150000"/>
              </a:lnSpc>
            </a:pPr>
            <a:r>
              <a:rPr lang="zh-CN" sz="2000" b="1" dirty="0">
                <a:solidFill>
                  <a:srgbClr val="7030A0"/>
                </a:solidFill>
              </a:rPr>
              <a:t>（</a:t>
            </a:r>
            <a:r>
              <a:rPr lang="en-US" altLang="zh-CN" sz="2000" b="1" dirty="0">
                <a:solidFill>
                  <a:srgbClr val="7030A0"/>
                </a:solidFill>
              </a:rPr>
              <a:t>1</a:t>
            </a:r>
            <a:r>
              <a:rPr lang="zh-CN" altLang="en-US" sz="2000" b="1" dirty="0">
                <a:solidFill>
                  <a:srgbClr val="7030A0"/>
                </a:solidFill>
              </a:rPr>
              <a:t>）与企业长期资金计划相配合。</a:t>
            </a:r>
            <a:endParaRPr lang="zh-CN" altLang="en-US" sz="2000" b="1" dirty="0">
              <a:solidFill>
                <a:srgbClr val="7030A0"/>
              </a:solidFill>
            </a:endParaRPr>
          </a:p>
          <a:p>
            <a:pPr algn="just">
              <a:lnSpc>
                <a:spcPct val="150000"/>
              </a:lnSpc>
            </a:pPr>
            <a:r>
              <a:rPr lang="zh-CN" altLang="en-US" sz="2000" b="1" dirty="0">
                <a:solidFill>
                  <a:srgbClr val="7030A0"/>
                </a:solidFill>
              </a:rPr>
              <a:t>（</a:t>
            </a:r>
            <a:r>
              <a:rPr lang="en-US" altLang="zh-CN" sz="2000" b="1" dirty="0">
                <a:solidFill>
                  <a:srgbClr val="7030A0"/>
                </a:solidFill>
              </a:rPr>
              <a:t>2</a:t>
            </a:r>
            <a:r>
              <a:rPr lang="zh-CN" altLang="en-US" sz="2000" b="1" dirty="0">
                <a:solidFill>
                  <a:srgbClr val="7030A0"/>
                </a:solidFill>
              </a:rPr>
              <a:t>）存放暂时闲置的资金。</a:t>
            </a:r>
            <a:endParaRPr lang="zh-CN" altLang="en-US" sz="2000" b="1" dirty="0">
              <a:solidFill>
                <a:srgbClr val="7030A0"/>
              </a:solidFill>
            </a:endParaRPr>
          </a:p>
          <a:p>
            <a:pPr algn="just">
              <a:lnSpc>
                <a:spcPct val="150000"/>
              </a:lnSpc>
            </a:pPr>
            <a:r>
              <a:rPr lang="zh-CN" altLang="en-US" sz="2000" b="1" dirty="0">
                <a:solidFill>
                  <a:srgbClr val="7030A0"/>
                </a:solidFill>
              </a:rPr>
              <a:t>（</a:t>
            </a:r>
            <a:r>
              <a:rPr lang="en-US" altLang="zh-CN" sz="2000" b="1" dirty="0">
                <a:solidFill>
                  <a:srgbClr val="7030A0"/>
                </a:solidFill>
              </a:rPr>
              <a:t>3</a:t>
            </a:r>
            <a:r>
              <a:rPr lang="zh-CN" altLang="en-US" sz="2000" b="1" dirty="0">
                <a:solidFill>
                  <a:srgbClr val="7030A0"/>
                </a:solidFill>
              </a:rPr>
              <a:t>）获得长期稳定的投资收益。</a:t>
            </a:r>
            <a:endParaRPr lang="zh-CN" altLang="en-US" sz="2000" b="1" dirty="0">
              <a:solidFill>
                <a:srgbClr val="7030A0"/>
              </a:solidFill>
            </a:endParaRPr>
          </a:p>
          <a:p>
            <a:pPr algn="just">
              <a:lnSpc>
                <a:spcPct val="150000"/>
              </a:lnSpc>
            </a:pPr>
            <a:r>
              <a:rPr lang="zh-CN" altLang="en-US" sz="2000" b="1" dirty="0">
                <a:solidFill>
                  <a:srgbClr val="7030A0"/>
                </a:solidFill>
              </a:rPr>
              <a:t>（</a:t>
            </a:r>
            <a:r>
              <a:rPr lang="en-US" altLang="zh-CN" sz="2000" b="1" dirty="0">
                <a:solidFill>
                  <a:srgbClr val="7030A0"/>
                </a:solidFill>
              </a:rPr>
              <a:t>4</a:t>
            </a:r>
            <a:r>
              <a:rPr lang="zh-CN" altLang="en-US" sz="2000" b="1" dirty="0">
                <a:solidFill>
                  <a:srgbClr val="7030A0"/>
                </a:solidFill>
              </a:rPr>
              <a:t>）获得被投资单位的控制权。</a:t>
            </a:r>
            <a:endParaRPr lang="zh-CN" altLang="en-US" sz="2000" b="1" dirty="0">
              <a:solidFill>
                <a:srgbClr val="7030A0"/>
              </a:solidFill>
            </a:endParaRPr>
          </a:p>
        </p:txBody>
      </p:sp>
      <p:sp>
        <p:nvSpPr>
          <p:cNvPr id="10" name="TextBox 1"/>
          <p:cNvSpPr txBox="1"/>
          <p:nvPr>
            <p:custDataLst>
              <p:tags r:id="rId3"/>
            </p:custDataLst>
          </p:nvPr>
        </p:nvSpPr>
        <p:spPr>
          <a:xfrm>
            <a:off x="1037590" y="1811655"/>
            <a:ext cx="2937510" cy="460375"/>
          </a:xfrm>
          <a:prstGeom prst="rect">
            <a:avLst/>
          </a:prstGeom>
          <a:solidFill>
            <a:schemeClr val="accent2">
              <a:lumMod val="60000"/>
              <a:lumOff val="40000"/>
            </a:schemeClr>
          </a:solidFill>
          <a:ln>
            <a:solidFill>
              <a:schemeClr val="bg1"/>
            </a:solidFill>
          </a:ln>
        </p:spPr>
        <p:txBody>
          <a:bodyPr wrap="square" rtlCol="0">
            <a:spAutoFit/>
          </a:bodyPr>
          <a:p>
            <a:pPr algn="ctr"/>
            <a:r>
              <a:rPr lang="en-US" altLang="zh-CN" sz="2400" dirty="0"/>
              <a:t>1.</a:t>
            </a:r>
            <a:r>
              <a:rPr lang="zh-CN" altLang="en-US" sz="2400" dirty="0"/>
              <a:t>证券投资的目的</a:t>
            </a:r>
            <a:endParaRPr lang="zh-CN" altLang="en-US" sz="2400" dirty="0"/>
          </a:p>
        </p:txBody>
      </p:sp>
    </p:spTree>
  </p:cSld>
  <p:clrMapOvr>
    <a:masterClrMapping/>
  </p:clrMapOvr>
  <p:transition spd="slow" advTm="3000">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10" grpId="0" bldLvl="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直接连接符 7"/>
          <p:cNvCxnSpPr/>
          <p:nvPr/>
        </p:nvCxnSpPr>
        <p:spPr>
          <a:xfrm>
            <a:off x="512064" y="825216"/>
            <a:ext cx="7852753" cy="0"/>
          </a:xfrm>
          <a:prstGeom prst="line">
            <a:avLst/>
          </a:prstGeom>
          <a:ln w="19050">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sp>
        <p:nvSpPr>
          <p:cNvPr id="4" name="TextBox 3"/>
          <p:cNvSpPr txBox="1"/>
          <p:nvPr/>
        </p:nvSpPr>
        <p:spPr>
          <a:xfrm>
            <a:off x="600075" y="1034415"/>
            <a:ext cx="3999230" cy="460375"/>
          </a:xfrm>
          <a:prstGeom prst="rect">
            <a:avLst/>
          </a:prstGeom>
          <a:solidFill>
            <a:schemeClr val="accent2">
              <a:lumMod val="20000"/>
              <a:lumOff val="80000"/>
            </a:schemeClr>
          </a:solidFill>
        </p:spPr>
        <p:txBody>
          <a:bodyPr wrap="square" rtlCol="0">
            <a:spAutoFit/>
          </a:bodyPr>
          <a:lstStyle/>
          <a:p>
            <a:r>
              <a:rPr lang="zh-CN" altLang="en-US" sz="2400" b="1" dirty="0" smtClean="0"/>
              <a:t>一、基金投资的含义与种类</a:t>
            </a:r>
            <a:endParaRPr lang="zh-CN" altLang="en-US" sz="2400" b="1" dirty="0"/>
          </a:p>
        </p:txBody>
      </p:sp>
      <p:sp>
        <p:nvSpPr>
          <p:cNvPr id="5" name="TextBox 4"/>
          <p:cNvSpPr txBox="1"/>
          <p:nvPr/>
        </p:nvSpPr>
        <p:spPr>
          <a:xfrm>
            <a:off x="599577" y="2272553"/>
            <a:ext cx="7765240" cy="369332"/>
          </a:xfrm>
          <a:prstGeom prst="rect">
            <a:avLst/>
          </a:prstGeom>
          <a:noFill/>
        </p:spPr>
        <p:txBody>
          <a:bodyPr wrap="square" rtlCol="0">
            <a:spAutoFit/>
          </a:bodyPr>
          <a:lstStyle/>
          <a:p>
            <a:endParaRPr lang="zh-CN" altLang="en-US" dirty="0"/>
          </a:p>
        </p:txBody>
      </p:sp>
      <p:sp>
        <p:nvSpPr>
          <p:cNvPr id="7" name="矩形 6"/>
          <p:cNvSpPr/>
          <p:nvPr>
            <p:custDataLst>
              <p:tags r:id="rId1"/>
            </p:custDataLst>
          </p:nvPr>
        </p:nvSpPr>
        <p:spPr>
          <a:xfrm>
            <a:off x="2838649" y="234957"/>
            <a:ext cx="4691054" cy="953135"/>
          </a:xfrm>
          <a:prstGeom prst="rect">
            <a:avLst/>
          </a:prstGeom>
        </p:spPr>
        <p:txBody>
          <a:bodyPr wrap="square">
            <a:spAutoFit/>
          </a:bodyPr>
          <a:p>
            <a:pPr algn="ctr">
              <a:defRPr/>
            </a:pPr>
            <a:r>
              <a:rPr lang="zh-CN" altLang="en-US" sz="2800" b="1" dirty="0" smtClean="0"/>
              <a:t>第四节</a:t>
            </a:r>
            <a:r>
              <a:rPr lang="en-US" altLang="zh-CN" sz="2800" b="1" dirty="0" smtClean="0"/>
              <a:t>   </a:t>
            </a:r>
            <a:r>
              <a:rPr lang="zh-CN" altLang="en-US" sz="2800" b="1" dirty="0" smtClean="0"/>
              <a:t>基金投资与基金估值</a:t>
            </a:r>
            <a:endParaRPr lang="zh-CN" altLang="en-US" sz="2800" b="1" dirty="0" smtClean="0"/>
          </a:p>
        </p:txBody>
      </p:sp>
      <p:sp>
        <p:nvSpPr>
          <p:cNvPr id="102" name="文本框 101"/>
          <p:cNvSpPr txBox="1"/>
          <p:nvPr/>
        </p:nvSpPr>
        <p:spPr>
          <a:xfrm>
            <a:off x="5548313" y="3440113"/>
            <a:ext cx="5080000" cy="368300"/>
          </a:xfrm>
          <a:prstGeom prst="rect">
            <a:avLst/>
          </a:prstGeom>
          <a:noFill/>
          <a:ln w="9525">
            <a:noFill/>
          </a:ln>
        </p:spPr>
        <p:txBody>
          <a:bodyPr>
            <a:spAutoFit/>
          </a:bodyPr>
          <a:p>
            <a:pPr indent="0"/>
            <a:r>
              <a:rPr lang="en-US" b="0">
                <a:latin typeface="Times New Roman" panose="02020603050405020304" pitchFamily="18" charset="0"/>
                <a:ea typeface="宋体" panose="02010600030101010101" pitchFamily="2" charset="-122"/>
              </a:rPr>
              <a:t>  </a:t>
            </a:r>
            <a:endParaRPr lang="en-US" altLang="en-US" b="0">
              <a:latin typeface="Times New Roman" panose="02020603050405020304" pitchFamily="18" charset="0"/>
              <a:ea typeface="宋体" panose="02010600030101010101" pitchFamily="2" charset="-122"/>
            </a:endParaRPr>
          </a:p>
        </p:txBody>
      </p:sp>
      <p:sp>
        <p:nvSpPr>
          <p:cNvPr id="103" name="文本框 102"/>
          <p:cNvSpPr txBox="1"/>
          <p:nvPr/>
        </p:nvSpPr>
        <p:spPr>
          <a:xfrm>
            <a:off x="5786438" y="3440113"/>
            <a:ext cx="5080000" cy="368300"/>
          </a:xfrm>
          <a:prstGeom prst="rect">
            <a:avLst/>
          </a:prstGeom>
          <a:noFill/>
          <a:ln w="9525">
            <a:noFill/>
          </a:ln>
        </p:spPr>
        <p:txBody>
          <a:bodyPr>
            <a:spAutoFit/>
          </a:bodyPr>
          <a:p>
            <a:pPr indent="0"/>
            <a:r>
              <a:rPr lang="en-US" b="0">
                <a:latin typeface="Times New Roman" panose="02020603050405020304" pitchFamily="18" charset="0"/>
                <a:ea typeface="宋体" panose="02010600030101010101" pitchFamily="2" charset="-122"/>
              </a:rPr>
              <a:t>   </a:t>
            </a:r>
            <a:endParaRPr lang="en-US" altLang="en-US" b="0">
              <a:latin typeface="Times New Roman" panose="02020603050405020304" pitchFamily="18" charset="0"/>
              <a:ea typeface="宋体" panose="02010600030101010101" pitchFamily="2" charset="-122"/>
            </a:endParaRPr>
          </a:p>
        </p:txBody>
      </p:sp>
      <p:sp>
        <p:nvSpPr>
          <p:cNvPr id="6" name="TextBox 1"/>
          <p:cNvSpPr txBox="1"/>
          <p:nvPr>
            <p:custDataLst>
              <p:tags r:id="rId2"/>
            </p:custDataLst>
          </p:nvPr>
        </p:nvSpPr>
        <p:spPr>
          <a:xfrm>
            <a:off x="600710" y="2641600"/>
            <a:ext cx="10493375" cy="3322955"/>
          </a:xfrm>
          <a:prstGeom prst="rect">
            <a:avLst/>
          </a:prstGeom>
          <a:noFill/>
          <a:ln>
            <a:solidFill>
              <a:srgbClr val="FF0000"/>
            </a:solidFill>
          </a:ln>
        </p:spPr>
        <p:txBody>
          <a:bodyPr wrap="square" rtlCol="0">
            <a:spAutoFit/>
          </a:bodyPr>
          <a:p>
            <a:pPr algn="just">
              <a:lnSpc>
                <a:spcPct val="150000"/>
              </a:lnSpc>
            </a:pPr>
            <a:r>
              <a:rPr lang="zh-CN" sz="2800" dirty="0">
                <a:latin typeface="Cambria Math" panose="02040503050406030204" pitchFamily="18" charset="0"/>
                <a:cs typeface="Cambria Math" panose="02040503050406030204" pitchFamily="18" charset="0"/>
              </a:rPr>
              <a:t>根据《中华人民共和国证券投资基金法》的定义，证券投资基金是一种利益共享、风险共担的集合证券投资方式，即通过发行基金单位，集中投资者的资金，由基金托管人托管，由基金管理人管理和运用资金，从事股票、债券等金融工具投资，并将投资收益按基金投资者的比例进行分配的一种间接投资方式。</a:t>
            </a:r>
            <a:endParaRPr lang="zh-CN" sz="2800" dirty="0">
              <a:latin typeface="Cambria Math" panose="02040503050406030204" pitchFamily="18" charset="0"/>
              <a:cs typeface="Cambria Math" panose="02040503050406030204" pitchFamily="18" charset="0"/>
            </a:endParaRPr>
          </a:p>
        </p:txBody>
      </p:sp>
      <p:sp>
        <p:nvSpPr>
          <p:cNvPr id="2" name="TextBox 1"/>
          <p:cNvSpPr txBox="1"/>
          <p:nvPr>
            <p:custDataLst>
              <p:tags r:id="rId3"/>
            </p:custDataLst>
          </p:nvPr>
        </p:nvSpPr>
        <p:spPr>
          <a:xfrm>
            <a:off x="1045845" y="1703705"/>
            <a:ext cx="3702050" cy="737235"/>
          </a:xfrm>
          <a:prstGeom prst="rect">
            <a:avLst/>
          </a:prstGeom>
          <a:noFill/>
        </p:spPr>
        <p:txBody>
          <a:bodyPr wrap="square" rtlCol="0">
            <a:spAutoFit/>
            <a:scene3d>
              <a:camera prst="orthographicFront"/>
              <a:lightRig rig="threePt" dir="t"/>
            </a:scene3d>
          </a:bodyPr>
          <a:p>
            <a:pPr algn="just">
              <a:lnSpc>
                <a:spcPct val="150000"/>
              </a:lnSpc>
            </a:pPr>
            <a:r>
              <a:rPr lang="en-US" sz="2800" b="1" dirty="0">
                <a:solidFill>
                  <a:schemeClr val="accent1"/>
                </a:solidFill>
                <a:effectLst>
                  <a:outerShdw blurRad="38100" dist="25400" dir="5400000" algn="ctr" rotWithShape="0">
                    <a:srgbClr val="6E747A">
                      <a:alpha val="43000"/>
                    </a:srgbClr>
                  </a:outerShdw>
                </a:effectLst>
                <a:latin typeface="Cambria Math" panose="02040503050406030204" pitchFamily="18" charset="0"/>
                <a:cs typeface="Cambria Math" panose="02040503050406030204" pitchFamily="18" charset="0"/>
              </a:rPr>
              <a:t>1.</a:t>
            </a:r>
            <a:r>
              <a:rPr lang="zh-CN" altLang="en-US" sz="2800" b="1" dirty="0" smtClean="0">
                <a:solidFill>
                  <a:schemeClr val="accent1"/>
                </a:solidFill>
                <a:effectLst>
                  <a:outerShdw blurRad="38100" dist="25400" dir="5400000" algn="ctr" rotWithShape="0">
                    <a:srgbClr val="6E747A">
                      <a:alpha val="43000"/>
                    </a:srgbClr>
                  </a:outerShdw>
                </a:effectLst>
                <a:sym typeface="+mn-ea"/>
              </a:rPr>
              <a:t>基金投资的含义</a:t>
            </a:r>
            <a:endParaRPr lang="zh-CN" altLang="en-US" sz="2800" b="1" dirty="0" smtClean="0">
              <a:solidFill>
                <a:schemeClr val="accent1"/>
              </a:solidFill>
              <a:effectLst>
                <a:outerShdw blurRad="38100" dist="25400" dir="5400000" algn="ctr" rotWithShape="0">
                  <a:srgbClr val="6E747A">
                    <a:alpha val="43000"/>
                  </a:srgbClr>
                </a:outerShdw>
              </a:effectLst>
              <a:latin typeface="Cambria Math" panose="02040503050406030204" pitchFamily="18" charset="0"/>
              <a:cs typeface="Cambria Math" panose="02040503050406030204" pitchFamily="18" charset="0"/>
              <a:sym typeface="+mn-ea"/>
            </a:endParaRPr>
          </a:p>
        </p:txBody>
      </p:sp>
    </p:spTree>
  </p:cSld>
  <p:clrMapOvr>
    <a:masterClrMapping/>
  </p:clrMapOvr>
  <p:transition spd="slow" advTm="3000">
    <p:random/>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直接连接符 7"/>
          <p:cNvCxnSpPr/>
          <p:nvPr/>
        </p:nvCxnSpPr>
        <p:spPr>
          <a:xfrm>
            <a:off x="512064" y="825216"/>
            <a:ext cx="7852753" cy="0"/>
          </a:xfrm>
          <a:prstGeom prst="line">
            <a:avLst/>
          </a:prstGeom>
          <a:ln w="19050">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sp>
        <p:nvSpPr>
          <p:cNvPr id="4" name="TextBox 3"/>
          <p:cNvSpPr txBox="1"/>
          <p:nvPr/>
        </p:nvSpPr>
        <p:spPr>
          <a:xfrm>
            <a:off x="600075" y="1034415"/>
            <a:ext cx="3999230" cy="460375"/>
          </a:xfrm>
          <a:prstGeom prst="rect">
            <a:avLst/>
          </a:prstGeom>
          <a:solidFill>
            <a:schemeClr val="accent2">
              <a:lumMod val="20000"/>
              <a:lumOff val="80000"/>
            </a:schemeClr>
          </a:solidFill>
        </p:spPr>
        <p:txBody>
          <a:bodyPr wrap="square" rtlCol="0">
            <a:spAutoFit/>
          </a:bodyPr>
          <a:lstStyle/>
          <a:p>
            <a:r>
              <a:rPr lang="zh-CN" altLang="en-US" sz="2400" b="1" dirty="0" smtClean="0"/>
              <a:t>一、基金投资的含义与种类</a:t>
            </a:r>
            <a:endParaRPr lang="zh-CN" altLang="en-US" sz="2400" b="1" dirty="0"/>
          </a:p>
        </p:txBody>
      </p:sp>
      <p:sp>
        <p:nvSpPr>
          <p:cNvPr id="5" name="TextBox 4"/>
          <p:cNvSpPr txBox="1"/>
          <p:nvPr/>
        </p:nvSpPr>
        <p:spPr>
          <a:xfrm>
            <a:off x="599577" y="2272553"/>
            <a:ext cx="7765240" cy="369332"/>
          </a:xfrm>
          <a:prstGeom prst="rect">
            <a:avLst/>
          </a:prstGeom>
          <a:noFill/>
        </p:spPr>
        <p:txBody>
          <a:bodyPr wrap="square" rtlCol="0">
            <a:spAutoFit/>
          </a:bodyPr>
          <a:lstStyle/>
          <a:p>
            <a:endParaRPr lang="zh-CN" altLang="en-US" dirty="0"/>
          </a:p>
        </p:txBody>
      </p:sp>
      <p:sp>
        <p:nvSpPr>
          <p:cNvPr id="7" name="矩形 6"/>
          <p:cNvSpPr/>
          <p:nvPr>
            <p:custDataLst>
              <p:tags r:id="rId1"/>
            </p:custDataLst>
          </p:nvPr>
        </p:nvSpPr>
        <p:spPr>
          <a:xfrm>
            <a:off x="2838450" y="234950"/>
            <a:ext cx="5426075" cy="521970"/>
          </a:xfrm>
          <a:prstGeom prst="rect">
            <a:avLst/>
          </a:prstGeom>
        </p:spPr>
        <p:txBody>
          <a:bodyPr wrap="square">
            <a:spAutoFit/>
          </a:bodyPr>
          <a:p>
            <a:pPr algn="ctr">
              <a:defRPr/>
            </a:pPr>
            <a:r>
              <a:rPr lang="zh-CN" altLang="en-US" sz="2800" b="1" dirty="0" smtClean="0"/>
              <a:t>第四节</a:t>
            </a:r>
            <a:r>
              <a:rPr lang="en-US" altLang="zh-CN" sz="2800" b="1" dirty="0" smtClean="0"/>
              <a:t>   </a:t>
            </a:r>
            <a:r>
              <a:rPr lang="zh-CN" altLang="en-US" sz="2800" b="1" dirty="0" smtClean="0"/>
              <a:t>基金投资与基金估值</a:t>
            </a:r>
            <a:endParaRPr lang="zh-CN" altLang="en-US" sz="2800" b="1" dirty="0" smtClean="0"/>
          </a:p>
        </p:txBody>
      </p:sp>
      <p:sp>
        <p:nvSpPr>
          <p:cNvPr id="102" name="文本框 101"/>
          <p:cNvSpPr txBox="1"/>
          <p:nvPr/>
        </p:nvSpPr>
        <p:spPr>
          <a:xfrm>
            <a:off x="5548313" y="3440113"/>
            <a:ext cx="5080000" cy="368300"/>
          </a:xfrm>
          <a:prstGeom prst="rect">
            <a:avLst/>
          </a:prstGeom>
          <a:noFill/>
          <a:ln w="9525">
            <a:noFill/>
          </a:ln>
        </p:spPr>
        <p:txBody>
          <a:bodyPr>
            <a:spAutoFit/>
          </a:bodyPr>
          <a:p>
            <a:pPr indent="0"/>
            <a:r>
              <a:rPr lang="en-US" b="0">
                <a:latin typeface="Times New Roman" panose="02020603050405020304" pitchFamily="18" charset="0"/>
                <a:ea typeface="宋体" panose="02010600030101010101" pitchFamily="2" charset="-122"/>
              </a:rPr>
              <a:t>  </a:t>
            </a:r>
            <a:endParaRPr lang="en-US" altLang="en-US" b="0">
              <a:latin typeface="Times New Roman" panose="02020603050405020304" pitchFamily="18" charset="0"/>
              <a:ea typeface="宋体" panose="02010600030101010101" pitchFamily="2" charset="-122"/>
            </a:endParaRPr>
          </a:p>
        </p:txBody>
      </p:sp>
      <p:sp>
        <p:nvSpPr>
          <p:cNvPr id="103" name="文本框 102"/>
          <p:cNvSpPr txBox="1"/>
          <p:nvPr/>
        </p:nvSpPr>
        <p:spPr>
          <a:xfrm>
            <a:off x="5786438" y="3440113"/>
            <a:ext cx="5080000" cy="368300"/>
          </a:xfrm>
          <a:prstGeom prst="rect">
            <a:avLst/>
          </a:prstGeom>
          <a:noFill/>
          <a:ln w="9525">
            <a:noFill/>
          </a:ln>
        </p:spPr>
        <p:txBody>
          <a:bodyPr>
            <a:spAutoFit/>
          </a:bodyPr>
          <a:p>
            <a:pPr indent="0"/>
            <a:r>
              <a:rPr lang="en-US" b="0">
                <a:latin typeface="Times New Roman" panose="02020603050405020304" pitchFamily="18" charset="0"/>
                <a:ea typeface="宋体" panose="02010600030101010101" pitchFamily="2" charset="-122"/>
              </a:rPr>
              <a:t>   </a:t>
            </a:r>
            <a:endParaRPr lang="en-US" altLang="en-US" b="0">
              <a:latin typeface="Times New Roman" panose="02020603050405020304" pitchFamily="18" charset="0"/>
              <a:ea typeface="宋体" panose="02010600030101010101" pitchFamily="2" charset="-122"/>
            </a:endParaRPr>
          </a:p>
        </p:txBody>
      </p:sp>
      <p:sp>
        <p:nvSpPr>
          <p:cNvPr id="6" name="TextBox 1"/>
          <p:cNvSpPr txBox="1"/>
          <p:nvPr>
            <p:custDataLst>
              <p:tags r:id="rId2"/>
            </p:custDataLst>
          </p:nvPr>
        </p:nvSpPr>
        <p:spPr>
          <a:xfrm>
            <a:off x="1045845" y="2641600"/>
            <a:ext cx="9384665" cy="3415030"/>
          </a:xfrm>
          <a:prstGeom prst="rect">
            <a:avLst/>
          </a:prstGeom>
          <a:noFill/>
          <a:ln>
            <a:solidFill>
              <a:srgbClr val="FF0000"/>
            </a:solidFill>
          </a:ln>
        </p:spPr>
        <p:txBody>
          <a:bodyPr wrap="square" rtlCol="0">
            <a:spAutoFit/>
          </a:bodyPr>
          <a:p>
            <a:pPr algn="just">
              <a:lnSpc>
                <a:spcPct val="150000"/>
              </a:lnSpc>
            </a:pPr>
            <a:r>
              <a:rPr lang="zh-CN" sz="2400" dirty="0">
                <a:latin typeface="Cambria Math" panose="02040503050406030204" pitchFamily="18" charset="0"/>
                <a:cs typeface="Cambria Math" panose="02040503050406030204" pitchFamily="18" charset="0"/>
              </a:rPr>
              <a:t>（</a:t>
            </a:r>
            <a:r>
              <a:rPr lang="en-US" altLang="zh-CN" sz="2400" dirty="0">
                <a:latin typeface="Cambria Math" panose="02040503050406030204" pitchFamily="18" charset="0"/>
                <a:cs typeface="Cambria Math" panose="02040503050406030204" pitchFamily="18" charset="0"/>
              </a:rPr>
              <a:t>1</a:t>
            </a:r>
            <a:r>
              <a:rPr lang="zh-CN" altLang="en-US" sz="2400" dirty="0">
                <a:latin typeface="Cambria Math" panose="02040503050406030204" pitchFamily="18" charset="0"/>
                <a:cs typeface="Cambria Math" panose="02040503050406030204" pitchFamily="18" charset="0"/>
              </a:rPr>
              <a:t>）</a:t>
            </a:r>
            <a:r>
              <a:rPr lang="zh-CN" sz="2400" dirty="0">
                <a:latin typeface="Cambria Math" panose="02040503050406030204" pitchFamily="18" charset="0"/>
                <a:cs typeface="Cambria Math" panose="02040503050406030204" pitchFamily="18" charset="0"/>
              </a:rPr>
              <a:t>按组织形态划分：公司型基金和契约型基金。</a:t>
            </a:r>
            <a:endParaRPr lang="zh-CN" sz="2400" dirty="0">
              <a:latin typeface="Cambria Math" panose="02040503050406030204" pitchFamily="18" charset="0"/>
              <a:cs typeface="Cambria Math" panose="02040503050406030204" pitchFamily="18" charset="0"/>
            </a:endParaRPr>
          </a:p>
          <a:p>
            <a:pPr algn="just">
              <a:lnSpc>
                <a:spcPct val="150000"/>
              </a:lnSpc>
            </a:pPr>
            <a:r>
              <a:rPr lang="zh-CN" sz="2400" dirty="0">
                <a:latin typeface="Cambria Math" panose="02040503050406030204" pitchFamily="18" charset="0"/>
                <a:cs typeface="Cambria Math" panose="02040503050406030204" pitchFamily="18" charset="0"/>
              </a:rPr>
              <a:t>（</a:t>
            </a:r>
            <a:r>
              <a:rPr lang="en-US" altLang="zh-CN" sz="2400" dirty="0">
                <a:latin typeface="Cambria Math" panose="02040503050406030204" pitchFamily="18" charset="0"/>
                <a:cs typeface="Cambria Math" panose="02040503050406030204" pitchFamily="18" charset="0"/>
              </a:rPr>
              <a:t>2</a:t>
            </a:r>
            <a:r>
              <a:rPr lang="zh-CN" altLang="en-US" sz="2400" dirty="0">
                <a:latin typeface="Cambria Math" panose="02040503050406030204" pitchFamily="18" charset="0"/>
                <a:cs typeface="Cambria Math" panose="02040503050406030204" pitchFamily="18" charset="0"/>
              </a:rPr>
              <a:t>）根据变现方式划分：封闭式基金和开放式基金。</a:t>
            </a:r>
            <a:endParaRPr lang="zh-CN" altLang="en-US" sz="2400" dirty="0">
              <a:latin typeface="Cambria Math" panose="02040503050406030204" pitchFamily="18" charset="0"/>
              <a:cs typeface="Cambria Math" panose="02040503050406030204" pitchFamily="18" charset="0"/>
            </a:endParaRPr>
          </a:p>
          <a:p>
            <a:pPr algn="just">
              <a:lnSpc>
                <a:spcPct val="150000"/>
              </a:lnSpc>
            </a:pPr>
            <a:r>
              <a:rPr lang="zh-CN" altLang="en-US" sz="2400" dirty="0">
                <a:latin typeface="Cambria Math" panose="02040503050406030204" pitchFamily="18" charset="0"/>
                <a:cs typeface="Cambria Math" panose="02040503050406030204" pitchFamily="18" charset="0"/>
              </a:rPr>
              <a:t>（</a:t>
            </a:r>
            <a:r>
              <a:rPr lang="en-US" altLang="zh-CN" sz="2400" dirty="0">
                <a:latin typeface="Cambria Math" panose="02040503050406030204" pitchFamily="18" charset="0"/>
                <a:cs typeface="Cambria Math" panose="02040503050406030204" pitchFamily="18" charset="0"/>
              </a:rPr>
              <a:t>3</a:t>
            </a:r>
            <a:r>
              <a:rPr lang="zh-CN" altLang="en-US" sz="2400" dirty="0">
                <a:latin typeface="Cambria Math" panose="02040503050406030204" pitchFamily="18" charset="0"/>
                <a:cs typeface="Cambria Math" panose="02040503050406030204" pitchFamily="18" charset="0"/>
              </a:rPr>
              <a:t>）根据投资标的</a:t>
            </a:r>
            <a:r>
              <a:rPr lang="zh-CN" altLang="en-US" sz="2400" dirty="0">
                <a:latin typeface="Cambria Math" panose="02040503050406030204" pitchFamily="18" charset="0"/>
                <a:cs typeface="Cambria Math" panose="02040503050406030204" pitchFamily="18" charset="0"/>
                <a:sym typeface="+mn-ea"/>
              </a:rPr>
              <a:t>划分：股票基金、债券基金、货币基金、期货基金、期权基金、认股权证基金、专门基金</a:t>
            </a:r>
            <a:endParaRPr lang="zh-CN" altLang="en-US" sz="2400" dirty="0">
              <a:latin typeface="Cambria Math" panose="02040503050406030204" pitchFamily="18" charset="0"/>
              <a:cs typeface="Cambria Math" panose="02040503050406030204" pitchFamily="18" charset="0"/>
              <a:sym typeface="+mn-ea"/>
            </a:endParaRPr>
          </a:p>
          <a:p>
            <a:pPr algn="just">
              <a:lnSpc>
                <a:spcPct val="150000"/>
              </a:lnSpc>
            </a:pPr>
            <a:endParaRPr lang="zh-CN" sz="2400" dirty="0">
              <a:latin typeface="Cambria Math" panose="02040503050406030204" pitchFamily="18" charset="0"/>
              <a:cs typeface="Cambria Math" panose="02040503050406030204" pitchFamily="18" charset="0"/>
            </a:endParaRPr>
          </a:p>
          <a:p>
            <a:pPr algn="just">
              <a:lnSpc>
                <a:spcPct val="150000"/>
              </a:lnSpc>
            </a:pPr>
            <a:endParaRPr lang="zh-CN" sz="2400" dirty="0">
              <a:latin typeface="Cambria Math" panose="02040503050406030204" pitchFamily="18" charset="0"/>
              <a:cs typeface="Cambria Math" panose="02040503050406030204" pitchFamily="18" charset="0"/>
            </a:endParaRPr>
          </a:p>
        </p:txBody>
      </p:sp>
      <p:sp>
        <p:nvSpPr>
          <p:cNvPr id="2" name="TextBox 1"/>
          <p:cNvSpPr txBox="1"/>
          <p:nvPr>
            <p:custDataLst>
              <p:tags r:id="rId3"/>
            </p:custDataLst>
          </p:nvPr>
        </p:nvSpPr>
        <p:spPr>
          <a:xfrm>
            <a:off x="1045845" y="1703705"/>
            <a:ext cx="2824480" cy="645160"/>
          </a:xfrm>
          <a:prstGeom prst="rect">
            <a:avLst/>
          </a:prstGeom>
          <a:noFill/>
        </p:spPr>
        <p:txBody>
          <a:bodyPr wrap="square" rtlCol="0">
            <a:spAutoFit/>
            <a:scene3d>
              <a:camera prst="orthographicFront"/>
              <a:lightRig rig="threePt" dir="t"/>
            </a:scene3d>
          </a:bodyPr>
          <a:p>
            <a:pPr algn="just">
              <a:lnSpc>
                <a:spcPct val="150000"/>
              </a:lnSpc>
            </a:pPr>
            <a:r>
              <a:rPr lang="en-US" sz="2400" b="1" dirty="0">
                <a:solidFill>
                  <a:schemeClr val="accent1"/>
                </a:solidFill>
                <a:effectLst>
                  <a:outerShdw blurRad="38100" dist="25400" dir="5400000" algn="ctr" rotWithShape="0">
                    <a:srgbClr val="6E747A">
                      <a:alpha val="43000"/>
                    </a:srgbClr>
                  </a:outerShdw>
                </a:effectLst>
                <a:latin typeface="Cambria Math" panose="02040503050406030204" pitchFamily="18" charset="0"/>
                <a:cs typeface="Cambria Math" panose="02040503050406030204" pitchFamily="18" charset="0"/>
              </a:rPr>
              <a:t>2.</a:t>
            </a:r>
            <a:r>
              <a:rPr lang="zh-CN" altLang="en-US" sz="2400" b="1" dirty="0" smtClean="0">
                <a:solidFill>
                  <a:schemeClr val="accent1"/>
                </a:solidFill>
                <a:effectLst>
                  <a:outerShdw blurRad="38100" dist="25400" dir="5400000" algn="ctr" rotWithShape="0">
                    <a:srgbClr val="6E747A">
                      <a:alpha val="43000"/>
                    </a:srgbClr>
                  </a:outerShdw>
                </a:effectLst>
                <a:sym typeface="+mn-ea"/>
              </a:rPr>
              <a:t>基金投资的种类</a:t>
            </a:r>
            <a:endParaRPr lang="zh-CN" altLang="en-US" sz="2400" b="1" dirty="0" smtClean="0">
              <a:solidFill>
                <a:schemeClr val="accent1"/>
              </a:solidFill>
              <a:effectLst>
                <a:outerShdw blurRad="38100" dist="25400" dir="5400000" algn="ctr" rotWithShape="0">
                  <a:srgbClr val="6E747A">
                    <a:alpha val="43000"/>
                  </a:srgbClr>
                </a:outerShdw>
              </a:effectLst>
              <a:latin typeface="Cambria Math" panose="02040503050406030204" pitchFamily="18" charset="0"/>
              <a:cs typeface="Cambria Math" panose="02040503050406030204" pitchFamily="18" charset="0"/>
              <a:sym typeface="+mn-ea"/>
            </a:endParaRPr>
          </a:p>
        </p:txBody>
      </p:sp>
    </p:spTree>
  </p:cSld>
  <p:clrMapOvr>
    <a:masterClrMapping/>
  </p:clrMapOvr>
  <p:transition spd="slow" advTm="3000">
    <p:random/>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直接连接符 7"/>
          <p:cNvCxnSpPr/>
          <p:nvPr/>
        </p:nvCxnSpPr>
        <p:spPr>
          <a:xfrm>
            <a:off x="512064" y="825216"/>
            <a:ext cx="7852753" cy="0"/>
          </a:xfrm>
          <a:prstGeom prst="line">
            <a:avLst/>
          </a:prstGeom>
          <a:ln w="19050">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sp>
        <p:nvSpPr>
          <p:cNvPr id="4" name="TextBox 3"/>
          <p:cNvSpPr txBox="1"/>
          <p:nvPr/>
        </p:nvSpPr>
        <p:spPr>
          <a:xfrm>
            <a:off x="600075" y="1196975"/>
            <a:ext cx="6839585" cy="460375"/>
          </a:xfrm>
          <a:prstGeom prst="rect">
            <a:avLst/>
          </a:prstGeom>
          <a:solidFill>
            <a:schemeClr val="accent2">
              <a:lumMod val="20000"/>
              <a:lumOff val="80000"/>
            </a:schemeClr>
          </a:solidFill>
        </p:spPr>
        <p:txBody>
          <a:bodyPr wrap="square" rtlCol="0">
            <a:spAutoFit/>
          </a:bodyPr>
          <a:lstStyle/>
          <a:p>
            <a:r>
              <a:rPr lang="zh-CN" altLang="en-US" sz="2400" b="1" dirty="0" smtClean="0"/>
              <a:t>二、基金投资与股票投资、债券投资之间的差异</a:t>
            </a:r>
            <a:endParaRPr lang="zh-CN" altLang="en-US" sz="2400" b="1" dirty="0"/>
          </a:p>
        </p:txBody>
      </p:sp>
      <p:sp>
        <p:nvSpPr>
          <p:cNvPr id="5" name="TextBox 4"/>
          <p:cNvSpPr txBox="1"/>
          <p:nvPr/>
        </p:nvSpPr>
        <p:spPr>
          <a:xfrm>
            <a:off x="599577" y="2272553"/>
            <a:ext cx="7765240" cy="369332"/>
          </a:xfrm>
          <a:prstGeom prst="rect">
            <a:avLst/>
          </a:prstGeom>
          <a:noFill/>
        </p:spPr>
        <p:txBody>
          <a:bodyPr wrap="square" rtlCol="0">
            <a:spAutoFit/>
          </a:bodyPr>
          <a:lstStyle/>
          <a:p>
            <a:endParaRPr lang="zh-CN" altLang="en-US" dirty="0"/>
          </a:p>
        </p:txBody>
      </p:sp>
      <p:sp>
        <p:nvSpPr>
          <p:cNvPr id="7" name="矩形 6"/>
          <p:cNvSpPr/>
          <p:nvPr>
            <p:custDataLst>
              <p:tags r:id="rId1"/>
            </p:custDataLst>
          </p:nvPr>
        </p:nvSpPr>
        <p:spPr>
          <a:xfrm>
            <a:off x="2838450" y="234950"/>
            <a:ext cx="5345430" cy="521970"/>
          </a:xfrm>
          <a:prstGeom prst="rect">
            <a:avLst/>
          </a:prstGeom>
        </p:spPr>
        <p:txBody>
          <a:bodyPr wrap="square">
            <a:spAutoFit/>
          </a:bodyPr>
          <a:p>
            <a:pPr algn="ctr">
              <a:defRPr/>
            </a:pPr>
            <a:r>
              <a:rPr lang="zh-CN" altLang="en-US" sz="2800" b="1" dirty="0" smtClean="0"/>
              <a:t>第四节</a:t>
            </a:r>
            <a:r>
              <a:rPr lang="en-US" altLang="zh-CN" sz="2800" b="1" dirty="0" smtClean="0"/>
              <a:t>   </a:t>
            </a:r>
            <a:r>
              <a:rPr lang="zh-CN" altLang="en-US" sz="2800" b="1" dirty="0" smtClean="0"/>
              <a:t>基金投资与基金估值</a:t>
            </a:r>
            <a:endParaRPr lang="zh-CN" altLang="en-US" sz="2800" b="1" dirty="0" smtClean="0"/>
          </a:p>
        </p:txBody>
      </p:sp>
      <p:sp>
        <p:nvSpPr>
          <p:cNvPr id="102" name="文本框 101"/>
          <p:cNvSpPr txBox="1"/>
          <p:nvPr/>
        </p:nvSpPr>
        <p:spPr>
          <a:xfrm>
            <a:off x="5548313" y="3440113"/>
            <a:ext cx="5080000" cy="368300"/>
          </a:xfrm>
          <a:prstGeom prst="rect">
            <a:avLst/>
          </a:prstGeom>
          <a:noFill/>
          <a:ln w="9525">
            <a:noFill/>
          </a:ln>
        </p:spPr>
        <p:txBody>
          <a:bodyPr>
            <a:spAutoFit/>
          </a:bodyPr>
          <a:p>
            <a:pPr indent="0"/>
            <a:r>
              <a:rPr lang="en-US" b="0">
                <a:latin typeface="Times New Roman" panose="02020603050405020304" pitchFamily="18" charset="0"/>
                <a:ea typeface="宋体" panose="02010600030101010101" pitchFamily="2" charset="-122"/>
              </a:rPr>
              <a:t>  </a:t>
            </a:r>
            <a:endParaRPr lang="en-US" altLang="en-US" b="0">
              <a:latin typeface="Times New Roman" panose="02020603050405020304" pitchFamily="18" charset="0"/>
              <a:ea typeface="宋体" panose="02010600030101010101" pitchFamily="2" charset="-122"/>
            </a:endParaRPr>
          </a:p>
        </p:txBody>
      </p:sp>
      <p:sp>
        <p:nvSpPr>
          <p:cNvPr id="103" name="文本框 102"/>
          <p:cNvSpPr txBox="1"/>
          <p:nvPr/>
        </p:nvSpPr>
        <p:spPr>
          <a:xfrm>
            <a:off x="5786438" y="3440113"/>
            <a:ext cx="5080000" cy="368300"/>
          </a:xfrm>
          <a:prstGeom prst="rect">
            <a:avLst/>
          </a:prstGeom>
          <a:noFill/>
          <a:ln w="9525">
            <a:noFill/>
          </a:ln>
        </p:spPr>
        <p:txBody>
          <a:bodyPr>
            <a:spAutoFit/>
          </a:bodyPr>
          <a:p>
            <a:pPr indent="0"/>
            <a:r>
              <a:rPr lang="en-US" b="0">
                <a:latin typeface="Times New Roman" panose="02020603050405020304" pitchFamily="18" charset="0"/>
                <a:ea typeface="宋体" panose="02010600030101010101" pitchFamily="2" charset="-122"/>
              </a:rPr>
              <a:t>   </a:t>
            </a:r>
            <a:endParaRPr lang="en-US" altLang="en-US" b="0">
              <a:latin typeface="Times New Roman" panose="02020603050405020304" pitchFamily="18" charset="0"/>
              <a:ea typeface="宋体" panose="02010600030101010101" pitchFamily="2" charset="-122"/>
            </a:endParaRPr>
          </a:p>
        </p:txBody>
      </p:sp>
      <p:sp>
        <p:nvSpPr>
          <p:cNvPr id="6" name="TextBox 1"/>
          <p:cNvSpPr txBox="1"/>
          <p:nvPr>
            <p:custDataLst>
              <p:tags r:id="rId2"/>
            </p:custDataLst>
          </p:nvPr>
        </p:nvSpPr>
        <p:spPr>
          <a:xfrm>
            <a:off x="1772285" y="2098040"/>
            <a:ext cx="4324985" cy="2861310"/>
          </a:xfrm>
          <a:prstGeom prst="rect">
            <a:avLst/>
          </a:prstGeom>
          <a:solidFill>
            <a:srgbClr val="FFFF00"/>
          </a:solidFill>
          <a:ln>
            <a:solidFill>
              <a:srgbClr val="FF0000"/>
            </a:solidFill>
          </a:ln>
        </p:spPr>
        <p:txBody>
          <a:bodyPr wrap="square" rtlCol="0">
            <a:spAutoFit/>
          </a:bodyPr>
          <a:p>
            <a:pPr algn="just">
              <a:lnSpc>
                <a:spcPct val="150000"/>
              </a:lnSpc>
            </a:pPr>
            <a:r>
              <a:rPr lang="en-US" altLang="zh-CN" sz="2400" dirty="0">
                <a:latin typeface="Cambria Math" panose="02040503050406030204" pitchFamily="18" charset="0"/>
                <a:cs typeface="Cambria Math" panose="02040503050406030204" pitchFamily="18" charset="0"/>
              </a:rPr>
              <a:t>1.</a:t>
            </a:r>
            <a:r>
              <a:rPr lang="zh-CN" sz="2400" dirty="0">
                <a:latin typeface="Cambria Math" panose="02040503050406030204" pitchFamily="18" charset="0"/>
                <a:cs typeface="Cambria Math" panose="02040503050406030204" pitchFamily="18" charset="0"/>
              </a:rPr>
              <a:t>反映的经济关系不同</a:t>
            </a:r>
            <a:endParaRPr lang="zh-CN" sz="2400" dirty="0">
              <a:latin typeface="Cambria Math" panose="02040503050406030204" pitchFamily="18" charset="0"/>
              <a:cs typeface="Cambria Math" panose="02040503050406030204" pitchFamily="18" charset="0"/>
            </a:endParaRPr>
          </a:p>
          <a:p>
            <a:pPr algn="just">
              <a:lnSpc>
                <a:spcPct val="150000"/>
              </a:lnSpc>
            </a:pPr>
            <a:r>
              <a:rPr lang="en-US" altLang="zh-CN" sz="2400" dirty="0">
                <a:latin typeface="Cambria Math" panose="02040503050406030204" pitchFamily="18" charset="0"/>
                <a:cs typeface="Cambria Math" panose="02040503050406030204" pitchFamily="18" charset="0"/>
              </a:rPr>
              <a:t>2.</a:t>
            </a:r>
            <a:r>
              <a:rPr sz="2400" dirty="0">
                <a:latin typeface="Cambria Math" panose="02040503050406030204" pitchFamily="18" charset="0"/>
                <a:cs typeface="Cambria Math" panose="02040503050406030204" pitchFamily="18" charset="0"/>
              </a:rPr>
              <a:t>投资收益与风险大小不同</a:t>
            </a:r>
            <a:endParaRPr sz="2400" dirty="0">
              <a:latin typeface="Cambria Math" panose="02040503050406030204" pitchFamily="18" charset="0"/>
              <a:cs typeface="Cambria Math" panose="02040503050406030204" pitchFamily="18" charset="0"/>
            </a:endParaRPr>
          </a:p>
          <a:p>
            <a:pPr algn="just">
              <a:lnSpc>
                <a:spcPct val="150000"/>
              </a:lnSpc>
            </a:pPr>
            <a:r>
              <a:rPr lang="en-US" altLang="zh-CN" sz="2400" dirty="0">
                <a:latin typeface="Cambria Math" panose="02040503050406030204" pitchFamily="18" charset="0"/>
                <a:cs typeface="Cambria Math" panose="02040503050406030204" pitchFamily="18" charset="0"/>
              </a:rPr>
              <a:t>3.</a:t>
            </a:r>
            <a:r>
              <a:rPr lang="zh-CN" altLang="en-US" sz="2400" dirty="0">
                <a:latin typeface="Cambria Math" panose="02040503050406030204" pitchFamily="18" charset="0"/>
                <a:cs typeface="Cambria Math" panose="02040503050406030204" pitchFamily="18" charset="0"/>
              </a:rPr>
              <a:t>投资方式不同</a:t>
            </a:r>
            <a:endParaRPr lang="zh-CN" altLang="en-US" sz="2400" dirty="0">
              <a:latin typeface="Cambria Math" panose="02040503050406030204" pitchFamily="18" charset="0"/>
              <a:cs typeface="Cambria Math" panose="02040503050406030204" pitchFamily="18" charset="0"/>
            </a:endParaRPr>
          </a:p>
          <a:p>
            <a:pPr algn="just">
              <a:lnSpc>
                <a:spcPct val="150000"/>
              </a:lnSpc>
            </a:pPr>
            <a:r>
              <a:rPr lang="en-US" altLang="zh-CN" sz="2400" dirty="0">
                <a:latin typeface="Cambria Math" panose="02040503050406030204" pitchFamily="18" charset="0"/>
                <a:cs typeface="Cambria Math" panose="02040503050406030204" pitchFamily="18" charset="0"/>
              </a:rPr>
              <a:t>4.价格决定因素不同</a:t>
            </a:r>
            <a:endParaRPr lang="en-US" altLang="zh-CN" sz="2400" dirty="0">
              <a:latin typeface="Cambria Math" panose="02040503050406030204" pitchFamily="18" charset="0"/>
              <a:cs typeface="Cambria Math" panose="02040503050406030204" pitchFamily="18" charset="0"/>
            </a:endParaRPr>
          </a:p>
          <a:p>
            <a:pPr algn="just">
              <a:lnSpc>
                <a:spcPct val="150000"/>
              </a:lnSpc>
            </a:pPr>
            <a:r>
              <a:rPr lang="en-US" altLang="zh-CN" sz="2400" dirty="0">
                <a:latin typeface="Cambria Math" panose="02040503050406030204" pitchFamily="18" charset="0"/>
                <a:cs typeface="Cambria Math" panose="02040503050406030204" pitchFamily="18" charset="0"/>
              </a:rPr>
              <a:t>5.投资回收方式不同</a:t>
            </a:r>
            <a:endParaRPr lang="zh-CN" sz="2400" dirty="0">
              <a:latin typeface="Cambria Math" panose="02040503050406030204" pitchFamily="18" charset="0"/>
              <a:cs typeface="Cambria Math" panose="02040503050406030204" pitchFamily="18" charset="0"/>
            </a:endParaRPr>
          </a:p>
        </p:txBody>
      </p:sp>
    </p:spTree>
  </p:cSld>
  <p:clrMapOvr>
    <a:masterClrMapping/>
  </p:clrMapOvr>
  <p:transition spd="slow" advTm="3000">
    <p:random/>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直接连接符 7"/>
          <p:cNvCxnSpPr/>
          <p:nvPr/>
        </p:nvCxnSpPr>
        <p:spPr>
          <a:xfrm>
            <a:off x="512064" y="825216"/>
            <a:ext cx="7852753" cy="0"/>
          </a:xfrm>
          <a:prstGeom prst="line">
            <a:avLst/>
          </a:prstGeom>
          <a:ln w="19050">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sp>
        <p:nvSpPr>
          <p:cNvPr id="4" name="TextBox 3"/>
          <p:cNvSpPr txBox="1"/>
          <p:nvPr/>
        </p:nvSpPr>
        <p:spPr>
          <a:xfrm>
            <a:off x="600075" y="1196975"/>
            <a:ext cx="4365625" cy="460375"/>
          </a:xfrm>
          <a:prstGeom prst="rect">
            <a:avLst/>
          </a:prstGeom>
          <a:solidFill>
            <a:schemeClr val="accent2">
              <a:lumMod val="20000"/>
              <a:lumOff val="80000"/>
            </a:schemeClr>
          </a:solidFill>
        </p:spPr>
        <p:txBody>
          <a:bodyPr wrap="square" rtlCol="0">
            <a:spAutoFit/>
          </a:bodyPr>
          <a:lstStyle/>
          <a:p>
            <a:r>
              <a:rPr lang="zh-CN" altLang="en-US" sz="2400" b="1" dirty="0" smtClean="0"/>
              <a:t>三、基金投资收益率的计算</a:t>
            </a:r>
            <a:endParaRPr lang="zh-CN" altLang="en-US" sz="2400" b="1" dirty="0"/>
          </a:p>
        </p:txBody>
      </p:sp>
      <p:sp>
        <p:nvSpPr>
          <p:cNvPr id="5" name="TextBox 4"/>
          <p:cNvSpPr txBox="1"/>
          <p:nvPr/>
        </p:nvSpPr>
        <p:spPr>
          <a:xfrm>
            <a:off x="599577" y="2272553"/>
            <a:ext cx="7765240" cy="369332"/>
          </a:xfrm>
          <a:prstGeom prst="rect">
            <a:avLst/>
          </a:prstGeom>
          <a:noFill/>
        </p:spPr>
        <p:txBody>
          <a:bodyPr wrap="square" rtlCol="0">
            <a:spAutoFit/>
          </a:bodyPr>
          <a:lstStyle/>
          <a:p>
            <a:endParaRPr lang="zh-CN" altLang="en-US" dirty="0"/>
          </a:p>
        </p:txBody>
      </p:sp>
      <p:sp>
        <p:nvSpPr>
          <p:cNvPr id="7" name="矩形 6"/>
          <p:cNvSpPr/>
          <p:nvPr>
            <p:custDataLst>
              <p:tags r:id="rId1"/>
            </p:custDataLst>
          </p:nvPr>
        </p:nvSpPr>
        <p:spPr>
          <a:xfrm>
            <a:off x="2838450" y="234950"/>
            <a:ext cx="5345430" cy="521970"/>
          </a:xfrm>
          <a:prstGeom prst="rect">
            <a:avLst/>
          </a:prstGeom>
        </p:spPr>
        <p:txBody>
          <a:bodyPr wrap="square">
            <a:spAutoFit/>
          </a:bodyPr>
          <a:p>
            <a:pPr algn="ctr">
              <a:defRPr/>
            </a:pPr>
            <a:r>
              <a:rPr lang="zh-CN" altLang="en-US" sz="2800" b="1" dirty="0" smtClean="0"/>
              <a:t>第四节</a:t>
            </a:r>
            <a:r>
              <a:rPr lang="en-US" altLang="zh-CN" sz="2800" b="1" dirty="0" smtClean="0"/>
              <a:t>   </a:t>
            </a:r>
            <a:r>
              <a:rPr lang="zh-CN" altLang="en-US" sz="2800" b="1" dirty="0" smtClean="0"/>
              <a:t>基金投资与基金估值</a:t>
            </a:r>
            <a:endParaRPr lang="zh-CN" altLang="en-US" sz="2800" b="1" dirty="0" smtClean="0"/>
          </a:p>
        </p:txBody>
      </p:sp>
      <p:sp>
        <p:nvSpPr>
          <p:cNvPr id="102" name="文本框 101"/>
          <p:cNvSpPr txBox="1"/>
          <p:nvPr/>
        </p:nvSpPr>
        <p:spPr>
          <a:xfrm>
            <a:off x="5548313" y="3440113"/>
            <a:ext cx="5080000" cy="368300"/>
          </a:xfrm>
          <a:prstGeom prst="rect">
            <a:avLst/>
          </a:prstGeom>
          <a:noFill/>
          <a:ln w="9525">
            <a:noFill/>
          </a:ln>
        </p:spPr>
        <p:txBody>
          <a:bodyPr>
            <a:spAutoFit/>
          </a:bodyPr>
          <a:p>
            <a:pPr indent="0"/>
            <a:r>
              <a:rPr lang="en-US" b="0">
                <a:latin typeface="Times New Roman" panose="02020603050405020304" pitchFamily="18" charset="0"/>
                <a:ea typeface="宋体" panose="02010600030101010101" pitchFamily="2" charset="-122"/>
              </a:rPr>
              <a:t>  </a:t>
            </a:r>
            <a:endParaRPr lang="en-US" altLang="en-US" b="0">
              <a:latin typeface="Times New Roman" panose="02020603050405020304" pitchFamily="18" charset="0"/>
              <a:ea typeface="宋体" panose="02010600030101010101" pitchFamily="2" charset="-122"/>
            </a:endParaRPr>
          </a:p>
        </p:txBody>
      </p:sp>
      <p:sp>
        <p:nvSpPr>
          <p:cNvPr id="103" name="文本框 102"/>
          <p:cNvSpPr txBox="1"/>
          <p:nvPr/>
        </p:nvSpPr>
        <p:spPr>
          <a:xfrm>
            <a:off x="5786438" y="3440113"/>
            <a:ext cx="5080000" cy="368300"/>
          </a:xfrm>
          <a:prstGeom prst="rect">
            <a:avLst/>
          </a:prstGeom>
          <a:noFill/>
          <a:ln w="9525">
            <a:noFill/>
          </a:ln>
        </p:spPr>
        <p:txBody>
          <a:bodyPr>
            <a:spAutoFit/>
          </a:bodyPr>
          <a:p>
            <a:pPr indent="0"/>
            <a:r>
              <a:rPr lang="en-US" b="0">
                <a:latin typeface="Times New Roman" panose="02020603050405020304" pitchFamily="18" charset="0"/>
                <a:ea typeface="宋体" panose="02010600030101010101" pitchFamily="2" charset="-122"/>
              </a:rPr>
              <a:t>   </a:t>
            </a:r>
            <a:endParaRPr lang="en-US" altLang="en-US" b="0">
              <a:latin typeface="Times New Roman" panose="02020603050405020304" pitchFamily="18" charset="0"/>
              <a:ea typeface="宋体" panose="02010600030101010101" pitchFamily="2" charset="-122"/>
            </a:endParaRPr>
          </a:p>
        </p:txBody>
      </p:sp>
      <p:sp>
        <p:nvSpPr>
          <p:cNvPr id="6" name="TextBox 1"/>
          <p:cNvSpPr txBox="1"/>
          <p:nvPr>
            <p:custDataLst>
              <p:tags r:id="rId2"/>
            </p:custDataLst>
          </p:nvPr>
        </p:nvSpPr>
        <p:spPr>
          <a:xfrm>
            <a:off x="1316990" y="1785620"/>
            <a:ext cx="2782570" cy="645160"/>
          </a:xfrm>
          <a:prstGeom prst="rect">
            <a:avLst/>
          </a:prstGeom>
          <a:solidFill>
            <a:schemeClr val="bg1"/>
          </a:solidFill>
          <a:ln>
            <a:solidFill>
              <a:schemeClr val="bg1"/>
            </a:solidFill>
          </a:ln>
        </p:spPr>
        <p:txBody>
          <a:bodyPr wrap="square" rtlCol="0">
            <a:spAutoFit/>
          </a:bodyPr>
          <a:p>
            <a:pPr algn="just">
              <a:lnSpc>
                <a:spcPct val="150000"/>
              </a:lnSpc>
            </a:pPr>
            <a:r>
              <a:rPr lang="en-US" altLang="zh-CN" sz="2400" b="1" dirty="0">
                <a:solidFill>
                  <a:srgbClr val="FF0000"/>
                </a:solidFill>
                <a:latin typeface="Cambria Math" panose="02040503050406030204" pitchFamily="18" charset="0"/>
                <a:cs typeface="Cambria Math" panose="02040503050406030204" pitchFamily="18" charset="0"/>
              </a:rPr>
              <a:t>1.</a:t>
            </a:r>
            <a:r>
              <a:rPr lang="zh-CN" sz="2400" b="1" dirty="0">
                <a:solidFill>
                  <a:srgbClr val="FF0000"/>
                </a:solidFill>
                <a:latin typeface="Cambria Math" panose="02040503050406030204" pitchFamily="18" charset="0"/>
                <a:cs typeface="Cambria Math" panose="02040503050406030204" pitchFamily="18" charset="0"/>
              </a:rPr>
              <a:t>基金单位净值</a:t>
            </a:r>
            <a:endParaRPr lang="zh-CN" sz="2400" b="1" dirty="0">
              <a:solidFill>
                <a:srgbClr val="FF0000"/>
              </a:solidFill>
              <a:latin typeface="Cambria Math" panose="02040503050406030204" pitchFamily="18" charset="0"/>
              <a:cs typeface="Cambria Math" panose="02040503050406030204" pitchFamily="18" charset="0"/>
            </a:endParaRPr>
          </a:p>
        </p:txBody>
      </p:sp>
      <p:sp>
        <p:nvSpPr>
          <p:cNvPr id="2" name="TextBox 1"/>
          <p:cNvSpPr txBox="1"/>
          <p:nvPr>
            <p:custDataLst>
              <p:tags r:id="rId3"/>
            </p:custDataLst>
          </p:nvPr>
        </p:nvSpPr>
        <p:spPr>
          <a:xfrm>
            <a:off x="475615" y="2641600"/>
            <a:ext cx="10391775" cy="1753235"/>
          </a:xfrm>
          <a:prstGeom prst="rect">
            <a:avLst/>
          </a:prstGeom>
          <a:noFill/>
        </p:spPr>
        <p:txBody>
          <a:bodyPr wrap="square" rtlCol="0">
            <a:spAutoFit/>
          </a:bodyPr>
          <a:p>
            <a:pPr algn="just">
              <a:lnSpc>
                <a:spcPct val="150000"/>
              </a:lnSpc>
            </a:pPr>
            <a:r>
              <a:rPr lang="zh-CN" altLang="en-US" sz="2400" dirty="0"/>
              <a:t>基金单位净值也称为单位净资产或单位资产净值，是指某一时点每一基金单位所具有的市场价值，是评价基金业绩最基本和最直观的指标，也是开放型基金申购价格、赎回价格以及封闭型基金上市交易价格确定的重要依据。</a:t>
            </a:r>
            <a:endParaRPr lang="zh-CN" altLang="en-US" sz="2400" dirty="0"/>
          </a:p>
        </p:txBody>
      </p:sp>
      <p:pic>
        <p:nvPicPr>
          <p:cNvPr id="3" name="图片 2"/>
          <p:cNvPicPr>
            <a:picLocks noChangeAspect="1"/>
          </p:cNvPicPr>
          <p:nvPr/>
        </p:nvPicPr>
        <p:blipFill>
          <a:blip r:embed="rId4"/>
          <a:stretch>
            <a:fillRect/>
          </a:stretch>
        </p:blipFill>
        <p:spPr>
          <a:xfrm>
            <a:off x="3221355" y="4500245"/>
            <a:ext cx="6748780" cy="1121410"/>
          </a:xfrm>
          <a:prstGeom prst="rect">
            <a:avLst/>
          </a:prstGeom>
        </p:spPr>
      </p:pic>
      <p:pic>
        <p:nvPicPr>
          <p:cNvPr id="104" name="图片 103"/>
          <p:cNvPicPr/>
          <p:nvPr>
            <p:custDataLst>
              <p:tags r:id="rId5"/>
            </p:custDataLst>
          </p:nvPr>
        </p:nvPicPr>
        <p:blipFill>
          <a:blip r:embed="rId6"/>
          <a:stretch>
            <a:fillRect/>
          </a:stretch>
        </p:blipFill>
        <p:spPr>
          <a:xfrm>
            <a:off x="2838450" y="5621655"/>
            <a:ext cx="3633470" cy="558165"/>
          </a:xfrm>
          <a:prstGeom prst="rect">
            <a:avLst/>
          </a:prstGeom>
          <a:noFill/>
          <a:ln w="9525">
            <a:noFill/>
          </a:ln>
        </p:spPr>
      </p:pic>
    </p:spTree>
  </p:cSld>
  <p:clrMapOvr>
    <a:masterClrMapping/>
  </p:clrMapOvr>
  <p:transition spd="slow" advTm="3000">
    <p:random/>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直接连接符 7"/>
          <p:cNvCxnSpPr/>
          <p:nvPr/>
        </p:nvCxnSpPr>
        <p:spPr>
          <a:xfrm>
            <a:off x="512064" y="825216"/>
            <a:ext cx="7852753" cy="0"/>
          </a:xfrm>
          <a:prstGeom prst="line">
            <a:avLst/>
          </a:prstGeom>
          <a:ln w="19050">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sp>
        <p:nvSpPr>
          <p:cNvPr id="4" name="TextBox 3"/>
          <p:cNvSpPr txBox="1"/>
          <p:nvPr/>
        </p:nvSpPr>
        <p:spPr>
          <a:xfrm>
            <a:off x="600075" y="1196975"/>
            <a:ext cx="4365625" cy="460375"/>
          </a:xfrm>
          <a:prstGeom prst="rect">
            <a:avLst/>
          </a:prstGeom>
          <a:solidFill>
            <a:schemeClr val="accent2">
              <a:lumMod val="20000"/>
              <a:lumOff val="80000"/>
            </a:schemeClr>
          </a:solidFill>
        </p:spPr>
        <p:txBody>
          <a:bodyPr wrap="square" rtlCol="0">
            <a:spAutoFit/>
          </a:bodyPr>
          <a:lstStyle/>
          <a:p>
            <a:r>
              <a:rPr lang="zh-CN" altLang="en-US" sz="2400" b="1" dirty="0" smtClean="0"/>
              <a:t>三、基金投资收益率的计算</a:t>
            </a:r>
            <a:endParaRPr lang="zh-CN" altLang="en-US" sz="2400" b="1" dirty="0"/>
          </a:p>
        </p:txBody>
      </p:sp>
      <p:sp>
        <p:nvSpPr>
          <p:cNvPr id="7" name="矩形 6"/>
          <p:cNvSpPr/>
          <p:nvPr>
            <p:custDataLst>
              <p:tags r:id="rId1"/>
            </p:custDataLst>
          </p:nvPr>
        </p:nvSpPr>
        <p:spPr>
          <a:xfrm>
            <a:off x="2838450" y="234950"/>
            <a:ext cx="5345430" cy="521970"/>
          </a:xfrm>
          <a:prstGeom prst="rect">
            <a:avLst/>
          </a:prstGeom>
        </p:spPr>
        <p:txBody>
          <a:bodyPr wrap="square">
            <a:spAutoFit/>
          </a:bodyPr>
          <a:p>
            <a:pPr algn="ctr">
              <a:defRPr/>
            </a:pPr>
            <a:r>
              <a:rPr lang="zh-CN" altLang="en-US" sz="2800" b="1" dirty="0" smtClean="0"/>
              <a:t>第四节</a:t>
            </a:r>
            <a:r>
              <a:rPr lang="en-US" altLang="zh-CN" sz="2800" b="1" dirty="0" smtClean="0"/>
              <a:t>   </a:t>
            </a:r>
            <a:r>
              <a:rPr lang="zh-CN" altLang="en-US" sz="2800" b="1" dirty="0" smtClean="0"/>
              <a:t>基金投资与基金估值</a:t>
            </a:r>
            <a:endParaRPr lang="zh-CN" altLang="en-US" sz="2800" b="1" dirty="0" smtClean="0"/>
          </a:p>
        </p:txBody>
      </p:sp>
      <p:sp>
        <p:nvSpPr>
          <p:cNvPr id="102" name="文本框 101"/>
          <p:cNvSpPr txBox="1"/>
          <p:nvPr/>
        </p:nvSpPr>
        <p:spPr>
          <a:xfrm>
            <a:off x="5548313" y="3440113"/>
            <a:ext cx="5080000" cy="368300"/>
          </a:xfrm>
          <a:prstGeom prst="rect">
            <a:avLst/>
          </a:prstGeom>
          <a:noFill/>
          <a:ln w="9525">
            <a:noFill/>
          </a:ln>
        </p:spPr>
        <p:txBody>
          <a:bodyPr>
            <a:spAutoFit/>
          </a:bodyPr>
          <a:p>
            <a:pPr indent="0"/>
            <a:r>
              <a:rPr lang="en-US" b="0">
                <a:latin typeface="Times New Roman" panose="02020603050405020304" pitchFamily="18" charset="0"/>
                <a:ea typeface="宋体" panose="02010600030101010101" pitchFamily="2" charset="-122"/>
              </a:rPr>
              <a:t>  </a:t>
            </a:r>
            <a:endParaRPr lang="en-US" altLang="en-US" b="0">
              <a:latin typeface="Times New Roman" panose="02020603050405020304" pitchFamily="18" charset="0"/>
              <a:ea typeface="宋体" panose="02010600030101010101" pitchFamily="2" charset="-122"/>
            </a:endParaRPr>
          </a:p>
        </p:txBody>
      </p:sp>
      <p:sp>
        <p:nvSpPr>
          <p:cNvPr id="103" name="文本框 102"/>
          <p:cNvSpPr txBox="1"/>
          <p:nvPr/>
        </p:nvSpPr>
        <p:spPr>
          <a:xfrm>
            <a:off x="5786438" y="3440113"/>
            <a:ext cx="5080000" cy="368300"/>
          </a:xfrm>
          <a:prstGeom prst="rect">
            <a:avLst/>
          </a:prstGeom>
          <a:noFill/>
          <a:ln w="9525">
            <a:noFill/>
          </a:ln>
        </p:spPr>
        <p:txBody>
          <a:bodyPr>
            <a:spAutoFit/>
          </a:bodyPr>
          <a:p>
            <a:pPr indent="0"/>
            <a:r>
              <a:rPr lang="en-US" b="0">
                <a:latin typeface="Times New Roman" panose="02020603050405020304" pitchFamily="18" charset="0"/>
                <a:ea typeface="宋体" panose="02010600030101010101" pitchFamily="2" charset="-122"/>
              </a:rPr>
              <a:t>   </a:t>
            </a:r>
            <a:endParaRPr lang="en-US" altLang="en-US" b="0">
              <a:latin typeface="Times New Roman" panose="02020603050405020304" pitchFamily="18" charset="0"/>
              <a:ea typeface="宋体" panose="02010600030101010101" pitchFamily="2" charset="-122"/>
            </a:endParaRPr>
          </a:p>
        </p:txBody>
      </p:sp>
      <p:sp>
        <p:nvSpPr>
          <p:cNvPr id="6" name="TextBox 1"/>
          <p:cNvSpPr txBox="1"/>
          <p:nvPr>
            <p:custDataLst>
              <p:tags r:id="rId2"/>
            </p:custDataLst>
          </p:nvPr>
        </p:nvSpPr>
        <p:spPr>
          <a:xfrm>
            <a:off x="1391920" y="1863090"/>
            <a:ext cx="2782570" cy="645160"/>
          </a:xfrm>
          <a:prstGeom prst="rect">
            <a:avLst/>
          </a:prstGeom>
          <a:solidFill>
            <a:schemeClr val="bg1"/>
          </a:solidFill>
          <a:ln>
            <a:solidFill>
              <a:schemeClr val="bg1"/>
            </a:solidFill>
          </a:ln>
        </p:spPr>
        <p:txBody>
          <a:bodyPr wrap="square" rtlCol="0">
            <a:spAutoFit/>
          </a:bodyPr>
          <a:p>
            <a:pPr algn="just">
              <a:lnSpc>
                <a:spcPct val="150000"/>
              </a:lnSpc>
            </a:pPr>
            <a:r>
              <a:rPr lang="en-US" altLang="zh-CN" sz="2400" b="1" dirty="0">
                <a:solidFill>
                  <a:srgbClr val="FF0000"/>
                </a:solidFill>
                <a:latin typeface="Cambria Math" panose="02040503050406030204" pitchFamily="18" charset="0"/>
                <a:cs typeface="Cambria Math" panose="02040503050406030204" pitchFamily="18" charset="0"/>
              </a:rPr>
              <a:t>2.</a:t>
            </a:r>
            <a:r>
              <a:rPr lang="zh-CN" sz="2400" b="1" dirty="0">
                <a:solidFill>
                  <a:srgbClr val="FF0000"/>
                </a:solidFill>
                <a:latin typeface="Cambria Math" panose="02040503050406030204" pitchFamily="18" charset="0"/>
                <a:cs typeface="Cambria Math" panose="02040503050406030204" pitchFamily="18" charset="0"/>
              </a:rPr>
              <a:t>基金的报价</a:t>
            </a:r>
            <a:endParaRPr lang="zh-CN" sz="2400" b="1" dirty="0">
              <a:solidFill>
                <a:srgbClr val="FF0000"/>
              </a:solidFill>
              <a:latin typeface="Cambria Math" panose="02040503050406030204" pitchFamily="18" charset="0"/>
              <a:cs typeface="Cambria Math" panose="02040503050406030204" pitchFamily="18" charset="0"/>
            </a:endParaRPr>
          </a:p>
        </p:txBody>
      </p:sp>
      <p:sp>
        <p:nvSpPr>
          <p:cNvPr id="9" name="文本框 8"/>
          <p:cNvSpPr txBox="1"/>
          <p:nvPr/>
        </p:nvSpPr>
        <p:spPr>
          <a:xfrm>
            <a:off x="600075" y="2713990"/>
            <a:ext cx="10960100" cy="2861310"/>
          </a:xfrm>
          <a:prstGeom prst="rect">
            <a:avLst/>
          </a:prstGeom>
          <a:noFill/>
        </p:spPr>
        <p:txBody>
          <a:bodyPr wrap="square" rtlCol="0" anchor="t">
            <a:spAutoFit/>
          </a:bodyPr>
          <a:p>
            <a:pPr>
              <a:lnSpc>
                <a:spcPct val="150000"/>
              </a:lnSpc>
            </a:pPr>
            <a:r>
              <a:rPr lang="zh-CN" altLang="en-US" sz="2400"/>
              <a:t>基金认购价也就是基金经理公司的卖出价，卖出价中的首次认购费是支付给基金经理公司的发行佣金。基金赎回价也就是基金经理公司的买入价，赎回价低于基金单位净值是由于抵扣了基金赎回费，以此提高赎回成本，防止投资者的赎回，保持基金资产的稳定性。收取首次认购费的基金，一般不再收取赎回费。</a:t>
            </a:r>
            <a:endParaRPr lang="zh-CN" altLang="en-US" sz="2400"/>
          </a:p>
          <a:p>
            <a:pPr>
              <a:lnSpc>
                <a:spcPct val="150000"/>
              </a:lnSpc>
            </a:pPr>
            <a:r>
              <a:rPr lang="zh-CN" altLang="en-US" sz="2400"/>
              <a:t>                 </a:t>
            </a:r>
            <a:endParaRPr lang="zh-CN" altLang="en-US" sz="2400"/>
          </a:p>
        </p:txBody>
      </p:sp>
      <p:pic>
        <p:nvPicPr>
          <p:cNvPr id="10" name="图片 9"/>
          <p:cNvPicPr>
            <a:picLocks noChangeAspect="1"/>
          </p:cNvPicPr>
          <p:nvPr/>
        </p:nvPicPr>
        <p:blipFill>
          <a:blip r:embed="rId3"/>
          <a:stretch>
            <a:fillRect/>
          </a:stretch>
        </p:blipFill>
        <p:spPr>
          <a:xfrm>
            <a:off x="2985770" y="5000625"/>
            <a:ext cx="5748655" cy="575310"/>
          </a:xfrm>
          <a:prstGeom prst="rect">
            <a:avLst/>
          </a:prstGeom>
        </p:spPr>
      </p:pic>
      <p:pic>
        <p:nvPicPr>
          <p:cNvPr id="12" name="图片 11"/>
          <p:cNvPicPr>
            <a:picLocks noChangeAspect="1"/>
          </p:cNvPicPr>
          <p:nvPr/>
        </p:nvPicPr>
        <p:blipFill>
          <a:blip r:embed="rId4"/>
          <a:stretch>
            <a:fillRect/>
          </a:stretch>
        </p:blipFill>
        <p:spPr>
          <a:xfrm>
            <a:off x="2986405" y="5575300"/>
            <a:ext cx="5654040" cy="561340"/>
          </a:xfrm>
          <a:prstGeom prst="rect">
            <a:avLst/>
          </a:prstGeom>
        </p:spPr>
      </p:pic>
    </p:spTree>
  </p:cSld>
  <p:clrMapOvr>
    <a:masterClrMapping/>
  </p:clrMapOvr>
  <p:transition spd="slow" advTm="3000">
    <p:random/>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直接连接符 7"/>
          <p:cNvCxnSpPr/>
          <p:nvPr/>
        </p:nvCxnSpPr>
        <p:spPr>
          <a:xfrm>
            <a:off x="512064" y="825216"/>
            <a:ext cx="7852753" cy="0"/>
          </a:xfrm>
          <a:prstGeom prst="line">
            <a:avLst/>
          </a:prstGeom>
          <a:ln w="19050">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sp>
        <p:nvSpPr>
          <p:cNvPr id="4" name="TextBox 3"/>
          <p:cNvSpPr txBox="1"/>
          <p:nvPr/>
        </p:nvSpPr>
        <p:spPr>
          <a:xfrm>
            <a:off x="600075" y="1196975"/>
            <a:ext cx="4365625" cy="460375"/>
          </a:xfrm>
          <a:prstGeom prst="rect">
            <a:avLst/>
          </a:prstGeom>
          <a:solidFill>
            <a:schemeClr val="accent2">
              <a:lumMod val="20000"/>
              <a:lumOff val="80000"/>
            </a:schemeClr>
          </a:solidFill>
        </p:spPr>
        <p:txBody>
          <a:bodyPr wrap="square" rtlCol="0">
            <a:spAutoFit/>
          </a:bodyPr>
          <a:lstStyle/>
          <a:p>
            <a:r>
              <a:rPr lang="zh-CN" altLang="en-US" sz="2400" b="1" dirty="0" smtClean="0"/>
              <a:t>三、基金投资收益率的计算</a:t>
            </a:r>
            <a:endParaRPr lang="zh-CN" altLang="en-US" sz="2400" b="1" dirty="0"/>
          </a:p>
        </p:txBody>
      </p:sp>
      <p:sp>
        <p:nvSpPr>
          <p:cNvPr id="7" name="矩形 6"/>
          <p:cNvSpPr/>
          <p:nvPr>
            <p:custDataLst>
              <p:tags r:id="rId1"/>
            </p:custDataLst>
          </p:nvPr>
        </p:nvSpPr>
        <p:spPr>
          <a:xfrm>
            <a:off x="2838450" y="234950"/>
            <a:ext cx="5345430" cy="521970"/>
          </a:xfrm>
          <a:prstGeom prst="rect">
            <a:avLst/>
          </a:prstGeom>
        </p:spPr>
        <p:txBody>
          <a:bodyPr wrap="square">
            <a:spAutoFit/>
          </a:bodyPr>
          <a:p>
            <a:pPr algn="ctr">
              <a:defRPr/>
            </a:pPr>
            <a:r>
              <a:rPr lang="zh-CN" altLang="en-US" sz="2800" b="1" dirty="0" smtClean="0"/>
              <a:t>第四节</a:t>
            </a:r>
            <a:r>
              <a:rPr lang="en-US" altLang="zh-CN" sz="2800" b="1" dirty="0" smtClean="0"/>
              <a:t>   </a:t>
            </a:r>
            <a:r>
              <a:rPr lang="zh-CN" altLang="en-US" sz="2800" b="1" dirty="0" smtClean="0"/>
              <a:t>基金投资与基金估值</a:t>
            </a:r>
            <a:endParaRPr lang="zh-CN" altLang="en-US" sz="2800" b="1" dirty="0" smtClean="0"/>
          </a:p>
        </p:txBody>
      </p:sp>
      <p:sp>
        <p:nvSpPr>
          <p:cNvPr id="102" name="文本框 101"/>
          <p:cNvSpPr txBox="1"/>
          <p:nvPr/>
        </p:nvSpPr>
        <p:spPr>
          <a:xfrm>
            <a:off x="5548313" y="3440113"/>
            <a:ext cx="5080000" cy="368300"/>
          </a:xfrm>
          <a:prstGeom prst="rect">
            <a:avLst/>
          </a:prstGeom>
          <a:noFill/>
          <a:ln w="9525">
            <a:noFill/>
          </a:ln>
        </p:spPr>
        <p:txBody>
          <a:bodyPr>
            <a:spAutoFit/>
          </a:bodyPr>
          <a:p>
            <a:pPr indent="0"/>
            <a:r>
              <a:rPr lang="en-US" b="0">
                <a:latin typeface="Times New Roman" panose="02020603050405020304" pitchFamily="18" charset="0"/>
                <a:ea typeface="宋体" panose="02010600030101010101" pitchFamily="2" charset="-122"/>
              </a:rPr>
              <a:t>  </a:t>
            </a:r>
            <a:endParaRPr lang="en-US" altLang="en-US" b="0">
              <a:latin typeface="Times New Roman" panose="02020603050405020304" pitchFamily="18" charset="0"/>
              <a:ea typeface="宋体" panose="02010600030101010101" pitchFamily="2" charset="-122"/>
            </a:endParaRPr>
          </a:p>
        </p:txBody>
      </p:sp>
      <p:sp>
        <p:nvSpPr>
          <p:cNvPr id="103" name="文本框 102"/>
          <p:cNvSpPr txBox="1"/>
          <p:nvPr/>
        </p:nvSpPr>
        <p:spPr>
          <a:xfrm>
            <a:off x="5786438" y="3440113"/>
            <a:ext cx="5080000" cy="368300"/>
          </a:xfrm>
          <a:prstGeom prst="rect">
            <a:avLst/>
          </a:prstGeom>
          <a:noFill/>
          <a:ln w="9525">
            <a:noFill/>
          </a:ln>
        </p:spPr>
        <p:txBody>
          <a:bodyPr>
            <a:spAutoFit/>
          </a:bodyPr>
          <a:p>
            <a:pPr indent="0"/>
            <a:r>
              <a:rPr lang="en-US" b="0">
                <a:latin typeface="Times New Roman" panose="02020603050405020304" pitchFamily="18" charset="0"/>
                <a:ea typeface="宋体" panose="02010600030101010101" pitchFamily="2" charset="-122"/>
              </a:rPr>
              <a:t>   </a:t>
            </a:r>
            <a:endParaRPr lang="en-US" altLang="en-US" b="0">
              <a:latin typeface="Times New Roman" panose="02020603050405020304" pitchFamily="18" charset="0"/>
              <a:ea typeface="宋体" panose="02010600030101010101" pitchFamily="2" charset="-122"/>
            </a:endParaRPr>
          </a:p>
        </p:txBody>
      </p:sp>
      <p:sp>
        <p:nvSpPr>
          <p:cNvPr id="6" name="TextBox 1"/>
          <p:cNvSpPr txBox="1"/>
          <p:nvPr>
            <p:custDataLst>
              <p:tags r:id="rId2"/>
            </p:custDataLst>
          </p:nvPr>
        </p:nvSpPr>
        <p:spPr>
          <a:xfrm>
            <a:off x="1195070" y="1863090"/>
            <a:ext cx="4058920" cy="645160"/>
          </a:xfrm>
          <a:prstGeom prst="rect">
            <a:avLst/>
          </a:prstGeom>
          <a:solidFill>
            <a:schemeClr val="bg1"/>
          </a:solidFill>
          <a:ln>
            <a:solidFill>
              <a:schemeClr val="bg1"/>
            </a:solidFill>
          </a:ln>
        </p:spPr>
        <p:txBody>
          <a:bodyPr wrap="square" rtlCol="0">
            <a:spAutoFit/>
          </a:bodyPr>
          <a:p>
            <a:pPr algn="just">
              <a:lnSpc>
                <a:spcPct val="150000"/>
              </a:lnSpc>
            </a:pPr>
            <a:r>
              <a:rPr lang="en-US" altLang="zh-CN" sz="2400" b="1" dirty="0">
                <a:solidFill>
                  <a:srgbClr val="FF0000"/>
                </a:solidFill>
                <a:latin typeface="Cambria Math" panose="02040503050406030204" pitchFamily="18" charset="0"/>
                <a:cs typeface="Cambria Math" panose="02040503050406030204" pitchFamily="18" charset="0"/>
              </a:rPr>
              <a:t>3.</a:t>
            </a:r>
            <a:r>
              <a:rPr lang="zh-CN" sz="2400" b="1" dirty="0">
                <a:solidFill>
                  <a:srgbClr val="FF0000"/>
                </a:solidFill>
                <a:latin typeface="Cambria Math" panose="02040503050406030204" pitchFamily="18" charset="0"/>
                <a:cs typeface="Cambria Math" panose="02040503050406030204" pitchFamily="18" charset="0"/>
              </a:rPr>
              <a:t>基金投资的收益率</a:t>
            </a:r>
            <a:endParaRPr lang="zh-CN" sz="2400" b="1" dirty="0">
              <a:solidFill>
                <a:srgbClr val="FF0000"/>
              </a:solidFill>
              <a:latin typeface="Cambria Math" panose="02040503050406030204" pitchFamily="18" charset="0"/>
              <a:cs typeface="Cambria Math" panose="02040503050406030204" pitchFamily="18" charset="0"/>
            </a:endParaRPr>
          </a:p>
        </p:txBody>
      </p:sp>
      <p:sp>
        <p:nvSpPr>
          <p:cNvPr id="9" name="文本框 8"/>
          <p:cNvSpPr txBox="1"/>
          <p:nvPr>
            <p:custDataLst>
              <p:tags r:id="rId3"/>
            </p:custDataLst>
          </p:nvPr>
        </p:nvSpPr>
        <p:spPr>
          <a:xfrm>
            <a:off x="600075" y="2713990"/>
            <a:ext cx="10960100" cy="2306955"/>
          </a:xfrm>
          <a:prstGeom prst="rect">
            <a:avLst/>
          </a:prstGeom>
          <a:noFill/>
        </p:spPr>
        <p:txBody>
          <a:bodyPr wrap="square" rtlCol="0" anchor="t">
            <a:spAutoFit/>
          </a:bodyPr>
          <a:p>
            <a:pPr>
              <a:lnSpc>
                <a:spcPct val="150000"/>
              </a:lnSpc>
            </a:pPr>
            <a:r>
              <a:rPr lang="zh-CN" altLang="en-US" sz="2400"/>
              <a:t>基金投资的收益率用以反映基金增值的情况，它通过基金净资产的价值变化来衡量。基金净资产的价值是以市价计量的，基金资产市场价值增加，意味着基金的投资收益增加，基金投资者的权益也随之增加。</a:t>
            </a:r>
            <a:endParaRPr lang="zh-CN" altLang="en-US" sz="2400"/>
          </a:p>
          <a:p>
            <a:pPr>
              <a:lnSpc>
                <a:spcPct val="150000"/>
              </a:lnSpc>
            </a:pPr>
            <a:r>
              <a:rPr lang="zh-CN" altLang="en-US" sz="2400"/>
              <a:t>                 </a:t>
            </a:r>
            <a:endParaRPr lang="zh-CN" altLang="en-US" sz="2400"/>
          </a:p>
        </p:txBody>
      </p:sp>
      <p:pic>
        <p:nvPicPr>
          <p:cNvPr id="2" name="图片 1"/>
          <p:cNvPicPr>
            <a:picLocks noChangeAspect="1"/>
          </p:cNvPicPr>
          <p:nvPr>
            <p:custDataLst>
              <p:tags r:id="rId4"/>
            </p:custDataLst>
          </p:nvPr>
        </p:nvPicPr>
        <p:blipFill>
          <a:blip r:embed="rId5"/>
          <a:stretch>
            <a:fillRect/>
          </a:stretch>
        </p:blipFill>
        <p:spPr>
          <a:xfrm>
            <a:off x="1195070" y="4704080"/>
            <a:ext cx="8893175" cy="1376680"/>
          </a:xfrm>
          <a:prstGeom prst="rect">
            <a:avLst/>
          </a:prstGeom>
        </p:spPr>
      </p:pic>
    </p:spTree>
  </p:cSld>
  <p:clrMapOvr>
    <a:masterClrMapping/>
  </p:clrMapOvr>
  <p:transition spd="slow" advTm="3000">
    <p:random/>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直接连接符 7"/>
          <p:cNvCxnSpPr/>
          <p:nvPr/>
        </p:nvCxnSpPr>
        <p:spPr>
          <a:xfrm>
            <a:off x="512064" y="825216"/>
            <a:ext cx="7852753" cy="0"/>
          </a:xfrm>
          <a:prstGeom prst="line">
            <a:avLst/>
          </a:prstGeom>
          <a:ln w="19050">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sp>
        <p:nvSpPr>
          <p:cNvPr id="4" name="TextBox 3"/>
          <p:cNvSpPr txBox="1"/>
          <p:nvPr/>
        </p:nvSpPr>
        <p:spPr>
          <a:xfrm>
            <a:off x="600075" y="1196975"/>
            <a:ext cx="3721100" cy="460375"/>
          </a:xfrm>
          <a:prstGeom prst="rect">
            <a:avLst/>
          </a:prstGeom>
          <a:solidFill>
            <a:schemeClr val="accent2">
              <a:lumMod val="20000"/>
              <a:lumOff val="80000"/>
            </a:schemeClr>
          </a:solidFill>
        </p:spPr>
        <p:txBody>
          <a:bodyPr wrap="square" rtlCol="0">
            <a:spAutoFit/>
          </a:bodyPr>
          <a:lstStyle/>
          <a:p>
            <a:r>
              <a:rPr lang="zh-CN" altLang="en-US" sz="2400" b="1" dirty="0" smtClean="0"/>
              <a:t>一、证券投资组合的含义</a:t>
            </a:r>
            <a:endParaRPr lang="zh-CN" altLang="en-US" sz="2400" b="1" dirty="0" smtClean="0"/>
          </a:p>
        </p:txBody>
      </p:sp>
      <p:sp>
        <p:nvSpPr>
          <p:cNvPr id="7" name="矩形 6"/>
          <p:cNvSpPr/>
          <p:nvPr>
            <p:custDataLst>
              <p:tags r:id="rId1"/>
            </p:custDataLst>
          </p:nvPr>
        </p:nvSpPr>
        <p:spPr>
          <a:xfrm>
            <a:off x="2838450" y="234950"/>
            <a:ext cx="5345430" cy="521970"/>
          </a:xfrm>
          <a:prstGeom prst="rect">
            <a:avLst/>
          </a:prstGeom>
        </p:spPr>
        <p:txBody>
          <a:bodyPr wrap="square">
            <a:spAutoFit/>
          </a:bodyPr>
          <a:p>
            <a:pPr algn="ctr">
              <a:defRPr/>
            </a:pPr>
            <a:r>
              <a:rPr lang="zh-CN" altLang="en-US" sz="2800" b="1" dirty="0" smtClean="0"/>
              <a:t>第五节</a:t>
            </a:r>
            <a:r>
              <a:rPr lang="en-US" altLang="zh-CN" sz="2800" b="1" dirty="0" smtClean="0"/>
              <a:t>  </a:t>
            </a:r>
            <a:r>
              <a:rPr lang="zh-CN" sz="2800" b="1" dirty="0" smtClean="0"/>
              <a:t>证券投资组合</a:t>
            </a:r>
            <a:endParaRPr lang="zh-CN" sz="2800" b="1" dirty="0" smtClean="0"/>
          </a:p>
        </p:txBody>
      </p:sp>
      <p:sp>
        <p:nvSpPr>
          <p:cNvPr id="102" name="文本框 101"/>
          <p:cNvSpPr txBox="1"/>
          <p:nvPr/>
        </p:nvSpPr>
        <p:spPr>
          <a:xfrm>
            <a:off x="5548313" y="3440113"/>
            <a:ext cx="5080000" cy="368300"/>
          </a:xfrm>
          <a:prstGeom prst="rect">
            <a:avLst/>
          </a:prstGeom>
          <a:noFill/>
          <a:ln w="9525">
            <a:noFill/>
          </a:ln>
        </p:spPr>
        <p:txBody>
          <a:bodyPr>
            <a:spAutoFit/>
          </a:bodyPr>
          <a:p>
            <a:pPr indent="0"/>
            <a:r>
              <a:rPr lang="en-US" b="0">
                <a:latin typeface="Times New Roman" panose="02020603050405020304" pitchFamily="18" charset="0"/>
                <a:ea typeface="宋体" panose="02010600030101010101" pitchFamily="2" charset="-122"/>
              </a:rPr>
              <a:t>  </a:t>
            </a:r>
            <a:endParaRPr lang="en-US" altLang="en-US" b="0">
              <a:latin typeface="Times New Roman" panose="02020603050405020304" pitchFamily="18" charset="0"/>
              <a:ea typeface="宋体" panose="02010600030101010101" pitchFamily="2" charset="-122"/>
            </a:endParaRPr>
          </a:p>
        </p:txBody>
      </p:sp>
      <p:sp>
        <p:nvSpPr>
          <p:cNvPr id="103" name="文本框 102"/>
          <p:cNvSpPr txBox="1"/>
          <p:nvPr/>
        </p:nvSpPr>
        <p:spPr>
          <a:xfrm>
            <a:off x="5786438" y="3440113"/>
            <a:ext cx="5080000" cy="368300"/>
          </a:xfrm>
          <a:prstGeom prst="rect">
            <a:avLst/>
          </a:prstGeom>
          <a:noFill/>
          <a:ln w="9525">
            <a:noFill/>
          </a:ln>
        </p:spPr>
        <p:txBody>
          <a:bodyPr>
            <a:spAutoFit/>
          </a:bodyPr>
          <a:p>
            <a:pPr indent="0"/>
            <a:r>
              <a:rPr lang="en-US" b="0">
                <a:latin typeface="Times New Roman" panose="02020603050405020304" pitchFamily="18" charset="0"/>
                <a:ea typeface="宋体" panose="02010600030101010101" pitchFamily="2" charset="-122"/>
              </a:rPr>
              <a:t>   </a:t>
            </a:r>
            <a:endParaRPr lang="en-US" altLang="en-US" b="0">
              <a:latin typeface="Times New Roman" panose="02020603050405020304" pitchFamily="18" charset="0"/>
              <a:ea typeface="宋体" panose="02010600030101010101" pitchFamily="2" charset="-122"/>
            </a:endParaRPr>
          </a:p>
        </p:txBody>
      </p:sp>
      <p:sp>
        <p:nvSpPr>
          <p:cNvPr id="9" name="文本框 8"/>
          <p:cNvSpPr txBox="1"/>
          <p:nvPr>
            <p:custDataLst>
              <p:tags r:id="rId2"/>
            </p:custDataLst>
          </p:nvPr>
        </p:nvSpPr>
        <p:spPr>
          <a:xfrm>
            <a:off x="788670" y="1881505"/>
            <a:ext cx="10960100" cy="1753235"/>
          </a:xfrm>
          <a:prstGeom prst="rect">
            <a:avLst/>
          </a:prstGeom>
          <a:noFill/>
        </p:spPr>
        <p:txBody>
          <a:bodyPr wrap="square" rtlCol="0" anchor="t">
            <a:spAutoFit/>
          </a:bodyPr>
          <a:p>
            <a:pPr>
              <a:lnSpc>
                <a:spcPct val="150000"/>
              </a:lnSpc>
            </a:pPr>
            <a:r>
              <a:rPr lang="zh-CN" altLang="en-US" sz="2400"/>
              <a:t>证券投资组合又叫证券组合，是指在进行证券投资时，不是将所有的资金都投向单一的某种证券，而是有选择地投向一组证券。这种同时投资于多种证券的做法称为证券的投资组合。        </a:t>
            </a:r>
            <a:endParaRPr lang="zh-CN" altLang="en-US" sz="2400"/>
          </a:p>
        </p:txBody>
      </p:sp>
      <p:sp>
        <p:nvSpPr>
          <p:cNvPr id="105" name="文本框 104"/>
          <p:cNvSpPr txBox="1"/>
          <p:nvPr/>
        </p:nvSpPr>
        <p:spPr>
          <a:xfrm>
            <a:off x="4036060" y="4587240"/>
            <a:ext cx="3082290" cy="1198880"/>
          </a:xfrm>
          <a:prstGeom prst="rect">
            <a:avLst/>
          </a:prstGeom>
          <a:noFill/>
          <a:ln w="9525">
            <a:solidFill>
              <a:srgbClr val="FF0000"/>
            </a:solidFill>
          </a:ln>
        </p:spPr>
        <p:txBody>
          <a:bodyPr wrap="square">
            <a:spAutoFit/>
          </a:bodyPr>
          <a:p>
            <a:pPr indent="266700">
              <a:lnSpc>
                <a:spcPct val="150000"/>
              </a:lnSpc>
            </a:pPr>
            <a:r>
              <a:rPr lang="en-US" altLang="zh-CN" sz="2400" b="1">
                <a:ea typeface="宋体" panose="02010600030101010101" pitchFamily="2" charset="-122"/>
              </a:rPr>
              <a:t>1.</a:t>
            </a:r>
            <a:r>
              <a:rPr lang="zh-CN" sz="2400" b="1">
                <a:ea typeface="宋体" panose="02010600030101010101" pitchFamily="2" charset="-122"/>
              </a:rPr>
              <a:t>降低投资风险</a:t>
            </a:r>
            <a:r>
              <a:rPr lang="en-US" altLang="zh-CN" sz="2400" b="1">
                <a:ea typeface="宋体" panose="02010600030101010101" pitchFamily="2" charset="-122"/>
              </a:rPr>
              <a:t>   </a:t>
            </a:r>
            <a:endParaRPr lang="en-US" altLang="zh-CN" sz="2400" b="1">
              <a:ea typeface="宋体" panose="02010600030101010101" pitchFamily="2" charset="-122"/>
            </a:endParaRPr>
          </a:p>
          <a:p>
            <a:pPr indent="266700">
              <a:lnSpc>
                <a:spcPct val="150000"/>
              </a:lnSpc>
            </a:pPr>
            <a:r>
              <a:rPr lang="en-US" sz="2400" b="1">
                <a:ea typeface="宋体" panose="02010600030101010101" pitchFamily="2" charset="-122"/>
              </a:rPr>
              <a:t>2.</a:t>
            </a:r>
            <a:r>
              <a:rPr sz="2400" b="1">
                <a:ea typeface="宋体" panose="02010600030101010101" pitchFamily="2" charset="-122"/>
              </a:rPr>
              <a:t>提高投资收益</a:t>
            </a:r>
            <a:endParaRPr sz="2400" b="1">
              <a:ea typeface="宋体" panose="02010600030101010101" pitchFamily="2" charset="-122"/>
            </a:endParaRPr>
          </a:p>
        </p:txBody>
      </p:sp>
      <p:sp>
        <p:nvSpPr>
          <p:cNvPr id="10" name="TextBox 3"/>
          <p:cNvSpPr txBox="1"/>
          <p:nvPr>
            <p:custDataLst>
              <p:tags r:id="rId3"/>
            </p:custDataLst>
          </p:nvPr>
        </p:nvSpPr>
        <p:spPr>
          <a:xfrm>
            <a:off x="694055" y="3808730"/>
            <a:ext cx="3721100" cy="460375"/>
          </a:xfrm>
          <a:prstGeom prst="rect">
            <a:avLst/>
          </a:prstGeom>
          <a:solidFill>
            <a:schemeClr val="accent2">
              <a:lumMod val="20000"/>
              <a:lumOff val="80000"/>
            </a:schemeClr>
          </a:solidFill>
        </p:spPr>
        <p:txBody>
          <a:bodyPr wrap="square" rtlCol="0">
            <a:spAutoFit/>
          </a:bodyPr>
          <a:p>
            <a:r>
              <a:rPr lang="zh-CN" altLang="en-US" sz="2400" b="1" dirty="0" smtClean="0"/>
              <a:t>二、证券投资组合的目的</a:t>
            </a:r>
            <a:endParaRPr lang="zh-CN" altLang="en-US" sz="2400" b="1" dirty="0" smtClean="0"/>
          </a:p>
        </p:txBody>
      </p:sp>
    </p:spTree>
  </p:cSld>
  <p:clrMapOvr>
    <a:masterClrMapping/>
  </p:clrMapOvr>
  <p:transition spd="slow" advTm="3000">
    <p:random/>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直接连接符 7"/>
          <p:cNvCxnSpPr/>
          <p:nvPr/>
        </p:nvCxnSpPr>
        <p:spPr>
          <a:xfrm>
            <a:off x="512064" y="825216"/>
            <a:ext cx="7852753" cy="0"/>
          </a:xfrm>
          <a:prstGeom prst="line">
            <a:avLst/>
          </a:prstGeom>
          <a:ln w="19050">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sp>
        <p:nvSpPr>
          <p:cNvPr id="4" name="TextBox 3"/>
          <p:cNvSpPr txBox="1"/>
          <p:nvPr/>
        </p:nvSpPr>
        <p:spPr>
          <a:xfrm>
            <a:off x="600075" y="1196975"/>
            <a:ext cx="5186680" cy="460375"/>
          </a:xfrm>
          <a:prstGeom prst="rect">
            <a:avLst/>
          </a:prstGeom>
          <a:solidFill>
            <a:schemeClr val="accent2">
              <a:lumMod val="20000"/>
              <a:lumOff val="80000"/>
            </a:schemeClr>
          </a:solidFill>
        </p:spPr>
        <p:txBody>
          <a:bodyPr wrap="square" rtlCol="0">
            <a:spAutoFit/>
          </a:bodyPr>
          <a:lstStyle/>
          <a:p>
            <a:r>
              <a:rPr lang="zh-CN" altLang="en-US" sz="2400" b="1" dirty="0" smtClean="0"/>
              <a:t>三、证券投资组合的风险与收益</a:t>
            </a:r>
            <a:endParaRPr lang="zh-CN" altLang="en-US" sz="2400" b="1" dirty="0" smtClean="0"/>
          </a:p>
        </p:txBody>
      </p:sp>
      <p:sp>
        <p:nvSpPr>
          <p:cNvPr id="7" name="矩形 6"/>
          <p:cNvSpPr/>
          <p:nvPr>
            <p:custDataLst>
              <p:tags r:id="rId1"/>
            </p:custDataLst>
          </p:nvPr>
        </p:nvSpPr>
        <p:spPr>
          <a:xfrm>
            <a:off x="2838450" y="234950"/>
            <a:ext cx="5345430" cy="521970"/>
          </a:xfrm>
          <a:prstGeom prst="rect">
            <a:avLst/>
          </a:prstGeom>
        </p:spPr>
        <p:txBody>
          <a:bodyPr wrap="square">
            <a:spAutoFit/>
          </a:bodyPr>
          <a:p>
            <a:pPr algn="ctr">
              <a:defRPr/>
            </a:pPr>
            <a:r>
              <a:rPr lang="zh-CN" altLang="en-US" sz="2800" b="1" dirty="0" smtClean="0"/>
              <a:t>第五节</a:t>
            </a:r>
            <a:r>
              <a:rPr lang="en-US" altLang="zh-CN" sz="2800" b="1" dirty="0" smtClean="0"/>
              <a:t>  </a:t>
            </a:r>
            <a:r>
              <a:rPr lang="zh-CN" sz="2800" b="1" dirty="0" smtClean="0"/>
              <a:t>证券投资组合</a:t>
            </a:r>
            <a:endParaRPr lang="zh-CN" sz="2800" b="1" dirty="0" smtClean="0"/>
          </a:p>
        </p:txBody>
      </p:sp>
      <p:sp>
        <p:nvSpPr>
          <p:cNvPr id="102" name="文本框 101"/>
          <p:cNvSpPr txBox="1"/>
          <p:nvPr/>
        </p:nvSpPr>
        <p:spPr>
          <a:xfrm>
            <a:off x="5548313" y="3440113"/>
            <a:ext cx="5080000" cy="368300"/>
          </a:xfrm>
          <a:prstGeom prst="rect">
            <a:avLst/>
          </a:prstGeom>
          <a:noFill/>
          <a:ln w="9525">
            <a:noFill/>
          </a:ln>
        </p:spPr>
        <p:txBody>
          <a:bodyPr>
            <a:spAutoFit/>
          </a:bodyPr>
          <a:p>
            <a:pPr indent="0"/>
            <a:r>
              <a:rPr lang="en-US" b="0">
                <a:latin typeface="Times New Roman" panose="02020603050405020304" pitchFamily="18" charset="0"/>
                <a:ea typeface="宋体" panose="02010600030101010101" pitchFamily="2" charset="-122"/>
              </a:rPr>
              <a:t>  </a:t>
            </a:r>
            <a:endParaRPr lang="en-US" altLang="en-US" b="0">
              <a:latin typeface="Times New Roman" panose="02020603050405020304" pitchFamily="18" charset="0"/>
              <a:ea typeface="宋体" panose="02010600030101010101" pitchFamily="2" charset="-122"/>
            </a:endParaRPr>
          </a:p>
        </p:txBody>
      </p:sp>
      <p:sp>
        <p:nvSpPr>
          <p:cNvPr id="103" name="文本框 102"/>
          <p:cNvSpPr txBox="1"/>
          <p:nvPr/>
        </p:nvSpPr>
        <p:spPr>
          <a:xfrm>
            <a:off x="5786438" y="3440113"/>
            <a:ext cx="5080000" cy="368300"/>
          </a:xfrm>
          <a:prstGeom prst="rect">
            <a:avLst/>
          </a:prstGeom>
          <a:noFill/>
          <a:ln w="9525">
            <a:noFill/>
          </a:ln>
        </p:spPr>
        <p:txBody>
          <a:bodyPr>
            <a:spAutoFit/>
          </a:bodyPr>
          <a:p>
            <a:pPr indent="0"/>
            <a:r>
              <a:rPr lang="en-US" b="0">
                <a:latin typeface="Times New Roman" panose="02020603050405020304" pitchFamily="18" charset="0"/>
                <a:ea typeface="宋体" panose="02010600030101010101" pitchFamily="2" charset="-122"/>
              </a:rPr>
              <a:t>   </a:t>
            </a:r>
            <a:endParaRPr lang="en-US" altLang="en-US" b="0">
              <a:latin typeface="Times New Roman" panose="02020603050405020304" pitchFamily="18" charset="0"/>
              <a:ea typeface="宋体" panose="02010600030101010101" pitchFamily="2" charset="-122"/>
            </a:endParaRPr>
          </a:p>
        </p:txBody>
      </p:sp>
      <p:sp>
        <p:nvSpPr>
          <p:cNvPr id="10" name="TextBox 3"/>
          <p:cNvSpPr txBox="1"/>
          <p:nvPr>
            <p:custDataLst>
              <p:tags r:id="rId2"/>
            </p:custDataLst>
          </p:nvPr>
        </p:nvSpPr>
        <p:spPr>
          <a:xfrm>
            <a:off x="995045" y="2028825"/>
            <a:ext cx="3721100" cy="460375"/>
          </a:xfrm>
          <a:prstGeom prst="rect">
            <a:avLst/>
          </a:prstGeom>
          <a:solidFill>
            <a:srgbClr val="FFC000"/>
          </a:solidFill>
          <a:ln>
            <a:solidFill>
              <a:srgbClr val="FF0000"/>
            </a:solidFill>
          </a:ln>
        </p:spPr>
        <p:txBody>
          <a:bodyPr wrap="square" rtlCol="0">
            <a:spAutoFit/>
          </a:bodyPr>
          <a:p>
            <a:r>
              <a:rPr lang="en-US" altLang="zh-CN" sz="2400" b="1" dirty="0" smtClean="0"/>
              <a:t>1.</a:t>
            </a:r>
            <a:r>
              <a:rPr lang="zh-CN" altLang="en-US" sz="2400" b="1" dirty="0" smtClean="0"/>
              <a:t>证券投资组合的风险</a:t>
            </a:r>
            <a:endParaRPr lang="zh-CN" altLang="en-US" sz="2400" b="1" dirty="0" smtClean="0"/>
          </a:p>
        </p:txBody>
      </p:sp>
      <p:sp>
        <p:nvSpPr>
          <p:cNvPr id="3" name="文本框 2"/>
          <p:cNvSpPr txBox="1"/>
          <p:nvPr>
            <p:custDataLst>
              <p:tags r:id="rId3"/>
            </p:custDataLst>
          </p:nvPr>
        </p:nvSpPr>
        <p:spPr>
          <a:xfrm>
            <a:off x="7927975" y="2489200"/>
            <a:ext cx="2127885" cy="645160"/>
          </a:xfrm>
          <a:prstGeom prst="rect">
            <a:avLst/>
          </a:prstGeom>
          <a:noFill/>
          <a:ln w="9525">
            <a:solidFill>
              <a:srgbClr val="FF0000"/>
            </a:solidFill>
          </a:ln>
        </p:spPr>
        <p:txBody>
          <a:bodyPr wrap="square">
            <a:spAutoFit/>
          </a:bodyPr>
          <a:p>
            <a:pPr indent="266700">
              <a:lnSpc>
                <a:spcPct val="150000"/>
              </a:lnSpc>
            </a:pPr>
            <a:r>
              <a:rPr lang="zh-CN" sz="2400" b="1">
                <a:ea typeface="宋体" panose="02010600030101010101" pitchFamily="2" charset="-122"/>
                <a:sym typeface="+mn-ea"/>
              </a:rPr>
              <a:t>系统性风险</a:t>
            </a:r>
            <a:r>
              <a:rPr lang="en-US" altLang="zh-CN" sz="2400" b="1">
                <a:ea typeface="宋体" panose="02010600030101010101" pitchFamily="2" charset="-122"/>
                <a:sym typeface="+mn-ea"/>
              </a:rPr>
              <a:t> </a:t>
            </a:r>
            <a:endParaRPr sz="2400" b="1">
              <a:ea typeface="宋体" panose="02010600030101010101" pitchFamily="2" charset="-122"/>
            </a:endParaRPr>
          </a:p>
        </p:txBody>
      </p:sp>
      <p:sp>
        <p:nvSpPr>
          <p:cNvPr id="5" name="文本框 4"/>
          <p:cNvSpPr txBox="1"/>
          <p:nvPr>
            <p:custDataLst>
              <p:tags r:id="rId4"/>
            </p:custDataLst>
          </p:nvPr>
        </p:nvSpPr>
        <p:spPr>
          <a:xfrm>
            <a:off x="1150620" y="2860675"/>
            <a:ext cx="3082290" cy="645160"/>
          </a:xfrm>
          <a:prstGeom prst="rect">
            <a:avLst/>
          </a:prstGeom>
          <a:noFill/>
          <a:ln w="9525">
            <a:solidFill>
              <a:srgbClr val="FF0000"/>
            </a:solidFill>
          </a:ln>
        </p:spPr>
        <p:txBody>
          <a:bodyPr wrap="square">
            <a:spAutoFit/>
          </a:bodyPr>
          <a:p>
            <a:pPr indent="266700">
              <a:lnSpc>
                <a:spcPct val="150000"/>
              </a:lnSpc>
            </a:pPr>
            <a:r>
              <a:rPr lang="zh-CN" sz="2400" b="1">
                <a:ea typeface="宋体" panose="02010600030101010101" pitchFamily="2" charset="-122"/>
              </a:rPr>
              <a:t>非系统性风险</a:t>
            </a:r>
            <a:r>
              <a:rPr lang="en-US" altLang="zh-CN" sz="2400" b="1">
                <a:ea typeface="宋体" panose="02010600030101010101" pitchFamily="2" charset="-122"/>
              </a:rPr>
              <a:t>   </a:t>
            </a:r>
            <a:endParaRPr sz="2400" b="1">
              <a:ea typeface="宋体" panose="02010600030101010101" pitchFamily="2" charset="-122"/>
            </a:endParaRPr>
          </a:p>
        </p:txBody>
      </p:sp>
      <p:sp>
        <p:nvSpPr>
          <p:cNvPr id="6" name="文本框 5"/>
          <p:cNvSpPr txBox="1"/>
          <p:nvPr/>
        </p:nvSpPr>
        <p:spPr>
          <a:xfrm>
            <a:off x="191770" y="3761105"/>
            <a:ext cx="5904230" cy="2584450"/>
          </a:xfrm>
          <a:prstGeom prst="rect">
            <a:avLst/>
          </a:prstGeom>
          <a:solidFill>
            <a:srgbClr val="FFFF00"/>
          </a:solidFill>
          <a:ln w="9525">
            <a:noFill/>
          </a:ln>
        </p:spPr>
        <p:txBody>
          <a:bodyPr wrap="square">
            <a:spAutoFit/>
          </a:bodyPr>
          <a:p>
            <a:pPr indent="266700">
              <a:lnSpc>
                <a:spcPct val="150000"/>
              </a:lnSpc>
            </a:pPr>
            <a:r>
              <a:rPr lang="zh-CN" b="1">
                <a:ea typeface="宋体" panose="02010600030101010101" pitchFamily="2" charset="-122"/>
              </a:rPr>
              <a:t>一般地，当两种股票完全负相关时，所有的风险都可以分散掉；当两种股权完全正相关时，从降低风险的角度来看，分散持有股票没有好处。实际上，大部分股票都是正相关的，但又不完全正相关。一般来说，随机取两种股票相关系数为＋</a:t>
            </a:r>
            <a:r>
              <a:rPr lang="en-US" b="1">
                <a:latin typeface="Times New Roman" panose="02020603050405020304" pitchFamily="18" charset="0"/>
                <a:ea typeface="宋体" panose="02010600030101010101" pitchFamily="2" charset="-122"/>
              </a:rPr>
              <a:t>0.6</a:t>
            </a:r>
            <a:r>
              <a:rPr lang="zh-CN" b="1">
                <a:ea typeface="宋体" panose="02010600030101010101" pitchFamily="2" charset="-122"/>
              </a:rPr>
              <a:t>左右的最多，而对绝大多数两种股票而言，相关系数将位于＋</a:t>
            </a:r>
            <a:r>
              <a:rPr lang="en-US" b="1">
                <a:latin typeface="Times New Roman" panose="02020603050405020304" pitchFamily="18" charset="0"/>
                <a:ea typeface="宋体" panose="02010600030101010101" pitchFamily="2" charset="-122"/>
              </a:rPr>
              <a:t>0.5~</a:t>
            </a:r>
            <a:r>
              <a:rPr lang="zh-CN" b="1">
                <a:ea typeface="宋体" panose="02010600030101010101" pitchFamily="2" charset="-122"/>
              </a:rPr>
              <a:t>＋</a:t>
            </a:r>
            <a:r>
              <a:rPr lang="en-US" b="1">
                <a:latin typeface="Times New Roman" panose="02020603050405020304" pitchFamily="18" charset="0"/>
                <a:ea typeface="宋体" panose="02010600030101010101" pitchFamily="2" charset="-122"/>
              </a:rPr>
              <a:t>0.7</a:t>
            </a:r>
            <a:r>
              <a:rPr lang="zh-CN" b="1">
                <a:ea typeface="宋体" panose="02010600030101010101" pitchFamily="2" charset="-122"/>
              </a:rPr>
              <a:t>。</a:t>
            </a:r>
            <a:endParaRPr lang="zh-CN" altLang="en-US" b="1">
              <a:ea typeface="宋体" panose="02010600030101010101" pitchFamily="2" charset="-122"/>
            </a:endParaRPr>
          </a:p>
        </p:txBody>
      </p:sp>
      <p:sp>
        <p:nvSpPr>
          <p:cNvPr id="11" name="文本框 10"/>
          <p:cNvSpPr txBox="1"/>
          <p:nvPr/>
        </p:nvSpPr>
        <p:spPr>
          <a:xfrm>
            <a:off x="6309360" y="3440430"/>
            <a:ext cx="5400675" cy="2999740"/>
          </a:xfrm>
          <a:prstGeom prst="rect">
            <a:avLst/>
          </a:prstGeom>
          <a:solidFill>
            <a:srgbClr val="92D050"/>
          </a:solidFill>
          <a:ln w="9525">
            <a:noFill/>
          </a:ln>
        </p:spPr>
        <p:txBody>
          <a:bodyPr wrap="square">
            <a:spAutoFit/>
          </a:bodyPr>
          <a:p>
            <a:pPr indent="266700">
              <a:lnSpc>
                <a:spcPct val="150000"/>
              </a:lnSpc>
            </a:pPr>
            <a:r>
              <a:rPr lang="zh-CN" b="0">
                <a:ea typeface="宋体" panose="02010600030101010101" pitchFamily="2" charset="-122"/>
              </a:rPr>
              <a:t>不可分散风险的程度，通常用</a:t>
            </a:r>
            <a:r>
              <a:rPr lang="en-US" b="0">
                <a:latin typeface="Times New Roman" panose="02020603050405020304" pitchFamily="18" charset="0"/>
                <a:ea typeface="宋体" panose="02010600030101010101" pitchFamily="2" charset="-122"/>
              </a:rPr>
              <a:t>β</a:t>
            </a:r>
            <a:r>
              <a:rPr lang="zh-CN" b="0">
                <a:ea typeface="宋体" panose="02010600030101010101" pitchFamily="2" charset="-122"/>
              </a:rPr>
              <a:t>系数来计量。整个证券市场的</a:t>
            </a:r>
            <a:r>
              <a:rPr lang="en-US" b="0">
                <a:latin typeface="Times New Roman" panose="02020603050405020304" pitchFamily="18" charset="0"/>
                <a:ea typeface="宋体" panose="02010600030101010101" pitchFamily="2" charset="-122"/>
              </a:rPr>
              <a:t>β</a:t>
            </a:r>
            <a:r>
              <a:rPr lang="zh-CN" b="0">
                <a:ea typeface="宋体" panose="02010600030101010101" pitchFamily="2" charset="-122"/>
              </a:rPr>
              <a:t>系数为</a:t>
            </a:r>
            <a:r>
              <a:rPr lang="en-US" b="0">
                <a:latin typeface="Times New Roman" panose="02020603050405020304" pitchFamily="18" charset="0"/>
                <a:ea typeface="宋体" panose="02010600030101010101" pitchFamily="2" charset="-122"/>
              </a:rPr>
              <a:t>1</a:t>
            </a:r>
            <a:r>
              <a:rPr lang="zh-CN" b="0">
                <a:ea typeface="宋体" panose="02010600030101010101" pitchFamily="2" charset="-122"/>
              </a:rPr>
              <a:t>，如果某种股票的风险情况与整个证券市场的风险情况一样，则这种股票的</a:t>
            </a:r>
            <a:r>
              <a:rPr lang="en-US" b="0">
                <a:latin typeface="Times New Roman" panose="02020603050405020304" pitchFamily="18" charset="0"/>
                <a:ea typeface="宋体" panose="02010600030101010101" pitchFamily="2" charset="-122"/>
              </a:rPr>
              <a:t>β</a:t>
            </a:r>
            <a:r>
              <a:rPr lang="zh-CN" b="0">
                <a:ea typeface="宋体" panose="02010600030101010101" pitchFamily="2" charset="-122"/>
              </a:rPr>
              <a:t>系数等于</a:t>
            </a:r>
            <a:r>
              <a:rPr lang="en-US" b="0">
                <a:latin typeface="Times New Roman" panose="02020603050405020304" pitchFamily="18" charset="0"/>
                <a:ea typeface="宋体" panose="02010600030101010101" pitchFamily="2" charset="-122"/>
              </a:rPr>
              <a:t>1</a:t>
            </a:r>
            <a:r>
              <a:rPr lang="zh-CN" b="0">
                <a:ea typeface="宋体" panose="02010600030101010101" pitchFamily="2" charset="-122"/>
              </a:rPr>
              <a:t>；如果某种股票的</a:t>
            </a:r>
            <a:r>
              <a:rPr lang="en-US" b="0">
                <a:latin typeface="Times New Roman" panose="02020603050405020304" pitchFamily="18" charset="0"/>
                <a:ea typeface="宋体" panose="02010600030101010101" pitchFamily="2" charset="-122"/>
              </a:rPr>
              <a:t>β</a:t>
            </a:r>
            <a:r>
              <a:rPr lang="zh-CN" b="0">
                <a:ea typeface="宋体" panose="02010600030101010101" pitchFamily="2" charset="-122"/>
              </a:rPr>
              <a:t>系数大于</a:t>
            </a:r>
            <a:r>
              <a:rPr lang="en-US" b="0">
                <a:latin typeface="Times New Roman" panose="02020603050405020304" pitchFamily="18" charset="0"/>
                <a:ea typeface="宋体" panose="02010600030101010101" pitchFamily="2" charset="-122"/>
              </a:rPr>
              <a:t>1</a:t>
            </a:r>
            <a:r>
              <a:rPr lang="zh-CN" b="0">
                <a:ea typeface="宋体" panose="02010600030101010101" pitchFamily="2" charset="-122"/>
              </a:rPr>
              <a:t>，说明其风险大于整个市场的风险；如果某种股票的</a:t>
            </a:r>
            <a:r>
              <a:rPr lang="en-US" b="0">
                <a:latin typeface="Times New Roman" panose="02020603050405020304" pitchFamily="18" charset="0"/>
                <a:ea typeface="宋体" panose="02010600030101010101" pitchFamily="2" charset="-122"/>
              </a:rPr>
              <a:t>β</a:t>
            </a:r>
            <a:r>
              <a:rPr lang="zh-CN" b="0">
                <a:ea typeface="宋体" panose="02010600030101010101" pitchFamily="2" charset="-122"/>
              </a:rPr>
              <a:t>系数小于</a:t>
            </a:r>
            <a:r>
              <a:rPr lang="en-US" b="0">
                <a:latin typeface="Times New Roman" panose="02020603050405020304" pitchFamily="18" charset="0"/>
                <a:ea typeface="宋体" panose="02010600030101010101" pitchFamily="2" charset="-122"/>
              </a:rPr>
              <a:t>1</a:t>
            </a:r>
            <a:r>
              <a:rPr lang="zh-CN" b="0">
                <a:ea typeface="宋体" panose="02010600030101010101" pitchFamily="2" charset="-122"/>
              </a:rPr>
              <a:t>，说明其风险小于整个市场的风险。单个证券的</a:t>
            </a:r>
            <a:r>
              <a:rPr lang="en-US" b="0">
                <a:latin typeface="Times New Roman" panose="02020603050405020304" pitchFamily="18" charset="0"/>
                <a:ea typeface="宋体" panose="02010600030101010101" pitchFamily="2" charset="-122"/>
              </a:rPr>
              <a:t>β</a:t>
            </a:r>
            <a:r>
              <a:rPr lang="zh-CN" b="0">
                <a:ea typeface="宋体" panose="02010600030101010101" pitchFamily="2" charset="-122"/>
              </a:rPr>
              <a:t>系数可以由有关的投资服务机构提供。</a:t>
            </a:r>
            <a:endParaRPr lang="zh-CN" altLang="en-US" b="0">
              <a:ea typeface="宋体" panose="02010600030101010101" pitchFamily="2" charset="-122"/>
            </a:endParaRPr>
          </a:p>
        </p:txBody>
      </p:sp>
    </p:spTree>
  </p:cSld>
  <p:clrMapOvr>
    <a:masterClrMapping/>
  </p:clrMapOvr>
  <p:transition spd="slow" advTm="3000">
    <p:random/>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直接连接符 7"/>
          <p:cNvCxnSpPr/>
          <p:nvPr/>
        </p:nvCxnSpPr>
        <p:spPr>
          <a:xfrm>
            <a:off x="512064" y="825216"/>
            <a:ext cx="7852753" cy="0"/>
          </a:xfrm>
          <a:prstGeom prst="line">
            <a:avLst/>
          </a:prstGeom>
          <a:ln w="19050">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sp>
        <p:nvSpPr>
          <p:cNvPr id="4" name="TextBox 3"/>
          <p:cNvSpPr txBox="1"/>
          <p:nvPr/>
        </p:nvSpPr>
        <p:spPr>
          <a:xfrm>
            <a:off x="600075" y="1196975"/>
            <a:ext cx="5186680" cy="460375"/>
          </a:xfrm>
          <a:prstGeom prst="rect">
            <a:avLst/>
          </a:prstGeom>
          <a:solidFill>
            <a:schemeClr val="accent2">
              <a:lumMod val="20000"/>
              <a:lumOff val="80000"/>
            </a:schemeClr>
          </a:solidFill>
        </p:spPr>
        <p:txBody>
          <a:bodyPr wrap="square" rtlCol="0">
            <a:spAutoFit/>
          </a:bodyPr>
          <a:lstStyle/>
          <a:p>
            <a:r>
              <a:rPr lang="zh-CN" altLang="en-US" sz="2400" b="1" dirty="0" smtClean="0"/>
              <a:t>三、证券投资组合的风险与收益</a:t>
            </a:r>
            <a:endParaRPr lang="zh-CN" altLang="en-US" sz="2400" b="1" dirty="0" smtClean="0"/>
          </a:p>
        </p:txBody>
      </p:sp>
      <p:sp>
        <p:nvSpPr>
          <p:cNvPr id="7" name="矩形 6"/>
          <p:cNvSpPr/>
          <p:nvPr>
            <p:custDataLst>
              <p:tags r:id="rId1"/>
            </p:custDataLst>
          </p:nvPr>
        </p:nvSpPr>
        <p:spPr>
          <a:xfrm>
            <a:off x="2838450" y="234950"/>
            <a:ext cx="5345430" cy="521970"/>
          </a:xfrm>
          <a:prstGeom prst="rect">
            <a:avLst/>
          </a:prstGeom>
        </p:spPr>
        <p:txBody>
          <a:bodyPr wrap="square">
            <a:spAutoFit/>
          </a:bodyPr>
          <a:p>
            <a:pPr algn="ctr">
              <a:defRPr/>
            </a:pPr>
            <a:r>
              <a:rPr lang="zh-CN" altLang="en-US" sz="2800" b="1" dirty="0" smtClean="0"/>
              <a:t>第五节</a:t>
            </a:r>
            <a:r>
              <a:rPr lang="en-US" altLang="zh-CN" sz="2800" b="1" dirty="0" smtClean="0"/>
              <a:t>  </a:t>
            </a:r>
            <a:r>
              <a:rPr lang="zh-CN" sz="2800" b="1" dirty="0" smtClean="0"/>
              <a:t>证券投资组合</a:t>
            </a:r>
            <a:endParaRPr lang="zh-CN" sz="2800" b="1" dirty="0" smtClean="0"/>
          </a:p>
        </p:txBody>
      </p:sp>
      <p:sp>
        <p:nvSpPr>
          <p:cNvPr id="102" name="文本框 101"/>
          <p:cNvSpPr txBox="1"/>
          <p:nvPr/>
        </p:nvSpPr>
        <p:spPr>
          <a:xfrm>
            <a:off x="5548313" y="3440113"/>
            <a:ext cx="5080000" cy="368300"/>
          </a:xfrm>
          <a:prstGeom prst="rect">
            <a:avLst/>
          </a:prstGeom>
          <a:noFill/>
          <a:ln w="9525">
            <a:noFill/>
          </a:ln>
        </p:spPr>
        <p:txBody>
          <a:bodyPr>
            <a:spAutoFit/>
          </a:bodyPr>
          <a:p>
            <a:pPr indent="0"/>
            <a:r>
              <a:rPr lang="en-US" b="0">
                <a:latin typeface="Times New Roman" panose="02020603050405020304" pitchFamily="18" charset="0"/>
                <a:ea typeface="宋体" panose="02010600030101010101" pitchFamily="2" charset="-122"/>
              </a:rPr>
              <a:t>  </a:t>
            </a:r>
            <a:endParaRPr lang="en-US" altLang="en-US" b="0">
              <a:latin typeface="Times New Roman" panose="02020603050405020304" pitchFamily="18" charset="0"/>
              <a:ea typeface="宋体" panose="02010600030101010101" pitchFamily="2" charset="-122"/>
            </a:endParaRPr>
          </a:p>
        </p:txBody>
      </p:sp>
      <p:sp>
        <p:nvSpPr>
          <p:cNvPr id="103" name="文本框 102"/>
          <p:cNvSpPr txBox="1"/>
          <p:nvPr/>
        </p:nvSpPr>
        <p:spPr>
          <a:xfrm>
            <a:off x="4923790" y="3141345"/>
            <a:ext cx="6814820" cy="3371215"/>
          </a:xfrm>
          <a:prstGeom prst="rect">
            <a:avLst/>
          </a:prstGeom>
          <a:solidFill>
            <a:srgbClr val="FFFF00"/>
          </a:solidFill>
          <a:ln w="9525">
            <a:noFill/>
          </a:ln>
        </p:spPr>
        <p:txBody>
          <a:bodyPr>
            <a:noAutofit/>
          </a:bodyPr>
          <a:p>
            <a:pPr indent="0">
              <a:lnSpc>
                <a:spcPct val="150000"/>
              </a:lnSpc>
            </a:pPr>
            <a:r>
              <a:rPr lang="en-US" b="0">
                <a:latin typeface="Times New Roman" panose="02020603050405020304" pitchFamily="18" charset="0"/>
                <a:ea typeface="宋体" panose="02010600030101010101" pitchFamily="2" charset="-122"/>
              </a:rPr>
              <a:t>结论：</a:t>
            </a:r>
            <a:endParaRPr lang="en-US" b="0">
              <a:latin typeface="Times New Roman" panose="02020603050405020304" pitchFamily="18" charset="0"/>
              <a:ea typeface="宋体" panose="02010600030101010101" pitchFamily="2" charset="-122"/>
            </a:endParaRPr>
          </a:p>
          <a:p>
            <a:pPr indent="0">
              <a:lnSpc>
                <a:spcPct val="150000"/>
              </a:lnSpc>
            </a:pPr>
            <a:r>
              <a:rPr lang="en-US" b="0">
                <a:latin typeface="Times New Roman" panose="02020603050405020304" pitchFamily="18" charset="0"/>
                <a:ea typeface="宋体" panose="02010600030101010101" pitchFamily="2" charset="-122"/>
              </a:rPr>
              <a:t>（1）一只股票的风险由两部分组成，它们是可分散风险和不可分散风险；</a:t>
            </a:r>
            <a:endParaRPr lang="en-US" b="0">
              <a:latin typeface="Times New Roman" panose="02020603050405020304" pitchFamily="18" charset="0"/>
              <a:ea typeface="宋体" panose="02010600030101010101" pitchFamily="2" charset="-122"/>
            </a:endParaRPr>
          </a:p>
          <a:p>
            <a:pPr indent="0">
              <a:lnSpc>
                <a:spcPct val="150000"/>
              </a:lnSpc>
            </a:pPr>
            <a:r>
              <a:rPr lang="en-US" b="0">
                <a:latin typeface="Times New Roman" panose="02020603050405020304" pitchFamily="18" charset="0"/>
                <a:ea typeface="宋体" panose="02010600030101010101" pitchFamily="2" charset="-122"/>
              </a:rPr>
              <a:t>（2）可分散风险可通过证券组合来消除，可分散风险随着证券组合中股票数量的增加而相应地减少；</a:t>
            </a:r>
            <a:endParaRPr lang="en-US" b="0">
              <a:latin typeface="Times New Roman" panose="02020603050405020304" pitchFamily="18" charset="0"/>
              <a:ea typeface="宋体" panose="02010600030101010101" pitchFamily="2" charset="-122"/>
            </a:endParaRPr>
          </a:p>
          <a:p>
            <a:pPr indent="0">
              <a:lnSpc>
                <a:spcPct val="150000"/>
              </a:lnSpc>
            </a:pPr>
            <a:r>
              <a:rPr lang="en-US" b="0">
                <a:latin typeface="Times New Roman" panose="02020603050405020304" pitchFamily="18" charset="0"/>
                <a:ea typeface="宋体" panose="02010600030101010101" pitchFamily="2" charset="-122"/>
              </a:rPr>
              <a:t>（3）股票的不可分散风险由市场变动所产生，它对所有股票都有影响，不能通过证券组合而消除，不可分散风险是通过β系数来测量的。</a:t>
            </a:r>
            <a:endParaRPr lang="en-US" altLang="en-US" b="0">
              <a:latin typeface="Times New Roman" panose="02020603050405020304" pitchFamily="18" charset="0"/>
              <a:ea typeface="宋体" panose="02010600030101010101" pitchFamily="2" charset="-122"/>
            </a:endParaRPr>
          </a:p>
        </p:txBody>
      </p:sp>
      <p:sp>
        <p:nvSpPr>
          <p:cNvPr id="2" name="TextBox 3"/>
          <p:cNvSpPr txBox="1"/>
          <p:nvPr>
            <p:custDataLst>
              <p:tags r:id="rId2"/>
            </p:custDataLst>
          </p:nvPr>
        </p:nvSpPr>
        <p:spPr>
          <a:xfrm>
            <a:off x="1403350" y="2000250"/>
            <a:ext cx="4530090" cy="460375"/>
          </a:xfrm>
          <a:prstGeom prst="rect">
            <a:avLst/>
          </a:prstGeom>
          <a:solidFill>
            <a:srgbClr val="FFC000"/>
          </a:solidFill>
          <a:ln>
            <a:solidFill>
              <a:srgbClr val="FF0000"/>
            </a:solidFill>
          </a:ln>
        </p:spPr>
        <p:txBody>
          <a:bodyPr wrap="square" rtlCol="0">
            <a:spAutoFit/>
          </a:bodyPr>
          <a:p>
            <a:r>
              <a:rPr lang="en-US" altLang="zh-CN" sz="2400" b="1" dirty="0" smtClean="0"/>
              <a:t>2.</a:t>
            </a:r>
            <a:r>
              <a:rPr lang="zh-CN" altLang="en-US" sz="2400" b="1" dirty="0" smtClean="0"/>
              <a:t>证券投资组合的</a:t>
            </a:r>
            <a:r>
              <a:rPr lang="en-US" altLang="zh-CN" sz="2400" b="1" dirty="0" smtClean="0"/>
              <a:t>β</a:t>
            </a:r>
            <a:r>
              <a:rPr lang="zh-CN" altLang="en-US" sz="2400" b="1" dirty="0" smtClean="0"/>
              <a:t>系数的计算</a:t>
            </a:r>
            <a:endParaRPr lang="zh-CN" altLang="en-US" sz="2400" b="1" dirty="0" smtClean="0"/>
          </a:p>
        </p:txBody>
      </p:sp>
      <p:pic>
        <p:nvPicPr>
          <p:cNvPr id="5" name="图片 4"/>
          <p:cNvPicPr>
            <a:picLocks noChangeAspect="1"/>
          </p:cNvPicPr>
          <p:nvPr/>
        </p:nvPicPr>
        <p:blipFill>
          <a:blip r:embed="rId3"/>
          <a:stretch>
            <a:fillRect/>
          </a:stretch>
        </p:blipFill>
        <p:spPr>
          <a:xfrm>
            <a:off x="2026920" y="2782570"/>
            <a:ext cx="5763895" cy="598805"/>
          </a:xfrm>
          <a:prstGeom prst="rect">
            <a:avLst/>
          </a:prstGeom>
        </p:spPr>
      </p:pic>
      <p:pic>
        <p:nvPicPr>
          <p:cNvPr id="6" name="图片 5"/>
          <p:cNvPicPr>
            <a:picLocks noChangeAspect="1"/>
          </p:cNvPicPr>
          <p:nvPr/>
        </p:nvPicPr>
        <p:blipFill>
          <a:blip r:embed="rId4"/>
          <a:stretch>
            <a:fillRect/>
          </a:stretch>
        </p:blipFill>
        <p:spPr>
          <a:xfrm>
            <a:off x="734060" y="3703955"/>
            <a:ext cx="6468745" cy="2206625"/>
          </a:xfrm>
          <a:prstGeom prst="rect">
            <a:avLst/>
          </a:prstGeom>
        </p:spPr>
      </p:pic>
    </p:spTree>
  </p:cSld>
  <p:clrMapOvr>
    <a:masterClrMapping/>
  </p:clrMapOvr>
  <p:transition spd="slow" advTm="3000">
    <p:random/>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直接连接符 7"/>
          <p:cNvCxnSpPr/>
          <p:nvPr/>
        </p:nvCxnSpPr>
        <p:spPr>
          <a:xfrm>
            <a:off x="512064" y="825216"/>
            <a:ext cx="7852753" cy="0"/>
          </a:xfrm>
          <a:prstGeom prst="line">
            <a:avLst/>
          </a:prstGeom>
          <a:ln w="19050">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sp>
        <p:nvSpPr>
          <p:cNvPr id="4" name="TextBox 3"/>
          <p:cNvSpPr txBox="1"/>
          <p:nvPr/>
        </p:nvSpPr>
        <p:spPr>
          <a:xfrm>
            <a:off x="600075" y="1196975"/>
            <a:ext cx="5186680" cy="460375"/>
          </a:xfrm>
          <a:prstGeom prst="rect">
            <a:avLst/>
          </a:prstGeom>
          <a:solidFill>
            <a:schemeClr val="accent2">
              <a:lumMod val="20000"/>
              <a:lumOff val="80000"/>
            </a:schemeClr>
          </a:solidFill>
        </p:spPr>
        <p:txBody>
          <a:bodyPr wrap="square" rtlCol="0">
            <a:spAutoFit/>
          </a:bodyPr>
          <a:lstStyle/>
          <a:p>
            <a:r>
              <a:rPr lang="zh-CN" altLang="en-US" sz="2400" b="1" dirty="0" smtClean="0"/>
              <a:t>三、证券投资组合的风险与收益</a:t>
            </a:r>
            <a:endParaRPr lang="zh-CN" altLang="en-US" sz="2400" b="1" dirty="0" smtClean="0"/>
          </a:p>
        </p:txBody>
      </p:sp>
      <p:sp>
        <p:nvSpPr>
          <p:cNvPr id="7" name="矩形 6"/>
          <p:cNvSpPr/>
          <p:nvPr>
            <p:custDataLst>
              <p:tags r:id="rId1"/>
            </p:custDataLst>
          </p:nvPr>
        </p:nvSpPr>
        <p:spPr>
          <a:xfrm>
            <a:off x="2838450" y="234950"/>
            <a:ext cx="5345430" cy="521970"/>
          </a:xfrm>
          <a:prstGeom prst="rect">
            <a:avLst/>
          </a:prstGeom>
        </p:spPr>
        <p:txBody>
          <a:bodyPr wrap="square">
            <a:spAutoFit/>
          </a:bodyPr>
          <a:p>
            <a:pPr algn="ctr">
              <a:defRPr/>
            </a:pPr>
            <a:r>
              <a:rPr lang="zh-CN" altLang="en-US" sz="2800" b="1" dirty="0" smtClean="0"/>
              <a:t>第五节</a:t>
            </a:r>
            <a:r>
              <a:rPr lang="en-US" altLang="zh-CN" sz="2800" b="1" dirty="0" smtClean="0"/>
              <a:t>  </a:t>
            </a:r>
            <a:r>
              <a:rPr lang="zh-CN" sz="2800" b="1" dirty="0" smtClean="0"/>
              <a:t>证券投资组合</a:t>
            </a:r>
            <a:endParaRPr lang="zh-CN" sz="2800" b="1" dirty="0" smtClean="0"/>
          </a:p>
        </p:txBody>
      </p:sp>
      <p:sp>
        <p:nvSpPr>
          <p:cNvPr id="102" name="文本框 101"/>
          <p:cNvSpPr txBox="1"/>
          <p:nvPr/>
        </p:nvSpPr>
        <p:spPr>
          <a:xfrm>
            <a:off x="5548313" y="3440113"/>
            <a:ext cx="5080000" cy="368300"/>
          </a:xfrm>
          <a:prstGeom prst="rect">
            <a:avLst/>
          </a:prstGeom>
          <a:noFill/>
          <a:ln w="9525">
            <a:noFill/>
          </a:ln>
        </p:spPr>
        <p:txBody>
          <a:bodyPr>
            <a:spAutoFit/>
          </a:bodyPr>
          <a:p>
            <a:pPr indent="0"/>
            <a:r>
              <a:rPr lang="en-US" b="0">
                <a:latin typeface="Times New Roman" panose="02020603050405020304" pitchFamily="18" charset="0"/>
                <a:ea typeface="宋体" panose="02010600030101010101" pitchFamily="2" charset="-122"/>
              </a:rPr>
              <a:t>  </a:t>
            </a:r>
            <a:endParaRPr lang="en-US" altLang="en-US" b="0">
              <a:latin typeface="Times New Roman" panose="02020603050405020304" pitchFamily="18" charset="0"/>
              <a:ea typeface="宋体" panose="02010600030101010101" pitchFamily="2" charset="-122"/>
            </a:endParaRPr>
          </a:p>
        </p:txBody>
      </p:sp>
      <p:sp>
        <p:nvSpPr>
          <p:cNvPr id="2" name="TextBox 3"/>
          <p:cNvSpPr txBox="1"/>
          <p:nvPr>
            <p:custDataLst>
              <p:tags r:id="rId2"/>
            </p:custDataLst>
          </p:nvPr>
        </p:nvSpPr>
        <p:spPr>
          <a:xfrm>
            <a:off x="1403350" y="2000250"/>
            <a:ext cx="3613150" cy="460375"/>
          </a:xfrm>
          <a:prstGeom prst="rect">
            <a:avLst/>
          </a:prstGeom>
          <a:solidFill>
            <a:srgbClr val="FFC000"/>
          </a:solidFill>
          <a:ln>
            <a:solidFill>
              <a:srgbClr val="FF0000"/>
            </a:solidFill>
          </a:ln>
        </p:spPr>
        <p:txBody>
          <a:bodyPr wrap="square" rtlCol="0">
            <a:spAutoFit/>
          </a:bodyPr>
          <a:p>
            <a:r>
              <a:rPr lang="en-US" altLang="zh-CN" sz="2400" b="1" dirty="0" smtClean="0"/>
              <a:t>3.</a:t>
            </a:r>
            <a:r>
              <a:rPr lang="zh-CN" altLang="en-US" sz="2400" b="1" dirty="0" smtClean="0"/>
              <a:t>证券投资组合的</a:t>
            </a:r>
            <a:r>
              <a:rPr lang="zh-CN" sz="2400" b="1" dirty="0" smtClean="0"/>
              <a:t>收益</a:t>
            </a:r>
            <a:endParaRPr lang="zh-CN" sz="2400" b="1" dirty="0" smtClean="0"/>
          </a:p>
        </p:txBody>
      </p:sp>
      <p:sp>
        <p:nvSpPr>
          <p:cNvPr id="105" name="文本框 104"/>
          <p:cNvSpPr txBox="1"/>
          <p:nvPr/>
        </p:nvSpPr>
        <p:spPr>
          <a:xfrm>
            <a:off x="288925" y="2712720"/>
            <a:ext cx="11685905" cy="553085"/>
          </a:xfrm>
          <a:prstGeom prst="rect">
            <a:avLst/>
          </a:prstGeom>
          <a:noFill/>
          <a:ln w="9525">
            <a:noFill/>
          </a:ln>
        </p:spPr>
        <p:txBody>
          <a:bodyPr wrap="square">
            <a:spAutoFit/>
          </a:bodyPr>
          <a:p>
            <a:pPr indent="0">
              <a:lnSpc>
                <a:spcPct val="150000"/>
              </a:lnSpc>
            </a:pPr>
            <a:r>
              <a:rPr lang="zh-CN" sz="2000" b="1">
                <a:ea typeface="宋体" panose="02010600030101010101" pitchFamily="2" charset="-122"/>
              </a:rPr>
              <a:t>证券组合收益时投资者因承担不可分散风险而要求的，超过时间价值的那部分额外收益。其计算公式为：</a:t>
            </a:r>
            <a:endParaRPr lang="zh-CN" altLang="en-US" sz="2000" b="1">
              <a:ea typeface="宋体" panose="02010600030101010101" pitchFamily="2" charset="-122"/>
            </a:endParaRPr>
          </a:p>
        </p:txBody>
      </p:sp>
      <p:pic>
        <p:nvPicPr>
          <p:cNvPr id="9" name="图片 8"/>
          <p:cNvPicPr>
            <a:picLocks noChangeAspect="1"/>
          </p:cNvPicPr>
          <p:nvPr/>
        </p:nvPicPr>
        <p:blipFill>
          <a:blip r:embed="rId3"/>
          <a:stretch>
            <a:fillRect/>
          </a:stretch>
        </p:blipFill>
        <p:spPr>
          <a:xfrm>
            <a:off x="1477010" y="3265805"/>
            <a:ext cx="7245350" cy="893445"/>
          </a:xfrm>
          <a:prstGeom prst="rect">
            <a:avLst/>
          </a:prstGeom>
        </p:spPr>
      </p:pic>
      <p:pic>
        <p:nvPicPr>
          <p:cNvPr id="10" name="图片 9"/>
          <p:cNvPicPr>
            <a:picLocks noChangeAspect="1"/>
          </p:cNvPicPr>
          <p:nvPr/>
        </p:nvPicPr>
        <p:blipFill>
          <a:blip r:embed="rId4"/>
          <a:stretch>
            <a:fillRect/>
          </a:stretch>
        </p:blipFill>
        <p:spPr>
          <a:xfrm>
            <a:off x="379095" y="4159250"/>
            <a:ext cx="10610850" cy="2269490"/>
          </a:xfrm>
          <a:prstGeom prst="rect">
            <a:avLst/>
          </a:prstGeom>
          <a:solidFill>
            <a:srgbClr val="92D050"/>
          </a:solidFill>
        </p:spPr>
      </p:pic>
    </p:spTree>
  </p:cSld>
  <p:clrMapOvr>
    <a:masterClrMapping/>
  </p:clrMapOvr>
  <p:transition spd="slow" advTm="3000">
    <p:random/>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3382209" y="234957"/>
            <a:ext cx="4691054" cy="521970"/>
          </a:xfrm>
          <a:prstGeom prst="rect">
            <a:avLst/>
          </a:prstGeom>
        </p:spPr>
        <p:txBody>
          <a:bodyPr wrap="square">
            <a:spAutoFit/>
          </a:bodyPr>
          <a:lstStyle/>
          <a:p>
            <a:pPr algn="ctr">
              <a:defRPr/>
            </a:pPr>
            <a:r>
              <a:rPr lang="zh-CN" altLang="en-US" sz="2800" b="1" dirty="0" smtClean="0"/>
              <a:t>第一节</a:t>
            </a:r>
            <a:r>
              <a:rPr lang="en-US" altLang="zh-CN" sz="2800" b="1" dirty="0" smtClean="0"/>
              <a:t>  </a:t>
            </a:r>
            <a:r>
              <a:rPr lang="zh-CN" altLang="en-US" sz="2800" b="1" dirty="0" smtClean="0"/>
              <a:t>证券投资概述</a:t>
            </a:r>
            <a:endParaRPr lang="zh-CN" altLang="en-US" sz="2800" b="1" dirty="0" smtClean="0"/>
          </a:p>
        </p:txBody>
      </p:sp>
      <p:cxnSp>
        <p:nvCxnSpPr>
          <p:cNvPr id="8" name="直接连接符 7"/>
          <p:cNvCxnSpPr/>
          <p:nvPr/>
        </p:nvCxnSpPr>
        <p:spPr>
          <a:xfrm>
            <a:off x="512064" y="825216"/>
            <a:ext cx="7852753" cy="0"/>
          </a:xfrm>
          <a:prstGeom prst="line">
            <a:avLst/>
          </a:prstGeom>
          <a:ln w="19050">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sp>
        <p:nvSpPr>
          <p:cNvPr id="4" name="TextBox 3"/>
          <p:cNvSpPr txBox="1"/>
          <p:nvPr/>
        </p:nvSpPr>
        <p:spPr>
          <a:xfrm>
            <a:off x="710565" y="1318895"/>
            <a:ext cx="2842895" cy="460375"/>
          </a:xfrm>
          <a:prstGeom prst="rect">
            <a:avLst/>
          </a:prstGeom>
          <a:solidFill>
            <a:schemeClr val="accent2">
              <a:lumMod val="20000"/>
              <a:lumOff val="80000"/>
            </a:schemeClr>
          </a:solidFill>
        </p:spPr>
        <p:txBody>
          <a:bodyPr wrap="square" rtlCol="0">
            <a:spAutoFit/>
          </a:bodyPr>
          <a:lstStyle/>
          <a:p>
            <a:r>
              <a:rPr lang="en-US" altLang="zh-CN" sz="2400" b="1" dirty="0"/>
              <a:t>3.</a:t>
            </a:r>
            <a:r>
              <a:rPr lang="zh-CN" altLang="en-US" sz="2400" b="1" dirty="0"/>
              <a:t>证券投资的特点</a:t>
            </a:r>
            <a:endParaRPr lang="zh-CN" altLang="en-US" sz="2400" b="1" dirty="0"/>
          </a:p>
        </p:txBody>
      </p:sp>
      <p:sp>
        <p:nvSpPr>
          <p:cNvPr id="5" name="TextBox 4"/>
          <p:cNvSpPr txBox="1"/>
          <p:nvPr/>
        </p:nvSpPr>
        <p:spPr>
          <a:xfrm>
            <a:off x="599577" y="2272553"/>
            <a:ext cx="7765240" cy="369332"/>
          </a:xfrm>
          <a:prstGeom prst="rect">
            <a:avLst/>
          </a:prstGeom>
          <a:noFill/>
        </p:spPr>
        <p:txBody>
          <a:bodyPr wrap="square" rtlCol="0">
            <a:spAutoFit/>
          </a:bodyPr>
          <a:lstStyle/>
          <a:p>
            <a:endParaRPr lang="zh-CN" altLang="en-US" dirty="0"/>
          </a:p>
        </p:txBody>
      </p:sp>
      <p:pic>
        <p:nvPicPr>
          <p:cNvPr id="7170" name="Picture 2"/>
          <p:cNvPicPr>
            <a:picLocks noChangeAspect="1" noChangeArrowheads="1"/>
          </p:cNvPicPr>
          <p:nvPr>
            <p:custDataLst>
              <p:tags r:id="rId1"/>
            </p:custDataLst>
          </p:nvPr>
        </p:nvPicPr>
        <p:blipFill>
          <a:blip r:embed="rId2">
            <a:extLst>
              <a:ext uri="{28A0092B-C50C-407E-A947-70E740481C1C}">
                <a14:useLocalDpi xmlns:a14="http://schemas.microsoft.com/office/drawing/2010/main" val="0"/>
              </a:ext>
            </a:extLst>
          </a:blip>
          <a:srcRect/>
          <a:stretch>
            <a:fillRect/>
          </a:stretch>
        </p:blipFill>
        <p:spPr bwMode="auto">
          <a:xfrm>
            <a:off x="3382010" y="2148840"/>
            <a:ext cx="4210050" cy="256032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advTm="3000">
    <p:random/>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直接连接符 7"/>
          <p:cNvCxnSpPr/>
          <p:nvPr/>
        </p:nvCxnSpPr>
        <p:spPr>
          <a:xfrm>
            <a:off x="512064" y="825216"/>
            <a:ext cx="7852753" cy="0"/>
          </a:xfrm>
          <a:prstGeom prst="line">
            <a:avLst/>
          </a:prstGeom>
          <a:ln w="19050">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sp>
        <p:nvSpPr>
          <p:cNvPr id="4" name="TextBox 3"/>
          <p:cNvSpPr txBox="1"/>
          <p:nvPr/>
        </p:nvSpPr>
        <p:spPr>
          <a:xfrm>
            <a:off x="600075" y="1196975"/>
            <a:ext cx="5186680" cy="460375"/>
          </a:xfrm>
          <a:prstGeom prst="rect">
            <a:avLst/>
          </a:prstGeom>
          <a:solidFill>
            <a:schemeClr val="accent2">
              <a:lumMod val="20000"/>
              <a:lumOff val="80000"/>
            </a:schemeClr>
          </a:solidFill>
        </p:spPr>
        <p:txBody>
          <a:bodyPr wrap="square" rtlCol="0">
            <a:spAutoFit/>
          </a:bodyPr>
          <a:lstStyle/>
          <a:p>
            <a:r>
              <a:rPr lang="zh-CN" altLang="en-US" sz="2400" b="1" dirty="0" smtClean="0"/>
              <a:t>四、证券投资组合的策略与方法</a:t>
            </a:r>
            <a:endParaRPr lang="zh-CN" altLang="en-US" sz="2400" b="1" dirty="0" smtClean="0"/>
          </a:p>
        </p:txBody>
      </p:sp>
      <p:sp>
        <p:nvSpPr>
          <p:cNvPr id="7" name="矩形 6"/>
          <p:cNvSpPr/>
          <p:nvPr>
            <p:custDataLst>
              <p:tags r:id="rId1"/>
            </p:custDataLst>
          </p:nvPr>
        </p:nvSpPr>
        <p:spPr>
          <a:xfrm>
            <a:off x="2838450" y="234950"/>
            <a:ext cx="5345430" cy="521970"/>
          </a:xfrm>
          <a:prstGeom prst="rect">
            <a:avLst/>
          </a:prstGeom>
        </p:spPr>
        <p:txBody>
          <a:bodyPr wrap="square">
            <a:spAutoFit/>
          </a:bodyPr>
          <a:p>
            <a:pPr algn="ctr">
              <a:defRPr/>
            </a:pPr>
            <a:r>
              <a:rPr lang="zh-CN" altLang="en-US" sz="2800" b="1" dirty="0" smtClean="0"/>
              <a:t>第五节</a:t>
            </a:r>
            <a:r>
              <a:rPr lang="en-US" altLang="zh-CN" sz="2800" b="1" dirty="0" smtClean="0"/>
              <a:t>  </a:t>
            </a:r>
            <a:r>
              <a:rPr lang="zh-CN" sz="2800" b="1" dirty="0" smtClean="0"/>
              <a:t>证券投资组合</a:t>
            </a:r>
            <a:endParaRPr lang="zh-CN" sz="2800" b="1" dirty="0" smtClean="0"/>
          </a:p>
        </p:txBody>
      </p:sp>
      <p:sp>
        <p:nvSpPr>
          <p:cNvPr id="102" name="文本框 101"/>
          <p:cNvSpPr txBox="1"/>
          <p:nvPr/>
        </p:nvSpPr>
        <p:spPr>
          <a:xfrm>
            <a:off x="5548313" y="3440113"/>
            <a:ext cx="5080000" cy="368300"/>
          </a:xfrm>
          <a:prstGeom prst="rect">
            <a:avLst/>
          </a:prstGeom>
          <a:noFill/>
          <a:ln w="9525">
            <a:noFill/>
          </a:ln>
        </p:spPr>
        <p:txBody>
          <a:bodyPr>
            <a:spAutoFit/>
          </a:bodyPr>
          <a:p>
            <a:pPr indent="0"/>
            <a:r>
              <a:rPr lang="en-US" b="0">
                <a:latin typeface="Times New Roman" panose="02020603050405020304" pitchFamily="18" charset="0"/>
                <a:ea typeface="宋体" panose="02010600030101010101" pitchFamily="2" charset="-122"/>
              </a:rPr>
              <a:t>  </a:t>
            </a:r>
            <a:endParaRPr lang="en-US" altLang="en-US" b="0">
              <a:latin typeface="Times New Roman" panose="02020603050405020304" pitchFamily="18" charset="0"/>
              <a:ea typeface="宋体" panose="02010600030101010101" pitchFamily="2" charset="-122"/>
            </a:endParaRPr>
          </a:p>
        </p:txBody>
      </p:sp>
      <p:sp>
        <p:nvSpPr>
          <p:cNvPr id="2" name="TextBox 3"/>
          <p:cNvSpPr txBox="1"/>
          <p:nvPr>
            <p:custDataLst>
              <p:tags r:id="rId2"/>
            </p:custDataLst>
          </p:nvPr>
        </p:nvSpPr>
        <p:spPr>
          <a:xfrm>
            <a:off x="925830" y="2255520"/>
            <a:ext cx="3681730" cy="460375"/>
          </a:xfrm>
          <a:prstGeom prst="rect">
            <a:avLst/>
          </a:prstGeom>
          <a:solidFill>
            <a:srgbClr val="FFC000"/>
          </a:solidFill>
          <a:ln>
            <a:solidFill>
              <a:srgbClr val="FF0000"/>
            </a:solidFill>
          </a:ln>
        </p:spPr>
        <p:txBody>
          <a:bodyPr wrap="square" rtlCol="0">
            <a:spAutoFit/>
          </a:bodyPr>
          <a:p>
            <a:r>
              <a:rPr lang="en-US" altLang="zh-CN" sz="2400" b="1" dirty="0" smtClean="0"/>
              <a:t>1.</a:t>
            </a:r>
            <a:r>
              <a:rPr lang="zh-CN" altLang="en-US" sz="2400" b="1" dirty="0" smtClean="0"/>
              <a:t>证券投资组合的</a:t>
            </a:r>
            <a:r>
              <a:rPr lang="zh-CN" sz="2400" b="1" dirty="0" smtClean="0"/>
              <a:t>策略</a:t>
            </a:r>
            <a:endParaRPr lang="zh-CN" sz="2400" b="1" dirty="0" smtClean="0"/>
          </a:p>
        </p:txBody>
      </p:sp>
      <p:sp>
        <p:nvSpPr>
          <p:cNvPr id="105" name="文本框 104"/>
          <p:cNvSpPr txBox="1"/>
          <p:nvPr/>
        </p:nvSpPr>
        <p:spPr>
          <a:xfrm>
            <a:off x="1786890" y="2934970"/>
            <a:ext cx="2171700" cy="1753235"/>
          </a:xfrm>
          <a:prstGeom prst="rect">
            <a:avLst/>
          </a:prstGeom>
          <a:noFill/>
          <a:ln w="9525">
            <a:noFill/>
          </a:ln>
        </p:spPr>
        <p:txBody>
          <a:bodyPr wrap="square">
            <a:spAutoFit/>
          </a:bodyPr>
          <a:p>
            <a:pPr indent="0">
              <a:lnSpc>
                <a:spcPct val="150000"/>
              </a:lnSpc>
            </a:pPr>
            <a:r>
              <a:rPr lang="zh-CN" sz="2400" b="1">
                <a:ea typeface="宋体" panose="02010600030101010101" pitchFamily="2" charset="-122"/>
              </a:rPr>
              <a:t>保守型策略</a:t>
            </a:r>
            <a:endParaRPr lang="zh-CN" sz="2400" b="1">
              <a:ea typeface="宋体" panose="02010600030101010101" pitchFamily="2" charset="-122"/>
            </a:endParaRPr>
          </a:p>
          <a:p>
            <a:pPr indent="0">
              <a:lnSpc>
                <a:spcPct val="150000"/>
              </a:lnSpc>
            </a:pPr>
            <a:r>
              <a:rPr lang="zh-CN" altLang="en-US" sz="2400" b="1">
                <a:ea typeface="宋体" panose="02010600030101010101" pitchFamily="2" charset="-122"/>
              </a:rPr>
              <a:t>冒险型策略</a:t>
            </a:r>
            <a:endParaRPr lang="zh-CN" altLang="en-US" sz="2400" b="1">
              <a:ea typeface="宋体" panose="02010600030101010101" pitchFamily="2" charset="-122"/>
            </a:endParaRPr>
          </a:p>
          <a:p>
            <a:pPr indent="0">
              <a:lnSpc>
                <a:spcPct val="150000"/>
              </a:lnSpc>
            </a:pPr>
            <a:r>
              <a:rPr lang="zh-CN" altLang="en-US" sz="2400" b="1">
                <a:ea typeface="宋体" panose="02010600030101010101" pitchFamily="2" charset="-122"/>
              </a:rPr>
              <a:t>适中型策略</a:t>
            </a:r>
            <a:endParaRPr lang="zh-CN" altLang="en-US" sz="2400" b="1">
              <a:ea typeface="宋体" panose="02010600030101010101" pitchFamily="2" charset="-122"/>
            </a:endParaRPr>
          </a:p>
        </p:txBody>
      </p:sp>
      <p:pic>
        <p:nvPicPr>
          <p:cNvPr id="3" name="图片 2" descr="L}Q`2K%DIW%[~6C$G@$`5@H"/>
          <p:cNvPicPr>
            <a:picLocks noChangeAspect="1"/>
          </p:cNvPicPr>
          <p:nvPr>
            <p:custDataLst>
              <p:tags r:id="rId3"/>
            </p:custDataLst>
          </p:nvPr>
        </p:nvPicPr>
        <p:blipFill>
          <a:blip r:embed="rId4"/>
          <a:stretch>
            <a:fillRect/>
          </a:stretch>
        </p:blipFill>
        <p:spPr>
          <a:xfrm>
            <a:off x="1314450" y="3170555"/>
            <a:ext cx="342900" cy="361950"/>
          </a:xfrm>
          <a:prstGeom prst="rect">
            <a:avLst/>
          </a:prstGeom>
        </p:spPr>
      </p:pic>
      <p:pic>
        <p:nvPicPr>
          <p:cNvPr id="5" name="图片 4" descr="L}Q`2K%DIW%[~6C$G@$`5@H"/>
          <p:cNvPicPr>
            <a:picLocks noChangeAspect="1"/>
          </p:cNvPicPr>
          <p:nvPr>
            <p:custDataLst>
              <p:tags r:id="rId5"/>
            </p:custDataLst>
          </p:nvPr>
        </p:nvPicPr>
        <p:blipFill>
          <a:blip r:embed="rId4"/>
          <a:stretch>
            <a:fillRect/>
          </a:stretch>
        </p:blipFill>
        <p:spPr>
          <a:xfrm>
            <a:off x="1314450" y="4214495"/>
            <a:ext cx="342900" cy="361950"/>
          </a:xfrm>
          <a:prstGeom prst="rect">
            <a:avLst/>
          </a:prstGeom>
        </p:spPr>
      </p:pic>
      <p:pic>
        <p:nvPicPr>
          <p:cNvPr id="6" name="图片 5" descr="L}Q`2K%DIW%[~6C$G@$`5@H"/>
          <p:cNvPicPr>
            <a:picLocks noChangeAspect="1"/>
          </p:cNvPicPr>
          <p:nvPr>
            <p:custDataLst>
              <p:tags r:id="rId6"/>
            </p:custDataLst>
          </p:nvPr>
        </p:nvPicPr>
        <p:blipFill>
          <a:blip r:embed="rId4"/>
          <a:stretch>
            <a:fillRect/>
          </a:stretch>
        </p:blipFill>
        <p:spPr>
          <a:xfrm>
            <a:off x="1314450" y="3609975"/>
            <a:ext cx="342900" cy="361950"/>
          </a:xfrm>
          <a:prstGeom prst="rect">
            <a:avLst/>
          </a:prstGeom>
        </p:spPr>
      </p:pic>
    </p:spTree>
  </p:cSld>
  <p:clrMapOvr>
    <a:masterClrMapping/>
  </p:clrMapOvr>
  <p:transition spd="slow" advTm="3000">
    <p:random/>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直接连接符 7"/>
          <p:cNvCxnSpPr/>
          <p:nvPr/>
        </p:nvCxnSpPr>
        <p:spPr>
          <a:xfrm>
            <a:off x="512064" y="825216"/>
            <a:ext cx="7852753" cy="0"/>
          </a:xfrm>
          <a:prstGeom prst="line">
            <a:avLst/>
          </a:prstGeom>
          <a:ln w="19050">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sp>
        <p:nvSpPr>
          <p:cNvPr id="4" name="TextBox 3"/>
          <p:cNvSpPr txBox="1"/>
          <p:nvPr/>
        </p:nvSpPr>
        <p:spPr>
          <a:xfrm>
            <a:off x="600075" y="1196975"/>
            <a:ext cx="5186680" cy="460375"/>
          </a:xfrm>
          <a:prstGeom prst="rect">
            <a:avLst/>
          </a:prstGeom>
          <a:solidFill>
            <a:schemeClr val="accent2">
              <a:lumMod val="20000"/>
              <a:lumOff val="80000"/>
            </a:schemeClr>
          </a:solidFill>
        </p:spPr>
        <p:txBody>
          <a:bodyPr wrap="square" rtlCol="0">
            <a:spAutoFit/>
          </a:bodyPr>
          <a:lstStyle/>
          <a:p>
            <a:r>
              <a:rPr lang="zh-CN" altLang="en-US" sz="2400" b="1" dirty="0" smtClean="0"/>
              <a:t>四、证券投资组合的策略与方法</a:t>
            </a:r>
            <a:endParaRPr lang="zh-CN" altLang="en-US" sz="2400" b="1" dirty="0" smtClean="0"/>
          </a:p>
        </p:txBody>
      </p:sp>
      <p:sp>
        <p:nvSpPr>
          <p:cNvPr id="7" name="矩形 6"/>
          <p:cNvSpPr/>
          <p:nvPr>
            <p:custDataLst>
              <p:tags r:id="rId1"/>
            </p:custDataLst>
          </p:nvPr>
        </p:nvSpPr>
        <p:spPr>
          <a:xfrm>
            <a:off x="2838450" y="234950"/>
            <a:ext cx="5345430" cy="521970"/>
          </a:xfrm>
          <a:prstGeom prst="rect">
            <a:avLst/>
          </a:prstGeom>
        </p:spPr>
        <p:txBody>
          <a:bodyPr wrap="square">
            <a:spAutoFit/>
          </a:bodyPr>
          <a:p>
            <a:pPr algn="ctr">
              <a:defRPr/>
            </a:pPr>
            <a:r>
              <a:rPr lang="zh-CN" altLang="en-US" sz="2800" b="1" dirty="0" smtClean="0"/>
              <a:t>第五节</a:t>
            </a:r>
            <a:r>
              <a:rPr lang="en-US" altLang="zh-CN" sz="2800" b="1" dirty="0" smtClean="0"/>
              <a:t>  </a:t>
            </a:r>
            <a:r>
              <a:rPr lang="zh-CN" sz="2800" b="1" dirty="0" smtClean="0"/>
              <a:t>证券投资组合</a:t>
            </a:r>
            <a:endParaRPr lang="zh-CN" sz="2800" b="1" dirty="0" smtClean="0"/>
          </a:p>
        </p:txBody>
      </p:sp>
      <p:sp>
        <p:nvSpPr>
          <p:cNvPr id="102" name="文本框 101"/>
          <p:cNvSpPr txBox="1"/>
          <p:nvPr/>
        </p:nvSpPr>
        <p:spPr>
          <a:xfrm>
            <a:off x="5548313" y="3440113"/>
            <a:ext cx="5080000" cy="368300"/>
          </a:xfrm>
          <a:prstGeom prst="rect">
            <a:avLst/>
          </a:prstGeom>
          <a:noFill/>
          <a:ln w="9525">
            <a:noFill/>
          </a:ln>
        </p:spPr>
        <p:txBody>
          <a:bodyPr>
            <a:spAutoFit/>
          </a:bodyPr>
          <a:p>
            <a:pPr indent="0"/>
            <a:r>
              <a:rPr lang="en-US" b="0">
                <a:latin typeface="Times New Roman" panose="02020603050405020304" pitchFamily="18" charset="0"/>
                <a:ea typeface="宋体" panose="02010600030101010101" pitchFamily="2" charset="-122"/>
              </a:rPr>
              <a:t>  </a:t>
            </a:r>
            <a:endParaRPr lang="en-US" altLang="en-US" b="0">
              <a:latin typeface="Times New Roman" panose="02020603050405020304" pitchFamily="18" charset="0"/>
              <a:ea typeface="宋体" panose="02010600030101010101" pitchFamily="2" charset="-122"/>
            </a:endParaRPr>
          </a:p>
        </p:txBody>
      </p:sp>
      <p:sp>
        <p:nvSpPr>
          <p:cNvPr id="2" name="TextBox 3"/>
          <p:cNvSpPr txBox="1"/>
          <p:nvPr>
            <p:custDataLst>
              <p:tags r:id="rId2"/>
            </p:custDataLst>
          </p:nvPr>
        </p:nvSpPr>
        <p:spPr>
          <a:xfrm>
            <a:off x="925830" y="2255520"/>
            <a:ext cx="3681730" cy="460375"/>
          </a:xfrm>
          <a:prstGeom prst="rect">
            <a:avLst/>
          </a:prstGeom>
          <a:solidFill>
            <a:srgbClr val="FFC000"/>
          </a:solidFill>
          <a:ln>
            <a:solidFill>
              <a:srgbClr val="FF0000"/>
            </a:solidFill>
          </a:ln>
        </p:spPr>
        <p:txBody>
          <a:bodyPr wrap="square" rtlCol="0">
            <a:spAutoFit/>
          </a:bodyPr>
          <a:p>
            <a:r>
              <a:rPr lang="en-US" altLang="zh-CN" sz="2400" b="1" dirty="0" smtClean="0"/>
              <a:t>1.</a:t>
            </a:r>
            <a:r>
              <a:rPr lang="zh-CN" altLang="en-US" sz="2400" b="1" dirty="0" smtClean="0"/>
              <a:t>证券投资组合的方法</a:t>
            </a:r>
            <a:endParaRPr lang="zh-CN" sz="2400" b="1" dirty="0" smtClean="0"/>
          </a:p>
        </p:txBody>
      </p:sp>
      <p:sp>
        <p:nvSpPr>
          <p:cNvPr id="105" name="文本框 104"/>
          <p:cNvSpPr txBox="1"/>
          <p:nvPr/>
        </p:nvSpPr>
        <p:spPr>
          <a:xfrm>
            <a:off x="1535430" y="3314065"/>
            <a:ext cx="7951470" cy="1753235"/>
          </a:xfrm>
          <a:prstGeom prst="rect">
            <a:avLst/>
          </a:prstGeom>
          <a:noFill/>
          <a:ln w="9525">
            <a:noFill/>
          </a:ln>
        </p:spPr>
        <p:txBody>
          <a:bodyPr wrap="square">
            <a:spAutoFit/>
          </a:bodyPr>
          <a:p>
            <a:pPr indent="0">
              <a:lnSpc>
                <a:spcPct val="150000"/>
              </a:lnSpc>
            </a:pPr>
            <a:r>
              <a:rPr lang="zh-CN" sz="2400" b="1">
                <a:ea typeface="宋体" panose="02010600030101010101" pitchFamily="2" charset="-122"/>
              </a:rPr>
              <a:t>选择足够多的证券进行投资组合</a:t>
            </a:r>
            <a:endParaRPr lang="zh-CN" sz="2400" b="1">
              <a:ea typeface="宋体" panose="02010600030101010101" pitchFamily="2" charset="-122"/>
            </a:endParaRPr>
          </a:p>
          <a:p>
            <a:pPr indent="0">
              <a:lnSpc>
                <a:spcPct val="150000"/>
              </a:lnSpc>
            </a:pPr>
            <a:r>
              <a:rPr lang="zh-CN" altLang="en-US" sz="2400" b="1">
                <a:ea typeface="宋体" panose="02010600030101010101" pitchFamily="2" charset="-122"/>
              </a:rPr>
              <a:t>把投资收益呈负相关的证券放在一起进行组合</a:t>
            </a:r>
            <a:endParaRPr lang="zh-CN" altLang="en-US" sz="2400" b="1">
              <a:ea typeface="宋体" panose="02010600030101010101" pitchFamily="2" charset="-122"/>
            </a:endParaRPr>
          </a:p>
          <a:p>
            <a:pPr indent="0">
              <a:lnSpc>
                <a:spcPct val="150000"/>
              </a:lnSpc>
            </a:pPr>
            <a:r>
              <a:rPr lang="zh-CN" altLang="en-US" sz="2400" b="1">
                <a:ea typeface="宋体" panose="02010600030101010101" pitchFamily="2" charset="-122"/>
              </a:rPr>
              <a:t>把风险大、风险中等、风险小的证券放在一起进行组合</a:t>
            </a:r>
            <a:endParaRPr lang="zh-CN" altLang="en-US" sz="2400" b="1">
              <a:ea typeface="宋体" panose="02010600030101010101" pitchFamily="2" charset="-122"/>
            </a:endParaRPr>
          </a:p>
        </p:txBody>
      </p:sp>
      <p:pic>
        <p:nvPicPr>
          <p:cNvPr id="10" name="图片 9" descr="L}Q`2K%DIW%[~6C$G@$`5@H"/>
          <p:cNvPicPr>
            <a:picLocks noChangeAspect="1"/>
          </p:cNvPicPr>
          <p:nvPr>
            <p:custDataLst>
              <p:tags r:id="rId3"/>
            </p:custDataLst>
          </p:nvPr>
        </p:nvPicPr>
        <p:blipFill>
          <a:blip r:embed="rId4"/>
          <a:stretch>
            <a:fillRect/>
          </a:stretch>
        </p:blipFill>
        <p:spPr>
          <a:xfrm>
            <a:off x="1192530" y="4518025"/>
            <a:ext cx="342900" cy="361950"/>
          </a:xfrm>
          <a:prstGeom prst="rect">
            <a:avLst/>
          </a:prstGeom>
        </p:spPr>
      </p:pic>
      <p:pic>
        <p:nvPicPr>
          <p:cNvPr id="3" name="图片 2" descr="L}Q`2K%DIW%[~6C$G@$`5@H"/>
          <p:cNvPicPr>
            <a:picLocks noChangeAspect="1"/>
          </p:cNvPicPr>
          <p:nvPr>
            <p:custDataLst>
              <p:tags r:id="rId5"/>
            </p:custDataLst>
          </p:nvPr>
        </p:nvPicPr>
        <p:blipFill>
          <a:blip r:embed="rId4"/>
          <a:stretch>
            <a:fillRect/>
          </a:stretch>
        </p:blipFill>
        <p:spPr>
          <a:xfrm>
            <a:off x="1192530" y="4010025"/>
            <a:ext cx="342900" cy="361950"/>
          </a:xfrm>
          <a:prstGeom prst="rect">
            <a:avLst/>
          </a:prstGeom>
        </p:spPr>
      </p:pic>
      <p:pic>
        <p:nvPicPr>
          <p:cNvPr id="5" name="图片 4" descr="L}Q`2K%DIW%[~6C$G@$`5@H"/>
          <p:cNvPicPr>
            <a:picLocks noChangeAspect="1"/>
          </p:cNvPicPr>
          <p:nvPr>
            <p:custDataLst>
              <p:tags r:id="rId6"/>
            </p:custDataLst>
          </p:nvPr>
        </p:nvPicPr>
        <p:blipFill>
          <a:blip r:embed="rId4"/>
          <a:stretch>
            <a:fillRect/>
          </a:stretch>
        </p:blipFill>
        <p:spPr>
          <a:xfrm>
            <a:off x="1192530" y="3502025"/>
            <a:ext cx="342900" cy="361950"/>
          </a:xfrm>
          <a:prstGeom prst="rect">
            <a:avLst/>
          </a:prstGeom>
        </p:spPr>
      </p:pic>
    </p:spTree>
  </p:cSld>
  <p:clrMapOvr>
    <a:masterClrMapping/>
  </p:clrMapOvr>
  <p:transition spd="slow" advTm="3000">
    <p:random/>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2"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002155" y="1297305"/>
            <a:ext cx="448310" cy="4410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608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21062" y="1441624"/>
            <a:ext cx="5438775" cy="1390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6084"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87395" y="3395980"/>
            <a:ext cx="6105525" cy="2311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advTm="3000">
    <p:random/>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058"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4439920" y="620395"/>
            <a:ext cx="2667000" cy="5403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505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38225" y="1724025"/>
            <a:ext cx="9105900" cy="3409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5060"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52855" y="5245100"/>
            <a:ext cx="8891270" cy="781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advTm="3000">
    <p:random/>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130"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947863" y="576263"/>
            <a:ext cx="8296275" cy="5705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advTm="3000">
    <p:random/>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4"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133600" y="1196975"/>
            <a:ext cx="7419975" cy="5391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891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39570" y="2388235"/>
            <a:ext cx="7914005" cy="3257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advTm="3000">
    <p:random/>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矩形 6"/>
          <p:cNvSpPr/>
          <p:nvPr>
            <p:custDataLst>
              <p:tags r:id="rId1"/>
            </p:custDataLst>
          </p:nvPr>
        </p:nvSpPr>
        <p:spPr>
          <a:xfrm>
            <a:off x="2627630" y="756920"/>
            <a:ext cx="5345430" cy="521970"/>
          </a:xfrm>
          <a:prstGeom prst="rect">
            <a:avLst/>
          </a:prstGeom>
        </p:spPr>
        <p:txBody>
          <a:bodyPr wrap="square">
            <a:spAutoFit/>
          </a:bodyPr>
          <a:p>
            <a:pPr algn="ctr">
              <a:defRPr/>
            </a:pPr>
            <a:r>
              <a:rPr lang="zh-CN" sz="2800" b="1" dirty="0" smtClean="0"/>
              <a:t>课堂演练</a:t>
            </a:r>
            <a:endParaRPr lang="zh-CN" altLang="en-US" sz="2800" b="1" dirty="0" smtClean="0"/>
          </a:p>
        </p:txBody>
      </p:sp>
      <p:sp>
        <p:nvSpPr>
          <p:cNvPr id="100" name="文本框 99"/>
          <p:cNvSpPr txBox="1"/>
          <p:nvPr/>
        </p:nvSpPr>
        <p:spPr>
          <a:xfrm>
            <a:off x="260985" y="1278890"/>
            <a:ext cx="11515725" cy="5169535"/>
          </a:xfrm>
          <a:prstGeom prst="rect">
            <a:avLst/>
          </a:prstGeom>
          <a:noFill/>
          <a:ln w="9525">
            <a:noFill/>
          </a:ln>
        </p:spPr>
        <p:txBody>
          <a:bodyPr wrap="square">
            <a:spAutoFit/>
          </a:bodyPr>
          <a:p>
            <a:pPr indent="0">
              <a:lnSpc>
                <a:spcPct val="150000"/>
              </a:lnSpc>
            </a:pPr>
            <a:r>
              <a:rPr lang="zh-CN" sz="2000" b="1">
                <a:solidFill>
                  <a:srgbClr val="000000"/>
                </a:solidFill>
                <a:latin typeface="Calibri" panose="020F0502020204030204" pitchFamily="34" charset="0"/>
                <a:ea typeface="宋体" panose="02010600030101010101" pitchFamily="2" charset="-122"/>
              </a:rPr>
              <a:t>甲企业计划用一笔资金长期投资购买股票。现有</a:t>
            </a:r>
            <a:r>
              <a:rPr lang="en-US" sz="2000" b="1">
                <a:solidFill>
                  <a:srgbClr val="000000"/>
                </a:solidFill>
                <a:latin typeface="Calibri" panose="020F0502020204030204" pitchFamily="34" charset="0"/>
                <a:ea typeface="宋体" panose="02010600030101010101" pitchFamily="2" charset="-122"/>
              </a:rPr>
              <a:t>M</a:t>
            </a:r>
            <a:r>
              <a:rPr lang="zh-CN" sz="2000" b="1">
                <a:solidFill>
                  <a:srgbClr val="000000"/>
                </a:solidFill>
                <a:latin typeface="Calibri" panose="020F0502020204030204" pitchFamily="34" charset="0"/>
                <a:ea typeface="宋体" panose="02010600030101010101" pitchFamily="2" charset="-122"/>
              </a:rPr>
              <a:t>公司股票、</a:t>
            </a:r>
            <a:r>
              <a:rPr lang="en-US" sz="2000" b="1">
                <a:solidFill>
                  <a:srgbClr val="000000"/>
                </a:solidFill>
                <a:latin typeface="Calibri" panose="020F0502020204030204" pitchFamily="34" charset="0"/>
                <a:ea typeface="宋体" panose="02010600030101010101" pitchFamily="2" charset="-122"/>
              </a:rPr>
              <a:t>N</a:t>
            </a:r>
            <a:r>
              <a:rPr lang="zh-CN" sz="2000" b="1">
                <a:solidFill>
                  <a:srgbClr val="000000"/>
                </a:solidFill>
                <a:latin typeface="Calibri" panose="020F0502020204030204" pitchFamily="34" charset="0"/>
                <a:ea typeface="宋体" panose="02010600030101010101" pitchFamily="2" charset="-122"/>
              </a:rPr>
              <a:t>公司股票、</a:t>
            </a:r>
            <a:r>
              <a:rPr lang="en-US" sz="2000" b="1">
                <a:solidFill>
                  <a:srgbClr val="000000"/>
                </a:solidFill>
                <a:latin typeface="Calibri" panose="020F0502020204030204" pitchFamily="34" charset="0"/>
                <a:ea typeface="宋体" panose="02010600030101010101" pitchFamily="2" charset="-122"/>
              </a:rPr>
              <a:t>L</a:t>
            </a:r>
            <a:r>
              <a:rPr lang="zh-CN" sz="2000" b="1">
                <a:solidFill>
                  <a:srgbClr val="000000"/>
                </a:solidFill>
                <a:latin typeface="Calibri" panose="020F0502020204030204" pitchFamily="34" charset="0"/>
                <a:ea typeface="宋体" panose="02010600030101010101" pitchFamily="2" charset="-122"/>
              </a:rPr>
              <a:t>公司股票可供选择，甲企业只准备投资一家公司股票。已知</a:t>
            </a:r>
            <a:r>
              <a:rPr lang="en-US" sz="2000" b="1">
                <a:solidFill>
                  <a:srgbClr val="000000"/>
                </a:solidFill>
                <a:latin typeface="Calibri" panose="020F0502020204030204" pitchFamily="34" charset="0"/>
                <a:ea typeface="宋体" panose="02010600030101010101" pitchFamily="2" charset="-122"/>
              </a:rPr>
              <a:t>M</a:t>
            </a:r>
            <a:r>
              <a:rPr lang="zh-CN" sz="2000" b="1">
                <a:solidFill>
                  <a:srgbClr val="000000"/>
                </a:solidFill>
                <a:latin typeface="Calibri" panose="020F0502020204030204" pitchFamily="34" charset="0"/>
                <a:ea typeface="宋体" panose="02010600030101010101" pitchFamily="2" charset="-122"/>
              </a:rPr>
              <a:t>公司股票现行市价为每股</a:t>
            </a:r>
            <a:r>
              <a:rPr lang="en-US" sz="2000" b="1">
                <a:solidFill>
                  <a:srgbClr val="000000"/>
                </a:solidFill>
                <a:latin typeface="Calibri" panose="020F0502020204030204" pitchFamily="34" charset="0"/>
                <a:ea typeface="宋体" panose="02010600030101010101" pitchFamily="2" charset="-122"/>
              </a:rPr>
              <a:t>3.5</a:t>
            </a:r>
            <a:r>
              <a:rPr lang="zh-CN" sz="2000" b="1">
                <a:solidFill>
                  <a:srgbClr val="000000"/>
                </a:solidFill>
                <a:latin typeface="Calibri" panose="020F0502020204030204" pitchFamily="34" charset="0"/>
                <a:ea typeface="宋体" panose="02010600030101010101" pitchFamily="2" charset="-122"/>
              </a:rPr>
              <a:t>元，上年每股股利为</a:t>
            </a:r>
            <a:r>
              <a:rPr lang="en-US" sz="2000" b="1">
                <a:solidFill>
                  <a:srgbClr val="000000"/>
                </a:solidFill>
                <a:latin typeface="Calibri" panose="020F0502020204030204" pitchFamily="34" charset="0"/>
                <a:ea typeface="宋体" panose="02010600030101010101" pitchFamily="2" charset="-122"/>
              </a:rPr>
              <a:t>0.15</a:t>
            </a:r>
            <a:r>
              <a:rPr lang="zh-CN" sz="2000" b="1">
                <a:solidFill>
                  <a:srgbClr val="000000"/>
                </a:solidFill>
                <a:latin typeface="Calibri" panose="020F0502020204030204" pitchFamily="34" charset="0"/>
                <a:ea typeface="宋体" panose="02010600030101010101" pitchFamily="2" charset="-122"/>
              </a:rPr>
              <a:t>元，预计以后每年以</a:t>
            </a:r>
            <a:r>
              <a:rPr lang="en-US" sz="2000" b="1">
                <a:solidFill>
                  <a:srgbClr val="000000"/>
                </a:solidFill>
                <a:latin typeface="Calibri" panose="020F0502020204030204" pitchFamily="34" charset="0"/>
                <a:ea typeface="宋体" panose="02010600030101010101" pitchFamily="2" charset="-122"/>
              </a:rPr>
              <a:t>6%</a:t>
            </a:r>
            <a:r>
              <a:rPr lang="zh-CN" sz="2000" b="1">
                <a:solidFill>
                  <a:srgbClr val="000000"/>
                </a:solidFill>
                <a:latin typeface="Calibri" panose="020F0502020204030204" pitchFamily="34" charset="0"/>
                <a:ea typeface="宋体" panose="02010600030101010101" pitchFamily="2" charset="-122"/>
              </a:rPr>
              <a:t>的增长率增长。</a:t>
            </a:r>
            <a:r>
              <a:rPr lang="en-US" sz="2000" b="1">
                <a:solidFill>
                  <a:srgbClr val="000000"/>
                </a:solidFill>
                <a:latin typeface="Calibri" panose="020F0502020204030204" pitchFamily="34" charset="0"/>
                <a:ea typeface="宋体" panose="02010600030101010101" pitchFamily="2" charset="-122"/>
              </a:rPr>
              <a:t>N</a:t>
            </a:r>
            <a:r>
              <a:rPr lang="zh-CN" sz="2000" b="1">
                <a:solidFill>
                  <a:srgbClr val="000000"/>
                </a:solidFill>
                <a:latin typeface="Calibri" panose="020F0502020204030204" pitchFamily="34" charset="0"/>
                <a:ea typeface="宋体" panose="02010600030101010101" pitchFamily="2" charset="-122"/>
              </a:rPr>
              <a:t>公司股票现行市价为每股</a:t>
            </a:r>
            <a:r>
              <a:rPr lang="en-US" sz="2000" b="1">
                <a:solidFill>
                  <a:srgbClr val="000000"/>
                </a:solidFill>
                <a:latin typeface="Calibri" panose="020F0502020204030204" pitchFamily="34" charset="0"/>
                <a:ea typeface="宋体" panose="02010600030101010101" pitchFamily="2" charset="-122"/>
              </a:rPr>
              <a:t>7</a:t>
            </a:r>
            <a:r>
              <a:rPr lang="zh-CN" sz="2000" b="1">
                <a:solidFill>
                  <a:srgbClr val="000000"/>
                </a:solidFill>
                <a:latin typeface="Calibri" panose="020F0502020204030204" pitchFamily="34" charset="0"/>
                <a:ea typeface="宋体" panose="02010600030101010101" pitchFamily="2" charset="-122"/>
              </a:rPr>
              <a:t>元，上年每股股利为</a:t>
            </a:r>
            <a:r>
              <a:rPr lang="en-US" sz="2000" b="1">
                <a:solidFill>
                  <a:srgbClr val="000000"/>
                </a:solidFill>
                <a:latin typeface="Calibri" panose="020F0502020204030204" pitchFamily="34" charset="0"/>
                <a:ea typeface="宋体" panose="02010600030101010101" pitchFamily="2" charset="-122"/>
              </a:rPr>
              <a:t>0.6</a:t>
            </a:r>
            <a:r>
              <a:rPr lang="zh-CN" sz="2000" b="1">
                <a:solidFill>
                  <a:srgbClr val="000000"/>
                </a:solidFill>
                <a:latin typeface="Calibri" panose="020F0502020204030204" pitchFamily="34" charset="0"/>
                <a:ea typeface="宋体" panose="02010600030101010101" pitchFamily="2" charset="-122"/>
              </a:rPr>
              <a:t>元，股利分配政策将一贯坚持固定股利政策。</a:t>
            </a:r>
            <a:r>
              <a:rPr lang="en-US" sz="2000" b="1">
                <a:solidFill>
                  <a:srgbClr val="000000"/>
                </a:solidFill>
                <a:latin typeface="Calibri" panose="020F0502020204030204" pitchFamily="34" charset="0"/>
                <a:ea typeface="宋体" panose="02010600030101010101" pitchFamily="2" charset="-122"/>
              </a:rPr>
              <a:t>L</a:t>
            </a:r>
            <a:r>
              <a:rPr lang="zh-CN" sz="2000" b="1">
                <a:solidFill>
                  <a:srgbClr val="000000"/>
                </a:solidFill>
                <a:latin typeface="Calibri" panose="020F0502020204030204" pitchFamily="34" charset="0"/>
                <a:ea typeface="宋体" panose="02010600030101010101" pitchFamily="2" charset="-122"/>
              </a:rPr>
              <a:t>公司股票现行市价为</a:t>
            </a:r>
            <a:r>
              <a:rPr lang="en-US" sz="2000" b="1">
                <a:solidFill>
                  <a:srgbClr val="000000"/>
                </a:solidFill>
                <a:latin typeface="Calibri" panose="020F0502020204030204" pitchFamily="34" charset="0"/>
                <a:ea typeface="宋体" panose="02010600030101010101" pitchFamily="2" charset="-122"/>
              </a:rPr>
              <a:t>4</a:t>
            </a:r>
            <a:r>
              <a:rPr lang="zh-CN" sz="2000" b="1">
                <a:solidFill>
                  <a:srgbClr val="000000"/>
                </a:solidFill>
                <a:latin typeface="Calibri" panose="020F0502020204030204" pitchFamily="34" charset="0"/>
                <a:ea typeface="宋体" panose="02010600030101010101" pitchFamily="2" charset="-122"/>
              </a:rPr>
              <a:t>元，上年每股股利</a:t>
            </a:r>
            <a:r>
              <a:rPr lang="en-US" sz="2000" b="1">
                <a:solidFill>
                  <a:srgbClr val="000000"/>
                </a:solidFill>
                <a:latin typeface="Calibri" panose="020F0502020204030204" pitchFamily="34" charset="0"/>
                <a:ea typeface="宋体" panose="02010600030101010101" pitchFamily="2" charset="-122"/>
              </a:rPr>
              <a:t>0.2</a:t>
            </a:r>
            <a:r>
              <a:rPr lang="zh-CN" sz="2000" b="1">
                <a:solidFill>
                  <a:srgbClr val="000000"/>
                </a:solidFill>
                <a:latin typeface="Calibri" panose="020F0502020204030204" pitchFamily="34" charset="0"/>
                <a:ea typeface="宋体" panose="02010600030101010101" pitchFamily="2" charset="-122"/>
              </a:rPr>
              <a:t>元。预计该公司未来</a:t>
            </a:r>
            <a:r>
              <a:rPr lang="en-US" sz="2000" b="1">
                <a:solidFill>
                  <a:srgbClr val="000000"/>
                </a:solidFill>
                <a:latin typeface="Calibri" panose="020F0502020204030204" pitchFamily="34" charset="0"/>
                <a:ea typeface="宋体" panose="02010600030101010101" pitchFamily="2" charset="-122"/>
              </a:rPr>
              <a:t>3</a:t>
            </a:r>
            <a:r>
              <a:rPr lang="zh-CN" sz="2000" b="1">
                <a:solidFill>
                  <a:srgbClr val="000000"/>
                </a:solidFill>
                <a:latin typeface="Calibri" panose="020F0502020204030204" pitchFamily="34" charset="0"/>
                <a:ea typeface="宋体" panose="02010600030101010101" pitchFamily="2" charset="-122"/>
              </a:rPr>
              <a:t>年股利第</a:t>
            </a:r>
            <a:r>
              <a:rPr lang="en-US" sz="2000" b="1">
                <a:solidFill>
                  <a:srgbClr val="000000"/>
                </a:solidFill>
                <a:latin typeface="Calibri" panose="020F0502020204030204" pitchFamily="34" charset="0"/>
                <a:ea typeface="宋体" panose="02010600030101010101" pitchFamily="2" charset="-122"/>
              </a:rPr>
              <a:t>1</a:t>
            </a:r>
            <a:r>
              <a:rPr lang="zh-CN" sz="2000" b="1">
                <a:solidFill>
                  <a:srgbClr val="000000"/>
                </a:solidFill>
                <a:latin typeface="Calibri" panose="020F0502020204030204" pitchFamily="34" charset="0"/>
                <a:ea typeface="宋体" panose="02010600030101010101" pitchFamily="2" charset="-122"/>
              </a:rPr>
              <a:t>年增长</a:t>
            </a:r>
            <a:r>
              <a:rPr lang="en-US" sz="2000" b="1">
                <a:solidFill>
                  <a:srgbClr val="000000"/>
                </a:solidFill>
                <a:latin typeface="Calibri" panose="020F0502020204030204" pitchFamily="34" charset="0"/>
                <a:ea typeface="宋体" panose="02010600030101010101" pitchFamily="2" charset="-122"/>
              </a:rPr>
              <a:t>14%</a:t>
            </a:r>
            <a:r>
              <a:rPr lang="zh-CN" sz="2000" b="1">
                <a:solidFill>
                  <a:srgbClr val="000000"/>
                </a:solidFill>
                <a:latin typeface="Calibri" panose="020F0502020204030204" pitchFamily="34" charset="0"/>
                <a:ea typeface="宋体" panose="02010600030101010101" pitchFamily="2" charset="-122"/>
              </a:rPr>
              <a:t>，第</a:t>
            </a:r>
            <a:r>
              <a:rPr lang="en-US" sz="2000" b="1">
                <a:solidFill>
                  <a:srgbClr val="000000"/>
                </a:solidFill>
                <a:latin typeface="Calibri" panose="020F0502020204030204" pitchFamily="34" charset="0"/>
                <a:ea typeface="宋体" panose="02010600030101010101" pitchFamily="2" charset="-122"/>
              </a:rPr>
              <a:t>2</a:t>
            </a:r>
            <a:r>
              <a:rPr lang="zh-CN" sz="2000" b="1">
                <a:solidFill>
                  <a:srgbClr val="000000"/>
                </a:solidFill>
                <a:latin typeface="Calibri" panose="020F0502020204030204" pitchFamily="34" charset="0"/>
                <a:ea typeface="宋体" panose="02010600030101010101" pitchFamily="2" charset="-122"/>
              </a:rPr>
              <a:t>年增长</a:t>
            </a:r>
            <a:r>
              <a:rPr lang="en-US" sz="2000" b="1">
                <a:solidFill>
                  <a:srgbClr val="000000"/>
                </a:solidFill>
                <a:latin typeface="Calibri" panose="020F0502020204030204" pitchFamily="34" charset="0"/>
                <a:ea typeface="宋体" panose="02010600030101010101" pitchFamily="2" charset="-122"/>
              </a:rPr>
              <a:t>14%</a:t>
            </a:r>
            <a:r>
              <a:rPr lang="zh-CN" sz="2000" b="1">
                <a:solidFill>
                  <a:srgbClr val="000000"/>
                </a:solidFill>
                <a:latin typeface="Calibri" panose="020F0502020204030204" pitchFamily="34" charset="0"/>
                <a:ea typeface="宋体" panose="02010600030101010101" pitchFamily="2" charset="-122"/>
              </a:rPr>
              <a:t>，第</a:t>
            </a:r>
            <a:r>
              <a:rPr lang="en-US" sz="2000" b="1">
                <a:solidFill>
                  <a:srgbClr val="000000"/>
                </a:solidFill>
                <a:latin typeface="Calibri" panose="020F0502020204030204" pitchFamily="34" charset="0"/>
                <a:ea typeface="宋体" panose="02010600030101010101" pitchFamily="2" charset="-122"/>
              </a:rPr>
              <a:t>3</a:t>
            </a:r>
            <a:r>
              <a:rPr lang="zh-CN" sz="2000" b="1">
                <a:solidFill>
                  <a:srgbClr val="000000"/>
                </a:solidFill>
                <a:latin typeface="Calibri" panose="020F0502020204030204" pitchFamily="34" charset="0"/>
                <a:ea typeface="宋体" panose="02010600030101010101" pitchFamily="2" charset="-122"/>
              </a:rPr>
              <a:t>年增长</a:t>
            </a:r>
            <a:r>
              <a:rPr lang="en-US" sz="2000" b="1">
                <a:solidFill>
                  <a:srgbClr val="000000"/>
                </a:solidFill>
                <a:latin typeface="Calibri" panose="020F0502020204030204" pitchFamily="34" charset="0"/>
                <a:ea typeface="宋体" panose="02010600030101010101" pitchFamily="2" charset="-122"/>
              </a:rPr>
              <a:t>5%</a:t>
            </a:r>
            <a:r>
              <a:rPr lang="zh-CN" sz="2000" b="1">
                <a:solidFill>
                  <a:srgbClr val="000000"/>
                </a:solidFill>
                <a:latin typeface="Calibri" panose="020F0502020204030204" pitchFamily="34" charset="0"/>
                <a:ea typeface="宋体" panose="02010600030101010101" pitchFamily="2" charset="-122"/>
              </a:rPr>
              <a:t>。第</a:t>
            </a:r>
            <a:r>
              <a:rPr lang="en-US" sz="2000" b="1">
                <a:solidFill>
                  <a:srgbClr val="000000"/>
                </a:solidFill>
                <a:latin typeface="Calibri" panose="020F0502020204030204" pitchFamily="34" charset="0"/>
                <a:ea typeface="宋体" panose="02010600030101010101" pitchFamily="2" charset="-122"/>
              </a:rPr>
              <a:t>4</a:t>
            </a:r>
            <a:r>
              <a:rPr lang="zh-CN" sz="2000" b="1">
                <a:solidFill>
                  <a:srgbClr val="000000"/>
                </a:solidFill>
                <a:latin typeface="Calibri" panose="020F0502020204030204" pitchFamily="34" charset="0"/>
                <a:ea typeface="宋体" panose="02010600030101010101" pitchFamily="2" charset="-122"/>
              </a:rPr>
              <a:t>年及以后将保持每年</a:t>
            </a:r>
            <a:r>
              <a:rPr lang="en-US" sz="2000" b="1">
                <a:solidFill>
                  <a:srgbClr val="000000"/>
                </a:solidFill>
                <a:latin typeface="Calibri" panose="020F0502020204030204" pitchFamily="34" charset="0"/>
                <a:ea typeface="宋体" panose="02010600030101010101" pitchFamily="2" charset="-122"/>
              </a:rPr>
              <a:t>2%</a:t>
            </a:r>
            <a:r>
              <a:rPr lang="zh-CN" sz="2000" b="1">
                <a:solidFill>
                  <a:srgbClr val="000000"/>
                </a:solidFill>
                <a:latin typeface="Calibri" panose="020F0502020204030204" pitchFamily="34" charset="0"/>
                <a:ea typeface="宋体" panose="02010600030101010101" pitchFamily="2" charset="-122"/>
              </a:rPr>
              <a:t>的固定增长率水平。若三支股票的β系数均为</a:t>
            </a:r>
            <a:r>
              <a:rPr lang="en-US" sz="2000" b="1">
                <a:solidFill>
                  <a:srgbClr val="000000"/>
                </a:solidFill>
                <a:latin typeface="Calibri" panose="020F0502020204030204" pitchFamily="34" charset="0"/>
                <a:ea typeface="宋体" panose="02010600030101010101" pitchFamily="2" charset="-122"/>
              </a:rPr>
              <a:t>2</a:t>
            </a:r>
            <a:r>
              <a:rPr lang="zh-CN" sz="2000" b="1">
                <a:solidFill>
                  <a:srgbClr val="000000"/>
                </a:solidFill>
                <a:latin typeface="Calibri" panose="020F0502020204030204" pitchFamily="34" charset="0"/>
                <a:ea typeface="宋体" panose="02010600030101010101" pitchFamily="2" charset="-122"/>
              </a:rPr>
              <a:t>，目前无风险收益率为</a:t>
            </a:r>
            <a:r>
              <a:rPr lang="en-US" sz="2000" b="1">
                <a:solidFill>
                  <a:srgbClr val="000000"/>
                </a:solidFill>
                <a:latin typeface="Calibri" panose="020F0502020204030204" pitchFamily="34" charset="0"/>
                <a:ea typeface="宋体" panose="02010600030101010101" pitchFamily="2" charset="-122"/>
              </a:rPr>
              <a:t>4%</a:t>
            </a:r>
            <a:r>
              <a:rPr lang="zh-CN" sz="2000" b="1">
                <a:solidFill>
                  <a:srgbClr val="000000"/>
                </a:solidFill>
                <a:latin typeface="Calibri" panose="020F0502020204030204" pitchFamily="34" charset="0"/>
                <a:ea typeface="宋体" panose="02010600030101010101" pitchFamily="2" charset="-122"/>
              </a:rPr>
              <a:t>，市场上所有股票的平均收益率为</a:t>
            </a:r>
            <a:r>
              <a:rPr lang="en-US" sz="2000" b="1">
                <a:solidFill>
                  <a:srgbClr val="000000"/>
                </a:solidFill>
                <a:latin typeface="Calibri" panose="020F0502020204030204" pitchFamily="34" charset="0"/>
                <a:ea typeface="宋体" panose="02010600030101010101" pitchFamily="2" charset="-122"/>
              </a:rPr>
              <a:t>7%</a:t>
            </a:r>
            <a:r>
              <a:rPr lang="zh-CN" sz="2000" b="1">
                <a:solidFill>
                  <a:srgbClr val="000000"/>
                </a:solidFill>
                <a:latin typeface="Calibri" panose="020F0502020204030204" pitchFamily="34" charset="0"/>
                <a:ea typeface="宋体" panose="02010600030101010101" pitchFamily="2" charset="-122"/>
              </a:rPr>
              <a:t>。【要求】</a:t>
            </a:r>
            <a:r>
              <a:rPr lang="en-US" sz="2000" b="1">
                <a:solidFill>
                  <a:srgbClr val="000000"/>
                </a:solidFill>
                <a:latin typeface="Calibri" panose="020F0502020204030204" pitchFamily="34" charset="0"/>
                <a:ea typeface="宋体" panose="02010600030101010101" pitchFamily="2" charset="-122"/>
                <a:cs typeface="Times New Roman" panose="02020603050405020304" pitchFamily="18" charset="0"/>
              </a:rPr>
              <a:t>  </a:t>
            </a:r>
            <a:r>
              <a:rPr lang="zh-CN" sz="2000" b="1">
                <a:solidFill>
                  <a:srgbClr val="000000"/>
                </a:solidFill>
                <a:latin typeface="Calibri" panose="020F0502020204030204" pitchFamily="34" charset="0"/>
                <a:ea typeface="宋体" panose="02010600030101010101" pitchFamily="2" charset="-122"/>
              </a:rPr>
              <a:t>（</a:t>
            </a:r>
            <a:r>
              <a:rPr lang="en-US" sz="2000" b="1">
                <a:solidFill>
                  <a:srgbClr val="000000"/>
                </a:solidFill>
                <a:latin typeface="Calibri" panose="020F0502020204030204" pitchFamily="34" charset="0"/>
                <a:ea typeface="宋体" panose="02010600030101010101" pitchFamily="2" charset="-122"/>
              </a:rPr>
              <a:t>1</a:t>
            </a:r>
            <a:r>
              <a:rPr lang="zh-CN" sz="2000" b="1">
                <a:solidFill>
                  <a:srgbClr val="000000"/>
                </a:solidFill>
                <a:latin typeface="Calibri" panose="020F0502020204030204" pitchFamily="34" charset="0"/>
                <a:ea typeface="宋体" panose="02010600030101010101" pitchFamily="2" charset="-122"/>
              </a:rPr>
              <a:t>）计算甲企业所要求的投资必要收益率，并利用股票股价模型，分别计算</a:t>
            </a:r>
            <a:r>
              <a:rPr lang="en-US" sz="2000" b="1">
                <a:solidFill>
                  <a:srgbClr val="000000"/>
                </a:solidFill>
                <a:latin typeface="Calibri" panose="020F0502020204030204" pitchFamily="34" charset="0"/>
                <a:ea typeface="宋体" panose="02010600030101010101" pitchFamily="2" charset="-122"/>
              </a:rPr>
              <a:t>M</a:t>
            </a:r>
            <a:r>
              <a:rPr lang="zh-CN" sz="2000" b="1">
                <a:solidFill>
                  <a:srgbClr val="000000"/>
                </a:solidFill>
                <a:latin typeface="Calibri" panose="020F0502020204030204" pitchFamily="34" charset="0"/>
                <a:ea typeface="宋体" panose="02010600030101010101" pitchFamily="2" charset="-122"/>
              </a:rPr>
              <a:t>、</a:t>
            </a:r>
            <a:r>
              <a:rPr lang="en-US" sz="2000" b="1">
                <a:solidFill>
                  <a:srgbClr val="000000"/>
                </a:solidFill>
                <a:latin typeface="Calibri" panose="020F0502020204030204" pitchFamily="34" charset="0"/>
                <a:ea typeface="宋体" panose="02010600030101010101" pitchFamily="2" charset="-122"/>
              </a:rPr>
              <a:t>N</a:t>
            </a:r>
            <a:r>
              <a:rPr lang="zh-CN" sz="2000" b="1">
                <a:solidFill>
                  <a:srgbClr val="000000"/>
                </a:solidFill>
                <a:latin typeface="Calibri" panose="020F0502020204030204" pitchFamily="34" charset="0"/>
                <a:ea typeface="宋体" panose="02010600030101010101" pitchFamily="2" charset="-122"/>
              </a:rPr>
              <a:t>、</a:t>
            </a:r>
            <a:r>
              <a:rPr lang="en-US" sz="2000" b="1">
                <a:solidFill>
                  <a:srgbClr val="000000"/>
                </a:solidFill>
                <a:latin typeface="Calibri" panose="020F0502020204030204" pitchFamily="34" charset="0"/>
                <a:ea typeface="宋体" panose="02010600030101010101" pitchFamily="2" charset="-122"/>
              </a:rPr>
              <a:t>L</a:t>
            </a:r>
            <a:r>
              <a:rPr lang="zh-CN" sz="2000" b="1">
                <a:solidFill>
                  <a:srgbClr val="000000"/>
                </a:solidFill>
                <a:latin typeface="Calibri" panose="020F0502020204030204" pitchFamily="34" charset="0"/>
                <a:ea typeface="宋体" panose="02010600030101010101" pitchFamily="2" charset="-122"/>
              </a:rPr>
              <a:t>公司股票价值。</a:t>
            </a:r>
            <a:r>
              <a:rPr lang="en-US" sz="2000" b="1">
                <a:solidFill>
                  <a:srgbClr val="000000"/>
                </a:solidFill>
                <a:latin typeface="Calibri" panose="020F0502020204030204" pitchFamily="34" charset="0"/>
                <a:ea typeface="宋体" panose="02010600030101010101" pitchFamily="2" charset="-122"/>
                <a:cs typeface="Times New Roman" panose="02020603050405020304" pitchFamily="18" charset="0"/>
              </a:rPr>
              <a:t>  </a:t>
            </a:r>
            <a:r>
              <a:rPr lang="zh-CN" sz="2000" b="1">
                <a:solidFill>
                  <a:srgbClr val="000000"/>
                </a:solidFill>
                <a:latin typeface="Calibri" panose="020F0502020204030204" pitchFamily="34" charset="0"/>
                <a:ea typeface="宋体" panose="02010600030101010101" pitchFamily="2" charset="-122"/>
              </a:rPr>
              <a:t>（</a:t>
            </a:r>
            <a:r>
              <a:rPr lang="en-US" sz="2000" b="1">
                <a:solidFill>
                  <a:srgbClr val="000000"/>
                </a:solidFill>
                <a:latin typeface="Calibri" panose="020F0502020204030204" pitchFamily="34" charset="0"/>
                <a:ea typeface="宋体" panose="02010600030101010101" pitchFamily="2" charset="-122"/>
              </a:rPr>
              <a:t>2</a:t>
            </a:r>
            <a:r>
              <a:rPr lang="zh-CN" sz="2000" b="1">
                <a:solidFill>
                  <a:srgbClr val="000000"/>
                </a:solidFill>
                <a:latin typeface="Calibri" panose="020F0502020204030204" pitchFamily="34" charset="0"/>
                <a:ea typeface="宋体" panose="02010600030101010101" pitchFamily="2" charset="-122"/>
              </a:rPr>
              <a:t>）计算按当前市价投资购买</a:t>
            </a:r>
            <a:r>
              <a:rPr lang="en-US" sz="2000" b="1">
                <a:solidFill>
                  <a:srgbClr val="000000"/>
                </a:solidFill>
                <a:latin typeface="Calibri" panose="020F0502020204030204" pitchFamily="34" charset="0"/>
                <a:ea typeface="宋体" panose="02010600030101010101" pitchFamily="2" charset="-122"/>
              </a:rPr>
              <a:t>M</a:t>
            </a:r>
            <a:r>
              <a:rPr lang="zh-CN" sz="2000" b="1">
                <a:solidFill>
                  <a:srgbClr val="000000"/>
                </a:solidFill>
                <a:latin typeface="Calibri" panose="020F0502020204030204" pitchFamily="34" charset="0"/>
                <a:ea typeface="宋体" panose="02010600030101010101" pitchFamily="2" charset="-122"/>
              </a:rPr>
              <a:t>和</a:t>
            </a:r>
            <a:r>
              <a:rPr lang="en-US" sz="2000" b="1">
                <a:solidFill>
                  <a:srgbClr val="000000"/>
                </a:solidFill>
                <a:latin typeface="Calibri" panose="020F0502020204030204" pitchFamily="34" charset="0"/>
                <a:ea typeface="宋体" panose="02010600030101010101" pitchFamily="2" charset="-122"/>
              </a:rPr>
              <a:t>N</a:t>
            </a:r>
            <a:r>
              <a:rPr lang="zh-CN" sz="2000" b="1">
                <a:solidFill>
                  <a:srgbClr val="000000"/>
                </a:solidFill>
                <a:latin typeface="Calibri" panose="020F0502020204030204" pitchFamily="34" charset="0"/>
                <a:ea typeface="宋体" panose="02010600030101010101" pitchFamily="2" charset="-122"/>
              </a:rPr>
              <a:t>公司股票的内部收益率。</a:t>
            </a:r>
            <a:r>
              <a:rPr lang="en-US" sz="2000" b="1">
                <a:solidFill>
                  <a:srgbClr val="000000"/>
                </a:solidFill>
                <a:latin typeface="Calibri" panose="020F0502020204030204" pitchFamily="34" charset="0"/>
                <a:ea typeface="宋体" panose="02010600030101010101" pitchFamily="2" charset="-122"/>
                <a:cs typeface="Times New Roman" panose="02020603050405020304" pitchFamily="18" charset="0"/>
              </a:rPr>
              <a:t>  </a:t>
            </a:r>
            <a:r>
              <a:rPr lang="zh-CN" sz="2000" b="1">
                <a:solidFill>
                  <a:srgbClr val="000000"/>
                </a:solidFill>
                <a:latin typeface="Calibri" panose="020F0502020204030204" pitchFamily="34" charset="0"/>
                <a:ea typeface="宋体" panose="02010600030101010101" pitchFamily="2" charset="-122"/>
              </a:rPr>
              <a:t>（</a:t>
            </a:r>
            <a:r>
              <a:rPr lang="en-US" sz="2000" b="1">
                <a:solidFill>
                  <a:srgbClr val="000000"/>
                </a:solidFill>
                <a:latin typeface="Calibri" panose="020F0502020204030204" pitchFamily="34" charset="0"/>
                <a:ea typeface="宋体" panose="02010600030101010101" pitchFamily="2" charset="-122"/>
              </a:rPr>
              <a:t>3</a:t>
            </a:r>
            <a:r>
              <a:rPr lang="zh-CN" sz="2000" b="1">
                <a:solidFill>
                  <a:srgbClr val="000000"/>
                </a:solidFill>
                <a:latin typeface="Calibri" panose="020F0502020204030204" pitchFamily="34" charset="0"/>
                <a:ea typeface="宋体" panose="02010600030101010101" pitchFamily="2" charset="-122"/>
              </a:rPr>
              <a:t>）判断</a:t>
            </a:r>
            <a:r>
              <a:rPr lang="en-US" sz="2000" b="1">
                <a:solidFill>
                  <a:srgbClr val="000000"/>
                </a:solidFill>
                <a:latin typeface="Calibri" panose="020F0502020204030204" pitchFamily="34" charset="0"/>
                <a:ea typeface="宋体" panose="02010600030101010101" pitchFamily="2" charset="-122"/>
              </a:rPr>
              <a:t>L</a:t>
            </a:r>
            <a:r>
              <a:rPr lang="zh-CN" sz="2000" b="1">
                <a:solidFill>
                  <a:srgbClr val="000000"/>
                </a:solidFill>
                <a:latin typeface="Calibri" panose="020F0502020204030204" pitchFamily="34" charset="0"/>
                <a:ea typeface="宋体" panose="02010600030101010101" pitchFamily="2" charset="-122"/>
              </a:rPr>
              <a:t>公司股票收益率是否高于投资人要求的必要收益率，说明原因。</a:t>
            </a:r>
            <a:r>
              <a:rPr lang="en-US" sz="2000" b="1">
                <a:solidFill>
                  <a:srgbClr val="000000"/>
                </a:solidFill>
                <a:latin typeface="Calibri" panose="020F0502020204030204" pitchFamily="34" charset="0"/>
                <a:ea typeface="宋体" panose="02010600030101010101" pitchFamily="2" charset="-122"/>
                <a:cs typeface="Times New Roman" panose="02020603050405020304" pitchFamily="18" charset="0"/>
              </a:rPr>
              <a:t>  </a:t>
            </a:r>
            <a:r>
              <a:rPr lang="zh-CN" sz="2000" b="1">
                <a:solidFill>
                  <a:srgbClr val="000000"/>
                </a:solidFill>
                <a:latin typeface="Calibri" panose="020F0502020204030204" pitchFamily="34" charset="0"/>
                <a:ea typeface="宋体" panose="02010600030101010101" pitchFamily="2" charset="-122"/>
              </a:rPr>
              <a:t>（</a:t>
            </a:r>
            <a:r>
              <a:rPr lang="en-US" sz="2000" b="1">
                <a:solidFill>
                  <a:srgbClr val="000000"/>
                </a:solidFill>
                <a:latin typeface="Calibri" panose="020F0502020204030204" pitchFamily="34" charset="0"/>
                <a:ea typeface="宋体" panose="02010600030101010101" pitchFamily="2" charset="-122"/>
              </a:rPr>
              <a:t>4</a:t>
            </a:r>
            <a:r>
              <a:rPr lang="zh-CN" sz="2000" b="1">
                <a:solidFill>
                  <a:srgbClr val="000000"/>
                </a:solidFill>
                <a:latin typeface="Calibri" panose="020F0502020204030204" pitchFamily="34" charset="0"/>
                <a:ea typeface="宋体" panose="02010600030101010101" pitchFamily="2" charset="-122"/>
              </a:rPr>
              <a:t>）帮助甲企业做出股票投资决策。</a:t>
            </a:r>
            <a:endParaRPr lang="zh-CN" altLang="en-US" sz="2000" b="1">
              <a:solidFill>
                <a:srgbClr val="000000"/>
              </a:solidFill>
              <a:latin typeface="Calibri" panose="020F0502020204030204" pitchFamily="34" charset="0"/>
              <a:ea typeface="宋体" panose="02010600030101010101" pitchFamily="2" charset="-122"/>
            </a:endParaRPr>
          </a:p>
        </p:txBody>
      </p:sp>
    </p:spTree>
  </p:cSld>
  <p:clrMapOvr>
    <a:masterClrMapping/>
  </p:clrMapOvr>
  <p:transition spd="slow" advTm="3000">
    <p:random/>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295275" y="1017270"/>
            <a:ext cx="11602720" cy="4613275"/>
          </a:xfrm>
          <a:prstGeom prst="rect">
            <a:avLst/>
          </a:prstGeom>
          <a:noFill/>
          <a:ln w="9525">
            <a:noFill/>
          </a:ln>
        </p:spPr>
        <p:txBody>
          <a:bodyPr wrap="square">
            <a:noAutofit/>
          </a:bodyPr>
          <a:p>
            <a:pPr indent="0">
              <a:lnSpc>
                <a:spcPct val="150000"/>
              </a:lnSpc>
            </a:pPr>
            <a:r>
              <a:rPr lang="zh-CN" sz="2000" b="1">
                <a:solidFill>
                  <a:srgbClr val="000000"/>
                </a:solidFill>
                <a:latin typeface="Calibri" panose="020F0502020204030204" pitchFamily="34" charset="0"/>
                <a:ea typeface="宋体" panose="02010600030101010101" pitchFamily="2" charset="-122"/>
              </a:rPr>
              <a:t>（</a:t>
            </a:r>
            <a:r>
              <a:rPr lang="en-US" sz="2000" b="1">
                <a:solidFill>
                  <a:srgbClr val="000000"/>
                </a:solidFill>
                <a:latin typeface="Calibri" panose="020F0502020204030204" pitchFamily="34" charset="0"/>
                <a:ea typeface="宋体" panose="02010600030101010101" pitchFamily="2" charset="-122"/>
              </a:rPr>
              <a:t>1</a:t>
            </a:r>
            <a:r>
              <a:rPr lang="zh-CN" sz="2000" b="1">
                <a:solidFill>
                  <a:srgbClr val="000000"/>
                </a:solidFill>
                <a:latin typeface="Calibri" panose="020F0502020204030204" pitchFamily="34" charset="0"/>
                <a:ea typeface="宋体" panose="02010600030101010101" pitchFamily="2" charset="-122"/>
              </a:rPr>
              <a:t>）投资必要收益率</a:t>
            </a:r>
            <a:r>
              <a:rPr lang="en-US" sz="2000" b="1">
                <a:solidFill>
                  <a:srgbClr val="000000"/>
                </a:solidFill>
                <a:latin typeface="Calibri" panose="020F0502020204030204" pitchFamily="34" charset="0"/>
                <a:ea typeface="宋体" panose="02010600030101010101" pitchFamily="2" charset="-122"/>
              </a:rPr>
              <a:t>=4%+2</a:t>
            </a:r>
            <a:r>
              <a:rPr lang="zh-CN" sz="2000" b="1">
                <a:solidFill>
                  <a:srgbClr val="000000"/>
                </a:solidFill>
                <a:latin typeface="Calibri" panose="020F0502020204030204" pitchFamily="34" charset="0"/>
                <a:ea typeface="宋体" panose="02010600030101010101" pitchFamily="2" charset="-122"/>
              </a:rPr>
              <a:t>（</a:t>
            </a:r>
            <a:r>
              <a:rPr lang="en-US" sz="2000" b="1">
                <a:solidFill>
                  <a:srgbClr val="000000"/>
                </a:solidFill>
                <a:latin typeface="Calibri" panose="020F0502020204030204" pitchFamily="34" charset="0"/>
                <a:ea typeface="宋体" panose="02010600030101010101" pitchFamily="2" charset="-122"/>
              </a:rPr>
              <a:t>7%-4%</a:t>
            </a:r>
            <a:r>
              <a:rPr lang="zh-CN" sz="2000" b="1">
                <a:solidFill>
                  <a:srgbClr val="000000"/>
                </a:solidFill>
                <a:latin typeface="Calibri" panose="020F0502020204030204" pitchFamily="34" charset="0"/>
                <a:ea typeface="宋体" panose="02010600030101010101" pitchFamily="2" charset="-122"/>
              </a:rPr>
              <a:t>）</a:t>
            </a:r>
            <a:r>
              <a:rPr lang="en-US" sz="2000" b="1">
                <a:solidFill>
                  <a:srgbClr val="000000"/>
                </a:solidFill>
                <a:latin typeface="Calibri" panose="020F0502020204030204" pitchFamily="34" charset="0"/>
                <a:ea typeface="宋体" panose="02010600030101010101" pitchFamily="2" charset="-122"/>
              </a:rPr>
              <a:t>=10%</a:t>
            </a:r>
            <a:r>
              <a:rPr lang="zh-CN" sz="2000" b="1">
                <a:solidFill>
                  <a:srgbClr val="FF0000"/>
                </a:solidFill>
                <a:latin typeface="Calibri" panose="020F0502020204030204" pitchFamily="34" charset="0"/>
                <a:ea typeface="宋体" panose="02010600030101010101" pitchFamily="2" charset="-122"/>
              </a:rPr>
              <a:t>（代入资本资产定价模型计算）</a:t>
            </a:r>
            <a:r>
              <a:rPr lang="en-US" sz="2000" b="1">
                <a:solidFill>
                  <a:srgbClr val="000000"/>
                </a:solidFill>
                <a:latin typeface="Calibri" panose="020F0502020204030204" pitchFamily="34" charset="0"/>
                <a:ea typeface="宋体" panose="02010600030101010101" pitchFamily="2" charset="-122"/>
                <a:cs typeface="Times New Roman" panose="02020603050405020304" pitchFamily="18" charset="0"/>
              </a:rPr>
              <a:t>           </a:t>
            </a:r>
            <a:r>
              <a:rPr lang="en-US" sz="2000" b="1">
                <a:solidFill>
                  <a:srgbClr val="000000"/>
                </a:solidFill>
                <a:latin typeface="Calibri" panose="020F0502020204030204" pitchFamily="34" charset="0"/>
                <a:ea typeface="宋体" panose="02010600030101010101" pitchFamily="2" charset="-122"/>
              </a:rPr>
              <a:t>V</a:t>
            </a:r>
            <a:r>
              <a:rPr lang="zh-CN" sz="2000" b="1">
                <a:solidFill>
                  <a:srgbClr val="000000"/>
                </a:solidFill>
                <a:latin typeface="Calibri" panose="020F0502020204030204" pitchFamily="34" charset="0"/>
                <a:ea typeface="宋体" panose="02010600030101010101" pitchFamily="2" charset="-122"/>
              </a:rPr>
              <a:t>（</a:t>
            </a:r>
            <a:r>
              <a:rPr lang="en-US" sz="2000" b="1">
                <a:solidFill>
                  <a:srgbClr val="000000"/>
                </a:solidFill>
                <a:latin typeface="Calibri" panose="020F0502020204030204" pitchFamily="34" charset="0"/>
                <a:ea typeface="宋体" panose="02010600030101010101" pitchFamily="2" charset="-122"/>
              </a:rPr>
              <a:t>M</a:t>
            </a:r>
            <a:r>
              <a:rPr lang="zh-CN" sz="2000" b="1">
                <a:solidFill>
                  <a:srgbClr val="000000"/>
                </a:solidFill>
                <a:latin typeface="Calibri" panose="020F0502020204030204" pitchFamily="34" charset="0"/>
                <a:ea typeface="宋体" panose="02010600030101010101" pitchFamily="2" charset="-122"/>
              </a:rPr>
              <a:t>）</a:t>
            </a:r>
            <a:r>
              <a:rPr lang="en-US" sz="2000" b="1">
                <a:solidFill>
                  <a:srgbClr val="000000"/>
                </a:solidFill>
                <a:latin typeface="Calibri" panose="020F0502020204030204" pitchFamily="34" charset="0"/>
                <a:ea typeface="宋体" panose="02010600030101010101" pitchFamily="2" charset="-122"/>
              </a:rPr>
              <a:t>=0.15</a:t>
            </a:r>
            <a:r>
              <a:rPr lang="zh-CN" altLang="en-US" sz="2000" b="1">
                <a:solidFill>
                  <a:srgbClr val="000000"/>
                </a:solidFill>
                <a:latin typeface="Calibri" panose="020F0502020204030204" pitchFamily="34" charset="0"/>
                <a:ea typeface="宋体" panose="02010600030101010101" pitchFamily="2" charset="-122"/>
              </a:rPr>
              <a:t>×</a:t>
            </a:r>
            <a:r>
              <a:rPr lang="zh-CN" sz="2000" b="1">
                <a:solidFill>
                  <a:srgbClr val="000000"/>
                </a:solidFill>
                <a:latin typeface="Calibri" panose="020F0502020204030204" pitchFamily="34" charset="0"/>
                <a:ea typeface="宋体" panose="02010600030101010101" pitchFamily="2" charset="-122"/>
              </a:rPr>
              <a:t>（</a:t>
            </a:r>
            <a:r>
              <a:rPr lang="en-US" sz="2000" b="1">
                <a:solidFill>
                  <a:srgbClr val="000000"/>
                </a:solidFill>
                <a:latin typeface="Calibri" panose="020F0502020204030204" pitchFamily="34" charset="0"/>
                <a:ea typeface="宋体" panose="02010600030101010101" pitchFamily="2" charset="-122"/>
              </a:rPr>
              <a:t>1+6%</a:t>
            </a:r>
            <a:r>
              <a:rPr lang="zh-CN" sz="2000" b="1">
                <a:solidFill>
                  <a:srgbClr val="000000"/>
                </a:solidFill>
                <a:latin typeface="Calibri" panose="020F0502020204030204" pitchFamily="34" charset="0"/>
                <a:ea typeface="宋体" panose="02010600030101010101" pitchFamily="2" charset="-122"/>
              </a:rPr>
              <a:t>）</a:t>
            </a:r>
            <a:r>
              <a:rPr lang="en-US" sz="2000" b="1">
                <a:solidFill>
                  <a:srgbClr val="000000"/>
                </a:solidFill>
                <a:latin typeface="Calibri" panose="020F0502020204030204" pitchFamily="34" charset="0"/>
                <a:ea typeface="宋体" panose="02010600030101010101" pitchFamily="2" charset="-122"/>
              </a:rPr>
              <a:t>/</a:t>
            </a:r>
            <a:r>
              <a:rPr lang="zh-CN" sz="2000" b="1">
                <a:solidFill>
                  <a:srgbClr val="000000"/>
                </a:solidFill>
                <a:latin typeface="Calibri" panose="020F0502020204030204" pitchFamily="34" charset="0"/>
                <a:ea typeface="宋体" panose="02010600030101010101" pitchFamily="2" charset="-122"/>
              </a:rPr>
              <a:t>（</a:t>
            </a:r>
            <a:r>
              <a:rPr lang="en-US" sz="2000" b="1">
                <a:solidFill>
                  <a:srgbClr val="000000"/>
                </a:solidFill>
                <a:latin typeface="Calibri" panose="020F0502020204030204" pitchFamily="34" charset="0"/>
                <a:ea typeface="宋体" panose="02010600030101010101" pitchFamily="2" charset="-122"/>
              </a:rPr>
              <a:t>10%-6%</a:t>
            </a:r>
            <a:r>
              <a:rPr lang="zh-CN" sz="2000" b="1">
                <a:solidFill>
                  <a:srgbClr val="000000"/>
                </a:solidFill>
                <a:latin typeface="Calibri" panose="020F0502020204030204" pitchFamily="34" charset="0"/>
                <a:ea typeface="宋体" panose="02010600030101010101" pitchFamily="2" charset="-122"/>
              </a:rPr>
              <a:t>）</a:t>
            </a:r>
            <a:r>
              <a:rPr lang="en-US" sz="2000" b="1">
                <a:solidFill>
                  <a:srgbClr val="000000"/>
                </a:solidFill>
                <a:latin typeface="Calibri" panose="020F0502020204030204" pitchFamily="34" charset="0"/>
                <a:ea typeface="宋体" panose="02010600030101010101" pitchFamily="2" charset="-122"/>
              </a:rPr>
              <a:t>=3.98</a:t>
            </a:r>
            <a:r>
              <a:rPr lang="zh-CN" sz="2000" b="1">
                <a:solidFill>
                  <a:srgbClr val="000000"/>
                </a:solidFill>
                <a:latin typeface="Calibri" panose="020F0502020204030204" pitchFamily="34" charset="0"/>
                <a:ea typeface="宋体" panose="02010600030101010101" pitchFamily="2" charset="-122"/>
              </a:rPr>
              <a:t>（元）</a:t>
            </a:r>
            <a:r>
              <a:rPr lang="en-US" sz="2000" b="1">
                <a:solidFill>
                  <a:srgbClr val="000000"/>
                </a:solidFill>
                <a:latin typeface="Calibri" panose="020F0502020204030204" pitchFamily="34" charset="0"/>
                <a:ea typeface="宋体" panose="02010600030101010101" pitchFamily="2" charset="-122"/>
                <a:cs typeface="Times New Roman" panose="02020603050405020304" pitchFamily="18" charset="0"/>
              </a:rPr>
              <a:t>          </a:t>
            </a:r>
            <a:r>
              <a:rPr lang="en-US" sz="2000" b="1">
                <a:solidFill>
                  <a:srgbClr val="000000"/>
                </a:solidFill>
                <a:latin typeface="Calibri" panose="020F0502020204030204" pitchFamily="34" charset="0"/>
                <a:ea typeface="宋体" panose="02010600030101010101" pitchFamily="2" charset="-122"/>
              </a:rPr>
              <a:t>V</a:t>
            </a:r>
            <a:r>
              <a:rPr lang="zh-CN" sz="2000" b="1">
                <a:solidFill>
                  <a:srgbClr val="000000"/>
                </a:solidFill>
                <a:latin typeface="Calibri" panose="020F0502020204030204" pitchFamily="34" charset="0"/>
                <a:ea typeface="宋体" panose="02010600030101010101" pitchFamily="2" charset="-122"/>
              </a:rPr>
              <a:t>（</a:t>
            </a:r>
            <a:r>
              <a:rPr lang="en-US" sz="2000" b="1">
                <a:solidFill>
                  <a:srgbClr val="000000"/>
                </a:solidFill>
                <a:latin typeface="Calibri" panose="020F0502020204030204" pitchFamily="34" charset="0"/>
                <a:ea typeface="宋体" panose="02010600030101010101" pitchFamily="2" charset="-122"/>
              </a:rPr>
              <a:t>N</a:t>
            </a:r>
            <a:r>
              <a:rPr lang="zh-CN" sz="2000" b="1">
                <a:solidFill>
                  <a:srgbClr val="000000"/>
                </a:solidFill>
                <a:latin typeface="Calibri" panose="020F0502020204030204" pitchFamily="34" charset="0"/>
                <a:ea typeface="宋体" panose="02010600030101010101" pitchFamily="2" charset="-122"/>
              </a:rPr>
              <a:t>）</a:t>
            </a:r>
            <a:r>
              <a:rPr lang="en-US" sz="2000" b="1">
                <a:solidFill>
                  <a:srgbClr val="000000"/>
                </a:solidFill>
                <a:latin typeface="Calibri" panose="020F0502020204030204" pitchFamily="34" charset="0"/>
                <a:ea typeface="宋体" panose="02010600030101010101" pitchFamily="2" charset="-122"/>
              </a:rPr>
              <a:t>=0.6/10%=6</a:t>
            </a:r>
            <a:r>
              <a:rPr lang="zh-CN" sz="2000" b="1">
                <a:solidFill>
                  <a:srgbClr val="000000"/>
                </a:solidFill>
                <a:latin typeface="Calibri" panose="020F0502020204030204" pitchFamily="34" charset="0"/>
                <a:ea typeface="宋体" panose="02010600030101010101" pitchFamily="2" charset="-122"/>
              </a:rPr>
              <a:t>（元）</a:t>
            </a:r>
            <a:r>
              <a:rPr lang="en-US" sz="2000" b="1">
                <a:solidFill>
                  <a:srgbClr val="000000"/>
                </a:solidFill>
                <a:latin typeface="Calibri" panose="020F0502020204030204" pitchFamily="34" charset="0"/>
                <a:ea typeface="宋体" panose="02010600030101010101" pitchFamily="2" charset="-122"/>
                <a:cs typeface="Times New Roman" panose="02020603050405020304" pitchFamily="18" charset="0"/>
              </a:rPr>
              <a:t>          </a:t>
            </a:r>
            <a:r>
              <a:rPr lang="en-US" sz="2000" b="1">
                <a:solidFill>
                  <a:srgbClr val="000000"/>
                </a:solidFill>
                <a:latin typeface="Calibri" panose="020F0502020204030204" pitchFamily="34" charset="0"/>
                <a:ea typeface="宋体" panose="02010600030101010101" pitchFamily="2" charset="-122"/>
              </a:rPr>
              <a:t>L</a:t>
            </a:r>
            <a:r>
              <a:rPr lang="zh-CN" sz="2000" b="1">
                <a:solidFill>
                  <a:srgbClr val="000000"/>
                </a:solidFill>
                <a:latin typeface="Calibri" panose="020F0502020204030204" pitchFamily="34" charset="0"/>
                <a:ea typeface="宋体" panose="02010600030101010101" pitchFamily="2" charset="-122"/>
              </a:rPr>
              <a:t>公司：预期第</a:t>
            </a:r>
            <a:r>
              <a:rPr lang="en-US" sz="2000" b="1">
                <a:solidFill>
                  <a:srgbClr val="000000"/>
                </a:solidFill>
                <a:latin typeface="Calibri" panose="020F0502020204030204" pitchFamily="34" charset="0"/>
                <a:ea typeface="宋体" panose="02010600030101010101" pitchFamily="2" charset="-122"/>
              </a:rPr>
              <a:t>1</a:t>
            </a:r>
            <a:r>
              <a:rPr lang="zh-CN" sz="2000" b="1">
                <a:solidFill>
                  <a:srgbClr val="000000"/>
                </a:solidFill>
                <a:latin typeface="Calibri" panose="020F0502020204030204" pitchFamily="34" charset="0"/>
                <a:ea typeface="宋体" panose="02010600030101010101" pitchFamily="2" charset="-122"/>
              </a:rPr>
              <a:t>年的股利</a:t>
            </a:r>
            <a:r>
              <a:rPr lang="en-US" sz="2000" b="1">
                <a:solidFill>
                  <a:srgbClr val="000000"/>
                </a:solidFill>
                <a:latin typeface="Calibri" panose="020F0502020204030204" pitchFamily="34" charset="0"/>
                <a:ea typeface="宋体" panose="02010600030101010101" pitchFamily="2" charset="-122"/>
              </a:rPr>
              <a:t>D1=0.2</a:t>
            </a:r>
            <a:r>
              <a:rPr lang="zh-CN" altLang="en-US" sz="2000" b="1">
                <a:solidFill>
                  <a:srgbClr val="000000"/>
                </a:solidFill>
                <a:latin typeface="Calibri" panose="020F0502020204030204" pitchFamily="34" charset="0"/>
                <a:ea typeface="宋体" panose="02010600030101010101" pitchFamily="2" charset="-122"/>
              </a:rPr>
              <a:t>×</a:t>
            </a:r>
            <a:r>
              <a:rPr lang="zh-CN" sz="2000" b="1">
                <a:solidFill>
                  <a:srgbClr val="000000"/>
                </a:solidFill>
                <a:latin typeface="Calibri" panose="020F0502020204030204" pitchFamily="34" charset="0"/>
                <a:ea typeface="宋体" panose="02010600030101010101" pitchFamily="2" charset="-122"/>
              </a:rPr>
              <a:t>（</a:t>
            </a:r>
            <a:r>
              <a:rPr lang="en-US" sz="2000" b="1">
                <a:solidFill>
                  <a:srgbClr val="000000"/>
                </a:solidFill>
                <a:latin typeface="Calibri" panose="020F0502020204030204" pitchFamily="34" charset="0"/>
                <a:ea typeface="宋体" panose="02010600030101010101" pitchFamily="2" charset="-122"/>
              </a:rPr>
              <a:t>1+14%</a:t>
            </a:r>
            <a:r>
              <a:rPr lang="zh-CN" sz="2000" b="1">
                <a:solidFill>
                  <a:srgbClr val="000000"/>
                </a:solidFill>
                <a:latin typeface="Calibri" panose="020F0502020204030204" pitchFamily="34" charset="0"/>
                <a:ea typeface="宋体" panose="02010600030101010101" pitchFamily="2" charset="-122"/>
              </a:rPr>
              <a:t>）</a:t>
            </a:r>
            <a:r>
              <a:rPr lang="en-US" sz="2000" b="1">
                <a:solidFill>
                  <a:srgbClr val="FF0000"/>
                </a:solidFill>
                <a:latin typeface="Calibri" panose="020F0502020204030204" pitchFamily="34" charset="0"/>
                <a:ea typeface="宋体" panose="02010600030101010101" pitchFamily="2" charset="-122"/>
              </a:rPr>
              <a:t>≈</a:t>
            </a:r>
            <a:r>
              <a:rPr lang="en-US" sz="2000" b="1">
                <a:solidFill>
                  <a:srgbClr val="000000"/>
                </a:solidFill>
                <a:latin typeface="Calibri" panose="020F0502020204030204" pitchFamily="34" charset="0"/>
                <a:ea typeface="宋体" panose="02010600030101010101" pitchFamily="2" charset="-122"/>
              </a:rPr>
              <a:t>0.23</a:t>
            </a:r>
            <a:r>
              <a:rPr lang="zh-CN" sz="2000" b="1">
                <a:solidFill>
                  <a:srgbClr val="000000"/>
                </a:solidFill>
                <a:latin typeface="Calibri" panose="020F0502020204030204" pitchFamily="34" charset="0"/>
                <a:ea typeface="宋体" panose="02010600030101010101" pitchFamily="2" charset="-122"/>
              </a:rPr>
              <a:t>（元）</a:t>
            </a:r>
            <a:r>
              <a:rPr lang="en-US" sz="2000" b="1">
                <a:solidFill>
                  <a:srgbClr val="000000"/>
                </a:solidFill>
                <a:latin typeface="Calibri" panose="020F0502020204030204" pitchFamily="34" charset="0"/>
                <a:ea typeface="宋体" panose="02010600030101010101" pitchFamily="2" charset="-122"/>
                <a:cs typeface="Times New Roman" panose="02020603050405020304" pitchFamily="18" charset="0"/>
              </a:rPr>
              <a:t>          </a:t>
            </a:r>
            <a:r>
              <a:rPr lang="zh-CN" sz="2000" b="1">
                <a:solidFill>
                  <a:srgbClr val="000000"/>
                </a:solidFill>
                <a:latin typeface="Calibri" panose="020F0502020204030204" pitchFamily="34" charset="0"/>
                <a:ea typeface="宋体" panose="02010600030101010101" pitchFamily="2" charset="-122"/>
              </a:rPr>
              <a:t>预期第</a:t>
            </a:r>
            <a:r>
              <a:rPr lang="en-US" sz="2000" b="1">
                <a:solidFill>
                  <a:srgbClr val="000000"/>
                </a:solidFill>
                <a:latin typeface="Calibri" panose="020F0502020204030204" pitchFamily="34" charset="0"/>
                <a:ea typeface="宋体" panose="02010600030101010101" pitchFamily="2" charset="-122"/>
              </a:rPr>
              <a:t>2</a:t>
            </a:r>
            <a:r>
              <a:rPr lang="zh-CN" sz="2000" b="1">
                <a:solidFill>
                  <a:srgbClr val="000000"/>
                </a:solidFill>
                <a:latin typeface="Calibri" panose="020F0502020204030204" pitchFamily="34" charset="0"/>
                <a:ea typeface="宋体" panose="02010600030101010101" pitchFamily="2" charset="-122"/>
              </a:rPr>
              <a:t>年的股利</a:t>
            </a:r>
            <a:r>
              <a:rPr lang="en-US" sz="2000" b="1">
                <a:solidFill>
                  <a:srgbClr val="000000"/>
                </a:solidFill>
                <a:latin typeface="Calibri" panose="020F0502020204030204" pitchFamily="34" charset="0"/>
                <a:ea typeface="宋体" panose="02010600030101010101" pitchFamily="2" charset="-122"/>
              </a:rPr>
              <a:t>D2=0.23</a:t>
            </a:r>
            <a:r>
              <a:rPr lang="zh-CN" altLang="en-US" sz="2000" b="1">
                <a:solidFill>
                  <a:srgbClr val="000000"/>
                </a:solidFill>
                <a:latin typeface="Calibri" panose="020F0502020204030204" pitchFamily="34" charset="0"/>
                <a:ea typeface="宋体" panose="02010600030101010101" pitchFamily="2" charset="-122"/>
              </a:rPr>
              <a:t>×</a:t>
            </a:r>
            <a:r>
              <a:rPr lang="zh-CN" sz="2000" b="1">
                <a:solidFill>
                  <a:srgbClr val="000000"/>
                </a:solidFill>
                <a:latin typeface="Calibri" panose="020F0502020204030204" pitchFamily="34" charset="0"/>
                <a:ea typeface="宋体" panose="02010600030101010101" pitchFamily="2" charset="-122"/>
              </a:rPr>
              <a:t>（</a:t>
            </a:r>
            <a:r>
              <a:rPr lang="en-US" sz="2000" b="1">
                <a:solidFill>
                  <a:srgbClr val="000000"/>
                </a:solidFill>
                <a:latin typeface="Calibri" panose="020F0502020204030204" pitchFamily="34" charset="0"/>
                <a:ea typeface="宋体" panose="02010600030101010101" pitchFamily="2" charset="-122"/>
              </a:rPr>
              <a:t>1+14%</a:t>
            </a:r>
            <a:r>
              <a:rPr lang="zh-CN" sz="2000" b="1">
                <a:solidFill>
                  <a:srgbClr val="000000"/>
                </a:solidFill>
                <a:latin typeface="Calibri" panose="020F0502020204030204" pitchFamily="34" charset="0"/>
                <a:ea typeface="宋体" panose="02010600030101010101" pitchFamily="2" charset="-122"/>
              </a:rPr>
              <a:t>）</a:t>
            </a:r>
            <a:r>
              <a:rPr lang="en-US" sz="2000" b="1">
                <a:solidFill>
                  <a:srgbClr val="FF0000"/>
                </a:solidFill>
                <a:latin typeface="Calibri" panose="020F0502020204030204" pitchFamily="34" charset="0"/>
                <a:ea typeface="宋体" panose="02010600030101010101" pitchFamily="2" charset="-122"/>
              </a:rPr>
              <a:t>≈</a:t>
            </a:r>
            <a:r>
              <a:rPr lang="en-US" sz="2000" b="1">
                <a:solidFill>
                  <a:srgbClr val="000000"/>
                </a:solidFill>
                <a:latin typeface="Calibri" panose="020F0502020204030204" pitchFamily="34" charset="0"/>
                <a:ea typeface="宋体" panose="02010600030101010101" pitchFamily="2" charset="-122"/>
              </a:rPr>
              <a:t>0.26</a:t>
            </a:r>
            <a:r>
              <a:rPr lang="zh-CN" sz="2000" b="1">
                <a:solidFill>
                  <a:srgbClr val="000000"/>
                </a:solidFill>
                <a:latin typeface="Calibri" panose="020F0502020204030204" pitchFamily="34" charset="0"/>
                <a:ea typeface="宋体" panose="02010600030101010101" pitchFamily="2" charset="-122"/>
              </a:rPr>
              <a:t>（元）</a:t>
            </a:r>
            <a:r>
              <a:rPr lang="en-US" sz="2000" b="1">
                <a:solidFill>
                  <a:srgbClr val="000000"/>
                </a:solidFill>
                <a:latin typeface="Calibri" panose="020F0502020204030204" pitchFamily="34" charset="0"/>
                <a:ea typeface="宋体" panose="02010600030101010101" pitchFamily="2" charset="-122"/>
                <a:cs typeface="Times New Roman" panose="02020603050405020304" pitchFamily="18" charset="0"/>
              </a:rPr>
              <a:t>          </a:t>
            </a:r>
            <a:r>
              <a:rPr lang="zh-CN" sz="2000" b="1">
                <a:solidFill>
                  <a:srgbClr val="000000"/>
                </a:solidFill>
                <a:latin typeface="Calibri" panose="020F0502020204030204" pitchFamily="34" charset="0"/>
                <a:ea typeface="宋体" panose="02010600030101010101" pitchFamily="2" charset="-122"/>
              </a:rPr>
              <a:t>预期第</a:t>
            </a:r>
            <a:r>
              <a:rPr lang="en-US" sz="2000" b="1">
                <a:solidFill>
                  <a:srgbClr val="000000"/>
                </a:solidFill>
                <a:latin typeface="Calibri" panose="020F0502020204030204" pitchFamily="34" charset="0"/>
                <a:ea typeface="宋体" panose="02010600030101010101" pitchFamily="2" charset="-122"/>
              </a:rPr>
              <a:t>3</a:t>
            </a:r>
            <a:r>
              <a:rPr lang="zh-CN" sz="2000" b="1">
                <a:solidFill>
                  <a:srgbClr val="000000"/>
                </a:solidFill>
                <a:latin typeface="Calibri" panose="020F0502020204030204" pitchFamily="34" charset="0"/>
                <a:ea typeface="宋体" panose="02010600030101010101" pitchFamily="2" charset="-122"/>
              </a:rPr>
              <a:t>年的股利</a:t>
            </a:r>
            <a:r>
              <a:rPr lang="en-US" sz="2000" b="1">
                <a:solidFill>
                  <a:srgbClr val="000000"/>
                </a:solidFill>
                <a:latin typeface="Calibri" panose="020F0502020204030204" pitchFamily="34" charset="0"/>
                <a:ea typeface="宋体" panose="02010600030101010101" pitchFamily="2" charset="-122"/>
              </a:rPr>
              <a:t>D3=0.26</a:t>
            </a:r>
            <a:r>
              <a:rPr lang="zh-CN" altLang="en-US" sz="2000" b="1">
                <a:solidFill>
                  <a:srgbClr val="000000"/>
                </a:solidFill>
                <a:latin typeface="Calibri" panose="020F0502020204030204" pitchFamily="34" charset="0"/>
                <a:ea typeface="宋体" panose="02010600030101010101" pitchFamily="2" charset="-122"/>
              </a:rPr>
              <a:t>×</a:t>
            </a:r>
            <a:r>
              <a:rPr lang="zh-CN" sz="2000" b="1">
                <a:solidFill>
                  <a:srgbClr val="000000"/>
                </a:solidFill>
                <a:latin typeface="Calibri" panose="020F0502020204030204" pitchFamily="34" charset="0"/>
                <a:ea typeface="宋体" panose="02010600030101010101" pitchFamily="2" charset="-122"/>
              </a:rPr>
              <a:t>（</a:t>
            </a:r>
            <a:r>
              <a:rPr lang="en-US" sz="2000" b="1">
                <a:solidFill>
                  <a:srgbClr val="000000"/>
                </a:solidFill>
                <a:latin typeface="Calibri" panose="020F0502020204030204" pitchFamily="34" charset="0"/>
                <a:ea typeface="宋体" panose="02010600030101010101" pitchFamily="2" charset="-122"/>
              </a:rPr>
              <a:t>1+5%</a:t>
            </a:r>
            <a:r>
              <a:rPr lang="zh-CN" sz="2000" b="1">
                <a:solidFill>
                  <a:srgbClr val="000000"/>
                </a:solidFill>
                <a:latin typeface="Calibri" panose="020F0502020204030204" pitchFamily="34" charset="0"/>
                <a:ea typeface="宋体" panose="02010600030101010101" pitchFamily="2" charset="-122"/>
              </a:rPr>
              <a:t>）</a:t>
            </a:r>
            <a:r>
              <a:rPr lang="en-US" sz="2000" b="1">
                <a:solidFill>
                  <a:srgbClr val="FF0000"/>
                </a:solidFill>
                <a:latin typeface="Calibri" panose="020F0502020204030204" pitchFamily="34" charset="0"/>
                <a:ea typeface="宋体" panose="02010600030101010101" pitchFamily="2" charset="-122"/>
              </a:rPr>
              <a:t>≈</a:t>
            </a:r>
            <a:r>
              <a:rPr lang="en-US" sz="2000" b="1">
                <a:solidFill>
                  <a:srgbClr val="000000"/>
                </a:solidFill>
                <a:latin typeface="Calibri" panose="020F0502020204030204" pitchFamily="34" charset="0"/>
                <a:ea typeface="宋体" panose="02010600030101010101" pitchFamily="2" charset="-122"/>
              </a:rPr>
              <a:t>0.27</a:t>
            </a:r>
            <a:r>
              <a:rPr lang="zh-CN" sz="2000" b="1">
                <a:solidFill>
                  <a:srgbClr val="000000"/>
                </a:solidFill>
                <a:latin typeface="Calibri" panose="020F0502020204030204" pitchFamily="34" charset="0"/>
                <a:ea typeface="宋体" panose="02010600030101010101" pitchFamily="2" charset="-122"/>
              </a:rPr>
              <a:t>（元）</a:t>
            </a:r>
            <a:r>
              <a:rPr lang="en-US" sz="2000" b="1">
                <a:solidFill>
                  <a:srgbClr val="000000"/>
                </a:solidFill>
                <a:latin typeface="Calibri" panose="020F0502020204030204" pitchFamily="34" charset="0"/>
                <a:ea typeface="宋体" panose="02010600030101010101" pitchFamily="2" charset="-122"/>
                <a:cs typeface="Times New Roman" panose="02020603050405020304" pitchFamily="18" charset="0"/>
              </a:rPr>
              <a:t>      </a:t>
            </a:r>
            <a:r>
              <a:rPr lang="en-US" sz="2000" b="1">
                <a:solidFill>
                  <a:srgbClr val="FF0000"/>
                </a:solidFill>
                <a:latin typeface="Calibri" panose="020F0502020204030204" pitchFamily="34" charset="0"/>
                <a:ea typeface="宋体" panose="02010600030101010101" pitchFamily="2" charset="-122"/>
                <a:cs typeface="Times New Roman" panose="02020603050405020304" pitchFamily="18" charset="0"/>
              </a:rPr>
              <a:t> </a:t>
            </a:r>
            <a:r>
              <a:rPr lang="en-US" sz="2000" b="1">
                <a:solidFill>
                  <a:srgbClr val="FF0000"/>
                </a:solidFill>
                <a:latin typeface="Calibri" panose="020F0502020204030204" pitchFamily="34" charset="0"/>
                <a:ea typeface="宋体" panose="02010600030101010101" pitchFamily="2" charset="-122"/>
              </a:rPr>
              <a:t>D4=D3</a:t>
            </a:r>
            <a:r>
              <a:rPr lang="zh-CN" altLang="en-US" sz="2000" b="1">
                <a:solidFill>
                  <a:srgbClr val="FF0000"/>
                </a:solidFill>
                <a:latin typeface="Calibri" panose="020F0502020204030204" pitchFamily="34" charset="0"/>
                <a:ea typeface="宋体" panose="02010600030101010101" pitchFamily="2" charset="-122"/>
              </a:rPr>
              <a:t>×</a:t>
            </a:r>
            <a:r>
              <a:rPr lang="zh-CN" sz="2000" b="1">
                <a:solidFill>
                  <a:srgbClr val="FF0000"/>
                </a:solidFill>
                <a:latin typeface="Calibri" panose="020F0502020204030204" pitchFamily="34" charset="0"/>
                <a:ea typeface="宋体" panose="02010600030101010101" pitchFamily="2" charset="-122"/>
              </a:rPr>
              <a:t>（</a:t>
            </a:r>
            <a:r>
              <a:rPr lang="en-US" sz="2000" b="1">
                <a:solidFill>
                  <a:srgbClr val="FF0000"/>
                </a:solidFill>
                <a:latin typeface="Calibri" panose="020F0502020204030204" pitchFamily="34" charset="0"/>
                <a:ea typeface="宋体" panose="02010600030101010101" pitchFamily="2" charset="-122"/>
              </a:rPr>
              <a:t>1+2%</a:t>
            </a:r>
            <a:r>
              <a:rPr lang="zh-CN" sz="2000" b="1">
                <a:solidFill>
                  <a:srgbClr val="FF0000"/>
                </a:solidFill>
                <a:latin typeface="Calibri" panose="020F0502020204030204" pitchFamily="34" charset="0"/>
                <a:ea typeface="宋体" panose="02010600030101010101" pitchFamily="2" charset="-122"/>
              </a:rPr>
              <a:t>）</a:t>
            </a:r>
            <a:r>
              <a:rPr lang="en-US" sz="2000" b="1">
                <a:solidFill>
                  <a:srgbClr val="FF0000"/>
                </a:solidFill>
                <a:latin typeface="Calibri" panose="020F0502020204030204" pitchFamily="34" charset="0"/>
                <a:ea typeface="宋体" panose="02010600030101010101" pitchFamily="2" charset="-122"/>
              </a:rPr>
              <a:t>=0.27</a:t>
            </a:r>
            <a:r>
              <a:rPr lang="zh-CN" altLang="en-US" sz="2000" b="1">
                <a:solidFill>
                  <a:srgbClr val="FF0000"/>
                </a:solidFill>
                <a:latin typeface="Calibri" panose="020F0502020204030204" pitchFamily="34" charset="0"/>
                <a:ea typeface="宋体" panose="02010600030101010101" pitchFamily="2" charset="-122"/>
              </a:rPr>
              <a:t>×</a:t>
            </a:r>
            <a:r>
              <a:rPr lang="zh-CN" sz="2000" b="1">
                <a:solidFill>
                  <a:srgbClr val="FF0000"/>
                </a:solidFill>
                <a:latin typeface="Calibri" panose="020F0502020204030204" pitchFamily="34" charset="0"/>
                <a:ea typeface="宋体" panose="02010600030101010101" pitchFamily="2" charset="-122"/>
              </a:rPr>
              <a:t>（</a:t>
            </a:r>
            <a:r>
              <a:rPr lang="en-US" sz="2000" b="1">
                <a:solidFill>
                  <a:srgbClr val="FF0000"/>
                </a:solidFill>
                <a:latin typeface="Calibri" panose="020F0502020204030204" pitchFamily="34" charset="0"/>
                <a:ea typeface="宋体" panose="02010600030101010101" pitchFamily="2" charset="-122"/>
              </a:rPr>
              <a:t>1+2%</a:t>
            </a:r>
            <a:r>
              <a:rPr lang="zh-CN" sz="2000" b="1">
                <a:solidFill>
                  <a:srgbClr val="FF0000"/>
                </a:solidFill>
                <a:latin typeface="Calibri" panose="020F0502020204030204" pitchFamily="34" charset="0"/>
                <a:ea typeface="宋体" panose="02010600030101010101" pitchFamily="2" charset="-122"/>
              </a:rPr>
              <a:t>）≈</a:t>
            </a:r>
            <a:r>
              <a:rPr lang="en-US" sz="2000" b="1">
                <a:solidFill>
                  <a:srgbClr val="FF0000"/>
                </a:solidFill>
                <a:latin typeface="Calibri" panose="020F0502020204030204" pitchFamily="34" charset="0"/>
                <a:ea typeface="宋体" panose="02010600030101010101" pitchFamily="2" charset="-122"/>
              </a:rPr>
              <a:t>0.28</a:t>
            </a:r>
            <a:r>
              <a:rPr lang="zh-CN" sz="2000" b="1">
                <a:solidFill>
                  <a:srgbClr val="FF0000"/>
                </a:solidFill>
                <a:latin typeface="Calibri" panose="020F0502020204030204" pitchFamily="34" charset="0"/>
                <a:ea typeface="宋体" panose="02010600030101010101" pitchFamily="2" charset="-122"/>
              </a:rPr>
              <a:t>（元）（</a:t>
            </a:r>
            <a:r>
              <a:rPr lang="zh-CN" sz="2000" b="1" i="1">
                <a:solidFill>
                  <a:srgbClr val="FF0000"/>
                </a:solidFill>
                <a:latin typeface="Calibri" panose="020F0502020204030204" pitchFamily="34" charset="0"/>
                <a:ea typeface="宋体" panose="02010600030101010101" pitchFamily="2" charset="-122"/>
              </a:rPr>
              <a:t>从第</a:t>
            </a:r>
            <a:r>
              <a:rPr lang="en-US" sz="2000" b="1" i="1">
                <a:solidFill>
                  <a:srgbClr val="FF0000"/>
                </a:solidFill>
                <a:latin typeface="Calibri" panose="020F0502020204030204" pitchFamily="34" charset="0"/>
                <a:ea typeface="宋体" panose="02010600030101010101" pitchFamily="2" charset="-122"/>
              </a:rPr>
              <a:t>4</a:t>
            </a:r>
            <a:r>
              <a:rPr lang="zh-CN" sz="2000" b="1" i="1">
                <a:solidFill>
                  <a:srgbClr val="FF0000"/>
                </a:solidFill>
                <a:latin typeface="Calibri" panose="020F0502020204030204" pitchFamily="34" charset="0"/>
                <a:ea typeface="宋体" panose="02010600030101010101" pitchFamily="2" charset="-122"/>
              </a:rPr>
              <a:t>年开始是属于永续年金</a:t>
            </a:r>
            <a:r>
              <a:rPr lang="zh-CN" sz="2000" b="1">
                <a:solidFill>
                  <a:srgbClr val="FF0000"/>
                </a:solidFill>
                <a:latin typeface="Calibri" panose="020F0502020204030204" pitchFamily="34" charset="0"/>
                <a:ea typeface="宋体" panose="02010600030101010101" pitchFamily="2" charset="-122"/>
              </a:rPr>
              <a:t>）</a:t>
            </a:r>
            <a:r>
              <a:rPr lang="en-US" sz="2000" b="1">
                <a:solidFill>
                  <a:srgbClr val="FF0000"/>
                </a:solidFill>
                <a:latin typeface="Calibri" panose="020F0502020204030204" pitchFamily="34" charset="0"/>
                <a:ea typeface="宋体" panose="02010600030101010101" pitchFamily="2" charset="-122"/>
                <a:cs typeface="Times New Roman" panose="02020603050405020304" pitchFamily="18" charset="0"/>
              </a:rPr>
              <a:t>       </a:t>
            </a:r>
            <a:r>
              <a:rPr lang="en-US" sz="2000" b="1">
                <a:solidFill>
                  <a:srgbClr val="FF0000"/>
                </a:solidFill>
                <a:latin typeface="Calibri" panose="020F0502020204030204" pitchFamily="34" charset="0"/>
                <a:ea typeface="宋体" panose="02010600030101010101" pitchFamily="2" charset="-122"/>
              </a:rPr>
              <a:t>V3= D4/</a:t>
            </a:r>
            <a:r>
              <a:rPr lang="zh-CN" sz="2000" b="1">
                <a:solidFill>
                  <a:srgbClr val="FF0000"/>
                </a:solidFill>
                <a:latin typeface="Calibri" panose="020F0502020204030204" pitchFamily="34" charset="0"/>
                <a:ea typeface="宋体" panose="02010600030101010101" pitchFamily="2" charset="-122"/>
              </a:rPr>
              <a:t>（</a:t>
            </a:r>
            <a:r>
              <a:rPr lang="en-US" sz="2000" b="1">
                <a:solidFill>
                  <a:srgbClr val="FF0000"/>
                </a:solidFill>
                <a:latin typeface="Calibri" panose="020F0502020204030204" pitchFamily="34" charset="0"/>
                <a:ea typeface="宋体" panose="02010600030101010101" pitchFamily="2" charset="-122"/>
              </a:rPr>
              <a:t>10%-2%</a:t>
            </a:r>
            <a:r>
              <a:rPr lang="zh-CN" sz="2000" b="1">
                <a:solidFill>
                  <a:srgbClr val="FF0000"/>
                </a:solidFill>
                <a:latin typeface="Calibri" panose="020F0502020204030204" pitchFamily="34" charset="0"/>
                <a:ea typeface="宋体" panose="02010600030101010101" pitchFamily="2" charset="-122"/>
              </a:rPr>
              <a:t>）（永续年金的现值是在第</a:t>
            </a:r>
            <a:r>
              <a:rPr lang="en-US" sz="2000" b="1">
                <a:solidFill>
                  <a:srgbClr val="FF0000"/>
                </a:solidFill>
                <a:latin typeface="Calibri" panose="020F0502020204030204" pitchFamily="34" charset="0"/>
                <a:ea typeface="宋体" panose="02010600030101010101" pitchFamily="2" charset="-122"/>
              </a:rPr>
              <a:t>3</a:t>
            </a:r>
            <a:r>
              <a:rPr lang="zh-CN" sz="2000" b="1">
                <a:solidFill>
                  <a:srgbClr val="FF0000"/>
                </a:solidFill>
                <a:latin typeface="Calibri" panose="020F0502020204030204" pitchFamily="34" charset="0"/>
                <a:ea typeface="宋体" panose="02010600030101010101" pitchFamily="2" charset="-122"/>
              </a:rPr>
              <a:t>年）</a:t>
            </a:r>
            <a:r>
              <a:rPr lang="en-US" sz="2000" b="1">
                <a:solidFill>
                  <a:srgbClr val="FF0000"/>
                </a:solidFill>
                <a:latin typeface="Calibri" panose="020F0502020204030204" pitchFamily="34" charset="0"/>
                <a:ea typeface="宋体" panose="02010600030101010101" pitchFamily="2" charset="-122"/>
                <a:cs typeface="Times New Roman" panose="02020603050405020304" pitchFamily="18" charset="0"/>
              </a:rPr>
              <a:t>         </a:t>
            </a:r>
            <a:r>
              <a:rPr lang="en-US" sz="2000" b="1">
                <a:solidFill>
                  <a:srgbClr val="FF0000"/>
                </a:solidFill>
                <a:latin typeface="Calibri" panose="020F0502020204030204" pitchFamily="34" charset="0"/>
                <a:ea typeface="宋体" panose="02010600030101010101" pitchFamily="2" charset="-122"/>
              </a:rPr>
              <a:t>=0.28/8%≈3.5</a:t>
            </a:r>
            <a:r>
              <a:rPr lang="zh-CN" sz="2000" b="1">
                <a:solidFill>
                  <a:srgbClr val="FF0000"/>
                </a:solidFill>
                <a:latin typeface="Calibri" panose="020F0502020204030204" pitchFamily="34" charset="0"/>
                <a:ea typeface="宋体" panose="02010600030101010101" pitchFamily="2" charset="-122"/>
              </a:rPr>
              <a:t>（元）</a:t>
            </a:r>
            <a:r>
              <a:rPr lang="en-US" sz="2000" b="1">
                <a:solidFill>
                  <a:srgbClr val="000000"/>
                </a:solidFill>
                <a:latin typeface="Calibri" panose="020F0502020204030204" pitchFamily="34" charset="0"/>
                <a:ea typeface="宋体" panose="02010600030101010101" pitchFamily="2" charset="-122"/>
                <a:cs typeface="Times New Roman" panose="02020603050405020304" pitchFamily="18" charset="0"/>
              </a:rPr>
              <a:t>     </a:t>
            </a:r>
            <a:r>
              <a:rPr lang="en-US" sz="2000" b="1">
                <a:solidFill>
                  <a:srgbClr val="000000"/>
                </a:solidFill>
                <a:latin typeface="Calibri" panose="020F0502020204030204" pitchFamily="34" charset="0"/>
                <a:ea typeface="宋体" panose="02010600030101010101" pitchFamily="2" charset="-122"/>
              </a:rPr>
              <a:t>V</a:t>
            </a:r>
            <a:r>
              <a:rPr lang="zh-CN" sz="2000" b="1">
                <a:solidFill>
                  <a:srgbClr val="000000"/>
                </a:solidFill>
                <a:latin typeface="Calibri" panose="020F0502020204030204" pitchFamily="34" charset="0"/>
                <a:ea typeface="宋体" panose="02010600030101010101" pitchFamily="2" charset="-122"/>
              </a:rPr>
              <a:t>（</a:t>
            </a:r>
            <a:r>
              <a:rPr lang="en-US" sz="2000" b="1">
                <a:solidFill>
                  <a:srgbClr val="000000"/>
                </a:solidFill>
                <a:latin typeface="Calibri" panose="020F0502020204030204" pitchFamily="34" charset="0"/>
                <a:ea typeface="宋体" panose="02010600030101010101" pitchFamily="2" charset="-122"/>
              </a:rPr>
              <a:t>L</a:t>
            </a:r>
            <a:r>
              <a:rPr lang="zh-CN" sz="2000" b="1">
                <a:solidFill>
                  <a:srgbClr val="000000"/>
                </a:solidFill>
                <a:latin typeface="Calibri" panose="020F0502020204030204" pitchFamily="34" charset="0"/>
                <a:ea typeface="宋体" panose="02010600030101010101" pitchFamily="2" charset="-122"/>
              </a:rPr>
              <a:t>）</a:t>
            </a:r>
            <a:r>
              <a:rPr lang="en-US" sz="2000" b="1">
                <a:solidFill>
                  <a:srgbClr val="000000"/>
                </a:solidFill>
                <a:latin typeface="Calibri" panose="020F0502020204030204" pitchFamily="34" charset="0"/>
                <a:ea typeface="宋体" panose="02010600030101010101" pitchFamily="2" charset="-122"/>
              </a:rPr>
              <a:t>=0.23</a:t>
            </a:r>
            <a:r>
              <a:rPr lang="zh-CN" altLang="en-US" sz="2000" b="1">
                <a:solidFill>
                  <a:srgbClr val="000000"/>
                </a:solidFill>
                <a:latin typeface="Calibri" panose="020F0502020204030204" pitchFamily="34" charset="0"/>
                <a:ea typeface="宋体" panose="02010600030101010101" pitchFamily="2" charset="-122"/>
              </a:rPr>
              <a:t>×</a:t>
            </a:r>
            <a:r>
              <a:rPr lang="zh-CN" sz="2000" b="1">
                <a:solidFill>
                  <a:srgbClr val="000000"/>
                </a:solidFill>
                <a:latin typeface="Calibri" panose="020F0502020204030204" pitchFamily="34" charset="0"/>
                <a:ea typeface="宋体" panose="02010600030101010101" pitchFamily="2" charset="-122"/>
              </a:rPr>
              <a:t>（</a:t>
            </a:r>
            <a:r>
              <a:rPr lang="en-US" sz="2000" b="1">
                <a:solidFill>
                  <a:srgbClr val="000000"/>
                </a:solidFill>
                <a:latin typeface="Calibri" panose="020F0502020204030204" pitchFamily="34" charset="0"/>
                <a:ea typeface="宋体" panose="02010600030101010101" pitchFamily="2" charset="-122"/>
              </a:rPr>
              <a:t>P/F</a:t>
            </a:r>
            <a:r>
              <a:rPr lang="zh-CN" sz="2000" b="1">
                <a:solidFill>
                  <a:srgbClr val="000000"/>
                </a:solidFill>
                <a:latin typeface="Calibri" panose="020F0502020204030204" pitchFamily="34" charset="0"/>
                <a:ea typeface="宋体" panose="02010600030101010101" pitchFamily="2" charset="-122"/>
              </a:rPr>
              <a:t>，</a:t>
            </a:r>
            <a:r>
              <a:rPr lang="en-US" sz="2000" b="1">
                <a:solidFill>
                  <a:srgbClr val="000000"/>
                </a:solidFill>
                <a:latin typeface="Calibri" panose="020F0502020204030204" pitchFamily="34" charset="0"/>
                <a:ea typeface="宋体" panose="02010600030101010101" pitchFamily="2" charset="-122"/>
              </a:rPr>
              <a:t>10%</a:t>
            </a:r>
            <a:r>
              <a:rPr lang="zh-CN" sz="2000" b="1">
                <a:solidFill>
                  <a:srgbClr val="000000"/>
                </a:solidFill>
                <a:latin typeface="Calibri" panose="020F0502020204030204" pitchFamily="34" charset="0"/>
                <a:ea typeface="宋体" panose="02010600030101010101" pitchFamily="2" charset="-122"/>
              </a:rPr>
              <a:t>，</a:t>
            </a:r>
            <a:r>
              <a:rPr lang="en-US" sz="2000" b="1">
                <a:solidFill>
                  <a:srgbClr val="000000"/>
                </a:solidFill>
                <a:latin typeface="Calibri" panose="020F0502020204030204" pitchFamily="34" charset="0"/>
                <a:ea typeface="宋体" panose="02010600030101010101" pitchFamily="2" charset="-122"/>
              </a:rPr>
              <a:t>1</a:t>
            </a:r>
            <a:r>
              <a:rPr lang="zh-CN" sz="2000" b="1">
                <a:solidFill>
                  <a:srgbClr val="000000"/>
                </a:solidFill>
                <a:latin typeface="Calibri" panose="020F0502020204030204" pitchFamily="34" charset="0"/>
                <a:ea typeface="宋体" panose="02010600030101010101" pitchFamily="2" charset="-122"/>
              </a:rPr>
              <a:t>）</a:t>
            </a:r>
            <a:r>
              <a:rPr lang="en-US" sz="2000" b="1">
                <a:solidFill>
                  <a:srgbClr val="000000"/>
                </a:solidFill>
                <a:latin typeface="Calibri" panose="020F0502020204030204" pitchFamily="34" charset="0"/>
                <a:ea typeface="宋体" panose="02010600030101010101" pitchFamily="2" charset="-122"/>
              </a:rPr>
              <a:t>+0.26</a:t>
            </a:r>
            <a:r>
              <a:rPr lang="zh-CN" altLang="en-US" sz="2000" b="1">
                <a:solidFill>
                  <a:srgbClr val="000000"/>
                </a:solidFill>
                <a:latin typeface="Calibri" panose="020F0502020204030204" pitchFamily="34" charset="0"/>
                <a:ea typeface="宋体" panose="02010600030101010101" pitchFamily="2" charset="-122"/>
              </a:rPr>
              <a:t>×</a:t>
            </a:r>
            <a:r>
              <a:rPr lang="zh-CN" sz="2000" b="1">
                <a:solidFill>
                  <a:srgbClr val="000000"/>
                </a:solidFill>
                <a:latin typeface="Calibri" panose="020F0502020204030204" pitchFamily="34" charset="0"/>
                <a:ea typeface="宋体" panose="02010600030101010101" pitchFamily="2" charset="-122"/>
              </a:rPr>
              <a:t>（</a:t>
            </a:r>
            <a:r>
              <a:rPr lang="en-US" sz="2000" b="1">
                <a:solidFill>
                  <a:srgbClr val="000000"/>
                </a:solidFill>
                <a:latin typeface="Calibri" panose="020F0502020204030204" pitchFamily="34" charset="0"/>
                <a:ea typeface="宋体" panose="02010600030101010101" pitchFamily="2" charset="-122"/>
              </a:rPr>
              <a:t>P/F</a:t>
            </a:r>
            <a:r>
              <a:rPr lang="zh-CN" sz="2000" b="1">
                <a:solidFill>
                  <a:srgbClr val="000000"/>
                </a:solidFill>
                <a:latin typeface="Calibri" panose="020F0502020204030204" pitchFamily="34" charset="0"/>
                <a:ea typeface="宋体" panose="02010600030101010101" pitchFamily="2" charset="-122"/>
              </a:rPr>
              <a:t>，</a:t>
            </a:r>
            <a:r>
              <a:rPr lang="en-US" sz="2000" b="1">
                <a:solidFill>
                  <a:srgbClr val="000000"/>
                </a:solidFill>
                <a:latin typeface="Calibri" panose="020F0502020204030204" pitchFamily="34" charset="0"/>
                <a:ea typeface="宋体" panose="02010600030101010101" pitchFamily="2" charset="-122"/>
              </a:rPr>
              <a:t>10%</a:t>
            </a:r>
            <a:r>
              <a:rPr lang="zh-CN" sz="2000" b="1">
                <a:solidFill>
                  <a:srgbClr val="000000"/>
                </a:solidFill>
                <a:latin typeface="Calibri" panose="020F0502020204030204" pitchFamily="34" charset="0"/>
                <a:ea typeface="宋体" panose="02010600030101010101" pitchFamily="2" charset="-122"/>
              </a:rPr>
              <a:t>，</a:t>
            </a:r>
            <a:r>
              <a:rPr lang="en-US" sz="2000" b="1">
                <a:solidFill>
                  <a:srgbClr val="000000"/>
                </a:solidFill>
                <a:latin typeface="Calibri" panose="020F0502020204030204" pitchFamily="34" charset="0"/>
                <a:ea typeface="宋体" panose="02010600030101010101" pitchFamily="2" charset="-122"/>
              </a:rPr>
              <a:t>2</a:t>
            </a:r>
            <a:r>
              <a:rPr lang="zh-CN" sz="2000" b="1">
                <a:solidFill>
                  <a:srgbClr val="000000"/>
                </a:solidFill>
                <a:latin typeface="Calibri" panose="020F0502020204030204" pitchFamily="34" charset="0"/>
                <a:ea typeface="宋体" panose="02010600030101010101" pitchFamily="2" charset="-122"/>
              </a:rPr>
              <a:t>）</a:t>
            </a:r>
            <a:r>
              <a:rPr lang="en-US" sz="2000" b="1">
                <a:solidFill>
                  <a:srgbClr val="000000"/>
                </a:solidFill>
                <a:latin typeface="Calibri" panose="020F0502020204030204" pitchFamily="34" charset="0"/>
                <a:ea typeface="宋体" panose="02010600030101010101" pitchFamily="2" charset="-122"/>
              </a:rPr>
              <a:t>+0.27</a:t>
            </a:r>
            <a:r>
              <a:rPr lang="zh-CN" altLang="en-US" sz="2000" b="1">
                <a:solidFill>
                  <a:srgbClr val="000000"/>
                </a:solidFill>
                <a:latin typeface="Calibri" panose="020F0502020204030204" pitchFamily="34" charset="0"/>
                <a:ea typeface="宋体" panose="02010600030101010101" pitchFamily="2" charset="-122"/>
              </a:rPr>
              <a:t>×</a:t>
            </a:r>
            <a:r>
              <a:rPr lang="zh-CN" sz="2000" b="1">
                <a:solidFill>
                  <a:srgbClr val="000000"/>
                </a:solidFill>
                <a:latin typeface="Calibri" panose="020F0502020204030204" pitchFamily="34" charset="0"/>
                <a:ea typeface="宋体" panose="02010600030101010101" pitchFamily="2" charset="-122"/>
              </a:rPr>
              <a:t>（</a:t>
            </a:r>
            <a:r>
              <a:rPr lang="en-US" sz="2000" b="1">
                <a:solidFill>
                  <a:srgbClr val="000000"/>
                </a:solidFill>
                <a:latin typeface="Calibri" panose="020F0502020204030204" pitchFamily="34" charset="0"/>
                <a:ea typeface="宋体" panose="02010600030101010101" pitchFamily="2" charset="-122"/>
              </a:rPr>
              <a:t>P/F</a:t>
            </a:r>
            <a:r>
              <a:rPr lang="zh-CN" sz="2000" b="1">
                <a:solidFill>
                  <a:srgbClr val="000000"/>
                </a:solidFill>
                <a:latin typeface="Calibri" panose="020F0502020204030204" pitchFamily="34" charset="0"/>
                <a:ea typeface="宋体" panose="02010600030101010101" pitchFamily="2" charset="-122"/>
              </a:rPr>
              <a:t>，</a:t>
            </a:r>
            <a:r>
              <a:rPr lang="en-US" sz="2000" b="1">
                <a:solidFill>
                  <a:srgbClr val="000000"/>
                </a:solidFill>
                <a:latin typeface="Calibri" panose="020F0502020204030204" pitchFamily="34" charset="0"/>
                <a:ea typeface="宋体" panose="02010600030101010101" pitchFamily="2" charset="-122"/>
              </a:rPr>
              <a:t>10%</a:t>
            </a:r>
            <a:r>
              <a:rPr lang="zh-CN" sz="2000" b="1">
                <a:solidFill>
                  <a:srgbClr val="000000"/>
                </a:solidFill>
                <a:latin typeface="Calibri" panose="020F0502020204030204" pitchFamily="34" charset="0"/>
                <a:ea typeface="宋体" panose="02010600030101010101" pitchFamily="2" charset="-122"/>
              </a:rPr>
              <a:t>，</a:t>
            </a:r>
            <a:r>
              <a:rPr lang="en-US" sz="2000" b="1">
                <a:solidFill>
                  <a:srgbClr val="000000"/>
                </a:solidFill>
                <a:latin typeface="Calibri" panose="020F0502020204030204" pitchFamily="34" charset="0"/>
                <a:ea typeface="宋体" panose="02010600030101010101" pitchFamily="2" charset="-122"/>
              </a:rPr>
              <a:t>3</a:t>
            </a:r>
            <a:r>
              <a:rPr lang="zh-CN" sz="2000" b="1">
                <a:solidFill>
                  <a:srgbClr val="000000"/>
                </a:solidFill>
                <a:latin typeface="Calibri" panose="020F0502020204030204" pitchFamily="34" charset="0"/>
                <a:ea typeface="宋体" panose="02010600030101010101" pitchFamily="2" charset="-122"/>
              </a:rPr>
              <a:t>）</a:t>
            </a:r>
            <a:r>
              <a:rPr lang="en-US" sz="2000" b="1">
                <a:solidFill>
                  <a:srgbClr val="000000"/>
                </a:solidFill>
                <a:latin typeface="Calibri" panose="020F0502020204030204" pitchFamily="34" charset="0"/>
                <a:ea typeface="宋体" panose="02010600030101010101" pitchFamily="2" charset="-122"/>
              </a:rPr>
              <a:t>+</a:t>
            </a:r>
            <a:r>
              <a:rPr lang="en-US" sz="2000" b="1">
                <a:solidFill>
                  <a:srgbClr val="FF0000"/>
                </a:solidFill>
                <a:latin typeface="Calibri" panose="020F0502020204030204" pitchFamily="34" charset="0"/>
                <a:ea typeface="宋体" panose="02010600030101010101" pitchFamily="2" charset="-122"/>
              </a:rPr>
              <a:t>V3</a:t>
            </a:r>
            <a:r>
              <a:rPr lang="zh-CN" sz="2000" b="1">
                <a:solidFill>
                  <a:srgbClr val="FF0000"/>
                </a:solidFill>
                <a:latin typeface="Calibri" panose="020F0502020204030204" pitchFamily="34" charset="0"/>
                <a:ea typeface="宋体" panose="02010600030101010101" pitchFamily="2" charset="-122"/>
              </a:rPr>
              <a:t>（</a:t>
            </a:r>
            <a:r>
              <a:rPr lang="en-US" sz="2000" b="1">
                <a:solidFill>
                  <a:srgbClr val="FF0000"/>
                </a:solidFill>
                <a:latin typeface="Calibri" panose="020F0502020204030204" pitchFamily="34" charset="0"/>
                <a:ea typeface="宋体" panose="02010600030101010101" pitchFamily="2" charset="-122"/>
              </a:rPr>
              <a:t>P/F</a:t>
            </a:r>
            <a:r>
              <a:rPr lang="zh-CN" sz="2000" b="1">
                <a:solidFill>
                  <a:srgbClr val="FF0000"/>
                </a:solidFill>
                <a:latin typeface="Calibri" panose="020F0502020204030204" pitchFamily="34" charset="0"/>
                <a:ea typeface="宋体" panose="02010600030101010101" pitchFamily="2" charset="-122"/>
              </a:rPr>
              <a:t>，</a:t>
            </a:r>
            <a:r>
              <a:rPr lang="en-US" sz="2000" b="1">
                <a:solidFill>
                  <a:srgbClr val="FF0000"/>
                </a:solidFill>
                <a:latin typeface="Calibri" panose="020F0502020204030204" pitchFamily="34" charset="0"/>
                <a:ea typeface="宋体" panose="02010600030101010101" pitchFamily="2" charset="-122"/>
              </a:rPr>
              <a:t>10%</a:t>
            </a:r>
            <a:r>
              <a:rPr lang="zh-CN" sz="2000" b="1">
                <a:solidFill>
                  <a:srgbClr val="FF0000"/>
                </a:solidFill>
                <a:latin typeface="Calibri" panose="020F0502020204030204" pitchFamily="34" charset="0"/>
                <a:ea typeface="宋体" panose="02010600030101010101" pitchFamily="2" charset="-122"/>
              </a:rPr>
              <a:t>，</a:t>
            </a:r>
            <a:r>
              <a:rPr lang="en-US" sz="2000" b="1">
                <a:solidFill>
                  <a:srgbClr val="FF0000"/>
                </a:solidFill>
                <a:latin typeface="Calibri" panose="020F0502020204030204" pitchFamily="34" charset="0"/>
                <a:ea typeface="宋体" panose="02010600030101010101" pitchFamily="2" charset="-122"/>
              </a:rPr>
              <a:t>3</a:t>
            </a:r>
            <a:r>
              <a:rPr lang="zh-CN" sz="2000" b="1">
                <a:solidFill>
                  <a:srgbClr val="FF0000"/>
                </a:solidFill>
                <a:latin typeface="Calibri" panose="020F0502020204030204" pitchFamily="34" charset="0"/>
                <a:ea typeface="宋体" panose="02010600030101010101" pitchFamily="2" charset="-122"/>
              </a:rPr>
              <a:t>）</a:t>
            </a:r>
            <a:r>
              <a:rPr lang="en-US" sz="2000" b="1">
                <a:solidFill>
                  <a:srgbClr val="000000"/>
                </a:solidFill>
                <a:latin typeface="Calibri" panose="020F0502020204030204" pitchFamily="34" charset="0"/>
                <a:ea typeface="宋体" panose="02010600030101010101" pitchFamily="2" charset="-122"/>
                <a:cs typeface="Times New Roman" panose="02020603050405020304" pitchFamily="18" charset="0"/>
              </a:rPr>
              <a:t>          </a:t>
            </a:r>
            <a:r>
              <a:rPr lang="en-US" sz="2000" b="1">
                <a:solidFill>
                  <a:srgbClr val="000000"/>
                </a:solidFill>
                <a:latin typeface="Calibri" panose="020F0502020204030204" pitchFamily="34" charset="0"/>
                <a:ea typeface="宋体" panose="02010600030101010101" pitchFamily="2" charset="-122"/>
              </a:rPr>
              <a:t>=0.23</a:t>
            </a:r>
            <a:r>
              <a:rPr lang="zh-CN" altLang="en-US" sz="2000" b="1">
                <a:solidFill>
                  <a:srgbClr val="000000"/>
                </a:solidFill>
                <a:latin typeface="Calibri" panose="020F0502020204030204" pitchFamily="34" charset="0"/>
                <a:ea typeface="宋体" panose="02010600030101010101" pitchFamily="2" charset="-122"/>
              </a:rPr>
              <a:t>×</a:t>
            </a:r>
            <a:r>
              <a:rPr lang="en-US" sz="2000" b="1">
                <a:solidFill>
                  <a:srgbClr val="000000"/>
                </a:solidFill>
                <a:latin typeface="Calibri" panose="020F0502020204030204" pitchFamily="34" charset="0"/>
                <a:ea typeface="宋体" panose="02010600030101010101" pitchFamily="2" charset="-122"/>
              </a:rPr>
              <a:t>0.9091+0.26</a:t>
            </a:r>
            <a:r>
              <a:rPr lang="zh-CN" altLang="en-US" sz="2000" b="1">
                <a:solidFill>
                  <a:srgbClr val="000000"/>
                </a:solidFill>
                <a:latin typeface="Calibri" panose="020F0502020204030204" pitchFamily="34" charset="0"/>
                <a:ea typeface="宋体" panose="02010600030101010101" pitchFamily="2" charset="-122"/>
              </a:rPr>
              <a:t>×</a:t>
            </a:r>
            <a:r>
              <a:rPr lang="en-US" sz="2000" b="1">
                <a:solidFill>
                  <a:srgbClr val="000000"/>
                </a:solidFill>
                <a:latin typeface="Calibri" panose="020F0502020204030204" pitchFamily="34" charset="0"/>
                <a:ea typeface="宋体" panose="02010600030101010101" pitchFamily="2" charset="-122"/>
              </a:rPr>
              <a:t>0.8264+0.27</a:t>
            </a:r>
            <a:r>
              <a:rPr lang="zh-CN" altLang="en-US" sz="2000" b="1">
                <a:solidFill>
                  <a:srgbClr val="000000"/>
                </a:solidFill>
                <a:latin typeface="Calibri" panose="020F0502020204030204" pitchFamily="34" charset="0"/>
                <a:ea typeface="宋体" panose="02010600030101010101" pitchFamily="2" charset="-122"/>
              </a:rPr>
              <a:t>×</a:t>
            </a:r>
            <a:r>
              <a:rPr lang="en-US" sz="2000" b="1">
                <a:solidFill>
                  <a:srgbClr val="000000"/>
                </a:solidFill>
                <a:latin typeface="Calibri" panose="020F0502020204030204" pitchFamily="34" charset="0"/>
                <a:ea typeface="宋体" panose="02010600030101010101" pitchFamily="2" charset="-122"/>
              </a:rPr>
              <a:t>0.7513+3.5</a:t>
            </a:r>
            <a:r>
              <a:rPr lang="zh-CN" altLang="en-US" sz="2000" b="1">
                <a:solidFill>
                  <a:srgbClr val="000000"/>
                </a:solidFill>
                <a:latin typeface="Calibri" panose="020F0502020204030204" pitchFamily="34" charset="0"/>
                <a:ea typeface="宋体" panose="02010600030101010101" pitchFamily="2" charset="-122"/>
              </a:rPr>
              <a:t>×</a:t>
            </a:r>
            <a:r>
              <a:rPr lang="en-US" sz="2000" b="1">
                <a:solidFill>
                  <a:srgbClr val="000000"/>
                </a:solidFill>
                <a:latin typeface="Calibri" panose="020F0502020204030204" pitchFamily="34" charset="0"/>
                <a:ea typeface="宋体" panose="02010600030101010101" pitchFamily="2" charset="-122"/>
              </a:rPr>
              <a:t>0.7513</a:t>
            </a:r>
            <a:r>
              <a:rPr lang="en-US" sz="2000" b="1">
                <a:solidFill>
                  <a:srgbClr val="FF0000"/>
                </a:solidFill>
                <a:latin typeface="Calibri" panose="020F0502020204030204" pitchFamily="34" charset="0"/>
                <a:ea typeface="宋体" panose="02010600030101010101" pitchFamily="2" charset="-122"/>
              </a:rPr>
              <a:t>          ≈</a:t>
            </a:r>
            <a:r>
              <a:rPr lang="en-US" sz="2000" b="1">
                <a:solidFill>
                  <a:srgbClr val="000000"/>
                </a:solidFill>
                <a:latin typeface="Calibri" panose="020F0502020204030204" pitchFamily="34" charset="0"/>
                <a:ea typeface="宋体" panose="02010600030101010101" pitchFamily="2" charset="-122"/>
              </a:rPr>
              <a:t>3.26</a:t>
            </a:r>
            <a:r>
              <a:rPr lang="zh-CN" sz="2000" b="1">
                <a:solidFill>
                  <a:srgbClr val="000000"/>
                </a:solidFill>
                <a:latin typeface="Calibri" panose="020F0502020204030204" pitchFamily="34" charset="0"/>
                <a:ea typeface="宋体" panose="02010600030101010101" pitchFamily="2" charset="-122"/>
              </a:rPr>
              <a:t>（元）</a:t>
            </a:r>
            <a:endParaRPr lang="zh-CN" altLang="en-US" sz="2000" b="1">
              <a:solidFill>
                <a:srgbClr val="000000"/>
              </a:solidFill>
              <a:latin typeface="Calibri" panose="020F0502020204030204" pitchFamily="34" charset="0"/>
              <a:ea typeface="宋体" panose="02010600030101010101" pitchFamily="2" charset="-122"/>
            </a:endParaRPr>
          </a:p>
        </p:txBody>
      </p:sp>
    </p:spTree>
  </p:cSld>
  <p:clrMapOvr>
    <a:masterClrMapping/>
  </p:clrMapOvr>
  <p:transition spd="slow" advTm="3000">
    <p:random/>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394335" y="982980"/>
            <a:ext cx="10970895" cy="4002405"/>
          </a:xfrm>
          <a:prstGeom prst="rect">
            <a:avLst/>
          </a:prstGeom>
          <a:noFill/>
          <a:ln w="9525">
            <a:noFill/>
          </a:ln>
        </p:spPr>
        <p:txBody>
          <a:bodyPr wrap="square">
            <a:noAutofit/>
          </a:bodyPr>
          <a:p>
            <a:pPr indent="0">
              <a:lnSpc>
                <a:spcPct val="150000"/>
              </a:lnSpc>
            </a:pPr>
            <a:r>
              <a:rPr sz="2000" b="1">
                <a:latin typeface="Calibri" panose="020F0502020204030204" pitchFamily="34" charset="0"/>
                <a:ea typeface="宋体" panose="02010600030101010101" pitchFamily="2" charset="-122"/>
              </a:rPr>
              <a:t>（2）M公司股票的内部收益率=[0.15</a:t>
            </a:r>
            <a:r>
              <a:rPr lang="zh-CN" sz="2000" b="1">
                <a:latin typeface="Calibri" panose="020F0502020204030204" pitchFamily="34" charset="0"/>
                <a:ea typeface="宋体" panose="02010600030101010101" pitchFamily="2" charset="-122"/>
              </a:rPr>
              <a:t>×</a:t>
            </a:r>
            <a:r>
              <a:rPr sz="2000" b="1">
                <a:latin typeface="Calibri" panose="020F0502020204030204" pitchFamily="34" charset="0"/>
                <a:ea typeface="宋体" panose="02010600030101010101" pitchFamily="2" charset="-122"/>
              </a:rPr>
              <a:t>（1+6%）/3.5]+6%=10.54%</a:t>
            </a:r>
            <a:endParaRPr sz="2000" b="1">
              <a:latin typeface="Calibri" panose="020F0502020204030204" pitchFamily="34" charset="0"/>
              <a:ea typeface="宋体" panose="02010600030101010101" pitchFamily="2" charset="-122"/>
            </a:endParaRPr>
          </a:p>
          <a:p>
            <a:pPr indent="0">
              <a:lnSpc>
                <a:spcPct val="150000"/>
              </a:lnSpc>
            </a:pPr>
            <a:r>
              <a:rPr sz="2000" b="1">
                <a:latin typeface="Calibri" panose="020F0502020204030204" pitchFamily="34" charset="0"/>
                <a:ea typeface="宋体" panose="02010600030101010101" pitchFamily="2" charset="-122"/>
              </a:rPr>
              <a:t>    N公司股票的内部收益率=0.6/7=8.57%</a:t>
            </a:r>
            <a:endParaRPr sz="2000" b="1">
              <a:latin typeface="Calibri" panose="020F0502020204030204" pitchFamily="34" charset="0"/>
              <a:ea typeface="宋体" panose="02010600030101010101" pitchFamily="2" charset="-122"/>
            </a:endParaRPr>
          </a:p>
          <a:p>
            <a:pPr indent="0">
              <a:lnSpc>
                <a:spcPct val="150000"/>
              </a:lnSpc>
            </a:pPr>
            <a:r>
              <a:rPr sz="2000" b="1">
                <a:latin typeface="Calibri" panose="020F0502020204030204" pitchFamily="34" charset="0"/>
                <a:ea typeface="宋体" panose="02010600030101010101" pitchFamily="2" charset="-122"/>
              </a:rPr>
              <a:t>（3）L公司股票的内部收益率低于投资人要求的必要收益率，因为L公司股票价值（3.26元）低于其市价（4元），说明内部收益率没有达到投资人要求的必要收益率。</a:t>
            </a:r>
            <a:endParaRPr sz="2000" b="1">
              <a:latin typeface="Calibri" panose="020F0502020204030204" pitchFamily="34" charset="0"/>
              <a:ea typeface="宋体" panose="02010600030101010101" pitchFamily="2" charset="-122"/>
            </a:endParaRPr>
          </a:p>
          <a:p>
            <a:pPr indent="0">
              <a:lnSpc>
                <a:spcPct val="150000"/>
              </a:lnSpc>
            </a:pPr>
            <a:r>
              <a:rPr sz="2000" b="1">
                <a:latin typeface="Calibri" panose="020F0502020204030204" pitchFamily="34" charset="0"/>
                <a:ea typeface="宋体" panose="02010600030101010101" pitchFamily="2" charset="-122"/>
              </a:rPr>
              <a:t>或</a:t>
            </a:r>
            <a:endParaRPr sz="2000" b="1">
              <a:latin typeface="Calibri" panose="020F0502020204030204" pitchFamily="34" charset="0"/>
              <a:ea typeface="宋体" panose="02010600030101010101" pitchFamily="2" charset="-122"/>
            </a:endParaRPr>
          </a:p>
          <a:p>
            <a:pPr indent="0">
              <a:lnSpc>
                <a:spcPct val="150000"/>
              </a:lnSpc>
            </a:pPr>
            <a:r>
              <a:rPr sz="2000" b="1">
                <a:latin typeface="Calibri" panose="020F0502020204030204" pitchFamily="34" charset="0"/>
                <a:ea typeface="宋体" panose="02010600030101010101" pitchFamily="2" charset="-122"/>
              </a:rPr>
              <a:t>求L公司的内部收益率 </a:t>
            </a:r>
            <a:r>
              <a:rPr lang="en-US" sz="2000" b="1">
                <a:latin typeface="Calibri" panose="020F0502020204030204" pitchFamily="34" charset="0"/>
                <a:ea typeface="宋体" panose="02010600030101010101" pitchFamily="2" charset="-122"/>
              </a:rPr>
              <a:t>4</a:t>
            </a:r>
            <a:r>
              <a:rPr sz="2000" b="1">
                <a:latin typeface="Calibri" panose="020F0502020204030204" pitchFamily="34" charset="0"/>
                <a:ea typeface="宋体" panose="02010600030101010101" pitchFamily="2" charset="-122"/>
              </a:rPr>
              <a:t>=0.23</a:t>
            </a:r>
            <a:r>
              <a:rPr lang="zh-CN" sz="2000" b="1">
                <a:latin typeface="Calibri" panose="020F0502020204030204" pitchFamily="34" charset="0"/>
                <a:ea typeface="宋体" panose="02010600030101010101" pitchFamily="2" charset="-122"/>
              </a:rPr>
              <a:t>×</a:t>
            </a:r>
            <a:r>
              <a:rPr sz="2000" b="1">
                <a:latin typeface="Calibri" panose="020F0502020204030204" pitchFamily="34" charset="0"/>
                <a:ea typeface="宋体" panose="02010600030101010101" pitchFamily="2" charset="-122"/>
              </a:rPr>
              <a:t>（P/F，R，1）+ 2.6</a:t>
            </a:r>
            <a:r>
              <a:rPr lang="zh-CN" sz="2000" b="1">
                <a:latin typeface="Calibri" panose="020F0502020204030204" pitchFamily="34" charset="0"/>
                <a:ea typeface="宋体" panose="02010600030101010101" pitchFamily="2" charset="-122"/>
              </a:rPr>
              <a:t>×</a:t>
            </a:r>
            <a:r>
              <a:rPr sz="2000" b="1">
                <a:latin typeface="Calibri" panose="020F0502020204030204" pitchFamily="34" charset="0"/>
                <a:ea typeface="宋体" panose="02010600030101010101" pitchFamily="2" charset="-122"/>
              </a:rPr>
              <a:t>（P/F，R，2）+ 0.27</a:t>
            </a:r>
            <a:r>
              <a:rPr lang="zh-CN" sz="2000" b="1">
                <a:latin typeface="Calibri" panose="020F0502020204030204" pitchFamily="34" charset="0"/>
                <a:ea typeface="宋体" panose="02010600030101010101" pitchFamily="2" charset="-122"/>
              </a:rPr>
              <a:t>×</a:t>
            </a:r>
            <a:r>
              <a:rPr sz="2000" b="1">
                <a:latin typeface="Calibri" panose="020F0502020204030204" pitchFamily="34" charset="0"/>
                <a:ea typeface="宋体" panose="02010600030101010101" pitchFamily="2" charset="-122"/>
              </a:rPr>
              <a:t>（P/F，R，3）+3.5</a:t>
            </a:r>
            <a:r>
              <a:rPr lang="zh-CN" sz="2000" b="1">
                <a:latin typeface="Calibri" panose="020F0502020204030204" pitchFamily="34" charset="0"/>
                <a:ea typeface="宋体" panose="02010600030101010101" pitchFamily="2" charset="-122"/>
              </a:rPr>
              <a:t>×</a:t>
            </a:r>
            <a:r>
              <a:rPr sz="2000" b="1">
                <a:latin typeface="Calibri" panose="020F0502020204030204" pitchFamily="34" charset="0"/>
                <a:ea typeface="宋体" panose="02010600030101010101" pitchFamily="2" charset="-122"/>
              </a:rPr>
              <a:t>（P/F，R，3）</a:t>
            </a:r>
            <a:endParaRPr sz="2000" b="1">
              <a:latin typeface="Calibri" panose="020F0502020204030204" pitchFamily="34" charset="0"/>
              <a:ea typeface="宋体" panose="02010600030101010101" pitchFamily="2" charset="-122"/>
            </a:endParaRPr>
          </a:p>
          <a:p>
            <a:pPr indent="0">
              <a:lnSpc>
                <a:spcPct val="150000"/>
              </a:lnSpc>
            </a:pPr>
            <a:r>
              <a:rPr sz="2000" b="1">
                <a:latin typeface="Calibri" panose="020F0502020204030204" pitchFamily="34" charset="0"/>
                <a:ea typeface="宋体" panose="02010600030101010101" pitchFamily="2" charset="-122"/>
              </a:rPr>
              <a:t> </a:t>
            </a:r>
            <a:r>
              <a:rPr lang="en-US" sz="2000" b="1">
                <a:latin typeface="Calibri" panose="020F0502020204030204" pitchFamily="34" charset="0"/>
                <a:ea typeface="宋体" panose="02010600030101010101" pitchFamily="2" charset="-122"/>
              </a:rPr>
              <a:t>   </a:t>
            </a:r>
            <a:r>
              <a:rPr sz="2000" b="1">
                <a:latin typeface="Calibri" panose="020F0502020204030204" pitchFamily="34" charset="0"/>
                <a:ea typeface="宋体" panose="02010600030101010101" pitchFamily="2" charset="-122"/>
              </a:rPr>
              <a:t>采用逐步测试法，求得R=2.25%小于投资者要求的必要收益率10%。</a:t>
            </a:r>
            <a:endParaRPr sz="2000" b="1">
              <a:latin typeface="Calibri" panose="020F0502020204030204" pitchFamily="34" charset="0"/>
              <a:ea typeface="宋体" panose="02010600030101010101" pitchFamily="2" charset="-122"/>
            </a:endParaRPr>
          </a:p>
          <a:p>
            <a:pPr indent="0">
              <a:lnSpc>
                <a:spcPct val="150000"/>
              </a:lnSpc>
            </a:pPr>
            <a:r>
              <a:rPr sz="2000" b="1">
                <a:latin typeface="Calibri" panose="020F0502020204030204" pitchFamily="34" charset="0"/>
                <a:ea typeface="宋体" panose="02010600030101010101" pitchFamily="2" charset="-122"/>
              </a:rPr>
              <a:t>（4）由于M公司股票价值（3.98元）高于其市价（3.5元），M公司股票值得投资购买；N公司股票价值（6元）低于其市价（7元），L公司股票价值（3.26元）低于其市价（4元），故N公司和L公司的股票都不值得投资。</a:t>
            </a:r>
            <a:endParaRPr sz="2000" b="1">
              <a:latin typeface="Calibri" panose="020F0502020204030204" pitchFamily="34" charset="0"/>
              <a:ea typeface="宋体" panose="02010600030101010101" pitchFamily="2" charset="-122"/>
            </a:endParaRPr>
          </a:p>
        </p:txBody>
      </p:sp>
    </p:spTree>
  </p:cSld>
  <p:clrMapOvr>
    <a:masterClrMapping/>
  </p:clrMapOvr>
  <p:transition spd="slow" advTm="3000">
    <p:random/>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形状 11"/>
          <p:cNvSpPr/>
          <p:nvPr/>
        </p:nvSpPr>
        <p:spPr>
          <a:xfrm>
            <a:off x="28575" y="17780"/>
            <a:ext cx="7252335" cy="4551045"/>
          </a:xfrm>
          <a:custGeom>
            <a:avLst/>
            <a:gdLst>
              <a:gd name="connsiteX0" fmla="*/ 10844020 w 12192000"/>
              <a:gd name="connsiteY0" fmla="*/ 0 h 4952366"/>
              <a:gd name="connsiteX1" fmla="*/ 12192000 w 12192000"/>
              <a:gd name="connsiteY1" fmla="*/ 0 h 4952366"/>
              <a:gd name="connsiteX2" fmla="*/ 12192000 w 12192000"/>
              <a:gd name="connsiteY2" fmla="*/ 4133850 h 4952366"/>
              <a:gd name="connsiteX3" fmla="*/ 1247775 w 12192000"/>
              <a:gd name="connsiteY3" fmla="*/ 4133850 h 4952366"/>
              <a:gd name="connsiteX4" fmla="*/ 118321 w 12192000"/>
              <a:gd name="connsiteY4" fmla="*/ 4734376 h 4952366"/>
              <a:gd name="connsiteX5" fmla="*/ 0 w 12192000"/>
              <a:gd name="connsiteY5" fmla="*/ 4952366 h 4952366"/>
              <a:gd name="connsiteX6" fmla="*/ 0 w 12192000"/>
              <a:gd name="connsiteY6" fmla="*/ 1123950 h 4952366"/>
              <a:gd name="connsiteX7" fmla="*/ 9505950 w 12192000"/>
              <a:gd name="connsiteY7" fmla="*/ 1123950 h 4952366"/>
              <a:gd name="connsiteX8" fmla="*/ 10840352 w 12192000"/>
              <a:gd name="connsiteY8" fmla="*/ 36381 h 4952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92000" h="4952366">
                <a:moveTo>
                  <a:pt x="10844020" y="0"/>
                </a:moveTo>
                <a:lnTo>
                  <a:pt x="12192000" y="0"/>
                </a:lnTo>
                <a:lnTo>
                  <a:pt x="12192000" y="4133850"/>
                </a:lnTo>
                <a:lnTo>
                  <a:pt x="1247775" y="4133850"/>
                </a:lnTo>
                <a:cubicBezTo>
                  <a:pt x="777617" y="4133850"/>
                  <a:pt x="363096" y="4372062"/>
                  <a:pt x="118321" y="4734376"/>
                </a:cubicBezTo>
                <a:lnTo>
                  <a:pt x="0" y="4952366"/>
                </a:lnTo>
                <a:lnTo>
                  <a:pt x="0" y="1123950"/>
                </a:lnTo>
                <a:lnTo>
                  <a:pt x="9505950" y="1123950"/>
                </a:lnTo>
                <a:cubicBezTo>
                  <a:pt x="10164171" y="1123950"/>
                  <a:pt x="10713344" y="657055"/>
                  <a:pt x="10840352" y="36381"/>
                </a:cubicBezTo>
                <a:close/>
              </a:path>
            </a:pathLst>
          </a:custGeom>
          <a:blipFill>
            <a:blip r:embed="rId1" cstate="print"/>
            <a:stretch>
              <a:fillRect l="-27104" t="-89347" b="-20889"/>
            </a:stretch>
          </a:blip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Arial" panose="020B0604020202020204"/>
              <a:ea typeface="微软雅黑" panose="020B0503020204020204" pitchFamily="34" charset="-122"/>
              <a:cs typeface="+mn-cs"/>
            </a:endParaRPr>
          </a:p>
        </p:txBody>
      </p:sp>
      <p:sp>
        <p:nvSpPr>
          <p:cNvPr id="3" name="任意多边形: 形状 7"/>
          <p:cNvSpPr/>
          <p:nvPr/>
        </p:nvSpPr>
        <p:spPr>
          <a:xfrm>
            <a:off x="1177290" y="3655695"/>
            <a:ext cx="6103620" cy="1478280"/>
          </a:xfrm>
          <a:custGeom>
            <a:avLst/>
            <a:gdLst>
              <a:gd name="connsiteX0" fmla="*/ 0 w 8696025"/>
              <a:gd name="connsiteY0" fmla="*/ 0 h 2814637"/>
              <a:gd name="connsiteX1" fmla="*/ 8696025 w 8696025"/>
              <a:gd name="connsiteY1" fmla="*/ 0 h 2814637"/>
              <a:gd name="connsiteX2" fmla="*/ 8696025 w 8696025"/>
              <a:gd name="connsiteY2" fmla="*/ 1858332 h 2814637"/>
              <a:gd name="connsiteX3" fmla="*/ 8696025 w 8696025"/>
              <a:gd name="connsiteY3" fmla="*/ 1858332 h 2814637"/>
              <a:gd name="connsiteX4" fmla="*/ 8696025 w 8696025"/>
              <a:gd name="connsiteY4" fmla="*/ 1858333 h 2814637"/>
              <a:gd name="connsiteX5" fmla="*/ 7739721 w 8696025"/>
              <a:gd name="connsiteY5" fmla="*/ 2814637 h 2814637"/>
              <a:gd name="connsiteX6" fmla="*/ 956304 w 8696025"/>
              <a:gd name="connsiteY6" fmla="*/ 2814637 h 2814637"/>
              <a:gd name="connsiteX7" fmla="*/ 0 w 8696025"/>
              <a:gd name="connsiteY7" fmla="*/ 1858333 h 2814637"/>
              <a:gd name="connsiteX8" fmla="*/ 0 w 8696025"/>
              <a:gd name="connsiteY8" fmla="*/ 1858332 h 2814637"/>
              <a:gd name="connsiteX9" fmla="*/ 0 w 8696025"/>
              <a:gd name="connsiteY9" fmla="*/ 1858332 h 2814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696025" h="2814637">
                <a:moveTo>
                  <a:pt x="0" y="0"/>
                </a:moveTo>
                <a:lnTo>
                  <a:pt x="8696025" y="0"/>
                </a:lnTo>
                <a:lnTo>
                  <a:pt x="8696025" y="1858332"/>
                </a:lnTo>
                <a:lnTo>
                  <a:pt x="8696025" y="1858332"/>
                </a:lnTo>
                <a:lnTo>
                  <a:pt x="8696025" y="1858333"/>
                </a:lnTo>
                <a:cubicBezTo>
                  <a:pt x="8696025" y="2386485"/>
                  <a:pt x="8267873" y="2814637"/>
                  <a:pt x="7739721" y="2814637"/>
                </a:cubicBezTo>
                <a:lnTo>
                  <a:pt x="956304" y="2814637"/>
                </a:lnTo>
                <a:cubicBezTo>
                  <a:pt x="428152" y="2814637"/>
                  <a:pt x="0" y="2386485"/>
                  <a:pt x="0" y="1858333"/>
                </a:cubicBezTo>
                <a:lnTo>
                  <a:pt x="0" y="1858332"/>
                </a:lnTo>
                <a:lnTo>
                  <a:pt x="0" y="1858332"/>
                </a:lnTo>
                <a:close/>
              </a:path>
            </a:pathLst>
          </a:custGeom>
          <a:solidFill>
            <a:schemeClr val="bg1"/>
          </a:solidFill>
          <a:ln w="7620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dist"/>
            <a:endParaRPr lang="zh-CN" altLang="en-US" sz="5400" dirty="0">
              <a:solidFill>
                <a:srgbClr val="000000">
                  <a:lumMod val="85000"/>
                  <a:lumOff val="15000"/>
                </a:srgbClr>
              </a:solidFill>
              <a:latin typeface="汉仪菱心体简" panose="02010609000101010101" pitchFamily="49" charset="-122"/>
              <a:ea typeface="汉仪菱心体简" panose="02010609000101010101" pitchFamily="49" charset="-122"/>
            </a:endParaRPr>
          </a:p>
        </p:txBody>
      </p:sp>
      <p:sp>
        <p:nvSpPr>
          <p:cNvPr id="5" name="矩形 4"/>
          <p:cNvSpPr/>
          <p:nvPr/>
        </p:nvSpPr>
        <p:spPr>
          <a:xfrm>
            <a:off x="1731982" y="3864006"/>
            <a:ext cx="5066852" cy="830997"/>
          </a:xfrm>
          <a:prstGeom prst="rect">
            <a:avLst/>
          </a:prstGeom>
        </p:spPr>
        <p:txBody>
          <a:bodyPr wrap="square">
            <a:spAutoFit/>
          </a:bodyPr>
          <a:lstStyle/>
          <a:p>
            <a:pPr lvl="0" algn="dist"/>
            <a:r>
              <a:rPr lang="zh-CN" altLang="en-US" sz="4800" dirty="0">
                <a:solidFill>
                  <a:srgbClr val="000000">
                    <a:lumMod val="85000"/>
                    <a:lumOff val="15000"/>
                  </a:srgbClr>
                </a:solidFill>
                <a:latin typeface="微软雅黑" panose="020B0503020204020204" pitchFamily="34" charset="-122"/>
                <a:ea typeface="微软雅黑" panose="020B0503020204020204" pitchFamily="34" charset="-122"/>
              </a:rPr>
              <a:t>感谢您的观看！</a:t>
            </a:r>
            <a:endParaRPr lang="zh-CN" altLang="en-US" sz="4800" dirty="0">
              <a:solidFill>
                <a:srgbClr val="000000">
                  <a:lumMod val="85000"/>
                  <a:lumOff val="15000"/>
                </a:srgbClr>
              </a:solidFill>
              <a:latin typeface="微软雅黑" panose="020B0503020204020204" pitchFamily="34" charset="-122"/>
              <a:ea typeface="微软雅黑" panose="020B0503020204020204" pitchFamily="34" charset="-122"/>
            </a:endParaRPr>
          </a:p>
        </p:txBody>
      </p:sp>
    </p:spTree>
  </p:cSld>
  <p:clrMapOvr>
    <a:masterClrMapping/>
  </p:clrMapOvr>
  <p:transition spd="slow" advTm="300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2"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1+#ppt_w/2"/>
                                          </p:val>
                                        </p:tav>
                                        <p:tav tm="100000">
                                          <p:val>
                                            <p:strVal val="#ppt_x"/>
                                          </p:val>
                                        </p:tav>
                                      </p:tavLst>
                                    </p:anim>
                                    <p:anim calcmode="lin" valueType="num">
                                      <p:cBhvr additive="base">
                                        <p:cTn id="14"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直接连接符 7"/>
          <p:cNvCxnSpPr/>
          <p:nvPr/>
        </p:nvCxnSpPr>
        <p:spPr>
          <a:xfrm>
            <a:off x="512064" y="825216"/>
            <a:ext cx="7852753" cy="0"/>
          </a:xfrm>
          <a:prstGeom prst="line">
            <a:avLst/>
          </a:prstGeom>
          <a:ln w="19050">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sp>
        <p:nvSpPr>
          <p:cNvPr id="4" name="TextBox 3"/>
          <p:cNvSpPr txBox="1"/>
          <p:nvPr/>
        </p:nvSpPr>
        <p:spPr>
          <a:xfrm>
            <a:off x="600075" y="1170305"/>
            <a:ext cx="3177540" cy="460375"/>
          </a:xfrm>
          <a:prstGeom prst="rect">
            <a:avLst/>
          </a:prstGeom>
          <a:solidFill>
            <a:schemeClr val="accent2">
              <a:lumMod val="20000"/>
              <a:lumOff val="80000"/>
            </a:schemeClr>
          </a:solidFill>
        </p:spPr>
        <p:txBody>
          <a:bodyPr wrap="square" rtlCol="0">
            <a:spAutoFit/>
          </a:bodyPr>
          <a:lstStyle/>
          <a:p>
            <a:r>
              <a:rPr lang="zh-CN" altLang="en-US" sz="2400" b="1" dirty="0" smtClean="0"/>
              <a:t>二、证券投资的种类</a:t>
            </a:r>
            <a:endParaRPr lang="zh-CN" altLang="en-US" sz="2400" b="1" dirty="0"/>
          </a:p>
        </p:txBody>
      </p:sp>
      <p:sp>
        <p:nvSpPr>
          <p:cNvPr id="5" name="TextBox 4"/>
          <p:cNvSpPr txBox="1"/>
          <p:nvPr/>
        </p:nvSpPr>
        <p:spPr>
          <a:xfrm>
            <a:off x="599577" y="2272553"/>
            <a:ext cx="7765240" cy="369332"/>
          </a:xfrm>
          <a:prstGeom prst="rect">
            <a:avLst/>
          </a:prstGeom>
          <a:noFill/>
        </p:spPr>
        <p:txBody>
          <a:bodyPr wrap="square" rtlCol="0">
            <a:spAutoFit/>
          </a:bodyPr>
          <a:lstStyle/>
          <a:p>
            <a:endParaRPr lang="zh-CN" altLang="en-US" dirty="0"/>
          </a:p>
        </p:txBody>
      </p:sp>
      <p:sp>
        <p:nvSpPr>
          <p:cNvPr id="7" name="矩形 6"/>
          <p:cNvSpPr/>
          <p:nvPr>
            <p:custDataLst>
              <p:tags r:id="rId1"/>
            </p:custDataLst>
          </p:nvPr>
        </p:nvSpPr>
        <p:spPr>
          <a:xfrm>
            <a:off x="2838649" y="234957"/>
            <a:ext cx="4691054" cy="521970"/>
          </a:xfrm>
          <a:prstGeom prst="rect">
            <a:avLst/>
          </a:prstGeom>
        </p:spPr>
        <p:txBody>
          <a:bodyPr wrap="square">
            <a:spAutoFit/>
          </a:bodyPr>
          <a:p>
            <a:pPr algn="ctr">
              <a:defRPr/>
            </a:pPr>
            <a:r>
              <a:rPr lang="zh-CN" altLang="en-US" sz="2800" b="1" dirty="0" smtClean="0"/>
              <a:t>第一节</a:t>
            </a:r>
            <a:r>
              <a:rPr lang="en-US" altLang="zh-CN" sz="2800" b="1" dirty="0" smtClean="0"/>
              <a:t>  </a:t>
            </a:r>
            <a:r>
              <a:rPr lang="zh-CN" altLang="en-US" sz="2800" b="1" dirty="0" smtClean="0"/>
              <a:t>证券投资概述</a:t>
            </a:r>
            <a:endParaRPr lang="zh-CN" altLang="en-US" sz="2800" b="1" dirty="0" smtClean="0"/>
          </a:p>
        </p:txBody>
      </p:sp>
      <p:pic>
        <p:nvPicPr>
          <p:cNvPr id="3" name="图片 2" descr="TLH3VFA$EI_}K[1BR(OYVIA"/>
          <p:cNvPicPr>
            <a:picLocks noChangeAspect="1"/>
          </p:cNvPicPr>
          <p:nvPr>
            <p:custDataLst>
              <p:tags r:id="rId2"/>
            </p:custDataLst>
          </p:nvPr>
        </p:nvPicPr>
        <p:blipFill>
          <a:blip r:embed="rId3"/>
          <a:stretch>
            <a:fillRect/>
          </a:stretch>
        </p:blipFill>
        <p:spPr>
          <a:xfrm>
            <a:off x="599440" y="3828415"/>
            <a:ext cx="3030220" cy="1301115"/>
          </a:xfrm>
          <a:prstGeom prst="rect">
            <a:avLst/>
          </a:prstGeom>
        </p:spPr>
      </p:pic>
      <p:pic>
        <p:nvPicPr>
          <p:cNvPr id="10" name="图片 9" descr="2G[G7Y1VQ6)QS$}4]TK62[3"/>
          <p:cNvPicPr>
            <a:picLocks noChangeAspect="1"/>
          </p:cNvPicPr>
          <p:nvPr>
            <p:custDataLst>
              <p:tags r:id="rId4"/>
            </p:custDataLst>
          </p:nvPr>
        </p:nvPicPr>
        <p:blipFill>
          <a:blip r:embed="rId5"/>
          <a:stretch>
            <a:fillRect/>
          </a:stretch>
        </p:blipFill>
        <p:spPr>
          <a:xfrm>
            <a:off x="3846195" y="1864360"/>
            <a:ext cx="3021965" cy="1424940"/>
          </a:xfrm>
          <a:prstGeom prst="rect">
            <a:avLst/>
          </a:prstGeom>
        </p:spPr>
      </p:pic>
      <p:pic>
        <p:nvPicPr>
          <p:cNvPr id="11" name="图片 10" descr="{ER@TC~2NIP)X}30B039Y8L"/>
          <p:cNvPicPr>
            <a:picLocks noChangeAspect="1"/>
          </p:cNvPicPr>
          <p:nvPr>
            <p:custDataLst>
              <p:tags r:id="rId6"/>
            </p:custDataLst>
          </p:nvPr>
        </p:nvPicPr>
        <p:blipFill>
          <a:blip r:embed="rId7"/>
          <a:stretch>
            <a:fillRect/>
          </a:stretch>
        </p:blipFill>
        <p:spPr>
          <a:xfrm>
            <a:off x="4144010" y="3903980"/>
            <a:ext cx="2724150" cy="1319530"/>
          </a:xfrm>
          <a:prstGeom prst="rect">
            <a:avLst/>
          </a:prstGeom>
        </p:spPr>
      </p:pic>
      <p:pic>
        <p:nvPicPr>
          <p:cNvPr id="12" name="图片 11" descr="%MK$OMXP2@}H6E0XK7D`~KB"/>
          <p:cNvPicPr>
            <a:picLocks noChangeAspect="1"/>
          </p:cNvPicPr>
          <p:nvPr>
            <p:custDataLst>
              <p:tags r:id="rId8"/>
            </p:custDataLst>
          </p:nvPr>
        </p:nvPicPr>
        <p:blipFill>
          <a:blip r:embed="rId9"/>
          <a:stretch>
            <a:fillRect/>
          </a:stretch>
        </p:blipFill>
        <p:spPr>
          <a:xfrm>
            <a:off x="7883525" y="2529840"/>
            <a:ext cx="2927350" cy="1651635"/>
          </a:xfrm>
          <a:prstGeom prst="rect">
            <a:avLst/>
          </a:prstGeom>
        </p:spPr>
      </p:pic>
      <p:pic>
        <p:nvPicPr>
          <p:cNvPr id="13" name="图片 12" descr="KJKN~}1$FEC7)30@(KXSJ%Y"/>
          <p:cNvPicPr>
            <a:picLocks noChangeAspect="1"/>
          </p:cNvPicPr>
          <p:nvPr>
            <p:custDataLst>
              <p:tags r:id="rId10"/>
            </p:custDataLst>
          </p:nvPr>
        </p:nvPicPr>
        <p:blipFill>
          <a:blip r:embed="rId11"/>
          <a:stretch>
            <a:fillRect/>
          </a:stretch>
        </p:blipFill>
        <p:spPr>
          <a:xfrm>
            <a:off x="774700" y="2020570"/>
            <a:ext cx="2416175" cy="1429385"/>
          </a:xfrm>
          <a:prstGeom prst="rect">
            <a:avLst/>
          </a:prstGeom>
        </p:spPr>
      </p:pic>
    </p:spTree>
  </p:cSld>
  <p:clrMapOvr>
    <a:masterClrMapping/>
  </p:clrMapOvr>
  <p:transition spd="slow" advTm="3000">
    <p:random/>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直接连接符 7"/>
          <p:cNvCxnSpPr/>
          <p:nvPr/>
        </p:nvCxnSpPr>
        <p:spPr>
          <a:xfrm>
            <a:off x="512064" y="825216"/>
            <a:ext cx="7852753" cy="0"/>
          </a:xfrm>
          <a:prstGeom prst="line">
            <a:avLst/>
          </a:prstGeom>
          <a:ln w="19050">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sp>
        <p:nvSpPr>
          <p:cNvPr id="4" name="TextBox 3"/>
          <p:cNvSpPr txBox="1"/>
          <p:nvPr/>
        </p:nvSpPr>
        <p:spPr>
          <a:xfrm>
            <a:off x="600075" y="1170305"/>
            <a:ext cx="3177540" cy="460375"/>
          </a:xfrm>
          <a:prstGeom prst="rect">
            <a:avLst/>
          </a:prstGeom>
          <a:solidFill>
            <a:schemeClr val="accent2">
              <a:lumMod val="20000"/>
              <a:lumOff val="80000"/>
            </a:schemeClr>
          </a:solidFill>
        </p:spPr>
        <p:txBody>
          <a:bodyPr wrap="square" rtlCol="0">
            <a:spAutoFit/>
          </a:bodyPr>
          <a:lstStyle/>
          <a:p>
            <a:r>
              <a:rPr lang="zh-CN" altLang="en-US" sz="2400" b="1" dirty="0" smtClean="0"/>
              <a:t>三、证券投资的程序</a:t>
            </a:r>
            <a:endParaRPr lang="zh-CN" altLang="en-US" sz="2400" b="1" dirty="0"/>
          </a:p>
        </p:txBody>
      </p:sp>
      <p:sp>
        <p:nvSpPr>
          <p:cNvPr id="5" name="TextBox 4"/>
          <p:cNvSpPr txBox="1"/>
          <p:nvPr/>
        </p:nvSpPr>
        <p:spPr>
          <a:xfrm>
            <a:off x="599577" y="2272553"/>
            <a:ext cx="7765240" cy="369332"/>
          </a:xfrm>
          <a:prstGeom prst="rect">
            <a:avLst/>
          </a:prstGeom>
          <a:noFill/>
        </p:spPr>
        <p:txBody>
          <a:bodyPr wrap="square" rtlCol="0">
            <a:spAutoFit/>
          </a:bodyPr>
          <a:lstStyle/>
          <a:p>
            <a:endParaRPr lang="zh-CN" altLang="en-US" dirty="0"/>
          </a:p>
        </p:txBody>
      </p:sp>
      <p:sp>
        <p:nvSpPr>
          <p:cNvPr id="7" name="矩形 6"/>
          <p:cNvSpPr/>
          <p:nvPr>
            <p:custDataLst>
              <p:tags r:id="rId1"/>
            </p:custDataLst>
          </p:nvPr>
        </p:nvSpPr>
        <p:spPr>
          <a:xfrm>
            <a:off x="2838649" y="234957"/>
            <a:ext cx="4691054" cy="521970"/>
          </a:xfrm>
          <a:prstGeom prst="rect">
            <a:avLst/>
          </a:prstGeom>
        </p:spPr>
        <p:txBody>
          <a:bodyPr wrap="square">
            <a:spAutoFit/>
          </a:bodyPr>
          <a:p>
            <a:pPr algn="ctr">
              <a:defRPr/>
            </a:pPr>
            <a:r>
              <a:rPr lang="zh-CN" altLang="en-US" sz="2800" b="1" dirty="0" smtClean="0"/>
              <a:t>第一节</a:t>
            </a:r>
            <a:r>
              <a:rPr lang="en-US" altLang="zh-CN" sz="2800" b="1" dirty="0" smtClean="0"/>
              <a:t>  </a:t>
            </a:r>
            <a:r>
              <a:rPr lang="zh-CN" altLang="en-US" sz="2800" b="1" dirty="0" smtClean="0"/>
              <a:t>证券投资概述</a:t>
            </a:r>
            <a:endParaRPr lang="zh-CN" altLang="en-US" sz="2800" b="1" dirty="0" smtClean="0"/>
          </a:p>
        </p:txBody>
      </p:sp>
      <p:pic>
        <p:nvPicPr>
          <p:cNvPr id="7171" name="Picture 3"/>
          <p:cNvPicPr>
            <a:picLocks noChangeAspect="1" noChangeArrowheads="1"/>
          </p:cNvPicPr>
          <p:nvPr>
            <p:custDataLst>
              <p:tags r:id="rId2"/>
            </p:custDataLst>
          </p:nvPr>
        </p:nvPicPr>
        <p:blipFill>
          <a:blip r:embed="rId3">
            <a:extLst>
              <a:ext uri="{28A0092B-C50C-407E-A947-70E740481C1C}">
                <a14:useLocalDpi xmlns:a14="http://schemas.microsoft.com/office/drawing/2010/main" val="0"/>
              </a:ext>
            </a:extLst>
          </a:blip>
          <a:srcRect/>
          <a:stretch>
            <a:fillRect/>
          </a:stretch>
        </p:blipFill>
        <p:spPr bwMode="auto">
          <a:xfrm>
            <a:off x="3777481" y="2093610"/>
            <a:ext cx="3352800" cy="3871913"/>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advTm="3000">
    <p:random/>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直接连接符 7"/>
          <p:cNvCxnSpPr/>
          <p:nvPr/>
        </p:nvCxnSpPr>
        <p:spPr>
          <a:xfrm>
            <a:off x="512064" y="825216"/>
            <a:ext cx="7852753" cy="0"/>
          </a:xfrm>
          <a:prstGeom prst="line">
            <a:avLst/>
          </a:prstGeom>
          <a:ln w="19050">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sp>
        <p:nvSpPr>
          <p:cNvPr id="4" name="TextBox 3"/>
          <p:cNvSpPr txBox="1"/>
          <p:nvPr/>
        </p:nvSpPr>
        <p:spPr>
          <a:xfrm>
            <a:off x="600075" y="1170305"/>
            <a:ext cx="4175760" cy="460375"/>
          </a:xfrm>
          <a:prstGeom prst="rect">
            <a:avLst/>
          </a:prstGeom>
          <a:solidFill>
            <a:schemeClr val="accent2">
              <a:lumMod val="20000"/>
              <a:lumOff val="80000"/>
            </a:schemeClr>
          </a:solidFill>
        </p:spPr>
        <p:txBody>
          <a:bodyPr wrap="square" rtlCol="0">
            <a:spAutoFit/>
          </a:bodyPr>
          <a:lstStyle/>
          <a:p>
            <a:r>
              <a:rPr lang="zh-CN" altLang="en-US" sz="2400" b="1" dirty="0" smtClean="0"/>
              <a:t>一、股票投资的特点及目的</a:t>
            </a:r>
            <a:endParaRPr lang="zh-CN" altLang="en-US" sz="2400" b="1" dirty="0"/>
          </a:p>
        </p:txBody>
      </p:sp>
      <p:sp>
        <p:nvSpPr>
          <p:cNvPr id="5" name="TextBox 4"/>
          <p:cNvSpPr txBox="1"/>
          <p:nvPr/>
        </p:nvSpPr>
        <p:spPr>
          <a:xfrm>
            <a:off x="599577" y="2272553"/>
            <a:ext cx="7765240" cy="369332"/>
          </a:xfrm>
          <a:prstGeom prst="rect">
            <a:avLst/>
          </a:prstGeom>
          <a:noFill/>
        </p:spPr>
        <p:txBody>
          <a:bodyPr wrap="square" rtlCol="0">
            <a:spAutoFit/>
          </a:bodyPr>
          <a:lstStyle/>
          <a:p>
            <a:endParaRPr lang="zh-CN" altLang="en-US" dirty="0"/>
          </a:p>
        </p:txBody>
      </p:sp>
      <p:sp>
        <p:nvSpPr>
          <p:cNvPr id="7" name="矩形 6"/>
          <p:cNvSpPr/>
          <p:nvPr>
            <p:custDataLst>
              <p:tags r:id="rId1"/>
            </p:custDataLst>
          </p:nvPr>
        </p:nvSpPr>
        <p:spPr>
          <a:xfrm>
            <a:off x="2838649" y="234957"/>
            <a:ext cx="4691054" cy="521970"/>
          </a:xfrm>
          <a:prstGeom prst="rect">
            <a:avLst/>
          </a:prstGeom>
        </p:spPr>
        <p:txBody>
          <a:bodyPr wrap="square">
            <a:spAutoFit/>
          </a:bodyPr>
          <a:p>
            <a:pPr algn="ctr">
              <a:defRPr/>
            </a:pPr>
            <a:r>
              <a:rPr lang="zh-CN" altLang="en-US" sz="2800" b="1" dirty="0" smtClean="0"/>
              <a:t>第二节</a:t>
            </a:r>
            <a:r>
              <a:rPr lang="en-US" altLang="zh-CN" sz="2800" b="1" dirty="0" smtClean="0"/>
              <a:t>  </a:t>
            </a:r>
            <a:r>
              <a:rPr lang="zh-CN" altLang="en-US" sz="2800" b="1" dirty="0" smtClean="0"/>
              <a:t>股票投资管理</a:t>
            </a:r>
            <a:endParaRPr lang="zh-CN" altLang="en-US" sz="2800" b="1" dirty="0" smtClean="0"/>
          </a:p>
        </p:txBody>
      </p:sp>
      <p:sp>
        <p:nvSpPr>
          <p:cNvPr id="2" name="TextBox 1"/>
          <p:cNvSpPr txBox="1"/>
          <p:nvPr>
            <p:custDataLst>
              <p:tags r:id="rId2"/>
            </p:custDataLst>
          </p:nvPr>
        </p:nvSpPr>
        <p:spPr>
          <a:xfrm>
            <a:off x="832485" y="2107565"/>
            <a:ext cx="2747010" cy="534035"/>
          </a:xfrm>
          <a:prstGeom prst="rect">
            <a:avLst/>
          </a:prstGeom>
          <a:solidFill>
            <a:srgbClr val="FFC000"/>
          </a:solidFill>
        </p:spPr>
        <p:txBody>
          <a:bodyPr wrap="square" rtlCol="0">
            <a:spAutoFit/>
          </a:bodyPr>
          <a:p>
            <a:pPr algn="just">
              <a:lnSpc>
                <a:spcPct val="120000"/>
              </a:lnSpc>
            </a:pPr>
            <a:r>
              <a:rPr lang="en-US" altLang="zh-CN" sz="2400" b="1" dirty="0"/>
              <a:t>1.</a:t>
            </a:r>
            <a:r>
              <a:rPr lang="zh-CN" altLang="en-US" sz="2400" b="1" dirty="0"/>
              <a:t>股票投资的特点</a:t>
            </a:r>
            <a:endParaRPr lang="zh-CN" altLang="en-US" sz="2400" b="1" dirty="0"/>
          </a:p>
        </p:txBody>
      </p:sp>
      <p:sp>
        <p:nvSpPr>
          <p:cNvPr id="3" name="TextBox 1"/>
          <p:cNvSpPr txBox="1"/>
          <p:nvPr>
            <p:custDataLst>
              <p:tags r:id="rId3"/>
            </p:custDataLst>
          </p:nvPr>
        </p:nvSpPr>
        <p:spPr>
          <a:xfrm>
            <a:off x="4049395" y="2552700"/>
            <a:ext cx="2270125" cy="3046095"/>
          </a:xfrm>
          <a:prstGeom prst="rect">
            <a:avLst/>
          </a:prstGeom>
          <a:noFill/>
          <a:ln>
            <a:gradFill>
              <a:gsLst>
                <a:gs pos="0">
                  <a:srgbClr val="FE4444"/>
                </a:gs>
                <a:gs pos="100000">
                  <a:srgbClr val="832B2B"/>
                </a:gs>
              </a:gsLst>
            </a:gradFill>
          </a:ln>
        </p:spPr>
        <p:txBody>
          <a:bodyPr wrap="square" rtlCol="0">
            <a:spAutoFit/>
          </a:bodyPr>
          <a:p>
            <a:pPr algn="just">
              <a:lnSpc>
                <a:spcPct val="200000"/>
              </a:lnSpc>
            </a:pPr>
            <a:r>
              <a:rPr lang="zh-CN" altLang="zh-CN" sz="2400" dirty="0"/>
              <a:t>收益不稳定</a:t>
            </a:r>
            <a:endParaRPr lang="zh-CN" altLang="zh-CN" sz="2400" dirty="0"/>
          </a:p>
          <a:p>
            <a:pPr algn="just">
              <a:lnSpc>
                <a:spcPct val="200000"/>
              </a:lnSpc>
            </a:pPr>
            <a:r>
              <a:rPr lang="zh-CN" altLang="zh-CN" sz="2400" dirty="0"/>
              <a:t>价格波动大</a:t>
            </a:r>
            <a:endParaRPr lang="zh-CN" altLang="zh-CN" sz="2400" dirty="0"/>
          </a:p>
          <a:p>
            <a:pPr algn="just">
              <a:lnSpc>
                <a:spcPct val="200000"/>
              </a:lnSpc>
            </a:pPr>
            <a:r>
              <a:rPr lang="zh-CN" altLang="zh-CN" sz="2400" dirty="0"/>
              <a:t>投资风险高、投资收益高</a:t>
            </a:r>
            <a:endParaRPr lang="zh-CN" altLang="zh-CN" sz="2400" dirty="0"/>
          </a:p>
        </p:txBody>
      </p:sp>
    </p:spTree>
  </p:cSld>
  <p:clrMapOvr>
    <a:masterClrMapping/>
  </p:clrMapOvr>
  <p:transition spd="slow" advTm="3000">
    <p:random/>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直接连接符 7"/>
          <p:cNvCxnSpPr/>
          <p:nvPr/>
        </p:nvCxnSpPr>
        <p:spPr>
          <a:xfrm>
            <a:off x="512064" y="825216"/>
            <a:ext cx="7852753" cy="0"/>
          </a:xfrm>
          <a:prstGeom prst="line">
            <a:avLst/>
          </a:prstGeom>
          <a:ln w="19050">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sp>
        <p:nvSpPr>
          <p:cNvPr id="4" name="TextBox 3"/>
          <p:cNvSpPr txBox="1"/>
          <p:nvPr/>
        </p:nvSpPr>
        <p:spPr>
          <a:xfrm>
            <a:off x="600075" y="1170305"/>
            <a:ext cx="4175760" cy="460375"/>
          </a:xfrm>
          <a:prstGeom prst="rect">
            <a:avLst/>
          </a:prstGeom>
          <a:solidFill>
            <a:schemeClr val="accent2">
              <a:lumMod val="20000"/>
              <a:lumOff val="80000"/>
            </a:schemeClr>
          </a:solidFill>
        </p:spPr>
        <p:txBody>
          <a:bodyPr wrap="square" rtlCol="0">
            <a:spAutoFit/>
          </a:bodyPr>
          <a:lstStyle/>
          <a:p>
            <a:r>
              <a:rPr lang="zh-CN" altLang="en-US" sz="2400" b="1" dirty="0" smtClean="0"/>
              <a:t>一、股票投资的特点及目的</a:t>
            </a:r>
            <a:endParaRPr lang="zh-CN" altLang="en-US" sz="2400" b="1" dirty="0"/>
          </a:p>
        </p:txBody>
      </p:sp>
      <p:sp>
        <p:nvSpPr>
          <p:cNvPr id="5" name="TextBox 4"/>
          <p:cNvSpPr txBox="1"/>
          <p:nvPr/>
        </p:nvSpPr>
        <p:spPr>
          <a:xfrm>
            <a:off x="599577" y="2272553"/>
            <a:ext cx="7765240" cy="369332"/>
          </a:xfrm>
          <a:prstGeom prst="rect">
            <a:avLst/>
          </a:prstGeom>
          <a:noFill/>
        </p:spPr>
        <p:txBody>
          <a:bodyPr wrap="square" rtlCol="0">
            <a:spAutoFit/>
          </a:bodyPr>
          <a:lstStyle/>
          <a:p>
            <a:endParaRPr lang="zh-CN" altLang="en-US" dirty="0"/>
          </a:p>
        </p:txBody>
      </p:sp>
      <p:sp>
        <p:nvSpPr>
          <p:cNvPr id="7" name="矩形 6"/>
          <p:cNvSpPr/>
          <p:nvPr>
            <p:custDataLst>
              <p:tags r:id="rId1"/>
            </p:custDataLst>
          </p:nvPr>
        </p:nvSpPr>
        <p:spPr>
          <a:xfrm>
            <a:off x="2838649" y="234957"/>
            <a:ext cx="4691054" cy="521970"/>
          </a:xfrm>
          <a:prstGeom prst="rect">
            <a:avLst/>
          </a:prstGeom>
        </p:spPr>
        <p:txBody>
          <a:bodyPr wrap="square">
            <a:spAutoFit/>
          </a:bodyPr>
          <a:p>
            <a:pPr algn="ctr">
              <a:defRPr/>
            </a:pPr>
            <a:r>
              <a:rPr lang="zh-CN" altLang="en-US" sz="2800" b="1" dirty="0" smtClean="0"/>
              <a:t>第二节</a:t>
            </a:r>
            <a:r>
              <a:rPr lang="en-US" altLang="zh-CN" sz="2800" b="1" dirty="0" smtClean="0"/>
              <a:t>  </a:t>
            </a:r>
            <a:r>
              <a:rPr lang="zh-CN" altLang="en-US" sz="2800" b="1" dirty="0" smtClean="0"/>
              <a:t>股票投资管理</a:t>
            </a:r>
            <a:endParaRPr lang="zh-CN" altLang="en-US" sz="2800" b="1" dirty="0" smtClean="0"/>
          </a:p>
        </p:txBody>
      </p:sp>
      <p:sp>
        <p:nvSpPr>
          <p:cNvPr id="2" name="TextBox 1"/>
          <p:cNvSpPr txBox="1"/>
          <p:nvPr>
            <p:custDataLst>
              <p:tags r:id="rId2"/>
            </p:custDataLst>
          </p:nvPr>
        </p:nvSpPr>
        <p:spPr>
          <a:xfrm>
            <a:off x="843915" y="1975485"/>
            <a:ext cx="2747010" cy="534035"/>
          </a:xfrm>
          <a:prstGeom prst="rect">
            <a:avLst/>
          </a:prstGeom>
          <a:solidFill>
            <a:srgbClr val="FFC000"/>
          </a:solidFill>
        </p:spPr>
        <p:txBody>
          <a:bodyPr wrap="square" rtlCol="0">
            <a:spAutoFit/>
          </a:bodyPr>
          <a:p>
            <a:pPr algn="just">
              <a:lnSpc>
                <a:spcPct val="120000"/>
              </a:lnSpc>
            </a:pPr>
            <a:r>
              <a:rPr lang="en-US" altLang="zh-CN" sz="2400" b="1" dirty="0"/>
              <a:t>1.</a:t>
            </a:r>
            <a:r>
              <a:rPr lang="zh-CN" altLang="en-US" sz="2400" b="1" dirty="0"/>
              <a:t>股票投资的目的</a:t>
            </a:r>
            <a:endParaRPr lang="zh-CN" altLang="en-US" sz="2400" b="1" dirty="0"/>
          </a:p>
        </p:txBody>
      </p:sp>
      <p:sp>
        <p:nvSpPr>
          <p:cNvPr id="3" name="TextBox 1"/>
          <p:cNvSpPr txBox="1"/>
          <p:nvPr>
            <p:custDataLst>
              <p:tags r:id="rId3"/>
            </p:custDataLst>
          </p:nvPr>
        </p:nvSpPr>
        <p:spPr>
          <a:xfrm>
            <a:off x="3860165" y="2896870"/>
            <a:ext cx="2947035" cy="1568450"/>
          </a:xfrm>
          <a:prstGeom prst="rect">
            <a:avLst/>
          </a:prstGeom>
          <a:noFill/>
          <a:ln>
            <a:gradFill>
              <a:gsLst>
                <a:gs pos="0">
                  <a:srgbClr val="FE4444"/>
                </a:gs>
                <a:gs pos="100000">
                  <a:srgbClr val="832B2B"/>
                </a:gs>
              </a:gsLst>
            </a:gradFill>
          </a:ln>
        </p:spPr>
        <p:txBody>
          <a:bodyPr wrap="square" rtlCol="0">
            <a:spAutoFit/>
          </a:bodyPr>
          <a:p>
            <a:pPr algn="just">
              <a:lnSpc>
                <a:spcPct val="200000"/>
              </a:lnSpc>
            </a:pPr>
            <a:r>
              <a:rPr lang="zh-CN" altLang="zh-CN" sz="2400" dirty="0"/>
              <a:t>获取收益</a:t>
            </a:r>
            <a:endParaRPr lang="zh-CN" altLang="zh-CN" sz="2400" dirty="0"/>
          </a:p>
          <a:p>
            <a:pPr algn="just">
              <a:lnSpc>
                <a:spcPct val="200000"/>
              </a:lnSpc>
            </a:pPr>
            <a:r>
              <a:rPr lang="zh-CN" altLang="zh-CN" sz="2400" dirty="0"/>
              <a:t>获取企业的控制权</a:t>
            </a:r>
            <a:endParaRPr lang="zh-CN" altLang="zh-CN" sz="2400" dirty="0"/>
          </a:p>
        </p:txBody>
      </p:sp>
    </p:spTree>
  </p:cSld>
  <p:clrMapOvr>
    <a:masterClrMapping/>
  </p:clrMapOvr>
  <p:transition spd="slow" advTm="3000">
    <p:random/>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直接连接符 7"/>
          <p:cNvCxnSpPr/>
          <p:nvPr/>
        </p:nvCxnSpPr>
        <p:spPr>
          <a:xfrm>
            <a:off x="512064" y="825216"/>
            <a:ext cx="7852753" cy="0"/>
          </a:xfrm>
          <a:prstGeom prst="line">
            <a:avLst/>
          </a:prstGeom>
          <a:ln w="19050">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sp>
        <p:nvSpPr>
          <p:cNvPr id="4" name="TextBox 3"/>
          <p:cNvSpPr txBox="1"/>
          <p:nvPr/>
        </p:nvSpPr>
        <p:spPr>
          <a:xfrm>
            <a:off x="600075" y="1170305"/>
            <a:ext cx="4175760" cy="460375"/>
          </a:xfrm>
          <a:prstGeom prst="rect">
            <a:avLst/>
          </a:prstGeom>
          <a:solidFill>
            <a:schemeClr val="accent2">
              <a:lumMod val="20000"/>
              <a:lumOff val="80000"/>
            </a:schemeClr>
          </a:solidFill>
        </p:spPr>
        <p:txBody>
          <a:bodyPr wrap="square" rtlCol="0">
            <a:spAutoFit/>
          </a:bodyPr>
          <a:lstStyle/>
          <a:p>
            <a:r>
              <a:rPr lang="zh-CN" altLang="en-US" sz="2400" b="1" dirty="0" smtClean="0"/>
              <a:t>二、股票价格的计算</a:t>
            </a:r>
            <a:endParaRPr lang="zh-CN" altLang="en-US" sz="2400" b="1" dirty="0"/>
          </a:p>
        </p:txBody>
      </p:sp>
      <p:sp>
        <p:nvSpPr>
          <p:cNvPr id="5" name="TextBox 4"/>
          <p:cNvSpPr txBox="1"/>
          <p:nvPr/>
        </p:nvSpPr>
        <p:spPr>
          <a:xfrm>
            <a:off x="599577" y="2272553"/>
            <a:ext cx="7765240" cy="369332"/>
          </a:xfrm>
          <a:prstGeom prst="rect">
            <a:avLst/>
          </a:prstGeom>
          <a:noFill/>
        </p:spPr>
        <p:txBody>
          <a:bodyPr wrap="square" rtlCol="0">
            <a:spAutoFit/>
          </a:bodyPr>
          <a:lstStyle/>
          <a:p>
            <a:endParaRPr lang="zh-CN" altLang="en-US" dirty="0"/>
          </a:p>
        </p:txBody>
      </p:sp>
      <p:sp>
        <p:nvSpPr>
          <p:cNvPr id="7" name="矩形 6"/>
          <p:cNvSpPr/>
          <p:nvPr>
            <p:custDataLst>
              <p:tags r:id="rId1"/>
            </p:custDataLst>
          </p:nvPr>
        </p:nvSpPr>
        <p:spPr>
          <a:xfrm>
            <a:off x="2838649" y="234957"/>
            <a:ext cx="4691054" cy="521970"/>
          </a:xfrm>
          <a:prstGeom prst="rect">
            <a:avLst/>
          </a:prstGeom>
        </p:spPr>
        <p:txBody>
          <a:bodyPr wrap="square">
            <a:spAutoFit/>
          </a:bodyPr>
          <a:p>
            <a:pPr algn="ctr">
              <a:defRPr/>
            </a:pPr>
            <a:r>
              <a:rPr lang="zh-CN" altLang="en-US" sz="2800" b="1" dirty="0" smtClean="0"/>
              <a:t>第二节</a:t>
            </a:r>
            <a:r>
              <a:rPr lang="en-US" altLang="zh-CN" sz="2800" b="1" dirty="0" smtClean="0"/>
              <a:t>  </a:t>
            </a:r>
            <a:r>
              <a:rPr lang="zh-CN" altLang="en-US" sz="2800" b="1" dirty="0" smtClean="0"/>
              <a:t>股票投资管理</a:t>
            </a:r>
            <a:endParaRPr lang="zh-CN" altLang="en-US" sz="2800" b="1" dirty="0" smtClean="0"/>
          </a:p>
        </p:txBody>
      </p:sp>
      <p:sp>
        <p:nvSpPr>
          <p:cNvPr id="2" name="TextBox 1"/>
          <p:cNvSpPr txBox="1"/>
          <p:nvPr>
            <p:custDataLst>
              <p:tags r:id="rId2"/>
            </p:custDataLst>
          </p:nvPr>
        </p:nvSpPr>
        <p:spPr>
          <a:xfrm>
            <a:off x="843915" y="1975485"/>
            <a:ext cx="4034790" cy="534035"/>
          </a:xfrm>
          <a:prstGeom prst="rect">
            <a:avLst/>
          </a:prstGeom>
          <a:solidFill>
            <a:srgbClr val="FFC000"/>
          </a:solidFill>
        </p:spPr>
        <p:txBody>
          <a:bodyPr wrap="square" rtlCol="0">
            <a:spAutoFit/>
          </a:bodyPr>
          <a:p>
            <a:pPr algn="just">
              <a:lnSpc>
                <a:spcPct val="120000"/>
              </a:lnSpc>
            </a:pPr>
            <a:r>
              <a:rPr lang="en-US" altLang="zh-CN" sz="2400" b="1" dirty="0"/>
              <a:t>1.</a:t>
            </a:r>
            <a:r>
              <a:rPr lang="zh-CN" altLang="en-US" sz="2400" b="1" dirty="0"/>
              <a:t>短期持有股票的估价模型</a:t>
            </a:r>
            <a:endParaRPr lang="zh-CN" altLang="en-US" sz="2400" b="1" dirty="0"/>
          </a:p>
        </p:txBody>
      </p:sp>
      <mc:AlternateContent xmlns:mc="http://schemas.openxmlformats.org/markup-compatibility/2006">
        <mc:Choice xmlns:a14="http://schemas.microsoft.com/office/drawing/2010/main" Requires="a14">
          <p:sp>
            <p:nvSpPr>
              <p:cNvPr id="3" name="TextBox 1"/>
              <p:cNvSpPr txBox="1"/>
              <p:nvPr>
                <p:custDataLst>
                  <p:tags r:id="rId3"/>
                </p:custDataLst>
              </p:nvPr>
            </p:nvSpPr>
            <p:spPr>
              <a:xfrm>
                <a:off x="843915" y="3283585"/>
                <a:ext cx="5174615" cy="3415030"/>
              </a:xfrm>
              <a:prstGeom prst="rect">
                <a:avLst/>
              </a:prstGeom>
              <a:noFill/>
              <a:ln>
                <a:gradFill>
                  <a:gsLst>
                    <a:gs pos="0">
                      <a:srgbClr val="FE4444"/>
                    </a:gs>
                    <a:gs pos="100000">
                      <a:srgbClr val="832B2B"/>
                    </a:gs>
                  </a:gsLst>
                </a:gradFill>
              </a:ln>
            </p:spPr>
            <p:txBody>
              <a:bodyPr wrap="square" rtlCol="0">
                <a:spAutoFit/>
              </a:bodyPr>
              <a:p>
                <a:pPr algn="just">
                  <a:lnSpc>
                    <a:spcPct val="150000"/>
                  </a:lnSpc>
                </a:pPr>
                <a:r>
                  <a:rPr lang="en-US" altLang="zh-CN" sz="2400" b="1" dirty="0">
                    <a:latin typeface="Cambria Math" panose="02040503050406030204" pitchFamily="18" charset="0"/>
                    <a:ea typeface="MS Mincho" panose="02020609040205080304" charset="-128"/>
                    <a:cs typeface="Cambria Math" panose="02040503050406030204" pitchFamily="18" charset="0"/>
                  </a:rPr>
                  <a:t>式中，</a:t>
                </a:r>
                <a:endParaRPr lang="en-US" altLang="zh-CN" sz="2400" b="1" dirty="0">
                  <a:latin typeface="Cambria Math" panose="02040503050406030204" pitchFamily="18" charset="0"/>
                  <a:ea typeface="MS Mincho" panose="02020609040205080304" charset="-128"/>
                  <a:cs typeface="Cambria Math" panose="02040503050406030204" pitchFamily="18" charset="0"/>
                </a:endParaRPr>
              </a:p>
              <a:p>
                <a:pPr algn="just">
                  <a:lnSpc>
                    <a:spcPct val="150000"/>
                  </a:lnSpc>
                </a:pPr>
                <a14:m>
                  <m:oMath xmlns:m="http://schemas.openxmlformats.org/officeDocument/2006/math">
                    <m:sSub>
                      <m:sSubPr>
                        <m:ctrlPr>
                          <a:rPr lang="en-US" altLang="zh-CN" sz="2400" b="1" i="1" dirty="0">
                            <a:latin typeface="Cambria Math" panose="02040503050406030204" pitchFamily="18" charset="0"/>
                            <a:ea typeface="MS Mincho" panose="02020609040205080304" charset="-128"/>
                            <a:cs typeface="Cambria Math" panose="02040503050406030204" pitchFamily="18" charset="0"/>
                          </a:rPr>
                        </m:ctrlPr>
                      </m:sSubPr>
                      <m:e>
                        <m:r>
                          <a:rPr lang="en-US" altLang="zh-CN" sz="2400" b="1" i="1" dirty="0">
                            <a:latin typeface="Cambria Math" panose="02040503050406030204" pitchFamily="18" charset="0"/>
                            <a:ea typeface="MS Mincho" panose="02020609040205080304" charset="-128"/>
                            <a:cs typeface="Cambria Math" panose="02040503050406030204" pitchFamily="18" charset="0"/>
                          </a:rPr>
                          <m:t>𝑷</m:t>
                        </m:r>
                      </m:e>
                      <m:sub>
                        <m:r>
                          <a:rPr lang="en-US" altLang="zh-CN" sz="2400" b="1" i="1" dirty="0">
                            <a:latin typeface="Cambria Math" panose="02040503050406030204" pitchFamily="18" charset="0"/>
                            <a:ea typeface="MS Mincho" panose="02020609040205080304" charset="-128"/>
                            <a:cs typeface="Cambria Math" panose="02040503050406030204" pitchFamily="18" charset="0"/>
                          </a:rPr>
                          <m:t>𝒔</m:t>
                        </m:r>
                      </m:sub>
                    </m:sSub>
                  </m:oMath>
                </a14:m>
                <a:r>
                  <a:rPr lang="en-US" altLang="zh-CN" sz="2400" b="1" dirty="0">
                    <a:latin typeface="Cambria Math" panose="02040503050406030204" pitchFamily="18" charset="0"/>
                    <a:ea typeface="MS Mincho" panose="02020609040205080304" charset="-128"/>
                    <a:cs typeface="Cambria Math" panose="02040503050406030204" pitchFamily="18" charset="0"/>
                  </a:rPr>
                  <a:t>为股票的内在价值；</a:t>
                </a:r>
                <a:endParaRPr lang="en-US" altLang="zh-CN" sz="2400" b="1" dirty="0">
                  <a:latin typeface="Cambria Math" panose="02040503050406030204" pitchFamily="18" charset="0"/>
                  <a:ea typeface="MS Mincho" panose="02020609040205080304" charset="-128"/>
                  <a:cs typeface="Cambria Math" panose="02040503050406030204" pitchFamily="18" charset="0"/>
                </a:endParaRPr>
              </a:p>
              <a:p>
                <a:pPr algn="just">
                  <a:lnSpc>
                    <a:spcPct val="150000"/>
                  </a:lnSpc>
                </a:pPr>
                <a14:m>
                  <m:oMath xmlns:m="http://schemas.openxmlformats.org/officeDocument/2006/math">
                    <m:sSub>
                      <m:sSubPr>
                        <m:ctrlPr>
                          <a:rPr lang="en-US" altLang="zh-CN" sz="2400" b="1" i="1" dirty="0">
                            <a:latin typeface="Cambria Math" panose="02040503050406030204" pitchFamily="18" charset="0"/>
                            <a:ea typeface="MS Mincho" panose="02020609040205080304" charset="-128"/>
                            <a:cs typeface="Cambria Math" panose="02040503050406030204" pitchFamily="18" charset="0"/>
                          </a:rPr>
                        </m:ctrlPr>
                      </m:sSubPr>
                      <m:e>
                        <m:r>
                          <a:rPr lang="en-US" altLang="zh-CN" sz="2400" b="1" i="1" dirty="0">
                            <a:latin typeface="Cambria Math" panose="02040503050406030204" pitchFamily="18" charset="0"/>
                            <a:ea typeface="MS Mincho" panose="02020609040205080304" charset="-128"/>
                            <a:cs typeface="Cambria Math" panose="02040503050406030204" pitchFamily="18" charset="0"/>
                          </a:rPr>
                          <m:t>𝑫</m:t>
                        </m:r>
                      </m:e>
                      <m:sub>
                        <m:r>
                          <a:rPr lang="en-US" altLang="zh-CN" sz="2400" b="1" i="1" dirty="0">
                            <a:latin typeface="Cambria Math" panose="02040503050406030204" pitchFamily="18" charset="0"/>
                            <a:ea typeface="MS Mincho" panose="02020609040205080304" charset="-128"/>
                            <a:cs typeface="Cambria Math" panose="02040503050406030204" pitchFamily="18" charset="0"/>
                          </a:rPr>
                          <m:t>𝒕</m:t>
                        </m:r>
                      </m:sub>
                    </m:sSub>
                  </m:oMath>
                </a14:m>
                <a:r>
                  <a:rPr lang="en-US" altLang="zh-CN" sz="2400" b="1" dirty="0">
                    <a:latin typeface="Cambria Math" panose="02040503050406030204" pitchFamily="18" charset="0"/>
                    <a:ea typeface="MS Mincho" panose="02020609040205080304" charset="-128"/>
                    <a:cs typeface="Cambria Math" panose="02040503050406030204" pitchFamily="18" charset="0"/>
                  </a:rPr>
                  <a:t>为第t年的现金股利；</a:t>
                </a:r>
                <a:endParaRPr lang="en-US" altLang="zh-CN" sz="2400" b="1" dirty="0">
                  <a:latin typeface="Cambria Math" panose="02040503050406030204" pitchFamily="18" charset="0"/>
                  <a:ea typeface="MS Mincho" panose="02020609040205080304" charset="-128"/>
                  <a:cs typeface="Cambria Math" panose="02040503050406030204" pitchFamily="18" charset="0"/>
                </a:endParaRPr>
              </a:p>
              <a:p>
                <a:pPr algn="just">
                  <a:lnSpc>
                    <a:spcPct val="150000"/>
                  </a:lnSpc>
                </a:pPr>
                <a:r>
                  <a:rPr lang="en-US" altLang="zh-CN" sz="2400" b="1" dirty="0">
                    <a:latin typeface="Cambria Math" panose="02040503050406030204" pitchFamily="18" charset="0"/>
                    <a:ea typeface="MS Mincho" panose="02020609040205080304" charset="-128"/>
                    <a:cs typeface="Cambria Math" panose="02040503050406030204" pitchFamily="18" charset="0"/>
                  </a:rPr>
                  <a:t>r为投资者要求的必要报酬率；</a:t>
                </a:r>
                <a:endParaRPr lang="en-US" altLang="zh-CN" sz="2400" b="1" dirty="0">
                  <a:latin typeface="Cambria Math" panose="02040503050406030204" pitchFamily="18" charset="0"/>
                  <a:ea typeface="MS Mincho" panose="02020609040205080304" charset="-128"/>
                  <a:cs typeface="Cambria Math" panose="02040503050406030204" pitchFamily="18" charset="0"/>
                </a:endParaRPr>
              </a:p>
              <a:p>
                <a:pPr algn="just">
                  <a:lnSpc>
                    <a:spcPct val="150000"/>
                  </a:lnSpc>
                </a:pPr>
                <a14:m>
                  <m:oMath xmlns:m="http://schemas.openxmlformats.org/officeDocument/2006/math">
                    <m:sSub>
                      <m:sSubPr>
                        <m:ctrlPr>
                          <a:rPr lang="en-US" altLang="zh-CN" sz="2400" b="1" i="1" dirty="0">
                            <a:latin typeface="Cambria Math" panose="02040503050406030204" pitchFamily="18" charset="0"/>
                            <a:ea typeface="MS Mincho" panose="02020609040205080304" charset="-128"/>
                            <a:cs typeface="Cambria Math" panose="02040503050406030204" pitchFamily="18" charset="0"/>
                          </a:rPr>
                        </m:ctrlPr>
                      </m:sSubPr>
                      <m:e>
                        <m:r>
                          <a:rPr lang="en-US" altLang="zh-CN" sz="2400" b="1" i="1" dirty="0">
                            <a:latin typeface="Cambria Math" panose="02040503050406030204" pitchFamily="18" charset="0"/>
                            <a:ea typeface="MS Mincho" panose="02020609040205080304" charset="-128"/>
                            <a:cs typeface="Cambria Math" panose="02040503050406030204" pitchFamily="18" charset="0"/>
                          </a:rPr>
                          <m:t>𝑽</m:t>
                        </m:r>
                      </m:e>
                      <m:sub>
                        <m:r>
                          <a:rPr lang="en-US" altLang="zh-CN" sz="2400" b="1" i="1" dirty="0">
                            <a:latin typeface="Cambria Math" panose="02040503050406030204" pitchFamily="18" charset="0"/>
                            <a:ea typeface="MS Mincho" panose="02020609040205080304" charset="-128"/>
                            <a:cs typeface="Cambria Math" panose="02040503050406030204" pitchFamily="18" charset="0"/>
                          </a:rPr>
                          <m:t>𝒏</m:t>
                        </m:r>
                      </m:sub>
                    </m:sSub>
                  </m:oMath>
                </a14:m>
                <a:r>
                  <a:rPr lang="en-US" altLang="zh-CN" sz="2400" b="1" dirty="0">
                    <a:latin typeface="Cambria Math" panose="02040503050406030204" pitchFamily="18" charset="0"/>
                    <a:ea typeface="MS Mincho" panose="02020609040205080304" charset="-128"/>
                    <a:cs typeface="Cambria Math" panose="02040503050406030204" pitchFamily="18" charset="0"/>
                  </a:rPr>
                  <a:t>未来出售时预计的股票价格；</a:t>
                </a:r>
                <a:endParaRPr lang="en-US" altLang="zh-CN" sz="2400" b="1" dirty="0">
                  <a:latin typeface="Cambria Math" panose="02040503050406030204" pitchFamily="18" charset="0"/>
                  <a:ea typeface="MS Mincho" panose="02020609040205080304" charset="-128"/>
                  <a:cs typeface="Cambria Math" panose="02040503050406030204" pitchFamily="18" charset="0"/>
                </a:endParaRPr>
              </a:p>
              <a:p>
                <a:pPr algn="just">
                  <a:lnSpc>
                    <a:spcPct val="150000"/>
                  </a:lnSpc>
                </a:pPr>
                <a:r>
                  <a:rPr lang="en-US" altLang="zh-CN" sz="2400" b="1" dirty="0">
                    <a:latin typeface="Cambria Math" panose="02040503050406030204" pitchFamily="18" charset="0"/>
                    <a:ea typeface="MS Mincho" panose="02020609040205080304" charset="-128"/>
                    <a:cs typeface="Cambria Math" panose="02040503050406030204" pitchFamily="18" charset="0"/>
                  </a:rPr>
                  <a:t>n为预计持有股票的期数。</a:t>
                </a:r>
                <a:endParaRPr lang="en-US" altLang="zh-CN" sz="2400" b="1" dirty="0">
                  <a:latin typeface="Cambria Math" panose="02040503050406030204" pitchFamily="18" charset="0"/>
                  <a:ea typeface="MS Mincho" panose="02020609040205080304" charset="-128"/>
                  <a:cs typeface="Cambria Math" panose="02040503050406030204" pitchFamily="18" charset="0"/>
                </a:endParaRPr>
              </a:p>
            </p:txBody>
          </p:sp>
        </mc:Choice>
        <mc:Fallback>
          <p:sp>
            <p:nvSpPr>
              <p:cNvPr id="3" name="TextBox 1"/>
              <p:cNvSpPr txBox="1">
                <a:spLocks noRot="1" noChangeAspect="1" noMove="1" noResize="1" noEditPoints="1" noAdjustHandles="1" noChangeArrowheads="1" noChangeShapeType="1" noTextEdit="1"/>
              </p:cNvSpPr>
              <p:nvPr>
                <p:custDataLst>
                  <p:tags r:id="rId4"/>
                </p:custDataLst>
              </p:nvPr>
            </p:nvSpPr>
            <p:spPr>
              <a:xfrm>
                <a:off x="843915" y="3283585"/>
                <a:ext cx="5174615" cy="3415030"/>
              </a:xfrm>
              <a:prstGeom prst="rect">
                <a:avLst/>
              </a:prstGeom>
              <a:blipFill rotWithShape="1">
                <a:blip r:embed="rId5"/>
                <a:stretch>
                  <a:fillRect l="-98" t="-149" r="-86" b="-130"/>
                </a:stretch>
              </a:blipFill>
              <a:ln>
                <a:gradFill>
                  <a:gsLst>
                    <a:gs pos="0">
                      <a:srgbClr val="FE4444"/>
                    </a:gs>
                    <a:gs pos="100000">
                      <a:srgbClr val="832B2B"/>
                    </a:gs>
                  </a:gsLst>
                </a:gradFill>
              </a:ln>
            </p:spPr>
            <p:txBody>
              <a:bodyPr/>
              <a:lstStyle/>
              <a:p>
                <a:r>
                  <a:rPr lang="zh-CN" altLang="en-US">
                    <a:noFill/>
                  </a:rPr>
                  <a:t> </a:t>
                </a:r>
              </a:p>
            </p:txBody>
          </p:sp>
        </mc:Fallback>
      </mc:AlternateContent>
      <p:pic>
        <p:nvPicPr>
          <p:cNvPr id="100" name="图片 99"/>
          <p:cNvPicPr/>
          <p:nvPr>
            <p:custDataLst>
              <p:tags r:id="rId6"/>
            </p:custDataLst>
          </p:nvPr>
        </p:nvPicPr>
        <p:blipFill>
          <a:blip r:embed="rId7"/>
          <a:stretch>
            <a:fillRect/>
          </a:stretch>
        </p:blipFill>
        <p:spPr>
          <a:xfrm>
            <a:off x="3680460" y="2854325"/>
            <a:ext cx="4260850" cy="834390"/>
          </a:xfrm>
          <a:prstGeom prst="rect">
            <a:avLst/>
          </a:prstGeom>
          <a:noFill/>
          <a:ln w="9525">
            <a:noFill/>
          </a:ln>
        </p:spPr>
      </p:pic>
    </p:spTree>
  </p:cSld>
  <p:clrMapOvr>
    <a:masterClrMapping/>
  </p:clrMapOvr>
  <p:transition spd="slow" advTm="3000">
    <p:random/>
  </p:transition>
  <p:timing>
    <p:tnLst>
      <p:par>
        <p:cTn id="1" dur="indefinite" restart="never" nodeType="tmRoot"/>
      </p:par>
    </p:tnLst>
  </p:timing>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BEAUTIFY_FLAG" val=""/>
</p:tagLst>
</file>

<file path=ppt/tags/tag100.xml><?xml version="1.0" encoding="utf-8"?>
<p:tagLst xmlns:p="http://schemas.openxmlformats.org/presentationml/2006/main">
  <p:tag name="KSO_WM_BEAUTIFY_FLAG" val=""/>
</p:tagLst>
</file>

<file path=ppt/tags/tag101.xml><?xml version="1.0" encoding="utf-8"?>
<p:tagLst xmlns:p="http://schemas.openxmlformats.org/presentationml/2006/main">
  <p:tag name="KSO_WM_BEAUTIFY_FLAG" val=""/>
</p:tagLst>
</file>

<file path=ppt/tags/tag102.xml><?xml version="1.0" encoding="utf-8"?>
<p:tagLst xmlns:p="http://schemas.openxmlformats.org/presentationml/2006/main">
  <p:tag name="KSO_WM_BEAUTIFY_FLAG" val=""/>
</p:tagLst>
</file>

<file path=ppt/tags/tag103.xml><?xml version="1.0" encoding="utf-8"?>
<p:tagLst xmlns:p="http://schemas.openxmlformats.org/presentationml/2006/main">
  <p:tag name="KSO_WM_BEAUTIFY_FLAG" val=""/>
</p:tagLst>
</file>

<file path=ppt/tags/tag104.xml><?xml version="1.0" encoding="utf-8"?>
<p:tagLst xmlns:p="http://schemas.openxmlformats.org/presentationml/2006/main">
  <p:tag name="KSO_WM_BEAUTIFY_FLAG" val=""/>
</p:tagLst>
</file>

<file path=ppt/tags/tag105.xml><?xml version="1.0" encoding="utf-8"?>
<p:tagLst xmlns:p="http://schemas.openxmlformats.org/presentationml/2006/main">
  <p:tag name="KSO_WM_BEAUTIFY_FLAG" val=""/>
</p:tagLst>
</file>

<file path=ppt/tags/tag106.xml><?xml version="1.0" encoding="utf-8"?>
<p:tagLst xmlns:p="http://schemas.openxmlformats.org/presentationml/2006/main">
  <p:tag name="KSO_WM_BEAUTIFY_FLAG" val=""/>
</p:tagLst>
</file>

<file path=ppt/tags/tag107.xml><?xml version="1.0" encoding="utf-8"?>
<p:tagLst xmlns:p="http://schemas.openxmlformats.org/presentationml/2006/main">
  <p:tag name="KSO_WM_BEAUTIFY_FLAG" val=""/>
</p:tagLst>
</file>

<file path=ppt/tags/tag108.xml><?xml version="1.0" encoding="utf-8"?>
<p:tagLst xmlns:p="http://schemas.openxmlformats.org/presentationml/2006/main">
  <p:tag name="KSO_WM_BEAUTIFY_FLAG" val=""/>
</p:tagLst>
</file>

<file path=ppt/tags/tag109.xml><?xml version="1.0" encoding="utf-8"?>
<p:tagLst xmlns:p="http://schemas.openxmlformats.org/presentationml/2006/main">
  <p:tag name="KSO_WM_BEAUTIFY_FLAG" val=""/>
</p:tagLst>
</file>

<file path=ppt/tags/tag11.xml><?xml version="1.0" encoding="utf-8"?>
<p:tagLst xmlns:p="http://schemas.openxmlformats.org/presentationml/2006/main">
  <p:tag name="KSO_WM_BEAUTIFY_FLAG" val=""/>
</p:tagLst>
</file>

<file path=ppt/tags/tag110.xml><?xml version="1.0" encoding="utf-8"?>
<p:tagLst xmlns:p="http://schemas.openxmlformats.org/presentationml/2006/main">
  <p:tag name="KSO_WM_BEAUTIFY_FLAG" val=""/>
</p:tagLst>
</file>

<file path=ppt/tags/tag111.xml><?xml version="1.0" encoding="utf-8"?>
<p:tagLst xmlns:p="http://schemas.openxmlformats.org/presentationml/2006/main">
  <p:tag name="KSO_WM_BEAUTIFY_FLAG" val=""/>
</p:tagLst>
</file>

<file path=ppt/tags/tag112.xml><?xml version="1.0" encoding="utf-8"?>
<p:tagLst xmlns:p="http://schemas.openxmlformats.org/presentationml/2006/main">
  <p:tag name="KSO_WM_BEAUTIFY_FLAG" val=""/>
</p:tagLst>
</file>

<file path=ppt/tags/tag113.xml><?xml version="1.0" encoding="utf-8"?>
<p:tagLst xmlns:p="http://schemas.openxmlformats.org/presentationml/2006/main">
  <p:tag name="KSO_WM_BEAUTIFY_FLAG" val=""/>
</p:tagLst>
</file>

<file path=ppt/tags/tag114.xml><?xml version="1.0" encoding="utf-8"?>
<p:tagLst xmlns:p="http://schemas.openxmlformats.org/presentationml/2006/main">
  <p:tag name="KSO_WM_BEAUTIFY_FLAG" val=""/>
</p:tagLst>
</file>

<file path=ppt/tags/tag115.xml><?xml version="1.0" encoding="utf-8"?>
<p:tagLst xmlns:p="http://schemas.openxmlformats.org/presentationml/2006/main">
  <p:tag name="KSO_WM_BEAUTIFY_FLAG" val=""/>
</p:tagLst>
</file>

<file path=ppt/tags/tag116.xml><?xml version="1.0" encoding="utf-8"?>
<p:tagLst xmlns:p="http://schemas.openxmlformats.org/presentationml/2006/main">
  <p:tag name="KSO_WM_BEAUTIFY_FLAG" val=""/>
</p:tagLst>
</file>

<file path=ppt/tags/tag117.xml><?xml version="1.0" encoding="utf-8"?>
<p:tagLst xmlns:p="http://schemas.openxmlformats.org/presentationml/2006/main">
  <p:tag name="KSO_WM_BEAUTIFY_FLAG" val=""/>
</p:tagLst>
</file>

<file path=ppt/tags/tag118.xml><?xml version="1.0" encoding="utf-8"?>
<p:tagLst xmlns:p="http://schemas.openxmlformats.org/presentationml/2006/main">
  <p:tag name="KSO_WM_BEAUTIFY_FLAG" val=""/>
</p:tagLst>
</file>

<file path=ppt/tags/tag119.xml><?xml version="1.0" encoding="utf-8"?>
<p:tagLst xmlns:p="http://schemas.openxmlformats.org/presentationml/2006/main">
  <p:tag name="KSO_WM_BEAUTIFY_FLAG" val=""/>
</p:tagLst>
</file>

<file path=ppt/tags/tag12.xml><?xml version="1.0" encoding="utf-8"?>
<p:tagLst xmlns:p="http://schemas.openxmlformats.org/presentationml/2006/main">
  <p:tag name="KSO_WM_BEAUTIFY_FLAG" val=""/>
</p:tagLst>
</file>

<file path=ppt/tags/tag120.xml><?xml version="1.0" encoding="utf-8"?>
<p:tagLst xmlns:p="http://schemas.openxmlformats.org/presentationml/2006/main">
  <p:tag name="KSO_WM_BEAUTIFY_FLAG" val=""/>
</p:tagLst>
</file>

<file path=ppt/tags/tag121.xml><?xml version="1.0" encoding="utf-8"?>
<p:tagLst xmlns:p="http://schemas.openxmlformats.org/presentationml/2006/main">
  <p:tag name="KSO_WM_BEAUTIFY_FLAG" val=""/>
</p:tagLst>
</file>

<file path=ppt/tags/tag122.xml><?xml version="1.0" encoding="utf-8"?>
<p:tagLst xmlns:p="http://schemas.openxmlformats.org/presentationml/2006/main">
  <p:tag name="KSO_WM_BEAUTIFY_FLAG" val=""/>
</p:tagLst>
</file>

<file path=ppt/tags/tag123.xml><?xml version="1.0" encoding="utf-8"?>
<p:tagLst xmlns:p="http://schemas.openxmlformats.org/presentationml/2006/main">
  <p:tag name="KSO_WM_BEAUTIFY_FLAG" val=""/>
</p:tagLst>
</file>

<file path=ppt/tags/tag124.xml><?xml version="1.0" encoding="utf-8"?>
<p:tagLst xmlns:p="http://schemas.openxmlformats.org/presentationml/2006/main">
  <p:tag name="KSO_WM_BEAUTIFY_FLAG" val=""/>
</p:tagLst>
</file>

<file path=ppt/tags/tag125.xml><?xml version="1.0" encoding="utf-8"?>
<p:tagLst xmlns:p="http://schemas.openxmlformats.org/presentationml/2006/main">
  <p:tag name="KSO_WM_BEAUTIFY_FLAG" val=""/>
</p:tagLst>
</file>

<file path=ppt/tags/tag126.xml><?xml version="1.0" encoding="utf-8"?>
<p:tagLst xmlns:p="http://schemas.openxmlformats.org/presentationml/2006/main">
  <p:tag name="KSO_WM_BEAUTIFY_FLAG" val=""/>
</p:tagLst>
</file>

<file path=ppt/tags/tag127.xml><?xml version="1.0" encoding="utf-8"?>
<p:tagLst xmlns:p="http://schemas.openxmlformats.org/presentationml/2006/main">
  <p:tag name="KSO_WM_BEAUTIFY_FLAG" val=""/>
</p:tagLst>
</file>

<file path=ppt/tags/tag128.xml><?xml version="1.0" encoding="utf-8"?>
<p:tagLst xmlns:p="http://schemas.openxmlformats.org/presentationml/2006/main">
  <p:tag name="KSO_WM_BEAUTIFY_FLAG" val=""/>
</p:tagLst>
</file>

<file path=ppt/tags/tag129.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30.xml><?xml version="1.0" encoding="utf-8"?>
<p:tagLst xmlns:p="http://schemas.openxmlformats.org/presentationml/2006/main">
  <p:tag name="KSO_WM_BEAUTIFY_FLAG" val=""/>
</p:tagLst>
</file>

<file path=ppt/tags/tag131.xml><?xml version="1.0" encoding="utf-8"?>
<p:tagLst xmlns:p="http://schemas.openxmlformats.org/presentationml/2006/main">
  <p:tag name="KSO_WM_BEAUTIFY_FLAG" val=""/>
</p:tagLst>
</file>

<file path=ppt/tags/tag132.xml><?xml version="1.0" encoding="utf-8"?>
<p:tagLst xmlns:p="http://schemas.openxmlformats.org/presentationml/2006/main">
  <p:tag name="KSO_WM_BEAUTIFY_FLAG" val=""/>
</p:tagLst>
</file>

<file path=ppt/tags/tag133.xml><?xml version="1.0" encoding="utf-8"?>
<p:tagLst xmlns:p="http://schemas.openxmlformats.org/presentationml/2006/main">
  <p:tag name="KSO_WM_BEAUTIFY_FLAG" val=""/>
</p:tagLst>
</file>

<file path=ppt/tags/tag134.xml><?xml version="1.0" encoding="utf-8"?>
<p:tagLst xmlns:p="http://schemas.openxmlformats.org/presentationml/2006/main">
  <p:tag name="KSO_WM_BEAUTIFY_FLAG" val=""/>
</p:tagLst>
</file>

<file path=ppt/tags/tag135.xml><?xml version="1.0" encoding="utf-8"?>
<p:tagLst xmlns:p="http://schemas.openxmlformats.org/presentationml/2006/main">
  <p:tag name="KSO_WM_BEAUTIFY_FLAG" val=""/>
</p:tagLst>
</file>

<file path=ppt/tags/tag136.xml><?xml version="1.0" encoding="utf-8"?>
<p:tagLst xmlns:p="http://schemas.openxmlformats.org/presentationml/2006/main">
  <p:tag name="KSO_WM_BEAUTIFY_FLAG" val=""/>
</p:tagLst>
</file>

<file path=ppt/tags/tag137.xml><?xml version="1.0" encoding="utf-8"?>
<p:tagLst xmlns:p="http://schemas.openxmlformats.org/presentationml/2006/main">
  <p:tag name="KSO_WM_BEAUTIFY_FLAG" val=""/>
</p:tagLst>
</file>

<file path=ppt/tags/tag138.xml><?xml version="1.0" encoding="utf-8"?>
<p:tagLst xmlns:p="http://schemas.openxmlformats.org/presentationml/2006/main">
  <p:tag name="KSO_WM_BEAUTIFY_FLAG" val=""/>
</p:tagLst>
</file>

<file path=ppt/tags/tag139.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40.xml><?xml version="1.0" encoding="utf-8"?>
<p:tagLst xmlns:p="http://schemas.openxmlformats.org/presentationml/2006/main">
  <p:tag name="KSO_WM_BEAUTIFY_FLAG" val=""/>
</p:tagLst>
</file>

<file path=ppt/tags/tag141.xml><?xml version="1.0" encoding="utf-8"?>
<p:tagLst xmlns:p="http://schemas.openxmlformats.org/presentationml/2006/main">
  <p:tag name="KSO_WM_BEAUTIFY_FLAG" val=""/>
</p:tagLst>
</file>

<file path=ppt/tags/tag142.xml><?xml version="1.0" encoding="utf-8"?>
<p:tagLst xmlns:p="http://schemas.openxmlformats.org/presentationml/2006/main">
  <p:tag name="KSO_WM_BEAUTIFY_FLAG" val=""/>
</p:tagLst>
</file>

<file path=ppt/tags/tag143.xml><?xml version="1.0" encoding="utf-8"?>
<p:tagLst xmlns:p="http://schemas.openxmlformats.org/presentationml/2006/main">
  <p:tag name="KSO_WM_BEAUTIFY_FLAG" val=""/>
</p:tagLst>
</file>

<file path=ppt/tags/tag144.xml><?xml version="1.0" encoding="utf-8"?>
<p:tagLst xmlns:p="http://schemas.openxmlformats.org/presentationml/2006/main">
  <p:tag name="KSO_WM_BEAUTIFY_FLAG" val=""/>
</p:tagLst>
</file>

<file path=ppt/tags/tag145.xml><?xml version="1.0" encoding="utf-8"?>
<p:tagLst xmlns:p="http://schemas.openxmlformats.org/presentationml/2006/main">
  <p:tag name="KSO_WM_BEAUTIFY_FLAG" val=""/>
</p:tagLst>
</file>

<file path=ppt/tags/tag146.xml><?xml version="1.0" encoding="utf-8"?>
<p:tagLst xmlns:p="http://schemas.openxmlformats.org/presentationml/2006/main">
  <p:tag name="KSO_WM_BEAUTIFY_FLAG" val=""/>
</p:tagLst>
</file>

<file path=ppt/tags/tag147.xml><?xml version="1.0" encoding="utf-8"?>
<p:tagLst xmlns:p="http://schemas.openxmlformats.org/presentationml/2006/main">
  <p:tag name="KSO_WM_BEAUTIFY_FLAG" val=""/>
</p:tagLst>
</file>

<file path=ppt/tags/tag148.xml><?xml version="1.0" encoding="utf-8"?>
<p:tagLst xmlns:p="http://schemas.openxmlformats.org/presentationml/2006/main">
  <p:tag name="KSO_WM_BEAUTIFY_FLAG" val=""/>
</p:tagLst>
</file>

<file path=ppt/tags/tag149.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50.xml><?xml version="1.0" encoding="utf-8"?>
<p:tagLst xmlns:p="http://schemas.openxmlformats.org/presentationml/2006/main">
  <p:tag name="KSO_WM_BEAUTIFY_FLAG" val=""/>
</p:tagLst>
</file>

<file path=ppt/tags/tag151.xml><?xml version="1.0" encoding="utf-8"?>
<p:tagLst xmlns:p="http://schemas.openxmlformats.org/presentationml/2006/main">
  <p:tag name="ISPRING_PRESENTATION_TITLE" val="PowerPoint 演示文稿"/>
  <p:tag name="ISPRING_FIRST_PUBLISH" val="1"/>
  <p:tag name="KSO_WPP_MARK_KEY" val="4276c2fa-82e4-4874-ad12-1c91b26bcb0d"/>
  <p:tag name="COMMONDATA" val="eyJoZGlkIjoiNjM0NGYwNGQ3M2NmNzIxZDkxOGNhNzUxYmY5NjAwNTMifQ=="/>
</p:tagLst>
</file>

<file path=ppt/tags/tag16.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5.xml><?xml version="1.0" encoding="utf-8"?>
<p:tagLst xmlns:p="http://schemas.openxmlformats.org/presentationml/2006/main">
  <p:tag name="KSO_WM_BEAUTIFY_FLAG" val=""/>
</p:tagLst>
</file>

<file path=ppt/tags/tag26.xml><?xml version="1.0" encoding="utf-8"?>
<p:tagLst xmlns:p="http://schemas.openxmlformats.org/presentationml/2006/main">
  <p:tag name="KSO_WM_BEAUTIFY_FLAG" val=""/>
</p:tagLst>
</file>

<file path=ppt/tags/tag27.xml><?xml version="1.0" encoding="utf-8"?>
<p:tagLst xmlns:p="http://schemas.openxmlformats.org/presentationml/2006/main">
  <p:tag name="KSO_WM_BEAUTIFY_FLAG" val=""/>
</p:tagLst>
</file>

<file path=ppt/tags/tag28.xml><?xml version="1.0" encoding="utf-8"?>
<p:tagLst xmlns:p="http://schemas.openxmlformats.org/presentationml/2006/main">
  <p:tag name="KSO_WM_BEAUTIFY_FLAG" val=""/>
</p:tagLst>
</file>

<file path=ppt/tags/tag29.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KSO_WM_BEAUTIFY_FLAG" val=""/>
</p:tagLst>
</file>

<file path=ppt/tags/tag31.xml><?xml version="1.0" encoding="utf-8"?>
<p:tagLst xmlns:p="http://schemas.openxmlformats.org/presentationml/2006/main">
  <p:tag name="KSO_WM_BEAUTIFY_FLAG" val=""/>
</p:tagLst>
</file>

<file path=ppt/tags/tag32.xml><?xml version="1.0" encoding="utf-8"?>
<p:tagLst xmlns:p="http://schemas.openxmlformats.org/presentationml/2006/main">
  <p:tag name="KSO_WM_BEAUTIFY_FLAG" val=""/>
</p:tagLst>
</file>

<file path=ppt/tags/tag33.xml><?xml version="1.0" encoding="utf-8"?>
<p:tagLst xmlns:p="http://schemas.openxmlformats.org/presentationml/2006/main">
  <p:tag name="KSO_WM_BEAUTIFY_FLAG" val=""/>
</p:tagLst>
</file>

<file path=ppt/tags/tag34.xml><?xml version="1.0" encoding="utf-8"?>
<p:tagLst xmlns:p="http://schemas.openxmlformats.org/presentationml/2006/main">
  <p:tag name="KSO_WM_BEAUTIFY_FLAG" val=""/>
</p:tagLst>
</file>

<file path=ppt/tags/tag35.xml><?xml version="1.0" encoding="utf-8"?>
<p:tagLst xmlns:p="http://schemas.openxmlformats.org/presentationml/2006/main">
  <p:tag name="KSO_WM_BEAUTIFY_FLAG" val=""/>
</p:tagLst>
</file>

<file path=ppt/tags/tag36.xml><?xml version="1.0" encoding="utf-8"?>
<p:tagLst xmlns:p="http://schemas.openxmlformats.org/presentationml/2006/main">
  <p:tag name="KSO_WM_BEAUTIFY_FLAG" val=""/>
</p:tagLst>
</file>

<file path=ppt/tags/tag37.xml><?xml version="1.0" encoding="utf-8"?>
<p:tagLst xmlns:p="http://schemas.openxmlformats.org/presentationml/2006/main">
  <p:tag name="KSO_WM_BEAUTIFY_FLAG" val=""/>
</p:tagLst>
</file>

<file path=ppt/tags/tag38.xml><?xml version="1.0" encoding="utf-8"?>
<p:tagLst xmlns:p="http://schemas.openxmlformats.org/presentationml/2006/main">
  <p:tag name="KSO_WM_BEAUTIFY_FLAG" val=""/>
</p:tagLst>
</file>

<file path=ppt/tags/tag39.xml><?xml version="1.0" encoding="utf-8"?>
<p:tagLst xmlns:p="http://schemas.openxmlformats.org/presentationml/2006/main">
  <p:tag name="KSO_WM_BEAUTIFY_FLAG" val=""/>
</p:tagLst>
</file>

<file path=ppt/tags/tag4.xml><?xml version="1.0" encoding="utf-8"?>
<p:tagLst xmlns:p="http://schemas.openxmlformats.org/presentationml/2006/main">
  <p:tag name="KSO_WM_BEAUTIFY_FLAG" val=""/>
</p:tagLst>
</file>

<file path=ppt/tags/tag40.xml><?xml version="1.0" encoding="utf-8"?>
<p:tagLst xmlns:p="http://schemas.openxmlformats.org/presentationml/2006/main">
  <p:tag name="KSO_WM_BEAUTIFY_FLAG" val=""/>
</p:tagLst>
</file>

<file path=ppt/tags/tag41.xml><?xml version="1.0" encoding="utf-8"?>
<p:tagLst xmlns:p="http://schemas.openxmlformats.org/presentationml/2006/main">
  <p:tag name="KSO_WM_BEAUTIFY_FLAG" val=""/>
</p:tagLst>
</file>

<file path=ppt/tags/tag42.xml><?xml version="1.0" encoding="utf-8"?>
<p:tagLst xmlns:p="http://schemas.openxmlformats.org/presentationml/2006/main">
  <p:tag name="KSO_WM_BEAUTIFY_FLAG" val=""/>
</p:tagLst>
</file>

<file path=ppt/tags/tag43.xml><?xml version="1.0" encoding="utf-8"?>
<p:tagLst xmlns:p="http://schemas.openxmlformats.org/presentationml/2006/main">
  <p:tag name="KSO_WM_BEAUTIFY_FLAG" val=""/>
</p:tagLst>
</file>

<file path=ppt/tags/tag44.xml><?xml version="1.0" encoding="utf-8"?>
<p:tagLst xmlns:p="http://schemas.openxmlformats.org/presentationml/2006/main">
  <p:tag name="KSO_WM_BEAUTIFY_FLAG" val=""/>
</p:tagLst>
</file>

<file path=ppt/tags/tag45.xml><?xml version="1.0" encoding="utf-8"?>
<p:tagLst xmlns:p="http://schemas.openxmlformats.org/presentationml/2006/main">
  <p:tag name="KSO_WM_BEAUTIFY_FLAG" val=""/>
</p:tagLst>
</file>

<file path=ppt/tags/tag46.xml><?xml version="1.0" encoding="utf-8"?>
<p:tagLst xmlns:p="http://schemas.openxmlformats.org/presentationml/2006/main">
  <p:tag name="KSO_WM_BEAUTIFY_FLAG" val=""/>
</p:tagLst>
</file>

<file path=ppt/tags/tag47.xml><?xml version="1.0" encoding="utf-8"?>
<p:tagLst xmlns:p="http://schemas.openxmlformats.org/presentationml/2006/main">
  <p:tag name="KSO_WM_BEAUTIFY_FLAG" val=""/>
</p:tagLst>
</file>

<file path=ppt/tags/tag48.xml><?xml version="1.0" encoding="utf-8"?>
<p:tagLst xmlns:p="http://schemas.openxmlformats.org/presentationml/2006/main">
  <p:tag name="KSO_WM_BEAUTIFY_FLAG" val=""/>
</p:tagLst>
</file>

<file path=ppt/tags/tag49.xml><?xml version="1.0" encoding="utf-8"?>
<p:tagLst xmlns:p="http://schemas.openxmlformats.org/presentationml/2006/main">
  <p:tag name="KSO_WM_BEAUTIFY_FLAG" val=""/>
</p:tagLst>
</file>

<file path=ppt/tags/tag5.xml><?xml version="1.0" encoding="utf-8"?>
<p:tagLst xmlns:p="http://schemas.openxmlformats.org/presentationml/2006/main">
  <p:tag name="KSO_WM_BEAUTIFY_FLAG" val=""/>
</p:tagLst>
</file>

<file path=ppt/tags/tag50.xml><?xml version="1.0" encoding="utf-8"?>
<p:tagLst xmlns:p="http://schemas.openxmlformats.org/presentationml/2006/main">
  <p:tag name="KSO_WM_BEAUTIFY_FLAG" val=""/>
</p:tagLst>
</file>

<file path=ppt/tags/tag51.xml><?xml version="1.0" encoding="utf-8"?>
<p:tagLst xmlns:p="http://schemas.openxmlformats.org/presentationml/2006/main">
  <p:tag name="KSO_WM_BEAUTIFY_FLAG" val=""/>
</p:tagLst>
</file>

<file path=ppt/tags/tag52.xml><?xml version="1.0" encoding="utf-8"?>
<p:tagLst xmlns:p="http://schemas.openxmlformats.org/presentationml/2006/main">
  <p:tag name="KSO_WM_BEAUTIFY_FLAG" val=""/>
</p:tagLst>
</file>

<file path=ppt/tags/tag53.xml><?xml version="1.0" encoding="utf-8"?>
<p:tagLst xmlns:p="http://schemas.openxmlformats.org/presentationml/2006/main">
  <p:tag name="KSO_WM_BEAUTIFY_FLAG" val=""/>
</p:tagLst>
</file>

<file path=ppt/tags/tag54.xml><?xml version="1.0" encoding="utf-8"?>
<p:tagLst xmlns:p="http://schemas.openxmlformats.org/presentationml/2006/main">
  <p:tag name="KSO_WM_BEAUTIFY_FLAG" val=""/>
</p:tagLst>
</file>

<file path=ppt/tags/tag55.xml><?xml version="1.0" encoding="utf-8"?>
<p:tagLst xmlns:p="http://schemas.openxmlformats.org/presentationml/2006/main">
  <p:tag name="KSO_WM_BEAUTIFY_FLAG" val=""/>
</p:tagLst>
</file>

<file path=ppt/tags/tag56.xml><?xml version="1.0" encoding="utf-8"?>
<p:tagLst xmlns:p="http://schemas.openxmlformats.org/presentationml/2006/main">
  <p:tag name="KSO_WM_BEAUTIFY_FLAG" val=""/>
</p:tagLst>
</file>

<file path=ppt/tags/tag57.xml><?xml version="1.0" encoding="utf-8"?>
<p:tagLst xmlns:p="http://schemas.openxmlformats.org/presentationml/2006/main">
  <p:tag name="KSO_WM_BEAUTIFY_FLAG" val=""/>
</p:tagLst>
</file>

<file path=ppt/tags/tag58.xml><?xml version="1.0" encoding="utf-8"?>
<p:tagLst xmlns:p="http://schemas.openxmlformats.org/presentationml/2006/main">
  <p:tag name="KSO_WM_BEAUTIFY_FLAG" val=""/>
</p:tagLst>
</file>

<file path=ppt/tags/tag59.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
</p:tagLst>
</file>

<file path=ppt/tags/tag60.xml><?xml version="1.0" encoding="utf-8"?>
<p:tagLst xmlns:p="http://schemas.openxmlformats.org/presentationml/2006/main">
  <p:tag name="KSO_WM_BEAUTIFY_FLAG" val=""/>
</p:tagLst>
</file>

<file path=ppt/tags/tag61.xml><?xml version="1.0" encoding="utf-8"?>
<p:tagLst xmlns:p="http://schemas.openxmlformats.org/presentationml/2006/main">
  <p:tag name="KSO_WM_BEAUTIFY_FLAG" val=""/>
</p:tagLst>
</file>

<file path=ppt/tags/tag62.xml><?xml version="1.0" encoding="utf-8"?>
<p:tagLst xmlns:p="http://schemas.openxmlformats.org/presentationml/2006/main">
  <p:tag name="KSO_WM_BEAUTIFY_FLAG" val=""/>
</p:tagLst>
</file>

<file path=ppt/tags/tag63.xml><?xml version="1.0" encoding="utf-8"?>
<p:tagLst xmlns:p="http://schemas.openxmlformats.org/presentationml/2006/main">
  <p:tag name="KSO_WM_BEAUTIFY_FLAG" val=""/>
</p:tagLst>
</file>

<file path=ppt/tags/tag64.xml><?xml version="1.0" encoding="utf-8"?>
<p:tagLst xmlns:p="http://schemas.openxmlformats.org/presentationml/2006/main">
  <p:tag name="KSO_WM_BEAUTIFY_FLAG" val=""/>
</p:tagLst>
</file>

<file path=ppt/tags/tag65.xml><?xml version="1.0" encoding="utf-8"?>
<p:tagLst xmlns:p="http://schemas.openxmlformats.org/presentationml/2006/main">
  <p:tag name="KSO_WM_BEAUTIFY_FLAG" val=""/>
</p:tagLst>
</file>

<file path=ppt/tags/tag66.xml><?xml version="1.0" encoding="utf-8"?>
<p:tagLst xmlns:p="http://schemas.openxmlformats.org/presentationml/2006/main">
  <p:tag name="KSO_WM_BEAUTIFY_FLAG" val=""/>
</p:tagLst>
</file>

<file path=ppt/tags/tag67.xml><?xml version="1.0" encoding="utf-8"?>
<p:tagLst xmlns:p="http://schemas.openxmlformats.org/presentationml/2006/main">
  <p:tag name="KSO_WM_BEAUTIFY_FLAG" val=""/>
</p:tagLst>
</file>

<file path=ppt/tags/tag68.xml><?xml version="1.0" encoding="utf-8"?>
<p:tagLst xmlns:p="http://schemas.openxmlformats.org/presentationml/2006/main">
  <p:tag name="KSO_WM_BEAUTIFY_FLAG" val=""/>
</p:tagLst>
</file>

<file path=ppt/tags/tag69.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Lst>
</file>

<file path=ppt/tags/tag70.xml><?xml version="1.0" encoding="utf-8"?>
<p:tagLst xmlns:p="http://schemas.openxmlformats.org/presentationml/2006/main">
  <p:tag name="KSO_WM_BEAUTIFY_FLAG" val=""/>
</p:tagLst>
</file>

<file path=ppt/tags/tag71.xml><?xml version="1.0" encoding="utf-8"?>
<p:tagLst xmlns:p="http://schemas.openxmlformats.org/presentationml/2006/main">
  <p:tag name="KSO_WM_BEAUTIFY_FLAG" val=""/>
</p:tagLst>
</file>

<file path=ppt/tags/tag72.xml><?xml version="1.0" encoding="utf-8"?>
<p:tagLst xmlns:p="http://schemas.openxmlformats.org/presentationml/2006/main">
  <p:tag name="KSO_WM_BEAUTIFY_FLAG" val=""/>
</p:tagLst>
</file>

<file path=ppt/tags/tag73.xml><?xml version="1.0" encoding="utf-8"?>
<p:tagLst xmlns:p="http://schemas.openxmlformats.org/presentationml/2006/main">
  <p:tag name="KSO_WM_BEAUTIFY_FLAG" val=""/>
</p:tagLst>
</file>

<file path=ppt/tags/tag74.xml><?xml version="1.0" encoding="utf-8"?>
<p:tagLst xmlns:p="http://schemas.openxmlformats.org/presentationml/2006/main">
  <p:tag name="KSO_WM_BEAUTIFY_FLAG" val=""/>
</p:tagLst>
</file>

<file path=ppt/tags/tag75.xml><?xml version="1.0" encoding="utf-8"?>
<p:tagLst xmlns:p="http://schemas.openxmlformats.org/presentationml/2006/main">
  <p:tag name="KSO_WM_BEAUTIFY_FLAG" val=""/>
</p:tagLst>
</file>

<file path=ppt/tags/tag76.xml><?xml version="1.0" encoding="utf-8"?>
<p:tagLst xmlns:p="http://schemas.openxmlformats.org/presentationml/2006/main">
  <p:tag name="KSO_WM_BEAUTIFY_FLAG" val=""/>
</p:tagLst>
</file>

<file path=ppt/tags/tag77.xml><?xml version="1.0" encoding="utf-8"?>
<p:tagLst xmlns:p="http://schemas.openxmlformats.org/presentationml/2006/main">
  <p:tag name="KSO_WM_BEAUTIFY_FLAG" val=""/>
</p:tagLst>
</file>

<file path=ppt/tags/tag78.xml><?xml version="1.0" encoding="utf-8"?>
<p:tagLst xmlns:p="http://schemas.openxmlformats.org/presentationml/2006/main">
  <p:tag name="KSO_WM_BEAUTIFY_FLAG" val=""/>
</p:tagLst>
</file>

<file path=ppt/tags/tag79.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
</p:tagLst>
</file>

<file path=ppt/tags/tag80.xml><?xml version="1.0" encoding="utf-8"?>
<p:tagLst xmlns:p="http://schemas.openxmlformats.org/presentationml/2006/main">
  <p:tag name="KSO_WM_BEAUTIFY_FLAG" val=""/>
</p:tagLst>
</file>

<file path=ppt/tags/tag81.xml><?xml version="1.0" encoding="utf-8"?>
<p:tagLst xmlns:p="http://schemas.openxmlformats.org/presentationml/2006/main">
  <p:tag name="KSO_WM_BEAUTIFY_FLAG" val=""/>
</p:tagLst>
</file>

<file path=ppt/tags/tag82.xml><?xml version="1.0" encoding="utf-8"?>
<p:tagLst xmlns:p="http://schemas.openxmlformats.org/presentationml/2006/main">
  <p:tag name="KSO_WM_BEAUTIFY_FLAG" val=""/>
</p:tagLst>
</file>

<file path=ppt/tags/tag83.xml><?xml version="1.0" encoding="utf-8"?>
<p:tagLst xmlns:p="http://schemas.openxmlformats.org/presentationml/2006/main">
  <p:tag name="KSO_WM_BEAUTIFY_FLAG" val=""/>
</p:tagLst>
</file>

<file path=ppt/tags/tag84.xml><?xml version="1.0" encoding="utf-8"?>
<p:tagLst xmlns:p="http://schemas.openxmlformats.org/presentationml/2006/main">
  <p:tag name="KSO_WM_BEAUTIFY_FLAG" val=""/>
</p:tagLst>
</file>

<file path=ppt/tags/tag85.xml><?xml version="1.0" encoding="utf-8"?>
<p:tagLst xmlns:p="http://schemas.openxmlformats.org/presentationml/2006/main">
  <p:tag name="KSO_WM_BEAUTIFY_FLAG" val=""/>
</p:tagLst>
</file>

<file path=ppt/tags/tag86.xml><?xml version="1.0" encoding="utf-8"?>
<p:tagLst xmlns:p="http://schemas.openxmlformats.org/presentationml/2006/main">
  <p:tag name="KSO_WM_BEAUTIFY_FLAG" val=""/>
</p:tagLst>
</file>

<file path=ppt/tags/tag87.xml><?xml version="1.0" encoding="utf-8"?>
<p:tagLst xmlns:p="http://schemas.openxmlformats.org/presentationml/2006/main">
  <p:tag name="KSO_WM_BEAUTIFY_FLAG" val=""/>
</p:tagLst>
</file>

<file path=ppt/tags/tag88.xml><?xml version="1.0" encoding="utf-8"?>
<p:tagLst xmlns:p="http://schemas.openxmlformats.org/presentationml/2006/main">
  <p:tag name="KSO_WM_BEAUTIFY_FLAG" val=""/>
</p:tagLst>
</file>

<file path=ppt/tags/tag89.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ags/tag90.xml><?xml version="1.0" encoding="utf-8"?>
<p:tagLst xmlns:p="http://schemas.openxmlformats.org/presentationml/2006/main">
  <p:tag name="KSO_WM_BEAUTIFY_FLAG" val=""/>
</p:tagLst>
</file>

<file path=ppt/tags/tag91.xml><?xml version="1.0" encoding="utf-8"?>
<p:tagLst xmlns:p="http://schemas.openxmlformats.org/presentationml/2006/main">
  <p:tag name="KSO_WM_BEAUTIFY_FLAG" val=""/>
</p:tagLst>
</file>

<file path=ppt/tags/tag92.xml><?xml version="1.0" encoding="utf-8"?>
<p:tagLst xmlns:p="http://schemas.openxmlformats.org/presentationml/2006/main">
  <p:tag name="KSO_WM_BEAUTIFY_FLAG" val=""/>
</p:tagLst>
</file>

<file path=ppt/tags/tag93.xml><?xml version="1.0" encoding="utf-8"?>
<p:tagLst xmlns:p="http://schemas.openxmlformats.org/presentationml/2006/main">
  <p:tag name="KSO_WM_BEAUTIFY_FLAG" val=""/>
</p:tagLst>
</file>

<file path=ppt/tags/tag94.xml><?xml version="1.0" encoding="utf-8"?>
<p:tagLst xmlns:p="http://schemas.openxmlformats.org/presentationml/2006/main">
  <p:tag name="KSO_WM_BEAUTIFY_FLAG" val=""/>
</p:tagLst>
</file>

<file path=ppt/tags/tag95.xml><?xml version="1.0" encoding="utf-8"?>
<p:tagLst xmlns:p="http://schemas.openxmlformats.org/presentationml/2006/main">
  <p:tag name="KSO_WM_BEAUTIFY_FLAG" val=""/>
</p:tagLst>
</file>

<file path=ppt/tags/tag96.xml><?xml version="1.0" encoding="utf-8"?>
<p:tagLst xmlns:p="http://schemas.openxmlformats.org/presentationml/2006/main">
  <p:tag name="KSO_WM_BEAUTIFY_FLAG" val=""/>
</p:tagLst>
</file>

<file path=ppt/tags/tag97.xml><?xml version="1.0" encoding="utf-8"?>
<p:tagLst xmlns:p="http://schemas.openxmlformats.org/presentationml/2006/main">
  <p:tag name="KSO_WM_BEAUTIFY_FLAG" val=""/>
</p:tagLst>
</file>

<file path=ppt/tags/tag98.xml><?xml version="1.0" encoding="utf-8"?>
<p:tagLst xmlns:p="http://schemas.openxmlformats.org/presentationml/2006/main">
  <p:tag name="KSO_WM_BEAUTIFY_FLAG" val=""/>
</p:tagLst>
</file>

<file path=ppt/tags/tag99.xml><?xml version="1.0" encoding="utf-8"?>
<p:tagLst xmlns:p="http://schemas.openxmlformats.org/presentationml/2006/main">
  <p:tag name="KSO_WM_BEAUTIFY_FLAG" val=""/>
</p:tagLst>
</file>

<file path=ppt/theme/theme1.xml><?xml version="1.0" encoding="utf-8"?>
<a:theme xmlns:a="http://schemas.openxmlformats.org/drawingml/2006/main" name="包图主题2">
  <a:themeElements>
    <a:clrScheme name="自定义 277">
      <a:dk1>
        <a:srgbClr val="000000"/>
      </a:dk1>
      <a:lt1>
        <a:srgbClr val="FFFFFF"/>
      </a:lt1>
      <a:dk2>
        <a:srgbClr val="778495"/>
      </a:dk2>
      <a:lt2>
        <a:srgbClr val="F0F0F0"/>
      </a:lt2>
      <a:accent1>
        <a:srgbClr val="E53238"/>
      </a:accent1>
      <a:accent2>
        <a:srgbClr val="0064D2"/>
      </a:accent2>
      <a:accent3>
        <a:srgbClr val="E53238"/>
      </a:accent3>
      <a:accent4>
        <a:srgbClr val="0064D2"/>
      </a:accent4>
      <a:accent5>
        <a:srgbClr val="E53238"/>
      </a:accent5>
      <a:accent6>
        <a:srgbClr val="0064D2"/>
      </a:accent6>
      <a:hlink>
        <a:srgbClr val="E53238"/>
      </a:hlink>
      <a:folHlink>
        <a:srgbClr val="BFBFBF"/>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包图主题2</Template>
  <TotalTime>0</TotalTime>
  <Words>6282</Words>
  <Application>WPS 演示</Application>
  <PresentationFormat>宽屏</PresentationFormat>
  <Paragraphs>546</Paragraphs>
  <Slides>49</Slides>
  <Notes>4</Notes>
  <HiddenSlides>0</HiddenSlides>
  <MMClips>0</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49</vt:i4>
      </vt:variant>
    </vt:vector>
  </HeadingPairs>
  <TitlesOfParts>
    <vt:vector size="65" baseType="lpstr">
      <vt:lpstr>Arial</vt:lpstr>
      <vt:lpstr>宋体</vt:lpstr>
      <vt:lpstr>Wingdings</vt:lpstr>
      <vt:lpstr>Century Gothic</vt:lpstr>
      <vt:lpstr>Arial</vt:lpstr>
      <vt:lpstr>微软雅黑</vt:lpstr>
      <vt:lpstr>Calibri</vt:lpstr>
      <vt:lpstr>等线</vt:lpstr>
      <vt:lpstr>Cambria Math</vt:lpstr>
      <vt:lpstr>MS Mincho</vt:lpstr>
      <vt:lpstr>Yu Gothic UI</vt:lpstr>
      <vt:lpstr>Times New Roman</vt:lpstr>
      <vt:lpstr>Arial Unicode MS</vt:lpstr>
      <vt:lpstr>Calibri</vt:lpstr>
      <vt:lpstr>汉仪菱心体简</vt:lpstr>
      <vt:lpstr>包图主题2</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债券估值的通用模型：</vt:lpstr>
      <vt:lpstr>1.平息债券估值计算模型—按复利分期并支付利息，到期归还本金</vt:lpstr>
      <vt:lpstr>2.纯贴现率债券价值计算模型—按单利计算利息，到期一次支付利息</vt:lpstr>
      <vt:lpstr>3.永久性债券价值计算模型—按复利计算利息</vt:lpstr>
      <vt:lpstr>PowerPoint 演示文稿</vt:lpstr>
      <vt:lpstr>1.短期投资债券收益率的计算</vt:lpstr>
      <vt:lpstr>2.长期投资债券收益率的计算</vt:lpstr>
      <vt:lpstr>2.长期投资债券收益率的计算</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WIN7</dc:creator>
  <cp:lastModifiedBy>1</cp:lastModifiedBy>
  <cp:revision>383</cp:revision>
  <dcterms:created xsi:type="dcterms:W3CDTF">2017-08-18T03:02:00Z</dcterms:created>
  <dcterms:modified xsi:type="dcterms:W3CDTF">2023-07-10T02:12:52Z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2052-11.1.0.14309</vt:lpwstr>
  </property>
  <property fmtid="{D5CDD505-2E9C-101B-9397-08002B2CF9AE}" pid="3" name="ICV">
    <vt:lpwstr>21603EF1257B4FFD8931AEB6A9937675_12</vt:lpwstr>
  </property>
</Properties>
</file>